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85" r:id="rId3"/>
    <p:sldId id="286" r:id="rId4"/>
    <p:sldId id="287" r:id="rId5"/>
    <p:sldId id="288" r:id="rId6"/>
    <p:sldId id="335" r:id="rId7"/>
    <p:sldId id="289" r:id="rId8"/>
    <p:sldId id="326" r:id="rId9"/>
    <p:sldId id="290" r:id="rId10"/>
    <p:sldId id="291" r:id="rId11"/>
    <p:sldId id="292" r:id="rId12"/>
    <p:sldId id="293" r:id="rId13"/>
    <p:sldId id="294" r:id="rId14"/>
    <p:sldId id="295" r:id="rId15"/>
    <p:sldId id="296" r:id="rId16"/>
    <p:sldId id="319" r:id="rId17"/>
    <p:sldId id="320" r:id="rId18"/>
    <p:sldId id="327" r:id="rId19"/>
    <p:sldId id="297" r:id="rId20"/>
    <p:sldId id="298" r:id="rId21"/>
    <p:sldId id="299" r:id="rId22"/>
    <p:sldId id="300" r:id="rId23"/>
    <p:sldId id="301" r:id="rId24"/>
    <p:sldId id="302" r:id="rId25"/>
    <p:sldId id="303" r:id="rId26"/>
    <p:sldId id="328" r:id="rId27"/>
    <p:sldId id="304" r:id="rId28"/>
    <p:sldId id="305" r:id="rId29"/>
    <p:sldId id="306" r:id="rId30"/>
    <p:sldId id="321" r:id="rId31"/>
    <p:sldId id="322" r:id="rId32"/>
    <p:sldId id="329" r:id="rId33"/>
    <p:sldId id="307" r:id="rId34"/>
    <p:sldId id="308" r:id="rId35"/>
    <p:sldId id="309" r:id="rId36"/>
    <p:sldId id="310" r:id="rId37"/>
    <p:sldId id="311" r:id="rId38"/>
    <p:sldId id="312" r:id="rId39"/>
    <p:sldId id="313" r:id="rId40"/>
    <p:sldId id="314" r:id="rId41"/>
    <p:sldId id="323" r:id="rId42"/>
    <p:sldId id="324" r:id="rId43"/>
    <p:sldId id="330" r:id="rId44"/>
    <p:sldId id="315" r:id="rId45"/>
    <p:sldId id="316" r:id="rId46"/>
    <p:sldId id="317" r:id="rId47"/>
    <p:sldId id="318" r:id="rId48"/>
    <p:sldId id="331" r:id="rId49"/>
    <p:sldId id="333" r:id="rId50"/>
    <p:sldId id="334" r:id="rId51"/>
    <p:sldId id="33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EA"/>
    <a:srgbClr val="0C5B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73088" autoAdjust="0"/>
  </p:normalViewPr>
  <p:slideViewPr>
    <p:cSldViewPr>
      <p:cViewPr varScale="1">
        <p:scale>
          <a:sx n="84" d="100"/>
          <a:sy n="84" d="100"/>
        </p:scale>
        <p:origin x="24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13CAF-8CFF-4764-A33E-168890C9EE50}" type="datetimeFigureOut">
              <a:rPr lang="en-US" smtClean="0"/>
              <a:t>11/17/2017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C3F3-BB54-4267-B96B-A74416962DB1}" type="slidenum">
              <a:rPr lang="en-US" smtClean="0"/>
              <a:t>‹#›</a:t>
            </a:fld>
            <a:endParaRPr lang="en-US"/>
          </a:p>
        </p:txBody>
      </p:sp>
    </p:spTree>
    <p:extLst>
      <p:ext uri="{BB962C8B-B14F-4D97-AF65-F5344CB8AC3E}">
        <p14:creationId xmlns:p14="http://schemas.microsoft.com/office/powerpoint/2010/main" val="192416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1</a:t>
            </a:fld>
            <a:endParaRPr lang="en-US"/>
          </a:p>
        </p:txBody>
      </p:sp>
    </p:spTree>
    <p:extLst>
      <p:ext uri="{BB962C8B-B14F-4D97-AF65-F5344CB8AC3E}">
        <p14:creationId xmlns:p14="http://schemas.microsoft.com/office/powerpoint/2010/main" val="73757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a:t>
            </a:r>
            <a:r>
              <a:rPr lang="en-GB" i="1" dirty="0" smtClean="0"/>
              <a:t>Please rate your overall satisfaction with your PhD supervision'' </a:t>
            </a:r>
          </a:p>
          <a:p>
            <a:pPr marL="171450" indent="-171450">
              <a:buFont typeface="Arial" panose="020B0604020202020204" pitchFamily="34" charset="0"/>
              <a:buChar char="•"/>
            </a:pPr>
            <a:r>
              <a:rPr lang="en-GB" i="1" dirty="0" smtClean="0"/>
              <a:t>Responses grouped by: frequency of meeting with supervisor (daily</a:t>
            </a:r>
            <a:r>
              <a:rPr lang="en-GB" i="1" baseline="0" dirty="0" smtClean="0"/>
              <a:t> to less than once a month) and </a:t>
            </a:r>
            <a:r>
              <a:rPr lang="en-GB" i="1" dirty="0" smtClean="0"/>
              <a:t>year of PhD”</a:t>
            </a:r>
          </a:p>
          <a:p>
            <a:pPr marL="171450" indent="-171450">
              <a:buFont typeface="Arial" panose="020B0604020202020204" pitchFamily="34" charset="0"/>
              <a:buChar char="•"/>
            </a:pPr>
            <a:r>
              <a:rPr lang="en-GB" i="0" dirty="0" smtClean="0"/>
              <a:t>The</a:t>
            </a:r>
            <a:r>
              <a:rPr lang="en-GB" i="0" baseline="0" dirty="0" smtClean="0"/>
              <a:t> less frequent the meetings, and the later the year, the more likely participants are to be dissatisfied with supervision</a:t>
            </a:r>
            <a:endParaRPr lang="en-GB" i="0" dirty="0" smtClean="0"/>
          </a:p>
          <a:p>
            <a:pPr marL="171450" indent="-171450">
              <a:buFont typeface="Arial" panose="020B0604020202020204" pitchFamily="34" charset="0"/>
              <a:buChar char="•"/>
            </a:pPr>
            <a:endParaRPr lang="en-GB" i="1" dirty="0" smtClean="0"/>
          </a:p>
        </p:txBody>
      </p:sp>
      <p:sp>
        <p:nvSpPr>
          <p:cNvPr id="4" name="Slide Number Placeholder 3"/>
          <p:cNvSpPr>
            <a:spLocks noGrp="1"/>
          </p:cNvSpPr>
          <p:nvPr>
            <p:ph type="sldNum" sz="quarter" idx="10"/>
          </p:nvPr>
        </p:nvSpPr>
        <p:spPr/>
        <p:txBody>
          <a:bodyPr/>
          <a:lstStyle/>
          <a:p>
            <a:fld id="{3C53C3F3-BB54-4267-B96B-A74416962DB1}" type="slidenum">
              <a:rPr lang="en-US" smtClean="0"/>
              <a:t>10</a:t>
            </a:fld>
            <a:endParaRPr lang="en-US"/>
          </a:p>
        </p:txBody>
      </p:sp>
    </p:spTree>
    <p:extLst>
      <p:ext uri="{BB962C8B-B14F-4D97-AF65-F5344CB8AC3E}">
        <p14:creationId xmlns:p14="http://schemas.microsoft.com/office/powerpoint/2010/main" val="248263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smtClean="0"/>
              <a:t>NOTE:</a:t>
            </a:r>
            <a:r>
              <a:rPr lang="en-US" i="0" baseline="0" dirty="0" smtClean="0"/>
              <a:t> The rest of the figure is under white blocks. Those blocks fade away with animation to reveal each of the </a:t>
            </a:r>
            <a:r>
              <a:rPr lang="en-US" i="0" baseline="0" dirty="0" err="1" smtClean="0"/>
              <a:t>barplots</a:t>
            </a:r>
            <a:r>
              <a:rPr lang="en-US" i="0" baseline="0" dirty="0" smtClean="0"/>
              <a:t>.</a:t>
            </a:r>
            <a:endParaRPr lang="en-US" i="0" dirty="0" smtClean="0"/>
          </a:p>
          <a:p>
            <a:pPr marL="171450" indent="-171450">
              <a:buFont typeface="Arial" panose="020B0604020202020204" pitchFamily="34" charset="0"/>
              <a:buChar char="•"/>
            </a:pPr>
            <a:r>
              <a:rPr lang="en-US" i="1" dirty="0" smtClean="0"/>
              <a:t>“</a:t>
            </a:r>
            <a:r>
              <a:rPr lang="en-GB" i="1" dirty="0" smtClean="0"/>
              <a:t>Please rate your overall satisfaction with your PhD supervision''. Responses grouped by responses for the question ``Please rate your overall satisfaction with the following aspects of your PhD: Overall satisfaction”</a:t>
            </a:r>
          </a:p>
          <a:p>
            <a:pPr marL="171450" indent="-171450">
              <a:buFont typeface="Arial" panose="020B0604020202020204" pitchFamily="34" charset="0"/>
              <a:buChar char="•"/>
            </a:pPr>
            <a:r>
              <a:rPr lang="en-GB" i="0" dirty="0" smtClean="0"/>
              <a:t>Y</a:t>
            </a:r>
            <a:r>
              <a:rPr lang="en-GB" i="0" baseline="0" dirty="0" smtClean="0"/>
              <a:t>-axis, from top to bottom – Very satisfied overall to Very unsatisfied overall</a:t>
            </a:r>
          </a:p>
          <a:p>
            <a:pPr marL="171450" indent="-171450">
              <a:buFont typeface="Arial" panose="020B0604020202020204" pitchFamily="34" charset="0"/>
              <a:buChar char="•"/>
            </a:pPr>
            <a:r>
              <a:rPr lang="en-GB" i="0" baseline="0" dirty="0" smtClean="0"/>
              <a:t>X-axis (and </a:t>
            </a:r>
            <a:r>
              <a:rPr lang="en-GB" i="0" baseline="0" dirty="0" err="1" smtClean="0"/>
              <a:t>color</a:t>
            </a:r>
            <a:r>
              <a:rPr lang="en-GB" i="0" baseline="0" dirty="0" smtClean="0"/>
              <a:t> coding) – Right (blue) is satisfied, Left (red) is dissatisfied</a:t>
            </a:r>
          </a:p>
          <a:p>
            <a:pPr marL="171450" indent="-171450">
              <a:buFont typeface="Arial" panose="020B0604020202020204" pitchFamily="34" charset="0"/>
              <a:buChar char="•"/>
            </a:pPr>
            <a:r>
              <a:rPr lang="en-GB" i="0" baseline="0" dirty="0" smtClean="0"/>
              <a:t>Those more satisfied with their PhD project were more likely to be satisfied with their supervision</a:t>
            </a:r>
            <a:endParaRPr lang="en-US" i="0" dirty="0"/>
          </a:p>
        </p:txBody>
      </p:sp>
      <p:sp>
        <p:nvSpPr>
          <p:cNvPr id="4" name="Slide Number Placeholder 3"/>
          <p:cNvSpPr>
            <a:spLocks noGrp="1"/>
          </p:cNvSpPr>
          <p:nvPr>
            <p:ph type="sldNum" sz="quarter" idx="10"/>
          </p:nvPr>
        </p:nvSpPr>
        <p:spPr/>
        <p:txBody>
          <a:bodyPr/>
          <a:lstStyle/>
          <a:p>
            <a:fld id="{3C53C3F3-BB54-4267-B96B-A74416962DB1}" type="slidenum">
              <a:rPr lang="en-US" smtClean="0"/>
              <a:t>11</a:t>
            </a:fld>
            <a:endParaRPr lang="en-US"/>
          </a:p>
        </p:txBody>
      </p:sp>
    </p:spTree>
    <p:extLst>
      <p:ext uri="{BB962C8B-B14F-4D97-AF65-F5344CB8AC3E}">
        <p14:creationId xmlns:p14="http://schemas.microsoft.com/office/powerpoint/2010/main" val="381691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a:t>
            </a:r>
            <a:r>
              <a:rPr lang="en-GB" i="1" dirty="0" smtClean="0"/>
              <a:t>How many other doctoral researchers does your official supervisor have?'' It should be noted that the number reported does not include the respondents themselves. Medians are indicated by the vertical lines.”</a:t>
            </a:r>
            <a:endParaRPr lang="en-US" i="1" dirty="0" smtClean="0"/>
          </a:p>
          <a:p>
            <a:pPr marL="171450" indent="-171450">
              <a:buFont typeface="Arial" panose="020B0604020202020204" pitchFamily="34" charset="0"/>
              <a:buChar char="•"/>
            </a:pPr>
            <a:r>
              <a:rPr lang="en-US" dirty="0" smtClean="0"/>
              <a:t>How many students is a supervisor</a:t>
            </a:r>
            <a:r>
              <a:rPr lang="en-US" baseline="0" dirty="0" smtClean="0"/>
              <a:t> responsible for, on average? MPS guidelines suggest 9, </a:t>
            </a:r>
            <a:r>
              <a:rPr lang="en-US" baseline="0" dirty="0" err="1" smtClean="0"/>
              <a:t>PhDnet</a:t>
            </a:r>
            <a:r>
              <a:rPr lang="en-US" baseline="0" dirty="0" smtClean="0"/>
              <a:t> guidelines suggest 5</a:t>
            </a:r>
          </a:p>
          <a:p>
            <a:pPr marL="171450" indent="-171450">
              <a:buFont typeface="Arial" panose="020B0604020202020204" pitchFamily="34" charset="0"/>
              <a:buChar char="•"/>
            </a:pPr>
            <a:r>
              <a:rPr lang="en-US" baseline="0" dirty="0" smtClean="0"/>
              <a:t>X axis is number of students, Y axis is DRs reporting this value</a:t>
            </a:r>
          </a:p>
          <a:p>
            <a:pPr marL="171450" indent="-171450">
              <a:buFont typeface="Arial" panose="020B0604020202020204" pitchFamily="34" charset="0"/>
              <a:buChar char="•"/>
            </a:pPr>
            <a:r>
              <a:rPr lang="en-US" baseline="0" dirty="0" smtClean="0"/>
              <a:t>These numbers correspond to the answer to “How many OTHER DRs does your supervisor oversee?” so the real number is this plus one</a:t>
            </a:r>
          </a:p>
          <a:p>
            <a:pPr marL="171450" indent="-171450">
              <a:buFont typeface="Arial" panose="020B0604020202020204" pitchFamily="34" charset="0"/>
              <a:buChar char="•"/>
            </a:pPr>
            <a:r>
              <a:rPr lang="en-US" baseline="0" dirty="0" smtClean="0"/>
              <a:t>Keep in mind that this is about ANY person in a supervisory position, from Directors to Post-docs</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12</a:t>
            </a:fld>
            <a:endParaRPr lang="en-US"/>
          </a:p>
        </p:txBody>
      </p:sp>
    </p:spTree>
    <p:extLst>
      <p:ext uri="{BB962C8B-B14F-4D97-AF65-F5344CB8AC3E}">
        <p14:creationId xmlns:p14="http://schemas.microsoft.com/office/powerpoint/2010/main" val="1711318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“How many hours do you work per week?'' Top: total responses binned (3h) to show the overall distribution of working hours, the Y-axis reports percentage of total responses. Bar plots: each plot shows how the overall likelihood to work these hours when taking into account different aspects of a doctoral researchers studies i.e. whether they have children or  which year of their doctoral studies the are in.  The black line corresponds to the average working hours, the grey area shows the 1-sigma</a:t>
            </a:r>
            <a:r>
              <a:rPr lang="en-GB" i="1" baseline="0" dirty="0" smtClean="0"/>
              <a:t> </a:t>
            </a:r>
            <a:r>
              <a:rPr lang="en-GB" i="1" dirty="0" smtClean="0"/>
              <a:t>standard deviation. </a:t>
            </a:r>
            <a:r>
              <a:rPr lang="en-US" i="1" baseline="0" dirty="0" smtClean="0"/>
              <a:t>The top plot  is a density plot for the frequency of DRs reporting a certain number of working hours. “</a:t>
            </a:r>
          </a:p>
        </p:txBody>
      </p:sp>
      <p:sp>
        <p:nvSpPr>
          <p:cNvPr id="4" name="Slide Number Placeholder 3"/>
          <p:cNvSpPr>
            <a:spLocks noGrp="1"/>
          </p:cNvSpPr>
          <p:nvPr>
            <p:ph type="sldNum" sz="quarter" idx="10"/>
          </p:nvPr>
        </p:nvSpPr>
        <p:spPr/>
        <p:txBody>
          <a:bodyPr/>
          <a:lstStyle/>
          <a:p>
            <a:fld id="{3C53C3F3-BB54-4267-B96B-A74416962DB1}" type="slidenum">
              <a:rPr lang="en-US" smtClean="0"/>
              <a:t>13</a:t>
            </a:fld>
            <a:endParaRPr lang="en-US"/>
          </a:p>
        </p:txBody>
      </p:sp>
    </p:spTree>
    <p:extLst>
      <p:ext uri="{BB962C8B-B14F-4D97-AF65-F5344CB8AC3E}">
        <p14:creationId xmlns:p14="http://schemas.microsoft.com/office/powerpoint/2010/main" val="4224905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a:t>
            </a:r>
            <a:r>
              <a:rPr lang="en-GB" i="1" dirty="0" smtClean="0"/>
              <a:t>Do you have children or are you currently expecting at the moment?'', “Are you in a relationship?'', “What is your partner’s employment status?”</a:t>
            </a:r>
          </a:p>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fld id="{3C53C3F3-BB54-4267-B96B-A74416962DB1}" type="slidenum">
              <a:rPr lang="en-US" smtClean="0"/>
              <a:t>14</a:t>
            </a:fld>
            <a:endParaRPr lang="en-US"/>
          </a:p>
        </p:txBody>
      </p:sp>
    </p:spTree>
    <p:extLst>
      <p:ext uri="{BB962C8B-B14F-4D97-AF65-F5344CB8AC3E}">
        <p14:creationId xmlns:p14="http://schemas.microsoft.com/office/powerpoint/2010/main" val="199641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Left:</a:t>
            </a:r>
            <a:r>
              <a:rPr lang="en-US" baseline="0" dirty="0" smtClean="0"/>
              <a:t> </a:t>
            </a:r>
            <a:r>
              <a:rPr lang="en-GB" i="1" baseline="0" dirty="0" smtClean="0"/>
              <a:t>Do you feel like having enough money to raise a child in your city?'', ``Does your institute offer support in childcare services?'', ``Do you feel there is sufficient support (financial and organizational) from your institute for raising a child?''  These questions were only asked to DRs who indicated being parents.</a:t>
            </a:r>
          </a:p>
          <a:p>
            <a:pPr marL="171450" indent="-171450">
              <a:buFont typeface="Arial" panose="020B0604020202020204" pitchFamily="34" charset="0"/>
              <a:buChar char="•"/>
            </a:pPr>
            <a:r>
              <a:rPr lang="en-US" baseline="0" dirty="0" smtClean="0"/>
              <a:t>Right: For those that responded Yes to </a:t>
            </a:r>
            <a:r>
              <a:rPr lang="en-US" i="1" baseline="0" dirty="0" smtClean="0"/>
              <a:t>“</a:t>
            </a:r>
            <a:r>
              <a:rPr lang="en-GB" i="1" baseline="0" dirty="0" smtClean="0"/>
              <a:t>Would you like to have children but feel it is not the right time in your career?'‘, </a:t>
            </a:r>
            <a:r>
              <a:rPr lang="en-GB" i="0" baseline="0" dirty="0" smtClean="0"/>
              <a:t>we asked </a:t>
            </a:r>
            <a:r>
              <a:rPr lang="en-GB" i="1" baseline="0" dirty="0" smtClean="0"/>
              <a:t>“Why?”</a:t>
            </a:r>
          </a:p>
          <a:p>
            <a:pPr marL="171450" indent="-171450">
              <a:buFont typeface="Arial" panose="020B0604020202020204"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3C53C3F3-BB54-4267-B96B-A74416962DB1}" type="slidenum">
              <a:rPr lang="en-US" smtClean="0"/>
              <a:t>15</a:t>
            </a:fld>
            <a:endParaRPr lang="en-US"/>
          </a:p>
        </p:txBody>
      </p:sp>
    </p:spTree>
    <p:extLst>
      <p:ext uri="{BB962C8B-B14F-4D97-AF65-F5344CB8AC3E}">
        <p14:creationId xmlns:p14="http://schemas.microsoft.com/office/powerpoint/2010/main" val="209697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are comments that</a:t>
            </a:r>
            <a:r>
              <a:rPr lang="en-US" baseline="0" dirty="0" smtClean="0"/>
              <a:t> Doctoral Researchers responding to the survey have left for certain questions in this section. They have only been edited for length or to remove identifiable information.</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16</a:t>
            </a:fld>
            <a:endParaRPr lang="en-US"/>
          </a:p>
        </p:txBody>
      </p:sp>
    </p:spTree>
    <p:extLst>
      <p:ext uri="{BB962C8B-B14F-4D97-AF65-F5344CB8AC3E}">
        <p14:creationId xmlns:p14="http://schemas.microsoft.com/office/powerpoint/2010/main" val="249892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These are comments that</a:t>
            </a:r>
            <a:r>
              <a:rPr lang="en-US" baseline="0" dirty="0" smtClean="0"/>
              <a:t> Doctoral Researchers responding to the survey have left for certain questions in this section. They have only been edited for length or to remove identifiable information.</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17</a:t>
            </a:fld>
            <a:endParaRPr lang="en-US"/>
          </a:p>
        </p:txBody>
      </p:sp>
    </p:spTree>
    <p:extLst>
      <p:ext uri="{BB962C8B-B14F-4D97-AF65-F5344CB8AC3E}">
        <p14:creationId xmlns:p14="http://schemas.microsoft.com/office/powerpoint/2010/main" val="1314694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 lets move on to the topic of the doctoral researcher’s career perspectives</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18</a:t>
            </a:fld>
            <a:endParaRPr lang="en-US"/>
          </a:p>
        </p:txBody>
      </p:sp>
    </p:spTree>
    <p:extLst>
      <p:ext uri="{BB962C8B-B14F-4D97-AF65-F5344CB8AC3E}">
        <p14:creationId xmlns:p14="http://schemas.microsoft.com/office/powerpoint/2010/main" val="87629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“”Where would you like to work in the future (next 10 years)?'', and “Where do you think you will work in the future (next 10 years)?'' (dotted)”.</a:t>
            </a:r>
          </a:p>
          <a:p>
            <a:pPr marL="171450" indent="-171450">
              <a:buFont typeface="Arial" panose="020B0604020202020204" pitchFamily="34" charset="0"/>
              <a:buChar char="•"/>
            </a:pPr>
            <a:r>
              <a:rPr lang="en-GB" i="0" dirty="0" smtClean="0"/>
              <a:t>Blue</a:t>
            </a:r>
            <a:r>
              <a:rPr lang="en-GB" i="0" baseline="0" dirty="0" smtClean="0"/>
              <a:t> corresponds to where DRs would like to work in the future, red corresponds to where they think they will work.</a:t>
            </a:r>
            <a:endParaRPr lang="en-US" i="0" dirty="0" smtClean="0"/>
          </a:p>
          <a:p>
            <a:pPr marL="171450" indent="-171450">
              <a:buFont typeface="Arial" panose="020B0604020202020204" pitchFamily="34" charset="0"/>
              <a:buChar char="•"/>
            </a:pPr>
            <a:r>
              <a:rPr lang="en-US" baseline="0" dirty="0" smtClean="0"/>
              <a:t>Public scientific research still seems to be the most attractive, with few wanting a public non scientific job.</a:t>
            </a:r>
          </a:p>
          <a:p>
            <a:pPr marL="171450" indent="-171450">
              <a:buFont typeface="Arial" panose="020B0604020202020204" pitchFamily="34" charset="0"/>
              <a:buChar char="•"/>
            </a:pPr>
            <a:r>
              <a:rPr lang="en-US" baseline="0" dirty="0" smtClean="0"/>
              <a:t>However, DRs are generally not very confident they’ll be doing what they planned.</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19</a:t>
            </a:fld>
            <a:endParaRPr lang="en-US"/>
          </a:p>
        </p:txBody>
      </p:sp>
    </p:spTree>
    <p:extLst>
      <p:ext uri="{BB962C8B-B14F-4D97-AF65-F5344CB8AC3E}">
        <p14:creationId xmlns:p14="http://schemas.microsoft.com/office/powerpoint/2010/main" val="310626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 this slide to frame the presentation – it’s originally a presentation given at the General Meeting</a:t>
            </a:r>
            <a:r>
              <a:rPr lang="en-US" baseline="0" dirty="0" smtClean="0"/>
              <a:t> and it’s a preview look at the report out due later this year</a:t>
            </a:r>
          </a:p>
          <a:p>
            <a:pPr marL="171450" indent="-171450">
              <a:buFont typeface="Arial" panose="020B0604020202020204" pitchFamily="34" charset="0"/>
              <a:buChar char="•"/>
            </a:pPr>
            <a:r>
              <a:rPr lang="en-US" baseline="0" dirty="0" smtClean="0"/>
              <a:t>The report goes more in-depth into some of the issues, and a lot is not present here.</a:t>
            </a:r>
          </a:p>
          <a:p>
            <a:pPr marL="171450" indent="-171450">
              <a:buFont typeface="Arial" panose="020B0604020202020204" pitchFamily="34" charset="0"/>
              <a:buChar char="•"/>
            </a:pPr>
            <a:r>
              <a:rPr lang="en-US" baseline="0" dirty="0" smtClean="0"/>
              <a:t>There’s also more information present in the text of the report itself, information that doesn’t have a figure attached</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2</a:t>
            </a:fld>
            <a:endParaRPr lang="en-US"/>
          </a:p>
        </p:txBody>
      </p:sp>
    </p:spTree>
    <p:extLst>
      <p:ext uri="{BB962C8B-B14F-4D97-AF65-F5344CB8AC3E}">
        <p14:creationId xmlns:p14="http://schemas.microsoft.com/office/powerpoint/2010/main" val="53112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a:t>
            </a:r>
            <a:r>
              <a:rPr lang="en-GB" i="1" dirty="0" smtClean="0"/>
              <a:t>Do you intend to pursue a career in academia (aspiring to a professorship or other permanent research position) after finishing your doctoral research?'' Percentage of total responses grouped by gender, nationality, section and parenthood.”</a:t>
            </a:r>
            <a:endParaRPr lang="en-US" i="1" dirty="0" smtClean="0"/>
          </a:p>
          <a:p>
            <a:pPr marL="171450" indent="-171450">
              <a:buFont typeface="Arial" panose="020B0604020202020204" pitchFamily="34" charset="0"/>
              <a:buChar char="•"/>
            </a:pPr>
            <a:r>
              <a:rPr lang="en-US" baseline="0" dirty="0" smtClean="0"/>
              <a:t>German DRs are the least likely to want to pursue an academic career.</a:t>
            </a:r>
          </a:p>
          <a:p>
            <a:pPr marL="171450" indent="-171450">
              <a:buFont typeface="Arial" panose="020B0604020202020204" pitchFamily="34" charset="0"/>
              <a:buChar char="•"/>
            </a:pPr>
            <a:r>
              <a:rPr lang="en-US" baseline="0" dirty="0" smtClean="0"/>
              <a:t>DRs coming from outside of Europe, and those from the HS section are more likely to want to pursue an academic career.</a:t>
            </a:r>
          </a:p>
          <a:p>
            <a:pPr marL="171450" indent="-171450">
              <a:buFont typeface="Arial" panose="020B0604020202020204" pitchFamily="34" charset="0"/>
              <a:buChar char="•"/>
            </a:pPr>
            <a:r>
              <a:rPr lang="en-US" baseline="0" dirty="0" smtClean="0"/>
              <a:t>Once DRs reach the 3</a:t>
            </a:r>
            <a:r>
              <a:rPr lang="en-US" baseline="30000" dirty="0" smtClean="0"/>
              <a:t>rd</a:t>
            </a:r>
            <a:r>
              <a:rPr lang="en-US" baseline="0" dirty="0" smtClean="0"/>
              <a:t> year of their project, many more are clear about not wanting to pursue an academic career.</a:t>
            </a:r>
          </a:p>
        </p:txBody>
      </p:sp>
      <p:sp>
        <p:nvSpPr>
          <p:cNvPr id="4" name="Slide Number Placeholder 3"/>
          <p:cNvSpPr>
            <a:spLocks noGrp="1"/>
          </p:cNvSpPr>
          <p:nvPr>
            <p:ph type="sldNum" sz="quarter" idx="10"/>
          </p:nvPr>
        </p:nvSpPr>
        <p:spPr/>
        <p:txBody>
          <a:bodyPr/>
          <a:lstStyle/>
          <a:p>
            <a:fld id="{3C53C3F3-BB54-4267-B96B-A74416962DB1}" type="slidenum">
              <a:rPr lang="en-US" smtClean="0"/>
              <a:t>20</a:t>
            </a:fld>
            <a:endParaRPr lang="en-US"/>
          </a:p>
        </p:txBody>
      </p:sp>
    </p:spTree>
    <p:extLst>
      <p:ext uri="{BB962C8B-B14F-4D97-AF65-F5344CB8AC3E}">
        <p14:creationId xmlns:p14="http://schemas.microsoft.com/office/powerpoint/2010/main" val="407074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How do you judge the following aspects of an academic research career?</a:t>
            </a:r>
          </a:p>
          <a:p>
            <a:pPr marL="171450" indent="-171450">
              <a:buFont typeface="Arial" panose="020B0604020202020204" pitchFamily="34" charset="0"/>
              <a:buChar char="•"/>
            </a:pPr>
            <a:r>
              <a:rPr lang="en-US" baseline="0" dirty="0" smtClean="0"/>
              <a:t>DRs are worried about funding, compatibility with having a partner and the lack of permanent positions.</a:t>
            </a:r>
          </a:p>
          <a:p>
            <a:pPr marL="171450" indent="-171450">
              <a:buFont typeface="Arial" panose="020B0604020202020204" pitchFamily="34" charset="0"/>
              <a:buChar char="•"/>
            </a:pPr>
            <a:r>
              <a:rPr lang="en-US" baseline="0" dirty="0" smtClean="0"/>
              <a:t>DRs find teaching and the possibility of being of service to society attractive</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21</a:t>
            </a:fld>
            <a:endParaRPr lang="en-US"/>
          </a:p>
        </p:txBody>
      </p:sp>
    </p:spTree>
    <p:extLst>
      <p:ext uri="{BB962C8B-B14F-4D97-AF65-F5344CB8AC3E}">
        <p14:creationId xmlns:p14="http://schemas.microsoft.com/office/powerpoint/2010/main" val="2501620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“Why did you start your work on your doctoral thesis at the Max Planck Society?'' Percentage of total responses. Multiple answers possible.</a:t>
            </a:r>
            <a:endParaRPr lang="en-US" i="1" dirty="0" smtClean="0"/>
          </a:p>
          <a:p>
            <a:pPr marL="171450" indent="-171450">
              <a:buFont typeface="Arial" panose="020B0604020202020204" pitchFamily="34" charset="0"/>
              <a:buChar char="•"/>
            </a:pPr>
            <a:r>
              <a:rPr lang="en-US" dirty="0" smtClean="0"/>
              <a:t>71%</a:t>
            </a:r>
            <a:r>
              <a:rPr lang="en-US" baseline="0" dirty="0" smtClean="0"/>
              <a:t> joined for the reputation for scientific excellence, 61% joined due to interesting and novel research being done at their Institute</a:t>
            </a:r>
          </a:p>
          <a:p>
            <a:pPr marL="171450" indent="-171450">
              <a:buFont typeface="Arial" panose="020B0604020202020204" pitchFamily="34" charset="0"/>
              <a:buChar char="•"/>
            </a:pPr>
            <a:r>
              <a:rPr lang="en-US" baseline="0" dirty="0" smtClean="0"/>
              <a:t>Maintaining these two standards is the key to attracting DRs</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22</a:t>
            </a:fld>
            <a:endParaRPr lang="en-US"/>
          </a:p>
        </p:txBody>
      </p:sp>
    </p:spTree>
    <p:extLst>
      <p:ext uri="{BB962C8B-B14F-4D97-AF65-F5344CB8AC3E}">
        <p14:creationId xmlns:p14="http://schemas.microsoft.com/office/powerpoint/2010/main" val="3118838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Have you ever thought about giving up your PhD?'' Responses grouped by frequency of supervisor meetings.</a:t>
            </a:r>
          </a:p>
          <a:p>
            <a:pPr marL="171450" indent="-171450">
              <a:buFont typeface="Arial" panose="020B0604020202020204" pitchFamily="34" charset="0"/>
              <a:buChar char="•"/>
            </a:pPr>
            <a:r>
              <a:rPr lang="en-GB" i="0" dirty="0" smtClean="0"/>
              <a:t>Like before, the full figure is covered and revealed by advancing the animation.</a:t>
            </a:r>
          </a:p>
          <a:p>
            <a:pPr marL="171450" indent="-171450">
              <a:buFont typeface="Arial" panose="020B0604020202020204" pitchFamily="34" charset="0"/>
              <a:buChar char="•"/>
            </a:pPr>
            <a:r>
              <a:rPr lang="en-GB" i="0" dirty="0" smtClean="0"/>
              <a:t>Here,</a:t>
            </a:r>
            <a:r>
              <a:rPr lang="en-GB" i="0" baseline="0" dirty="0" smtClean="0"/>
              <a:t> blue = “Never”, and the red from light to dark is rarely to often.</a:t>
            </a:r>
            <a:endParaRPr lang="en-US" i="0" dirty="0" smtClean="0"/>
          </a:p>
        </p:txBody>
      </p:sp>
      <p:sp>
        <p:nvSpPr>
          <p:cNvPr id="4" name="Slide Number Placeholder 3"/>
          <p:cNvSpPr>
            <a:spLocks noGrp="1"/>
          </p:cNvSpPr>
          <p:nvPr>
            <p:ph type="sldNum" sz="quarter" idx="10"/>
          </p:nvPr>
        </p:nvSpPr>
        <p:spPr/>
        <p:txBody>
          <a:bodyPr/>
          <a:lstStyle/>
          <a:p>
            <a:fld id="{3C53C3F3-BB54-4267-B96B-A74416962DB1}" type="slidenum">
              <a:rPr lang="en-US" smtClean="0"/>
              <a:t>23</a:t>
            </a:fld>
            <a:endParaRPr lang="en-US"/>
          </a:p>
        </p:txBody>
      </p:sp>
    </p:spTree>
    <p:extLst>
      <p:ext uri="{BB962C8B-B14F-4D97-AF65-F5344CB8AC3E}">
        <p14:creationId xmlns:p14="http://schemas.microsoft.com/office/powerpoint/2010/main" val="1506044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“Why did you think about giving up your PhD?'' Responses from participants who indicated that they think about quitting their doctoral research “occasionally'' or “often'' (N=669). Multiple answers possible.”</a:t>
            </a:r>
            <a:endParaRPr lang="en-US" i="1" dirty="0" smtClean="0"/>
          </a:p>
        </p:txBody>
      </p:sp>
      <p:sp>
        <p:nvSpPr>
          <p:cNvPr id="4" name="Slide Number Placeholder 3"/>
          <p:cNvSpPr>
            <a:spLocks noGrp="1"/>
          </p:cNvSpPr>
          <p:nvPr>
            <p:ph type="sldNum" sz="quarter" idx="10"/>
          </p:nvPr>
        </p:nvSpPr>
        <p:spPr/>
        <p:txBody>
          <a:bodyPr/>
          <a:lstStyle/>
          <a:p>
            <a:fld id="{3C53C3F3-BB54-4267-B96B-A74416962DB1}" type="slidenum">
              <a:rPr lang="en-US" smtClean="0"/>
              <a:t>24</a:t>
            </a:fld>
            <a:endParaRPr lang="en-US"/>
          </a:p>
        </p:txBody>
      </p:sp>
    </p:spTree>
    <p:extLst>
      <p:ext uri="{BB962C8B-B14F-4D97-AF65-F5344CB8AC3E}">
        <p14:creationId xmlns:p14="http://schemas.microsoft.com/office/powerpoint/2010/main" val="3292197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“Responses concerning Open Access publishing represented as percentage of total responses. Full questions on x-axis.”</a:t>
            </a:r>
            <a:endParaRPr lang="en-US" i="1" dirty="0" smtClean="0"/>
          </a:p>
          <a:p>
            <a:pPr marL="171450" indent="-171450">
              <a:buFont typeface="Arial" panose="020B0604020202020204" pitchFamily="34" charset="0"/>
              <a:buChar char="•"/>
            </a:pPr>
            <a:r>
              <a:rPr lang="en-US" baseline="0" dirty="0" smtClean="0"/>
              <a:t>Most DRs haven’t published in Open Access platform, but also don’t have datasets they would be able to share.</a:t>
            </a:r>
          </a:p>
          <a:p>
            <a:pPr marL="171450" indent="-171450">
              <a:buFont typeface="Arial" panose="020B0604020202020204" pitchFamily="34" charset="0"/>
              <a:buChar char="•"/>
            </a:pPr>
            <a:r>
              <a:rPr lang="en-US" baseline="0" dirty="0" smtClean="0"/>
              <a:t>The lack of supervisor support compared to DR interest suggests that supervisors are not incentivizing or enabling DRs to publish in Open Access platforms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25</a:t>
            </a:fld>
            <a:endParaRPr lang="en-US"/>
          </a:p>
        </p:txBody>
      </p:sp>
    </p:spTree>
    <p:extLst>
      <p:ext uri="{BB962C8B-B14F-4D97-AF65-F5344CB8AC3E}">
        <p14:creationId xmlns:p14="http://schemas.microsoft.com/office/powerpoint/2010/main" val="849475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26</a:t>
            </a:fld>
            <a:endParaRPr lang="en-US"/>
          </a:p>
        </p:txBody>
      </p:sp>
    </p:spTree>
    <p:extLst>
      <p:ext uri="{BB962C8B-B14F-4D97-AF65-F5344CB8AC3E}">
        <p14:creationId xmlns:p14="http://schemas.microsoft.com/office/powerpoint/2010/main" val="2398796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During your doctoral research, have you had health problems with any of the following conditions?''. Multiple answers possible. Also included are percentages of respondents giving multiple affirmative answers to symptoms listed.</a:t>
            </a:r>
          </a:p>
          <a:p>
            <a:pPr marL="171450" indent="-171450">
              <a:buFont typeface="Arial" panose="020B0604020202020204" pitchFamily="34" charset="0"/>
              <a:buChar char="•"/>
            </a:pPr>
            <a:r>
              <a:rPr lang="en-US" dirty="0" smtClean="0"/>
              <a:t>Mental</a:t>
            </a:r>
            <a:r>
              <a:rPr lang="en-US" baseline="0" dirty="0" smtClean="0"/>
              <a:t> health issues are often undiagnosed, but still 6% report NEW diagnoses</a:t>
            </a:r>
          </a:p>
          <a:p>
            <a:pPr marL="171450" indent="-171450">
              <a:buFont typeface="Arial" panose="020B0604020202020204" pitchFamily="34" charset="0"/>
              <a:buChar char="•"/>
            </a:pPr>
            <a:r>
              <a:rPr lang="en-US" baseline="0" dirty="0" smtClean="0"/>
              <a:t>Following in the 2012 survey’s footsteps we asked for self-reports of symptoms considered indicators of high stress. </a:t>
            </a:r>
          </a:p>
          <a:p>
            <a:pPr marL="171450" indent="-171450">
              <a:buFont typeface="Arial" panose="020B0604020202020204" pitchFamily="34" charset="0"/>
              <a:buChar char="•"/>
            </a:pPr>
            <a:r>
              <a:rPr lang="en-US" baseline="0" dirty="0" smtClean="0"/>
              <a:t>Depression is here, which we kept only for continuation form 2012, however the Survey team isn’t very confident on whether to keep this item in the future or not.</a:t>
            </a:r>
          </a:p>
          <a:p>
            <a:pPr marL="171450" indent="-171450">
              <a:buFont typeface="Arial" panose="020B0604020202020204" pitchFamily="34" charset="0"/>
              <a:buChar char="•"/>
            </a:pPr>
            <a:r>
              <a:rPr lang="en-US" baseline="0" dirty="0" smtClean="0"/>
              <a:t>In 2012, roughly same number reported at least 1 symptom, but reports of 3 or more have increased by comparison.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27</a:t>
            </a:fld>
            <a:endParaRPr lang="en-US"/>
          </a:p>
        </p:txBody>
      </p:sp>
    </p:spTree>
    <p:extLst>
      <p:ext uri="{BB962C8B-B14F-4D97-AF65-F5344CB8AC3E}">
        <p14:creationId xmlns:p14="http://schemas.microsoft.com/office/powerpoint/2010/main" val="3287713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“”During your doctoral research, have you had health problems with any of the following conditions?'' Responses grouped by answer to ``Please rate your overall satisfaction with your PhD supervision'‘”</a:t>
            </a:r>
            <a:endParaRPr lang="en-US" i="1" dirty="0"/>
          </a:p>
        </p:txBody>
      </p:sp>
      <p:sp>
        <p:nvSpPr>
          <p:cNvPr id="4" name="Slide Number Placeholder 3"/>
          <p:cNvSpPr>
            <a:spLocks noGrp="1"/>
          </p:cNvSpPr>
          <p:nvPr>
            <p:ph type="sldNum" sz="quarter" idx="10"/>
          </p:nvPr>
        </p:nvSpPr>
        <p:spPr/>
        <p:txBody>
          <a:bodyPr/>
          <a:lstStyle/>
          <a:p>
            <a:fld id="{3C53C3F3-BB54-4267-B96B-A74416962DB1}" type="slidenum">
              <a:rPr lang="en-US" smtClean="0"/>
              <a:t>28</a:t>
            </a:fld>
            <a:endParaRPr lang="en-US"/>
          </a:p>
        </p:txBody>
      </p:sp>
    </p:spTree>
    <p:extLst>
      <p:ext uri="{BB962C8B-B14F-4D97-AF65-F5344CB8AC3E}">
        <p14:creationId xmlns:p14="http://schemas.microsoft.com/office/powerpoint/2010/main" val="1775968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“”Do you identify as part of a minority group based on the following grounds?'‘</a:t>
            </a:r>
            <a:r>
              <a:rPr lang="en-US" i="1" baseline="0" dirty="0" smtClean="0"/>
              <a:t>, in blue as a total percentage of respondents and “</a:t>
            </a:r>
            <a:r>
              <a:rPr lang="en-US" i="1" dirty="0" smtClean="0"/>
              <a:t>Have you ever felt discriminated against during your work at the Max Planck Society on the basis of:” in red, as total</a:t>
            </a:r>
            <a:r>
              <a:rPr lang="en-US" i="1" baseline="0" dirty="0" smtClean="0"/>
              <a:t> percentage of those who report identifying as part of respective minority</a:t>
            </a:r>
            <a:r>
              <a:rPr lang="en-US" i="1" dirty="0" smtClean="0"/>
              <a:t>. Multiple answers possible.”</a:t>
            </a:r>
            <a:endParaRPr lang="en-US" i="1" dirty="0"/>
          </a:p>
        </p:txBody>
      </p:sp>
      <p:sp>
        <p:nvSpPr>
          <p:cNvPr id="4" name="Slide Number Placeholder 3"/>
          <p:cNvSpPr>
            <a:spLocks noGrp="1"/>
          </p:cNvSpPr>
          <p:nvPr>
            <p:ph type="sldNum" sz="quarter" idx="10"/>
          </p:nvPr>
        </p:nvSpPr>
        <p:spPr/>
        <p:txBody>
          <a:bodyPr/>
          <a:lstStyle/>
          <a:p>
            <a:fld id="{3C53C3F3-BB54-4267-B96B-A74416962DB1}" type="slidenum">
              <a:rPr lang="en-US" smtClean="0"/>
              <a:t>29</a:t>
            </a:fld>
            <a:endParaRPr lang="en-US"/>
          </a:p>
        </p:txBody>
      </p:sp>
    </p:spTree>
    <p:extLst>
      <p:ext uri="{BB962C8B-B14F-4D97-AF65-F5344CB8AC3E}">
        <p14:creationId xmlns:p14="http://schemas.microsoft.com/office/powerpoint/2010/main" val="208539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 this slide to explain the execution</a:t>
            </a:r>
            <a:r>
              <a:rPr lang="en-US" baseline="0" dirty="0" smtClean="0"/>
              <a:t> of the survey</a:t>
            </a:r>
          </a:p>
          <a:p>
            <a:pPr marL="171450" indent="-171450">
              <a:buFont typeface="Arial" panose="020B0604020202020204" pitchFamily="34" charset="0"/>
              <a:buChar char="•"/>
            </a:pPr>
            <a:r>
              <a:rPr lang="en-US" baseline="0" dirty="0" smtClean="0"/>
              <a:t>A team of about 10 people from the </a:t>
            </a:r>
            <a:r>
              <a:rPr lang="en-US" baseline="0" dirty="0" err="1" smtClean="0"/>
              <a:t>PhDnet</a:t>
            </a:r>
            <a:r>
              <a:rPr lang="en-US" baseline="0" dirty="0" smtClean="0"/>
              <a:t> built and ran the survey based off the 2012 survey and the new directions that the Steering Group had set</a:t>
            </a:r>
          </a:p>
          <a:p>
            <a:pPr marL="171450" indent="-171450">
              <a:buFont typeface="Arial" panose="020B0604020202020204" pitchFamily="34" charset="0"/>
              <a:buChar char="•"/>
            </a:pPr>
            <a:r>
              <a:rPr lang="en-US" baseline="0" dirty="0" smtClean="0"/>
              <a:t>It ran from early July to mid August of 2017</a:t>
            </a:r>
          </a:p>
          <a:p>
            <a:pPr marL="171450" indent="-171450">
              <a:buFont typeface="Arial" panose="020B0604020202020204" pitchFamily="34" charset="0"/>
              <a:buChar char="•"/>
            </a:pPr>
            <a:r>
              <a:rPr lang="en-US" baseline="0" dirty="0" smtClean="0"/>
              <a:t>The last point refers to how we made sure it followed the MPG guidelines for participation consent, anonymity and data storage</a:t>
            </a:r>
          </a:p>
          <a:p>
            <a:pPr marL="171450" indent="-171450">
              <a:buFont typeface="Arial" panose="020B0604020202020204" pitchFamily="34" charset="0"/>
              <a:buChar char="•"/>
            </a:pPr>
            <a:r>
              <a:rPr lang="en-US" baseline="0" dirty="0" smtClean="0"/>
              <a:t>Note: unless otherwise indicated, all percentages are calculated after removing all data, for each question, for participants who indicated not wishing to answer that specific question.</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3</a:t>
            </a:fld>
            <a:endParaRPr lang="en-US"/>
          </a:p>
        </p:txBody>
      </p:sp>
    </p:spTree>
    <p:extLst>
      <p:ext uri="{BB962C8B-B14F-4D97-AF65-F5344CB8AC3E}">
        <p14:creationId xmlns:p14="http://schemas.microsoft.com/office/powerpoint/2010/main" val="2642268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are comments that</a:t>
            </a:r>
            <a:r>
              <a:rPr lang="en-US" baseline="0" dirty="0" smtClean="0"/>
              <a:t> Doctoral Researchers responding to the survey have left for certain questions in this section. They have only been edited for length or to remove identifiable information.</a:t>
            </a:r>
            <a:endParaRPr lang="en-US" dirty="0" smtClean="0"/>
          </a:p>
          <a:p>
            <a:pPr marL="171450" indent="-171450">
              <a:buFont typeface="Arial" panose="020B0604020202020204" pitchFamily="34" charset="0"/>
              <a:buChar char="•"/>
            </a:pPr>
            <a:r>
              <a:rPr lang="en-US" dirty="0" smtClean="0"/>
              <a:t>Additionally, there were frequent comments expressing</a:t>
            </a:r>
            <a:r>
              <a:rPr lang="en-US" baseline="0" dirty="0" smtClean="0"/>
              <a:t> frustration with the EO officer elections: complaints about not representing those who identify as male, complaints about excluding LGBT researchers or researchers with disabilities who happen to not identify as female</a:t>
            </a:r>
          </a:p>
          <a:p>
            <a:pPr marL="171450" indent="-171450">
              <a:buFont typeface="Arial" panose="020B0604020202020204" pitchFamily="34" charset="0"/>
              <a:buChar char="•"/>
            </a:pPr>
            <a:r>
              <a:rPr lang="en-US" baseline="0" dirty="0" smtClean="0"/>
              <a:t>There were also additional comments about mental health issues and a disappointment that finding help isn’t facilitated by the institutes, especially for non-</a:t>
            </a:r>
            <a:r>
              <a:rPr lang="en-US" baseline="0" dirty="0" err="1" smtClean="0"/>
              <a:t>german</a:t>
            </a:r>
            <a:r>
              <a:rPr lang="en-US" baseline="0" dirty="0" smtClean="0"/>
              <a:t> researchers</a:t>
            </a:r>
          </a:p>
        </p:txBody>
      </p:sp>
      <p:sp>
        <p:nvSpPr>
          <p:cNvPr id="4" name="Slide Number Placeholder 3"/>
          <p:cNvSpPr>
            <a:spLocks noGrp="1"/>
          </p:cNvSpPr>
          <p:nvPr>
            <p:ph type="sldNum" sz="quarter" idx="10"/>
          </p:nvPr>
        </p:nvSpPr>
        <p:spPr/>
        <p:txBody>
          <a:bodyPr/>
          <a:lstStyle/>
          <a:p>
            <a:fld id="{3C53C3F3-BB54-4267-B96B-A74416962DB1}" type="slidenum">
              <a:rPr lang="en-US" smtClean="0"/>
              <a:t>30</a:t>
            </a:fld>
            <a:endParaRPr lang="en-US"/>
          </a:p>
        </p:txBody>
      </p:sp>
    </p:spTree>
    <p:extLst>
      <p:ext uri="{BB962C8B-B14F-4D97-AF65-F5344CB8AC3E}">
        <p14:creationId xmlns:p14="http://schemas.microsoft.com/office/powerpoint/2010/main" val="4246388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are comments that</a:t>
            </a:r>
            <a:r>
              <a:rPr lang="en-US" baseline="0" dirty="0" smtClean="0"/>
              <a:t> Doctoral Researchers responding to the survey have left for certain questions in this section. They have only been edited for length or to remove identifiable information.</a:t>
            </a:r>
            <a:endParaRPr lang="en-US" dirty="0" smtClean="0"/>
          </a:p>
          <a:p>
            <a:pPr marL="171450" indent="-171450">
              <a:buFont typeface="Arial" panose="020B0604020202020204" pitchFamily="34" charset="0"/>
              <a:buChar char="•"/>
            </a:pPr>
            <a:r>
              <a:rPr lang="en-US" dirty="0" smtClean="0"/>
              <a:t>Additionally, there were frequent comments expressing</a:t>
            </a:r>
            <a:r>
              <a:rPr lang="en-US" baseline="0" dirty="0" smtClean="0"/>
              <a:t> frustration with the EO officer elections: complaints about not representing those who identify as male, complaints about excluding LGBT researchers or researchers with disabilities who happen to not identify as female</a:t>
            </a:r>
          </a:p>
          <a:p>
            <a:pPr marL="171450" indent="-171450">
              <a:buFont typeface="Arial" panose="020B0604020202020204" pitchFamily="34" charset="0"/>
              <a:buChar char="•"/>
            </a:pPr>
            <a:r>
              <a:rPr lang="en-US" baseline="0" dirty="0" smtClean="0"/>
              <a:t>There were also additional comments about mental health issues and a disappointment that finding help isn’t facilitated by the institutes, especially for non-</a:t>
            </a:r>
            <a:r>
              <a:rPr lang="en-US" baseline="0" dirty="0" err="1" smtClean="0"/>
              <a:t>german</a:t>
            </a:r>
            <a:r>
              <a:rPr lang="en-US" baseline="0" dirty="0" smtClean="0"/>
              <a:t> researchers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C53C3F3-BB54-4267-B96B-A74416962DB1}" type="slidenum">
              <a:rPr lang="en-US" smtClean="0"/>
              <a:t>31</a:t>
            </a:fld>
            <a:endParaRPr lang="en-US"/>
          </a:p>
        </p:txBody>
      </p:sp>
    </p:spTree>
    <p:extLst>
      <p:ext uri="{BB962C8B-B14F-4D97-AF65-F5344CB8AC3E}">
        <p14:creationId xmlns:p14="http://schemas.microsoft.com/office/powerpoint/2010/main" val="2155634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32</a:t>
            </a:fld>
            <a:endParaRPr lang="en-US"/>
          </a:p>
        </p:txBody>
      </p:sp>
    </p:spTree>
    <p:extLst>
      <p:ext uri="{BB962C8B-B14F-4D97-AF65-F5344CB8AC3E}">
        <p14:creationId xmlns:p14="http://schemas.microsoft.com/office/powerpoint/2010/main" val="3716136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“How is your doctoral research financed?”</a:t>
            </a:r>
          </a:p>
          <a:p>
            <a:pPr marL="171450" indent="-171450">
              <a:buFont typeface="Arial" panose="020B0604020202020204" pitchFamily="34" charset="0"/>
              <a:buChar char="•"/>
            </a:pPr>
            <a:r>
              <a:rPr lang="en-US" dirty="0" smtClean="0"/>
              <a:t>Most DRs are now on contracts but a high percentage</a:t>
            </a:r>
            <a:r>
              <a:rPr lang="en-US" baseline="0" dirty="0" smtClean="0"/>
              <a:t> report not knowing. There are also clashes between reported contract type and number of holidays.</a:t>
            </a:r>
          </a:p>
          <a:p>
            <a:pPr marL="171450" indent="-171450">
              <a:buFont typeface="Arial" panose="020B0604020202020204" pitchFamily="34" charset="0"/>
              <a:buChar char="•"/>
            </a:pPr>
            <a:r>
              <a:rPr lang="en-US" baseline="0" dirty="0" smtClean="0"/>
              <a:t>This suggests a deeper issue: institutes are not doing enough to inform DRs about the type of contract they have. While not necessarily a problem, pragmatically speaking, it might open some DRs to being exploited if they don’t know what their contract requires them to do.</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33</a:t>
            </a:fld>
            <a:endParaRPr lang="en-US"/>
          </a:p>
        </p:txBody>
      </p:sp>
    </p:spTree>
    <p:extLst>
      <p:ext uri="{BB962C8B-B14F-4D97-AF65-F5344CB8AC3E}">
        <p14:creationId xmlns:p14="http://schemas.microsoft.com/office/powerpoint/2010/main" val="497083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“”How is your doctoral research financed?'' Responses grouped by start year. Responses from students starting before 2011 were excluded from this analysis due to insufficient data. Responses stating “I don't want to answer this question'' or “I don't know” were excluded for this analysis.”</a:t>
            </a:r>
          </a:p>
          <a:p>
            <a:pPr marL="171450" indent="-171450">
              <a:buFont typeface="Arial" panose="020B0604020202020204" pitchFamily="34" charset="0"/>
              <a:buChar char="•"/>
            </a:pPr>
            <a:r>
              <a:rPr lang="en-US" i="0" dirty="0" smtClean="0"/>
              <a:t>Looking now exclusively at those who do</a:t>
            </a:r>
            <a:r>
              <a:rPr lang="en-US" i="0" baseline="0" dirty="0" smtClean="0"/>
              <a:t> indicate knowing what their contractual status is, responses suggest g</a:t>
            </a:r>
            <a:r>
              <a:rPr lang="en-US" i="0" dirty="0" smtClean="0"/>
              <a:t>ood progress on contract intake.</a:t>
            </a:r>
            <a:endParaRPr lang="en-US" i="0" dirty="0"/>
          </a:p>
        </p:txBody>
      </p:sp>
      <p:sp>
        <p:nvSpPr>
          <p:cNvPr id="4" name="Slide Number Placeholder 3"/>
          <p:cNvSpPr>
            <a:spLocks noGrp="1"/>
          </p:cNvSpPr>
          <p:nvPr>
            <p:ph type="sldNum" sz="quarter" idx="10"/>
          </p:nvPr>
        </p:nvSpPr>
        <p:spPr/>
        <p:txBody>
          <a:bodyPr/>
          <a:lstStyle/>
          <a:p>
            <a:fld id="{3C53C3F3-BB54-4267-B96B-A74416962DB1}" type="slidenum">
              <a:rPr lang="en-US" smtClean="0"/>
              <a:t>34</a:t>
            </a:fld>
            <a:endParaRPr lang="en-US"/>
          </a:p>
        </p:txBody>
      </p:sp>
    </p:spTree>
    <p:extLst>
      <p:ext uri="{BB962C8B-B14F-4D97-AF65-F5344CB8AC3E}">
        <p14:creationId xmlns:p14="http://schemas.microsoft.com/office/powerpoint/2010/main" val="835898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“Details about stipends, </a:t>
            </a:r>
            <a:r>
              <a:rPr lang="en-US" i="1" u="sng" dirty="0" smtClean="0"/>
              <a:t>looking only at respondents</a:t>
            </a:r>
            <a:r>
              <a:rPr lang="en-US" i="1" u="sng" baseline="0" dirty="0" smtClean="0"/>
              <a:t> who report being on a stipend</a:t>
            </a:r>
            <a:r>
              <a:rPr lang="en-US" i="1" dirty="0" smtClean="0"/>
              <a:t>. Full question</a:t>
            </a:r>
            <a:r>
              <a:rPr lang="en-US" i="1" baseline="0" dirty="0" smtClean="0"/>
              <a:t> text</a:t>
            </a:r>
            <a:r>
              <a:rPr lang="en-US" i="1" dirty="0" smtClean="0"/>
              <a:t> for Top and Bottom plots included in the figure, Middle: “Have you been informed about your options concerning health insurances (i.e. difference between public and private health insurance, contractual limitations) and other implications of the stipend (pension, work obligations) before accepting it?“. The answers for the second question were "Fully Informed" (7) and "Partially Informed" (191) are only shown as "Yes“ for visualization purposes.”</a:t>
            </a:r>
          </a:p>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3C53C3F3-BB54-4267-B96B-A74416962DB1}" type="slidenum">
              <a:rPr lang="en-US" smtClean="0"/>
              <a:t>35</a:t>
            </a:fld>
            <a:endParaRPr lang="en-US"/>
          </a:p>
        </p:txBody>
      </p:sp>
    </p:spTree>
    <p:extLst>
      <p:ext uri="{BB962C8B-B14F-4D97-AF65-F5344CB8AC3E}">
        <p14:creationId xmlns:p14="http://schemas.microsoft.com/office/powerpoint/2010/main" val="1570629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“Please rate your overall satisfaction with the following aspects of your PhD: Salary</a:t>
            </a:r>
            <a:r>
              <a:rPr lang="en-US" i="1" baseline="0" dirty="0" smtClean="0"/>
              <a:t> and </a:t>
            </a:r>
            <a:r>
              <a:rPr lang="en-US" i="1" dirty="0" smtClean="0"/>
              <a:t>benefits.'' Top: total salary satisfaction; Middle: salary satisfaction vs funding method; Bottom: salary satisfaction vs level of payment according to </a:t>
            </a:r>
            <a:r>
              <a:rPr lang="en-US" i="1" dirty="0" err="1" smtClean="0"/>
              <a:t>TVöD</a:t>
            </a:r>
            <a:r>
              <a:rPr lang="en-US" i="1" dirty="0" smtClean="0"/>
              <a:t> (only shown for levels with upwards of 30 respondents.)”</a:t>
            </a:r>
          </a:p>
        </p:txBody>
      </p:sp>
      <p:sp>
        <p:nvSpPr>
          <p:cNvPr id="4" name="Slide Number Placeholder 3"/>
          <p:cNvSpPr>
            <a:spLocks noGrp="1"/>
          </p:cNvSpPr>
          <p:nvPr>
            <p:ph type="sldNum" sz="quarter" idx="10"/>
          </p:nvPr>
        </p:nvSpPr>
        <p:spPr/>
        <p:txBody>
          <a:bodyPr/>
          <a:lstStyle/>
          <a:p>
            <a:fld id="{3C53C3F3-BB54-4267-B96B-A74416962DB1}" type="slidenum">
              <a:rPr lang="en-US" smtClean="0"/>
              <a:t>36</a:t>
            </a:fld>
            <a:endParaRPr lang="en-US"/>
          </a:p>
        </p:txBody>
      </p:sp>
    </p:spTree>
    <p:extLst>
      <p:ext uri="{BB962C8B-B14F-4D97-AF65-F5344CB8AC3E}">
        <p14:creationId xmlns:p14="http://schemas.microsoft.com/office/powerpoint/2010/main" val="320076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Left: </a:t>
            </a:r>
            <a:r>
              <a:rPr lang="en-US" i="1" dirty="0" smtClean="0"/>
              <a:t>“Are you, were you or do you foresee to be, working unpaid for your doctoral research?”</a:t>
            </a:r>
          </a:p>
          <a:p>
            <a:pPr marL="171450" indent="-171450">
              <a:buFont typeface="Arial" panose="020B0604020202020204" pitchFamily="34" charset="0"/>
              <a:buChar char="•"/>
            </a:pPr>
            <a:r>
              <a:rPr lang="en-US" i="0" dirty="0" smtClean="0"/>
              <a:t>Right:</a:t>
            </a:r>
            <a:r>
              <a:rPr lang="en-US" i="0" baseline="0" dirty="0" smtClean="0"/>
              <a:t> “</a:t>
            </a:r>
            <a:r>
              <a:rPr lang="en-US" b="0" i="1" baseline="0" dirty="0" smtClean="0"/>
              <a:t>Extension of Funding. Full questions presented in the figure.”</a:t>
            </a:r>
            <a:endParaRPr lang="en-US" b="0" i="1" dirty="0"/>
          </a:p>
        </p:txBody>
      </p:sp>
      <p:sp>
        <p:nvSpPr>
          <p:cNvPr id="4" name="Slide Number Placeholder 3"/>
          <p:cNvSpPr>
            <a:spLocks noGrp="1"/>
          </p:cNvSpPr>
          <p:nvPr>
            <p:ph type="sldNum" sz="quarter" idx="10"/>
          </p:nvPr>
        </p:nvSpPr>
        <p:spPr/>
        <p:txBody>
          <a:bodyPr/>
          <a:lstStyle/>
          <a:p>
            <a:fld id="{3C53C3F3-BB54-4267-B96B-A74416962DB1}" type="slidenum">
              <a:rPr lang="en-US" smtClean="0"/>
              <a:t>37</a:t>
            </a:fld>
            <a:endParaRPr lang="en-US"/>
          </a:p>
        </p:txBody>
      </p:sp>
    </p:spTree>
    <p:extLst>
      <p:ext uri="{BB962C8B-B14F-4D97-AF65-F5344CB8AC3E}">
        <p14:creationId xmlns:p14="http://schemas.microsoft.com/office/powerpoint/2010/main" val="2981276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“”How satisfied are you with your holidays?'' Responses presented taking into account various aspects of a researchers life: satisfaction based on contractually available holidays, German vs non-German nationality, percentage of holidays taken and parenthood.”</a:t>
            </a:r>
          </a:p>
          <a:p>
            <a:pPr marL="171450" indent="-171450">
              <a:buFont typeface="Arial" panose="020B0604020202020204" pitchFamily="34" charset="0"/>
              <a:buChar char="•"/>
            </a:pPr>
            <a:r>
              <a:rPr lang="en-US" dirty="0" smtClean="0"/>
              <a:t>Most of the DRs not satisfied with their</a:t>
            </a:r>
            <a:r>
              <a:rPr lang="en-US" baseline="0" dirty="0" smtClean="0"/>
              <a:t> holidays have 20 days of holidays, and non-Germans were more likely to not be satisfied with their holidays than Germans</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38</a:t>
            </a:fld>
            <a:endParaRPr lang="en-US"/>
          </a:p>
        </p:txBody>
      </p:sp>
    </p:spTree>
    <p:extLst>
      <p:ext uri="{BB962C8B-B14F-4D97-AF65-F5344CB8AC3E}">
        <p14:creationId xmlns:p14="http://schemas.microsoft.com/office/powerpoint/2010/main" val="116925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“”Why do you not feel free to take all holidays available to you?'' Multiple answers possible.”</a:t>
            </a:r>
          </a:p>
          <a:p>
            <a:pPr marL="171450" indent="-171450">
              <a:buFont typeface="Arial" panose="020B0604020202020204" pitchFamily="34" charset="0"/>
              <a:buChar char="•"/>
            </a:pPr>
            <a:r>
              <a:rPr lang="en-US" i="0" dirty="0" smtClean="0"/>
              <a:t>Top</a:t>
            </a:r>
            <a:r>
              <a:rPr lang="en-US" i="0" baseline="0" dirty="0" smtClean="0"/>
              <a:t> plot: Affirmative responses to the statement “I don’t feel free to take all holidays available to me”</a:t>
            </a:r>
          </a:p>
          <a:p>
            <a:pPr marL="171450" indent="-171450">
              <a:buFont typeface="Arial" panose="020B0604020202020204" pitchFamily="34" charset="0"/>
              <a:buChar char="•"/>
            </a:pPr>
            <a:r>
              <a:rPr lang="en-US" i="0" baseline="0" dirty="0" smtClean="0"/>
              <a:t>Other plot: responses to each of the 4 presented potential reasons</a:t>
            </a:r>
          </a:p>
        </p:txBody>
      </p:sp>
      <p:sp>
        <p:nvSpPr>
          <p:cNvPr id="4" name="Slide Number Placeholder 3"/>
          <p:cNvSpPr>
            <a:spLocks noGrp="1"/>
          </p:cNvSpPr>
          <p:nvPr>
            <p:ph type="sldNum" sz="quarter" idx="10"/>
          </p:nvPr>
        </p:nvSpPr>
        <p:spPr/>
        <p:txBody>
          <a:bodyPr/>
          <a:lstStyle/>
          <a:p>
            <a:fld id="{3C53C3F3-BB54-4267-B96B-A74416962DB1}" type="slidenum">
              <a:rPr lang="en-US" smtClean="0"/>
              <a:t>39</a:t>
            </a:fld>
            <a:endParaRPr lang="en-US"/>
          </a:p>
        </p:txBody>
      </p:sp>
    </p:spTree>
    <p:extLst>
      <p:ext uri="{BB962C8B-B14F-4D97-AF65-F5344CB8AC3E}">
        <p14:creationId xmlns:p14="http://schemas.microsoft.com/office/powerpoint/2010/main" val="245915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description of the structure of the presentation (and of the report)</a:t>
            </a:r>
          </a:p>
          <a:p>
            <a:pPr marL="171450" indent="-171450">
              <a:buFont typeface="Arial" panose="020B0604020202020204" pitchFamily="34" charset="0"/>
              <a:buChar char="•"/>
            </a:pPr>
            <a:r>
              <a:rPr lang="en-US" dirty="0" smtClean="0"/>
              <a:t>Each figure slide has the figure text down</a:t>
            </a:r>
            <a:r>
              <a:rPr lang="en-US" baseline="0" dirty="0" smtClean="0"/>
              <a:t> here in the notes, in italic; we hope this is sufficient to explain the context and meaning of the figures.</a:t>
            </a:r>
          </a:p>
          <a:p>
            <a:pPr marL="171450" indent="-171450">
              <a:buFont typeface="Arial" panose="020B0604020202020204" pitchFamily="34" charset="0"/>
              <a:buChar char="•"/>
            </a:pPr>
            <a:r>
              <a:rPr lang="en-US" baseline="0" dirty="0" smtClean="0"/>
              <a:t>If a figure is still unclear and your audience is </a:t>
            </a:r>
            <a:r>
              <a:rPr lang="en-US" b="1" u="sng" baseline="0" dirty="0" smtClean="0"/>
              <a:t>really</a:t>
            </a:r>
            <a:r>
              <a:rPr lang="en-US" baseline="0" dirty="0" smtClean="0"/>
              <a:t> curious about it, e-mail Miguel Borges (miguel.borges@mpi.nl) or Rafael Laso Perez (rlperez@mpi-bremen.de), and we will try to find the answer.</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4</a:t>
            </a:fld>
            <a:endParaRPr lang="en-US"/>
          </a:p>
        </p:txBody>
      </p:sp>
    </p:spTree>
    <p:extLst>
      <p:ext uri="{BB962C8B-B14F-4D97-AF65-F5344CB8AC3E}">
        <p14:creationId xmlns:p14="http://schemas.microsoft.com/office/powerpoint/2010/main" val="3853993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“How often do you work on weekends?”</a:t>
            </a:r>
          </a:p>
          <a:p>
            <a:pPr marL="171450" indent="-171450">
              <a:buFont typeface="Arial" panose="020B0604020202020204" pitchFamily="34" charset="0"/>
              <a:buChar char="•"/>
            </a:pPr>
            <a:r>
              <a:rPr lang="en-US" i="0" dirty="0" smtClean="0"/>
              <a:t>Options</a:t>
            </a:r>
            <a:r>
              <a:rPr lang="en-US" i="0" baseline="0" dirty="0" smtClean="0"/>
              <a:t> were “Every weekend”, “Three weekends per month”, “Two weekends per month”, “One weekend per month”, “Less often than one weekend a month”, “Never.</a:t>
            </a:r>
            <a:endParaRPr lang="en-US" i="0" dirty="0"/>
          </a:p>
        </p:txBody>
      </p:sp>
      <p:sp>
        <p:nvSpPr>
          <p:cNvPr id="4" name="Slide Number Placeholder 3"/>
          <p:cNvSpPr>
            <a:spLocks noGrp="1"/>
          </p:cNvSpPr>
          <p:nvPr>
            <p:ph type="sldNum" sz="quarter" idx="10"/>
          </p:nvPr>
        </p:nvSpPr>
        <p:spPr/>
        <p:txBody>
          <a:bodyPr/>
          <a:lstStyle/>
          <a:p>
            <a:fld id="{3C53C3F3-BB54-4267-B96B-A74416962DB1}" type="slidenum">
              <a:rPr lang="en-US" smtClean="0"/>
              <a:t>40</a:t>
            </a:fld>
            <a:endParaRPr lang="en-US"/>
          </a:p>
        </p:txBody>
      </p:sp>
    </p:spTree>
    <p:extLst>
      <p:ext uri="{BB962C8B-B14F-4D97-AF65-F5344CB8AC3E}">
        <p14:creationId xmlns:p14="http://schemas.microsoft.com/office/powerpoint/2010/main" val="2838890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These are comments that</a:t>
            </a:r>
            <a:r>
              <a:rPr lang="en-US" baseline="0" dirty="0" smtClean="0"/>
              <a:t> Doctoral Researchers responding to the survey have left for certain questions in this section. They have only been edited for length or to remove identifiable information.</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41</a:t>
            </a:fld>
            <a:endParaRPr lang="en-US"/>
          </a:p>
        </p:txBody>
      </p:sp>
    </p:spTree>
    <p:extLst>
      <p:ext uri="{BB962C8B-B14F-4D97-AF65-F5344CB8AC3E}">
        <p14:creationId xmlns:p14="http://schemas.microsoft.com/office/powerpoint/2010/main" val="1902139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These are comments that</a:t>
            </a:r>
            <a:r>
              <a:rPr lang="en-US" baseline="0" dirty="0" smtClean="0"/>
              <a:t> Doctoral Researchers responding to the survey have left for certain questions in this section. They have only been edited for length or to remove identifiable information.</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42</a:t>
            </a:fld>
            <a:endParaRPr lang="en-US"/>
          </a:p>
        </p:txBody>
      </p:sp>
    </p:spTree>
    <p:extLst>
      <p:ext uri="{BB962C8B-B14F-4D97-AF65-F5344CB8AC3E}">
        <p14:creationId xmlns:p14="http://schemas.microsoft.com/office/powerpoint/2010/main" val="3471116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43</a:t>
            </a:fld>
            <a:endParaRPr lang="en-US"/>
          </a:p>
        </p:txBody>
      </p:sp>
    </p:spTree>
    <p:extLst>
      <p:ext uri="{BB962C8B-B14F-4D97-AF65-F5344CB8AC3E}">
        <p14:creationId xmlns:p14="http://schemas.microsoft.com/office/powerpoint/2010/main" val="1117283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“”Do you know about </a:t>
            </a:r>
            <a:r>
              <a:rPr lang="en-US" i="1" dirty="0" err="1" smtClean="0"/>
              <a:t>PhDnet</a:t>
            </a:r>
            <a:r>
              <a:rPr lang="en-US" i="1" dirty="0" smtClean="0"/>
              <a:t>?'' Responses grouped by section as well as years since beginning the doctoral research. Results are compared to those given in the 2009 report for 1</a:t>
            </a:r>
            <a:r>
              <a:rPr lang="en-US" i="1" baseline="30000" dirty="0" smtClean="0"/>
              <a:t>st</a:t>
            </a:r>
            <a:r>
              <a:rPr lang="en-US" i="1" dirty="0" smtClean="0"/>
              <a:t> year doctoral researchers and 4</a:t>
            </a:r>
            <a:r>
              <a:rPr lang="en-US" i="1" baseline="30000" dirty="0" smtClean="0"/>
              <a:t>th</a:t>
            </a:r>
            <a:r>
              <a:rPr lang="en-US" i="1" dirty="0" smtClean="0"/>
              <a:t> year researchers, respectively.”</a:t>
            </a:r>
          </a:p>
          <a:p>
            <a:pPr marL="171450" indent="-171450">
              <a:buFont typeface="Arial" panose="020B0604020202020204" pitchFamily="34" charset="0"/>
              <a:buChar char="•"/>
            </a:pPr>
            <a:r>
              <a:rPr lang="en-US" dirty="0" smtClean="0"/>
              <a:t>The light blue bar indicate</a:t>
            </a:r>
            <a:r>
              <a:rPr lang="en-US" baseline="0" dirty="0" smtClean="0"/>
              <a:t> those who answered Yes in 2009. No data was available apart from 1</a:t>
            </a:r>
            <a:r>
              <a:rPr lang="en-US" baseline="30000" dirty="0" smtClean="0"/>
              <a:t>st</a:t>
            </a:r>
            <a:r>
              <a:rPr lang="en-US" baseline="0" dirty="0" smtClean="0"/>
              <a:t> and 4</a:t>
            </a:r>
            <a:r>
              <a:rPr lang="en-US" baseline="30000" dirty="0" smtClean="0"/>
              <a:t>th</a:t>
            </a:r>
            <a:r>
              <a:rPr lang="en-US" baseline="0" dirty="0" smtClean="0"/>
              <a:t> year DRs in 2009.</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44</a:t>
            </a:fld>
            <a:endParaRPr lang="en-US"/>
          </a:p>
        </p:txBody>
      </p:sp>
    </p:spTree>
    <p:extLst>
      <p:ext uri="{BB962C8B-B14F-4D97-AF65-F5344CB8AC3E}">
        <p14:creationId xmlns:p14="http://schemas.microsoft.com/office/powerpoint/2010/main" val="226362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“Does your institute have an External PhD representative?”</a:t>
            </a:r>
            <a:endParaRPr lang="en-US" i="1" dirty="0"/>
          </a:p>
        </p:txBody>
      </p:sp>
      <p:sp>
        <p:nvSpPr>
          <p:cNvPr id="4" name="Slide Number Placeholder 3"/>
          <p:cNvSpPr>
            <a:spLocks noGrp="1"/>
          </p:cNvSpPr>
          <p:nvPr>
            <p:ph type="sldNum" sz="quarter" idx="10"/>
          </p:nvPr>
        </p:nvSpPr>
        <p:spPr/>
        <p:txBody>
          <a:bodyPr/>
          <a:lstStyle/>
          <a:p>
            <a:fld id="{3C53C3F3-BB54-4267-B96B-A74416962DB1}" type="slidenum">
              <a:rPr lang="en-US" smtClean="0"/>
              <a:t>45</a:t>
            </a:fld>
            <a:endParaRPr lang="en-US"/>
          </a:p>
        </p:txBody>
      </p:sp>
    </p:spTree>
    <p:extLst>
      <p:ext uri="{BB962C8B-B14F-4D97-AF65-F5344CB8AC3E}">
        <p14:creationId xmlns:p14="http://schemas.microsoft.com/office/powerpoint/2010/main" val="2588404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““Do you know about the Max Planck Alumni Association?'' Responses grouped by section.”</a:t>
            </a:r>
            <a:endParaRPr lang="en-US" i="1" dirty="0"/>
          </a:p>
        </p:txBody>
      </p:sp>
      <p:sp>
        <p:nvSpPr>
          <p:cNvPr id="4" name="Slide Number Placeholder 3"/>
          <p:cNvSpPr>
            <a:spLocks noGrp="1"/>
          </p:cNvSpPr>
          <p:nvPr>
            <p:ph type="sldNum" sz="quarter" idx="10"/>
          </p:nvPr>
        </p:nvSpPr>
        <p:spPr/>
        <p:txBody>
          <a:bodyPr/>
          <a:lstStyle/>
          <a:p>
            <a:fld id="{3C53C3F3-BB54-4267-B96B-A74416962DB1}" type="slidenum">
              <a:rPr lang="en-US" smtClean="0"/>
              <a:t>46</a:t>
            </a:fld>
            <a:endParaRPr lang="en-US"/>
          </a:p>
        </p:txBody>
      </p:sp>
    </p:spTree>
    <p:extLst>
      <p:ext uri="{BB962C8B-B14F-4D97-AF65-F5344CB8AC3E}">
        <p14:creationId xmlns:p14="http://schemas.microsoft.com/office/powerpoint/2010/main" val="2572170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“”Does your institute have an alumni network? If yes, has your alumni association organized any kind of event in your institute in the past year?'' Responses grouped by section.”</a:t>
            </a:r>
          </a:p>
          <a:p>
            <a:pPr marL="171450" indent="-171450">
              <a:buFont typeface="Arial" panose="020B0604020202020204" pitchFamily="34" charset="0"/>
              <a:buChar char="•"/>
            </a:pPr>
            <a:r>
              <a:rPr lang="en-US" dirty="0" smtClean="0"/>
              <a:t>The smaller</a:t>
            </a:r>
            <a:r>
              <a:rPr lang="en-US" baseline="0" dirty="0" smtClean="0"/>
              <a:t> bars look into whether, for those DRs that reported a local alumni association, this association has setup an event in the past year.</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47</a:t>
            </a:fld>
            <a:endParaRPr lang="en-US"/>
          </a:p>
        </p:txBody>
      </p:sp>
    </p:spTree>
    <p:extLst>
      <p:ext uri="{BB962C8B-B14F-4D97-AF65-F5344CB8AC3E}">
        <p14:creationId xmlns:p14="http://schemas.microsoft.com/office/powerpoint/2010/main" val="3514129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600"/>
              </a:spcBef>
              <a:buFont typeface="Arial" panose="020B0604020202020204" pitchFamily="34" charset="0"/>
              <a:buChar char="•"/>
            </a:pPr>
            <a:r>
              <a:rPr lang="en-US" sz="1200" dirty="0" smtClean="0">
                <a:latin typeface="Nirmala UI" panose="020B0502040204020203" pitchFamily="34" charset="0"/>
                <a:cs typeface="Nirmala UI" panose="020B0502040204020203" pitchFamily="34" charset="0"/>
              </a:rPr>
              <a:t>The well-being of doctoral researchers is the key to innovative and impactful science and, most importantly, to their happiness</a:t>
            </a:r>
          </a:p>
          <a:p>
            <a:pPr marL="342900" indent="-342900">
              <a:spcBef>
                <a:spcPts val="600"/>
              </a:spcBef>
              <a:buFont typeface="Arial" panose="020B0604020202020204" pitchFamily="34" charset="0"/>
              <a:buChar char="•"/>
            </a:pPr>
            <a:r>
              <a:rPr lang="en-US" sz="1200" dirty="0" smtClean="0">
                <a:latin typeface="Nirmala UI" panose="020B0502040204020203" pitchFamily="34" charset="0"/>
                <a:cs typeface="Nirmala UI" panose="020B0502040204020203" pitchFamily="34" charset="0"/>
              </a:rPr>
              <a:t>Researchers are satisfied with their work, but report issues with work/life balance, stress, salary and benefits.</a:t>
            </a:r>
          </a:p>
          <a:p>
            <a:pPr marL="342900" indent="-342900">
              <a:spcBef>
                <a:spcPts val="600"/>
              </a:spcBef>
              <a:buFont typeface="Arial" panose="020B0604020202020204" pitchFamily="34" charset="0"/>
              <a:buChar char="•"/>
            </a:pPr>
            <a:r>
              <a:rPr lang="en-US" sz="1200" dirty="0" smtClean="0">
                <a:latin typeface="Nirmala UI" panose="020B0502040204020203" pitchFamily="34" charset="0"/>
                <a:cs typeface="Nirmala UI" panose="020B0502040204020203" pitchFamily="34" charset="0"/>
              </a:rPr>
              <a:t>Several MPG</a:t>
            </a:r>
            <a:r>
              <a:rPr lang="en-US" sz="1200" baseline="0" dirty="0" smtClean="0">
                <a:latin typeface="Nirmala UI" panose="020B0502040204020203" pitchFamily="34" charset="0"/>
                <a:cs typeface="Nirmala UI" panose="020B0502040204020203" pitchFamily="34" charset="0"/>
              </a:rPr>
              <a:t> DRs worry about their career.</a:t>
            </a:r>
          </a:p>
          <a:p>
            <a:pPr marL="342900" indent="-342900">
              <a:spcBef>
                <a:spcPts val="600"/>
              </a:spcBef>
              <a:buFont typeface="Arial" panose="020B0604020202020204" pitchFamily="34" charset="0"/>
              <a:buChar char="•"/>
            </a:pPr>
            <a:r>
              <a:rPr lang="en-US" sz="1200" baseline="0" dirty="0" smtClean="0">
                <a:latin typeface="Nirmala UI" panose="020B0502040204020203" pitchFamily="34" charset="0"/>
                <a:cs typeface="Nirmala UI" panose="020B0502040204020203" pitchFamily="34" charset="0"/>
              </a:rPr>
              <a:t>Focusing on improving the frequency of supervision, where appropriate, might have a big impact on satisfaction.</a:t>
            </a:r>
            <a:endParaRPr lang="en-US" sz="1200" dirty="0" smtClean="0">
              <a:latin typeface="Nirmala UI" panose="020B0502040204020203" pitchFamily="34" charset="0"/>
              <a:cs typeface="Nirmala UI" panose="020B0502040204020203" pitchFamily="34" charset="0"/>
            </a:endParaRPr>
          </a:p>
          <a:p>
            <a:pPr marL="342900" indent="-342900">
              <a:spcBef>
                <a:spcPts val="600"/>
              </a:spcBef>
              <a:buFont typeface="Arial" panose="020B0604020202020204" pitchFamily="34" charset="0"/>
              <a:buChar char="•"/>
            </a:pPr>
            <a:r>
              <a:rPr lang="en-US" sz="1200" dirty="0" smtClean="0">
                <a:latin typeface="Nirmala UI" panose="020B0502040204020203" pitchFamily="34" charset="0"/>
                <a:cs typeface="Nirmala UI" panose="020B0502040204020203" pitchFamily="34" charset="0"/>
              </a:rPr>
              <a:t>What a top-level survey like this misses are the real cases of distress, especially since DRs at a later point in their project were less likely to reply</a:t>
            </a:r>
          </a:p>
          <a:p>
            <a:pPr marL="342900" indent="-342900">
              <a:spcBef>
                <a:spcPts val="600"/>
              </a:spcBef>
              <a:buFont typeface="Arial" panose="020B0604020202020204" pitchFamily="34" charset="0"/>
              <a:buChar char="•"/>
            </a:pPr>
            <a:endParaRPr lang="en-US" sz="1200" dirty="0" smtClean="0">
              <a:latin typeface="Nirmala UI" panose="020B0502040204020203" pitchFamily="34" charset="0"/>
              <a:cs typeface="Nirmala UI" panose="020B0502040204020203" pitchFamily="34" charset="0"/>
            </a:endParaRPr>
          </a:p>
        </p:txBody>
      </p:sp>
      <p:sp>
        <p:nvSpPr>
          <p:cNvPr id="4" name="Slide Number Placeholder 3"/>
          <p:cNvSpPr>
            <a:spLocks noGrp="1"/>
          </p:cNvSpPr>
          <p:nvPr>
            <p:ph type="sldNum" sz="quarter" idx="10"/>
          </p:nvPr>
        </p:nvSpPr>
        <p:spPr/>
        <p:txBody>
          <a:bodyPr/>
          <a:lstStyle/>
          <a:p>
            <a:fld id="{3C53C3F3-BB54-4267-B96B-A74416962DB1}" type="slidenum">
              <a:rPr lang="en-US" smtClean="0"/>
              <a:t>48</a:t>
            </a:fld>
            <a:endParaRPr lang="en-US"/>
          </a:p>
        </p:txBody>
      </p:sp>
    </p:spTree>
    <p:extLst>
      <p:ext uri="{BB962C8B-B14F-4D97-AF65-F5344CB8AC3E}">
        <p14:creationId xmlns:p14="http://schemas.microsoft.com/office/powerpoint/2010/main" val="27899398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49</a:t>
            </a:fld>
            <a:endParaRPr lang="en-US"/>
          </a:p>
        </p:txBody>
      </p:sp>
    </p:spTree>
    <p:extLst>
      <p:ext uri="{BB962C8B-B14F-4D97-AF65-F5344CB8AC3E}">
        <p14:creationId xmlns:p14="http://schemas.microsoft.com/office/powerpoint/2010/main" val="161822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““What is your nationality? Should you have multiple nationalities, please select the one you feel best represents you.'' Responses of non-German researchers grouped by continent, and EU membership where applicable. Y-axis show  number of answers.”</a:t>
            </a:r>
            <a:endParaRPr lang="en-US" i="1" dirty="0" smtClean="0"/>
          </a:p>
          <a:p>
            <a:pPr marL="171450" indent="-171450">
              <a:buFont typeface="Arial" panose="020B0604020202020204" pitchFamily="34" charset="0"/>
              <a:buChar char="•"/>
            </a:pPr>
            <a:r>
              <a:rPr lang="en-US" dirty="0" smtClean="0"/>
              <a:t>We </a:t>
            </a:r>
            <a:r>
              <a:rPr lang="en-US" baseline="0" dirty="0" smtClean="0"/>
              <a:t>had 2218 respondents in this survey. Not all answered every question, since virtually all gave the option to decline answering. In 2012, the survey had about 1800 respondents.</a:t>
            </a:r>
          </a:p>
          <a:p>
            <a:pPr marL="171450" indent="-171450">
              <a:buFont typeface="Arial" panose="020B0604020202020204" pitchFamily="34" charset="0"/>
              <a:buChar char="•"/>
            </a:pPr>
            <a:r>
              <a:rPr lang="en-US" baseline="0" dirty="0" smtClean="0"/>
              <a:t>Although this seems to be a significant increase, we were not able to find an accurate estimate of the total number of Doctoral Researchers in 2012.</a:t>
            </a:r>
          </a:p>
          <a:p>
            <a:pPr marL="171450" indent="-171450">
              <a:buFont typeface="Arial" panose="020B0604020202020204" pitchFamily="34" charset="0"/>
              <a:buChar char="•"/>
            </a:pPr>
            <a:r>
              <a:rPr lang="en-US" baseline="0" dirty="0" smtClean="0"/>
              <a:t>48% are German, down from 60% in 2012, with most of the difference made up by Doctoral Researchers from Asian countries and European EU countries.</a:t>
            </a: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5</a:t>
            </a:fld>
            <a:endParaRPr lang="en-US"/>
          </a:p>
        </p:txBody>
      </p:sp>
    </p:spTree>
    <p:extLst>
      <p:ext uri="{BB962C8B-B14F-4D97-AF65-F5344CB8AC3E}">
        <p14:creationId xmlns:p14="http://schemas.microsoft.com/office/powerpoint/2010/main" val="18750957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600"/>
              </a:spcBef>
              <a:buFont typeface="Arial" panose="020B0604020202020204" pitchFamily="34" charset="0"/>
              <a:buChar char="•"/>
            </a:pPr>
            <a:endParaRPr lang="en-US" sz="1200" dirty="0" smtClean="0">
              <a:latin typeface="Nirmala UI" panose="020B0502040204020203" pitchFamily="34" charset="0"/>
              <a:cs typeface="Nirmala UI" panose="020B0502040204020203" pitchFamily="34" charset="0"/>
            </a:endParaRPr>
          </a:p>
        </p:txBody>
      </p:sp>
      <p:sp>
        <p:nvSpPr>
          <p:cNvPr id="4" name="Slide Number Placeholder 3"/>
          <p:cNvSpPr>
            <a:spLocks noGrp="1"/>
          </p:cNvSpPr>
          <p:nvPr>
            <p:ph type="sldNum" sz="quarter" idx="10"/>
          </p:nvPr>
        </p:nvSpPr>
        <p:spPr/>
        <p:txBody>
          <a:bodyPr/>
          <a:lstStyle/>
          <a:p>
            <a:fld id="{3C53C3F3-BB54-4267-B96B-A74416962DB1}" type="slidenum">
              <a:rPr lang="en-US" smtClean="0"/>
              <a:t>50</a:t>
            </a:fld>
            <a:endParaRPr lang="en-US"/>
          </a:p>
        </p:txBody>
      </p:sp>
    </p:spTree>
    <p:extLst>
      <p:ext uri="{BB962C8B-B14F-4D97-AF65-F5344CB8AC3E}">
        <p14:creationId xmlns:p14="http://schemas.microsoft.com/office/powerpoint/2010/main" val="3530373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51</a:t>
            </a:fld>
            <a:endParaRPr lang="en-US"/>
          </a:p>
        </p:txBody>
      </p:sp>
    </p:spTree>
    <p:extLst>
      <p:ext uri="{BB962C8B-B14F-4D97-AF65-F5344CB8AC3E}">
        <p14:creationId xmlns:p14="http://schemas.microsoft.com/office/powerpoint/2010/main" val="273722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“When did you start your doctoral research?'' Y-axis shows the number of answers.”</a:t>
            </a:r>
          </a:p>
          <a:p>
            <a:pPr marL="171450" indent="-171450">
              <a:buFont typeface="Arial" panose="020B0604020202020204" pitchFamily="34" charset="0"/>
              <a:buChar char="•"/>
            </a:pPr>
            <a:r>
              <a:rPr lang="en-GB" i="0" baseline="0" dirty="0" smtClean="0"/>
              <a:t>This figure suggests that most of the sample of Doctoral Researchers responding to the survey were in the first, second or third years of their PhD.</a:t>
            </a:r>
          </a:p>
          <a:p>
            <a:pPr marL="171450" indent="-171450">
              <a:buFont typeface="Arial" panose="020B0604020202020204" pitchFamily="34" charset="0"/>
              <a:buChar char="•"/>
            </a:pPr>
            <a:r>
              <a:rPr lang="en-GB" i="0" baseline="0" dirty="0" smtClean="0"/>
              <a:t>This is not unexpected, since Doctoral Researchers in their 4</a:t>
            </a:r>
            <a:r>
              <a:rPr lang="en-GB" i="0" baseline="30000" dirty="0" smtClean="0"/>
              <a:t>th</a:t>
            </a:r>
            <a:r>
              <a:rPr lang="en-GB" i="0" baseline="0" dirty="0" smtClean="0"/>
              <a:t> year and above are likely to be busier with write-up and concluding their project.</a:t>
            </a:r>
            <a:endParaRPr lang="en-US" i="0" baseline="0" dirty="0" smtClean="0"/>
          </a:p>
        </p:txBody>
      </p:sp>
      <p:sp>
        <p:nvSpPr>
          <p:cNvPr id="4" name="Slide Number Placeholder 3"/>
          <p:cNvSpPr>
            <a:spLocks noGrp="1"/>
          </p:cNvSpPr>
          <p:nvPr>
            <p:ph type="sldNum" sz="quarter" idx="10"/>
          </p:nvPr>
        </p:nvSpPr>
        <p:spPr/>
        <p:txBody>
          <a:bodyPr/>
          <a:lstStyle/>
          <a:p>
            <a:fld id="{3C53C3F3-BB54-4267-B96B-A74416962DB1}" type="slidenum">
              <a:rPr lang="en-US" smtClean="0"/>
              <a:t>6</a:t>
            </a:fld>
            <a:endParaRPr lang="en-US"/>
          </a:p>
        </p:txBody>
      </p:sp>
    </p:spTree>
    <p:extLst>
      <p:ext uri="{BB962C8B-B14F-4D97-AF65-F5344CB8AC3E}">
        <p14:creationId xmlns:p14="http://schemas.microsoft.com/office/powerpoint/2010/main" val="2818122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”To which gender identity do you most identify?'' Top: all responses; Middle: responses grouped by section; Bottom: number of total responses per section.” </a:t>
            </a:r>
            <a:endParaRPr lang="en-US" i="1" dirty="0" smtClean="0"/>
          </a:p>
          <a:p>
            <a:pPr marL="171450" indent="-171450">
              <a:buFont typeface="Arial" panose="020B0604020202020204" pitchFamily="34" charset="0"/>
              <a:buChar char="•"/>
            </a:pPr>
            <a:r>
              <a:rPr lang="en-US" baseline="0" dirty="0" smtClean="0"/>
              <a:t>Looking at this per section, BM is balanced while CPT maintains the 2 to 1 imbalance also reported in 2012 suggesting little progress over the past 5 years.</a:t>
            </a:r>
          </a:p>
          <a:p>
            <a:pPr marL="171450" indent="-171450">
              <a:buFont typeface="Arial" panose="020B0604020202020204" pitchFamily="34" charset="0"/>
              <a:buChar char="•"/>
            </a:pPr>
            <a:r>
              <a:rPr lang="en-US" baseline="0" dirty="0" smtClean="0"/>
              <a:t>On top of this, HS was pretty balanced in 2012, and now seems to have developed a nearly 2 to 1 ratio as well (about 900 responses came from BM and CPT each, HS only had approximately 300 respondents in the survey)</a:t>
            </a:r>
          </a:p>
          <a:p>
            <a:pPr marL="171450" indent="-171450">
              <a:buFont typeface="Arial" panose="020B0604020202020204" pitchFamily="34" charset="0"/>
              <a:buChar char="•"/>
            </a:pPr>
            <a:r>
              <a:rPr lang="en-US" baseline="0" dirty="0" smtClean="0"/>
              <a:t>Brief note on non-binary/genderqueer: this percentage is roughly in line with UK and US studies into the percentage of non-binary and trans people in society. </a:t>
            </a:r>
          </a:p>
          <a:p>
            <a:pPr marL="171450" indent="-171450">
              <a:buFont typeface="Arial" panose="020B0604020202020204" pitchFamily="34" charset="0"/>
              <a:buChar char="•"/>
            </a:pPr>
            <a:r>
              <a:rPr lang="en-US" baseline="0" dirty="0" smtClean="0"/>
              <a:t>I mention this because, due to the relatively low number we didn’t feel confident in the statistical validity of singling out this group as a third pillar of all gender identity splits we do later. But this much is clear: non-binary people are part of the Society.</a:t>
            </a:r>
          </a:p>
        </p:txBody>
      </p:sp>
      <p:sp>
        <p:nvSpPr>
          <p:cNvPr id="4" name="Slide Number Placeholder 3"/>
          <p:cNvSpPr>
            <a:spLocks noGrp="1"/>
          </p:cNvSpPr>
          <p:nvPr>
            <p:ph type="sldNum" sz="quarter" idx="10"/>
          </p:nvPr>
        </p:nvSpPr>
        <p:spPr/>
        <p:txBody>
          <a:bodyPr/>
          <a:lstStyle/>
          <a:p>
            <a:fld id="{3C53C3F3-BB54-4267-B96B-A74416962DB1}" type="slidenum">
              <a:rPr lang="en-US" smtClean="0"/>
              <a:t>7</a:t>
            </a:fld>
            <a:endParaRPr lang="en-US"/>
          </a:p>
        </p:txBody>
      </p:sp>
    </p:spTree>
    <p:extLst>
      <p:ext uri="{BB962C8B-B14F-4D97-AF65-F5344CB8AC3E}">
        <p14:creationId xmlns:p14="http://schemas.microsoft.com/office/powerpoint/2010/main" val="281812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53C3F3-BB54-4267-B96B-A74416962DB1}" type="slidenum">
              <a:rPr lang="en-US" smtClean="0"/>
              <a:t>8</a:t>
            </a:fld>
            <a:endParaRPr lang="en-US"/>
          </a:p>
        </p:txBody>
      </p:sp>
    </p:spTree>
    <p:extLst>
      <p:ext uri="{BB962C8B-B14F-4D97-AF65-F5344CB8AC3E}">
        <p14:creationId xmlns:p14="http://schemas.microsoft.com/office/powerpoint/2010/main" val="53400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i="1" dirty="0" smtClean="0"/>
              <a:t>“Please rate your overall satisfaction with the following aspects of your PhD''. The black line indicates a reference point of neutral satisfaction (“undecided'');  the ratio of responses stating “unsatisfied'' and “very unsatisfied'', or “satisfied'' and “very satisfied'' is given by the percentages on either side of the bar.”</a:t>
            </a:r>
          </a:p>
          <a:p>
            <a:pPr marL="171450" indent="-171450">
              <a:buFont typeface="Arial" panose="020B0604020202020204" pitchFamily="34" charset="0"/>
              <a:buChar char="•"/>
            </a:pPr>
            <a:r>
              <a:rPr lang="en-GB" i="0" dirty="0" smtClean="0"/>
              <a:t>General</a:t>
            </a:r>
            <a:r>
              <a:rPr lang="en-GB" i="0" baseline="0" dirty="0" smtClean="0"/>
              <a:t> = General satisfaction</a:t>
            </a:r>
          </a:p>
          <a:p>
            <a:pPr marL="171450" indent="-171450">
              <a:buFont typeface="Arial" panose="020B0604020202020204" pitchFamily="34" charset="0"/>
              <a:buChar char="•"/>
            </a:pPr>
            <a:r>
              <a:rPr lang="en-GB" i="0" baseline="0" dirty="0" smtClean="0"/>
              <a:t>Lab = Satisfaction with lab equipment</a:t>
            </a:r>
          </a:p>
          <a:p>
            <a:pPr marL="171450" indent="-171450">
              <a:buFont typeface="Arial" panose="020B0604020202020204" pitchFamily="34" charset="0"/>
              <a:buChar char="•"/>
            </a:pPr>
            <a:r>
              <a:rPr lang="en-GB" i="0" baseline="0" dirty="0" smtClean="0"/>
              <a:t>Work = Satisfaction with work environment</a:t>
            </a:r>
          </a:p>
          <a:p>
            <a:pPr marL="171450" indent="-171450">
              <a:buFont typeface="Arial" panose="020B0604020202020204" pitchFamily="34" charset="0"/>
              <a:buChar char="•"/>
            </a:pPr>
            <a:r>
              <a:rPr lang="en-GB" i="0" baseline="0" dirty="0" smtClean="0"/>
              <a:t>Admin and scientific support = Satisfaction with administrative and scientific support</a:t>
            </a:r>
            <a:endParaRPr lang="en-US" i="0" dirty="0" smtClean="0"/>
          </a:p>
          <a:p>
            <a:pPr marL="171450" indent="-171450">
              <a:buFont typeface="Arial" panose="020B0604020202020204" pitchFamily="34" charset="0"/>
              <a:buChar char="•"/>
            </a:pPr>
            <a:r>
              <a:rPr lang="en-US" i="0" dirty="0" smtClean="0"/>
              <a:t>The</a:t>
            </a:r>
            <a:r>
              <a:rPr lang="en-US" i="0" baseline="0" dirty="0" smtClean="0"/>
              <a:t> rest of the items are self-explanatory</a:t>
            </a:r>
          </a:p>
          <a:p>
            <a:pPr marL="171450" indent="-171450">
              <a:buFont typeface="Arial" panose="020B0604020202020204" pitchFamily="34" charset="0"/>
              <a:buChar char="•"/>
            </a:pPr>
            <a:r>
              <a:rPr lang="en-US" i="0" baseline="0" dirty="0" smtClean="0"/>
              <a:t>Salary and Holidays/vacation days are the main elements of dissatisfaction</a:t>
            </a:r>
          </a:p>
        </p:txBody>
      </p:sp>
      <p:sp>
        <p:nvSpPr>
          <p:cNvPr id="4" name="Slide Number Placeholder 3"/>
          <p:cNvSpPr>
            <a:spLocks noGrp="1"/>
          </p:cNvSpPr>
          <p:nvPr>
            <p:ph type="sldNum" sz="quarter" idx="10"/>
          </p:nvPr>
        </p:nvSpPr>
        <p:spPr/>
        <p:txBody>
          <a:bodyPr/>
          <a:lstStyle/>
          <a:p>
            <a:fld id="{3C53C3F3-BB54-4267-B96B-A74416962DB1}" type="slidenum">
              <a:rPr lang="en-US" smtClean="0"/>
              <a:t>9</a:t>
            </a:fld>
            <a:endParaRPr lang="en-US"/>
          </a:p>
        </p:txBody>
      </p:sp>
    </p:spTree>
    <p:extLst>
      <p:ext uri="{BB962C8B-B14F-4D97-AF65-F5344CB8AC3E}">
        <p14:creationId xmlns:p14="http://schemas.microsoft.com/office/powerpoint/2010/main" val="275483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5A6FC6-71E0-4CA2-B3E0-22343169FB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55044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A6FC6-71E0-4CA2-B3E0-22343169FB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83180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A6FC6-71E0-4CA2-B3E0-22343169FB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350221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A6FC6-71E0-4CA2-B3E0-22343169FB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91604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A6FC6-71E0-4CA2-B3E0-22343169FB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150509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5A6FC6-71E0-4CA2-B3E0-22343169FB2D}"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83988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5A6FC6-71E0-4CA2-B3E0-22343169FB2D}"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111153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5A6FC6-71E0-4CA2-B3E0-22343169FB2D}"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111634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A6FC6-71E0-4CA2-B3E0-22343169FB2D}"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149314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A6FC6-71E0-4CA2-B3E0-22343169FB2D}"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256652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A6FC6-71E0-4CA2-B3E0-22343169FB2D}"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8997D-69D0-472C-A056-919995678F77}" type="slidenum">
              <a:rPr lang="en-US" smtClean="0"/>
              <a:t>‹#›</a:t>
            </a:fld>
            <a:endParaRPr lang="en-US"/>
          </a:p>
        </p:txBody>
      </p:sp>
    </p:spTree>
    <p:extLst>
      <p:ext uri="{BB962C8B-B14F-4D97-AF65-F5344CB8AC3E}">
        <p14:creationId xmlns:p14="http://schemas.microsoft.com/office/powerpoint/2010/main" val="187130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A6FC6-71E0-4CA2-B3E0-22343169FB2D}" type="datetimeFigureOut">
              <a:rPr lang="en-US" smtClean="0"/>
              <a:t>11/17/2017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8997D-69D0-472C-A056-919995678F77}" type="slidenum">
              <a:rPr lang="en-US" smtClean="0"/>
              <a:t>‹#›</a:t>
            </a:fld>
            <a:endParaRPr lang="en-US"/>
          </a:p>
        </p:txBody>
      </p:sp>
    </p:spTree>
    <p:extLst>
      <p:ext uri="{BB962C8B-B14F-4D97-AF65-F5344CB8AC3E}">
        <p14:creationId xmlns:p14="http://schemas.microsoft.com/office/powerpoint/2010/main" val="222441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73" y="2313460"/>
            <a:ext cx="9144000" cy="1538883"/>
          </a:xfrm>
          <a:prstGeom prst="rect">
            <a:avLst/>
          </a:prstGeom>
          <a:noFill/>
        </p:spPr>
        <p:txBody>
          <a:bodyPr wrap="square" rtlCol="0">
            <a:spAutoFit/>
          </a:bodyPr>
          <a:lstStyle/>
          <a:p>
            <a:pPr algn="ctr"/>
            <a:r>
              <a:rPr lang="en-US" sz="5400" b="1" dirty="0" err="1" smtClean="0">
                <a:latin typeface="Adobe Caslon Pro Bold" panose="0205070206050A020403" pitchFamily="18" charset="0"/>
                <a:cs typeface="Kartika" panose="02020503030404060203" pitchFamily="18" charset="0"/>
              </a:rPr>
              <a:t>PhDnet</a:t>
            </a:r>
            <a:r>
              <a:rPr lang="en-US" sz="5400" b="1" dirty="0" smtClean="0">
                <a:latin typeface="Adobe Caslon Pro Bold" panose="0205070206050A020403" pitchFamily="18" charset="0"/>
                <a:cs typeface="Kartika" panose="02020503030404060203" pitchFamily="18" charset="0"/>
              </a:rPr>
              <a:t> Survey 2017</a:t>
            </a:r>
            <a:endParaRPr lang="en-US" sz="5400" b="1" dirty="0">
              <a:latin typeface="Adobe Caslon Pro Bold" panose="0205070206050A020403" pitchFamily="18" charset="0"/>
              <a:cs typeface="Kartika" panose="02020503030404060203" pitchFamily="18" charset="0"/>
            </a:endParaRPr>
          </a:p>
          <a:p>
            <a:pPr algn="ctr"/>
            <a:r>
              <a:rPr lang="en-US" sz="4000" b="1" dirty="0" smtClean="0">
                <a:latin typeface="Adobe Caslon Pro Bold" panose="0205070206050A020403" pitchFamily="18" charset="0"/>
                <a:cs typeface="Kartika" panose="02020503030404060203" pitchFamily="18" charset="0"/>
              </a:rPr>
              <a:t>Previewing the Report</a:t>
            </a:r>
          </a:p>
        </p:txBody>
      </p:sp>
      <p:pic>
        <p:nvPicPr>
          <p:cNvPr id="10242" name="Picture 2" descr="D:\PhDnet\Logo\PhDnet_logo_final_withArtboard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459039"/>
            <a:ext cx="2013275" cy="1937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6" descr="Logo_MPG"/>
          <p:cNvPicPr>
            <a:picLocks noChangeAspect="1" noChangeArrowheads="1"/>
          </p:cNvPicPr>
          <p:nvPr/>
        </p:nvPicPr>
        <p:blipFill>
          <a:blip r:embed="rId4" cstate="print"/>
          <a:srcRect/>
          <a:stretch>
            <a:fillRect/>
          </a:stretch>
        </p:blipFill>
        <p:spPr bwMode="auto">
          <a:xfrm>
            <a:off x="7003898" y="4725144"/>
            <a:ext cx="1792021" cy="1793156"/>
          </a:xfrm>
          <a:prstGeom prst="rect">
            <a:avLst/>
          </a:prstGeom>
          <a:noFill/>
          <a:ln w="9525">
            <a:noFill/>
            <a:miter lim="800000"/>
            <a:headEnd/>
            <a:tailEnd/>
          </a:ln>
        </p:spPr>
      </p:pic>
      <p:sp>
        <p:nvSpPr>
          <p:cNvPr id="7" name="TextBox 6"/>
          <p:cNvSpPr txBox="1"/>
          <p:nvPr/>
        </p:nvSpPr>
        <p:spPr>
          <a:xfrm>
            <a:off x="2122891" y="4965960"/>
            <a:ext cx="4879271" cy="923330"/>
          </a:xfrm>
          <a:prstGeom prst="rect">
            <a:avLst/>
          </a:prstGeom>
          <a:noFill/>
        </p:spPr>
        <p:txBody>
          <a:bodyPr wrap="square" rtlCol="0">
            <a:spAutoFit/>
          </a:bodyPr>
          <a:lstStyle/>
          <a:p>
            <a:pPr algn="ctr"/>
            <a:r>
              <a:rPr lang="en-US" dirty="0" smtClean="0">
                <a:latin typeface="Adobe Caslon Pro Bold" panose="0205070206050A020403" pitchFamily="18" charset="0"/>
                <a:cs typeface="Kartika" panose="02020503030404060203" pitchFamily="18" charset="0"/>
              </a:rPr>
              <a:t>16</a:t>
            </a:r>
            <a:r>
              <a:rPr lang="en-US" baseline="30000" dirty="0" smtClean="0">
                <a:latin typeface="Adobe Caslon Pro Bold" panose="0205070206050A020403" pitchFamily="18" charset="0"/>
                <a:cs typeface="Kartika" panose="02020503030404060203" pitchFamily="18" charset="0"/>
              </a:rPr>
              <a:t>th</a:t>
            </a:r>
            <a:r>
              <a:rPr lang="en-US" dirty="0" smtClean="0">
                <a:latin typeface="Adobe Caslon Pro Bold" panose="0205070206050A020403" pitchFamily="18" charset="0"/>
                <a:cs typeface="Kartika" panose="02020503030404060203" pitchFamily="18" charset="0"/>
              </a:rPr>
              <a:t> PhD General Meeting</a:t>
            </a:r>
          </a:p>
          <a:p>
            <a:pPr algn="ctr"/>
            <a:r>
              <a:rPr lang="en-US" dirty="0" smtClean="0">
                <a:latin typeface="Adobe Caslon Pro Bold" panose="0205070206050A020403" pitchFamily="18" charset="0"/>
                <a:cs typeface="Kartika" panose="02020503030404060203" pitchFamily="18" charset="0"/>
              </a:rPr>
              <a:t>08.11.17</a:t>
            </a:r>
          </a:p>
          <a:p>
            <a:pPr algn="ctr"/>
            <a:r>
              <a:rPr lang="en-US" dirty="0" smtClean="0">
                <a:latin typeface="Adobe Caslon Pro Bold" panose="0205070206050A020403" pitchFamily="18" charset="0"/>
                <a:cs typeface="Kartika" panose="02020503030404060203" pitchFamily="18" charset="0"/>
              </a:rPr>
              <a:t>Survey Working Group – Miguel Borges</a:t>
            </a:r>
          </a:p>
        </p:txBody>
      </p:sp>
      <p:pic>
        <p:nvPicPr>
          <p:cNvPr id="4" name="Picture 3"/>
          <p:cNvPicPr>
            <a:picLocks noChangeAspect="1"/>
          </p:cNvPicPr>
          <p:nvPr/>
        </p:nvPicPr>
        <p:blipFill>
          <a:blip r:embed="rId5"/>
          <a:stretch>
            <a:fillRect/>
          </a:stretch>
        </p:blipFill>
        <p:spPr>
          <a:xfrm>
            <a:off x="7491" y="980728"/>
            <a:ext cx="9136509" cy="110298"/>
          </a:xfrm>
          <a:prstGeom prst="rect">
            <a:avLst/>
          </a:prstGeom>
        </p:spPr>
      </p:pic>
    </p:spTree>
    <p:extLst>
      <p:ext uri="{BB962C8B-B14F-4D97-AF65-F5344CB8AC3E}">
        <p14:creationId xmlns:p14="http://schemas.microsoft.com/office/powerpoint/2010/main" val="105205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8523872"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2. Working </a:t>
            </a:r>
            <a:r>
              <a:rPr lang="en-US" sz="3200" b="1" dirty="0" smtClean="0">
                <a:latin typeface="Adobe Caslon Pro Bold" panose="0205070206050A020403" pitchFamily="18" charset="0"/>
                <a:cs typeface="Kartika" panose="02020503030404060203" pitchFamily="18" charset="0"/>
              </a:rPr>
              <a:t>conditions – Supervision satisfaction</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04" y="1077581"/>
            <a:ext cx="7632848" cy="315309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944" y="4172429"/>
            <a:ext cx="7460908" cy="2685571"/>
          </a:xfrm>
          <a:prstGeom prst="rect">
            <a:avLst/>
          </a:prstGeom>
        </p:spPr>
      </p:pic>
    </p:spTree>
    <p:extLst>
      <p:ext uri="{BB962C8B-B14F-4D97-AF65-F5344CB8AC3E}">
        <p14:creationId xmlns:p14="http://schemas.microsoft.com/office/powerpoint/2010/main" val="36872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8" name="TextBox 7"/>
          <p:cNvSpPr txBox="1"/>
          <p:nvPr/>
        </p:nvSpPr>
        <p:spPr>
          <a:xfrm>
            <a:off x="539551" y="369694"/>
            <a:ext cx="7718331" cy="523220"/>
          </a:xfrm>
          <a:prstGeom prst="rect">
            <a:avLst/>
          </a:prstGeom>
          <a:noFill/>
        </p:spPr>
        <p:txBody>
          <a:bodyPr wrap="none" rtlCol="0">
            <a:spAutoFit/>
          </a:bodyPr>
          <a:lstStyle/>
          <a:p>
            <a:r>
              <a:rPr lang="en-US" sz="2800" b="1" dirty="0">
                <a:latin typeface="Adobe Caslon Pro Bold" panose="0205070206050A020403" pitchFamily="18" charset="0"/>
                <a:cs typeface="Kartika" panose="02020503030404060203" pitchFamily="18" charset="0"/>
              </a:rPr>
              <a:t>2. Working conditions– </a:t>
            </a:r>
            <a:r>
              <a:rPr lang="en-US" sz="2800" b="1" dirty="0" smtClean="0">
                <a:latin typeface="Adobe Caslon Pro Bold" panose="0205070206050A020403" pitchFamily="18" charset="0"/>
                <a:cs typeface="Kartika" panose="02020503030404060203" pitchFamily="18" charset="0"/>
              </a:rPr>
              <a:t>Satisfaction x Supervision</a:t>
            </a:r>
            <a:endParaRPr lang="en-US" sz="28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2816"/>
            <a:ext cx="9144000" cy="4445743"/>
          </a:xfrm>
          <a:prstGeom prst="rect">
            <a:avLst/>
          </a:prstGeom>
        </p:spPr>
      </p:pic>
      <p:sp>
        <p:nvSpPr>
          <p:cNvPr id="3" name="Rectangle 2"/>
          <p:cNvSpPr/>
          <p:nvPr/>
        </p:nvSpPr>
        <p:spPr>
          <a:xfrm>
            <a:off x="3275856" y="2780928"/>
            <a:ext cx="554461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3768" y="3324468"/>
            <a:ext cx="5616624" cy="96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07895" y="4287199"/>
            <a:ext cx="5616624" cy="96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5576" y="5252879"/>
            <a:ext cx="5616624" cy="968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3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8451737"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2. Working </a:t>
            </a:r>
            <a:r>
              <a:rPr lang="en-US" sz="3200" b="1" dirty="0" smtClean="0">
                <a:latin typeface="Adobe Caslon Pro Bold" panose="0205070206050A020403" pitchFamily="18" charset="0"/>
                <a:cs typeface="Kartika" panose="02020503030404060203" pitchFamily="18" charset="0"/>
              </a:rPr>
              <a:t>conditions – Students per supervisor</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6710"/>
            <a:ext cx="5301328" cy="331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649" y="3339234"/>
            <a:ext cx="4929092" cy="3297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3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8" name="TextBox 7"/>
          <p:cNvSpPr txBox="1"/>
          <p:nvPr/>
        </p:nvSpPr>
        <p:spPr>
          <a:xfrm>
            <a:off x="539551" y="369694"/>
            <a:ext cx="6139951" cy="523220"/>
          </a:xfrm>
          <a:prstGeom prst="rect">
            <a:avLst/>
          </a:prstGeom>
          <a:noFill/>
        </p:spPr>
        <p:txBody>
          <a:bodyPr wrap="none" rtlCol="0">
            <a:spAutoFit/>
          </a:bodyPr>
          <a:lstStyle/>
          <a:p>
            <a:r>
              <a:rPr lang="en-US" sz="2800" b="1" dirty="0">
                <a:latin typeface="Adobe Caslon Pro Bold" panose="0205070206050A020403" pitchFamily="18" charset="0"/>
                <a:cs typeface="Kartika" panose="02020503030404060203" pitchFamily="18" charset="0"/>
              </a:rPr>
              <a:t>2. Working </a:t>
            </a:r>
            <a:r>
              <a:rPr lang="en-US" sz="2800" b="1" dirty="0" smtClean="0">
                <a:latin typeface="Adobe Caslon Pro Bold" panose="0205070206050A020403" pitchFamily="18" charset="0"/>
                <a:cs typeface="Kartika" panose="02020503030404060203" pitchFamily="18" charset="0"/>
              </a:rPr>
              <a:t>conditions – Working hours</a:t>
            </a:r>
            <a:endParaRPr lang="en-US" sz="28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772" y="0"/>
            <a:ext cx="3380455" cy="6858000"/>
          </a:xfrm>
          <a:prstGeom prst="rect">
            <a:avLst/>
          </a:prstGeom>
        </p:spPr>
      </p:pic>
      <p:sp>
        <p:nvSpPr>
          <p:cNvPr id="5" name="TextBox 4"/>
          <p:cNvSpPr txBox="1"/>
          <p:nvPr/>
        </p:nvSpPr>
        <p:spPr>
          <a:xfrm>
            <a:off x="251520" y="2090172"/>
            <a:ext cx="2448441" cy="2677656"/>
          </a:xfrm>
          <a:prstGeom prst="rect">
            <a:avLst/>
          </a:prstGeom>
          <a:noFill/>
          <a:ln w="19050">
            <a:solidFill>
              <a:schemeClr val="tx1"/>
            </a:solidFill>
          </a:ln>
        </p:spPr>
        <p:txBody>
          <a:bodyPr wrap="square" rtlCol="0">
            <a:spAutoFit/>
          </a:bodyPr>
          <a:lstStyle/>
          <a:p>
            <a:pPr marL="342900" indent="-342900">
              <a:spcBef>
                <a:spcPts val="1200"/>
              </a:spcBef>
              <a:buFont typeface="Wingdings" panose="05000000000000000000" pitchFamily="2" charset="2"/>
              <a:buChar char="Ø"/>
            </a:pPr>
            <a:r>
              <a:rPr lang="en-US" dirty="0" smtClean="0">
                <a:latin typeface="Nirmala UI" panose="020B0502040204020203" pitchFamily="34" charset="0"/>
                <a:cs typeface="Nirmala UI" panose="020B0502040204020203" pitchFamily="34" charset="0"/>
              </a:rPr>
              <a:t>Working hours</a:t>
            </a:r>
          </a:p>
          <a:p>
            <a:pPr marL="800100" lvl="1" indent="-342900">
              <a:spcBef>
                <a:spcPts val="1200"/>
              </a:spcBef>
              <a:buFont typeface="Courier New" panose="02070309020205020404" pitchFamily="49" charset="0"/>
              <a:buChar char="o"/>
            </a:pPr>
            <a:r>
              <a:rPr lang="en-US" dirty="0" smtClean="0">
                <a:latin typeface="Nirmala UI" panose="020B0502040204020203" pitchFamily="34" charset="0"/>
                <a:cs typeface="Nirmala UI" panose="020B0502040204020203" pitchFamily="34" charset="0"/>
              </a:rPr>
              <a:t>47 on average</a:t>
            </a:r>
          </a:p>
          <a:p>
            <a:pPr marL="800100" lvl="1" indent="-342900">
              <a:spcBef>
                <a:spcPts val="1200"/>
              </a:spcBef>
              <a:buFont typeface="Courier New" panose="02070309020205020404" pitchFamily="49" charset="0"/>
              <a:buChar char="o"/>
            </a:pPr>
            <a:r>
              <a:rPr lang="en-US" dirty="0" smtClean="0">
                <a:latin typeface="Nirmala UI" panose="020B0502040204020203" pitchFamily="34" charset="0"/>
                <a:cs typeface="Nirmala UI" panose="020B0502040204020203" pitchFamily="34" charset="0"/>
              </a:rPr>
              <a:t>With children</a:t>
            </a:r>
          </a:p>
          <a:p>
            <a:pPr marL="800100" lvl="1" indent="-342900">
              <a:spcBef>
                <a:spcPts val="1200"/>
              </a:spcBef>
              <a:buFont typeface="Courier New" panose="02070309020205020404" pitchFamily="49" charset="0"/>
              <a:buChar char="o"/>
            </a:pPr>
            <a:r>
              <a:rPr lang="en-US" dirty="0" smtClean="0">
                <a:latin typeface="Nirmala UI" panose="020B0502040204020203" pitchFamily="34" charset="0"/>
                <a:cs typeface="Nirmala UI" panose="020B0502040204020203" pitchFamily="34" charset="0"/>
              </a:rPr>
              <a:t>As the project advances in years</a:t>
            </a:r>
          </a:p>
          <a:p>
            <a:pPr marL="800100" lvl="1" indent="-342900">
              <a:spcBef>
                <a:spcPts val="1200"/>
              </a:spcBef>
              <a:buFont typeface="Courier New" panose="02070309020205020404" pitchFamily="49" charset="0"/>
              <a:buChar char="o"/>
            </a:pPr>
            <a:endParaRPr lang="en-US" sz="20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374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6412461"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2. Working </a:t>
            </a:r>
            <a:r>
              <a:rPr lang="en-US" sz="3200" b="1" dirty="0" smtClean="0">
                <a:latin typeface="Adobe Caslon Pro Bold" panose="0205070206050A020403" pitchFamily="18" charset="0"/>
                <a:cs typeface="Kartika" panose="02020503030404060203" pitchFamily="18" charset="0"/>
              </a:rPr>
              <a:t>conditions – Parenthood</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704" y="1340768"/>
            <a:ext cx="4953081" cy="5191506"/>
          </a:xfrm>
          <a:prstGeom prst="rect">
            <a:avLst/>
          </a:prstGeom>
        </p:spPr>
      </p:pic>
    </p:spTree>
    <p:extLst>
      <p:ext uri="{BB962C8B-B14F-4D97-AF65-F5344CB8AC3E}">
        <p14:creationId xmlns:p14="http://schemas.microsoft.com/office/powerpoint/2010/main" val="28701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6412461"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2. Working </a:t>
            </a:r>
            <a:r>
              <a:rPr lang="en-US" sz="3200" b="1" dirty="0" smtClean="0">
                <a:latin typeface="Adobe Caslon Pro Bold" panose="0205070206050A020403" pitchFamily="18" charset="0"/>
                <a:cs typeface="Kartika" panose="02020503030404060203" pitchFamily="18" charset="0"/>
              </a:rPr>
              <a:t>conditions – Parenthood</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72" y="1710828"/>
            <a:ext cx="4809252" cy="371527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453" y="1725960"/>
            <a:ext cx="4240547" cy="3700139"/>
          </a:xfrm>
          <a:prstGeom prst="rect">
            <a:avLst/>
          </a:prstGeom>
        </p:spPr>
      </p:pic>
    </p:spTree>
    <p:extLst>
      <p:ext uri="{BB962C8B-B14F-4D97-AF65-F5344CB8AC3E}">
        <p14:creationId xmlns:p14="http://schemas.microsoft.com/office/powerpoint/2010/main" val="37863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6305829"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2. Working </a:t>
            </a:r>
            <a:r>
              <a:rPr lang="en-US" sz="3200" b="1" dirty="0" smtClean="0">
                <a:latin typeface="Adobe Caslon Pro Bold" panose="0205070206050A020403" pitchFamily="18" charset="0"/>
                <a:cs typeface="Kartika" panose="02020503030404060203" pitchFamily="18" charset="0"/>
              </a:rPr>
              <a:t>conditions – Comments</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4" name="TextBox 3"/>
          <p:cNvSpPr txBox="1"/>
          <p:nvPr/>
        </p:nvSpPr>
        <p:spPr>
          <a:xfrm>
            <a:off x="287524" y="1772816"/>
            <a:ext cx="8568952"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“I've </a:t>
            </a:r>
            <a:r>
              <a:rPr lang="en-US" sz="2400" dirty="0">
                <a:latin typeface="Nirmala UI" panose="020B0502040204020203" pitchFamily="34" charset="0"/>
                <a:cs typeface="Nirmala UI" panose="020B0502040204020203" pitchFamily="34" charset="0"/>
              </a:rPr>
              <a:t>seen my professor once a year for the </a:t>
            </a:r>
            <a:r>
              <a:rPr lang="en-US" sz="2400" dirty="0" smtClean="0">
                <a:latin typeface="Nirmala UI" panose="020B0502040204020203" pitchFamily="34" charset="0"/>
                <a:cs typeface="Nirmala UI" panose="020B0502040204020203" pitchFamily="34" charset="0"/>
              </a:rPr>
              <a:t>better </a:t>
            </a:r>
            <a:r>
              <a:rPr lang="en-US" sz="2400" dirty="0">
                <a:latin typeface="Nirmala UI" panose="020B0502040204020203" pitchFamily="34" charset="0"/>
                <a:cs typeface="Nirmala UI" panose="020B0502040204020203" pitchFamily="34" charset="0"/>
              </a:rPr>
              <a:t>part of my PhD time. My assigned supervisor is motivated but lacks the necessary knowledge to fully support me</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“I really </a:t>
            </a:r>
            <a:r>
              <a:rPr lang="en-US" sz="2400" dirty="0">
                <a:latin typeface="Nirmala UI" panose="020B0502040204020203" pitchFamily="34" charset="0"/>
                <a:cs typeface="Nirmala UI" panose="020B0502040204020203" pitchFamily="34" charset="0"/>
              </a:rPr>
              <a:t>appreciate [my professor's] introduction and discussion at a PhD conference for young </a:t>
            </a:r>
            <a:r>
              <a:rPr lang="en-US" sz="2400" dirty="0" smtClean="0">
                <a:latin typeface="Nirmala UI" panose="020B0502040204020203" pitchFamily="34" charset="0"/>
                <a:cs typeface="Nirmala UI" panose="020B0502040204020203" pitchFamily="34" charset="0"/>
              </a:rPr>
              <a:t>researchers </a:t>
            </a:r>
            <a:r>
              <a:rPr lang="en-US" sz="2400" dirty="0">
                <a:latin typeface="Nirmala UI" panose="020B0502040204020203" pitchFamily="34" charset="0"/>
                <a:cs typeface="Nirmala UI" panose="020B0502040204020203" pitchFamily="34" charset="0"/>
              </a:rPr>
              <a:t>at [my institute]. </a:t>
            </a:r>
            <a:r>
              <a:rPr lang="en-US" sz="2400" dirty="0" smtClean="0">
                <a:latin typeface="Nirmala UI" panose="020B0502040204020203" pitchFamily="34" charset="0"/>
                <a:cs typeface="Nirmala UI" panose="020B0502040204020203" pitchFamily="34" charset="0"/>
              </a:rPr>
              <a:t>[My professor] really pointed </a:t>
            </a:r>
            <a:r>
              <a:rPr lang="en-US" sz="2400" dirty="0">
                <a:latin typeface="Nirmala UI" panose="020B0502040204020203" pitchFamily="34" charset="0"/>
                <a:cs typeface="Nirmala UI" panose="020B0502040204020203" pitchFamily="34" charset="0"/>
              </a:rPr>
              <a:t>out the strength of my presentation and made a very kind introduction</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“I </a:t>
            </a:r>
            <a:r>
              <a:rPr lang="en-US" sz="2400" dirty="0">
                <a:latin typeface="Nirmala UI" panose="020B0502040204020203" pitchFamily="34" charset="0"/>
                <a:cs typeface="Nirmala UI" panose="020B0502040204020203" pitchFamily="34" charset="0"/>
              </a:rPr>
              <a:t>can't say anything, my formal supervisor has thousands of ways to delay my PhD</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“I </a:t>
            </a:r>
            <a:r>
              <a:rPr lang="en-US" sz="2400" dirty="0">
                <a:latin typeface="Nirmala UI" panose="020B0502040204020203" pitchFamily="34" charset="0"/>
                <a:cs typeface="Nirmala UI" panose="020B0502040204020203" pitchFamily="34" charset="0"/>
              </a:rPr>
              <a:t>felt like I </a:t>
            </a:r>
            <a:r>
              <a:rPr lang="en-US" sz="2400" dirty="0" smtClean="0">
                <a:latin typeface="Nirmala UI" panose="020B0502040204020203" pitchFamily="34" charset="0"/>
                <a:cs typeface="Nirmala UI" panose="020B0502040204020203" pitchFamily="34" charset="0"/>
              </a:rPr>
              <a:t>was </a:t>
            </a:r>
            <a:r>
              <a:rPr lang="en-US" sz="2400" dirty="0">
                <a:latin typeface="Nirmala UI" panose="020B0502040204020203" pitchFamily="34" charset="0"/>
                <a:cs typeface="Nirmala UI" panose="020B0502040204020203" pitchFamily="34" charset="0"/>
              </a:rPr>
              <a:t>expected to deliver results right from day one</a:t>
            </a:r>
            <a:r>
              <a:rPr lang="en-US" sz="2400" dirty="0" smtClean="0">
                <a:latin typeface="Nirmala UI" panose="020B0502040204020203" pitchFamily="34" charset="0"/>
                <a:cs typeface="Nirmala UI" panose="020B0502040204020203" pitchFamily="34" charset="0"/>
              </a:rPr>
              <a:t>.”</a:t>
            </a: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457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6305829"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2. Working </a:t>
            </a:r>
            <a:r>
              <a:rPr lang="en-US" sz="3200" b="1" dirty="0" smtClean="0">
                <a:latin typeface="Adobe Caslon Pro Bold" panose="0205070206050A020403" pitchFamily="18" charset="0"/>
                <a:cs typeface="Kartika" panose="02020503030404060203" pitchFamily="18" charset="0"/>
              </a:rPr>
              <a:t>conditions – Comments</a:t>
            </a:r>
            <a:endParaRPr lang="en-US" sz="32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287524" y="1412776"/>
            <a:ext cx="856895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“Maternity </a:t>
            </a:r>
            <a:r>
              <a:rPr lang="en-US" sz="2400" dirty="0">
                <a:latin typeface="Nirmala UI" panose="020B0502040204020203" pitchFamily="34" charset="0"/>
                <a:cs typeface="Nirmala UI" panose="020B0502040204020203" pitchFamily="34" charset="0"/>
              </a:rPr>
              <a:t>leave does not entitle an extension to the contract, so all women in the institute are basically required to choose between </a:t>
            </a:r>
            <a:r>
              <a:rPr lang="en-US" sz="2400" dirty="0" smtClean="0">
                <a:latin typeface="Nirmala UI" panose="020B0502040204020203" pitchFamily="34" charset="0"/>
                <a:cs typeface="Nirmala UI" panose="020B0502040204020203" pitchFamily="34" charset="0"/>
              </a:rPr>
              <a:t>finishing </a:t>
            </a:r>
            <a:r>
              <a:rPr lang="en-US" sz="2400" dirty="0">
                <a:latin typeface="Nirmala UI" panose="020B0502040204020203" pitchFamily="34" charset="0"/>
                <a:cs typeface="Nirmala UI" panose="020B0502040204020203" pitchFamily="34" charset="0"/>
              </a:rPr>
              <a:t>their PhDs or having </a:t>
            </a:r>
            <a:r>
              <a:rPr lang="en-US" sz="2400" dirty="0" smtClean="0">
                <a:latin typeface="Nirmala UI" panose="020B0502040204020203" pitchFamily="34" charset="0"/>
                <a:cs typeface="Nirmala UI" panose="020B0502040204020203" pitchFamily="34" charset="0"/>
              </a:rPr>
              <a:t>children”</a:t>
            </a: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“Working </a:t>
            </a:r>
            <a:r>
              <a:rPr lang="en-US" sz="2400" dirty="0">
                <a:latin typeface="Nirmala UI" panose="020B0502040204020203" pitchFamily="34" charset="0"/>
                <a:cs typeface="Nirmala UI" panose="020B0502040204020203" pitchFamily="34" charset="0"/>
              </a:rPr>
              <a:t>60 </a:t>
            </a:r>
            <a:r>
              <a:rPr lang="en-US" sz="2400" dirty="0" smtClean="0">
                <a:latin typeface="Nirmala UI" panose="020B0502040204020203" pitchFamily="34" charset="0"/>
                <a:cs typeface="Nirmala UI" panose="020B0502040204020203" pitchFamily="34" charset="0"/>
              </a:rPr>
              <a:t>hour/week</a:t>
            </a:r>
            <a:r>
              <a:rPr lang="en-US" sz="2400" dirty="0">
                <a:latin typeface="Nirmala UI" panose="020B0502040204020203" pitchFamily="34" charset="0"/>
                <a:cs typeface="Nirmala UI" panose="020B0502040204020203" pitchFamily="34" charset="0"/>
              </a:rPr>
              <a:t>, including weekends makes it hardly possible to plan a family</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“I believe that having contact with other </a:t>
            </a:r>
            <a:r>
              <a:rPr lang="en-US" sz="2400" dirty="0" smtClean="0">
                <a:latin typeface="Nirmala UI" panose="020B0502040204020203" pitchFamily="34" charset="0"/>
                <a:cs typeface="Nirmala UI" panose="020B0502040204020203" pitchFamily="34" charset="0"/>
              </a:rPr>
              <a:t>doctoral researchers that </a:t>
            </a:r>
            <a:r>
              <a:rPr lang="en-US" sz="2400" dirty="0">
                <a:latin typeface="Nirmala UI" panose="020B0502040204020203" pitchFamily="34" charset="0"/>
                <a:cs typeface="Nirmala UI" panose="020B0502040204020203" pitchFamily="34" charset="0"/>
              </a:rPr>
              <a:t>need to deal with equally restricted conditions due to maternity </a:t>
            </a:r>
            <a:r>
              <a:rPr lang="en-US" sz="2400" dirty="0" smtClean="0">
                <a:latin typeface="Nirmala UI" panose="020B0502040204020203" pitchFamily="34" charset="0"/>
                <a:cs typeface="Nirmala UI" panose="020B0502040204020203" pitchFamily="34" charset="0"/>
              </a:rPr>
              <a:t>[...] in </a:t>
            </a:r>
            <a:r>
              <a:rPr lang="en-US" sz="2400" dirty="0">
                <a:latin typeface="Nirmala UI" panose="020B0502040204020203" pitchFamily="34" charset="0"/>
                <a:cs typeface="Nirmala UI" panose="020B0502040204020203" pitchFamily="34" charset="0"/>
              </a:rPr>
              <a:t>their PhD could help</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“Frequent comments on how much my parental leave </a:t>
            </a:r>
            <a:r>
              <a:rPr lang="en-US" sz="2400" dirty="0" smtClean="0">
                <a:latin typeface="Nirmala UI" panose="020B0502040204020203" pitchFamily="34" charset="0"/>
                <a:cs typeface="Nirmala UI" panose="020B0502040204020203" pitchFamily="34" charset="0"/>
              </a:rPr>
              <a:t>costs the </a:t>
            </a:r>
            <a:r>
              <a:rPr lang="en-US" sz="2400" dirty="0">
                <a:latin typeface="Nirmala UI" panose="020B0502040204020203" pitchFamily="34" charset="0"/>
                <a:cs typeface="Nirmala UI" panose="020B0502040204020203" pitchFamily="34" charset="0"/>
              </a:rPr>
              <a:t>project, </a:t>
            </a:r>
            <a:r>
              <a:rPr lang="en-US" sz="2400" dirty="0" smtClean="0">
                <a:latin typeface="Nirmala UI" panose="020B0502040204020203" pitchFamily="34" charset="0"/>
                <a:cs typeface="Nirmala UI" panose="020B0502040204020203" pitchFamily="34" charset="0"/>
              </a:rPr>
              <a:t>and how </a:t>
            </a:r>
            <a:r>
              <a:rPr lang="en-US" sz="2400" dirty="0">
                <a:latin typeface="Nirmala UI" panose="020B0502040204020203" pitchFamily="34" charset="0"/>
                <a:cs typeface="Nirmala UI" panose="020B0502040204020203" pitchFamily="34" charset="0"/>
              </a:rPr>
              <a:t>my absence </a:t>
            </a:r>
            <a:r>
              <a:rPr lang="en-US" sz="2400" dirty="0" smtClean="0">
                <a:latin typeface="Nirmala UI" panose="020B0502040204020203" pitchFamily="34" charset="0"/>
                <a:cs typeface="Nirmala UI" panose="020B0502040204020203" pitchFamily="34" charset="0"/>
              </a:rPr>
              <a:t>is </a:t>
            </a:r>
            <a:r>
              <a:rPr lang="en-US" sz="2400" dirty="0">
                <a:latin typeface="Nirmala UI" panose="020B0502040204020203" pitchFamily="34" charset="0"/>
                <a:cs typeface="Nirmala UI" panose="020B0502040204020203" pitchFamily="34" charset="0"/>
              </a:rPr>
              <a:t>bad for the project (without acknowledging how much I worked for free for the project, and how </a:t>
            </a:r>
            <a:r>
              <a:rPr lang="en-US" sz="2400" dirty="0" smtClean="0">
                <a:latin typeface="Nirmala UI" panose="020B0502040204020203" pitchFamily="34" charset="0"/>
                <a:cs typeface="Nirmala UI" panose="020B0502040204020203" pitchFamily="34" charset="0"/>
              </a:rPr>
              <a:t>many </a:t>
            </a:r>
            <a:r>
              <a:rPr lang="en-US" sz="2400" dirty="0">
                <a:latin typeface="Nirmala UI" panose="020B0502040204020203" pitchFamily="34" charset="0"/>
                <a:cs typeface="Nirmala UI" panose="020B0502040204020203" pitchFamily="34" charset="0"/>
              </a:rPr>
              <a:t>extra hours I have put in previously, as I am paid 60</a:t>
            </a:r>
            <a:r>
              <a:rPr lang="en-US" sz="2400" dirty="0" smtClean="0">
                <a:latin typeface="Nirmala UI" panose="020B0502040204020203" pitchFamily="34" charset="0"/>
                <a:cs typeface="Nirmala UI" panose="020B0502040204020203" pitchFamily="34" charset="0"/>
              </a:rPr>
              <a:t>\%).”</a:t>
            </a: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7231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2098780"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Overview</a:t>
            </a:r>
            <a:endParaRPr lang="en-US" sz="36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395536" y="1196752"/>
            <a:ext cx="8568952" cy="4524315"/>
          </a:xfrm>
          <a:prstGeom prst="rect">
            <a:avLst/>
          </a:prstGeom>
          <a:noFill/>
        </p:spPr>
        <p:txBody>
          <a:bodyPr wrap="square" rtlCol="0">
            <a:spAutoFit/>
          </a:bodyPr>
          <a:lstStyle/>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Demographics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Working conditions</a:t>
            </a:r>
          </a:p>
          <a:p>
            <a:pPr marL="457200" indent="-457200">
              <a:lnSpc>
                <a:spcPct val="200000"/>
              </a:lnSpc>
              <a:buFont typeface="+mj-lt"/>
              <a:buAutoNum type="arabicPeriod"/>
            </a:pPr>
            <a:r>
              <a:rPr lang="en-US" sz="2400" b="1" dirty="0" smtClean="0">
                <a:latin typeface="Nirmala UI" panose="020B0502040204020203" pitchFamily="34" charset="0"/>
                <a:cs typeface="Nirmala UI" panose="020B0502040204020203" pitchFamily="34" charset="0"/>
              </a:rPr>
              <a:t>Career perspectives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Equal Opportunities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Funding</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Networks</a:t>
            </a: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Tree>
    <p:extLst>
      <p:ext uri="{BB962C8B-B14F-4D97-AF65-F5344CB8AC3E}">
        <p14:creationId xmlns:p14="http://schemas.microsoft.com/office/powerpoint/2010/main" val="267160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5125186"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3. Careers – Hopes and plans</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1196752"/>
            <a:ext cx="5017501" cy="5493895"/>
          </a:xfrm>
          <a:prstGeom prst="rect">
            <a:avLst/>
          </a:prstGeom>
        </p:spPr>
      </p:pic>
    </p:spTree>
    <p:extLst>
      <p:ext uri="{BB962C8B-B14F-4D97-AF65-F5344CB8AC3E}">
        <p14:creationId xmlns:p14="http://schemas.microsoft.com/office/powerpoint/2010/main" val="37147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369694"/>
            <a:ext cx="4214744"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General information</a:t>
            </a:r>
            <a:endParaRPr lang="en-US" sz="36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Tree>
    <p:extLst>
      <p:ext uri="{BB962C8B-B14F-4D97-AF65-F5344CB8AC3E}">
        <p14:creationId xmlns:p14="http://schemas.microsoft.com/office/powerpoint/2010/main" val="1754876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3938514"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3. Careers - Academia</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932" y="1142561"/>
            <a:ext cx="5605171" cy="5740715"/>
          </a:xfrm>
          <a:prstGeom prst="rect">
            <a:avLst/>
          </a:prstGeom>
        </p:spPr>
      </p:pic>
    </p:spTree>
    <p:extLst>
      <p:ext uri="{BB962C8B-B14F-4D97-AF65-F5344CB8AC3E}">
        <p14:creationId xmlns:p14="http://schemas.microsoft.com/office/powerpoint/2010/main" val="26658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3980192"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3. Careers – Academia</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523" y="1077581"/>
            <a:ext cx="4021345" cy="5766608"/>
          </a:xfrm>
          <a:prstGeom prst="rect">
            <a:avLst/>
          </a:prstGeom>
        </p:spPr>
      </p:pic>
    </p:spTree>
    <p:extLst>
      <p:ext uri="{BB962C8B-B14F-4D97-AF65-F5344CB8AC3E}">
        <p14:creationId xmlns:p14="http://schemas.microsoft.com/office/powerpoint/2010/main" val="264588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5651162"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3. Careers – Why join the MPS?</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700808"/>
            <a:ext cx="6703360" cy="4612988"/>
          </a:xfrm>
          <a:prstGeom prst="rect">
            <a:avLst/>
          </a:prstGeom>
        </p:spPr>
      </p:pic>
    </p:spTree>
    <p:extLst>
      <p:ext uri="{BB962C8B-B14F-4D97-AF65-F5344CB8AC3E}">
        <p14:creationId xmlns:p14="http://schemas.microsoft.com/office/powerpoint/2010/main" val="69128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5074851"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3. Careers – Would you quit?</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69" y="1700808"/>
            <a:ext cx="7582958" cy="4201111"/>
          </a:xfrm>
          <a:prstGeom prst="rect">
            <a:avLst/>
          </a:prstGeom>
        </p:spPr>
      </p:pic>
      <p:sp>
        <p:nvSpPr>
          <p:cNvPr id="3" name="Rectangle 2"/>
          <p:cNvSpPr/>
          <p:nvPr/>
        </p:nvSpPr>
        <p:spPr>
          <a:xfrm>
            <a:off x="726769" y="2996952"/>
            <a:ext cx="7733663"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20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5074851"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3. Careers – </a:t>
            </a:r>
            <a:r>
              <a:rPr lang="en-US" sz="3200" b="1" dirty="0">
                <a:latin typeface="Adobe Caslon Pro Bold" panose="0205070206050A020403" pitchFamily="18" charset="0"/>
                <a:cs typeface="Kartika" panose="02020503030404060203" pitchFamily="18" charset="0"/>
              </a:rPr>
              <a:t>Would you quit?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79" y="1556792"/>
            <a:ext cx="7290841" cy="451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396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4497513"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3. Careers – Open Access</a:t>
            </a:r>
            <a:endParaRPr lang="en-US" sz="32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 y="2132856"/>
            <a:ext cx="9144000" cy="3220785"/>
          </a:xfrm>
          <a:prstGeom prst="rect">
            <a:avLst/>
          </a:prstGeom>
        </p:spPr>
      </p:pic>
    </p:spTree>
    <p:extLst>
      <p:ext uri="{BB962C8B-B14F-4D97-AF65-F5344CB8AC3E}">
        <p14:creationId xmlns:p14="http://schemas.microsoft.com/office/powerpoint/2010/main" val="6251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2098780"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Overview</a:t>
            </a:r>
            <a:endParaRPr lang="en-US" sz="36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395536" y="1196752"/>
            <a:ext cx="8568952" cy="4524315"/>
          </a:xfrm>
          <a:prstGeom prst="rect">
            <a:avLst/>
          </a:prstGeom>
          <a:noFill/>
        </p:spPr>
        <p:txBody>
          <a:bodyPr wrap="square" rtlCol="0">
            <a:spAutoFit/>
          </a:bodyPr>
          <a:lstStyle/>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Demographics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Working conditions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Career perspectives</a:t>
            </a:r>
          </a:p>
          <a:p>
            <a:pPr marL="457200" indent="-457200">
              <a:lnSpc>
                <a:spcPct val="200000"/>
              </a:lnSpc>
              <a:buFont typeface="+mj-lt"/>
              <a:buAutoNum type="arabicPeriod"/>
            </a:pPr>
            <a:r>
              <a:rPr lang="en-US" sz="2400" b="1" dirty="0" smtClean="0">
                <a:latin typeface="Nirmala UI" panose="020B0502040204020203" pitchFamily="34" charset="0"/>
                <a:cs typeface="Nirmala UI" panose="020B0502040204020203" pitchFamily="34" charset="0"/>
              </a:rPr>
              <a:t>Equal Opportunities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Funding</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Networks</a:t>
            </a: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Tree>
    <p:extLst>
      <p:ext uri="{BB962C8B-B14F-4D97-AF65-F5344CB8AC3E}">
        <p14:creationId xmlns:p14="http://schemas.microsoft.com/office/powerpoint/2010/main" val="2523505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7701917" cy="523220"/>
          </a:xfrm>
          <a:prstGeom prst="rect">
            <a:avLst/>
          </a:prstGeom>
          <a:noFill/>
        </p:spPr>
        <p:txBody>
          <a:bodyPr wrap="none" rtlCol="0">
            <a:spAutoFit/>
          </a:bodyPr>
          <a:lstStyle/>
          <a:p>
            <a:r>
              <a:rPr lang="en-US" sz="2800" b="1" dirty="0" smtClean="0">
                <a:latin typeface="Adobe Caslon Pro Bold" panose="0205070206050A020403" pitchFamily="18" charset="0"/>
                <a:cs typeface="Kartika" panose="02020503030404060203" pitchFamily="18" charset="0"/>
              </a:rPr>
              <a:t>4. Equal Opportunities – Stress and mental health</a:t>
            </a:r>
            <a:endParaRPr lang="en-US" sz="28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628800"/>
            <a:ext cx="6142047" cy="4725144"/>
          </a:xfrm>
          <a:prstGeom prst="rect">
            <a:avLst/>
          </a:prstGeom>
        </p:spPr>
      </p:pic>
      <p:sp>
        <p:nvSpPr>
          <p:cNvPr id="7" name="TextBox 6"/>
          <p:cNvSpPr txBox="1"/>
          <p:nvPr/>
        </p:nvSpPr>
        <p:spPr>
          <a:xfrm>
            <a:off x="4572000" y="1430688"/>
            <a:ext cx="4392488" cy="1785104"/>
          </a:xfrm>
          <a:prstGeom prst="rect">
            <a:avLst/>
          </a:prstGeom>
          <a:noFill/>
          <a:ln w="19050">
            <a:solidFill>
              <a:schemeClr val="tx1"/>
            </a:solidFill>
          </a:ln>
        </p:spPr>
        <p:txBody>
          <a:bodyPr wrap="square" rtlCol="0">
            <a:spAutoFit/>
          </a:bodyPr>
          <a:lstStyle/>
          <a:p>
            <a:pPr marL="342900" indent="-342900">
              <a:spcBef>
                <a:spcPts val="1200"/>
              </a:spcBef>
              <a:buFont typeface="Wingdings" panose="05000000000000000000" pitchFamily="2" charset="2"/>
              <a:buChar char="Ø"/>
            </a:pPr>
            <a:r>
              <a:rPr lang="en-US" sz="2000" dirty="0" smtClean="0">
                <a:latin typeface="Nirmala UI" panose="020B0502040204020203" pitchFamily="34" charset="0"/>
                <a:cs typeface="Nirmala UI" panose="020B0502040204020203" pitchFamily="34" charset="0"/>
              </a:rPr>
              <a:t>Mental health diagnosis</a:t>
            </a:r>
          </a:p>
          <a:p>
            <a:pPr marL="800100" lvl="1" indent="-342900">
              <a:spcBef>
                <a:spcPts val="1200"/>
              </a:spcBef>
              <a:buFont typeface="Courier New" panose="02070309020205020404" pitchFamily="49" charset="0"/>
              <a:buChar char="o"/>
            </a:pPr>
            <a:r>
              <a:rPr lang="en-US" sz="2000" dirty="0" smtClean="0">
                <a:latin typeface="Nirmala UI" panose="020B0502040204020203" pitchFamily="34" charset="0"/>
                <a:cs typeface="Nirmala UI" panose="020B0502040204020203" pitchFamily="34" charset="0"/>
              </a:rPr>
              <a:t>About 6% report having been diagnosed with a mental health issue (4.7% + 1.3% who only said so in comments)</a:t>
            </a:r>
          </a:p>
        </p:txBody>
      </p:sp>
    </p:spTree>
    <p:extLst>
      <p:ext uri="{BB962C8B-B14F-4D97-AF65-F5344CB8AC3E}">
        <p14:creationId xmlns:p14="http://schemas.microsoft.com/office/powerpoint/2010/main" val="272020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4" name="TextBox 3"/>
          <p:cNvSpPr txBox="1"/>
          <p:nvPr/>
        </p:nvSpPr>
        <p:spPr>
          <a:xfrm>
            <a:off x="529004" y="369694"/>
            <a:ext cx="7701917" cy="523220"/>
          </a:xfrm>
          <a:prstGeom prst="rect">
            <a:avLst/>
          </a:prstGeom>
          <a:noFill/>
        </p:spPr>
        <p:txBody>
          <a:bodyPr wrap="none" rtlCol="0">
            <a:spAutoFit/>
          </a:bodyPr>
          <a:lstStyle/>
          <a:p>
            <a:r>
              <a:rPr lang="en-US" sz="2800" b="1" dirty="0" smtClean="0">
                <a:latin typeface="Adobe Caslon Pro Bold" panose="0205070206050A020403" pitchFamily="18" charset="0"/>
                <a:cs typeface="Kartika" panose="02020503030404060203" pitchFamily="18" charset="0"/>
              </a:rPr>
              <a:t>4. Equal Opportunities – Stress and mental health</a:t>
            </a:r>
            <a:endParaRPr lang="en-US" sz="28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219" y="1334067"/>
            <a:ext cx="6760057" cy="5523933"/>
          </a:xfrm>
          <a:prstGeom prst="rect">
            <a:avLst/>
          </a:prstGeom>
        </p:spPr>
      </p:pic>
    </p:spTree>
    <p:extLst>
      <p:ext uri="{BB962C8B-B14F-4D97-AF65-F5344CB8AC3E}">
        <p14:creationId xmlns:p14="http://schemas.microsoft.com/office/powerpoint/2010/main" val="240064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7218130"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4. Equal Opportunities – Discrimination</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stretch>
            <a:fillRect/>
          </a:stretch>
        </p:blipFill>
        <p:spPr>
          <a:xfrm>
            <a:off x="1004926" y="1714512"/>
            <a:ext cx="7134148" cy="4476328"/>
          </a:xfrm>
          <a:prstGeom prst="rect">
            <a:avLst/>
          </a:prstGeom>
        </p:spPr>
      </p:pic>
      <p:sp>
        <p:nvSpPr>
          <p:cNvPr id="7" name="TextBox 6"/>
          <p:cNvSpPr txBox="1"/>
          <p:nvPr/>
        </p:nvSpPr>
        <p:spPr>
          <a:xfrm>
            <a:off x="4499992" y="1714512"/>
            <a:ext cx="4320480" cy="830997"/>
          </a:xfrm>
          <a:prstGeom prst="rect">
            <a:avLst/>
          </a:prstGeom>
          <a:noFill/>
          <a:ln w="19050">
            <a:solidFill>
              <a:schemeClr val="tx1"/>
            </a:solidFill>
          </a:ln>
        </p:spPr>
        <p:txBody>
          <a:bodyPr wrap="square" rtlCol="0">
            <a:spAutoFit/>
          </a:bodyPr>
          <a:lstStyle/>
          <a:p>
            <a:pPr marL="342900" indent="-342900">
              <a:spcBef>
                <a:spcPts val="1200"/>
              </a:spcBef>
              <a:buFont typeface="Arial" panose="020B0604020202020204" pitchFamily="34" charset="0"/>
              <a:buChar char="•"/>
            </a:pPr>
            <a:r>
              <a:rPr lang="en-US" sz="1200" dirty="0" smtClean="0">
                <a:latin typeface="Nirmala UI" panose="020B0502040204020203" pitchFamily="34" charset="0"/>
                <a:cs typeface="Nirmala UI" panose="020B0502040204020203" pitchFamily="34" charset="0"/>
              </a:rPr>
              <a:t>Note: the height and percentage value over the red bars uses relative and not absolute values (e.g.: 39% of the 17.2% who identify as part of a minority for nationality have felt </a:t>
            </a:r>
            <a:r>
              <a:rPr lang="en-US" sz="1200" smtClean="0">
                <a:latin typeface="Nirmala UI" panose="020B0502040204020203" pitchFamily="34" charset="0"/>
                <a:cs typeface="Nirmala UI" panose="020B0502040204020203" pitchFamily="34" charset="0"/>
              </a:rPr>
              <a:t>discriminated against.</a:t>
            </a:r>
            <a:endParaRPr lang="en-US" sz="12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134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524" y="1412776"/>
            <a:ext cx="8568952" cy="452431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The 2012 survey + new topics from SG</a:t>
            </a:r>
          </a:p>
          <a:p>
            <a:pPr marL="285750" indent="-285750">
              <a:lnSpc>
                <a:spcPct val="200000"/>
              </a:lnSpc>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Four teams: Construct, Collect, Analyze, Report</a:t>
            </a:r>
          </a:p>
          <a:p>
            <a:pPr marL="285750" indent="-285750">
              <a:lnSpc>
                <a:spcPct val="200000"/>
              </a:lnSpc>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Slack and </a:t>
            </a:r>
            <a:r>
              <a:rPr lang="en-US" sz="2400" dirty="0" err="1" smtClean="0">
                <a:latin typeface="Nirmala UI" panose="020B0502040204020203" pitchFamily="34" charset="0"/>
                <a:cs typeface="Nirmala UI" panose="020B0502040204020203" pitchFamily="34" charset="0"/>
              </a:rPr>
              <a:t>LimeSurvey</a:t>
            </a:r>
            <a:endParaRPr lang="en-US" sz="2400" dirty="0" smtClean="0">
              <a:latin typeface="Nirmala UI" panose="020B0502040204020203" pitchFamily="34" charset="0"/>
              <a:cs typeface="Nirmala UI" panose="020B0502040204020203" pitchFamily="34" charset="0"/>
            </a:endParaRPr>
          </a:p>
          <a:p>
            <a:pPr marL="285750" indent="-285750">
              <a:lnSpc>
                <a:spcPct val="200000"/>
              </a:lnSpc>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Excel, R and a dash of MATLAB</a:t>
            </a:r>
          </a:p>
          <a:p>
            <a:pPr marL="285750" indent="-285750">
              <a:lnSpc>
                <a:spcPct val="200000"/>
              </a:lnSpc>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Overleaf – </a:t>
            </a:r>
            <a:r>
              <a:rPr lang="en-US" sz="2400" dirty="0" err="1" smtClean="0">
                <a:latin typeface="Nirmala UI" panose="020B0502040204020203" pitchFamily="34" charset="0"/>
                <a:cs typeface="Nirmala UI" panose="020B0502040204020203" pitchFamily="34" charset="0"/>
              </a:rPr>
              <a:t>LaTeX</a:t>
            </a:r>
            <a:endParaRPr lang="en-US" sz="2400" dirty="0" smtClean="0">
              <a:latin typeface="Nirmala UI" panose="020B0502040204020203" pitchFamily="34" charset="0"/>
              <a:cs typeface="Nirmala UI" panose="020B0502040204020203" pitchFamily="34" charset="0"/>
            </a:endParaRPr>
          </a:p>
          <a:p>
            <a:pPr marL="285750" indent="-285750">
              <a:lnSpc>
                <a:spcPct val="200000"/>
              </a:lnSpc>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Data protection compliance</a:t>
            </a:r>
            <a:endParaRPr lang="en-US" sz="2400" dirty="0">
              <a:latin typeface="Nirmala UI" panose="020B0502040204020203" pitchFamily="34" charset="0"/>
              <a:cs typeface="Nirmala UI" panose="020B0502040204020203" pitchFamily="34" charset="0"/>
            </a:endParaRPr>
          </a:p>
        </p:txBody>
      </p:sp>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8" name="TextBox 7"/>
          <p:cNvSpPr txBox="1"/>
          <p:nvPr/>
        </p:nvSpPr>
        <p:spPr>
          <a:xfrm>
            <a:off x="539551" y="369694"/>
            <a:ext cx="4104457"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Survey construction</a:t>
            </a:r>
            <a:endParaRPr lang="en-US" sz="3600" b="1" dirty="0">
              <a:latin typeface="Adobe Caslon Pro Bold" panose="0205070206050A020403" pitchFamily="18" charset="0"/>
              <a:cs typeface="Kartika" panose="02020503030404060203" pitchFamily="18" charset="0"/>
            </a:endParaRPr>
          </a:p>
        </p:txBody>
      </p:sp>
    </p:spTree>
    <p:extLst>
      <p:ext uri="{BB962C8B-B14F-4D97-AF65-F5344CB8AC3E}">
        <p14:creationId xmlns:p14="http://schemas.microsoft.com/office/powerpoint/2010/main" val="1326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4" name="TextBox 3"/>
          <p:cNvSpPr txBox="1"/>
          <p:nvPr/>
        </p:nvSpPr>
        <p:spPr>
          <a:xfrm>
            <a:off x="529004" y="369694"/>
            <a:ext cx="6470489"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4. Equal Opportunities – Comments</a:t>
            </a:r>
            <a:endParaRPr lang="en-US" sz="3200" b="1" dirty="0">
              <a:latin typeface="Adobe Caslon Pro Bold" panose="0205070206050A020403" pitchFamily="18" charset="0"/>
              <a:cs typeface="Kartika" panose="02020503030404060203" pitchFamily="18" charset="0"/>
            </a:endParaRPr>
          </a:p>
        </p:txBody>
      </p:sp>
      <p:sp>
        <p:nvSpPr>
          <p:cNvPr id="5" name="TextBox 4"/>
          <p:cNvSpPr txBox="1"/>
          <p:nvPr/>
        </p:nvSpPr>
        <p:spPr>
          <a:xfrm>
            <a:off x="323528" y="1628800"/>
            <a:ext cx="8568952"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“My </a:t>
            </a:r>
            <a:r>
              <a:rPr lang="en-US" sz="2400" dirty="0">
                <a:latin typeface="Nirmala UI" panose="020B0502040204020203" pitchFamily="34" charset="0"/>
                <a:cs typeface="Nirmala UI" panose="020B0502040204020203" pitchFamily="34" charset="0"/>
              </a:rPr>
              <a:t>supervisor frequently makes inappropriate remarks resulting from lab </a:t>
            </a:r>
            <a:r>
              <a:rPr lang="en-US" sz="2400" dirty="0" smtClean="0">
                <a:latin typeface="Nirmala UI" panose="020B0502040204020203" pitchFamily="34" charset="0"/>
                <a:cs typeface="Nirmala UI" panose="020B0502040204020203" pitchFamily="34" charset="0"/>
              </a:rPr>
              <a:t>members </a:t>
            </a:r>
            <a:r>
              <a:rPr lang="en-US" sz="2400" dirty="0">
                <a:latin typeface="Nirmala UI" panose="020B0502040204020203" pitchFamily="34" charset="0"/>
                <a:cs typeface="Nirmala UI" panose="020B0502040204020203" pitchFamily="34" charset="0"/>
              </a:rPr>
              <a:t>being women/mothers. I think he is often unaware of the effect of his remarks, </a:t>
            </a:r>
            <a:r>
              <a:rPr lang="en-US" sz="2400" dirty="0" smtClean="0">
                <a:latin typeface="Nirmala UI" panose="020B0502040204020203" pitchFamily="34" charset="0"/>
                <a:cs typeface="Nirmala UI" panose="020B0502040204020203" pitchFamily="34" charset="0"/>
              </a:rPr>
              <a:t>but they </a:t>
            </a:r>
            <a:r>
              <a:rPr lang="en-US" sz="2400" dirty="0">
                <a:latin typeface="Nirmala UI" panose="020B0502040204020203" pitchFamily="34" charset="0"/>
                <a:cs typeface="Nirmala UI" panose="020B0502040204020203" pitchFamily="34" charset="0"/>
              </a:rPr>
              <a:t>are none the less insulting</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 </a:t>
            </a:r>
            <a:r>
              <a:rPr lang="en-US" sz="2400" dirty="0" smtClean="0">
                <a:latin typeface="Nirmala UI" panose="020B0502040204020203" pitchFamily="34" charset="0"/>
                <a:cs typeface="Nirmala UI" panose="020B0502040204020203" pitchFamily="34" charset="0"/>
              </a:rPr>
              <a:t>often </a:t>
            </a:r>
            <a:r>
              <a:rPr lang="en-US" sz="2400" dirty="0">
                <a:latin typeface="Nirmala UI" panose="020B0502040204020203" pitchFamily="34" charset="0"/>
                <a:cs typeface="Nirmala UI" panose="020B0502040204020203" pitchFamily="34" charset="0"/>
              </a:rPr>
              <a:t>I </a:t>
            </a:r>
            <a:r>
              <a:rPr lang="en-US" sz="2400" dirty="0" smtClean="0">
                <a:latin typeface="Nirmala UI" panose="020B0502040204020203" pitchFamily="34" charset="0"/>
                <a:cs typeface="Nirmala UI" panose="020B0502040204020203" pitchFamily="34" charset="0"/>
              </a:rPr>
              <a:t>am part </a:t>
            </a:r>
            <a:r>
              <a:rPr lang="en-US" sz="2400" dirty="0">
                <a:latin typeface="Nirmala UI" panose="020B0502040204020203" pitchFamily="34" charset="0"/>
                <a:cs typeface="Nirmala UI" panose="020B0502040204020203" pitchFamily="34" charset="0"/>
              </a:rPr>
              <a:t>of meetings where I am the only woman, and in those </a:t>
            </a:r>
            <a:r>
              <a:rPr lang="en-US" sz="2400" dirty="0" smtClean="0">
                <a:latin typeface="Nirmala UI" panose="020B0502040204020203" pitchFamily="34" charset="0"/>
                <a:cs typeface="Nirmala UI" panose="020B0502040204020203" pitchFamily="34" charset="0"/>
              </a:rPr>
              <a:t>cases </a:t>
            </a:r>
            <a:r>
              <a:rPr lang="en-US" sz="2400" dirty="0">
                <a:latin typeface="Nirmala UI" panose="020B0502040204020203" pitchFamily="34" charset="0"/>
                <a:cs typeface="Nirmala UI" panose="020B0502040204020203" pitchFamily="34" charset="0"/>
              </a:rPr>
              <a:t>often the others </a:t>
            </a:r>
            <a:r>
              <a:rPr lang="en-US" sz="2400" dirty="0" smtClean="0">
                <a:latin typeface="Nirmala UI" panose="020B0502040204020203" pitchFamily="34" charset="0"/>
                <a:cs typeface="Nirmala UI" panose="020B0502040204020203" pitchFamily="34" charset="0"/>
              </a:rPr>
              <a:t>do not </a:t>
            </a:r>
            <a:r>
              <a:rPr lang="en-US" sz="2400" dirty="0">
                <a:latin typeface="Nirmala UI" panose="020B0502040204020203" pitchFamily="34" charset="0"/>
                <a:cs typeface="Nirmala UI" panose="020B0502040204020203" pitchFamily="34" charset="0"/>
              </a:rPr>
              <a:t>address me personally when they have questions about my </a:t>
            </a:r>
            <a:r>
              <a:rPr lang="en-US" sz="2400" dirty="0" smtClean="0">
                <a:latin typeface="Nirmala UI" panose="020B0502040204020203" pitchFamily="34" charset="0"/>
                <a:cs typeface="Nirmala UI" panose="020B0502040204020203" pitchFamily="34" charset="0"/>
              </a:rPr>
              <a:t>research, </a:t>
            </a:r>
            <a:r>
              <a:rPr lang="en-US" sz="2400" dirty="0">
                <a:latin typeface="Nirmala UI" panose="020B0502040204020203" pitchFamily="34" charset="0"/>
                <a:cs typeface="Nirmala UI" panose="020B0502040204020203" pitchFamily="34" charset="0"/>
              </a:rPr>
              <a:t>but address others from my group (e.g. an engineer) who clearly do not know much about my research</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“The amount of female-only opportunities is probably right regarding gender equality in science, but sometimes it </a:t>
            </a:r>
            <a:r>
              <a:rPr lang="en-US" sz="2400" dirty="0" smtClean="0">
                <a:latin typeface="Nirmala UI" panose="020B0502040204020203" pitchFamily="34" charset="0"/>
                <a:cs typeface="Nirmala UI" panose="020B0502040204020203" pitchFamily="34" charset="0"/>
              </a:rPr>
              <a:t>doesn’t feel fair.”</a:t>
            </a: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919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4" name="TextBox 3"/>
          <p:cNvSpPr txBox="1"/>
          <p:nvPr/>
        </p:nvSpPr>
        <p:spPr>
          <a:xfrm>
            <a:off x="529004" y="369694"/>
            <a:ext cx="6470489"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4. Equal Opportunities – Comments</a:t>
            </a:r>
            <a:endParaRPr lang="en-US" sz="3200" b="1" dirty="0">
              <a:latin typeface="Adobe Caslon Pro Bold" panose="0205070206050A020403" pitchFamily="18" charset="0"/>
              <a:cs typeface="Kartika" panose="02020503030404060203" pitchFamily="18" charset="0"/>
            </a:endParaRPr>
          </a:p>
        </p:txBody>
      </p:sp>
      <p:sp>
        <p:nvSpPr>
          <p:cNvPr id="7" name="TextBox 6"/>
          <p:cNvSpPr txBox="1"/>
          <p:nvPr/>
        </p:nvSpPr>
        <p:spPr>
          <a:xfrm>
            <a:off x="287524" y="1268760"/>
            <a:ext cx="8568952"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“I have experienced that Germans treat other Germans or those who speak German better, and I felt they guess my ethnicity from the color of my skin</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“I was assaulted based on my nationality by my formal supervisor, even racist comments </a:t>
            </a:r>
            <a:r>
              <a:rPr lang="en-US" sz="2400" dirty="0" smtClean="0">
                <a:latin typeface="Nirmala UI" panose="020B0502040204020203" pitchFamily="34" charset="0"/>
                <a:cs typeface="Nirmala UI" panose="020B0502040204020203" pitchFamily="34" charset="0"/>
              </a:rPr>
              <a:t>about my parents, but </a:t>
            </a:r>
            <a:r>
              <a:rPr lang="en-US" sz="2400" dirty="0">
                <a:latin typeface="Nirmala UI" panose="020B0502040204020203" pitchFamily="34" charset="0"/>
                <a:cs typeface="Nirmala UI" panose="020B0502040204020203" pitchFamily="34" charset="0"/>
              </a:rPr>
              <a:t>since I need to finish the PhD I never reported it to HR. I hope one day I can</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“Many scientists at our institute are atheists and some of them at least imply that being religious is stupid and goes against science</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“People make fun of what I eat and what I cook. When there is an official party (e.g. department barbecue) a vegetarian option is not even considered</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“Thank you for caring</a:t>
            </a:r>
            <a:r>
              <a:rPr lang="en-US" sz="2400" dirty="0" smtClean="0">
                <a:latin typeface="Nirmala UI" panose="020B0502040204020203" pitchFamily="34" charset="0"/>
                <a:cs typeface="Nirmala UI" panose="020B0502040204020203" pitchFamily="34" charset="0"/>
              </a:rPr>
              <a:t>.”</a:t>
            </a: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651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2098780"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Overview</a:t>
            </a:r>
            <a:endParaRPr lang="en-US" sz="36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395536" y="1196752"/>
            <a:ext cx="8568952" cy="4524315"/>
          </a:xfrm>
          <a:prstGeom prst="rect">
            <a:avLst/>
          </a:prstGeom>
          <a:noFill/>
        </p:spPr>
        <p:txBody>
          <a:bodyPr wrap="square" rtlCol="0">
            <a:spAutoFit/>
          </a:bodyPr>
          <a:lstStyle/>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Demographics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Working conditions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Career perspectives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Equal Opportunities</a:t>
            </a:r>
          </a:p>
          <a:p>
            <a:pPr marL="457200" indent="-457200">
              <a:lnSpc>
                <a:spcPct val="200000"/>
              </a:lnSpc>
              <a:buFont typeface="+mj-lt"/>
              <a:buAutoNum type="arabicPeriod"/>
            </a:pPr>
            <a:r>
              <a:rPr lang="en-US" sz="2400" b="1" dirty="0" smtClean="0">
                <a:latin typeface="Nirmala UI" panose="020B0502040204020203" pitchFamily="34" charset="0"/>
                <a:cs typeface="Nirmala UI" panose="020B0502040204020203" pitchFamily="34" charset="0"/>
              </a:rPr>
              <a:t>Funding</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Networks</a:t>
            </a: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Tree>
    <p:extLst>
      <p:ext uri="{BB962C8B-B14F-4D97-AF65-F5344CB8AC3E}">
        <p14:creationId xmlns:p14="http://schemas.microsoft.com/office/powerpoint/2010/main" val="158209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4" name="TextBox 3"/>
          <p:cNvSpPr txBox="1"/>
          <p:nvPr/>
        </p:nvSpPr>
        <p:spPr>
          <a:xfrm>
            <a:off x="529004" y="369694"/>
            <a:ext cx="6378926"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Contracts and stipends</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484784"/>
            <a:ext cx="6138954" cy="5101073"/>
          </a:xfrm>
          <a:prstGeom prst="rect">
            <a:avLst/>
          </a:prstGeom>
        </p:spPr>
      </p:pic>
    </p:spTree>
    <p:extLst>
      <p:ext uri="{BB962C8B-B14F-4D97-AF65-F5344CB8AC3E}">
        <p14:creationId xmlns:p14="http://schemas.microsoft.com/office/powerpoint/2010/main" val="2456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4" name="TextBox 3"/>
          <p:cNvSpPr txBox="1"/>
          <p:nvPr/>
        </p:nvSpPr>
        <p:spPr>
          <a:xfrm>
            <a:off x="529004" y="369694"/>
            <a:ext cx="6378926"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Contracts and stipends</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12" y="1772816"/>
            <a:ext cx="8185793" cy="4276482"/>
          </a:xfrm>
          <a:prstGeom prst="rect">
            <a:avLst/>
          </a:prstGeom>
        </p:spPr>
      </p:pic>
    </p:spTree>
    <p:extLst>
      <p:ext uri="{BB962C8B-B14F-4D97-AF65-F5344CB8AC3E}">
        <p14:creationId xmlns:p14="http://schemas.microsoft.com/office/powerpoint/2010/main" val="260172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4" name="TextBox 3"/>
          <p:cNvSpPr txBox="1"/>
          <p:nvPr/>
        </p:nvSpPr>
        <p:spPr>
          <a:xfrm>
            <a:off x="529004" y="369694"/>
            <a:ext cx="6378926"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Contracts and stipends</a:t>
            </a:r>
            <a:endParaRPr lang="en-US" sz="3200" b="1" dirty="0">
              <a:latin typeface="Adobe Caslon Pro Bold" panose="0205070206050A020403" pitchFamily="18" charset="0"/>
              <a:cs typeface="Kartika" panose="02020503030404060203" pitchFamily="18" charset="0"/>
            </a:endParaRPr>
          </a:p>
        </p:txBody>
      </p:sp>
      <p:pic>
        <p:nvPicPr>
          <p:cNvPr id="3" name="Picture 2"/>
          <p:cNvPicPr>
            <a:picLocks noChangeAspect="1"/>
          </p:cNvPicPr>
          <p:nvPr/>
        </p:nvPicPr>
        <p:blipFill>
          <a:blip r:embed="rId4"/>
          <a:stretch>
            <a:fillRect/>
          </a:stretch>
        </p:blipFill>
        <p:spPr>
          <a:xfrm>
            <a:off x="2325266" y="1077581"/>
            <a:ext cx="4385964" cy="5775656"/>
          </a:xfrm>
          <a:prstGeom prst="rect">
            <a:avLst/>
          </a:prstGeom>
        </p:spPr>
      </p:pic>
    </p:spTree>
    <p:extLst>
      <p:ext uri="{BB962C8B-B14F-4D97-AF65-F5344CB8AC3E}">
        <p14:creationId xmlns:p14="http://schemas.microsoft.com/office/powerpoint/2010/main" val="416929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4" name="TextBox 3"/>
          <p:cNvSpPr txBox="1"/>
          <p:nvPr/>
        </p:nvSpPr>
        <p:spPr>
          <a:xfrm>
            <a:off x="529004" y="369694"/>
            <a:ext cx="6378926"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Contracts and stipends</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1091026"/>
            <a:ext cx="5939814" cy="5738873"/>
          </a:xfrm>
          <a:prstGeom prst="rect">
            <a:avLst/>
          </a:prstGeom>
        </p:spPr>
      </p:pic>
    </p:spTree>
    <p:extLst>
      <p:ext uri="{BB962C8B-B14F-4D97-AF65-F5344CB8AC3E}">
        <p14:creationId xmlns:p14="http://schemas.microsoft.com/office/powerpoint/2010/main" val="25376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4" name="TextBox 3"/>
          <p:cNvSpPr txBox="1"/>
          <p:nvPr/>
        </p:nvSpPr>
        <p:spPr>
          <a:xfrm>
            <a:off x="529004" y="369694"/>
            <a:ext cx="4324582"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Extensions</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96" y="1489405"/>
            <a:ext cx="4374652" cy="463713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998" y="1489405"/>
            <a:ext cx="4358226" cy="4607664"/>
          </a:xfrm>
          <a:prstGeom prst="rect">
            <a:avLst/>
          </a:prstGeom>
        </p:spPr>
      </p:pic>
    </p:spTree>
    <p:extLst>
      <p:ext uri="{BB962C8B-B14F-4D97-AF65-F5344CB8AC3E}">
        <p14:creationId xmlns:p14="http://schemas.microsoft.com/office/powerpoint/2010/main" val="27013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4" name="TextBox 3"/>
          <p:cNvSpPr txBox="1"/>
          <p:nvPr/>
        </p:nvSpPr>
        <p:spPr>
          <a:xfrm>
            <a:off x="529004" y="369694"/>
            <a:ext cx="3981988"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Holidays</a:t>
            </a:r>
            <a:endParaRPr lang="en-US" sz="3200" b="1" dirty="0">
              <a:latin typeface="Adobe Caslon Pro Bold" panose="0205070206050A020403" pitchFamily="18" charset="0"/>
              <a:cs typeface="Kartika" panose="020205030304040602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854" y="1080967"/>
            <a:ext cx="4806788" cy="5777033"/>
          </a:xfrm>
          <a:prstGeom prst="rect">
            <a:avLst/>
          </a:prstGeom>
        </p:spPr>
      </p:pic>
    </p:spTree>
    <p:extLst>
      <p:ext uri="{BB962C8B-B14F-4D97-AF65-F5344CB8AC3E}">
        <p14:creationId xmlns:p14="http://schemas.microsoft.com/office/powerpoint/2010/main" val="5977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5" name="TextBox 4"/>
          <p:cNvSpPr txBox="1"/>
          <p:nvPr/>
        </p:nvSpPr>
        <p:spPr>
          <a:xfrm>
            <a:off x="529004" y="369694"/>
            <a:ext cx="3981988"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Holidays</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stretch>
            <a:fillRect/>
          </a:stretch>
        </p:blipFill>
        <p:spPr>
          <a:xfrm>
            <a:off x="1742876" y="1340768"/>
            <a:ext cx="5550743" cy="4818517"/>
          </a:xfrm>
          <a:prstGeom prst="rect">
            <a:avLst/>
          </a:prstGeom>
        </p:spPr>
      </p:pic>
    </p:spTree>
    <p:extLst>
      <p:ext uri="{BB962C8B-B14F-4D97-AF65-F5344CB8AC3E}">
        <p14:creationId xmlns:p14="http://schemas.microsoft.com/office/powerpoint/2010/main" val="156299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2098780"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Overview</a:t>
            </a:r>
            <a:endParaRPr lang="en-US" sz="36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395536" y="1196752"/>
            <a:ext cx="8568952" cy="4524315"/>
          </a:xfrm>
          <a:prstGeom prst="rect">
            <a:avLst/>
          </a:prstGeom>
          <a:noFill/>
        </p:spPr>
        <p:txBody>
          <a:bodyPr wrap="square" rtlCol="0">
            <a:spAutoFit/>
          </a:bodyPr>
          <a:lstStyle/>
          <a:p>
            <a:pPr marL="457200" indent="-457200">
              <a:lnSpc>
                <a:spcPct val="200000"/>
              </a:lnSpc>
              <a:buFont typeface="+mj-lt"/>
              <a:buAutoNum type="arabicPeriod"/>
            </a:pPr>
            <a:r>
              <a:rPr lang="en-US" sz="2400" b="1" dirty="0" smtClean="0">
                <a:latin typeface="Nirmala UI" panose="020B0502040204020203" pitchFamily="34" charset="0"/>
                <a:cs typeface="Nirmala UI" panose="020B0502040204020203" pitchFamily="34" charset="0"/>
              </a:rPr>
              <a:t>Demographics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Working conditions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Career perspectives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Equal Opportunities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Funding</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Networks</a:t>
            </a: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Tree>
    <p:extLst>
      <p:ext uri="{BB962C8B-B14F-4D97-AF65-F5344CB8AC3E}">
        <p14:creationId xmlns:p14="http://schemas.microsoft.com/office/powerpoint/2010/main" val="307189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4" name="TextBox 3"/>
          <p:cNvSpPr txBox="1"/>
          <p:nvPr/>
        </p:nvSpPr>
        <p:spPr>
          <a:xfrm>
            <a:off x="529004" y="369694"/>
            <a:ext cx="4195829"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Weekends</a:t>
            </a:r>
            <a:endParaRPr lang="en-US" sz="3200" b="1" dirty="0">
              <a:latin typeface="Adobe Caslon Pro Bold" panose="0205070206050A020403" pitchFamily="18" charset="0"/>
              <a:cs typeface="Kartika" panose="02020503030404060203" pitchFamily="18" charset="0"/>
            </a:endParaRPr>
          </a:p>
        </p:txBody>
      </p:sp>
      <p:pic>
        <p:nvPicPr>
          <p:cNvPr id="3" name="Picture 2"/>
          <p:cNvPicPr>
            <a:picLocks noChangeAspect="1"/>
          </p:cNvPicPr>
          <p:nvPr/>
        </p:nvPicPr>
        <p:blipFill>
          <a:blip r:embed="rId4"/>
          <a:stretch>
            <a:fillRect/>
          </a:stretch>
        </p:blipFill>
        <p:spPr>
          <a:xfrm>
            <a:off x="1043608" y="1628800"/>
            <a:ext cx="6984776" cy="4604315"/>
          </a:xfrm>
          <a:prstGeom prst="rect">
            <a:avLst/>
          </a:prstGeom>
        </p:spPr>
      </p:pic>
    </p:spTree>
    <p:extLst>
      <p:ext uri="{BB962C8B-B14F-4D97-AF65-F5344CB8AC3E}">
        <p14:creationId xmlns:p14="http://schemas.microsoft.com/office/powerpoint/2010/main" val="3136419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5" name="TextBox 4"/>
          <p:cNvSpPr txBox="1"/>
          <p:nvPr/>
        </p:nvSpPr>
        <p:spPr>
          <a:xfrm>
            <a:off x="529004" y="369694"/>
            <a:ext cx="4339008"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Comments</a:t>
            </a:r>
            <a:endParaRPr lang="en-US" sz="32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323528" y="1340768"/>
            <a:ext cx="8568952"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“This is mainly in regards to who gets contracts vs stipends at the institute. Foreigners always get stipends</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“We </a:t>
            </a:r>
            <a:r>
              <a:rPr lang="en-US" sz="2400" dirty="0">
                <a:latin typeface="Nirmala UI" panose="020B0502040204020203" pitchFamily="34" charset="0"/>
                <a:cs typeface="Nirmala UI" panose="020B0502040204020203" pitchFamily="34" charset="0"/>
              </a:rPr>
              <a:t>have a contract </a:t>
            </a:r>
            <a:r>
              <a:rPr lang="en-US" sz="2400" dirty="0" smtClean="0">
                <a:latin typeface="Nirmala UI" panose="020B0502040204020203" pitchFamily="34" charset="0"/>
                <a:cs typeface="Nirmala UI" panose="020B0502040204020203" pitchFamily="34" charset="0"/>
              </a:rPr>
              <a:t>inequality </a:t>
            </a:r>
            <a:r>
              <a:rPr lang="en-US" sz="2400" dirty="0">
                <a:latin typeface="Nirmala UI" panose="020B0502040204020203" pitchFamily="34" charset="0"/>
                <a:cs typeface="Nirmala UI" panose="020B0502040204020203" pitchFamily="34" charset="0"/>
              </a:rPr>
              <a:t>issue where some people get 30 days of holidays but others only 20. I am on a 20 day contract and with the amount of energy I feel I need to invest when I'm at work I feel I need to take more holidays to be productive and sane</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“Please try to increase the amount of holidays for those who have only 20 days! That's not enough, especially for those students whose home town is far away! Thanks!”</a:t>
            </a:r>
          </a:p>
          <a:p>
            <a:pPr marL="285750" indent="-285750">
              <a:buFont typeface="Arial" panose="020B0604020202020204" pitchFamily="34" charset="0"/>
              <a:buChar char="•"/>
            </a:pPr>
            <a:r>
              <a:rPr lang="en-US" sz="2400" dirty="0">
                <a:latin typeface="Nirmala UI" panose="020B0502040204020203" pitchFamily="34" charset="0"/>
                <a:cs typeface="Nirmala UI" panose="020B0502040204020203" pitchFamily="34" charset="0"/>
              </a:rPr>
              <a:t>“In past few years inflation has been rising but the amount of money in stipends remains the same. MPS is now providing contracts for newcomers but there is no talk about </a:t>
            </a:r>
            <a:r>
              <a:rPr lang="en-US" sz="2400" dirty="0" smtClean="0">
                <a:latin typeface="Nirmala UI" panose="020B0502040204020203" pitchFamily="34" charset="0"/>
                <a:cs typeface="Nirmala UI" panose="020B0502040204020203" pitchFamily="34" charset="0"/>
              </a:rPr>
              <a:t>the misery </a:t>
            </a:r>
            <a:r>
              <a:rPr lang="en-US" sz="2400" dirty="0">
                <a:latin typeface="Nirmala UI" panose="020B0502040204020203" pitchFamily="34" charset="0"/>
                <a:cs typeface="Nirmala UI" panose="020B0502040204020203" pitchFamily="34" charset="0"/>
              </a:rPr>
              <a:t>of stipend holders. </a:t>
            </a:r>
            <a:r>
              <a:rPr lang="en-US" sz="2400" dirty="0" smtClean="0">
                <a:latin typeface="Nirmala UI" panose="020B0502040204020203" pitchFamily="34" charset="0"/>
                <a:cs typeface="Nirmala UI" panose="020B0502040204020203" pitchFamily="34" charset="0"/>
              </a:rPr>
              <a:t>“</a:t>
            </a: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069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4" name="TextBox 3"/>
          <p:cNvSpPr txBox="1"/>
          <p:nvPr/>
        </p:nvSpPr>
        <p:spPr>
          <a:xfrm>
            <a:off x="529004" y="369694"/>
            <a:ext cx="4339008" cy="584775"/>
          </a:xfrm>
          <a:prstGeom prst="rect">
            <a:avLst/>
          </a:prstGeom>
          <a:noFill/>
        </p:spPr>
        <p:txBody>
          <a:bodyPr wrap="none" rtlCol="0">
            <a:spAutoFit/>
          </a:bodyPr>
          <a:lstStyle/>
          <a:p>
            <a:r>
              <a:rPr lang="en-US" sz="3200" b="1" dirty="0">
                <a:latin typeface="Adobe Caslon Pro Bold" panose="0205070206050A020403" pitchFamily="18" charset="0"/>
                <a:cs typeface="Kartika" panose="02020503030404060203" pitchFamily="18" charset="0"/>
              </a:rPr>
              <a:t>5</a:t>
            </a:r>
            <a:r>
              <a:rPr lang="en-US" sz="3200" b="1" dirty="0" smtClean="0">
                <a:latin typeface="Adobe Caslon Pro Bold" panose="0205070206050A020403" pitchFamily="18" charset="0"/>
                <a:cs typeface="Kartika" panose="02020503030404060203" pitchFamily="18" charset="0"/>
              </a:rPr>
              <a:t>. Funding – Comments</a:t>
            </a:r>
            <a:endParaRPr lang="en-US" sz="3200" b="1" dirty="0">
              <a:latin typeface="Adobe Caslon Pro Bold" panose="0205070206050A020403" pitchFamily="18" charset="0"/>
              <a:cs typeface="Kartika" panose="02020503030404060203" pitchFamily="18" charset="0"/>
            </a:endParaRPr>
          </a:p>
        </p:txBody>
      </p:sp>
      <p:sp>
        <p:nvSpPr>
          <p:cNvPr id="5" name="TextBox 4"/>
          <p:cNvSpPr txBox="1"/>
          <p:nvPr/>
        </p:nvSpPr>
        <p:spPr>
          <a:xfrm>
            <a:off x="287524" y="836712"/>
            <a:ext cx="8568952" cy="6370975"/>
          </a:xfrm>
          <a:prstGeom prst="rect">
            <a:avLst/>
          </a:prstGeom>
          <a:noFill/>
        </p:spPr>
        <p:txBody>
          <a:bodyPr wrap="square" rtlCol="0">
            <a:spAutoFit/>
          </a:bodyPr>
          <a:lstStyle/>
          <a:p>
            <a:pPr marL="285750" indent="-285750">
              <a:buFont typeface="Arial" panose="020B0604020202020204" pitchFamily="34" charset="0"/>
              <a:buChar char="•"/>
            </a:pPr>
            <a:endParaRPr lang="en-US" sz="2400" dirty="0" smtClean="0">
              <a:latin typeface="Nirmala UI" panose="020B0502040204020203" pitchFamily="34" charset="0"/>
              <a:cs typeface="Nirmala UI" panose="020B0502040204020203" pitchFamily="34" charset="0"/>
            </a:endParaRP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“I </a:t>
            </a:r>
            <a:r>
              <a:rPr lang="en-US" sz="2400" dirty="0">
                <a:latin typeface="Nirmala UI" panose="020B0502040204020203" pitchFamily="34" charset="0"/>
                <a:cs typeface="Nirmala UI" panose="020B0502040204020203" pitchFamily="34" charset="0"/>
              </a:rPr>
              <a:t>have been shocked to learn that my salary is much lower than that of my German colleagues. [My city] is an exceedingly expensive city, and I have only been able to stay in this position on account of the institute's travel support and my mother, who gives me </a:t>
            </a:r>
            <a:r>
              <a:rPr lang="en-US" sz="2400" dirty="0" smtClean="0">
                <a:latin typeface="Nirmala UI" panose="020B0502040204020203" pitchFamily="34" charset="0"/>
                <a:cs typeface="Nirmala UI" panose="020B0502040204020203" pitchFamily="34" charset="0"/>
              </a:rPr>
              <a:t>[extra financial support]”</a:t>
            </a:r>
            <a:endParaRPr lang="en-US" sz="2400" dirty="0">
              <a:latin typeface="Nirmala UI" panose="020B0502040204020203" pitchFamily="34" charset="0"/>
              <a:cs typeface="Nirmala UI" panose="020B0502040204020203" pitchFamily="34" charset="0"/>
            </a:endParaRP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“When </a:t>
            </a:r>
            <a:r>
              <a:rPr lang="en-US" sz="2400" dirty="0">
                <a:latin typeface="Nirmala UI" panose="020B0502040204020203" pitchFamily="34" charset="0"/>
                <a:cs typeface="Nirmala UI" panose="020B0502040204020203" pitchFamily="34" charset="0"/>
              </a:rPr>
              <a:t>asking for a contract instead of a stipend I was told that </a:t>
            </a:r>
            <a:r>
              <a:rPr lang="en-US" sz="2400" dirty="0" smtClean="0">
                <a:latin typeface="Nirmala UI" panose="020B0502040204020203" pitchFamily="34" charset="0"/>
                <a:cs typeface="Nirmala UI" panose="020B0502040204020203" pitchFamily="34" charset="0"/>
              </a:rPr>
              <a:t>‘not </a:t>
            </a:r>
            <a:r>
              <a:rPr lang="en-US" sz="2400" dirty="0">
                <a:latin typeface="Nirmala UI" panose="020B0502040204020203" pitchFamily="34" charset="0"/>
                <a:cs typeface="Nirmala UI" panose="020B0502040204020203" pitchFamily="34" charset="0"/>
              </a:rPr>
              <a:t>even Germans get a </a:t>
            </a:r>
            <a:r>
              <a:rPr lang="en-US" sz="2400" dirty="0" smtClean="0">
                <a:latin typeface="Nirmala UI" panose="020B0502040204020203" pitchFamily="34" charset="0"/>
                <a:cs typeface="Nirmala UI" panose="020B0502040204020203" pitchFamily="34" charset="0"/>
              </a:rPr>
              <a:t>contract’”</a:t>
            </a:r>
            <a:endParaRPr lang="en-US" sz="2400" dirty="0">
              <a:latin typeface="Nirmala UI" panose="020B0502040204020203" pitchFamily="34" charset="0"/>
              <a:cs typeface="Nirmala UI" panose="020B0502040204020203" pitchFamily="34" charset="0"/>
            </a:endParaRPr>
          </a:p>
          <a:p>
            <a:pPr marL="285750" indent="-285750">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a:t>
            </a:r>
            <a:r>
              <a:rPr lang="en-US" sz="2400" dirty="0">
                <a:latin typeface="Nirmala UI" panose="020B0502040204020203" pitchFamily="34" charset="0"/>
                <a:cs typeface="Nirmala UI" panose="020B0502040204020203" pitchFamily="34" charset="0"/>
              </a:rPr>
              <a:t>The MPG is an awesome place to conduct research and to study. I feel privileged to be here to study. The work environment, especially the atmosphere between fellow researchers is outstanding. That being said, financially the situation is borderline for someone who has to support a family. The main contributing hardship factors are the high rent level in the general area and related long commutes</a:t>
            </a:r>
            <a:r>
              <a:rPr lang="en-US" sz="2400" dirty="0" smtClean="0">
                <a:latin typeface="Nirmala UI" panose="020B0502040204020203" pitchFamily="34" charset="0"/>
                <a:cs typeface="Nirmala UI" panose="020B0502040204020203" pitchFamily="34" charset="0"/>
              </a:rPr>
              <a:t>.”</a:t>
            </a:r>
          </a:p>
          <a:p>
            <a:pPr marL="285750" indent="-285750">
              <a:buFont typeface="Arial" panose="020B0604020202020204" pitchFamily="34" charset="0"/>
              <a:buChar char="•"/>
            </a:pP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7377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2098780"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Overview</a:t>
            </a:r>
            <a:endParaRPr lang="en-US" sz="36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395536" y="1196752"/>
            <a:ext cx="8568952" cy="4524315"/>
          </a:xfrm>
          <a:prstGeom prst="rect">
            <a:avLst/>
          </a:prstGeom>
          <a:noFill/>
        </p:spPr>
        <p:txBody>
          <a:bodyPr wrap="square" rtlCol="0">
            <a:spAutoFit/>
          </a:bodyPr>
          <a:lstStyle/>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Demographics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Working conditions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Career perspectives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Equal Opportunities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Funding</a:t>
            </a:r>
          </a:p>
          <a:p>
            <a:pPr marL="457200" indent="-457200">
              <a:lnSpc>
                <a:spcPct val="200000"/>
              </a:lnSpc>
              <a:buFont typeface="+mj-lt"/>
              <a:buAutoNum type="arabicPeriod"/>
            </a:pPr>
            <a:r>
              <a:rPr lang="en-US" sz="2400" b="1" dirty="0" smtClean="0">
                <a:latin typeface="Nirmala UI" panose="020B0502040204020203" pitchFamily="34" charset="0"/>
                <a:cs typeface="Nirmala UI" panose="020B0502040204020203" pitchFamily="34" charset="0"/>
              </a:rPr>
              <a:t>Networks</a:t>
            </a: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Tree>
    <p:extLst>
      <p:ext uri="{BB962C8B-B14F-4D97-AF65-F5344CB8AC3E}">
        <p14:creationId xmlns:p14="http://schemas.microsoft.com/office/powerpoint/2010/main" val="1165804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5" name="TextBox 4"/>
          <p:cNvSpPr txBox="1"/>
          <p:nvPr/>
        </p:nvSpPr>
        <p:spPr>
          <a:xfrm>
            <a:off x="529004" y="369694"/>
            <a:ext cx="4016933"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6. Networks – </a:t>
            </a:r>
            <a:r>
              <a:rPr lang="en-US" sz="3200" b="1" dirty="0" err="1" smtClean="0">
                <a:latin typeface="Adobe Caslon Pro Bold" panose="0205070206050A020403" pitchFamily="18" charset="0"/>
                <a:cs typeface="Kartika" panose="02020503030404060203" pitchFamily="18" charset="0"/>
              </a:rPr>
              <a:t>PhDnet</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1340768"/>
            <a:ext cx="6238110" cy="5037191"/>
          </a:xfrm>
          <a:prstGeom prst="rect">
            <a:avLst/>
          </a:prstGeom>
        </p:spPr>
      </p:pic>
    </p:spTree>
    <p:extLst>
      <p:ext uri="{BB962C8B-B14F-4D97-AF65-F5344CB8AC3E}">
        <p14:creationId xmlns:p14="http://schemas.microsoft.com/office/powerpoint/2010/main" val="23460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4895764"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6. Networks – External reps</a:t>
            </a:r>
            <a:endParaRPr lang="en-US" sz="3200" b="1" dirty="0">
              <a:latin typeface="Adobe Caslon Pro Bold" panose="0205070206050A020403" pitchFamily="18" charset="0"/>
              <a:cs typeface="Kartika" panose="02020503030404060203"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340768"/>
            <a:ext cx="6270754" cy="5213428"/>
          </a:xfrm>
          <a:prstGeom prst="rect">
            <a:avLst/>
          </a:prstGeom>
        </p:spPr>
      </p:pic>
    </p:spTree>
    <p:extLst>
      <p:ext uri="{BB962C8B-B14F-4D97-AF65-F5344CB8AC3E}">
        <p14:creationId xmlns:p14="http://schemas.microsoft.com/office/powerpoint/2010/main" val="250659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5" name="TextBox 4"/>
          <p:cNvSpPr txBox="1"/>
          <p:nvPr/>
        </p:nvSpPr>
        <p:spPr>
          <a:xfrm>
            <a:off x="529004" y="369694"/>
            <a:ext cx="3850093"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6. Networks – MPAA</a:t>
            </a:r>
            <a:endParaRPr lang="en-US" sz="32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268760"/>
            <a:ext cx="7020905" cy="5058481"/>
          </a:xfrm>
          <a:prstGeom prst="rect">
            <a:avLst/>
          </a:prstGeom>
        </p:spPr>
      </p:pic>
    </p:spTree>
    <p:extLst>
      <p:ext uri="{BB962C8B-B14F-4D97-AF65-F5344CB8AC3E}">
        <p14:creationId xmlns:p14="http://schemas.microsoft.com/office/powerpoint/2010/main" val="33730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6564298"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6. Networks – Local alumni networks</a:t>
            </a:r>
            <a:endParaRPr lang="en-US" sz="3200" b="1" dirty="0">
              <a:latin typeface="Adobe Caslon Pro Bold" panose="0205070206050A020403" pitchFamily="18" charset="0"/>
              <a:cs typeface="Kartika" panose="02020503030404060203" pitchFamily="18" charset="0"/>
            </a:endParaRPr>
          </a:p>
        </p:txBody>
      </p:sp>
      <p:pic>
        <p:nvPicPr>
          <p:cNvPr id="3" name="Picture 2"/>
          <p:cNvPicPr>
            <a:picLocks noChangeAspect="1"/>
          </p:cNvPicPr>
          <p:nvPr/>
        </p:nvPicPr>
        <p:blipFill>
          <a:blip r:embed="rId4"/>
          <a:stretch>
            <a:fillRect/>
          </a:stretch>
        </p:blipFill>
        <p:spPr>
          <a:xfrm>
            <a:off x="1331640" y="1340768"/>
            <a:ext cx="6436369" cy="4691933"/>
          </a:xfrm>
          <a:prstGeom prst="rect">
            <a:avLst/>
          </a:prstGeom>
        </p:spPr>
      </p:pic>
    </p:spTree>
    <p:extLst>
      <p:ext uri="{BB962C8B-B14F-4D97-AF65-F5344CB8AC3E}">
        <p14:creationId xmlns:p14="http://schemas.microsoft.com/office/powerpoint/2010/main" val="959823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5" name="TextBox 4"/>
          <p:cNvSpPr txBox="1"/>
          <p:nvPr/>
        </p:nvSpPr>
        <p:spPr>
          <a:xfrm>
            <a:off x="529004" y="369694"/>
            <a:ext cx="2464136"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Wrapping up</a:t>
            </a:r>
            <a:endParaRPr lang="en-US" sz="3200" b="1" dirty="0">
              <a:latin typeface="Adobe Caslon Pro Bold" panose="0205070206050A020403" pitchFamily="18" charset="0"/>
              <a:cs typeface="Kartika" panose="02020503030404060203" pitchFamily="18" charset="0"/>
            </a:endParaRPr>
          </a:p>
        </p:txBody>
      </p:sp>
      <p:sp>
        <p:nvSpPr>
          <p:cNvPr id="9" name="TextBox 8"/>
          <p:cNvSpPr txBox="1"/>
          <p:nvPr/>
        </p:nvSpPr>
        <p:spPr>
          <a:xfrm>
            <a:off x="99522" y="1700808"/>
            <a:ext cx="9036496" cy="483209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The well-being of doctoral researchers – better science, more happiness</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Satisfied with their work, dissatisfied with work/life balance, stress, salary, benefits</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A reliable switch to contracts</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Low spirits regarding career prospects</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Improving supervision – probable gains</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Wide variability across institutes and across sections</a:t>
            </a:r>
          </a:p>
          <a:p>
            <a:pPr>
              <a:spcBef>
                <a:spcPts val="600"/>
              </a:spcBef>
            </a:pPr>
            <a:endParaRPr lang="en-US" sz="2000" dirty="0" smtClean="0">
              <a:latin typeface="Nirmala UI" panose="020B0502040204020203" pitchFamily="34" charset="0"/>
              <a:cs typeface="Nirmala UI" panose="020B0502040204020203" pitchFamily="34" charset="0"/>
            </a:endParaRP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What a top-level survey like this misses are the real cases of distress, especially since DRs at a later point in their project were less likely to reply</a:t>
            </a:r>
          </a:p>
          <a:p>
            <a:pPr marL="342900" indent="-342900">
              <a:spcBef>
                <a:spcPts val="600"/>
              </a:spcBef>
              <a:buFont typeface="Arial" panose="020B0604020202020204" pitchFamily="34" charset="0"/>
              <a:buChar char="•"/>
            </a:pPr>
            <a:endParaRPr lang="en-US" sz="2000" dirty="0" smtClean="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pPr>
            <a:endParaRPr lang="en-US" sz="2400" dirty="0" smtClean="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pP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086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2464136"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Wrapping up</a:t>
            </a:r>
            <a:endParaRPr lang="en-US" sz="3200" b="1" dirty="0">
              <a:latin typeface="Adobe Caslon Pro Bold" panose="0205070206050A020403" pitchFamily="18" charset="0"/>
              <a:cs typeface="Kartika" panose="02020503030404060203" pitchFamily="18" charset="0"/>
            </a:endParaRPr>
          </a:p>
        </p:txBody>
      </p:sp>
      <p:sp>
        <p:nvSpPr>
          <p:cNvPr id="8" name="TextBox 7"/>
          <p:cNvSpPr txBox="1"/>
          <p:nvPr/>
        </p:nvSpPr>
        <p:spPr>
          <a:xfrm>
            <a:off x="683568" y="1772816"/>
            <a:ext cx="8064896" cy="3816429"/>
          </a:xfrm>
          <a:prstGeom prst="rect">
            <a:avLst/>
          </a:prstGeom>
          <a:noFill/>
        </p:spPr>
        <p:txBody>
          <a:bodyPr wrap="square" rtlCol="0">
            <a:spAutoFit/>
          </a:bodyPr>
          <a:lstStyle/>
          <a:p>
            <a:pPr>
              <a:spcBef>
                <a:spcPts val="1200"/>
              </a:spcBef>
            </a:pPr>
            <a:r>
              <a:rPr lang="en-US" sz="2400" b="1" dirty="0" smtClean="0">
                <a:latin typeface="Nirmala UI" panose="020B0502040204020203" pitchFamily="34" charset="0"/>
                <a:cs typeface="Nirmala UI" panose="020B0502040204020203" pitchFamily="34" charset="0"/>
              </a:rPr>
              <a:t>Special thanks to:</a:t>
            </a:r>
          </a:p>
          <a:p>
            <a:pPr marL="342900" indent="-342900">
              <a:spcBef>
                <a:spcPts val="1200"/>
              </a:spcBef>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The Steering Group, Rafael in particular for his relentless support</a:t>
            </a:r>
          </a:p>
          <a:p>
            <a:pPr marL="342900" indent="-342900">
              <a:spcBef>
                <a:spcPts val="1200"/>
              </a:spcBef>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The members of the Survey working group</a:t>
            </a:r>
          </a:p>
          <a:p>
            <a:pPr marL="342900" indent="-342900">
              <a:spcBef>
                <a:spcPts val="1200"/>
              </a:spcBef>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Daniel </a:t>
            </a:r>
            <a:r>
              <a:rPr lang="en-US" sz="2400" dirty="0" err="1" smtClean="0">
                <a:latin typeface="Nirmala UI" panose="020B0502040204020203" pitchFamily="34" charset="0"/>
                <a:cs typeface="Nirmala UI" panose="020B0502040204020203" pitchFamily="34" charset="0"/>
              </a:rPr>
              <a:t>Herde</a:t>
            </a:r>
            <a:r>
              <a:rPr lang="en-US" sz="2400" dirty="0" smtClean="0">
                <a:latin typeface="Nirmala UI" panose="020B0502040204020203" pitchFamily="34" charset="0"/>
                <a:cs typeface="Nirmala UI" panose="020B0502040204020203" pitchFamily="34" charset="0"/>
              </a:rPr>
              <a:t>, from the 2012 Survey group</a:t>
            </a:r>
          </a:p>
          <a:p>
            <a:pPr marL="342900" indent="-342900">
              <a:spcBef>
                <a:spcPts val="1200"/>
              </a:spcBef>
              <a:buFont typeface="Arial" panose="020B0604020202020204" pitchFamily="34" charset="0"/>
              <a:buChar char="•"/>
            </a:pPr>
            <a:r>
              <a:rPr lang="en-US" sz="2400" dirty="0" err="1" smtClean="0">
                <a:latin typeface="Nirmala UI" panose="020B0502040204020203" pitchFamily="34" charset="0"/>
                <a:cs typeface="Nirmala UI" panose="020B0502040204020203" pitchFamily="34" charset="0"/>
              </a:rPr>
              <a:t>Ilka</a:t>
            </a:r>
            <a:r>
              <a:rPr lang="en-US" sz="2400" dirty="0" smtClean="0">
                <a:latin typeface="Nirmala UI" panose="020B0502040204020203" pitchFamily="34" charset="0"/>
                <a:cs typeface="Nirmala UI" panose="020B0502040204020203" pitchFamily="34" charset="0"/>
              </a:rPr>
              <a:t> </a:t>
            </a:r>
            <a:r>
              <a:rPr lang="en-US" sz="2400" dirty="0" err="1">
                <a:latin typeface="Nirmala UI" panose="020B0502040204020203" pitchFamily="34" charset="0"/>
                <a:cs typeface="Nirmala UI" panose="020B0502040204020203" pitchFamily="34" charset="0"/>
              </a:rPr>
              <a:t>Schiessler</a:t>
            </a:r>
            <a:r>
              <a:rPr lang="en-US" sz="2400" dirty="0">
                <a:latin typeface="Nirmala UI" panose="020B0502040204020203" pitchFamily="34" charset="0"/>
                <a:cs typeface="Nirmala UI" panose="020B0502040204020203" pitchFamily="34" charset="0"/>
              </a:rPr>
              <a:t> </a:t>
            </a:r>
            <a:r>
              <a:rPr lang="en-US" sz="2400" dirty="0" err="1">
                <a:latin typeface="Nirmala UI" panose="020B0502040204020203" pitchFamily="34" charset="0"/>
                <a:cs typeface="Nirmala UI" panose="020B0502040204020203" pitchFamily="34" charset="0"/>
              </a:rPr>
              <a:t>Gäbler</a:t>
            </a:r>
            <a:r>
              <a:rPr lang="en-US" sz="2400">
                <a:latin typeface="Nirmala UI" panose="020B0502040204020203" pitchFamily="34" charset="0"/>
                <a:cs typeface="Nirmala UI" panose="020B0502040204020203" pitchFamily="34" charset="0"/>
              </a:rPr>
              <a:t> </a:t>
            </a:r>
            <a:r>
              <a:rPr lang="en-US" sz="2400" smtClean="0">
                <a:latin typeface="Nirmala UI" panose="020B0502040204020203" pitchFamily="34" charset="0"/>
                <a:cs typeface="Nirmala UI" panose="020B0502040204020203" pitchFamily="34" charset="0"/>
              </a:rPr>
              <a:t>from GA</a:t>
            </a:r>
            <a:endParaRPr lang="en-US" sz="2400" dirty="0" smtClean="0">
              <a:latin typeface="Nirmala UI" panose="020B0502040204020203" pitchFamily="34" charset="0"/>
              <a:cs typeface="Nirmala UI" panose="020B0502040204020203" pitchFamily="34" charset="0"/>
            </a:endParaRPr>
          </a:p>
          <a:p>
            <a:pPr marL="342900" indent="-342900">
              <a:spcBef>
                <a:spcPts val="1200"/>
              </a:spcBef>
              <a:buFont typeface="Arial" panose="020B0604020202020204" pitchFamily="34" charset="0"/>
              <a:buChar char="•"/>
            </a:pPr>
            <a:r>
              <a:rPr lang="en-US" sz="2400" dirty="0" smtClean="0">
                <a:latin typeface="Nirmala UI" panose="020B0502040204020203" pitchFamily="34" charset="0"/>
                <a:cs typeface="Nirmala UI" panose="020B0502040204020203" pitchFamily="34" charset="0"/>
              </a:rPr>
              <a:t>Every single one of the 2218 doctoral researchers who responded – you!</a:t>
            </a:r>
          </a:p>
        </p:txBody>
      </p:sp>
    </p:spTree>
    <p:extLst>
      <p:ext uri="{BB962C8B-B14F-4D97-AF65-F5344CB8AC3E}">
        <p14:creationId xmlns:p14="http://schemas.microsoft.com/office/powerpoint/2010/main" val="11403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8" name="TextBox 7"/>
          <p:cNvSpPr txBox="1"/>
          <p:nvPr/>
        </p:nvSpPr>
        <p:spPr>
          <a:xfrm>
            <a:off x="539551" y="369694"/>
            <a:ext cx="6127703"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1. Demographics – Nationality</a:t>
            </a:r>
            <a:endParaRPr lang="en-US" sz="3600" b="1" dirty="0">
              <a:latin typeface="Adobe Caslon Pro Bold" panose="0205070206050A020403" pitchFamily="18" charset="0"/>
              <a:cs typeface="Kartika" panose="020205030304040602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230795"/>
            <a:ext cx="5967675" cy="5627205"/>
          </a:xfrm>
          <a:prstGeom prst="rect">
            <a:avLst/>
          </a:prstGeom>
        </p:spPr>
      </p:pic>
      <p:sp>
        <p:nvSpPr>
          <p:cNvPr id="3" name="TextBox 2"/>
          <p:cNvSpPr txBox="1"/>
          <p:nvPr/>
        </p:nvSpPr>
        <p:spPr>
          <a:xfrm>
            <a:off x="4499992" y="1714512"/>
            <a:ext cx="4320480" cy="707886"/>
          </a:xfrm>
          <a:prstGeom prst="rect">
            <a:avLst/>
          </a:prstGeom>
          <a:noFill/>
          <a:ln w="19050">
            <a:solidFill>
              <a:schemeClr val="tx1"/>
            </a:solidFill>
          </a:ln>
        </p:spPr>
        <p:txBody>
          <a:bodyPr wrap="square" rtlCol="0">
            <a:spAutoFit/>
          </a:bodyPr>
          <a:lstStyle/>
          <a:p>
            <a:pPr marL="342900" indent="-342900">
              <a:spcBef>
                <a:spcPts val="12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2218 DRs in total, out of 4500</a:t>
            </a:r>
          </a:p>
          <a:p>
            <a:pPr marL="342900" indent="-342900">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2012: 60% German </a:t>
            </a:r>
            <a:endParaRPr lang="en-US" sz="20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045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
        <p:nvSpPr>
          <p:cNvPr id="5" name="TextBox 4"/>
          <p:cNvSpPr txBox="1"/>
          <p:nvPr/>
        </p:nvSpPr>
        <p:spPr>
          <a:xfrm>
            <a:off x="529004" y="369694"/>
            <a:ext cx="2464136"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Wrapping up</a:t>
            </a:r>
            <a:endParaRPr lang="en-US" sz="3200" b="1" dirty="0">
              <a:latin typeface="Adobe Caslon Pro Bold" panose="0205070206050A020403" pitchFamily="18" charset="0"/>
              <a:cs typeface="Kartika" panose="02020503030404060203" pitchFamily="18" charset="0"/>
            </a:endParaRPr>
          </a:p>
        </p:txBody>
      </p:sp>
      <p:sp>
        <p:nvSpPr>
          <p:cNvPr id="8" name="TextBox 7"/>
          <p:cNvSpPr txBox="1"/>
          <p:nvPr/>
        </p:nvSpPr>
        <p:spPr>
          <a:xfrm>
            <a:off x="107504" y="1412776"/>
            <a:ext cx="9036496" cy="5370701"/>
          </a:xfrm>
          <a:prstGeom prst="rect">
            <a:avLst/>
          </a:prstGeom>
          <a:noFill/>
        </p:spPr>
        <p:txBody>
          <a:bodyPr wrap="square" rtlCol="0">
            <a:spAutoFit/>
          </a:bodyPr>
          <a:lstStyle/>
          <a:p>
            <a:pPr>
              <a:spcBef>
                <a:spcPts val="600"/>
              </a:spcBef>
            </a:pPr>
            <a:r>
              <a:rPr lang="en-US" sz="2000" dirty="0" smtClean="0">
                <a:latin typeface="Nirmala UI" panose="020B0502040204020203" pitchFamily="34" charset="0"/>
                <a:cs typeface="Nirmala UI" panose="020B0502040204020203" pitchFamily="34" charset="0"/>
              </a:rPr>
              <a:t>The 2017 Survey working group team is:</a:t>
            </a:r>
          </a:p>
          <a:p>
            <a:pPr>
              <a:spcBef>
                <a:spcPts val="600"/>
              </a:spcBef>
            </a:pPr>
            <a:endParaRPr lang="en-US" sz="2000" dirty="0">
              <a:latin typeface="Nirmala UI" panose="020B0502040204020203" pitchFamily="34" charset="0"/>
              <a:cs typeface="Nirmala UI" panose="020B0502040204020203" pitchFamily="34" charset="0"/>
            </a:endParaRP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Anna </a:t>
            </a:r>
            <a:r>
              <a:rPr lang="en-US" sz="2000" dirty="0" err="1" smtClean="0">
                <a:latin typeface="Nirmala UI" panose="020B0502040204020203" pitchFamily="34" charset="0"/>
                <a:cs typeface="Nirmala UI" panose="020B0502040204020203" pitchFamily="34" charset="0"/>
              </a:rPr>
              <a:t>Baun</a:t>
            </a:r>
            <a:r>
              <a:rPr lang="en-US" sz="2000" dirty="0" smtClean="0">
                <a:latin typeface="Nirmala UI" panose="020B0502040204020203" pitchFamily="34" charset="0"/>
                <a:cs typeface="Nirmala UI" panose="020B0502040204020203" pitchFamily="34" charset="0"/>
              </a:rPr>
              <a:t>, MPI for Polymer Research – Construct, Collect</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Miguel Borges, MPI for Psycholinguistics – Coordinator, Construct, Report</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Alice Cezanne, MPI of Molecular Cell Biology &amp; Genetics – Collect, Report</a:t>
            </a:r>
          </a:p>
          <a:p>
            <a:pPr marL="342900" indent="-342900">
              <a:spcBef>
                <a:spcPts val="600"/>
              </a:spcBef>
              <a:buFont typeface="Arial" panose="020B0604020202020204" pitchFamily="34" charset="0"/>
              <a:buChar char="•"/>
            </a:pPr>
            <a:r>
              <a:rPr lang="en-US" sz="2000" dirty="0" err="1" smtClean="0">
                <a:latin typeface="Nirmala UI" panose="020B0502040204020203" pitchFamily="34" charset="0"/>
                <a:cs typeface="Nirmala UI" panose="020B0502040204020203" pitchFamily="34" charset="0"/>
              </a:rPr>
              <a:t>Thiane</a:t>
            </a:r>
            <a:r>
              <a:rPr lang="en-US" sz="2000" dirty="0" smtClean="0">
                <a:latin typeface="Nirmala UI" panose="020B0502040204020203" pitchFamily="34" charset="0"/>
                <a:cs typeface="Nirmala UI" panose="020B0502040204020203" pitchFamily="34" charset="0"/>
              </a:rPr>
              <a:t> </a:t>
            </a:r>
            <a:r>
              <a:rPr lang="en-US" sz="2000" dirty="0" err="1" smtClean="0">
                <a:latin typeface="Nirmala UI" panose="020B0502040204020203" pitchFamily="34" charset="0"/>
                <a:cs typeface="Nirmala UI" panose="020B0502040204020203" pitchFamily="34" charset="0"/>
              </a:rPr>
              <a:t>Carneiro</a:t>
            </a:r>
            <a:r>
              <a:rPr lang="en-US" sz="2000" dirty="0" smtClean="0">
                <a:latin typeface="Nirmala UI" panose="020B0502040204020203" pitchFamily="34" charset="0"/>
                <a:cs typeface="Nirmala UI" panose="020B0502040204020203" pitchFamily="34" charset="0"/>
              </a:rPr>
              <a:t>, MPI for Dynamics of Complex Technical Systems – Collect</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Amie Fairs, MPI for Psycholinguistics – Collect, Analyze, Report</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Aoife </a:t>
            </a:r>
            <a:r>
              <a:rPr lang="en-US" sz="2000" dirty="0" err="1" smtClean="0">
                <a:latin typeface="Nirmala UI" panose="020B0502040204020203" pitchFamily="34" charset="0"/>
                <a:cs typeface="Nirmala UI" panose="020B0502040204020203" pitchFamily="34" charset="0"/>
              </a:rPr>
              <a:t>Hanet</a:t>
            </a:r>
            <a:r>
              <a:rPr lang="en-US" sz="2000" dirty="0" smtClean="0">
                <a:latin typeface="Nirmala UI" panose="020B0502040204020203" pitchFamily="34" charset="0"/>
                <a:cs typeface="Nirmala UI" panose="020B0502040204020203" pitchFamily="34" charset="0"/>
              </a:rPr>
              <a:t>, MPI for Developmental Biology – Construct, Collect</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Johannes </a:t>
            </a:r>
            <a:r>
              <a:rPr lang="en-US" sz="2000" dirty="0" err="1" smtClean="0">
                <a:latin typeface="Nirmala UI" panose="020B0502040204020203" pitchFamily="34" charset="0"/>
                <a:cs typeface="Nirmala UI" panose="020B0502040204020203" pitchFamily="34" charset="0"/>
              </a:rPr>
              <a:t>Kaub</a:t>
            </a:r>
            <a:r>
              <a:rPr lang="en-US" sz="2000" dirty="0" smtClean="0">
                <a:latin typeface="Nirmala UI" panose="020B0502040204020203" pitchFamily="34" charset="0"/>
                <a:cs typeface="Nirmala UI" panose="020B0502040204020203" pitchFamily="34" charset="0"/>
              </a:rPr>
              <a:t>, MPI for Anatomically Resolved Dynamics – Report</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Rafael </a:t>
            </a:r>
            <a:r>
              <a:rPr lang="en-US" sz="2000" dirty="0" err="1" smtClean="0">
                <a:latin typeface="Nirmala UI" panose="020B0502040204020203" pitchFamily="34" charset="0"/>
                <a:cs typeface="Nirmala UI" panose="020B0502040204020203" pitchFamily="34" charset="0"/>
              </a:rPr>
              <a:t>Laso</a:t>
            </a:r>
            <a:r>
              <a:rPr lang="en-US" sz="2000" dirty="0" smtClean="0">
                <a:latin typeface="Nirmala UI" panose="020B0502040204020203" pitchFamily="34" charset="0"/>
                <a:cs typeface="Nirmala UI" panose="020B0502040204020203" pitchFamily="34" charset="0"/>
              </a:rPr>
              <a:t> Pérez, MPI for Marine Microbiology– SG link</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Rima </a:t>
            </a:r>
            <a:r>
              <a:rPr lang="en-US" sz="2000" dirty="0" err="1" smtClean="0">
                <a:latin typeface="Nirmala UI" panose="020B0502040204020203" pitchFamily="34" charset="0"/>
                <a:cs typeface="Nirmala UI" panose="020B0502040204020203" pitchFamily="34" charset="0"/>
              </a:rPr>
              <a:t>Schüssler</a:t>
            </a:r>
            <a:r>
              <a:rPr lang="en-US" sz="2000" dirty="0" smtClean="0">
                <a:latin typeface="Nirmala UI" panose="020B0502040204020203" pitchFamily="34" charset="0"/>
                <a:cs typeface="Nirmala UI" panose="020B0502040204020203" pitchFamily="34" charset="0"/>
              </a:rPr>
              <a:t>, MPI for Nuclear Physics– Construct, Collect, Report</a:t>
            </a:r>
          </a:p>
          <a:p>
            <a:pPr marL="342900" indent="-342900">
              <a:spcBef>
                <a:spcPts val="600"/>
              </a:spcBef>
              <a:buFont typeface="Arial" panose="020B0604020202020204" pitchFamily="34" charset="0"/>
              <a:buChar char="•"/>
            </a:pPr>
            <a:r>
              <a:rPr lang="en-US" sz="2000" dirty="0" smtClean="0">
                <a:latin typeface="Nirmala UI" panose="020B0502040204020203" pitchFamily="34" charset="0"/>
                <a:cs typeface="Nirmala UI" panose="020B0502040204020203" pitchFamily="34" charset="0"/>
              </a:rPr>
              <a:t>Edgar </a:t>
            </a:r>
            <a:r>
              <a:rPr lang="en-US" sz="2000" dirty="0" err="1" smtClean="0">
                <a:latin typeface="Nirmala UI" panose="020B0502040204020203" pitchFamily="34" charset="0"/>
                <a:cs typeface="Nirmala UI" panose="020B0502040204020203" pitchFamily="34" charset="0"/>
              </a:rPr>
              <a:t>Steiger</a:t>
            </a:r>
            <a:r>
              <a:rPr lang="en-US" sz="2000" dirty="0" smtClean="0">
                <a:latin typeface="Nirmala UI" panose="020B0502040204020203" pitchFamily="34" charset="0"/>
                <a:cs typeface="Nirmala UI" panose="020B0502040204020203" pitchFamily="34" charset="0"/>
              </a:rPr>
              <a:t>, MPI for Molecular Genetics – Analyze, Report</a:t>
            </a:r>
          </a:p>
          <a:p>
            <a:pPr marL="342900" indent="-342900">
              <a:buFont typeface="Arial" panose="020B0604020202020204" pitchFamily="34" charset="0"/>
              <a:buChar char="•"/>
            </a:pPr>
            <a:endParaRPr lang="en-US" sz="2400" dirty="0" smtClean="0">
              <a:latin typeface="Nirmala UI" panose="020B0502040204020203" pitchFamily="34" charset="0"/>
              <a:cs typeface="Nirmala UI" panose="020B0502040204020203" pitchFamily="34" charset="0"/>
            </a:endParaRPr>
          </a:p>
          <a:p>
            <a:pPr marL="342900" indent="-342900">
              <a:buFont typeface="Arial" panose="020B0604020202020204" pitchFamily="34" charset="0"/>
              <a:buChar char="•"/>
            </a:pPr>
            <a:endParaRPr lang="en-US" sz="2400"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1710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5" name="TextBox 4"/>
          <p:cNvSpPr txBox="1"/>
          <p:nvPr/>
        </p:nvSpPr>
        <p:spPr>
          <a:xfrm>
            <a:off x="529004" y="369694"/>
            <a:ext cx="2093843"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Discussion</a:t>
            </a:r>
            <a:endParaRPr lang="en-US" sz="3200" b="1" dirty="0">
              <a:latin typeface="Adobe Caslon Pro Bold" panose="0205070206050A020403" pitchFamily="18" charset="0"/>
              <a:cs typeface="Kartika" panose="02020503030404060203" pitchFamily="18" charset="0"/>
            </a:endParaRPr>
          </a:p>
        </p:txBody>
      </p:sp>
      <p:sp>
        <p:nvSpPr>
          <p:cNvPr id="7" name="TextBox 6"/>
          <p:cNvSpPr txBox="1"/>
          <p:nvPr/>
        </p:nvSpPr>
        <p:spPr>
          <a:xfrm>
            <a:off x="224495" y="3068960"/>
            <a:ext cx="8695009" cy="2123658"/>
          </a:xfrm>
          <a:prstGeom prst="rect">
            <a:avLst/>
          </a:prstGeom>
          <a:noFill/>
        </p:spPr>
        <p:txBody>
          <a:bodyPr wrap="none" rtlCol="0">
            <a:spAutoFit/>
          </a:bodyPr>
          <a:lstStyle/>
          <a:p>
            <a:r>
              <a:rPr lang="en-US" sz="4400" b="1" dirty="0" smtClean="0">
                <a:latin typeface="Adobe Caslon Pro Bold" panose="0205070206050A020403" pitchFamily="18" charset="0"/>
                <a:cs typeface="Kartika" panose="02020503030404060203" pitchFamily="18" charset="0"/>
              </a:rPr>
              <a:t>Thank you for your attention!</a:t>
            </a:r>
          </a:p>
          <a:p>
            <a:endParaRPr lang="en-US" sz="4400" b="1" dirty="0" smtClean="0">
              <a:latin typeface="Adobe Caslon Pro Bold" panose="0205070206050A020403" pitchFamily="18" charset="0"/>
              <a:cs typeface="Kartika" panose="02020503030404060203" pitchFamily="18" charset="0"/>
            </a:endParaRPr>
          </a:p>
          <a:p>
            <a:endParaRPr lang="en-US" sz="4400" b="1" dirty="0">
              <a:latin typeface="Adobe Caslon Pro Bold" panose="0205070206050A020403" pitchFamily="18" charset="0"/>
              <a:cs typeface="Kartika" panose="02020503030404060203" pitchFamily="18" charset="0"/>
            </a:endParaRPr>
          </a:p>
        </p:txBody>
      </p:sp>
    </p:spTree>
    <p:extLst>
      <p:ext uri="{BB962C8B-B14F-4D97-AF65-F5344CB8AC3E}">
        <p14:creationId xmlns:p14="http://schemas.microsoft.com/office/powerpoint/2010/main" val="1558132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6994735" cy="646331"/>
          </a:xfrm>
          <a:prstGeom prst="rect">
            <a:avLst/>
          </a:prstGeom>
          <a:noFill/>
        </p:spPr>
        <p:txBody>
          <a:bodyPr wrap="none" rtlCol="0">
            <a:spAutoFit/>
          </a:bodyPr>
          <a:lstStyle/>
          <a:p>
            <a:r>
              <a:rPr lang="en-US" sz="3600" b="1" dirty="0">
                <a:latin typeface="Adobe Caslon Pro Bold" panose="0205070206050A020403" pitchFamily="18" charset="0"/>
                <a:cs typeface="Kartika" panose="02020503030404060203" pitchFamily="18" charset="0"/>
              </a:rPr>
              <a:t>1. Demographics – </a:t>
            </a:r>
            <a:r>
              <a:rPr lang="en-US" sz="3600" b="1" dirty="0" smtClean="0">
                <a:latin typeface="Adobe Caslon Pro Bold" panose="0205070206050A020403" pitchFamily="18" charset="0"/>
                <a:cs typeface="Kartika" panose="02020503030404060203" pitchFamily="18" charset="0"/>
              </a:rPr>
              <a:t>Gender identity</a:t>
            </a:r>
            <a:endParaRPr lang="en-US" sz="36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268614"/>
            <a:ext cx="5847733" cy="532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919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6994735" cy="646331"/>
          </a:xfrm>
          <a:prstGeom prst="rect">
            <a:avLst/>
          </a:prstGeom>
          <a:noFill/>
        </p:spPr>
        <p:txBody>
          <a:bodyPr wrap="none" rtlCol="0">
            <a:spAutoFit/>
          </a:bodyPr>
          <a:lstStyle/>
          <a:p>
            <a:r>
              <a:rPr lang="en-US" sz="3600" b="1" dirty="0">
                <a:latin typeface="Adobe Caslon Pro Bold" panose="0205070206050A020403" pitchFamily="18" charset="0"/>
                <a:cs typeface="Kartika" panose="02020503030404060203" pitchFamily="18" charset="0"/>
              </a:rPr>
              <a:t>1. Demographics – </a:t>
            </a:r>
            <a:r>
              <a:rPr lang="en-US" sz="3600" b="1" dirty="0" smtClean="0">
                <a:latin typeface="Adobe Caslon Pro Bold" panose="0205070206050A020403" pitchFamily="18" charset="0"/>
                <a:cs typeface="Kartika" panose="02020503030404060203" pitchFamily="18" charset="0"/>
              </a:rPr>
              <a:t>Gender identity</a:t>
            </a:r>
            <a:endParaRPr lang="en-US" sz="3600" b="1" dirty="0">
              <a:latin typeface="Adobe Caslon Pro Bold" panose="0205070206050A020403" pitchFamily="18" charset="0"/>
              <a:cs typeface="Kartika" panose="02020503030404060203" pitchFamily="18" charset="0"/>
            </a:endParaRP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1327955"/>
            <a:ext cx="5007589" cy="331457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7229" y="4941168"/>
            <a:ext cx="6017630" cy="1668857"/>
          </a:xfrm>
          <a:prstGeom prst="rect">
            <a:avLst/>
          </a:prstGeom>
        </p:spPr>
      </p:pic>
    </p:spTree>
    <p:extLst>
      <p:ext uri="{BB962C8B-B14F-4D97-AF65-F5344CB8AC3E}">
        <p14:creationId xmlns:p14="http://schemas.microsoft.com/office/powerpoint/2010/main" val="40027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9004" y="369694"/>
            <a:ext cx="2098780" cy="646331"/>
          </a:xfrm>
          <a:prstGeom prst="rect">
            <a:avLst/>
          </a:prstGeom>
          <a:noFill/>
        </p:spPr>
        <p:txBody>
          <a:bodyPr wrap="none" rtlCol="0">
            <a:spAutoFit/>
          </a:bodyPr>
          <a:lstStyle/>
          <a:p>
            <a:r>
              <a:rPr lang="en-US" sz="3600" b="1" dirty="0" smtClean="0">
                <a:latin typeface="Adobe Caslon Pro Bold" panose="0205070206050A020403" pitchFamily="18" charset="0"/>
                <a:cs typeface="Kartika" panose="02020503030404060203" pitchFamily="18" charset="0"/>
              </a:rPr>
              <a:t>Overview</a:t>
            </a:r>
            <a:endParaRPr lang="en-US" sz="3600" b="1" dirty="0">
              <a:latin typeface="Adobe Caslon Pro Bold" panose="0205070206050A020403" pitchFamily="18" charset="0"/>
              <a:cs typeface="Kartika" panose="02020503030404060203" pitchFamily="18" charset="0"/>
            </a:endParaRPr>
          </a:p>
        </p:txBody>
      </p:sp>
      <p:sp>
        <p:nvSpPr>
          <p:cNvPr id="4" name="TextBox 3"/>
          <p:cNvSpPr txBox="1"/>
          <p:nvPr/>
        </p:nvSpPr>
        <p:spPr>
          <a:xfrm>
            <a:off x="395536" y="1196752"/>
            <a:ext cx="8568952" cy="4524315"/>
          </a:xfrm>
          <a:prstGeom prst="rect">
            <a:avLst/>
          </a:prstGeom>
          <a:noFill/>
        </p:spPr>
        <p:txBody>
          <a:bodyPr wrap="square" rtlCol="0">
            <a:spAutoFit/>
          </a:bodyPr>
          <a:lstStyle/>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Demographics</a:t>
            </a:r>
          </a:p>
          <a:p>
            <a:pPr marL="457200" indent="-457200">
              <a:lnSpc>
                <a:spcPct val="200000"/>
              </a:lnSpc>
              <a:buFont typeface="+mj-lt"/>
              <a:buAutoNum type="arabicPeriod"/>
            </a:pPr>
            <a:r>
              <a:rPr lang="en-US" sz="2400" b="1" dirty="0" smtClean="0">
                <a:latin typeface="Nirmala UI" panose="020B0502040204020203" pitchFamily="34" charset="0"/>
                <a:cs typeface="Nirmala UI" panose="020B0502040204020203" pitchFamily="34" charset="0"/>
              </a:rPr>
              <a:t>Working conditions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Career perspectives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Equal Opportunities</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Funding</a:t>
            </a:r>
          </a:p>
          <a:p>
            <a:pPr marL="457200" indent="-457200">
              <a:lnSpc>
                <a:spcPct val="200000"/>
              </a:lnSpc>
              <a:buFont typeface="+mj-lt"/>
              <a:buAutoNum type="arabicPeriod"/>
            </a:pPr>
            <a:r>
              <a:rPr lang="en-US" sz="2400" dirty="0" smtClean="0">
                <a:latin typeface="Nirmala UI" panose="020B0502040204020203" pitchFamily="34" charset="0"/>
                <a:cs typeface="Nirmala UI" panose="020B0502040204020203" pitchFamily="34" charset="0"/>
              </a:rPr>
              <a:t>Networks</a:t>
            </a:r>
          </a:p>
        </p:txBody>
      </p:sp>
      <p:pic>
        <p:nvPicPr>
          <p:cNvPr id="6" name="Picture 5"/>
          <p:cNvPicPr>
            <a:picLocks noChangeAspect="1"/>
          </p:cNvPicPr>
          <p:nvPr/>
        </p:nvPicPr>
        <p:blipFill>
          <a:blip r:embed="rId3"/>
          <a:stretch>
            <a:fillRect/>
          </a:stretch>
        </p:blipFill>
        <p:spPr>
          <a:xfrm flipV="1">
            <a:off x="0" y="979314"/>
            <a:ext cx="9036496" cy="73422"/>
          </a:xfrm>
          <a:prstGeom prst="rect">
            <a:avLst/>
          </a:prstGeom>
        </p:spPr>
      </p:pic>
    </p:spTree>
    <p:extLst>
      <p:ext uri="{BB962C8B-B14F-4D97-AF65-F5344CB8AC3E}">
        <p14:creationId xmlns:p14="http://schemas.microsoft.com/office/powerpoint/2010/main" val="336499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0728"/>
            <a:ext cx="9144000" cy="110298"/>
          </a:xfrm>
          <a:prstGeom prst="rect">
            <a:avLst/>
          </a:prstGeom>
        </p:spPr>
      </p:pic>
      <p:sp>
        <p:nvSpPr>
          <p:cNvPr id="8" name="TextBox 7"/>
          <p:cNvSpPr txBox="1"/>
          <p:nvPr/>
        </p:nvSpPr>
        <p:spPr>
          <a:xfrm>
            <a:off x="539551" y="369694"/>
            <a:ext cx="7766165" cy="584775"/>
          </a:xfrm>
          <a:prstGeom prst="rect">
            <a:avLst/>
          </a:prstGeom>
          <a:noFill/>
        </p:spPr>
        <p:txBody>
          <a:bodyPr wrap="none" rtlCol="0">
            <a:spAutoFit/>
          </a:bodyPr>
          <a:lstStyle/>
          <a:p>
            <a:r>
              <a:rPr lang="en-US" sz="3200" b="1" dirty="0" smtClean="0">
                <a:latin typeface="Adobe Caslon Pro Bold" panose="0205070206050A020403" pitchFamily="18" charset="0"/>
                <a:cs typeface="Kartika" panose="02020503030404060203" pitchFamily="18" charset="0"/>
              </a:rPr>
              <a:t>2. Working conditions – Overall satisfaction</a:t>
            </a:r>
            <a:endParaRPr lang="en-US" sz="3200" b="1" dirty="0">
              <a:latin typeface="Adobe Caslon Pro Bold" panose="0205070206050A020403" pitchFamily="18" charset="0"/>
              <a:cs typeface="Kartika" panose="020205030304040602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386" y="1117285"/>
            <a:ext cx="6767227" cy="5532560"/>
          </a:xfrm>
          <a:prstGeom prst="rect">
            <a:avLst/>
          </a:prstGeom>
        </p:spPr>
      </p:pic>
    </p:spTree>
    <p:extLst>
      <p:ext uri="{BB962C8B-B14F-4D97-AF65-F5344CB8AC3E}">
        <p14:creationId xmlns:p14="http://schemas.microsoft.com/office/powerpoint/2010/main" val="35626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4608</Words>
  <Application>Microsoft Office PowerPoint</Application>
  <PresentationFormat>On-screen Show (4:3)</PresentationFormat>
  <Paragraphs>322</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Adobe Caslon Pro Bold</vt:lpstr>
      <vt:lpstr>Arial</vt:lpstr>
      <vt:lpstr>Calibri</vt:lpstr>
      <vt:lpstr>Courier New</vt:lpstr>
      <vt:lpstr>Kartika</vt:lpstr>
      <vt:lpstr>Nirmala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rlperez</dc:creator>
  <cp:lastModifiedBy>Miguel Borges</cp:lastModifiedBy>
  <cp:revision>75</cp:revision>
  <dcterms:created xsi:type="dcterms:W3CDTF">2017-10-23T15:59:04Z</dcterms:created>
  <dcterms:modified xsi:type="dcterms:W3CDTF">2017-11-17T15:23:11Z</dcterms:modified>
</cp:coreProperties>
</file>