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8" r:id="rId5"/>
    <p:sldId id="272" r:id="rId6"/>
    <p:sldId id="259" r:id="rId7"/>
    <p:sldId id="260" r:id="rId8"/>
    <p:sldId id="261" r:id="rId9"/>
    <p:sldId id="263" r:id="rId10"/>
    <p:sldId id="266" r:id="rId11"/>
    <p:sldId id="269" r:id="rId12"/>
    <p:sldId id="270" r:id="rId13"/>
    <p:sldId id="274" r:id="rId14"/>
    <p:sldId id="283" r:id="rId15"/>
    <p:sldId id="273" r:id="rId16"/>
    <p:sldId id="275" r:id="rId17"/>
    <p:sldId id="276" r:id="rId18"/>
    <p:sldId id="282" r:id="rId19"/>
    <p:sldId id="278" r:id="rId20"/>
    <p:sldId id="280" r:id="rId21"/>
    <p:sldId id="279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77" autoAdjust="0"/>
  </p:normalViewPr>
  <p:slideViewPr>
    <p:cSldViewPr snapToGrid="0" snapToObjects="1">
      <p:cViewPr>
        <p:scale>
          <a:sx n="85" d="100"/>
          <a:sy n="85" d="100"/>
        </p:scale>
        <p:origin x="-1088" y="-6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8BD8-4245-F449-9540-FDCBF9C39EF9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EE5D7-6887-304F-A8CA-CB6847502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91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554AFA-A22D-6B42-85B7-EA119DD03253}" type="slidenum">
              <a:rPr lang="en-GB"/>
              <a:pPr/>
              <a:t>4</a:t>
            </a:fld>
            <a:endParaRPr lang="en-GB"/>
          </a:p>
        </p:txBody>
      </p:sp>
      <p:sp>
        <p:nvSpPr>
          <p:cNvPr id="12697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37160F-AA3D-2B45-A46E-3D3BA99B8AC6}" type="slidenum">
              <a:rPr lang="it-IT"/>
              <a:pPr/>
              <a:t>7</a:t>
            </a:fld>
            <a:endParaRPr lang="it-IT"/>
          </a:p>
        </p:txBody>
      </p:sp>
      <p:sp>
        <p:nvSpPr>
          <p:cNvPr id="1392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E3565D-9452-9E43-B09B-012608A54AC4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40000"/>
              </a:lnSpc>
              <a:defRPr/>
            </a:pPr>
            <a:r>
              <a:rPr lang="en-US" sz="1800" dirty="0" smtClean="0">
                <a:solidFill>
                  <a:schemeClr val="accent2"/>
                </a:solidFill>
                <a:cs typeface="+mn-cs"/>
              </a:rPr>
              <a:t>Direct evidence of a relativistic expanding source.  In the </a:t>
            </a:r>
            <a:r>
              <a:rPr lang="en-US" sz="1800" dirty="0" smtClean="0">
                <a:solidFill>
                  <a:schemeClr val="accent2"/>
                </a:solidFill>
              </a:rPr>
              <a:t>first </a:t>
            </a:r>
            <a:r>
              <a:rPr lang="en-US" sz="1800" dirty="0" smtClean="0">
                <a:solidFill>
                  <a:schemeClr val="accent2"/>
                </a:solidFill>
                <a:cs typeface="+mn-cs"/>
              </a:rPr>
              <a:t>3 weeks the radio source exhibited erratic variations that then disappeared. if it </a:t>
            </a:r>
            <a:r>
              <a:rPr lang="en-US" sz="1800" dirty="0" smtClean="0">
                <a:solidFill>
                  <a:schemeClr val="accent2"/>
                </a:solidFill>
              </a:rPr>
              <a:t>is </a:t>
            </a:r>
            <a:r>
              <a:rPr lang="en-US" sz="1800" dirty="0" smtClean="0">
                <a:solidFill>
                  <a:schemeClr val="accent2"/>
                </a:solidFill>
                <a:cs typeface="+mn-cs"/>
              </a:rPr>
              <a:t>due to diffractive scintillation of radio waves on interstellar electrons, the damping of the fluctuations later on indicates that the source had expanded to a greater size: 1 month =&gt; 10</a:t>
            </a:r>
            <a:r>
              <a:rPr lang="en-US" sz="1800" baseline="30000" dirty="0" smtClean="0">
                <a:solidFill>
                  <a:schemeClr val="accent2"/>
                </a:solidFill>
                <a:cs typeface="+mn-cs"/>
              </a:rPr>
              <a:t>17</a:t>
            </a:r>
            <a:r>
              <a:rPr lang="en-US" sz="1800" dirty="0" smtClean="0">
                <a:solidFill>
                  <a:schemeClr val="accent2"/>
                </a:solidFill>
                <a:cs typeface="+mn-cs"/>
              </a:rPr>
              <a:t> cm knowing  source distance, a relativistic</a:t>
            </a:r>
            <a:r>
              <a:rPr lang="en-US" sz="1800" dirty="0" smtClean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accent2"/>
                </a:solidFill>
                <a:cs typeface="+mn-cs"/>
              </a:rPr>
              <a:t>velocity is derived (Frail et al., 1997). 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EE5D7-6887-304F-A8CA-CB68475020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66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636835-D6C0-F54E-9B83-9F6FD359F7CD}" type="slidenum">
              <a:rPr lang="en-GB"/>
              <a:pPr/>
              <a:t>10</a:t>
            </a:fld>
            <a:endParaRPr lang="en-GB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3C52CE-A38D-F64A-AAD2-4F9405627BEC}" type="slidenum">
              <a:rPr lang="en-GB"/>
              <a:pPr/>
              <a:t>18</a:t>
            </a:fld>
            <a:endParaRPr lang="en-GB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Immediate repositioning/late follow up</a:t>
            </a:r>
          </a:p>
          <a:p>
            <a:pPr defTabSz="914400">
              <a:lnSpc>
                <a:spcPct val="100000"/>
              </a:lnSpc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Scanning mode? n pointings? </a:t>
            </a:r>
          </a:p>
          <a:p>
            <a:pPr defTabSz="914400">
              <a:lnSpc>
                <a:spcPct val="100000"/>
              </a:lnSpc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 association mode? (closeby galaxies)</a:t>
            </a:r>
          </a:p>
          <a:p>
            <a:pPr defTabSz="914400">
              <a:lnSpc>
                <a:spcPct val="100000"/>
              </a:lnSpc>
              <a:defRPr sz="1700">
                <a:latin typeface="Calibri"/>
                <a:ea typeface="Calibri"/>
                <a:cs typeface="Calibri"/>
                <a:sym typeface="Calibri"/>
              </a:defRPr>
            </a:pPr>
            <a:r>
              <a:t>-    Dedicated analysis tools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02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3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1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4663" y="476250"/>
            <a:ext cx="4392612" cy="1223963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55788"/>
            <a:ext cx="4038600" cy="4525962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855788"/>
            <a:ext cx="4038600" cy="452596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82781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5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1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3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4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3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2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4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33376-5492-2C4A-BAF7-4588D2B4DD37}" type="datetimeFigureOut">
              <a:rPr lang="en-US" smtClean="0"/>
              <a:t>26/06/18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80C65-B060-4C4C-B79B-E4CA3B02A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mporzio.astro.it/CVS/oar/logo_oar_2.gi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Hunting GRBs and other Transients with MAGIC.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1995" y="3864111"/>
            <a:ext cx="6400800" cy="1752600"/>
          </a:xfrm>
        </p:spPr>
        <p:txBody>
          <a:bodyPr/>
          <a:lstStyle/>
          <a:p>
            <a:r>
              <a:rPr lang="en-US" dirty="0" smtClean="0"/>
              <a:t>L.A. Antonelli</a:t>
            </a:r>
          </a:p>
          <a:p>
            <a:r>
              <a:rPr lang="en-US" dirty="0" smtClean="0"/>
              <a:t>INAF-OAR &amp; ASI-SSDC</a:t>
            </a:r>
            <a:endParaRPr lang="en-US" dirty="0"/>
          </a:p>
        </p:txBody>
      </p:sp>
      <p:pic>
        <p:nvPicPr>
          <p:cNvPr id="4" name="Picture 9" descr="Mostra immagine a dimensione inter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91" y="5488626"/>
            <a:ext cx="1520547" cy="7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47" y="5334000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72" y="348636"/>
            <a:ext cx="2454164" cy="121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6" descr="LOGO SSDC_COL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52" y="5334000"/>
            <a:ext cx="943266" cy="93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204913" y="11350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lnSpc>
                <a:spcPct val="100000"/>
              </a:lnSpc>
              <a:spcBef>
                <a:spcPct val="0"/>
              </a:spcBef>
            </a:pPr>
            <a:endParaRPr lang="en-GB" sz="2400"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114800" y="954741"/>
            <a:ext cx="4876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6B86E9"/>
                </a:solidFill>
              </a14:hiddenFill>
            </a:ext>
          </a:extLst>
        </p:spPr>
        <p:txBody>
          <a:bodyPr/>
          <a:lstStyle/>
          <a:p>
            <a:pPr marL="285750" indent="-285750" algn="l">
              <a:lnSpc>
                <a:spcPct val="100000"/>
              </a:lnSpc>
              <a:spcBef>
                <a:spcPct val="0"/>
              </a:spcBef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NASA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MIDEX Mission selected in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1999</a:t>
            </a:r>
          </a:p>
          <a:p>
            <a:pPr marL="285750" indent="-285750" algn="l">
              <a:lnSpc>
                <a:spcPct val="100000"/>
              </a:lnSpc>
              <a:spcBef>
                <a:spcPct val="0"/>
              </a:spcBef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Primary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science is to study gamma-ray bursts throughout the 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Universe</a:t>
            </a:r>
          </a:p>
          <a:p>
            <a:pPr marL="285750" indent="-285750" algn="l">
              <a:lnSpc>
                <a:spcPct val="100000"/>
              </a:lnSpc>
              <a:spcBef>
                <a:spcPct val="0"/>
              </a:spcBef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International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hardware participation from UK and </a:t>
            </a: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Italy</a:t>
            </a:r>
          </a:p>
          <a:p>
            <a:pPr marL="285750" indent="-285750" algn="l">
              <a:lnSpc>
                <a:spcPct val="100000"/>
              </a:lnSpc>
              <a:spcBef>
                <a:spcPct val="0"/>
              </a:spcBef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Launched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on November 20,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2004</a:t>
            </a:r>
            <a:r>
              <a:rPr lang="en-US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US" sz="36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395446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1389063" y="-97583"/>
            <a:ext cx="7096125" cy="1143000"/>
          </a:xfrm>
        </p:spPr>
        <p:txBody>
          <a:bodyPr/>
          <a:lstStyle/>
          <a:p>
            <a:pPr algn="r"/>
            <a:r>
              <a:rPr lang="en-GB" dirty="0"/>
              <a:t>SWIFT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r="8519"/>
          <a:stretch>
            <a:fillRect/>
          </a:stretch>
        </p:blipFill>
        <p:spPr bwMode="auto">
          <a:xfrm>
            <a:off x="4462724" y="2779058"/>
            <a:ext cx="3545747" cy="341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7976" y="6397158"/>
            <a:ext cx="5536236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sz="2000" i="1" dirty="0" smtClean="0">
                <a:solidFill>
                  <a:srgbClr val="0000FF"/>
                </a:solidFill>
              </a:rPr>
              <a:t>Autonomous re-pointing, 70 - 120 sec</a:t>
            </a:r>
            <a:endParaRPr lang="en-US" sz="20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9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&amp; GRBs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1" y="1640542"/>
            <a:ext cx="7812617" cy="47991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245412" y="1640542"/>
            <a:ext cx="1718235" cy="60063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&amp; GRBs</a:t>
            </a:r>
            <a:endParaRPr lang="en-US" dirty="0"/>
          </a:p>
        </p:txBody>
      </p:sp>
      <p:pic>
        <p:nvPicPr>
          <p:cNvPr id="3" name="basemagic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4823" y="1417638"/>
            <a:ext cx="6873502" cy="51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7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7"/>
            <a:ext cx="8229600" cy="1143000"/>
          </a:xfrm>
        </p:spPr>
        <p:txBody>
          <a:bodyPr/>
          <a:lstStyle/>
          <a:p>
            <a:r>
              <a:rPr lang="en-US" dirty="0" smtClean="0"/>
              <a:t>MAGIC &amp; GRBs</a:t>
            </a:r>
            <a:endParaRPr lang="en-US" dirty="0"/>
          </a:p>
        </p:txBody>
      </p:sp>
      <p:pic>
        <p:nvPicPr>
          <p:cNvPr id="3" name="Picture 6" descr="&#10;Picture 5.png                                                  0016BEC3TCP-Sys                        BCFB946D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16862" r="20897" b="62459"/>
          <a:stretch/>
        </p:blipFill>
        <p:spPr bwMode="auto">
          <a:xfrm>
            <a:off x="150307" y="1058433"/>
            <a:ext cx="8820959" cy="155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942" y="2618407"/>
            <a:ext cx="7097058" cy="40828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3174" y="5834681"/>
            <a:ext cx="1105647" cy="956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" y="3532248"/>
            <a:ext cx="204694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</a:rPr>
              <a:t>Dedicated Automatic Alert System</a:t>
            </a:r>
          </a:p>
          <a:p>
            <a:pPr marL="285750" indent="-285750">
              <a:buFont typeface="Arial"/>
              <a:buChar char="•"/>
            </a:pPr>
            <a:endParaRPr lang="en-US" sz="1400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</a:rPr>
              <a:t>Dedicated data reduction chain</a:t>
            </a:r>
          </a:p>
          <a:p>
            <a:pPr marL="285750" indent="-285750">
              <a:buFont typeface="Arial"/>
              <a:buChar char="•"/>
            </a:pPr>
            <a:endParaRPr lang="en-US" sz="1400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</a:rPr>
              <a:t>Dedicated group</a:t>
            </a:r>
          </a:p>
          <a:p>
            <a:pPr marL="285750" indent="-285750">
              <a:buFont typeface="Arial"/>
              <a:buChar char="•"/>
            </a:pPr>
            <a:endParaRPr lang="en-US" sz="1400" b="1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</a:rPr>
              <a:t>Burst Advocate Organization</a:t>
            </a:r>
          </a:p>
          <a:p>
            <a:pPr marL="285750" indent="-285750">
              <a:buFont typeface="Arial"/>
              <a:buChar char="•"/>
            </a:pPr>
            <a:endParaRPr lang="en-US" sz="1400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0000FF"/>
                </a:solidFill>
              </a:rPr>
              <a:t>MWL activities</a:t>
            </a:r>
          </a:p>
        </p:txBody>
      </p:sp>
    </p:spTree>
    <p:extLst>
      <p:ext uri="{BB962C8B-B14F-4D97-AF65-F5344CB8AC3E}">
        <p14:creationId xmlns:p14="http://schemas.microsoft.com/office/powerpoint/2010/main" val="335452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7"/>
            <a:ext cx="8229600" cy="1143000"/>
          </a:xfrm>
        </p:spPr>
        <p:txBody>
          <a:bodyPr/>
          <a:lstStyle/>
          <a:p>
            <a:r>
              <a:rPr lang="en-US" dirty="0" smtClean="0"/>
              <a:t>MAGIC &amp; GRBs</a:t>
            </a:r>
            <a:endParaRPr lang="en-US" dirty="0"/>
          </a:p>
        </p:txBody>
      </p:sp>
      <p:pic>
        <p:nvPicPr>
          <p:cNvPr id="3" name="Picture 6" descr="&#10;Picture 5.png                                                  0016BEC3TCP-Sys                        BCFB946D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16862" r="20897" b="62459"/>
          <a:stretch/>
        </p:blipFill>
        <p:spPr bwMode="auto">
          <a:xfrm>
            <a:off x="150307" y="1058433"/>
            <a:ext cx="8820959" cy="155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33174" y="5834681"/>
            <a:ext cx="1105647" cy="9562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ssimo Persic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5805" y="2040663"/>
            <a:ext cx="1685333" cy="2006972"/>
          </a:xfrm>
          <a:prstGeom prst="rect">
            <a:avLst/>
          </a:prstGeom>
        </p:spPr>
      </p:pic>
      <p:pic>
        <p:nvPicPr>
          <p:cNvPr id="7" name="Picture 6" descr="Markus Garczarczyk 20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927">
            <a:off x="7339003" y="4129289"/>
            <a:ext cx="1598047" cy="1991596"/>
          </a:xfrm>
          <a:prstGeom prst="rect">
            <a:avLst/>
          </a:prstGeom>
        </p:spPr>
      </p:pic>
      <p:pic>
        <p:nvPicPr>
          <p:cNvPr id="8" name="Picture 7" descr="marku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4740">
            <a:off x="331001" y="4273153"/>
            <a:ext cx="1885312" cy="1885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8676" r="27353" b="12501"/>
          <a:stretch/>
        </p:blipFill>
        <p:spPr>
          <a:xfrm rot="21190887">
            <a:off x="5710793" y="4337492"/>
            <a:ext cx="1722144" cy="1868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0155" t="6005" r="19668"/>
          <a:stretch/>
        </p:blipFill>
        <p:spPr>
          <a:xfrm rot="151550">
            <a:off x="2126767" y="4133951"/>
            <a:ext cx="1591457" cy="1864368"/>
          </a:xfrm>
          <a:prstGeom prst="rect">
            <a:avLst/>
          </a:prstGeom>
        </p:spPr>
      </p:pic>
      <p:pic>
        <p:nvPicPr>
          <p:cNvPr id="13" name="Picture 12" descr="IMG_3010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2" t="28704" r="26749" b="47222"/>
          <a:stretch/>
        </p:blipFill>
        <p:spPr>
          <a:xfrm rot="1006543">
            <a:off x="3618475" y="4355835"/>
            <a:ext cx="1603926" cy="192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85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9"/>
            <a:ext cx="8229600" cy="1143000"/>
          </a:xfrm>
        </p:spPr>
        <p:txBody>
          <a:bodyPr anchor="t"/>
          <a:lstStyle/>
          <a:p>
            <a:r>
              <a:rPr lang="en-US" dirty="0" smtClean="0"/>
              <a:t>MAGIC GRBs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27" y="821765"/>
            <a:ext cx="7820702" cy="4183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8615" y="5459354"/>
            <a:ext cx="7868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101 GRBs followed up</a:t>
            </a:r>
            <a:r>
              <a:rPr lang="en-US" sz="2000" dirty="0" smtClean="0"/>
              <a:t>      </a:t>
            </a:r>
            <a:r>
              <a:rPr lang="en-US" sz="2000" dirty="0" smtClean="0">
                <a:solidFill>
                  <a:srgbClr val="FF6600"/>
                </a:solidFill>
              </a:rPr>
              <a:t>8-10 GRBs/year</a:t>
            </a:r>
            <a:r>
              <a:rPr lang="en-US" sz="2000" dirty="0" smtClean="0"/>
              <a:t>    </a:t>
            </a:r>
            <a:r>
              <a:rPr lang="en-US" sz="2000" dirty="0" smtClean="0">
                <a:solidFill>
                  <a:srgbClr val="0000FF"/>
                </a:solidFill>
              </a:rPr>
              <a:t>39 GRBs with known z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5176" y="4604233"/>
            <a:ext cx="1345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courtesy A. </a:t>
            </a:r>
            <a:r>
              <a:rPr lang="en-US" sz="1200" i="1" dirty="0" err="1" smtClean="0"/>
              <a:t>Berti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6308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9"/>
            <a:ext cx="8229600" cy="1143000"/>
          </a:xfrm>
        </p:spPr>
        <p:txBody>
          <a:bodyPr anchor="t"/>
          <a:lstStyle/>
          <a:p>
            <a:r>
              <a:rPr lang="en-US" dirty="0" smtClean="0"/>
              <a:t>MAGIC GRBs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12" t="9853" r="8656"/>
          <a:stretch/>
        </p:blipFill>
        <p:spPr>
          <a:xfrm>
            <a:off x="-68728" y="834936"/>
            <a:ext cx="9247092" cy="5195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943" y="1059051"/>
            <a:ext cx="2395070" cy="1445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68060" y="5753464"/>
            <a:ext cx="1345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courtesy A. </a:t>
            </a:r>
            <a:r>
              <a:rPr lang="en-US" sz="1200" i="1" dirty="0" err="1" smtClean="0"/>
              <a:t>Berti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105647" y="6159962"/>
            <a:ext cx="37103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24 GRB within 100 s from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burst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334000" y="6170709"/>
            <a:ext cx="3011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faster f-up 24s from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burst</a:t>
            </a:r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350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87"/>
            <a:ext cx="8229600" cy="1143000"/>
          </a:xfrm>
        </p:spPr>
        <p:txBody>
          <a:bodyPr/>
          <a:lstStyle/>
          <a:p>
            <a:r>
              <a:rPr lang="en-US" dirty="0" smtClean="0"/>
              <a:t>MAGIC Results on GRB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34" y="1327993"/>
            <a:ext cx="4925370" cy="36922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068" y="3077882"/>
            <a:ext cx="4245343" cy="3182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667184">
            <a:off x="172715" y="5775520"/>
            <a:ext cx="455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more see Koji’s talk on </a:t>
            </a:r>
            <a:r>
              <a:rPr lang="en-US" sz="2400" dirty="0" err="1" smtClean="0"/>
              <a:t>friday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77817" y="6234668"/>
            <a:ext cx="216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Courtesy A. </a:t>
            </a:r>
            <a:r>
              <a:rPr lang="en-US" i="1" dirty="0" err="1" smtClean="0"/>
              <a:t>Carosi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5436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67" y="816859"/>
            <a:ext cx="244944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62721" y="164178"/>
            <a:ext cx="4667040" cy="36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84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GB" sz="2900" b="1" dirty="0"/>
              <a:t>Why continue to observe with </a:t>
            </a:r>
            <a:r>
              <a:rPr lang="en-GB" sz="2900" b="1" dirty="0"/>
              <a:t>MAGIC?</a:t>
            </a:r>
            <a:endParaRPr lang="en-GB" sz="2900" b="1" dirty="0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60640" y="742154"/>
            <a:ext cx="8225948" cy="85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GB" sz="2000" dirty="0"/>
              <a:t>Still a lot of </a:t>
            </a:r>
            <a:r>
              <a:rPr lang="en-GB" sz="2000" dirty="0" smtClean="0"/>
              <a:t>contradictory </a:t>
            </a:r>
            <a:r>
              <a:rPr lang="en-GB" sz="2000" dirty="0"/>
              <a:t>results from HE </a:t>
            </a:r>
            <a:r>
              <a:rPr lang="en-GB" sz="2000" dirty="0" smtClean="0"/>
              <a:t>observations</a:t>
            </a:r>
          </a:p>
          <a:p>
            <a:r>
              <a:rPr lang="en-GB" sz="2000" dirty="0" smtClean="0"/>
              <a:t> with FERMI LAT</a:t>
            </a:r>
            <a:endParaRPr lang="en-GB" sz="20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21" y="1404148"/>
            <a:ext cx="3428640" cy="277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60" y="4082829"/>
            <a:ext cx="3726720" cy="273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80" y="4082829"/>
            <a:ext cx="3755520" cy="274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537360" y="2556269"/>
            <a:ext cx="2890080" cy="5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GB" dirty="0"/>
              <a:t>GRB080916C: HE emission</a:t>
            </a:r>
          </a:p>
          <a:p>
            <a:r>
              <a:rPr lang="en-GB" dirty="0"/>
              <a:t>Consistent with Band function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0" y="5062132"/>
            <a:ext cx="1716480" cy="101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pPr algn="ctr"/>
            <a:endParaRPr lang="en-GB"/>
          </a:p>
          <a:p>
            <a:pPr algn="ctr"/>
            <a:endParaRPr lang="en-GB"/>
          </a:p>
          <a:p>
            <a:pPr algn="ctr"/>
            <a:r>
              <a:rPr lang="en-GB"/>
              <a:t>Distinct emission</a:t>
            </a:r>
          </a:p>
          <a:p>
            <a:pPr algn="ctr"/>
            <a:r>
              <a:rPr lang="en-GB"/>
              <a:t>components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785760" y="6217134"/>
            <a:ext cx="144000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GB">
                <a:solidFill>
                  <a:srgbClr val="FF00FF"/>
                </a:solidFill>
              </a:rPr>
              <a:t>GRB090926B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7541280" y="6217134"/>
            <a:ext cx="144000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GB">
                <a:solidFill>
                  <a:srgbClr val="FF00FF"/>
                </a:solidFill>
              </a:rPr>
              <a:t>GRB090902B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532160" y="1515039"/>
            <a:ext cx="145152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GB">
                <a:solidFill>
                  <a:srgbClr val="FF00FF"/>
                </a:solidFill>
              </a:rPr>
              <a:t>GRB080916C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755520" y="3176084"/>
            <a:ext cx="12268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GB" dirty="0">
                <a:solidFill>
                  <a:srgbClr val="FFD320"/>
                </a:solidFill>
              </a:rPr>
              <a:t>Abdo+2008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326881" y="6531087"/>
            <a:ext cx="166176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GB">
                <a:solidFill>
                  <a:srgbClr val="FFD320"/>
                </a:solidFill>
              </a:rPr>
              <a:t>Ackerman+2011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7477920" y="4486072"/>
            <a:ext cx="122688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WenQuanYi Micro Hei" charset="0"/>
              </a:defRPr>
            </a:lvl9pPr>
          </a:lstStyle>
          <a:p>
            <a:r>
              <a:rPr lang="en-GB">
                <a:solidFill>
                  <a:srgbClr val="FFD320"/>
                </a:solidFill>
              </a:rPr>
              <a:t>Abdo+2009</a:t>
            </a:r>
          </a:p>
        </p:txBody>
      </p:sp>
    </p:spTree>
    <p:extLst>
      <p:ext uri="{BB962C8B-B14F-4D97-AF65-F5344CB8AC3E}">
        <p14:creationId xmlns:p14="http://schemas.microsoft.com/office/powerpoint/2010/main" val="1814181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1483"/>
            <a:ext cx="5334000" cy="3576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364653">
            <a:off x="6624233" y="953724"/>
            <a:ext cx="230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Not GRBs only!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5" name="CasellaDiTesto 27"/>
          <p:cNvSpPr txBox="1"/>
          <p:nvPr/>
        </p:nvSpPr>
        <p:spPr>
          <a:xfrm>
            <a:off x="1811745" y="1558846"/>
            <a:ext cx="2143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SW J1644+57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764" y="2277594"/>
            <a:ext cx="2404658" cy="1354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9176" y="4387334"/>
            <a:ext cx="2370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Tidal disruption event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8186" y="6279492"/>
            <a:ext cx="369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MAGIC Coll., A&amp;A, 2013, 55, 112 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294" y="3824303"/>
            <a:ext cx="4138705" cy="296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5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smtClean="0"/>
              <a:t>Gamma Ray Bursts</a:t>
            </a:r>
            <a:endParaRPr lang="en-US" dirty="0"/>
          </a:p>
        </p:txBody>
      </p:sp>
      <p:pic>
        <p:nvPicPr>
          <p:cNvPr id="4" name="Picture 3" descr="vel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78023">
            <a:off x="1224383" y="728450"/>
            <a:ext cx="2500759" cy="370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irstgrb_vela4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47" y="1306677"/>
            <a:ext cx="3529699" cy="2524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Artico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00" y="4016009"/>
            <a:ext cx="5532623" cy="19804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24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714722" y="772540"/>
            <a:ext cx="8229601" cy="1143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pPr algn="r"/>
            <a:r>
              <a:rPr sz="2000" b="1" dirty="0">
                <a:solidFill>
                  <a:srgbClr val="4D90EE"/>
                </a:solidFill>
              </a:rPr>
              <a:t>MAGIC follow-up of GW151226</a:t>
            </a:r>
          </a:p>
        </p:txBody>
      </p:sp>
      <p:pic>
        <p:nvPicPr>
          <p:cNvPr id="199" name="image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92" y="1434276"/>
            <a:ext cx="4650643" cy="2933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55.png"/>
          <p:cNvPicPr>
            <a:picLocks noChangeAspect="1"/>
          </p:cNvPicPr>
          <p:nvPr/>
        </p:nvPicPr>
        <p:blipFill>
          <a:blip r:embed="rId4">
            <a:extLst/>
          </a:blip>
          <a:srcRect l="23060" t="14584" r="31844" b="45426"/>
          <a:stretch>
            <a:fillRect/>
          </a:stretch>
        </p:blipFill>
        <p:spPr>
          <a:xfrm>
            <a:off x="598436" y="4657917"/>
            <a:ext cx="4231087" cy="1957372"/>
          </a:xfrm>
          <a:prstGeom prst="rect">
            <a:avLst/>
          </a:prstGeom>
          <a:ln w="12700">
            <a:miter lim="400000"/>
          </a:ln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201" name="Shape 201"/>
          <p:cNvSpPr/>
          <p:nvPr/>
        </p:nvSpPr>
        <p:spPr>
          <a:xfrm>
            <a:off x="3314960" y="6163530"/>
            <a:ext cx="1409169" cy="338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611" tIns="30611" rIns="30611" bIns="30611">
            <a:spAutoFit/>
          </a:bodyPr>
          <a:lstStyle>
            <a:lvl1pPr algn="l" defTabSz="1300480">
              <a:defRPr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dirty="0"/>
              <a:t>GCN #18776</a:t>
            </a:r>
          </a:p>
        </p:txBody>
      </p:sp>
      <p:grpSp>
        <p:nvGrpSpPr>
          <p:cNvPr id="204" name="Group 204"/>
          <p:cNvGrpSpPr/>
          <p:nvPr/>
        </p:nvGrpSpPr>
        <p:grpSpPr>
          <a:xfrm>
            <a:off x="251723" y="2454101"/>
            <a:ext cx="1674827" cy="968267"/>
            <a:chOff x="0" y="-494176"/>
            <a:chExt cx="2381974" cy="1377088"/>
          </a:xfrm>
        </p:grpSpPr>
        <p:sp>
          <p:nvSpPr>
            <p:cNvPr id="202" name="Shape 202"/>
            <p:cNvSpPr/>
            <p:nvPr/>
          </p:nvSpPr>
          <p:spPr>
            <a:xfrm>
              <a:off x="0" y="-494176"/>
              <a:ext cx="2381974" cy="1377086"/>
            </a:xfrm>
            <a:prstGeom prst="rect">
              <a:avLst/>
            </a:prstGeom>
            <a:solidFill>
              <a:srgbClr val="F4891E"/>
            </a:solidFill>
            <a:ln w="12700" cap="flat">
              <a:solidFill>
                <a:srgbClr val="B26416"/>
              </a:solidFill>
              <a:prstDash val="solid"/>
              <a:round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defTabSz="816311"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0" y="-494176"/>
              <a:ext cx="2381974" cy="1377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8767" tIns="48767" rIns="48767" bIns="48767" numCol="1" anchor="ctr">
              <a:noAutofit/>
            </a:bodyPr>
            <a:lstStyle>
              <a:lvl1pPr defTabSz="1300480">
                <a:defRPr sz="2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/>
                <a:t>MAGIC Pointings</a:t>
              </a:r>
            </a:p>
          </p:txBody>
        </p:sp>
      </p:grpSp>
      <p:sp>
        <p:nvSpPr>
          <p:cNvPr id="205" name="Shape 205"/>
          <p:cNvSpPr/>
          <p:nvPr/>
        </p:nvSpPr>
        <p:spPr>
          <a:xfrm flipV="1">
            <a:off x="1537832" y="2124040"/>
            <a:ext cx="874301" cy="874301"/>
          </a:xfrm>
          <a:prstGeom prst="line">
            <a:avLst/>
          </a:prstGeom>
          <a:ln w="12700">
            <a:solidFill>
              <a:srgbClr val="F48618"/>
            </a:solidFill>
            <a:tailEnd type="triangle"/>
          </a:ln>
        </p:spPr>
        <p:txBody>
          <a:bodyPr lIns="30611" tIns="30611" rIns="30611" bIns="30611"/>
          <a:lstStyle/>
          <a:p>
            <a:pPr defTabSz="816311">
              <a:defRPr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6" name="Shape 206"/>
          <p:cNvSpPr/>
          <p:nvPr/>
        </p:nvSpPr>
        <p:spPr>
          <a:xfrm flipV="1">
            <a:off x="1314165" y="2640619"/>
            <a:ext cx="1592313" cy="325493"/>
          </a:xfrm>
          <a:prstGeom prst="line">
            <a:avLst/>
          </a:prstGeom>
          <a:ln w="12700">
            <a:solidFill>
              <a:srgbClr val="F48618"/>
            </a:solidFill>
            <a:tailEnd type="triangle"/>
          </a:ln>
        </p:spPr>
        <p:txBody>
          <a:bodyPr lIns="30611" tIns="30611" rIns="30611" bIns="30611"/>
          <a:lstStyle/>
          <a:p>
            <a:pPr defTabSz="816311">
              <a:defRPr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 flipV="1">
            <a:off x="1495148" y="2795624"/>
            <a:ext cx="1390394" cy="149139"/>
          </a:xfrm>
          <a:prstGeom prst="line">
            <a:avLst/>
          </a:prstGeom>
          <a:ln w="12700">
            <a:solidFill>
              <a:srgbClr val="F48618"/>
            </a:solidFill>
            <a:tailEnd type="triangle"/>
          </a:ln>
        </p:spPr>
        <p:txBody>
          <a:bodyPr lIns="30611" tIns="30611" rIns="30611" bIns="30611"/>
          <a:lstStyle/>
          <a:p>
            <a:pPr defTabSz="816311">
              <a:defRPr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1229131" y="2909045"/>
            <a:ext cx="2085828" cy="389471"/>
          </a:xfrm>
          <a:prstGeom prst="line">
            <a:avLst/>
          </a:prstGeom>
          <a:ln w="12700">
            <a:solidFill>
              <a:srgbClr val="F48618"/>
            </a:solidFill>
            <a:tailEnd type="triangle"/>
          </a:ln>
        </p:spPr>
        <p:txBody>
          <a:bodyPr lIns="30611" tIns="30611" rIns="30611" bIns="30611"/>
          <a:lstStyle/>
          <a:p>
            <a:pPr defTabSz="816311">
              <a:defRPr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5156703" y="2348023"/>
            <a:ext cx="3714379" cy="1785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0611" tIns="30611" rIns="30611" bIns="30611">
            <a:spAutoFit/>
          </a:bodyPr>
          <a:lstStyle/>
          <a:p>
            <a:pPr marL="217010" indent="-217010" algn="just" defTabSz="816311">
              <a:buSzPct val="75000"/>
              <a:buChar char="•"/>
              <a:defRPr sz="2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solidFill>
                  <a:srgbClr val="000000"/>
                </a:solidFill>
              </a:rPr>
              <a:t>MAGIC-LVC MoU</a:t>
            </a:r>
          </a:p>
          <a:p>
            <a:pPr marL="217010" indent="-217010" algn="just" defTabSz="816311">
              <a:buSzPct val="75000"/>
              <a:buChar char="•"/>
              <a:defRPr sz="2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solidFill>
                  <a:srgbClr val="000000"/>
                </a:solidFill>
              </a:rPr>
              <a:t>MAGIC observations </a:t>
            </a:r>
            <a:r>
              <a:rPr sz="1600" dirty="0" smtClean="0">
                <a:solidFill>
                  <a:srgbClr val="000000"/>
                </a:solidFill>
              </a:rPr>
              <a:t>o</a:t>
            </a:r>
            <a:r>
              <a:rPr lang="it-IT" sz="1600" dirty="0" err="1" smtClean="0">
                <a:solidFill>
                  <a:srgbClr val="000000"/>
                </a:solidFill>
              </a:rPr>
              <a:t>f</a:t>
            </a:r>
            <a:r>
              <a:rPr lang="it-IT" sz="1600" dirty="0" smtClean="0">
                <a:solidFill>
                  <a:srgbClr val="000000"/>
                </a:solidFill>
              </a:rPr>
              <a:t> 3 </a:t>
            </a:r>
            <a:r>
              <a:rPr lang="it-IT" sz="1600" dirty="0" err="1" smtClean="0">
                <a:solidFill>
                  <a:srgbClr val="000000"/>
                </a:solidFill>
              </a:rPr>
              <a:t>events</a:t>
            </a:r>
            <a:endParaRPr lang="it-IT" sz="1600" dirty="0" smtClean="0">
              <a:solidFill>
                <a:srgbClr val="000000"/>
              </a:solidFill>
            </a:endParaRPr>
          </a:p>
          <a:p>
            <a:pPr marL="217010" indent="-217010" algn="just" defTabSz="816311">
              <a:buSzPct val="75000"/>
              <a:buChar char="•"/>
              <a:defRPr sz="2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1600" dirty="0" smtClean="0">
                <a:solidFill>
                  <a:srgbClr val="000000"/>
                </a:solidFill>
              </a:rPr>
              <a:t>Analysis </a:t>
            </a:r>
            <a:r>
              <a:rPr lang="it-IT" sz="1600" dirty="0" err="1" smtClean="0">
                <a:solidFill>
                  <a:srgbClr val="000000"/>
                </a:solidFill>
              </a:rPr>
              <a:t>completed</a:t>
            </a:r>
            <a:r>
              <a:rPr lang="it-IT" sz="1600" dirty="0" smtClean="0">
                <a:solidFill>
                  <a:srgbClr val="000000"/>
                </a:solidFill>
              </a:rPr>
              <a:t> for GW151226</a:t>
            </a:r>
          </a:p>
          <a:p>
            <a:pPr marL="217010" indent="-217010" algn="just" defTabSz="816311">
              <a:buSzPct val="75000"/>
              <a:buChar char="•"/>
              <a:defRPr sz="2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1600" dirty="0" err="1" smtClean="0">
                <a:solidFill>
                  <a:srgbClr val="000000"/>
                </a:solidFill>
              </a:rPr>
              <a:t>Analisys</a:t>
            </a:r>
            <a:r>
              <a:rPr lang="it-IT" sz="1600" dirty="0" smtClean="0">
                <a:solidFill>
                  <a:srgbClr val="000000"/>
                </a:solidFill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</a:rPr>
              <a:t>still</a:t>
            </a:r>
            <a:r>
              <a:rPr lang="it-IT" sz="1600" dirty="0" smtClean="0">
                <a:solidFill>
                  <a:srgbClr val="000000"/>
                </a:solidFill>
              </a:rPr>
              <a:t> on </a:t>
            </a:r>
            <a:r>
              <a:rPr lang="it-IT" sz="1600" dirty="0" err="1" smtClean="0">
                <a:solidFill>
                  <a:srgbClr val="000000"/>
                </a:solidFill>
              </a:rPr>
              <a:t>going</a:t>
            </a:r>
            <a:r>
              <a:rPr lang="it-IT" sz="1600" dirty="0" smtClean="0">
                <a:solidFill>
                  <a:srgbClr val="000000"/>
                </a:solidFill>
              </a:rPr>
              <a:t> for </a:t>
            </a:r>
            <a:r>
              <a:rPr lang="it-IT" sz="1600" dirty="0" err="1" smtClean="0">
                <a:solidFill>
                  <a:srgbClr val="000000"/>
                </a:solidFill>
              </a:rPr>
              <a:t>other</a:t>
            </a:r>
            <a:r>
              <a:rPr lang="it-IT" sz="1600" dirty="0" smtClean="0">
                <a:solidFill>
                  <a:srgbClr val="000000"/>
                </a:solidFill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</a:rPr>
              <a:t>events</a:t>
            </a:r>
            <a:endParaRPr sz="1600" dirty="0">
              <a:solidFill>
                <a:srgbClr val="000000"/>
              </a:solidFill>
            </a:endParaRPr>
          </a:p>
          <a:p>
            <a:pPr marL="217010" indent="-217010" algn="just" defTabSz="816311">
              <a:buSzPct val="75000"/>
              <a:buChar char="•"/>
              <a:defRPr sz="2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 smtClean="0">
                <a:solidFill>
                  <a:srgbClr val="000000"/>
                </a:solidFill>
              </a:rPr>
              <a:t>No </a:t>
            </a:r>
            <a:r>
              <a:rPr sz="1600" dirty="0">
                <a:solidFill>
                  <a:srgbClr val="000000"/>
                </a:solidFill>
              </a:rPr>
              <a:t>excesses found </a:t>
            </a:r>
            <a:endParaRPr lang="it-IT" sz="1600" dirty="0" smtClean="0">
              <a:solidFill>
                <a:srgbClr val="000000"/>
              </a:solidFill>
            </a:endParaRPr>
          </a:p>
          <a:p>
            <a:pPr marL="217010" indent="-217010" algn="just" defTabSz="816311">
              <a:buSzPct val="75000"/>
              <a:buChar char="•"/>
              <a:defRPr sz="2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1600" dirty="0" smtClean="0">
                <a:solidFill>
                  <a:srgbClr val="000000"/>
                </a:solidFill>
              </a:rPr>
              <a:t>The </a:t>
            </a:r>
            <a:r>
              <a:rPr lang="it-IT" sz="1600" dirty="0" err="1" smtClean="0">
                <a:solidFill>
                  <a:srgbClr val="000000"/>
                </a:solidFill>
              </a:rPr>
              <a:t>observed</a:t>
            </a:r>
            <a:r>
              <a:rPr lang="it-IT" sz="1600" dirty="0" smtClean="0">
                <a:solidFill>
                  <a:srgbClr val="000000"/>
                </a:solidFill>
              </a:rPr>
              <a:t> merger of NS-NS </a:t>
            </a:r>
            <a:r>
              <a:rPr lang="it-IT" sz="1600" dirty="0" err="1" smtClean="0">
                <a:solidFill>
                  <a:srgbClr val="000000"/>
                </a:solidFill>
              </a:rPr>
              <a:t>is</a:t>
            </a:r>
            <a:r>
              <a:rPr lang="it-IT" sz="1600" dirty="0" smtClean="0">
                <a:solidFill>
                  <a:srgbClr val="000000"/>
                </a:solidFill>
              </a:rPr>
              <a:t> a strong </a:t>
            </a:r>
            <a:r>
              <a:rPr lang="it-IT" sz="1600" dirty="0" err="1" smtClean="0">
                <a:solidFill>
                  <a:srgbClr val="000000"/>
                </a:solidFill>
              </a:rPr>
              <a:t>motivation</a:t>
            </a:r>
            <a:r>
              <a:rPr sz="1600" dirty="0" smtClean="0">
                <a:solidFill>
                  <a:srgbClr val="000000"/>
                </a:solidFill>
              </a:rPr>
              <a:t> </a:t>
            </a:r>
            <a:r>
              <a:rPr lang="it-IT" sz="1600" dirty="0" smtClean="0">
                <a:solidFill>
                  <a:srgbClr val="000000"/>
                </a:solidFill>
              </a:rPr>
              <a:t>for </a:t>
            </a:r>
            <a:r>
              <a:rPr lang="it-IT" sz="1600" dirty="0" err="1" smtClean="0">
                <a:solidFill>
                  <a:srgbClr val="000000"/>
                </a:solidFill>
              </a:rPr>
              <a:t>this</a:t>
            </a:r>
            <a:r>
              <a:rPr lang="it-IT" sz="1600" dirty="0" smtClean="0">
                <a:solidFill>
                  <a:srgbClr val="000000"/>
                </a:solidFill>
              </a:rPr>
              <a:t> </a:t>
            </a:r>
            <a:r>
              <a:rPr lang="it-IT" sz="1600" dirty="0" err="1" smtClean="0">
                <a:solidFill>
                  <a:srgbClr val="000000"/>
                </a:solidFill>
              </a:rPr>
              <a:t>program</a:t>
            </a: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5938126" y="1903539"/>
            <a:ext cx="2251121" cy="431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0611" tIns="30611" rIns="30611" bIns="30611">
            <a:spAutoFit/>
          </a:bodyPr>
          <a:lstStyle>
            <a:lvl1pPr algn="l" defTabSz="1300480">
              <a:defRPr sz="3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400" dirty="0">
                <a:solidFill>
                  <a:srgbClr val="FF0000"/>
                </a:solidFill>
              </a:rPr>
              <a:t>Status after </a:t>
            </a:r>
            <a:r>
              <a:rPr sz="2400" dirty="0" smtClean="0">
                <a:solidFill>
                  <a:srgbClr val="FF0000"/>
                </a:solidFill>
              </a:rPr>
              <a:t>O</a:t>
            </a:r>
            <a:r>
              <a:rPr lang="it-IT" sz="2400" dirty="0" smtClean="0">
                <a:solidFill>
                  <a:srgbClr val="FF0000"/>
                </a:solidFill>
              </a:rPr>
              <a:t>2</a:t>
            </a:r>
            <a:endParaRPr sz="2400" dirty="0">
              <a:solidFill>
                <a:srgbClr val="FF0000"/>
              </a:solidFill>
            </a:endParaRPr>
          </a:p>
        </p:txBody>
      </p:sp>
      <p:pic>
        <p:nvPicPr>
          <p:cNvPr id="212" name="image17.png"/>
          <p:cNvPicPr>
            <a:picLocks noChangeAspect="1"/>
          </p:cNvPicPr>
          <p:nvPr/>
        </p:nvPicPr>
        <p:blipFill>
          <a:blip r:embed="rId5">
            <a:extLst/>
          </a:blip>
          <a:srcRect l="8747" t="19178" r="8747" b="19178"/>
          <a:stretch>
            <a:fillRect/>
          </a:stretch>
        </p:blipFill>
        <p:spPr>
          <a:xfrm>
            <a:off x="2953580" y="1171405"/>
            <a:ext cx="2289059" cy="128269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 rot="20075220">
            <a:off x="3766817" y="1370828"/>
            <a:ext cx="148869" cy="326645"/>
          </a:xfrm>
          <a:prstGeom prst="ellipse">
            <a:avLst/>
          </a:prstGeom>
          <a:ln w="12700">
            <a:solidFill>
              <a:srgbClr val="0000FF"/>
            </a:solidFill>
            <a:miter lim="400000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40815" tIns="40815" rIns="40815" bIns="40815" anchor="ctr"/>
          <a:lstStyle/>
          <a:p>
            <a:pPr defTabSz="408156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14" name="GW1_UL_skymap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17083" y="4176224"/>
            <a:ext cx="3019038" cy="263245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06127" y="271810"/>
            <a:ext cx="8764955" cy="5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77925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latin typeface="+mj-lt"/>
              </a:rPr>
              <a:t>Surfing </a:t>
            </a:r>
            <a:r>
              <a:rPr lang="en-US" sz="2800" b="1" dirty="0" smtClean="0">
                <a:latin typeface="+mj-lt"/>
              </a:rPr>
              <a:t>Waves: MAGIC follow</a:t>
            </a:r>
            <a:r>
              <a:rPr lang="en-US" sz="2800" b="1" dirty="0" smtClean="0">
                <a:latin typeface="+mj-lt"/>
              </a:rPr>
              <a:t>-</a:t>
            </a:r>
            <a:r>
              <a:rPr lang="en-US" sz="2800" b="1" dirty="0" smtClean="0">
                <a:latin typeface="+mj-lt"/>
              </a:rPr>
              <a:t>ups of GW events</a:t>
            </a:r>
            <a:endParaRPr lang="it-IT" sz="28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759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MAGIC follow-ups of neutrino events</a:t>
            </a:r>
            <a:r>
              <a:rPr lang="it-IT" sz="3200" b="1" dirty="0" smtClean="0"/>
              <a:t/>
            </a:r>
            <a:br>
              <a:rPr lang="it-IT" sz="3200" b="1" dirty="0" smtClean="0"/>
            </a:b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67" y="2256118"/>
            <a:ext cx="8058133" cy="44972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4119" y="799105"/>
            <a:ext cx="88601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Since </a:t>
            </a:r>
            <a:r>
              <a:rPr lang="en-US" dirty="0"/>
              <a:t>2012 MAGIC is inside the Gamma-ray Follow-Up (GFU)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HESE</a:t>
            </a:r>
            <a:r>
              <a:rPr lang="en-US" dirty="0"/>
              <a:t>+EHE: 4 real-time alerts observed after delivery of AMON GCN Notices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Archival </a:t>
            </a:r>
            <a:r>
              <a:rPr lang="en-US" dirty="0"/>
              <a:t>tracks: 2 HESE (37 and 38) and 2PeV track (Highest Energy Track, HET)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More </a:t>
            </a:r>
            <a:r>
              <a:rPr lang="en-US" dirty="0"/>
              <a:t>than 30 h of </a:t>
            </a:r>
            <a:r>
              <a:rPr lang="en-US" dirty="0" smtClean="0"/>
              <a:t>observations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significant detection to report but one </a:t>
            </a:r>
            <a:r>
              <a:rPr lang="mr-IN" dirty="0" smtClean="0"/>
              <a:t>…</a:t>
            </a:r>
            <a:r>
              <a:rPr lang="it-IT" dirty="0" smtClean="0"/>
              <a:t> (</a:t>
            </a:r>
            <a:r>
              <a:rPr lang="it-IT" dirty="0" err="1" smtClean="0"/>
              <a:t>see</a:t>
            </a:r>
            <a:r>
              <a:rPr lang="it-IT" dirty="0" smtClean="0"/>
              <a:t> </a:t>
            </a:r>
            <a:r>
              <a:rPr lang="it-IT" dirty="0" err="1" smtClean="0"/>
              <a:t>next</a:t>
            </a:r>
            <a:r>
              <a:rPr lang="it-IT" dirty="0" smtClean="0"/>
              <a:t> </a:t>
            </a:r>
            <a:r>
              <a:rPr lang="it-IT" dirty="0" err="1" smtClean="0"/>
              <a:t>talks</a:t>
            </a:r>
            <a:r>
              <a:rPr lang="it-IT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3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657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7318" y="-149410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The MAGIC </a:t>
            </a:r>
            <a:r>
              <a:rPr lang="it-IT" sz="3200" b="1" dirty="0" err="1" smtClean="0"/>
              <a:t>Transient</a:t>
            </a:r>
            <a:r>
              <a:rPr lang="it-IT" sz="3200" b="1" dirty="0" smtClean="0"/>
              <a:t> Program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163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690"/>
            <a:ext cx="8229600" cy="1143000"/>
          </a:xfrm>
        </p:spPr>
        <p:txBody>
          <a:bodyPr anchor="t">
            <a:normAutofit/>
          </a:bodyPr>
          <a:lstStyle/>
          <a:p>
            <a:r>
              <a:rPr lang="en-US" sz="3600" dirty="0" smtClean="0"/>
              <a:t>GRB: status of the art at the end of ‘90</a:t>
            </a:r>
            <a:endParaRPr lang="en-US" sz="3600" dirty="0"/>
          </a:p>
        </p:txBody>
      </p:sp>
      <p:pic>
        <p:nvPicPr>
          <p:cNvPr id="4" name="Picture 3" descr="milk_compton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44002"/>
            <a:ext cx="3525287" cy="245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ATSE_27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08" y="887491"/>
            <a:ext cx="4192257" cy="243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28" y="3818390"/>
            <a:ext cx="3733800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grbprop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585" y="3446310"/>
            <a:ext cx="2390956" cy="310772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586625" y="5639957"/>
            <a:ext cx="65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dirty="0" err="1">
                <a:solidFill>
                  <a:srgbClr val="FF0000"/>
                </a:solidFill>
                <a:latin typeface="Myriad Web" charset="0"/>
                <a:sym typeface="Symbol" charset="0"/>
              </a:rPr>
              <a:t>E</a:t>
            </a:r>
            <a:r>
              <a:rPr lang="it-IT" sz="2400" baseline="-25000" dirty="0" err="1">
                <a:solidFill>
                  <a:srgbClr val="FF0000"/>
                </a:solidFill>
                <a:latin typeface="Myriad Web" charset="0"/>
              </a:rPr>
              <a:t>p</a:t>
            </a:r>
            <a:endParaRPr lang="it-IT" sz="2400" baseline="-25000" dirty="0">
              <a:solidFill>
                <a:srgbClr val="FF0000"/>
              </a:solidFill>
              <a:latin typeface="Myriad Web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19009801">
            <a:off x="3606532" y="5100739"/>
            <a:ext cx="836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>
                <a:solidFill>
                  <a:srgbClr val="FF0000"/>
                </a:solidFill>
                <a:latin typeface="Myriad Web" charset="0"/>
                <a:sym typeface="Symbol" charset="0"/>
              </a:rPr>
              <a:t></a:t>
            </a:r>
            <a:endParaRPr lang="it-IT" sz="2400" b="1" baseline="-25000" dirty="0">
              <a:solidFill>
                <a:srgbClr val="FF0000"/>
              </a:solidFill>
              <a:latin typeface="Myriad Web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 rot="2294235">
            <a:off x="5655240" y="5355985"/>
            <a:ext cx="8366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baseline="-25000" dirty="0">
                <a:solidFill>
                  <a:srgbClr val="FF0000"/>
                </a:solidFill>
                <a:latin typeface="Symbol" charset="0"/>
                <a:sym typeface="Symbol" charset="0"/>
              </a:rPr>
              <a:t></a:t>
            </a:r>
            <a:endParaRPr lang="it-IT" sz="2400" b="1" baseline="-25000" dirty="0">
              <a:solidFill>
                <a:srgbClr val="FF0000"/>
              </a:solidFill>
              <a:latin typeface="Symbol" charset="0"/>
              <a:sym typeface="Symbo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944195" y="5498687"/>
            <a:ext cx="0" cy="3821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zoo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31"/>
          <a:stretch/>
        </p:blipFill>
        <p:spPr bwMode="auto">
          <a:xfrm>
            <a:off x="6717578" y="3396673"/>
            <a:ext cx="2338656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17524" y="3212007"/>
            <a:ext cx="222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isotropic distribution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428904"/>
            <a:ext cx="331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bimodal distribution in duration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61658" y="642890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SED described by Band law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94248" y="6406188"/>
            <a:ext cx="200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different LCs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00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grb940217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138" y="1293813"/>
            <a:ext cx="7340600" cy="34448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6248400" y="4495800"/>
            <a:ext cx="18113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00FF"/>
                </a:solidFill>
              </a:rPr>
              <a:t>Hurley et al. 1994</a:t>
            </a:r>
            <a:endParaRPr lang="en-US" sz="1600" dirty="0">
              <a:solidFill>
                <a:srgbClr val="FF00FF"/>
              </a:solidFill>
              <a:latin typeface="Times New Roman" charset="0"/>
            </a:endParaRPr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609600" y="4876800"/>
            <a:ext cx="821531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  <a:buFontTx/>
              <a:buChar char="•"/>
            </a:pPr>
            <a:r>
              <a:rPr lang="en-US" sz="2200">
                <a:solidFill>
                  <a:srgbClr val="0B1541"/>
                </a:solidFill>
              </a:rPr>
              <a:t>A 18 GeV photon observed by EGRET 90 minutes after the start of the GRB</a:t>
            </a:r>
          </a:p>
          <a:p>
            <a:pPr marL="342900" indent="-342900" algn="just" eaLnBrk="1" hangingPunct="1">
              <a:spcBef>
                <a:spcPct val="20000"/>
              </a:spcBef>
              <a:buFontTx/>
              <a:buChar char="•"/>
            </a:pPr>
            <a:r>
              <a:rPr lang="en-US" sz="2200">
                <a:solidFill>
                  <a:srgbClr val="0B1541"/>
                </a:solidFill>
              </a:rPr>
              <a:t>Evidence for second component</a:t>
            </a:r>
            <a:endParaRPr lang="en-US" sz="2800" b="1">
              <a:solidFill>
                <a:srgbClr val="0B1541"/>
              </a:solidFill>
            </a:endParaRPr>
          </a:p>
        </p:txBody>
      </p:sp>
      <p:sp>
        <p:nvSpPr>
          <p:cNvPr id="7783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24186"/>
            <a:ext cx="8229600" cy="1143000"/>
          </a:xfrm>
          <a:noFill/>
          <a:ln/>
        </p:spPr>
        <p:txBody>
          <a:bodyPr/>
          <a:lstStyle/>
          <a:p>
            <a:r>
              <a:rPr lang="en-GB" dirty="0"/>
              <a:t>VHE Properties of GRBs </a:t>
            </a:r>
          </a:p>
        </p:txBody>
      </p:sp>
    </p:spTree>
    <p:extLst>
      <p:ext uri="{BB962C8B-B14F-4D97-AF65-F5344CB8AC3E}">
        <p14:creationId xmlns:p14="http://schemas.microsoft.com/office/powerpoint/2010/main" val="183754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023" y="274638"/>
            <a:ext cx="8229600" cy="1143000"/>
          </a:xfrm>
        </p:spPr>
        <p:txBody>
          <a:bodyPr anchor="t"/>
          <a:lstStyle/>
          <a:p>
            <a:r>
              <a:rPr lang="en-US" dirty="0" smtClean="0"/>
              <a:t>GRB &amp; Alert Systems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721" y="1139128"/>
            <a:ext cx="5705375" cy="435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80345" y="6054957"/>
            <a:ext cx="5807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GCN: Gamma-ray Coordinates Network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93052" y="5707867"/>
            <a:ext cx="6345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BACODINE: </a:t>
            </a:r>
            <a:r>
              <a:rPr lang="en-US" dirty="0" err="1" smtClean="0"/>
              <a:t>BAtse</a:t>
            </a:r>
            <a:r>
              <a:rPr lang="en-US" dirty="0" smtClean="0"/>
              <a:t> </a:t>
            </a:r>
            <a:r>
              <a:rPr lang="en-US" dirty="0" err="1" smtClean="0"/>
              <a:t>COordinates</a:t>
            </a:r>
            <a:r>
              <a:rPr lang="en-US" dirty="0" smtClean="0"/>
              <a:t> </a:t>
            </a:r>
            <a:r>
              <a:rPr lang="en-US" dirty="0" err="1" smtClean="0"/>
              <a:t>DIstribution</a:t>
            </a:r>
            <a:r>
              <a:rPr lang="en-US" dirty="0" smtClean="0"/>
              <a:t> </a:t>
            </a:r>
            <a:r>
              <a:rPr lang="en-US" dirty="0" err="1" smtClean="0"/>
              <a:t>NEtwork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75334" y="6413963"/>
            <a:ext cx="58074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GCN/TAN: GCN/Transient Astronomy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1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051"/>
            <a:ext cx="8229600" cy="1143000"/>
          </a:xfrm>
        </p:spPr>
        <p:txBody>
          <a:bodyPr anchor="t">
            <a:normAutofit/>
          </a:bodyPr>
          <a:lstStyle/>
          <a:p>
            <a:r>
              <a:rPr lang="en-US" sz="3600" dirty="0" err="1" smtClean="0"/>
              <a:t>BeppoSAX</a:t>
            </a:r>
            <a:r>
              <a:rPr lang="en-US" sz="3600" dirty="0" smtClean="0"/>
              <a:t> and the new era for GRBs </a:t>
            </a:r>
            <a:endParaRPr lang="en-US" sz="3600" dirty="0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6580432" y="1169647"/>
            <a:ext cx="2414156" cy="356670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it-IT" sz="1600" dirty="0" err="1" smtClean="0">
                <a:solidFill>
                  <a:srgbClr val="0000FF"/>
                </a:solidFill>
              </a:rPr>
              <a:t>Italian-Dutch</a:t>
            </a:r>
            <a:r>
              <a:rPr lang="it-IT" sz="1600" dirty="0" smtClean="0">
                <a:solidFill>
                  <a:srgbClr val="0000FF"/>
                </a:solidFill>
              </a:rPr>
              <a:t> Satellite for X-</a:t>
            </a:r>
            <a:r>
              <a:rPr lang="it-IT" sz="1600" dirty="0" err="1" smtClean="0">
                <a:solidFill>
                  <a:srgbClr val="0000FF"/>
                </a:solidFill>
              </a:rPr>
              <a:t>ray</a:t>
            </a:r>
            <a:r>
              <a:rPr lang="it-IT" sz="1600" dirty="0" smtClean="0">
                <a:solidFill>
                  <a:srgbClr val="0000FF"/>
                </a:solidFill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</a:rPr>
              <a:t>Astronomy</a:t>
            </a:r>
            <a:r>
              <a:rPr lang="it-IT" sz="1600" dirty="0" smtClean="0">
                <a:solidFill>
                  <a:srgbClr val="0000FF"/>
                </a:solidFill>
              </a:rPr>
              <a:t>: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it-IT" sz="1600" dirty="0" smtClean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it-IT" sz="1600" dirty="0" err="1" smtClean="0">
                <a:solidFill>
                  <a:srgbClr val="0000FF"/>
                </a:solidFill>
              </a:rPr>
              <a:t>Launched</a:t>
            </a:r>
            <a:r>
              <a:rPr lang="it-IT" sz="1600" dirty="0" smtClean="0">
                <a:solidFill>
                  <a:srgbClr val="0000FF"/>
                </a:solidFill>
              </a:rPr>
              <a:t>: on April 30, 1996 </a:t>
            </a:r>
          </a:p>
          <a:p>
            <a:pPr>
              <a:lnSpc>
                <a:spcPct val="90000"/>
              </a:lnSpc>
              <a:defRPr/>
            </a:pPr>
            <a:r>
              <a:rPr lang="it-IT" sz="1600" dirty="0" err="1" smtClean="0">
                <a:solidFill>
                  <a:srgbClr val="0000FF"/>
                </a:solidFill>
              </a:rPr>
              <a:t>Switched</a:t>
            </a:r>
            <a:r>
              <a:rPr lang="it-IT" sz="1600" dirty="0" smtClean="0">
                <a:solidFill>
                  <a:srgbClr val="0000FF"/>
                </a:solidFill>
              </a:rPr>
              <a:t>-off: on April 30, 2002, </a:t>
            </a:r>
          </a:p>
          <a:p>
            <a:pPr>
              <a:lnSpc>
                <a:spcPct val="90000"/>
              </a:lnSpc>
              <a:defRPr/>
            </a:pPr>
            <a:r>
              <a:rPr lang="it-IT" sz="1600" dirty="0" smtClean="0">
                <a:solidFill>
                  <a:srgbClr val="0000FF"/>
                </a:solidFill>
              </a:rPr>
              <a:t>De-</a:t>
            </a:r>
            <a:r>
              <a:rPr lang="it-IT" sz="1600" dirty="0" err="1" smtClean="0">
                <a:solidFill>
                  <a:srgbClr val="0000FF"/>
                </a:solidFill>
              </a:rPr>
              <a:t>orbited</a:t>
            </a:r>
            <a:r>
              <a:rPr lang="it-IT" sz="1600" dirty="0" smtClean="0">
                <a:solidFill>
                  <a:srgbClr val="0000FF"/>
                </a:solidFill>
              </a:rPr>
              <a:t>: on April 30, 2003</a:t>
            </a:r>
          </a:p>
          <a:p>
            <a:pPr>
              <a:lnSpc>
                <a:spcPct val="90000"/>
              </a:lnSpc>
              <a:defRPr/>
            </a:pPr>
            <a:r>
              <a:rPr lang="it-IT" sz="1600" dirty="0" smtClean="0">
                <a:solidFill>
                  <a:srgbClr val="0000FF"/>
                </a:solidFill>
              </a:rPr>
              <a:t>First and last </a:t>
            </a:r>
            <a:r>
              <a:rPr lang="it-IT" sz="1600" dirty="0" err="1" smtClean="0">
                <a:solidFill>
                  <a:srgbClr val="0000FF"/>
                </a:solidFill>
              </a:rPr>
              <a:t>observation</a:t>
            </a:r>
            <a:r>
              <a:rPr lang="it-IT" sz="1600" dirty="0" smtClean="0">
                <a:solidFill>
                  <a:srgbClr val="0000FF"/>
                </a:solidFill>
              </a:rPr>
              <a:t> of a GRB on </a:t>
            </a:r>
            <a:r>
              <a:rPr lang="it-IT" sz="1600" dirty="0" err="1" smtClean="0">
                <a:solidFill>
                  <a:srgbClr val="0000FF"/>
                </a:solidFill>
              </a:rPr>
              <a:t>July</a:t>
            </a:r>
            <a:r>
              <a:rPr lang="it-IT" sz="1600" dirty="0" smtClean="0">
                <a:solidFill>
                  <a:srgbClr val="0000FF"/>
                </a:solidFill>
              </a:rPr>
              <a:t> 20, 1996 and on April 30, 2002</a:t>
            </a:r>
          </a:p>
          <a:p>
            <a:pPr>
              <a:lnSpc>
                <a:spcPct val="90000"/>
              </a:lnSpc>
              <a:defRPr/>
            </a:pPr>
            <a:endParaRPr lang="it-IT" sz="16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5865460"/>
            <a:ext cx="8300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instruments working at different energies and with different field-of-view: a sort of “Christmas Tree” (cit.) </a:t>
            </a:r>
            <a:endParaRPr lang="en-US" dirty="0"/>
          </a:p>
        </p:txBody>
      </p:sp>
      <p:pic>
        <p:nvPicPr>
          <p:cNvPr id="16" name="Picture 15" descr="Atlas Centaurus ac-78 launches SAX -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t="9804" r="8250" b="11718"/>
          <a:stretch/>
        </p:blipFill>
        <p:spPr>
          <a:xfrm>
            <a:off x="245374" y="1036438"/>
            <a:ext cx="6335058" cy="46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7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64441" y="6138863"/>
            <a:ext cx="7415118" cy="719137"/>
          </a:xfrm>
        </p:spPr>
        <p:txBody>
          <a:bodyPr anchor="t">
            <a:normAutofit/>
          </a:bodyPr>
          <a:lstStyle/>
          <a:p>
            <a:pPr algn="l"/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GRB960720: the 1</a:t>
            </a:r>
            <a:r>
              <a:rPr lang="en-US" sz="1800" baseline="300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st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GRB the field was observed with NFI on </a:t>
            </a:r>
            <a:r>
              <a:rPr lang="en-US" sz="18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october</a:t>
            </a:r>
            <a:r>
              <a:rPr lang="mr-IN" sz="1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…</a:t>
            </a:r>
            <a:endParaRPr lang="en-US" sz="18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47107" name="Picture 3" descr="960720_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4038600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875" y="1916708"/>
            <a:ext cx="4248150" cy="3960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7110" name="AutoShape 6"/>
          <p:cNvSpPr>
            <a:spLocks noChangeArrowheads="1"/>
          </p:cNvSpPr>
          <p:nvPr/>
        </p:nvSpPr>
        <p:spPr bwMode="auto">
          <a:xfrm rot="19338220">
            <a:off x="1331912" y="3861396"/>
            <a:ext cx="1211263" cy="485775"/>
          </a:xfrm>
          <a:prstGeom prst="rightArrow">
            <a:avLst>
              <a:gd name="adj1" fmla="val 24194"/>
              <a:gd name="adj2" fmla="val 61101"/>
            </a:avLst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H="1" flipV="1">
            <a:off x="2700337" y="3501033"/>
            <a:ext cx="2376488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12" name="Picture 8" descr="gb960720_im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103687" cy="439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3" name="AutoShape 9"/>
          <p:cNvSpPr>
            <a:spLocks noChangeArrowheads="1"/>
          </p:cNvSpPr>
          <p:nvPr/>
        </p:nvSpPr>
        <p:spPr bwMode="auto">
          <a:xfrm rot="19338220">
            <a:off x="1476375" y="4310658"/>
            <a:ext cx="1211262" cy="485775"/>
          </a:xfrm>
          <a:prstGeom prst="rightArrow">
            <a:avLst>
              <a:gd name="adj1" fmla="val 24194"/>
              <a:gd name="adj2" fmla="val 61101"/>
            </a:avLst>
          </a:prstGeom>
          <a:solidFill>
            <a:schemeClr val="tx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H="1" flipV="1">
            <a:off x="2987675" y="3932833"/>
            <a:ext cx="3241675" cy="11525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09" y="4337654"/>
            <a:ext cx="114300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68313" y="33303"/>
            <a:ext cx="8458200" cy="1143000"/>
          </a:xfrm>
          <a:prstGeom prst="rect">
            <a:avLst/>
          </a:prstGeo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BeppoSAX</a:t>
            </a: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&amp; GRBs</a:t>
            </a:r>
            <a:endParaRPr lang="en-US" sz="3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6462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10" grpId="0" animBg="1"/>
      <p:bldP spid="47111" grpId="0" animBg="1"/>
      <p:bldP spid="47113" grpId="0" animBg="1"/>
      <p:bldP spid="471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gb970111_im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20051" r="6646" b="20803"/>
          <a:stretch/>
        </p:blipFill>
        <p:spPr bwMode="auto">
          <a:xfrm>
            <a:off x="74705" y="33303"/>
            <a:ext cx="3556344" cy="313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03"/>
            <a:ext cx="8458200" cy="11430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anchor="t">
            <a:normAutofit/>
          </a:bodyPr>
          <a:lstStyle/>
          <a:p>
            <a:pPr algn="r"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GRB afterglows</a:t>
            </a:r>
            <a:endParaRPr lang="en-US" sz="3600" dirty="0" smtClean="0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42866" y="653842"/>
            <a:ext cx="4234437" cy="1340816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18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GRB970111: </a:t>
            </a:r>
            <a:r>
              <a:rPr lang="en-US" sz="1800" dirty="0" smtClean="0">
                <a:solidFill>
                  <a:schemeClr val="accent2"/>
                </a:solidFill>
              </a:rPr>
              <a:t>Triggered </a:t>
            </a:r>
            <a:r>
              <a:rPr lang="en-US" sz="1800" dirty="0" smtClean="0">
                <a:solidFill>
                  <a:schemeClr val="accent2"/>
                </a:solidFill>
              </a:rPr>
              <a:t>by GRBM and localized by the WFC of </a:t>
            </a:r>
            <a:r>
              <a:rPr lang="en-US" sz="1800" dirty="0" err="1" smtClean="0">
                <a:solidFill>
                  <a:schemeClr val="accent2"/>
                </a:solidFill>
              </a:rPr>
              <a:t>BeppoSAX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smtClean="0">
                <a:solidFill>
                  <a:schemeClr val="accent2"/>
                </a:solidFill>
              </a:rPr>
              <a:t>fast </a:t>
            </a:r>
            <a:r>
              <a:rPr lang="en-US" sz="1800" dirty="0" smtClean="0">
                <a:solidFill>
                  <a:schemeClr val="accent2"/>
                </a:solidFill>
              </a:rPr>
              <a:t>follow-up (16 </a:t>
            </a:r>
            <a:r>
              <a:rPr lang="en-US" sz="1800" dirty="0" err="1" smtClean="0">
                <a:solidFill>
                  <a:schemeClr val="accent2"/>
                </a:solidFill>
              </a:rPr>
              <a:t>hrs</a:t>
            </a:r>
            <a:r>
              <a:rPr lang="en-US" sz="1800" dirty="0" smtClean="0">
                <a:solidFill>
                  <a:schemeClr val="accent2"/>
                </a:solidFill>
              </a:rPr>
              <a:t> after the GRB) by the NFI</a:t>
            </a:r>
            <a:r>
              <a:rPr lang="it-IT" sz="1800" dirty="0" smtClean="0">
                <a:solidFill>
                  <a:schemeClr val="accent2"/>
                </a:solidFill>
              </a:rPr>
              <a:t>. 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60695" y="2877050"/>
            <a:ext cx="3467866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charset="0"/>
              <a:buNone/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n-cs"/>
              </a:rPr>
              <a:t>(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n-cs"/>
              </a:rPr>
              <a:t>Feroci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n-cs"/>
              </a:rPr>
              <a:t>, Antonelli,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n-cs"/>
              </a:rPr>
              <a:t>Guainazzi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+mn-cs"/>
              </a:rPr>
              <a:t>, et al., 1998)</a:t>
            </a:r>
          </a:p>
        </p:txBody>
      </p:sp>
      <p:pic>
        <p:nvPicPr>
          <p:cNvPr id="6" name="Picture 4" descr="gb970228_im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72" y="1795714"/>
            <a:ext cx="4444141" cy="267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gb970228_op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72" y="4468573"/>
            <a:ext cx="4444141" cy="223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216" y="3895771"/>
            <a:ext cx="4067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GRB970228: </a:t>
            </a:r>
            <a:r>
              <a:rPr lang="en-US" dirty="0" smtClean="0">
                <a:solidFill>
                  <a:schemeClr val="accent2"/>
                </a:solidFill>
              </a:rPr>
              <a:t>Fast </a:t>
            </a:r>
            <a:r>
              <a:rPr lang="en-US" dirty="0">
                <a:solidFill>
                  <a:schemeClr val="accent2"/>
                </a:solidFill>
              </a:rPr>
              <a:t>follow up </a:t>
            </a:r>
            <a:r>
              <a:rPr lang="en-US" dirty="0" smtClean="0">
                <a:solidFill>
                  <a:schemeClr val="accent2"/>
                </a:solidFill>
              </a:rPr>
              <a:t>(</a:t>
            </a:r>
            <a:r>
              <a:rPr lang="en-US" dirty="0">
                <a:solidFill>
                  <a:schemeClr val="accent2"/>
                </a:solidFill>
              </a:rPr>
              <a:t>8hr) led to discover a bright unknown X-ray </a:t>
            </a:r>
            <a:r>
              <a:rPr lang="en-US" dirty="0" smtClean="0">
                <a:solidFill>
                  <a:schemeClr val="accent2"/>
                </a:solidFill>
              </a:rPr>
              <a:t>source in NFI. A </a:t>
            </a:r>
            <a:r>
              <a:rPr lang="en-US" dirty="0">
                <a:solidFill>
                  <a:schemeClr val="accent2"/>
                </a:solidFill>
              </a:rPr>
              <a:t>second pointing 3 days after showed the source faded.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94640" y="4101862"/>
            <a:ext cx="35290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Clr>
                <a:srgbClr val="FFFF00"/>
              </a:buClr>
              <a:defRPr/>
            </a:pPr>
            <a:r>
              <a:rPr lang="en-US" sz="1800" dirty="0">
                <a:solidFill>
                  <a:srgbClr val="FF0000"/>
                </a:solidFill>
                <a:cs typeface="+mn-cs"/>
              </a:rPr>
              <a:t>(Costa, </a:t>
            </a:r>
            <a:r>
              <a:rPr lang="mr-IN" sz="1800" dirty="0" smtClean="0">
                <a:solidFill>
                  <a:srgbClr val="FF0000"/>
                </a:solidFill>
                <a:cs typeface="+mn-cs"/>
              </a:rPr>
              <a:t>…</a:t>
            </a:r>
            <a:r>
              <a:rPr lang="it-IT" sz="1800" dirty="0" smtClean="0">
                <a:solidFill>
                  <a:srgbClr val="FF0000"/>
                </a:solidFill>
                <a:cs typeface="+mn-cs"/>
              </a:rPr>
              <a:t> LAA, </a:t>
            </a:r>
            <a:r>
              <a:rPr lang="en-US" sz="1800" dirty="0" smtClean="0">
                <a:solidFill>
                  <a:srgbClr val="FF0000"/>
                </a:solidFill>
                <a:cs typeface="+mn-cs"/>
              </a:rPr>
              <a:t>et </a:t>
            </a:r>
            <a:r>
              <a:rPr lang="en-US" sz="1800" dirty="0">
                <a:solidFill>
                  <a:srgbClr val="FF0000"/>
                </a:solidFill>
                <a:cs typeface="+mn-cs"/>
              </a:rPr>
              <a:t>al., 1997)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57713" y="6375400"/>
            <a:ext cx="3317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Clr>
                <a:srgbClr val="FFFF00"/>
              </a:buClr>
              <a:defRPr/>
            </a:pPr>
            <a:r>
              <a:rPr lang="en-US" sz="1800" dirty="0">
                <a:solidFill>
                  <a:srgbClr val="FF0000"/>
                </a:solidFill>
                <a:cs typeface="+mn-cs"/>
              </a:rPr>
              <a:t>(Van </a:t>
            </a:r>
            <a:r>
              <a:rPr lang="en-US" sz="1800" dirty="0" err="1">
                <a:solidFill>
                  <a:srgbClr val="FF0000"/>
                </a:solidFill>
                <a:cs typeface="+mn-cs"/>
              </a:rPr>
              <a:t>Paradijs</a:t>
            </a:r>
            <a:r>
              <a:rPr lang="en-US" sz="1800" dirty="0">
                <a:solidFill>
                  <a:srgbClr val="FF0000"/>
                </a:solidFill>
                <a:cs typeface="+mn-cs"/>
              </a:rPr>
              <a:t>, et al., 1997)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42216" y="5143348"/>
            <a:ext cx="410368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dirty="0" smtClean="0">
                <a:solidFill>
                  <a:schemeClr val="tx2"/>
                </a:solidFill>
                <a:cs typeface="+mn-cs"/>
              </a:rPr>
              <a:t>Thanks </a:t>
            </a:r>
            <a:r>
              <a:rPr lang="en-US" dirty="0">
                <a:solidFill>
                  <a:schemeClr val="tx2"/>
                </a:solidFill>
                <a:cs typeface="+mn-cs"/>
              </a:rPr>
              <a:t>to the </a:t>
            </a:r>
            <a:r>
              <a:rPr lang="en-US" dirty="0" smtClean="0">
                <a:solidFill>
                  <a:schemeClr val="tx2"/>
                </a:solidFill>
                <a:cs typeface="+mn-cs"/>
              </a:rPr>
              <a:t>good X</a:t>
            </a:r>
            <a:r>
              <a:rPr lang="en-US" dirty="0">
                <a:solidFill>
                  <a:schemeClr val="tx2"/>
                </a:solidFill>
                <a:cs typeface="+mn-cs"/>
              </a:rPr>
              <a:t>-ray position an optical fading source could be </a:t>
            </a:r>
            <a:r>
              <a:rPr lang="en-US" dirty="0" smtClean="0">
                <a:solidFill>
                  <a:schemeClr val="tx2"/>
                </a:solidFill>
                <a:cs typeface="+mn-cs"/>
              </a:rPr>
              <a:t>observed.</a:t>
            </a:r>
            <a:endParaRPr lang="en-US" dirty="0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98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607" y="131038"/>
            <a:ext cx="7851186" cy="1223963"/>
          </a:xfrm>
        </p:spPr>
        <p:txBody>
          <a:bodyPr anchor="t"/>
          <a:lstStyle/>
          <a:p>
            <a:r>
              <a:rPr lang="en-US" dirty="0" smtClean="0"/>
              <a:t>GRBs as </a:t>
            </a:r>
            <a:r>
              <a:rPr lang="en-US" dirty="0" err="1" smtClean="0"/>
              <a:t>Extragalctic</a:t>
            </a:r>
            <a:r>
              <a:rPr lang="en-US" dirty="0" smtClean="0"/>
              <a:t> Sources</a:t>
            </a:r>
            <a:endParaRPr lang="en-US" dirty="0"/>
          </a:p>
        </p:txBody>
      </p:sp>
      <p:pic>
        <p:nvPicPr>
          <p:cNvPr id="5" name="Picture 5" descr="host_spe_97050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t="8272" r="8490" b="9374"/>
          <a:stretch/>
        </p:blipFill>
        <p:spPr>
          <a:xfrm>
            <a:off x="218593" y="1173317"/>
            <a:ext cx="4457995" cy="26774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046214" y="3528946"/>
            <a:ext cx="163037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200" b="0" dirty="0" err="1">
                <a:cs typeface="+mn-cs"/>
              </a:rPr>
              <a:t>Metzeger</a:t>
            </a:r>
            <a:r>
              <a:rPr lang="it-IT" sz="1200" b="0" dirty="0">
                <a:cs typeface="+mn-cs"/>
              </a:rPr>
              <a:t> et al., 1997</a:t>
            </a:r>
          </a:p>
        </p:txBody>
      </p:sp>
      <p:pic>
        <p:nvPicPr>
          <p:cNvPr id="12" name="Picture 5" descr="SN98BW_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27" y="938024"/>
            <a:ext cx="3595149" cy="432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n1998bw_spec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17839" r="13916" b="21817"/>
          <a:stretch>
            <a:fillRect/>
          </a:stretch>
        </p:blipFill>
        <p:spPr bwMode="auto">
          <a:xfrm>
            <a:off x="5504026" y="4777369"/>
            <a:ext cx="2137497" cy="203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z-dis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34" y="3850768"/>
            <a:ext cx="4457995" cy="2592593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6335059" y="2898588"/>
            <a:ext cx="866588" cy="1878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800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776</Words>
  <Application>Microsoft Macintosh PowerPoint</Application>
  <PresentationFormat>On-screen Show (4:3)</PresentationFormat>
  <Paragraphs>118</Paragraphs>
  <Slides>22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Hunting GRBs and other Transients with MAGIC.</vt:lpstr>
      <vt:lpstr>Gamma Ray Bursts</vt:lpstr>
      <vt:lpstr>GRB: status of the art at the end of ‘90</vt:lpstr>
      <vt:lpstr>VHE Properties of GRBs </vt:lpstr>
      <vt:lpstr>GRB &amp; Alert Systems</vt:lpstr>
      <vt:lpstr>BeppoSAX and the new era for GRBs </vt:lpstr>
      <vt:lpstr>GRB960720: the 1st GRB the field was observed with NFI on october…</vt:lpstr>
      <vt:lpstr>GRB afterglows</vt:lpstr>
      <vt:lpstr>GRBs as Extragalctic Sources</vt:lpstr>
      <vt:lpstr>SWIFT</vt:lpstr>
      <vt:lpstr>MAGIC &amp; GRBs</vt:lpstr>
      <vt:lpstr>MAGIC &amp; GRBs</vt:lpstr>
      <vt:lpstr>MAGIC &amp; GRBs</vt:lpstr>
      <vt:lpstr>MAGIC &amp; GRBs</vt:lpstr>
      <vt:lpstr>MAGIC GRBs</vt:lpstr>
      <vt:lpstr>MAGIC GRBs</vt:lpstr>
      <vt:lpstr>MAGIC Results on GRB</vt:lpstr>
      <vt:lpstr>PowerPoint Presentation</vt:lpstr>
      <vt:lpstr>MAGIC Results</vt:lpstr>
      <vt:lpstr>MAGIC follow-up of GW151226</vt:lpstr>
      <vt:lpstr>MAGIC follow-ups of neutrino events </vt:lpstr>
      <vt:lpstr>The MAGIC Transient Program</vt:lpstr>
    </vt:vector>
  </TitlesOfParts>
  <Company>INAF-Osservatorio Astronomico di Roma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Hunting GRBs and other Transients with MAGIC.</dc:title>
  <dc:creator>Lucio Angelo Antonelli</dc:creator>
  <cp:lastModifiedBy>Lucio Angelo Antonelli</cp:lastModifiedBy>
  <cp:revision>44</cp:revision>
  <dcterms:created xsi:type="dcterms:W3CDTF">2018-06-26T10:56:57Z</dcterms:created>
  <dcterms:modified xsi:type="dcterms:W3CDTF">2018-06-27T09:48:49Z</dcterms:modified>
</cp:coreProperties>
</file>