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Default Extension="wmf" ContentType="image/x-wmf"/>
  <Override PartName="/ppt/notesSlides/notesSlide18.xml" ContentType="application/vnd.openxmlformats-officedocument.presentationml.notesSlide+xml"/>
  <Override PartName="/ppt/notesSlides/notesSlide27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Default Extension="jpeg" ContentType="image/jpeg"/>
  <Default Extension="emf" ContentType="image/x-emf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Default Extension="vml" ContentType="application/vnd.openxmlformats-officedocument.vmlDrawing"/>
  <Override PartName="/ppt/notesSlides/notesSlide31.xml" ContentType="application/vnd.openxmlformats-officedocument.presentationml.notesSlide+xml"/>
  <Default Extension="gif" ContentType="image/gif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theme/theme3.xml" ContentType="application/vnd.openxmlformats-officedocument.theme+xml"/>
  <Override PartName="/ppt/notesSlides/notesSlide29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710" r:id="rId1"/>
  </p:sldMasterIdLst>
  <p:notesMasterIdLst>
    <p:notesMasterId r:id="rId50"/>
  </p:notesMasterIdLst>
  <p:handoutMasterIdLst>
    <p:handoutMasterId r:id="rId51"/>
  </p:handoutMasterIdLst>
  <p:sldIdLst>
    <p:sldId id="714" r:id="rId2"/>
    <p:sldId id="690" r:id="rId3"/>
    <p:sldId id="680" r:id="rId4"/>
    <p:sldId id="715" r:id="rId5"/>
    <p:sldId id="681" r:id="rId6"/>
    <p:sldId id="682" r:id="rId7"/>
    <p:sldId id="716" r:id="rId8"/>
    <p:sldId id="685" r:id="rId9"/>
    <p:sldId id="648" r:id="rId10"/>
    <p:sldId id="672" r:id="rId11"/>
    <p:sldId id="669" r:id="rId12"/>
    <p:sldId id="671" r:id="rId13"/>
    <p:sldId id="670" r:id="rId14"/>
    <p:sldId id="691" r:id="rId15"/>
    <p:sldId id="692" r:id="rId16"/>
    <p:sldId id="717" r:id="rId17"/>
    <p:sldId id="693" r:id="rId18"/>
    <p:sldId id="694" r:id="rId19"/>
    <p:sldId id="718" r:id="rId20"/>
    <p:sldId id="719" r:id="rId21"/>
    <p:sldId id="724" r:id="rId22"/>
    <p:sldId id="726" r:id="rId23"/>
    <p:sldId id="727" r:id="rId24"/>
    <p:sldId id="720" r:id="rId25"/>
    <p:sldId id="722" r:id="rId26"/>
    <p:sldId id="725" r:id="rId27"/>
    <p:sldId id="729" r:id="rId28"/>
    <p:sldId id="731" r:id="rId29"/>
    <p:sldId id="732" r:id="rId30"/>
    <p:sldId id="707" r:id="rId31"/>
    <p:sldId id="728" r:id="rId32"/>
    <p:sldId id="741" r:id="rId33"/>
    <p:sldId id="742" r:id="rId34"/>
    <p:sldId id="743" r:id="rId35"/>
    <p:sldId id="733" r:id="rId36"/>
    <p:sldId id="735" r:id="rId37"/>
    <p:sldId id="740" r:id="rId38"/>
    <p:sldId id="736" r:id="rId39"/>
    <p:sldId id="737" r:id="rId40"/>
    <p:sldId id="738" r:id="rId41"/>
    <p:sldId id="739" r:id="rId42"/>
    <p:sldId id="712" r:id="rId43"/>
    <p:sldId id="703" r:id="rId44"/>
    <p:sldId id="711" r:id="rId45"/>
    <p:sldId id="696" r:id="rId46"/>
    <p:sldId id="697" r:id="rId47"/>
    <p:sldId id="674" r:id="rId48"/>
    <p:sldId id="675" r:id="rId49"/>
  </p:sldIdLst>
  <p:sldSz cx="9144000" cy="6858000" type="screen4x3"/>
  <p:notesSz cx="6794500" cy="9906000"/>
  <p:defaultTextStyle>
    <a:defPPr>
      <a:defRPr lang="en-US"/>
    </a:defPPr>
    <a:lvl1pPr algn="ctr" rtl="0" eaLnBrk="0" fontAlgn="base" hangingPunct="0">
      <a:spcBef>
        <a:spcPct val="50000"/>
      </a:spcBef>
      <a:spcAft>
        <a:spcPct val="0"/>
      </a:spcAft>
      <a:defRPr sz="1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ctr" rtl="0" eaLnBrk="0" fontAlgn="base" hangingPunct="0">
      <a:spcBef>
        <a:spcPct val="50000"/>
      </a:spcBef>
      <a:spcAft>
        <a:spcPct val="0"/>
      </a:spcAft>
      <a:defRPr sz="1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ctr" rtl="0" eaLnBrk="0" fontAlgn="base" hangingPunct="0">
      <a:spcBef>
        <a:spcPct val="50000"/>
      </a:spcBef>
      <a:spcAft>
        <a:spcPct val="0"/>
      </a:spcAft>
      <a:defRPr sz="1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ctr" rtl="0" eaLnBrk="0" fontAlgn="base" hangingPunct="0">
      <a:spcBef>
        <a:spcPct val="50000"/>
      </a:spcBef>
      <a:spcAft>
        <a:spcPct val="0"/>
      </a:spcAft>
      <a:defRPr sz="1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ctr" rtl="0" eaLnBrk="0" fontAlgn="base" hangingPunct="0">
      <a:spcBef>
        <a:spcPct val="50000"/>
      </a:spcBef>
      <a:spcAft>
        <a:spcPct val="0"/>
      </a:spcAft>
      <a:defRPr sz="1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1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1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1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1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9DBD8"/>
    <a:srgbClr val="5A45F9"/>
    <a:srgbClr val="C8DCEC"/>
    <a:srgbClr val="ED9513"/>
    <a:srgbClr val="C2BAEC"/>
    <a:srgbClr val="B7ADE9"/>
    <a:srgbClr val="5D47CD"/>
    <a:srgbClr val="2C1F71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123" autoAdjust="0"/>
    <p:restoredTop sz="91726" autoAdjust="0"/>
  </p:normalViewPr>
  <p:slideViewPr>
    <p:cSldViewPr snapToGrid="0">
      <p:cViewPr varScale="1">
        <p:scale>
          <a:sx n="90" d="100"/>
          <a:sy n="90" d="100"/>
        </p:scale>
        <p:origin x="-1152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 snapToGrid="0">
      <p:cViewPr varScale="1">
        <p:scale>
          <a:sx n="80" d="100"/>
          <a:sy n="80" d="100"/>
        </p:scale>
        <p:origin x="-2484" y="-84"/>
      </p:cViewPr>
      <p:guideLst>
        <p:guide orient="horz" pos="3119"/>
        <p:guide pos="2139"/>
      </p:guideLst>
    </p:cSldViewPr>
  </p:notesViewPr>
  <p:gridSpacing cx="46085125" cy="46085125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handoutMaster" Target="handoutMasters/handoutMaster1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4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3225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02" tIns="46353" rIns="92702" bIns="46353" numCol="1" anchor="t" anchorCtr="0" compatLnSpc="1">
            <a:prstTxWarp prst="textNoShape">
              <a:avLst/>
            </a:prstTxWarp>
          </a:bodyPr>
          <a:lstStyle>
            <a:lvl1pPr algn="l" defTabSz="927100">
              <a:spcBef>
                <a:spcPct val="0"/>
              </a:spcBef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1275" y="0"/>
            <a:ext cx="2943225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02" tIns="46353" rIns="92702" bIns="46353" numCol="1" anchor="t" anchorCtr="0" compatLnSpc="1">
            <a:prstTxWarp prst="textNoShape">
              <a:avLst/>
            </a:prstTxWarp>
          </a:bodyPr>
          <a:lstStyle>
            <a:lvl1pPr algn="r" defTabSz="927100">
              <a:spcBef>
                <a:spcPct val="0"/>
              </a:spcBef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3B4A33BA-A025-4E4B-A939-704EACD7E41E}" type="datetime1">
              <a:rPr lang="en-US"/>
              <a:pPr>
                <a:defRPr/>
              </a:pPr>
              <a:t>10/1/2009</a:t>
            </a:fld>
            <a:endParaRPr lang="en-US"/>
          </a:p>
        </p:txBody>
      </p:sp>
      <p:sp>
        <p:nvSpPr>
          <p:cNvPr id="1638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10700"/>
            <a:ext cx="2943225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02" tIns="46353" rIns="92702" bIns="46353" numCol="1" anchor="b" anchorCtr="0" compatLnSpc="1">
            <a:prstTxWarp prst="textNoShape">
              <a:avLst/>
            </a:prstTxWarp>
          </a:bodyPr>
          <a:lstStyle>
            <a:lvl1pPr algn="l" defTabSz="927100">
              <a:spcBef>
                <a:spcPct val="0"/>
              </a:spcBef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r>
              <a:rPr lang="en-US"/>
              <a:t>Ladislav Andricek, MPI Munich</a:t>
            </a:r>
          </a:p>
        </p:txBody>
      </p:sp>
      <p:sp>
        <p:nvSpPr>
          <p:cNvPr id="1638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1275" y="9410700"/>
            <a:ext cx="2943225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02" tIns="46353" rIns="92702" bIns="46353" numCol="1" anchor="b" anchorCtr="0" compatLnSpc="1">
            <a:prstTxWarp prst="textNoShape">
              <a:avLst/>
            </a:prstTxWarp>
          </a:bodyPr>
          <a:lstStyle>
            <a:lvl1pPr algn="r" defTabSz="927100">
              <a:spcBef>
                <a:spcPct val="0"/>
              </a:spcBef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84AAF1F7-758C-4A7D-8473-44AA86FB4A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3225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02" tIns="46353" rIns="92702" bIns="46353" numCol="1" anchor="t" anchorCtr="0" compatLnSpc="1">
            <a:prstTxWarp prst="textNoShape">
              <a:avLst/>
            </a:prstTxWarp>
          </a:bodyPr>
          <a:lstStyle>
            <a:lvl1pPr algn="l" defTabSz="927100">
              <a:spcBef>
                <a:spcPct val="0"/>
              </a:spcBef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1275" y="0"/>
            <a:ext cx="2943225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02" tIns="46353" rIns="92702" bIns="46353" numCol="1" anchor="t" anchorCtr="0" compatLnSpc="1">
            <a:prstTxWarp prst="textNoShape">
              <a:avLst/>
            </a:prstTxWarp>
          </a:bodyPr>
          <a:lstStyle>
            <a:lvl1pPr algn="r" defTabSz="927100">
              <a:spcBef>
                <a:spcPct val="0"/>
              </a:spcBef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A12F3D7E-A7B6-4ECA-9D27-76D135F3D47F}" type="datetime1">
              <a:rPr lang="en-US"/>
              <a:pPr>
                <a:defRPr/>
              </a:pPr>
              <a:t>10/1/2009</a:t>
            </a:fld>
            <a:endParaRPr lang="en-US"/>
          </a:p>
        </p:txBody>
      </p:sp>
      <p:sp>
        <p:nvSpPr>
          <p:cNvPr id="553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23925" y="742950"/>
            <a:ext cx="4953000" cy="37147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4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4875" y="4705350"/>
            <a:ext cx="4984750" cy="445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02" tIns="46353" rIns="92702" bIns="4635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434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10700"/>
            <a:ext cx="2943225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02" tIns="46353" rIns="92702" bIns="46353" numCol="1" anchor="b" anchorCtr="0" compatLnSpc="1">
            <a:prstTxWarp prst="textNoShape">
              <a:avLst/>
            </a:prstTxWarp>
          </a:bodyPr>
          <a:lstStyle>
            <a:lvl1pPr algn="l" defTabSz="927100">
              <a:spcBef>
                <a:spcPct val="0"/>
              </a:spcBef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r>
              <a:rPr lang="en-US"/>
              <a:t>Ladislav Andricek, MPI Munich</a:t>
            </a:r>
          </a:p>
        </p:txBody>
      </p:sp>
      <p:sp>
        <p:nvSpPr>
          <p:cNvPr id="1434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1275" y="9410700"/>
            <a:ext cx="2943225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02" tIns="46353" rIns="92702" bIns="46353" numCol="1" anchor="b" anchorCtr="0" compatLnSpc="1">
            <a:prstTxWarp prst="textNoShape">
              <a:avLst/>
            </a:prstTxWarp>
          </a:bodyPr>
          <a:lstStyle>
            <a:lvl1pPr algn="r" defTabSz="927100">
              <a:spcBef>
                <a:spcPct val="0"/>
              </a:spcBef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BFC9F493-6259-4C83-BF1E-8B49DCB82C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fld id="{0B3A1C2C-5481-4A51-9C93-7FBD955FD1D0}" type="datetime1">
              <a:rPr lang="en-US" smtClean="0"/>
              <a:pPr/>
              <a:t>10/1/2009</a:t>
            </a:fld>
            <a:endParaRPr lang="en-US" smtClean="0"/>
          </a:p>
        </p:txBody>
      </p:sp>
      <p:sp>
        <p:nvSpPr>
          <p:cNvPr id="56323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smtClean="0"/>
              <a:t>Ladislav Andricek, MPI Munich</a:t>
            </a:r>
          </a:p>
        </p:txBody>
      </p:sp>
      <p:sp>
        <p:nvSpPr>
          <p:cNvPr id="5632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fld id="{068C271B-0CBF-44A2-871C-E50DE00174EA}" type="datetime1">
              <a:rPr lang="en-US" smtClean="0"/>
              <a:pPr/>
              <a:t>10/1/2009</a:t>
            </a:fld>
            <a:endParaRPr lang="en-US" smtClean="0"/>
          </a:p>
        </p:txBody>
      </p:sp>
      <p:sp>
        <p:nvSpPr>
          <p:cNvPr id="65539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smtClean="0"/>
              <a:t>Ladislav Andricek, MPI Munich</a:t>
            </a:r>
          </a:p>
        </p:txBody>
      </p:sp>
      <p:sp>
        <p:nvSpPr>
          <p:cNvPr id="6554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fld id="{36B5E2AB-E322-4C8A-A78E-41D66D8D9335}" type="datetime1">
              <a:rPr lang="en-US" smtClean="0"/>
              <a:pPr/>
              <a:t>10/1/2009</a:t>
            </a:fld>
            <a:endParaRPr lang="en-US" smtClean="0"/>
          </a:p>
        </p:txBody>
      </p:sp>
      <p:sp>
        <p:nvSpPr>
          <p:cNvPr id="66563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smtClean="0"/>
              <a:t>Ladislav Andricek, MPI Munich</a:t>
            </a:r>
          </a:p>
        </p:txBody>
      </p:sp>
      <p:sp>
        <p:nvSpPr>
          <p:cNvPr id="6656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fld id="{D9A0AB1F-C0E9-4F90-8794-D6C562D6A86B}" type="datetime1">
              <a:rPr lang="en-US" smtClean="0"/>
              <a:pPr/>
              <a:t>10/1/2009</a:t>
            </a:fld>
            <a:endParaRPr lang="en-US" smtClean="0"/>
          </a:p>
        </p:txBody>
      </p:sp>
      <p:sp>
        <p:nvSpPr>
          <p:cNvPr id="67587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smtClean="0"/>
              <a:t>Ladislav Andricek, MPI Munich</a:t>
            </a:r>
          </a:p>
        </p:txBody>
      </p:sp>
      <p:sp>
        <p:nvSpPr>
          <p:cNvPr id="6758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fld id="{6E7148A2-4131-42D8-B912-1CDCCA355708}" type="datetime1">
              <a:rPr lang="en-US" smtClean="0"/>
              <a:pPr/>
              <a:t>10/1/2009</a:t>
            </a:fld>
            <a:endParaRPr lang="en-US" smtClean="0"/>
          </a:p>
        </p:txBody>
      </p:sp>
      <p:sp>
        <p:nvSpPr>
          <p:cNvPr id="68611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smtClean="0"/>
              <a:t>Ladislav Andricek, MPI Munich</a:t>
            </a:r>
          </a:p>
        </p:txBody>
      </p:sp>
      <p:sp>
        <p:nvSpPr>
          <p:cNvPr id="6861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fld id="{FD70621C-F9F0-4CF1-AF2D-B5768F26A9CA}" type="datetime1">
              <a:rPr lang="en-US" smtClean="0"/>
              <a:pPr/>
              <a:t>10/1/2009</a:t>
            </a:fld>
            <a:endParaRPr lang="en-US" smtClean="0"/>
          </a:p>
        </p:txBody>
      </p:sp>
      <p:sp>
        <p:nvSpPr>
          <p:cNvPr id="69635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smtClean="0"/>
              <a:t>Ladislav Andricek, MPI Munich</a:t>
            </a:r>
          </a:p>
        </p:txBody>
      </p:sp>
      <p:sp>
        <p:nvSpPr>
          <p:cNvPr id="6963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fld id="{947C75DE-AD27-47A6-B857-D2FC7AD4E001}" type="datetime1">
              <a:rPr lang="en-US" smtClean="0"/>
              <a:pPr/>
              <a:t>10/1/2009</a:t>
            </a:fld>
            <a:endParaRPr lang="en-US" smtClean="0"/>
          </a:p>
        </p:txBody>
      </p:sp>
      <p:sp>
        <p:nvSpPr>
          <p:cNvPr id="70659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smtClean="0"/>
              <a:t>Ladislav Andricek, MPI Munich</a:t>
            </a:r>
          </a:p>
        </p:txBody>
      </p:sp>
      <p:sp>
        <p:nvSpPr>
          <p:cNvPr id="7066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fld id="{2EAB9E72-84BA-417D-BD8B-12B06A9E93DE}" type="datetime1">
              <a:rPr lang="en-US" smtClean="0"/>
              <a:pPr/>
              <a:t>10/1/2009</a:t>
            </a:fld>
            <a:endParaRPr lang="en-US" smtClean="0"/>
          </a:p>
        </p:txBody>
      </p:sp>
      <p:sp>
        <p:nvSpPr>
          <p:cNvPr id="71683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smtClean="0"/>
              <a:t>Ladislav Andricek, MPI Munich</a:t>
            </a:r>
          </a:p>
        </p:txBody>
      </p:sp>
      <p:sp>
        <p:nvSpPr>
          <p:cNvPr id="7168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fld id="{89628CCB-60D7-4905-9B0F-7D320578D462}" type="datetime1">
              <a:rPr lang="en-US" smtClean="0"/>
              <a:pPr/>
              <a:t>10/1/2009</a:t>
            </a:fld>
            <a:endParaRPr lang="en-US" smtClean="0"/>
          </a:p>
        </p:txBody>
      </p:sp>
      <p:sp>
        <p:nvSpPr>
          <p:cNvPr id="72707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smtClean="0"/>
              <a:t>Ladislav Andricek, MPI Munich</a:t>
            </a:r>
          </a:p>
        </p:txBody>
      </p:sp>
      <p:sp>
        <p:nvSpPr>
          <p:cNvPr id="7270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fld id="{7C6802DC-5FC5-4EE2-9638-A1B61B2EDA24}" type="datetime1">
              <a:rPr lang="en-US" smtClean="0"/>
              <a:pPr/>
              <a:t>10/1/2009</a:t>
            </a:fld>
            <a:endParaRPr lang="en-US" smtClean="0"/>
          </a:p>
        </p:txBody>
      </p:sp>
      <p:sp>
        <p:nvSpPr>
          <p:cNvPr id="73731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smtClean="0"/>
              <a:t>Ladislav Andricek, MPI Munich</a:t>
            </a:r>
          </a:p>
        </p:txBody>
      </p:sp>
      <p:sp>
        <p:nvSpPr>
          <p:cNvPr id="7373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fld id="{A7848FDE-44AA-4DAE-B302-D0F9C5589B87}" type="datetime1">
              <a:rPr lang="en-US" smtClean="0"/>
              <a:pPr/>
              <a:t>10/1/2009</a:t>
            </a:fld>
            <a:endParaRPr lang="en-US" smtClean="0"/>
          </a:p>
        </p:txBody>
      </p:sp>
      <p:sp>
        <p:nvSpPr>
          <p:cNvPr id="74755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smtClean="0"/>
              <a:t>Ladislav Andricek, MPI Munich</a:t>
            </a:r>
          </a:p>
        </p:txBody>
      </p:sp>
      <p:sp>
        <p:nvSpPr>
          <p:cNvPr id="7475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fld id="{E9354A74-A7F5-4179-AEC4-0A369CA3A264}" type="datetime1">
              <a:rPr lang="en-US" smtClean="0"/>
              <a:pPr/>
              <a:t>10/1/2009</a:t>
            </a:fld>
            <a:endParaRPr lang="en-US" smtClean="0"/>
          </a:p>
        </p:txBody>
      </p:sp>
      <p:sp>
        <p:nvSpPr>
          <p:cNvPr id="57347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smtClean="0"/>
              <a:t>Ladislav Andricek, MPI Munich</a:t>
            </a:r>
          </a:p>
        </p:txBody>
      </p:sp>
      <p:sp>
        <p:nvSpPr>
          <p:cNvPr id="5734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fld id="{90DF64B8-2012-4CA8-A35F-B2ED2DF0B999}" type="datetime1">
              <a:rPr lang="en-US" smtClean="0"/>
              <a:pPr/>
              <a:t>10/1/2009</a:t>
            </a:fld>
            <a:endParaRPr lang="en-US" smtClean="0"/>
          </a:p>
        </p:txBody>
      </p:sp>
      <p:sp>
        <p:nvSpPr>
          <p:cNvPr id="75779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smtClean="0"/>
              <a:t>Ladislav Andricek, MPI Munich</a:t>
            </a:r>
          </a:p>
        </p:txBody>
      </p:sp>
      <p:sp>
        <p:nvSpPr>
          <p:cNvPr id="757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fld id="{DFF9670A-283B-4633-8570-D245621A5CF3}" type="datetime1">
              <a:rPr lang="en-US" smtClean="0"/>
              <a:pPr/>
              <a:t>10/1/2009</a:t>
            </a:fld>
            <a:endParaRPr lang="en-US" smtClean="0"/>
          </a:p>
        </p:txBody>
      </p:sp>
      <p:sp>
        <p:nvSpPr>
          <p:cNvPr id="76803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smtClean="0"/>
              <a:t>Ladislav Andricek, MPI Munich</a:t>
            </a:r>
          </a:p>
        </p:txBody>
      </p:sp>
      <p:sp>
        <p:nvSpPr>
          <p:cNvPr id="7680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fld id="{C61A9719-AF84-4451-8446-6DC5F9E3C597}" type="datetime1">
              <a:rPr lang="en-US" smtClean="0"/>
              <a:pPr/>
              <a:t>10/1/2009</a:t>
            </a:fld>
            <a:endParaRPr lang="en-US" smtClean="0"/>
          </a:p>
        </p:txBody>
      </p:sp>
      <p:sp>
        <p:nvSpPr>
          <p:cNvPr id="77827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smtClean="0"/>
              <a:t>Ladislav Andricek, MPI Munich</a:t>
            </a:r>
          </a:p>
        </p:txBody>
      </p:sp>
      <p:sp>
        <p:nvSpPr>
          <p:cNvPr id="7782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fld id="{121C9F3B-E9E0-4410-B60C-DC3D4C0F647C}" type="datetime1">
              <a:rPr lang="en-US" smtClean="0"/>
              <a:pPr/>
              <a:t>10/1/2009</a:t>
            </a:fld>
            <a:endParaRPr lang="en-US" smtClean="0"/>
          </a:p>
        </p:txBody>
      </p:sp>
      <p:sp>
        <p:nvSpPr>
          <p:cNvPr id="78851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smtClean="0"/>
              <a:t>Ladislav Andricek, MPI Munich</a:t>
            </a:r>
          </a:p>
        </p:txBody>
      </p:sp>
      <p:sp>
        <p:nvSpPr>
          <p:cNvPr id="7885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fld id="{204769FF-8E50-4777-9C6F-269E308C612F}" type="datetime1">
              <a:rPr lang="en-US" smtClean="0"/>
              <a:pPr/>
              <a:t>10/1/2009</a:t>
            </a:fld>
            <a:endParaRPr lang="en-US" smtClean="0"/>
          </a:p>
        </p:txBody>
      </p:sp>
      <p:sp>
        <p:nvSpPr>
          <p:cNvPr id="79875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smtClean="0"/>
              <a:t>Ladislav Andricek, MPI Munich</a:t>
            </a:r>
          </a:p>
        </p:txBody>
      </p:sp>
      <p:sp>
        <p:nvSpPr>
          <p:cNvPr id="798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0" y="744538"/>
            <a:ext cx="4951413" cy="3713162"/>
          </a:xfrm>
          <a:ln/>
        </p:spPr>
      </p:sp>
      <p:sp>
        <p:nvSpPr>
          <p:cNvPr id="7987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4875" y="4705350"/>
            <a:ext cx="4984750" cy="4456113"/>
          </a:xfrm>
          <a:noFill/>
          <a:ln/>
        </p:spPr>
        <p:txBody>
          <a:bodyPr/>
          <a:lstStyle/>
          <a:p>
            <a:endParaRPr lang="de-DE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fld id="{94F2A0A1-43EF-47B8-9654-77CF1562F12F}" type="datetime1">
              <a:rPr lang="en-US" smtClean="0"/>
              <a:pPr/>
              <a:t>10/1/2009</a:t>
            </a:fld>
            <a:endParaRPr lang="en-US" smtClean="0"/>
          </a:p>
        </p:txBody>
      </p:sp>
      <p:sp>
        <p:nvSpPr>
          <p:cNvPr id="80899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smtClean="0"/>
              <a:t>Ladislav Andricek, MPI Munich</a:t>
            </a:r>
          </a:p>
        </p:txBody>
      </p:sp>
      <p:sp>
        <p:nvSpPr>
          <p:cNvPr id="8090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90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fld id="{E85949E7-B38E-474C-A482-066FBA6CC835}" type="datetime1">
              <a:rPr lang="en-US" smtClean="0"/>
              <a:pPr/>
              <a:t>10/1/2009</a:t>
            </a:fld>
            <a:endParaRPr lang="en-US" smtClean="0"/>
          </a:p>
        </p:txBody>
      </p:sp>
      <p:sp>
        <p:nvSpPr>
          <p:cNvPr id="81923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smtClean="0"/>
              <a:t>Ladislav Andricek, MPI Munich</a:t>
            </a:r>
          </a:p>
        </p:txBody>
      </p:sp>
      <p:sp>
        <p:nvSpPr>
          <p:cNvPr id="8192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0" y="744538"/>
            <a:ext cx="4951413" cy="3713162"/>
          </a:xfrm>
          <a:ln/>
        </p:spPr>
      </p:sp>
      <p:sp>
        <p:nvSpPr>
          <p:cNvPr id="8192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4875" y="4705350"/>
            <a:ext cx="4984750" cy="4456113"/>
          </a:xfrm>
          <a:noFill/>
          <a:ln/>
        </p:spPr>
        <p:txBody>
          <a:bodyPr/>
          <a:lstStyle/>
          <a:p>
            <a:endParaRPr lang="de-DE" smtClean="0">
              <a:cs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fld id="{0E0F28BC-B907-4B81-84F9-F8ACA0568E05}" type="datetime1">
              <a:rPr lang="en-US" smtClean="0"/>
              <a:pPr/>
              <a:t>10/1/2009</a:t>
            </a:fld>
            <a:endParaRPr lang="en-US" smtClean="0"/>
          </a:p>
        </p:txBody>
      </p:sp>
      <p:sp>
        <p:nvSpPr>
          <p:cNvPr id="82947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smtClean="0"/>
              <a:t>Ladislav Andricek, MPI Munich</a:t>
            </a:r>
          </a:p>
        </p:txBody>
      </p:sp>
      <p:sp>
        <p:nvSpPr>
          <p:cNvPr id="8294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0" y="744538"/>
            <a:ext cx="4951413" cy="3713162"/>
          </a:xfrm>
          <a:ln/>
        </p:spPr>
      </p:sp>
      <p:sp>
        <p:nvSpPr>
          <p:cNvPr id="8294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4875" y="4705350"/>
            <a:ext cx="4984750" cy="4456113"/>
          </a:xfrm>
          <a:noFill/>
          <a:ln/>
        </p:spPr>
        <p:txBody>
          <a:bodyPr/>
          <a:lstStyle/>
          <a:p>
            <a:endParaRPr lang="de-DE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fld id="{4531C219-3C14-4550-B264-0BC2259FB4B6}" type="datetime1">
              <a:rPr lang="en-US" smtClean="0"/>
              <a:pPr/>
              <a:t>10/1/2009</a:t>
            </a:fld>
            <a:endParaRPr lang="en-US" smtClean="0"/>
          </a:p>
        </p:txBody>
      </p:sp>
      <p:sp>
        <p:nvSpPr>
          <p:cNvPr id="83971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smtClean="0"/>
              <a:t>Ladislav Andricek, MPI Munich</a:t>
            </a:r>
          </a:p>
        </p:txBody>
      </p:sp>
      <p:sp>
        <p:nvSpPr>
          <p:cNvPr id="8397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46125"/>
            <a:ext cx="4949825" cy="3711575"/>
          </a:xfrm>
          <a:ln/>
        </p:spPr>
      </p:sp>
      <p:sp>
        <p:nvSpPr>
          <p:cNvPr id="8397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8050" y="4703763"/>
            <a:ext cx="4978400" cy="4456112"/>
          </a:xfrm>
          <a:noFill/>
          <a:ln/>
        </p:spPr>
        <p:txBody>
          <a:bodyPr/>
          <a:lstStyle/>
          <a:p>
            <a:endParaRPr lang="de-DE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fld id="{1C16188B-6E76-4BA1-A23B-E8F13423BE41}" type="datetime1">
              <a:rPr lang="en-US" smtClean="0"/>
              <a:pPr/>
              <a:t>10/1/2009</a:t>
            </a:fld>
            <a:endParaRPr lang="en-US" smtClean="0"/>
          </a:p>
        </p:txBody>
      </p:sp>
      <p:sp>
        <p:nvSpPr>
          <p:cNvPr id="84995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smtClean="0"/>
              <a:t>Ladislav Andricek, MPI Munich</a:t>
            </a:r>
          </a:p>
        </p:txBody>
      </p:sp>
      <p:sp>
        <p:nvSpPr>
          <p:cNvPr id="8499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fld id="{316B63CD-1F48-446C-8D94-B1E9EF512B58}" type="datetime1">
              <a:rPr lang="en-US" smtClean="0"/>
              <a:pPr/>
              <a:t>10/1/2009</a:t>
            </a:fld>
            <a:endParaRPr lang="en-US" smtClean="0"/>
          </a:p>
        </p:txBody>
      </p:sp>
      <p:sp>
        <p:nvSpPr>
          <p:cNvPr id="58371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smtClean="0"/>
              <a:t>Ladislav Andricek, MPI Munich</a:t>
            </a:r>
          </a:p>
        </p:txBody>
      </p:sp>
      <p:sp>
        <p:nvSpPr>
          <p:cNvPr id="5837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fld id="{43936EEA-B1DB-42C8-A4FB-2B0AC9602839}" type="datetime1">
              <a:rPr lang="en-US" smtClean="0"/>
              <a:pPr/>
              <a:t>10/1/2009</a:t>
            </a:fld>
            <a:endParaRPr lang="en-US" smtClean="0"/>
          </a:p>
        </p:txBody>
      </p:sp>
      <p:sp>
        <p:nvSpPr>
          <p:cNvPr id="86019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smtClean="0"/>
              <a:t>Ladislav Andricek, MPI Munich</a:t>
            </a:r>
          </a:p>
        </p:txBody>
      </p:sp>
      <p:sp>
        <p:nvSpPr>
          <p:cNvPr id="8602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2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fld id="{056D2A4B-D14A-4C23-8D6A-CAA75E63F99E}" type="datetime1">
              <a:rPr lang="en-US" smtClean="0"/>
              <a:pPr/>
              <a:t>10/1/2009</a:t>
            </a:fld>
            <a:endParaRPr lang="en-US" smtClean="0"/>
          </a:p>
        </p:txBody>
      </p:sp>
      <p:sp>
        <p:nvSpPr>
          <p:cNvPr id="87043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smtClean="0"/>
              <a:t>Ladislav Andricek, MPI Munich</a:t>
            </a:r>
          </a:p>
        </p:txBody>
      </p:sp>
      <p:sp>
        <p:nvSpPr>
          <p:cNvPr id="8704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fld id="{26C0AFEA-0058-4AC3-BC2A-49A7F4F648BC}" type="datetime1">
              <a:rPr lang="en-US" smtClean="0"/>
              <a:pPr/>
              <a:t>10/1/2009</a:t>
            </a:fld>
            <a:endParaRPr lang="en-US" smtClean="0"/>
          </a:p>
        </p:txBody>
      </p:sp>
      <p:sp>
        <p:nvSpPr>
          <p:cNvPr id="88067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smtClean="0"/>
              <a:t>Ladislav Andricek, MPI Munich</a:t>
            </a:r>
          </a:p>
        </p:txBody>
      </p:sp>
      <p:sp>
        <p:nvSpPr>
          <p:cNvPr id="8806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fld id="{C3C1B995-7AD3-47E6-9D31-6041453856E1}" type="datetime1">
              <a:rPr lang="en-US" smtClean="0"/>
              <a:pPr/>
              <a:t>10/1/2009</a:t>
            </a:fld>
            <a:endParaRPr lang="en-US" smtClean="0"/>
          </a:p>
        </p:txBody>
      </p:sp>
      <p:sp>
        <p:nvSpPr>
          <p:cNvPr id="89091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smtClean="0"/>
              <a:t>Ladislav Andricek, MPI Munich</a:t>
            </a:r>
          </a:p>
        </p:txBody>
      </p:sp>
      <p:sp>
        <p:nvSpPr>
          <p:cNvPr id="8909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fld id="{19AA955F-8E73-432C-A585-22BA90E55A41}" type="datetime1">
              <a:rPr lang="en-US" smtClean="0"/>
              <a:pPr/>
              <a:t>10/1/2009</a:t>
            </a:fld>
            <a:endParaRPr lang="en-US" smtClean="0"/>
          </a:p>
        </p:txBody>
      </p:sp>
      <p:sp>
        <p:nvSpPr>
          <p:cNvPr id="59395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smtClean="0"/>
              <a:t>Ladislav Andricek, MPI Munich</a:t>
            </a:r>
          </a:p>
        </p:txBody>
      </p:sp>
      <p:sp>
        <p:nvSpPr>
          <p:cNvPr id="5939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fld id="{DA0BFADB-11D8-4D75-AB5A-6748CFF2C429}" type="datetime1">
              <a:rPr lang="en-US" smtClean="0"/>
              <a:pPr/>
              <a:t>10/1/2009</a:t>
            </a:fld>
            <a:endParaRPr lang="en-US" smtClean="0"/>
          </a:p>
        </p:txBody>
      </p:sp>
      <p:sp>
        <p:nvSpPr>
          <p:cNvPr id="60419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smtClean="0"/>
              <a:t>Ladislav Andricek, MPI Munich</a:t>
            </a:r>
          </a:p>
        </p:txBody>
      </p:sp>
      <p:sp>
        <p:nvSpPr>
          <p:cNvPr id="6042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fld id="{F3816D0A-8032-4428-A1F3-9400E52A391A}" type="datetime1">
              <a:rPr lang="en-US" smtClean="0"/>
              <a:pPr/>
              <a:t>10/1/2009</a:t>
            </a:fld>
            <a:endParaRPr lang="en-US" smtClean="0"/>
          </a:p>
        </p:txBody>
      </p:sp>
      <p:sp>
        <p:nvSpPr>
          <p:cNvPr id="61443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smtClean="0"/>
              <a:t>Ladislav Andricek, MPI Munich</a:t>
            </a:r>
          </a:p>
        </p:txBody>
      </p:sp>
      <p:sp>
        <p:nvSpPr>
          <p:cNvPr id="6144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mtClean="0"/>
              <a:t>organic alikaline solution, photo resist developer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fld id="{B95BC0C5-9D30-49D2-AF51-02A710EE458F}" type="datetime1">
              <a:rPr lang="en-US" smtClean="0"/>
              <a:pPr/>
              <a:t>10/1/2009</a:t>
            </a:fld>
            <a:endParaRPr lang="en-US" smtClean="0"/>
          </a:p>
        </p:txBody>
      </p:sp>
      <p:sp>
        <p:nvSpPr>
          <p:cNvPr id="62467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smtClean="0"/>
              <a:t>Ladislav Andricek, MPI Munich</a:t>
            </a:r>
          </a:p>
        </p:txBody>
      </p:sp>
      <p:sp>
        <p:nvSpPr>
          <p:cNvPr id="6246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fld id="{1E086A3F-2DCC-489B-8F6A-71158275BD4A}" type="datetime1">
              <a:rPr lang="en-US" smtClean="0"/>
              <a:pPr/>
              <a:t>10/1/2009</a:t>
            </a:fld>
            <a:endParaRPr lang="en-US" smtClean="0"/>
          </a:p>
        </p:txBody>
      </p:sp>
      <p:sp>
        <p:nvSpPr>
          <p:cNvPr id="63491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smtClean="0"/>
              <a:t>Ladislav Andricek, MPI Munich</a:t>
            </a:r>
          </a:p>
        </p:txBody>
      </p:sp>
      <p:sp>
        <p:nvSpPr>
          <p:cNvPr id="6349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fld id="{6CCE9856-CDE3-4052-B7D7-E8D30DF53358}" type="datetime1">
              <a:rPr lang="en-US" smtClean="0"/>
              <a:pPr/>
              <a:t>10/1/2009</a:t>
            </a:fld>
            <a:endParaRPr lang="en-US" smtClean="0"/>
          </a:p>
        </p:txBody>
      </p:sp>
      <p:sp>
        <p:nvSpPr>
          <p:cNvPr id="64515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smtClean="0"/>
              <a:t>Ladislav Andricek, MPI Munich</a:t>
            </a:r>
          </a:p>
        </p:txBody>
      </p:sp>
      <p:sp>
        <p:nvSpPr>
          <p:cNvPr id="6451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3074" name="Rectangle 2"/>
          <p:cNvSpPr>
            <a:spLocks noChangeArrowheads="1"/>
          </p:cNvSpPr>
          <p:nvPr userDrawn="1"/>
        </p:nvSpPr>
        <p:spPr bwMode="auto">
          <a:xfrm>
            <a:off x="119063" y="0"/>
            <a:ext cx="133350" cy="6669088"/>
          </a:xfrm>
          <a:prstGeom prst="rect">
            <a:avLst/>
          </a:prstGeom>
          <a:solidFill>
            <a:srgbClr val="C9DBD8"/>
          </a:solidFill>
          <a:ln w="9525">
            <a:solidFill>
              <a:srgbClr val="C9DBD8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283075" name="Rectangle 3"/>
          <p:cNvSpPr>
            <a:spLocks noChangeArrowheads="1"/>
          </p:cNvSpPr>
          <p:nvPr userDrawn="1"/>
        </p:nvSpPr>
        <p:spPr bwMode="auto">
          <a:xfrm>
            <a:off x="252413" y="0"/>
            <a:ext cx="131762" cy="6858000"/>
          </a:xfrm>
          <a:prstGeom prst="rect">
            <a:avLst/>
          </a:prstGeom>
          <a:solidFill>
            <a:srgbClr val="E6F2F2"/>
          </a:solidFill>
          <a:ln w="9525">
            <a:solidFill>
              <a:srgbClr val="E6F2F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283076" name="Rectangle 4"/>
          <p:cNvSpPr>
            <a:spLocks noChangeArrowheads="1"/>
          </p:cNvSpPr>
          <p:nvPr userDrawn="1"/>
        </p:nvSpPr>
        <p:spPr bwMode="auto">
          <a:xfrm>
            <a:off x="0" y="6669088"/>
            <a:ext cx="9144000" cy="215900"/>
          </a:xfrm>
          <a:prstGeom prst="rect">
            <a:avLst/>
          </a:prstGeom>
          <a:solidFill>
            <a:srgbClr val="7CA6A6"/>
          </a:solidFill>
          <a:ln w="9525">
            <a:solidFill>
              <a:srgbClr val="7CA6A6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385763" y="188913"/>
            <a:ext cx="7772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4008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Title</a:t>
            </a:r>
          </a:p>
        </p:txBody>
      </p:sp>
      <p:sp>
        <p:nvSpPr>
          <p:cNvPr id="1283078" name="Rectangle 6"/>
          <p:cNvSpPr>
            <a:spLocks noChangeArrowheads="1"/>
          </p:cNvSpPr>
          <p:nvPr userDrawn="1"/>
        </p:nvSpPr>
        <p:spPr bwMode="auto">
          <a:xfrm>
            <a:off x="0" y="0"/>
            <a:ext cx="119063" cy="6669088"/>
          </a:xfrm>
          <a:prstGeom prst="rect">
            <a:avLst/>
          </a:prstGeom>
          <a:solidFill>
            <a:srgbClr val="7CA6A6"/>
          </a:solidFill>
          <a:ln w="9525">
            <a:solidFill>
              <a:srgbClr val="7CA6A6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283079" name="Rectangle 7"/>
          <p:cNvSpPr>
            <a:spLocks noChangeArrowheads="1"/>
          </p:cNvSpPr>
          <p:nvPr userDrawn="1"/>
        </p:nvSpPr>
        <p:spPr bwMode="auto">
          <a:xfrm>
            <a:off x="0" y="-26988"/>
            <a:ext cx="9144000" cy="142876"/>
          </a:xfrm>
          <a:prstGeom prst="rect">
            <a:avLst/>
          </a:prstGeom>
          <a:solidFill>
            <a:srgbClr val="7CA6A6"/>
          </a:solidFill>
          <a:ln w="9525">
            <a:solidFill>
              <a:srgbClr val="7CA6A6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283080" name="Line 8"/>
          <p:cNvSpPr>
            <a:spLocks noChangeShapeType="1"/>
          </p:cNvSpPr>
          <p:nvPr/>
        </p:nvSpPr>
        <p:spPr bwMode="auto">
          <a:xfrm>
            <a:off x="296863" y="908050"/>
            <a:ext cx="7124700" cy="0"/>
          </a:xfrm>
          <a:prstGeom prst="line">
            <a:avLst/>
          </a:prstGeom>
          <a:noFill/>
          <a:ln w="38100">
            <a:solidFill>
              <a:srgbClr val="E6F2F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057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522288" y="1493838"/>
            <a:ext cx="82296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err="1" smtClean="0"/>
              <a:t>Click</a:t>
            </a:r>
            <a:r>
              <a:rPr lang="de-DE" dirty="0" smtClean="0"/>
              <a:t> to </a:t>
            </a:r>
            <a:r>
              <a:rPr lang="de-DE" dirty="0" err="1" smtClean="0"/>
              <a:t>edit</a:t>
            </a:r>
            <a:r>
              <a:rPr lang="de-DE" dirty="0" smtClean="0"/>
              <a:t> Master text </a:t>
            </a:r>
            <a:r>
              <a:rPr lang="de-DE" dirty="0" err="1" smtClean="0"/>
              <a:t>styles</a:t>
            </a:r>
            <a:endParaRPr lang="de-DE" dirty="0" smtClean="0"/>
          </a:p>
          <a:p>
            <a:pPr lvl="1"/>
            <a:r>
              <a:rPr lang="de-DE" dirty="0" smtClean="0"/>
              <a:t>Second </a:t>
            </a:r>
            <a:r>
              <a:rPr lang="de-DE" dirty="0" err="1" smtClean="0"/>
              <a:t>level</a:t>
            </a:r>
            <a:endParaRPr lang="de-DE" dirty="0" smtClean="0"/>
          </a:p>
          <a:p>
            <a:pPr lvl="2"/>
            <a:r>
              <a:rPr lang="de-DE" dirty="0" err="1" smtClean="0"/>
              <a:t>Third</a:t>
            </a:r>
            <a:r>
              <a:rPr lang="de-DE" dirty="0" smtClean="0"/>
              <a:t> </a:t>
            </a:r>
            <a:r>
              <a:rPr lang="de-DE" dirty="0" err="1" smtClean="0"/>
              <a:t>level</a:t>
            </a:r>
            <a:endParaRPr lang="de-DE" dirty="0" smtClean="0"/>
          </a:p>
          <a:p>
            <a:pPr lvl="3"/>
            <a:r>
              <a:rPr lang="de-DE" dirty="0" err="1" smtClean="0"/>
              <a:t>Fourth</a:t>
            </a:r>
            <a:r>
              <a:rPr lang="de-DE" dirty="0" smtClean="0"/>
              <a:t> </a:t>
            </a:r>
            <a:r>
              <a:rPr lang="de-DE" dirty="0" err="1" smtClean="0"/>
              <a:t>level</a:t>
            </a:r>
            <a:endParaRPr lang="de-DE" dirty="0" smtClean="0"/>
          </a:p>
          <a:p>
            <a:pPr lvl="4"/>
            <a:r>
              <a:rPr lang="de-DE" dirty="0" err="1" smtClean="0"/>
              <a:t>Fifth</a:t>
            </a:r>
            <a:r>
              <a:rPr lang="de-DE" dirty="0" smtClean="0"/>
              <a:t> </a:t>
            </a:r>
            <a:r>
              <a:rPr lang="de-DE" dirty="0" err="1" smtClean="0"/>
              <a:t>level</a:t>
            </a:r>
            <a:endParaRPr lang="de-DE" dirty="0" smtClean="0"/>
          </a:p>
        </p:txBody>
      </p:sp>
      <p:pic>
        <p:nvPicPr>
          <p:cNvPr id="2058" name="Picture 12" descr="hll-logo-2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73963" y="142875"/>
            <a:ext cx="1439862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83085" name="Oval 13"/>
          <p:cNvSpPr>
            <a:spLocks noChangeArrowheads="1"/>
          </p:cNvSpPr>
          <p:nvPr userDrawn="1"/>
        </p:nvSpPr>
        <p:spPr bwMode="auto">
          <a:xfrm>
            <a:off x="566738" y="414338"/>
            <a:ext cx="179387" cy="180975"/>
          </a:xfrm>
          <a:prstGeom prst="ellipse">
            <a:avLst/>
          </a:prstGeom>
          <a:gradFill rotWithShape="1">
            <a:gsLst>
              <a:gs pos="0">
                <a:srgbClr val="7CA6A6">
                  <a:gamma/>
                  <a:shade val="46275"/>
                  <a:invGamma/>
                </a:srgbClr>
              </a:gs>
              <a:gs pos="50000">
                <a:srgbClr val="7CA6A6"/>
              </a:gs>
              <a:gs pos="100000">
                <a:srgbClr val="7CA6A6">
                  <a:gamma/>
                  <a:shade val="46275"/>
                  <a:invGamma/>
                </a:srgbClr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>
              <a:defRPr/>
            </a:pPr>
            <a:endParaRPr lang="en-US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2"/>
          </p:nvPr>
        </p:nvSpPr>
        <p:spPr>
          <a:xfrm>
            <a:off x="0" y="6681788"/>
            <a:ext cx="2216150" cy="176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smtClean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r>
              <a:rPr lang="en-US" smtClean="0"/>
              <a:t>HLL Project Review, October 2009</a:t>
            </a:r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3"/>
          </p:nvPr>
        </p:nvSpPr>
        <p:spPr>
          <a:xfrm>
            <a:off x="6623050" y="6681788"/>
            <a:ext cx="2520950" cy="2111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 dirty="0" err="1"/>
              <a:t>Ladislav</a:t>
            </a:r>
            <a:r>
              <a:rPr lang="en-US" dirty="0"/>
              <a:t> </a:t>
            </a:r>
            <a:r>
              <a:rPr lang="en-US" dirty="0" err="1"/>
              <a:t>Andricek</a:t>
            </a:r>
            <a:r>
              <a:rPr lang="en-US" dirty="0"/>
              <a:t>, MPI </a:t>
            </a:r>
            <a:r>
              <a:rPr lang="en-US" dirty="0" err="1"/>
              <a:t>fuer</a:t>
            </a:r>
            <a:r>
              <a:rPr lang="en-US" dirty="0"/>
              <a:t> </a:t>
            </a:r>
            <a:r>
              <a:rPr lang="en-US" dirty="0" err="1"/>
              <a:t>Physik</a:t>
            </a:r>
            <a:r>
              <a:rPr lang="en-US" dirty="0"/>
              <a:t>, HLL</a:t>
            </a: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3921125" y="6696075"/>
            <a:ext cx="720725" cy="1619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8442E799-A67E-45C5-AD55-50DE1AD5606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</p:sldLayoutIdLst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buSzPct val="150000"/>
        <a:defRPr sz="2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buSzPct val="150000"/>
        <a:defRPr sz="2000">
          <a:solidFill>
            <a:schemeClr val="tx2"/>
          </a:solidFill>
          <a:latin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buSzPct val="150000"/>
        <a:defRPr sz="2000">
          <a:solidFill>
            <a:schemeClr val="tx2"/>
          </a:solidFill>
          <a:latin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buSzPct val="150000"/>
        <a:defRPr sz="2000">
          <a:solidFill>
            <a:schemeClr val="tx2"/>
          </a:solidFill>
          <a:latin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buSzPct val="150000"/>
        <a:defRPr sz="2000">
          <a:solidFill>
            <a:schemeClr val="tx2"/>
          </a:solidFill>
          <a:latin typeface="Tahom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buSzPct val="150000"/>
        <a:defRPr sz="2000">
          <a:solidFill>
            <a:schemeClr val="tx2"/>
          </a:solidFill>
          <a:latin typeface="Tahom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buSzPct val="150000"/>
        <a:defRPr sz="2000">
          <a:solidFill>
            <a:schemeClr val="tx2"/>
          </a:solidFill>
          <a:latin typeface="Tahom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buSzPct val="150000"/>
        <a:defRPr sz="2000">
          <a:solidFill>
            <a:schemeClr val="tx2"/>
          </a:solidFill>
          <a:latin typeface="Tahom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buSzPct val="150000"/>
        <a:defRPr sz="2000">
          <a:solidFill>
            <a:schemeClr val="tx2"/>
          </a:solidFill>
          <a:latin typeface="Tahoma" pitchFamily="34" charset="0"/>
        </a:defRPr>
      </a:lvl9pPr>
    </p:titleStyle>
    <p:bodyStyle>
      <a:lvl1pPr marL="812800" indent="-8128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defRPr sz="1600">
          <a:solidFill>
            <a:schemeClr val="tx1"/>
          </a:solidFill>
          <a:latin typeface="+mn-lt"/>
          <a:ea typeface="+mn-ea"/>
          <a:cs typeface="+mn-cs"/>
        </a:defRPr>
      </a:lvl1pPr>
      <a:lvl2pPr marL="1168400" indent="-7112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defRPr sz="1400">
          <a:solidFill>
            <a:schemeClr val="tx1"/>
          </a:solidFill>
          <a:latin typeface="+mn-lt"/>
        </a:defRPr>
      </a:lvl2pPr>
      <a:lvl3pPr marL="1524000" indent="-609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defRPr sz="1200">
          <a:solidFill>
            <a:schemeClr val="tx1"/>
          </a:solidFill>
          <a:latin typeface="+mn-lt"/>
        </a:defRPr>
      </a:lvl3pPr>
      <a:lvl4pPr marL="1879600" indent="-5080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defRPr sz="1200">
          <a:solidFill>
            <a:schemeClr val="tx1"/>
          </a:solidFill>
          <a:latin typeface="+mn-lt"/>
        </a:defRPr>
      </a:lvl4pPr>
      <a:lvl5pPr marL="2336800" indent="-5080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defRPr sz="1200">
          <a:solidFill>
            <a:schemeClr val="tx1"/>
          </a:solidFill>
          <a:latin typeface="+mn-lt"/>
        </a:defRPr>
      </a:lvl5pPr>
      <a:lvl6pPr marL="2794000" indent="-508000" algn="l" rtl="0" fontAlgn="base">
        <a:spcBef>
          <a:spcPct val="20000"/>
        </a:spcBef>
        <a:spcAft>
          <a:spcPct val="0"/>
        </a:spcAft>
        <a:buClr>
          <a:schemeClr val="tx1"/>
        </a:buClr>
        <a:defRPr sz="1200">
          <a:solidFill>
            <a:schemeClr val="tx1"/>
          </a:solidFill>
          <a:latin typeface="+mn-lt"/>
        </a:defRPr>
      </a:lvl6pPr>
      <a:lvl7pPr marL="3251200" indent="-508000" algn="l" rtl="0" fontAlgn="base">
        <a:spcBef>
          <a:spcPct val="20000"/>
        </a:spcBef>
        <a:spcAft>
          <a:spcPct val="0"/>
        </a:spcAft>
        <a:buClr>
          <a:schemeClr val="tx1"/>
        </a:buClr>
        <a:defRPr sz="1200">
          <a:solidFill>
            <a:schemeClr val="tx1"/>
          </a:solidFill>
          <a:latin typeface="+mn-lt"/>
        </a:defRPr>
      </a:lvl7pPr>
      <a:lvl8pPr marL="3708400" indent="-508000" algn="l" rtl="0" fontAlgn="base">
        <a:spcBef>
          <a:spcPct val="20000"/>
        </a:spcBef>
        <a:spcAft>
          <a:spcPct val="0"/>
        </a:spcAft>
        <a:buClr>
          <a:schemeClr val="tx1"/>
        </a:buClr>
        <a:defRPr sz="1200">
          <a:solidFill>
            <a:schemeClr val="tx1"/>
          </a:solidFill>
          <a:latin typeface="+mn-lt"/>
        </a:defRPr>
      </a:lvl8pPr>
      <a:lvl9pPr marL="4165600" indent="-508000" algn="l" rtl="0" fontAlgn="base">
        <a:spcBef>
          <a:spcPct val="20000"/>
        </a:spcBef>
        <a:spcAft>
          <a:spcPct val="0"/>
        </a:spcAft>
        <a:buClr>
          <a:schemeClr val="tx1"/>
        </a:buClr>
        <a:defRPr sz="12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image" Target="../media/image26.w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wmf"/><Relationship Id="rId2" Type="http://schemas.openxmlformats.org/officeDocument/2006/relationships/image" Target="../media/image45.w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8.wmf"/><Relationship Id="rId4" Type="http://schemas.openxmlformats.org/officeDocument/2006/relationships/image" Target="../media/image47.w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3.w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w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6.wmf"/><Relationship Id="rId4" Type="http://schemas.openxmlformats.org/officeDocument/2006/relationships/image" Target="../media/image5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jpe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7.png"/><Relationship Id="rId4" Type="http://schemas.openxmlformats.org/officeDocument/2006/relationships/image" Target="../media/image66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4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0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8.e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7" Type="http://schemas.openxmlformats.org/officeDocument/2006/relationships/image" Target="../media/image86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1.png"/><Relationship Id="rId5" Type="http://schemas.openxmlformats.org/officeDocument/2006/relationships/image" Target="../media/image90.wmf"/><Relationship Id="rId4" Type="http://schemas.openxmlformats.org/officeDocument/2006/relationships/image" Target="../media/image89.w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3.jpeg"/><Relationship Id="rId5" Type="http://schemas.openxmlformats.org/officeDocument/2006/relationships/image" Target="../media/image92.jpeg"/><Relationship Id="rId4" Type="http://schemas.openxmlformats.org/officeDocument/2006/relationships/image" Target="../media/image86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6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6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9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gi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5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9.png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18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Date Placeholder 7"/>
          <p:cNvSpPr>
            <a:spLocks noGrp="1"/>
          </p:cNvSpPr>
          <p:nvPr>
            <p:ph type="dt" sz="quarter" idx="4294967295"/>
          </p:nvPr>
        </p:nvSpPr>
        <p:spPr bwMode="auto">
          <a:xfrm>
            <a:off x="0" y="6681788"/>
            <a:ext cx="2216150" cy="176212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HLL Project Review, October 2009</a:t>
            </a:r>
            <a:endParaRPr lang="en-US"/>
          </a:p>
        </p:txBody>
      </p:sp>
      <p:sp>
        <p:nvSpPr>
          <p:cNvPr id="7171" name="Slide Number Placeholder 8"/>
          <p:cNvSpPr>
            <a:spLocks noGrp="1"/>
          </p:cNvSpPr>
          <p:nvPr>
            <p:ph type="sldNum" sz="quarter" idx="4294967295"/>
          </p:nvPr>
        </p:nvSpPr>
        <p:spPr bwMode="auto">
          <a:xfrm>
            <a:off x="3921125" y="6696075"/>
            <a:ext cx="720725" cy="161925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EC9F365-30CE-4AB0-8A96-CB85CAE4201E}" type="slidenum">
              <a:rPr lang="en-US" smtClean="0"/>
              <a:pPr/>
              <a:t>1</a:t>
            </a:fld>
            <a:endParaRPr lang="en-US" smtClean="0"/>
          </a:p>
        </p:txBody>
      </p:sp>
      <p:sp>
        <p:nvSpPr>
          <p:cNvPr id="7172" name="Footer Placeholder 9"/>
          <p:cNvSpPr>
            <a:spLocks noGrp="1"/>
          </p:cNvSpPr>
          <p:nvPr>
            <p:ph type="ftr" sz="quarter" idx="4294967295"/>
          </p:nvPr>
        </p:nvSpPr>
        <p:spPr bwMode="auto">
          <a:xfrm>
            <a:off x="6623050" y="6681788"/>
            <a:ext cx="2520950" cy="211137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Ladislav Andricek, MPI fuer Physik, HLL</a:t>
            </a:r>
          </a:p>
        </p:txBody>
      </p:sp>
      <p:pic>
        <p:nvPicPr>
          <p:cNvPr id="7173" name="Picture 2" descr="D:\Laci\1-Conferences-Talks\Jahresberichte-Fachbeirat-Project-Reviews\projekt-reviews\PR2009-HLL\_MG_7739.jpg"/>
          <p:cNvPicPr>
            <a:picLocks noChangeAspect="1" noChangeArrowheads="1"/>
          </p:cNvPicPr>
          <p:nvPr/>
        </p:nvPicPr>
        <p:blipFill>
          <a:blip r:embed="rId3" cstate="print">
            <a:lum bright="32000" contrast="-54000"/>
          </a:blip>
          <a:srcRect/>
          <a:stretch>
            <a:fillRect/>
          </a:stretch>
        </p:blipFill>
        <p:spPr bwMode="auto">
          <a:xfrm>
            <a:off x="0" y="0"/>
            <a:ext cx="91741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4" name="Text Box 80"/>
          <p:cNvSpPr txBox="1">
            <a:spLocks noChangeArrowheads="1"/>
          </p:cNvSpPr>
          <p:nvPr/>
        </p:nvSpPr>
        <p:spPr bwMode="auto">
          <a:xfrm>
            <a:off x="1211263" y="446088"/>
            <a:ext cx="6646862" cy="120015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US" sz="3600" dirty="0"/>
              <a:t>Non-Standard Technologies and</a:t>
            </a:r>
          </a:p>
          <a:p>
            <a:pPr>
              <a:spcBef>
                <a:spcPct val="0"/>
              </a:spcBef>
            </a:pPr>
            <a:r>
              <a:rPr lang="en-US" sz="3600" dirty="0"/>
              <a:t>Interconnections</a:t>
            </a:r>
          </a:p>
        </p:txBody>
      </p:sp>
      <p:sp>
        <p:nvSpPr>
          <p:cNvPr id="7175" name="Text Box 106"/>
          <p:cNvSpPr txBox="1">
            <a:spLocks noChangeArrowheads="1"/>
          </p:cNvSpPr>
          <p:nvPr/>
        </p:nvSpPr>
        <p:spPr bwMode="auto">
          <a:xfrm>
            <a:off x="2078038" y="2052638"/>
            <a:ext cx="4697412" cy="3478212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spcBef>
                <a:spcPct val="0"/>
              </a:spcBef>
            </a:pPr>
            <a:endParaRPr lang="en-US"/>
          </a:p>
          <a:p>
            <a:pPr algn="l">
              <a:spcBef>
                <a:spcPct val="0"/>
              </a:spcBef>
              <a:buSzPct val="150000"/>
              <a:buFont typeface="Wingdings" pitchFamily="2" charset="2"/>
              <a:buChar char="§"/>
            </a:pPr>
            <a:r>
              <a:rPr lang="en-US" sz="2400">
                <a:solidFill>
                  <a:schemeClr val="tx2"/>
                </a:solidFill>
              </a:rPr>
              <a:t>  Thinning and Micro-Mechanics</a:t>
            </a:r>
          </a:p>
          <a:p>
            <a:pPr algn="l">
              <a:spcBef>
                <a:spcPct val="0"/>
              </a:spcBef>
              <a:buSzPct val="150000"/>
            </a:pPr>
            <a:endParaRPr lang="en-US" sz="2400">
              <a:solidFill>
                <a:schemeClr val="tx2"/>
              </a:solidFill>
            </a:endParaRPr>
          </a:p>
          <a:p>
            <a:pPr lvl="1" algn="l">
              <a:spcBef>
                <a:spcPct val="0"/>
              </a:spcBef>
              <a:buSzPct val="150000"/>
              <a:buFont typeface="Wingdings" pitchFamily="2" charset="2"/>
              <a:buChar char="§"/>
            </a:pPr>
            <a:r>
              <a:rPr lang="en-US" sz="1800">
                <a:solidFill>
                  <a:schemeClr val="tx2"/>
                </a:solidFill>
              </a:rPr>
              <a:t> Key technologies</a:t>
            </a:r>
          </a:p>
          <a:p>
            <a:pPr lvl="1" algn="l">
              <a:spcBef>
                <a:spcPct val="0"/>
              </a:spcBef>
              <a:buSzPct val="150000"/>
              <a:buFont typeface="Wingdings" pitchFamily="2" charset="2"/>
              <a:buChar char="§"/>
            </a:pPr>
            <a:r>
              <a:rPr lang="en-US" sz="1800">
                <a:solidFill>
                  <a:schemeClr val="tx2"/>
                </a:solidFill>
              </a:rPr>
              <a:t> Some Examples</a:t>
            </a:r>
          </a:p>
          <a:p>
            <a:pPr algn="l">
              <a:spcBef>
                <a:spcPct val="0"/>
              </a:spcBef>
              <a:buSzPct val="150000"/>
              <a:buFont typeface="Wingdings" pitchFamily="2" charset="2"/>
              <a:buChar char="§"/>
            </a:pPr>
            <a:endParaRPr lang="en-US" sz="2400">
              <a:solidFill>
                <a:schemeClr val="tx2"/>
              </a:solidFill>
            </a:endParaRPr>
          </a:p>
          <a:p>
            <a:pPr algn="l">
              <a:spcBef>
                <a:spcPct val="0"/>
              </a:spcBef>
              <a:buSzPct val="150000"/>
              <a:buFont typeface="Wingdings" pitchFamily="2" charset="2"/>
              <a:buChar char="§"/>
            </a:pPr>
            <a:r>
              <a:rPr lang="en-US" sz="2400">
                <a:solidFill>
                  <a:schemeClr val="tx2"/>
                </a:solidFill>
              </a:rPr>
              <a:t>  Interconnection Technologies</a:t>
            </a:r>
          </a:p>
          <a:p>
            <a:pPr algn="l">
              <a:spcBef>
                <a:spcPct val="0"/>
              </a:spcBef>
              <a:buSzPct val="150000"/>
            </a:pPr>
            <a:endParaRPr lang="en-US" sz="2400">
              <a:solidFill>
                <a:schemeClr val="tx2"/>
              </a:solidFill>
            </a:endParaRPr>
          </a:p>
          <a:p>
            <a:pPr lvl="1" algn="l">
              <a:spcBef>
                <a:spcPct val="0"/>
              </a:spcBef>
              <a:buSzPct val="150000"/>
              <a:buFont typeface="Wingdings" pitchFamily="2" charset="2"/>
              <a:buChar char="§"/>
            </a:pPr>
            <a:r>
              <a:rPr lang="en-US" sz="1800">
                <a:solidFill>
                  <a:schemeClr val="tx2"/>
                </a:solidFill>
              </a:rPr>
              <a:t> Conventional Solder Bump Bonding</a:t>
            </a:r>
          </a:p>
          <a:p>
            <a:pPr lvl="1" algn="l">
              <a:spcBef>
                <a:spcPct val="0"/>
              </a:spcBef>
              <a:buSzPct val="150000"/>
              <a:buFont typeface="Wingdings" pitchFamily="2" charset="2"/>
              <a:buChar char="§"/>
            </a:pPr>
            <a:r>
              <a:rPr lang="en-US" sz="1800">
                <a:solidFill>
                  <a:schemeClr val="tx2"/>
                </a:solidFill>
              </a:rPr>
              <a:t> Bumpless Interconnection </a:t>
            </a:r>
          </a:p>
          <a:p>
            <a:pPr algn="l">
              <a:spcBef>
                <a:spcPct val="0"/>
              </a:spcBef>
              <a:buFontTx/>
              <a:buChar char="•"/>
            </a:pP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z="1800" smtClean="0"/>
              <a:t>Large area diodes - characteristics</a:t>
            </a:r>
          </a:p>
        </p:txBody>
      </p:sp>
      <p:sp>
        <p:nvSpPr>
          <p:cNvPr id="16387" name="Line 3"/>
          <p:cNvSpPr>
            <a:spLocks noChangeShapeType="1"/>
          </p:cNvSpPr>
          <p:nvPr/>
        </p:nvSpPr>
        <p:spPr bwMode="auto">
          <a:xfrm>
            <a:off x="4371975" y="2133600"/>
            <a:ext cx="0" cy="2159000"/>
          </a:xfrm>
          <a:prstGeom prst="line">
            <a:avLst/>
          </a:prstGeom>
          <a:noFill/>
          <a:ln w="12700">
            <a:noFill/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pic>
        <p:nvPicPr>
          <p:cNvPr id="16388" name="Picture 5" descr="CRW_414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9" name="Date Placeholder 4"/>
          <p:cNvSpPr>
            <a:spLocks noGrp="1"/>
          </p:cNvSpPr>
          <p:nvPr>
            <p:ph type="dt" sz="quarter" idx="4294967295"/>
          </p:nvPr>
        </p:nvSpPr>
        <p:spPr bwMode="auto">
          <a:xfrm>
            <a:off x="0" y="6681788"/>
            <a:ext cx="2216150" cy="176212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HLL Project Review, October 2009</a:t>
            </a:r>
            <a:endParaRPr lang="en-US"/>
          </a:p>
        </p:txBody>
      </p:sp>
      <p:sp>
        <p:nvSpPr>
          <p:cNvPr id="16390" name="Slide Number Placeholder 5"/>
          <p:cNvSpPr>
            <a:spLocks noGrp="1"/>
          </p:cNvSpPr>
          <p:nvPr>
            <p:ph type="sldNum" sz="quarter" idx="4294967295"/>
          </p:nvPr>
        </p:nvSpPr>
        <p:spPr bwMode="auto">
          <a:xfrm>
            <a:off x="3921125" y="6696075"/>
            <a:ext cx="720725" cy="161925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666587C-A07C-492A-B8F7-A6B90686471D}" type="slidenum">
              <a:rPr lang="en-US" smtClean="0"/>
              <a:pPr/>
              <a:t>10</a:t>
            </a:fld>
            <a:endParaRPr lang="en-US" smtClean="0"/>
          </a:p>
        </p:txBody>
      </p:sp>
      <p:sp>
        <p:nvSpPr>
          <p:cNvPr id="16391" name="Footer Placeholder 6"/>
          <p:cNvSpPr>
            <a:spLocks noGrp="1"/>
          </p:cNvSpPr>
          <p:nvPr>
            <p:ph type="ftr" sz="quarter" idx="4294967295"/>
          </p:nvPr>
        </p:nvSpPr>
        <p:spPr bwMode="auto">
          <a:xfrm>
            <a:off x="6623050" y="6681788"/>
            <a:ext cx="2520950" cy="211137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Ladislav Andricek, MPI fuer Physik, HLL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z="1800" smtClean="0"/>
              <a:t>Large area diodes - characteristics</a:t>
            </a:r>
          </a:p>
        </p:txBody>
      </p:sp>
      <p:sp>
        <p:nvSpPr>
          <p:cNvPr id="17411" name="Line 3"/>
          <p:cNvSpPr>
            <a:spLocks noChangeShapeType="1"/>
          </p:cNvSpPr>
          <p:nvPr/>
        </p:nvSpPr>
        <p:spPr bwMode="auto">
          <a:xfrm>
            <a:off x="4371975" y="2133600"/>
            <a:ext cx="0" cy="2159000"/>
          </a:xfrm>
          <a:prstGeom prst="line">
            <a:avLst/>
          </a:prstGeom>
          <a:noFill/>
          <a:ln w="12700">
            <a:noFill/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pic>
        <p:nvPicPr>
          <p:cNvPr id="17412" name="Picture 10" descr="CRW_413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3" name="Date Placeholder 4"/>
          <p:cNvSpPr>
            <a:spLocks noGrp="1"/>
          </p:cNvSpPr>
          <p:nvPr>
            <p:ph type="dt" sz="quarter" idx="4294967295"/>
          </p:nvPr>
        </p:nvSpPr>
        <p:spPr bwMode="auto">
          <a:xfrm>
            <a:off x="0" y="6681788"/>
            <a:ext cx="2216150" cy="176212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HLL Project Review, October 2009</a:t>
            </a:r>
            <a:endParaRPr lang="en-US"/>
          </a:p>
        </p:txBody>
      </p:sp>
      <p:sp>
        <p:nvSpPr>
          <p:cNvPr id="17414" name="Slide Number Placeholder 5"/>
          <p:cNvSpPr>
            <a:spLocks noGrp="1"/>
          </p:cNvSpPr>
          <p:nvPr>
            <p:ph type="sldNum" sz="quarter" idx="4294967295"/>
          </p:nvPr>
        </p:nvSpPr>
        <p:spPr bwMode="auto">
          <a:xfrm>
            <a:off x="3921125" y="6696075"/>
            <a:ext cx="720725" cy="161925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5900F83-013B-4F4D-835E-E0F9B80A3327}" type="slidenum">
              <a:rPr lang="en-US" smtClean="0"/>
              <a:pPr/>
              <a:t>11</a:t>
            </a:fld>
            <a:endParaRPr lang="en-US" smtClean="0"/>
          </a:p>
        </p:txBody>
      </p:sp>
      <p:sp>
        <p:nvSpPr>
          <p:cNvPr id="17415" name="Footer Placeholder 6"/>
          <p:cNvSpPr>
            <a:spLocks noGrp="1"/>
          </p:cNvSpPr>
          <p:nvPr>
            <p:ph type="ftr" sz="quarter" idx="4294967295"/>
          </p:nvPr>
        </p:nvSpPr>
        <p:spPr bwMode="auto">
          <a:xfrm>
            <a:off x="6623050" y="6681788"/>
            <a:ext cx="2520950" cy="211137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Ladislav Andricek, MPI fuer Physik, HLL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z="1800" smtClean="0"/>
              <a:t>Large area diodes - characteristics</a:t>
            </a:r>
          </a:p>
        </p:txBody>
      </p:sp>
      <p:sp>
        <p:nvSpPr>
          <p:cNvPr id="18435" name="Line 3"/>
          <p:cNvSpPr>
            <a:spLocks noChangeShapeType="1"/>
          </p:cNvSpPr>
          <p:nvPr/>
        </p:nvSpPr>
        <p:spPr bwMode="auto">
          <a:xfrm>
            <a:off x="4371975" y="2133600"/>
            <a:ext cx="0" cy="2159000"/>
          </a:xfrm>
          <a:prstGeom prst="line">
            <a:avLst/>
          </a:prstGeom>
          <a:noFill/>
          <a:ln w="12700">
            <a:noFill/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pic>
        <p:nvPicPr>
          <p:cNvPr id="18436" name="Picture 5" descr="iv-area-test-ilc-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23950" y="1025525"/>
            <a:ext cx="6961188" cy="556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7" name="Date Placeholder 4"/>
          <p:cNvSpPr>
            <a:spLocks noGrp="1"/>
          </p:cNvSpPr>
          <p:nvPr>
            <p:ph type="dt" sz="quarter" idx="4294967295"/>
          </p:nvPr>
        </p:nvSpPr>
        <p:spPr bwMode="auto">
          <a:xfrm>
            <a:off x="0" y="6681788"/>
            <a:ext cx="2216150" cy="176212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HLL Project Review, October 2009</a:t>
            </a:r>
            <a:endParaRPr lang="en-US"/>
          </a:p>
        </p:txBody>
      </p:sp>
      <p:sp>
        <p:nvSpPr>
          <p:cNvPr id="18438" name="Slide Number Placeholder 5"/>
          <p:cNvSpPr>
            <a:spLocks noGrp="1"/>
          </p:cNvSpPr>
          <p:nvPr>
            <p:ph type="sldNum" sz="quarter" idx="4294967295"/>
          </p:nvPr>
        </p:nvSpPr>
        <p:spPr bwMode="auto">
          <a:xfrm>
            <a:off x="3921125" y="6696075"/>
            <a:ext cx="720725" cy="161925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05E3C60-85EB-4FFD-AEDE-95D4343089C3}" type="slidenum">
              <a:rPr lang="en-US" smtClean="0"/>
              <a:pPr/>
              <a:t>12</a:t>
            </a:fld>
            <a:endParaRPr lang="en-US" smtClean="0"/>
          </a:p>
        </p:txBody>
      </p:sp>
      <p:sp>
        <p:nvSpPr>
          <p:cNvPr id="18439" name="Footer Placeholder 6"/>
          <p:cNvSpPr>
            <a:spLocks noGrp="1"/>
          </p:cNvSpPr>
          <p:nvPr>
            <p:ph type="ftr" sz="quarter" idx="4294967295"/>
          </p:nvPr>
        </p:nvSpPr>
        <p:spPr bwMode="auto">
          <a:xfrm>
            <a:off x="6623050" y="6681788"/>
            <a:ext cx="2520950" cy="211137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Ladislav Andricek, MPI fuer Physik, HLL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z="1800" smtClean="0"/>
              <a:t>Large area diodes - characteristics</a:t>
            </a:r>
          </a:p>
        </p:txBody>
      </p:sp>
      <p:sp>
        <p:nvSpPr>
          <p:cNvPr id="19459" name="Line 3"/>
          <p:cNvSpPr>
            <a:spLocks noChangeShapeType="1"/>
          </p:cNvSpPr>
          <p:nvPr/>
        </p:nvSpPr>
        <p:spPr bwMode="auto">
          <a:xfrm>
            <a:off x="4371975" y="2133600"/>
            <a:ext cx="0" cy="2159000"/>
          </a:xfrm>
          <a:prstGeom prst="line">
            <a:avLst/>
          </a:prstGeom>
          <a:noFill/>
          <a:ln w="12700">
            <a:noFill/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pic>
        <p:nvPicPr>
          <p:cNvPr id="19460" name="Picture 5" descr="test-ilc-2-ladd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1" name="Date Placeholder 4"/>
          <p:cNvSpPr>
            <a:spLocks noGrp="1"/>
          </p:cNvSpPr>
          <p:nvPr>
            <p:ph type="dt" sz="quarter" idx="4294967295"/>
          </p:nvPr>
        </p:nvSpPr>
        <p:spPr bwMode="auto">
          <a:xfrm>
            <a:off x="0" y="6681788"/>
            <a:ext cx="2216150" cy="176212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HLL Project Review, October 2009</a:t>
            </a:r>
            <a:endParaRPr lang="en-US"/>
          </a:p>
        </p:txBody>
      </p:sp>
      <p:sp>
        <p:nvSpPr>
          <p:cNvPr id="19462" name="Slide Number Placeholder 5"/>
          <p:cNvSpPr>
            <a:spLocks noGrp="1"/>
          </p:cNvSpPr>
          <p:nvPr>
            <p:ph type="sldNum" sz="quarter" idx="4294967295"/>
          </p:nvPr>
        </p:nvSpPr>
        <p:spPr bwMode="auto">
          <a:xfrm>
            <a:off x="3921125" y="6696075"/>
            <a:ext cx="720725" cy="161925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C863775-4452-4CC9-9941-8402A8FBE30D}" type="slidenum">
              <a:rPr lang="en-US" smtClean="0"/>
              <a:pPr/>
              <a:t>13</a:t>
            </a:fld>
            <a:endParaRPr lang="en-US" smtClean="0"/>
          </a:p>
        </p:txBody>
      </p:sp>
      <p:sp>
        <p:nvSpPr>
          <p:cNvPr id="19463" name="Footer Placeholder 6"/>
          <p:cNvSpPr>
            <a:spLocks noGrp="1"/>
          </p:cNvSpPr>
          <p:nvPr>
            <p:ph type="ftr" sz="quarter" idx="4294967295"/>
          </p:nvPr>
        </p:nvSpPr>
        <p:spPr bwMode="auto">
          <a:xfrm>
            <a:off x="6623050" y="6681788"/>
            <a:ext cx="2520950" cy="211137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Ladislav Andricek, MPI fuer Physik, HLL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2" descr="_MG_773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188" y="3309938"/>
            <a:ext cx="4694237" cy="312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3" name="Picture 4" descr="_MG_775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44563" y="1090613"/>
            <a:ext cx="3886200" cy="2589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4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grpSp>
        <p:nvGrpSpPr>
          <p:cNvPr id="20485" name="Group 17"/>
          <p:cNvGrpSpPr>
            <a:grpSpLocks/>
          </p:cNvGrpSpPr>
          <p:nvPr/>
        </p:nvGrpSpPr>
        <p:grpSpPr bwMode="auto">
          <a:xfrm>
            <a:off x="5648325" y="4191000"/>
            <a:ext cx="3333750" cy="2195513"/>
            <a:chOff x="5143500" y="1123950"/>
            <a:chExt cx="3333750" cy="2194832"/>
          </a:xfrm>
        </p:grpSpPr>
        <p:pic>
          <p:nvPicPr>
            <p:cNvPr id="20496" name="Picture 6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143500" y="1123950"/>
              <a:ext cx="3333750" cy="21948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497" name="TextBox 8"/>
            <p:cNvSpPr txBox="1">
              <a:spLocks noChangeArrowheads="1"/>
            </p:cNvSpPr>
            <p:nvPr/>
          </p:nvSpPr>
          <p:spPr bwMode="auto">
            <a:xfrm>
              <a:off x="5168492" y="3028950"/>
              <a:ext cx="1754006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000">
                  <a:solidFill>
                    <a:schemeClr val="bg1"/>
                  </a:solidFill>
                </a:rPr>
                <a:t>Courtesy of Cosine and ESA</a:t>
              </a:r>
            </a:p>
          </p:txBody>
        </p:sp>
      </p:grpSp>
      <p:sp>
        <p:nvSpPr>
          <p:cNvPr id="13" name="Rectangle 2"/>
          <p:cNvSpPr txBox="1">
            <a:spLocks noChangeArrowheads="1"/>
          </p:cNvSpPr>
          <p:nvPr/>
        </p:nvSpPr>
        <p:spPr bwMode="auto">
          <a:xfrm>
            <a:off x="457200" y="142875"/>
            <a:ext cx="8229600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40080" anchor="ctr"/>
          <a:lstStyle/>
          <a:p>
            <a:pPr marL="530225" indent="-530225" algn="l" eaLnBrk="1" hangingPunct="1">
              <a:spcBef>
                <a:spcPct val="0"/>
              </a:spcBef>
              <a:buSzPct val="150000"/>
              <a:defRPr/>
            </a:pPr>
            <a:r>
              <a:rPr lang="en-US" sz="1800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Silicon pores (channels) for X-Rays or fluids or …</a:t>
            </a:r>
          </a:p>
        </p:txBody>
      </p:sp>
      <p:grpSp>
        <p:nvGrpSpPr>
          <p:cNvPr id="20487" name="Group 16"/>
          <p:cNvGrpSpPr>
            <a:grpSpLocks/>
          </p:cNvGrpSpPr>
          <p:nvPr/>
        </p:nvGrpSpPr>
        <p:grpSpPr bwMode="auto">
          <a:xfrm>
            <a:off x="5715000" y="1123950"/>
            <a:ext cx="2638425" cy="2708275"/>
            <a:chOff x="6076950" y="3551238"/>
            <a:chExt cx="2996820" cy="2900362"/>
          </a:xfrm>
        </p:grpSpPr>
        <p:pic>
          <p:nvPicPr>
            <p:cNvPr id="20491" name="Picture 4" descr="mitte1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076950" y="3551238"/>
              <a:ext cx="2900363" cy="29003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492" name="TextBox 9"/>
            <p:cNvSpPr txBox="1">
              <a:spLocks noChangeArrowheads="1"/>
            </p:cNvSpPr>
            <p:nvPr/>
          </p:nvSpPr>
          <p:spPr bwMode="auto">
            <a:xfrm>
              <a:off x="7404768" y="3686175"/>
              <a:ext cx="1472454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/>
                <a:t>Au coated wafer</a:t>
              </a:r>
            </a:p>
          </p:txBody>
        </p:sp>
        <p:sp>
          <p:nvSpPr>
            <p:cNvPr id="20493" name="TextBox 10"/>
            <p:cNvSpPr txBox="1">
              <a:spLocks noChangeArrowheads="1"/>
            </p:cNvSpPr>
            <p:nvPr/>
          </p:nvSpPr>
          <p:spPr bwMode="auto">
            <a:xfrm>
              <a:off x="7303477" y="5743575"/>
              <a:ext cx="1770293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/>
                <a:t>Ribbed silicon wafer</a:t>
              </a:r>
            </a:p>
          </p:txBody>
        </p:sp>
        <p:sp>
          <p:nvSpPr>
            <p:cNvPr id="20494" name="TextBox 11"/>
            <p:cNvSpPr txBox="1">
              <a:spLocks noChangeArrowheads="1"/>
            </p:cNvSpPr>
            <p:nvPr/>
          </p:nvSpPr>
          <p:spPr bwMode="auto">
            <a:xfrm>
              <a:off x="6145812" y="4381500"/>
              <a:ext cx="1492909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/>
                <a:t>3 µm Au-Si Alloy</a:t>
              </a:r>
            </a:p>
          </p:txBody>
        </p:sp>
        <p:cxnSp>
          <p:nvCxnSpPr>
            <p:cNvPr id="20495" name="Straight Arrow Connector 14"/>
            <p:cNvCxnSpPr>
              <a:cxnSpLocks noChangeShapeType="1"/>
              <a:stCxn id="20494" idx="2"/>
            </p:cNvCxnSpPr>
            <p:nvPr/>
          </p:nvCxnSpPr>
          <p:spPr bwMode="auto">
            <a:xfrm rot="16200000" flipH="1">
              <a:off x="7038069" y="4543475"/>
              <a:ext cx="216098" cy="507702"/>
            </a:xfrm>
            <a:prstGeom prst="straightConnector1">
              <a:avLst/>
            </a:prstGeom>
            <a:noFill/>
            <a:ln w="12700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</p:grpSp>
      <p:sp>
        <p:nvSpPr>
          <p:cNvPr id="20488" name="Date Placeholder 17"/>
          <p:cNvSpPr>
            <a:spLocks noGrp="1"/>
          </p:cNvSpPr>
          <p:nvPr>
            <p:ph type="dt" sz="quarter" idx="4294967295"/>
          </p:nvPr>
        </p:nvSpPr>
        <p:spPr bwMode="auto">
          <a:xfrm>
            <a:off x="0" y="6681788"/>
            <a:ext cx="2216150" cy="176212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HLL Project Review, October 2009</a:t>
            </a:r>
            <a:endParaRPr lang="en-US"/>
          </a:p>
        </p:txBody>
      </p:sp>
      <p:sp>
        <p:nvSpPr>
          <p:cNvPr id="20489" name="Slide Number Placeholder 18"/>
          <p:cNvSpPr>
            <a:spLocks noGrp="1"/>
          </p:cNvSpPr>
          <p:nvPr>
            <p:ph type="sldNum" sz="quarter" idx="4294967295"/>
          </p:nvPr>
        </p:nvSpPr>
        <p:spPr bwMode="auto">
          <a:xfrm>
            <a:off x="3921125" y="6696075"/>
            <a:ext cx="720725" cy="161925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751C07C-E10B-4EB2-BFD6-11B22781386A}" type="slidenum">
              <a:rPr lang="en-US" smtClean="0"/>
              <a:pPr/>
              <a:t>14</a:t>
            </a:fld>
            <a:endParaRPr lang="en-US" smtClean="0"/>
          </a:p>
        </p:txBody>
      </p:sp>
      <p:sp>
        <p:nvSpPr>
          <p:cNvPr id="20490" name="Footer Placeholder 19"/>
          <p:cNvSpPr>
            <a:spLocks noGrp="1"/>
          </p:cNvSpPr>
          <p:nvPr>
            <p:ph type="ftr" sz="quarter" idx="4294967295"/>
          </p:nvPr>
        </p:nvSpPr>
        <p:spPr bwMode="auto">
          <a:xfrm>
            <a:off x="6623050" y="6681788"/>
            <a:ext cx="2520950" cy="211137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Ladislav Andricek, MPI fuer Physik, HLL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7" descr="D:\Laci\1-Conferences-Talks\XFEL\2009-09-Munich\Picture 0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25963" y="3568700"/>
            <a:ext cx="4421187" cy="302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7" name="Picture 2" descr="D:\Laci\1-Conferences-Talks\XFEL\2009-09-Munich\Picture 0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7400" y="4411663"/>
            <a:ext cx="2093913" cy="202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8" name="Picture 9" descr="D:\Laci\2-PROJECTS\XFEL\HeatSpreader\Heatsink-bilder-nach-schneiden\Kante4.tif"/>
          <p:cNvPicPr>
            <a:picLocks noChangeAspect="1" noChangeArrowheads="1"/>
          </p:cNvPicPr>
          <p:nvPr/>
        </p:nvPicPr>
        <p:blipFill>
          <a:blip r:embed="rId4" cstate="print"/>
          <a:srcRect t="56000" b="24379"/>
          <a:stretch>
            <a:fillRect/>
          </a:stretch>
        </p:blipFill>
        <p:spPr bwMode="auto">
          <a:xfrm>
            <a:off x="4227513" y="1465263"/>
            <a:ext cx="2644775" cy="69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 rot="1640828">
            <a:off x="4262438" y="1724025"/>
            <a:ext cx="914400" cy="287338"/>
          </a:xfrm>
          <a:prstGeom prst="rect">
            <a:avLst/>
          </a:prstGeom>
          <a:noFill/>
          <a:ln>
            <a:noFill/>
          </a:ln>
        </p:spPr>
        <p:txBody>
          <a:bodyPr wrap="none"/>
          <a:lstStyle/>
          <a:p>
            <a:pPr>
              <a:defRPr/>
            </a:pPr>
            <a:r>
              <a:rPr lang="en-US" sz="1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450 µm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505450" y="1830388"/>
            <a:ext cx="914400" cy="287337"/>
          </a:xfrm>
          <a:prstGeom prst="rect">
            <a:avLst/>
          </a:prstGeom>
          <a:noFill/>
          <a:ln>
            <a:noFill/>
          </a:ln>
        </p:spPr>
        <p:txBody>
          <a:bodyPr wrap="none"/>
          <a:lstStyle/>
          <a:p>
            <a:pPr>
              <a:defRPr/>
            </a:pPr>
            <a:r>
              <a:rPr lang="en-US" sz="1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100 µm</a:t>
            </a:r>
          </a:p>
        </p:txBody>
      </p:sp>
      <p:pic>
        <p:nvPicPr>
          <p:cNvPr id="21511" name="Picture 3" descr="D:\Laci\1-Conferences-Talks\XFEL\2009-09-Munich\TCPG.png"/>
          <p:cNvPicPr>
            <a:picLocks noChangeAspect="1" noChangeArrowheads="1"/>
          </p:cNvPicPr>
          <p:nvPr/>
        </p:nvPicPr>
        <p:blipFill>
          <a:blip r:embed="rId5" cstate="print"/>
          <a:srcRect b="22958"/>
          <a:stretch>
            <a:fillRect/>
          </a:stretch>
        </p:blipFill>
        <p:spPr bwMode="auto">
          <a:xfrm>
            <a:off x="690563" y="2660650"/>
            <a:ext cx="3221037" cy="160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457200" y="142875"/>
            <a:ext cx="8229600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40080" anchor="ctr"/>
          <a:lstStyle/>
          <a:p>
            <a:pPr marL="530225" indent="-530225" algn="l" eaLnBrk="1" hangingPunct="1">
              <a:spcBef>
                <a:spcPct val="0"/>
              </a:spcBef>
              <a:buSzPct val="150000"/>
              <a:defRPr/>
            </a:pPr>
            <a:r>
              <a:rPr lang="en-US" sz="1800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XFEL: Si-TPG Sandwich as heat spreader</a:t>
            </a:r>
          </a:p>
        </p:txBody>
      </p:sp>
      <p:sp>
        <p:nvSpPr>
          <p:cNvPr id="21513" name="TextBox 13"/>
          <p:cNvSpPr txBox="1">
            <a:spLocks noChangeArrowheads="1"/>
          </p:cNvSpPr>
          <p:nvPr/>
        </p:nvSpPr>
        <p:spPr bwMode="auto">
          <a:xfrm>
            <a:off x="449263" y="987425"/>
            <a:ext cx="2693987" cy="184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1200"/>
              <a:t>Silicon: mechanical strength</a:t>
            </a:r>
          </a:p>
          <a:p>
            <a:pPr algn="l"/>
            <a:r>
              <a:rPr lang="en-US" sz="1200"/>
              <a:t>TPG: thermal management</a:t>
            </a:r>
          </a:p>
          <a:p>
            <a:pPr algn="l"/>
            <a:r>
              <a:rPr lang="en-US" sz="1200"/>
              <a:t>     </a:t>
            </a:r>
            <a:r>
              <a:rPr lang="en-US" sz="1200">
                <a:sym typeface="Wingdings" pitchFamily="2" charset="2"/>
              </a:rPr>
              <a:t> CTE of Silicon (~2.4 ppm/K)   </a:t>
            </a:r>
          </a:p>
          <a:p>
            <a:pPr algn="l"/>
            <a:r>
              <a:rPr lang="en-US" sz="1200">
                <a:sym typeface="Wingdings" pitchFamily="2" charset="2"/>
              </a:rPr>
              <a:t>&amp;</a:t>
            </a:r>
          </a:p>
          <a:p>
            <a:pPr algn="l"/>
            <a:r>
              <a:rPr lang="en-US" sz="1200">
                <a:sym typeface="Wingdings" pitchFamily="2" charset="2"/>
              </a:rPr>
              <a:t>     Heat conductivity close to TPG </a:t>
            </a:r>
            <a:br>
              <a:rPr lang="en-US" sz="1200">
                <a:sym typeface="Wingdings" pitchFamily="2" charset="2"/>
              </a:rPr>
            </a:br>
            <a:r>
              <a:rPr lang="en-US" sz="1200">
                <a:sym typeface="Wingdings" pitchFamily="2" charset="2"/>
              </a:rPr>
              <a:t>           ~ 1000 W/Km</a:t>
            </a:r>
            <a:endParaRPr lang="en-US" sz="1200"/>
          </a:p>
          <a:p>
            <a:pPr algn="l"/>
            <a:endParaRPr lang="en-US" sz="1200"/>
          </a:p>
        </p:txBody>
      </p:sp>
      <p:pic>
        <p:nvPicPr>
          <p:cNvPr id="21514" name="Picture 6" descr="D:\Laci\1-Conferences-Talks\XFEL\2009-09-Munich\3WärmeSpreizer-1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24488" y="1246188"/>
            <a:ext cx="3533775" cy="216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15" name="Date Placeholder 13"/>
          <p:cNvSpPr>
            <a:spLocks noGrp="1"/>
          </p:cNvSpPr>
          <p:nvPr>
            <p:ph type="dt" sz="quarter" idx="4294967295"/>
          </p:nvPr>
        </p:nvSpPr>
        <p:spPr bwMode="auto">
          <a:xfrm>
            <a:off x="0" y="6681788"/>
            <a:ext cx="2216150" cy="176212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HLL Project Review, October 2009</a:t>
            </a:r>
            <a:endParaRPr lang="en-US"/>
          </a:p>
        </p:txBody>
      </p:sp>
      <p:sp>
        <p:nvSpPr>
          <p:cNvPr id="21516" name="Slide Number Placeholder 14"/>
          <p:cNvSpPr>
            <a:spLocks noGrp="1"/>
          </p:cNvSpPr>
          <p:nvPr>
            <p:ph type="sldNum" sz="quarter" idx="4294967295"/>
          </p:nvPr>
        </p:nvSpPr>
        <p:spPr bwMode="auto">
          <a:xfrm>
            <a:off x="3921125" y="6696075"/>
            <a:ext cx="720725" cy="161925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6F1A5D3-F08D-4907-B0A0-3D9F623959ED}" type="slidenum">
              <a:rPr lang="en-US" smtClean="0"/>
              <a:pPr/>
              <a:t>15</a:t>
            </a:fld>
            <a:endParaRPr lang="en-US" smtClean="0"/>
          </a:p>
        </p:txBody>
      </p:sp>
      <p:sp>
        <p:nvSpPr>
          <p:cNvPr id="21517" name="Footer Placeholder 15"/>
          <p:cNvSpPr>
            <a:spLocks noGrp="1"/>
          </p:cNvSpPr>
          <p:nvPr>
            <p:ph type="ftr" sz="quarter" idx="4294967295"/>
          </p:nvPr>
        </p:nvSpPr>
        <p:spPr bwMode="auto">
          <a:xfrm>
            <a:off x="6623050" y="6681788"/>
            <a:ext cx="2520950" cy="211137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Ladislav Andricek, MPI fuer Physik, HLL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457200" y="142875"/>
            <a:ext cx="8229600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40080" anchor="ctr"/>
          <a:lstStyle/>
          <a:p>
            <a:pPr marL="530225" indent="-530225" algn="l" eaLnBrk="1" hangingPunct="1">
              <a:spcBef>
                <a:spcPct val="0"/>
              </a:spcBef>
              <a:buSzPct val="150000"/>
              <a:defRPr/>
            </a:pPr>
            <a:r>
              <a:rPr lang="en-US" sz="1800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Micro-mechanics at Belle II – ladder joint</a:t>
            </a:r>
          </a:p>
        </p:txBody>
      </p:sp>
      <p:sp>
        <p:nvSpPr>
          <p:cNvPr id="22531" name="TextBox 13"/>
          <p:cNvSpPr txBox="1">
            <a:spLocks noChangeArrowheads="1"/>
          </p:cNvSpPr>
          <p:nvPr/>
        </p:nvSpPr>
        <p:spPr bwMode="auto">
          <a:xfrm>
            <a:off x="633413" y="1190625"/>
            <a:ext cx="2295525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1200"/>
              <a:t>Low-mass joint between two </a:t>
            </a:r>
          </a:p>
          <a:p>
            <a:pPr algn="l"/>
            <a:r>
              <a:rPr lang="en-US" sz="1200"/>
              <a:t>Ladders at the second layer of </a:t>
            </a:r>
          </a:p>
          <a:p>
            <a:pPr algn="l"/>
            <a:r>
              <a:rPr lang="en-US" sz="1200"/>
              <a:t>Belle II PXD…</a:t>
            </a:r>
          </a:p>
        </p:txBody>
      </p:sp>
      <p:pic>
        <p:nvPicPr>
          <p:cNvPr id="22532" name="Picture 2"/>
          <p:cNvPicPr>
            <a:picLocks noChangeAspect="1" noChangeArrowheads="1"/>
          </p:cNvPicPr>
          <p:nvPr/>
        </p:nvPicPr>
        <p:blipFill>
          <a:blip r:embed="rId2" cstate="print"/>
          <a:srcRect l="3999" t="23129" r="14052" b="48521"/>
          <a:stretch>
            <a:fillRect/>
          </a:stretch>
        </p:blipFill>
        <p:spPr bwMode="auto">
          <a:xfrm>
            <a:off x="3286125" y="1162050"/>
            <a:ext cx="5610225" cy="1552575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</p:pic>
      <p:grpSp>
        <p:nvGrpSpPr>
          <p:cNvPr id="22533" name="Group 21"/>
          <p:cNvGrpSpPr>
            <a:grpSpLocks/>
          </p:cNvGrpSpPr>
          <p:nvPr/>
        </p:nvGrpSpPr>
        <p:grpSpPr bwMode="auto">
          <a:xfrm>
            <a:off x="1125538" y="3851275"/>
            <a:ext cx="6248400" cy="2770188"/>
            <a:chOff x="1253156" y="3413731"/>
            <a:chExt cx="6247264" cy="2769994"/>
          </a:xfrm>
        </p:grpSpPr>
        <p:pic>
          <p:nvPicPr>
            <p:cNvPr id="21" name="Picture 8" descr="D:\Laci\1-Conferences-Talks\Jahresberichte-Fachbeirat-Project-Reviews\projekt-reviews\PR2009-HLL\butt5.jpg"/>
            <p:cNvPicPr>
              <a:picLocks noChangeAspect="1" noChangeArrowheads="1"/>
            </p:cNvPicPr>
            <p:nvPr/>
          </p:nvPicPr>
          <p:blipFill>
            <a:blip r:embed="rId3" cstate="print"/>
            <a:srcRect l="17692" t="19032" r="18281" b="6511"/>
            <a:stretch>
              <a:fillRect/>
            </a:stretch>
          </p:blipFill>
          <p:spPr bwMode="auto">
            <a:xfrm rot="16200000">
              <a:off x="4498515" y="3181820"/>
              <a:ext cx="2762043" cy="3241767"/>
            </a:xfrm>
            <a:prstGeom prst="rect">
              <a:avLst/>
            </a:prstGeom>
            <a:noFill/>
            <a:scene3d>
              <a:camera prst="orthographicFront">
                <a:rot lat="0" lon="10800000" rev="0"/>
              </a:camera>
              <a:lightRig rig="threePt" dir="t"/>
            </a:scene3d>
          </p:spPr>
        </p:pic>
        <p:pic>
          <p:nvPicPr>
            <p:cNvPr id="22544" name="Picture 8" descr="D:\Laci\1-Conferences-Talks\Jahresberichte-Fachbeirat-Project-Reviews\projekt-reviews\PR2009-HLL\butt5.jpg"/>
            <p:cNvPicPr>
              <a:picLocks noChangeAspect="1" noChangeArrowheads="1"/>
            </p:cNvPicPr>
            <p:nvPr/>
          </p:nvPicPr>
          <p:blipFill>
            <a:blip r:embed="rId3" cstate="print"/>
            <a:srcRect l="17693" t="21828" r="18282" b="6511"/>
            <a:stretch>
              <a:fillRect/>
            </a:stretch>
          </p:blipFill>
          <p:spPr bwMode="auto">
            <a:xfrm rot="5400000">
              <a:off x="1432165" y="3234722"/>
              <a:ext cx="2762043" cy="31200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2534" name="Picture 3" descr="D:\Laci\1-Conferences-Talks\Jahresberichte-Fachbeirat-Project-Reviews\projekt-reviews\PR2009-HLL\stift5.jpg"/>
          <p:cNvPicPr>
            <a:picLocks noChangeAspect="1" noChangeArrowheads="1"/>
          </p:cNvPicPr>
          <p:nvPr/>
        </p:nvPicPr>
        <p:blipFill>
          <a:blip r:embed="rId4" cstate="print"/>
          <a:srcRect t="17033" r="13887" b="26639"/>
          <a:stretch>
            <a:fillRect/>
          </a:stretch>
        </p:blipFill>
        <p:spPr bwMode="auto">
          <a:xfrm>
            <a:off x="5908675" y="2774950"/>
            <a:ext cx="2162175" cy="143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5" name="Picture 4" descr="D:\Laci\1-Conferences-Talks\Jahresberichte-Fachbeirat-Project-Reviews\projekt-reviews\PR2009-HLL\butt1.jpg"/>
          <p:cNvPicPr>
            <a:picLocks noChangeAspect="1" noChangeArrowheads="1"/>
          </p:cNvPicPr>
          <p:nvPr/>
        </p:nvPicPr>
        <p:blipFill>
          <a:blip r:embed="rId5" cstate="print"/>
          <a:srcRect t="17784" b="22865"/>
          <a:stretch>
            <a:fillRect/>
          </a:stretch>
        </p:blipFill>
        <p:spPr bwMode="auto">
          <a:xfrm>
            <a:off x="388938" y="2185988"/>
            <a:ext cx="2986087" cy="178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2536" name="Straight Arrow Connector 23"/>
          <p:cNvCxnSpPr>
            <a:cxnSpLocks noChangeShapeType="1"/>
          </p:cNvCxnSpPr>
          <p:nvPr/>
        </p:nvCxnSpPr>
        <p:spPr bwMode="auto">
          <a:xfrm rot="16200000" flipV="1">
            <a:off x="2011362" y="4265613"/>
            <a:ext cx="415925" cy="0"/>
          </a:xfrm>
          <a:prstGeom prst="straightConnector1">
            <a:avLst/>
          </a:prstGeom>
          <a:noFill/>
          <a:ln w="12700" algn="ctr">
            <a:solidFill>
              <a:schemeClr val="tx1"/>
            </a:solidFill>
            <a:round/>
            <a:headEnd type="arrow" w="med" len="med"/>
            <a:tailEnd type="arrow" w="med" len="med"/>
          </a:ln>
        </p:spPr>
      </p:cxnSp>
      <p:sp>
        <p:nvSpPr>
          <p:cNvPr id="22537" name="TextBox 26"/>
          <p:cNvSpPr txBox="1">
            <a:spLocks noChangeArrowheads="1"/>
          </p:cNvSpPr>
          <p:nvPr/>
        </p:nvSpPr>
        <p:spPr bwMode="auto">
          <a:xfrm>
            <a:off x="1674813" y="4146550"/>
            <a:ext cx="509587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/>
              <a:t>1 mm</a:t>
            </a:r>
          </a:p>
        </p:txBody>
      </p:sp>
      <p:sp>
        <p:nvSpPr>
          <p:cNvPr id="22538" name="TextBox 27"/>
          <p:cNvSpPr txBox="1">
            <a:spLocks noChangeArrowheads="1"/>
          </p:cNvSpPr>
          <p:nvPr/>
        </p:nvSpPr>
        <p:spPr bwMode="auto">
          <a:xfrm>
            <a:off x="1658938" y="5949950"/>
            <a:ext cx="509587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/>
              <a:t>3 mm</a:t>
            </a:r>
          </a:p>
        </p:txBody>
      </p:sp>
      <p:cxnSp>
        <p:nvCxnSpPr>
          <p:cNvPr id="22539" name="Straight Arrow Connector 28"/>
          <p:cNvCxnSpPr>
            <a:cxnSpLocks noChangeShapeType="1"/>
          </p:cNvCxnSpPr>
          <p:nvPr/>
        </p:nvCxnSpPr>
        <p:spPr bwMode="auto">
          <a:xfrm rot="5400000" flipH="1" flipV="1">
            <a:off x="1785144" y="6063457"/>
            <a:ext cx="815975" cy="1587"/>
          </a:xfrm>
          <a:prstGeom prst="straightConnector1">
            <a:avLst/>
          </a:prstGeom>
          <a:noFill/>
          <a:ln w="12700" algn="ctr">
            <a:solidFill>
              <a:schemeClr val="tx1"/>
            </a:solidFill>
            <a:round/>
            <a:headEnd type="arrow" w="med" len="med"/>
            <a:tailEnd type="arrow" w="med" len="med"/>
          </a:ln>
        </p:spPr>
      </p:cxnSp>
      <p:sp>
        <p:nvSpPr>
          <p:cNvPr id="22540" name="Date Placeholder 16"/>
          <p:cNvSpPr>
            <a:spLocks noGrp="1"/>
          </p:cNvSpPr>
          <p:nvPr>
            <p:ph type="dt" sz="quarter" idx="4294967295"/>
          </p:nvPr>
        </p:nvSpPr>
        <p:spPr bwMode="auto">
          <a:xfrm>
            <a:off x="0" y="6681788"/>
            <a:ext cx="2216150" cy="176212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HLL Project Review, October 2009</a:t>
            </a:r>
            <a:endParaRPr lang="en-US"/>
          </a:p>
        </p:txBody>
      </p:sp>
      <p:sp>
        <p:nvSpPr>
          <p:cNvPr id="22541" name="Slide Number Placeholder 17"/>
          <p:cNvSpPr>
            <a:spLocks noGrp="1"/>
          </p:cNvSpPr>
          <p:nvPr>
            <p:ph type="sldNum" sz="quarter" idx="4294967295"/>
          </p:nvPr>
        </p:nvSpPr>
        <p:spPr bwMode="auto">
          <a:xfrm>
            <a:off x="3921125" y="6696075"/>
            <a:ext cx="720725" cy="161925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715DCEE-9933-46E1-AE1F-C291842644F6}" type="slidenum">
              <a:rPr lang="en-US" smtClean="0"/>
              <a:pPr/>
              <a:t>16</a:t>
            </a:fld>
            <a:endParaRPr lang="en-US" smtClean="0"/>
          </a:p>
        </p:txBody>
      </p:sp>
      <p:sp>
        <p:nvSpPr>
          <p:cNvPr id="22542" name="Footer Placeholder 18"/>
          <p:cNvSpPr>
            <a:spLocks noGrp="1"/>
          </p:cNvSpPr>
          <p:nvPr>
            <p:ph type="ftr" sz="quarter" idx="4294967295"/>
          </p:nvPr>
        </p:nvSpPr>
        <p:spPr bwMode="auto">
          <a:xfrm>
            <a:off x="6623050" y="6681788"/>
            <a:ext cx="2520950" cy="211137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Ladislav Andricek, MPI fuer Physik, HLL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142875"/>
            <a:ext cx="8229600" cy="720725"/>
          </a:xfrm>
        </p:spPr>
        <p:txBody>
          <a:bodyPr/>
          <a:lstStyle/>
          <a:p>
            <a:pPr marL="530225" indent="-530225" eaLnBrk="1" hangingPunct="1"/>
            <a:r>
              <a:rPr lang="en-US" sz="1800" smtClean="0"/>
              <a:t>Interconnection Sensor - ASICs</a:t>
            </a:r>
          </a:p>
        </p:txBody>
      </p:sp>
      <p:grpSp>
        <p:nvGrpSpPr>
          <p:cNvPr id="23555" name="Group 21"/>
          <p:cNvGrpSpPr>
            <a:grpSpLocks/>
          </p:cNvGrpSpPr>
          <p:nvPr/>
        </p:nvGrpSpPr>
        <p:grpSpPr bwMode="auto">
          <a:xfrm>
            <a:off x="657225" y="1020763"/>
            <a:ext cx="2405063" cy="3625850"/>
            <a:chOff x="3195" y="2215"/>
            <a:chExt cx="1544" cy="1931"/>
          </a:xfrm>
        </p:grpSpPr>
        <p:pic>
          <p:nvPicPr>
            <p:cNvPr id="23564" name="Picture 19" descr="sBelle-module-with-hybrid-new2"/>
            <p:cNvPicPr>
              <a:picLocks noChangeAspect="1" noChangeArrowheads="1"/>
            </p:cNvPicPr>
            <p:nvPr/>
          </p:nvPicPr>
          <p:blipFill>
            <a:blip r:embed="rId3" cstate="print"/>
            <a:srcRect r="43504" b="19960"/>
            <a:stretch>
              <a:fillRect/>
            </a:stretch>
          </p:blipFill>
          <p:spPr bwMode="auto">
            <a:xfrm>
              <a:off x="3195" y="2215"/>
              <a:ext cx="1444" cy="19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3565" name="Rectangle 20"/>
            <p:cNvSpPr>
              <a:spLocks noChangeArrowheads="1"/>
            </p:cNvSpPr>
            <p:nvPr/>
          </p:nvSpPr>
          <p:spPr bwMode="auto">
            <a:xfrm>
              <a:off x="4294" y="3787"/>
              <a:ext cx="445" cy="359"/>
            </a:xfrm>
            <a:prstGeom prst="rect">
              <a:avLst/>
            </a:prstGeom>
            <a:solidFill>
              <a:schemeClr val="bg1"/>
            </a:solidFill>
            <a:ln w="12700" algn="ctr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23556" name="Text Box 22"/>
          <p:cNvSpPr txBox="1">
            <a:spLocks noChangeArrowheads="1"/>
          </p:cNvSpPr>
          <p:nvPr/>
        </p:nvSpPr>
        <p:spPr bwMode="auto">
          <a:xfrm>
            <a:off x="446088" y="4819650"/>
            <a:ext cx="3173412" cy="1662113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1200" b="1"/>
              <a:t>1. Belle II (and ILC):</a:t>
            </a:r>
          </a:p>
          <a:p>
            <a:pPr algn="l"/>
            <a:r>
              <a:rPr lang="en-US" sz="1200"/>
              <a:t>    -: MCM – ASICs in different technologies</a:t>
            </a:r>
          </a:p>
          <a:p>
            <a:pPr algn="l"/>
            <a:r>
              <a:rPr lang="en-US" sz="1200"/>
              <a:t>                   on Sensor as substrate</a:t>
            </a:r>
          </a:p>
          <a:p>
            <a:pPr algn="l"/>
            <a:r>
              <a:rPr lang="en-US" sz="1200"/>
              <a:t>    -: </a:t>
            </a:r>
            <a:r>
              <a:rPr lang="en-US" sz="1200">
                <a:cs typeface="Tahoma" pitchFamily="34" charset="0"/>
              </a:rPr>
              <a:t>bump bonds only on balconies</a:t>
            </a:r>
          </a:p>
          <a:p>
            <a:pPr algn="l"/>
            <a:r>
              <a:rPr lang="en-US" sz="1200">
                <a:cs typeface="Tahoma" pitchFamily="34" charset="0"/>
              </a:rPr>
              <a:t>    -: ~ 250 bumps/chip, </a:t>
            </a:r>
            <a:r>
              <a:rPr lang="en-US" sz="1200"/>
              <a:t>150 - 200 </a:t>
            </a:r>
            <a:r>
              <a:rPr lang="en-US" sz="1200">
                <a:cs typeface="Tahoma" pitchFamily="34" charset="0"/>
              </a:rPr>
              <a:t>µ</a:t>
            </a:r>
            <a:r>
              <a:rPr lang="en-US" sz="1200"/>
              <a:t>m pitch</a:t>
            </a:r>
          </a:p>
          <a:p>
            <a:pPr algn="l"/>
            <a:r>
              <a:rPr lang="en-US" sz="1200"/>
              <a:t>    -: frame rate: 100 kHz</a:t>
            </a:r>
            <a:endParaRPr lang="en-US">
              <a:cs typeface="Tahoma" pitchFamily="34" charset="0"/>
            </a:endParaRPr>
          </a:p>
        </p:txBody>
      </p:sp>
      <p:pic>
        <p:nvPicPr>
          <p:cNvPr id="23557" name="Picture 18"/>
          <p:cNvPicPr>
            <a:picLocks noChangeAspect="1" noChangeArrowheads="1"/>
          </p:cNvPicPr>
          <p:nvPr/>
        </p:nvPicPr>
        <p:blipFill>
          <a:blip r:embed="rId4" cstate="print"/>
          <a:srcRect l="14450" t="51662" r="22964" b="28859"/>
          <a:stretch>
            <a:fillRect/>
          </a:stretch>
        </p:blipFill>
        <p:spPr bwMode="auto">
          <a:xfrm>
            <a:off x="4752975" y="2581275"/>
            <a:ext cx="4287838" cy="106680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</p:pic>
      <p:pic>
        <p:nvPicPr>
          <p:cNvPr id="23558" name="Picture 4" descr="iviewcapture_date_28_11_2007_time_09_31_5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07025" y="4800600"/>
            <a:ext cx="3736975" cy="173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Text Box 17"/>
          <p:cNvSpPr txBox="1">
            <a:spLocks noChangeArrowheads="1"/>
          </p:cNvSpPr>
          <p:nvPr/>
        </p:nvSpPr>
        <p:spPr bwMode="auto">
          <a:xfrm>
            <a:off x="3875088" y="1100138"/>
            <a:ext cx="4027487" cy="138430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228600" indent="-228600" algn="l">
              <a:defRPr/>
            </a:pPr>
            <a:r>
              <a:rPr lang="en-GB" sz="1200" b="1" dirty="0"/>
              <a:t>2. XFEL:</a:t>
            </a:r>
          </a:p>
          <a:p>
            <a:pPr marL="228600" indent="-228600" algn="l">
              <a:defRPr/>
            </a:pPr>
            <a:r>
              <a:rPr lang="en-GB" sz="1200" dirty="0"/>
              <a:t>    -: 1-on-1  connection DEPFET </a:t>
            </a:r>
            <a:r>
              <a:rPr lang="en-GB" sz="1200" dirty="0">
                <a:sym typeface="Wingdings" pitchFamily="2" charset="2"/>
              </a:rPr>
              <a:t> </a:t>
            </a:r>
            <a:r>
              <a:rPr lang="en-GB" sz="1200" dirty="0"/>
              <a:t>front-end</a:t>
            </a:r>
          </a:p>
          <a:p>
            <a:pPr algn="l">
              <a:defRPr/>
            </a:pPr>
            <a:r>
              <a:rPr lang="en-GB" sz="1200" dirty="0"/>
              <a:t>    -: </a:t>
            </a:r>
            <a:r>
              <a:rPr lang="en-GB" sz="1200" dirty="0">
                <a:cs typeface="Tahoma" pitchFamily="34" charset="0"/>
              </a:rPr>
              <a:t>~</a:t>
            </a:r>
            <a:r>
              <a:rPr lang="en-GB" sz="1200" dirty="0"/>
              <a:t>4000 pixel/ </a:t>
            </a:r>
            <a:r>
              <a:rPr lang="en-GB" sz="1200" dirty="0" err="1"/>
              <a:t>ro</a:t>
            </a:r>
            <a:r>
              <a:rPr lang="en-GB" sz="1200" dirty="0"/>
              <a:t>-chip and 16 chips in sensitive area</a:t>
            </a:r>
          </a:p>
          <a:p>
            <a:pPr algn="l">
              <a:defRPr/>
            </a:pPr>
            <a:r>
              <a:rPr lang="en-GB" sz="1200" dirty="0"/>
              <a:t>    -: 200 </a:t>
            </a:r>
            <a:r>
              <a:rPr lang="en-GB" sz="1200" dirty="0">
                <a:cs typeface="Tahoma" pitchFamily="34" charset="0"/>
              </a:rPr>
              <a:t>µ</a:t>
            </a:r>
            <a:r>
              <a:rPr lang="en-GB" sz="1200" dirty="0"/>
              <a:t>m pitch</a:t>
            </a:r>
          </a:p>
          <a:p>
            <a:pPr algn="l">
              <a:defRPr/>
            </a:pPr>
            <a:r>
              <a:rPr lang="en-GB" sz="1200" dirty="0"/>
              <a:t>    -: frame rate 5 MHz </a:t>
            </a:r>
            <a:endParaRPr lang="en-GB" sz="1200" dirty="0">
              <a:cs typeface="Tahoma" pitchFamily="34" charset="0"/>
            </a:endParaRPr>
          </a:p>
        </p:txBody>
      </p:sp>
      <p:sp>
        <p:nvSpPr>
          <p:cNvPr id="21" name="Text Box 17"/>
          <p:cNvSpPr txBox="1">
            <a:spLocks noChangeArrowheads="1"/>
          </p:cNvSpPr>
          <p:nvPr/>
        </p:nvSpPr>
        <p:spPr bwMode="auto">
          <a:xfrm>
            <a:off x="3760788" y="4013200"/>
            <a:ext cx="4098925" cy="138430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228600" indent="-228600" algn="l">
              <a:defRPr/>
            </a:pPr>
            <a:r>
              <a:rPr lang="en-GB" sz="1200" b="1" dirty="0"/>
              <a:t>3. ATLAS Pixel </a:t>
            </a:r>
            <a:r>
              <a:rPr lang="en-GB" sz="1200" b="1" dirty="0" err="1"/>
              <a:t>sLHC</a:t>
            </a:r>
            <a:r>
              <a:rPr lang="en-GB" sz="1200" b="1" dirty="0"/>
              <a:t> upgrade:</a:t>
            </a:r>
          </a:p>
          <a:p>
            <a:pPr marL="228600" indent="-228600" algn="l">
              <a:defRPr/>
            </a:pPr>
            <a:r>
              <a:rPr lang="en-GB" sz="1200" dirty="0"/>
              <a:t>    -: 1-on-1  connection Thin pad detector </a:t>
            </a:r>
            <a:r>
              <a:rPr lang="en-GB" sz="1200" dirty="0">
                <a:sym typeface="Wingdings" pitchFamily="2" charset="2"/>
              </a:rPr>
              <a:t> </a:t>
            </a:r>
            <a:r>
              <a:rPr lang="en-GB" sz="1200" dirty="0"/>
              <a:t>front-end</a:t>
            </a:r>
          </a:p>
          <a:p>
            <a:pPr marL="228600" indent="-228600" algn="l">
              <a:defRPr/>
            </a:pPr>
            <a:r>
              <a:rPr lang="en-GB" sz="1200" dirty="0"/>
              <a:t>    -: Vertical integration project with IZM Munich</a:t>
            </a:r>
          </a:p>
          <a:p>
            <a:pPr algn="l">
              <a:defRPr/>
            </a:pPr>
            <a:r>
              <a:rPr lang="en-GB" sz="1200" dirty="0"/>
              <a:t>    -: 50 </a:t>
            </a:r>
            <a:r>
              <a:rPr lang="en-GB" sz="1200" dirty="0">
                <a:cs typeface="Tahoma" pitchFamily="34" charset="0"/>
              </a:rPr>
              <a:t>µ</a:t>
            </a:r>
            <a:r>
              <a:rPr lang="en-GB" sz="1200" dirty="0"/>
              <a:t>m pitch</a:t>
            </a:r>
          </a:p>
          <a:p>
            <a:pPr algn="l">
              <a:defRPr/>
            </a:pPr>
            <a:r>
              <a:rPr lang="en-GB" sz="1200" dirty="0"/>
              <a:t>    -: frame rate 40 MHz </a:t>
            </a:r>
            <a:endParaRPr lang="en-GB" sz="1200" dirty="0">
              <a:cs typeface="Tahoma" pitchFamily="34" charset="0"/>
            </a:endParaRPr>
          </a:p>
        </p:txBody>
      </p:sp>
      <p:sp>
        <p:nvSpPr>
          <p:cNvPr id="23561" name="Date Placeholder 10"/>
          <p:cNvSpPr>
            <a:spLocks noGrp="1"/>
          </p:cNvSpPr>
          <p:nvPr>
            <p:ph type="dt" sz="quarter" idx="4294967295"/>
          </p:nvPr>
        </p:nvSpPr>
        <p:spPr bwMode="auto">
          <a:xfrm>
            <a:off x="0" y="6681788"/>
            <a:ext cx="2216150" cy="176212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HLL Project Review, October 2009</a:t>
            </a:r>
            <a:endParaRPr lang="en-US"/>
          </a:p>
        </p:txBody>
      </p:sp>
      <p:sp>
        <p:nvSpPr>
          <p:cNvPr id="23562" name="Slide Number Placeholder 11"/>
          <p:cNvSpPr>
            <a:spLocks noGrp="1"/>
          </p:cNvSpPr>
          <p:nvPr>
            <p:ph type="sldNum" sz="quarter" idx="4294967295"/>
          </p:nvPr>
        </p:nvSpPr>
        <p:spPr bwMode="auto">
          <a:xfrm>
            <a:off x="3921125" y="6696075"/>
            <a:ext cx="720725" cy="161925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C2106AC-C3BD-4102-A42C-4E2375A62747}" type="slidenum">
              <a:rPr lang="en-US" smtClean="0"/>
              <a:pPr/>
              <a:t>17</a:t>
            </a:fld>
            <a:endParaRPr lang="en-US" smtClean="0"/>
          </a:p>
        </p:txBody>
      </p:sp>
      <p:sp>
        <p:nvSpPr>
          <p:cNvPr id="23563" name="Footer Placeholder 12"/>
          <p:cNvSpPr>
            <a:spLocks noGrp="1"/>
          </p:cNvSpPr>
          <p:nvPr>
            <p:ph type="ftr" sz="quarter" idx="4294967295"/>
          </p:nvPr>
        </p:nvSpPr>
        <p:spPr bwMode="auto">
          <a:xfrm>
            <a:off x="6623050" y="6681788"/>
            <a:ext cx="2520950" cy="211137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Ladislav Andricek, MPI fuer Physik, HLL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142875"/>
            <a:ext cx="8229600" cy="720725"/>
          </a:xfrm>
        </p:spPr>
        <p:txBody>
          <a:bodyPr/>
          <a:lstStyle/>
          <a:p>
            <a:pPr marL="530225" indent="-530225" eaLnBrk="1" hangingPunct="1"/>
            <a:r>
              <a:rPr lang="en-US" sz="1800" smtClean="0"/>
              <a:t>Conventional Flip-Chip Technologies</a:t>
            </a:r>
          </a:p>
        </p:txBody>
      </p:sp>
      <p:grpSp>
        <p:nvGrpSpPr>
          <p:cNvPr id="24579" name="Group 10"/>
          <p:cNvGrpSpPr>
            <a:grpSpLocks/>
          </p:cNvGrpSpPr>
          <p:nvPr/>
        </p:nvGrpSpPr>
        <p:grpSpPr bwMode="auto">
          <a:xfrm>
            <a:off x="393700" y="1030288"/>
            <a:ext cx="4859338" cy="3297237"/>
            <a:chOff x="2078739" y="3644494"/>
            <a:chExt cx="4730750" cy="2916237"/>
          </a:xfrm>
        </p:grpSpPr>
        <p:pic>
          <p:nvPicPr>
            <p:cNvPr id="24587" name="Picture 10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078739" y="3644494"/>
              <a:ext cx="4730750" cy="2916237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</p:pic>
        <p:sp>
          <p:nvSpPr>
            <p:cNvPr id="24588" name="Text Box 26"/>
            <p:cNvSpPr txBox="1">
              <a:spLocks noChangeArrowheads="1"/>
            </p:cNvSpPr>
            <p:nvPr/>
          </p:nvSpPr>
          <p:spPr bwMode="auto">
            <a:xfrm>
              <a:off x="3672589" y="5035144"/>
              <a:ext cx="436563" cy="214312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800" b="1"/>
                <a:t>or In</a:t>
              </a:r>
            </a:p>
          </p:txBody>
        </p:sp>
      </p:grpSp>
      <p:pic>
        <p:nvPicPr>
          <p:cNvPr id="24580" name="Picture 1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625" y="1427163"/>
            <a:ext cx="4143375" cy="2392362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527050" y="4416425"/>
            <a:ext cx="3757613" cy="1920875"/>
          </a:xfrm>
          <a:prstGeom prst="rect">
            <a:avLst/>
          </a:prstGeom>
          <a:noFill/>
          <a:ln>
            <a:noFill/>
          </a:ln>
        </p:spPr>
        <p:txBody>
          <a:bodyPr wrap="none"/>
          <a:lstStyle/>
          <a:p>
            <a:pPr>
              <a:spcBef>
                <a:spcPts val="100"/>
              </a:spcBef>
              <a:defRPr/>
            </a:pPr>
            <a:r>
              <a:rPr lang="en-US" sz="1200" b="1" dirty="0"/>
              <a:t>In general there is always:</a:t>
            </a:r>
          </a:p>
          <a:p>
            <a:pPr>
              <a:spcBef>
                <a:spcPts val="100"/>
              </a:spcBef>
              <a:defRPr/>
            </a:pPr>
            <a:endParaRPr lang="en-US" sz="1200" dirty="0"/>
          </a:p>
          <a:p>
            <a:pPr marL="342900" indent="-342900" algn="l">
              <a:lnSpc>
                <a:spcPct val="150000"/>
              </a:lnSpc>
              <a:spcBef>
                <a:spcPts val="100"/>
              </a:spcBef>
              <a:buFontTx/>
              <a:buAutoNum type="arabicPeriod"/>
              <a:defRPr/>
            </a:pPr>
            <a:r>
              <a:rPr lang="en-US" sz="1200" dirty="0"/>
              <a:t>Bumping of the ASICs</a:t>
            </a:r>
          </a:p>
          <a:p>
            <a:pPr marL="342900" indent="-342900" algn="l">
              <a:lnSpc>
                <a:spcPct val="150000"/>
              </a:lnSpc>
              <a:spcBef>
                <a:spcPts val="100"/>
              </a:spcBef>
              <a:buFontTx/>
              <a:buAutoNum type="arabicPeriod"/>
              <a:defRPr/>
            </a:pPr>
            <a:r>
              <a:rPr lang="en-US" sz="1200" dirty="0"/>
              <a:t>Preparing the landing pads on </a:t>
            </a:r>
            <a:br>
              <a:rPr lang="en-US" sz="1200" dirty="0"/>
            </a:br>
            <a:r>
              <a:rPr lang="en-US" sz="1200" dirty="0"/>
              <a:t>the substrate (sensor)</a:t>
            </a:r>
          </a:p>
          <a:p>
            <a:pPr marL="342900" indent="-342900" algn="l">
              <a:lnSpc>
                <a:spcPct val="150000"/>
              </a:lnSpc>
              <a:spcBef>
                <a:spcPts val="100"/>
              </a:spcBef>
              <a:buFontTx/>
              <a:buAutoNum type="arabicPeriod"/>
              <a:defRPr/>
            </a:pPr>
            <a:r>
              <a:rPr lang="en-US" sz="1200" dirty="0"/>
              <a:t>Flip-Chip ASICs to sensor and join </a:t>
            </a:r>
            <a:br>
              <a:rPr lang="en-US" sz="1200" dirty="0"/>
            </a:br>
            <a:r>
              <a:rPr lang="en-US" sz="1200" dirty="0"/>
              <a:t>electrically and mechanically</a:t>
            </a:r>
          </a:p>
        </p:txBody>
      </p:sp>
      <p:sp>
        <p:nvSpPr>
          <p:cNvPr id="24582" name="Date Placeholder 7"/>
          <p:cNvSpPr>
            <a:spLocks noGrp="1"/>
          </p:cNvSpPr>
          <p:nvPr>
            <p:ph type="dt" sz="quarter" idx="4294967295"/>
          </p:nvPr>
        </p:nvSpPr>
        <p:spPr bwMode="auto">
          <a:xfrm>
            <a:off x="0" y="6681788"/>
            <a:ext cx="2216150" cy="176212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HLL Project Review, October 2009</a:t>
            </a:r>
            <a:endParaRPr lang="en-US"/>
          </a:p>
        </p:txBody>
      </p:sp>
      <p:sp>
        <p:nvSpPr>
          <p:cNvPr id="24583" name="Slide Number Placeholder 8"/>
          <p:cNvSpPr>
            <a:spLocks noGrp="1"/>
          </p:cNvSpPr>
          <p:nvPr>
            <p:ph type="sldNum" sz="quarter" idx="4294967295"/>
          </p:nvPr>
        </p:nvSpPr>
        <p:spPr bwMode="auto">
          <a:xfrm>
            <a:off x="3921125" y="6696075"/>
            <a:ext cx="720725" cy="161925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F76B7A7-4A35-4025-A482-2185D4DB8EEB}" type="slidenum">
              <a:rPr lang="en-US" smtClean="0"/>
              <a:pPr/>
              <a:t>18</a:t>
            </a:fld>
            <a:endParaRPr lang="en-US" smtClean="0"/>
          </a:p>
        </p:txBody>
      </p:sp>
      <p:sp>
        <p:nvSpPr>
          <p:cNvPr id="24584" name="Footer Placeholder 9"/>
          <p:cNvSpPr>
            <a:spLocks noGrp="1"/>
          </p:cNvSpPr>
          <p:nvPr>
            <p:ph type="ftr" sz="quarter" idx="4294967295"/>
          </p:nvPr>
        </p:nvSpPr>
        <p:spPr bwMode="auto">
          <a:xfrm>
            <a:off x="6623050" y="6681788"/>
            <a:ext cx="2520950" cy="211137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Ladislav Andricek, MPI fuer Physik, HLL</a:t>
            </a:r>
          </a:p>
        </p:txBody>
      </p:sp>
      <p:sp>
        <p:nvSpPr>
          <p:cNvPr id="24585" name="Text Box 29"/>
          <p:cNvSpPr txBox="1">
            <a:spLocks noChangeArrowheads="1"/>
          </p:cNvSpPr>
          <p:nvPr/>
        </p:nvSpPr>
        <p:spPr bwMode="auto">
          <a:xfrm>
            <a:off x="4241800" y="4454525"/>
            <a:ext cx="4646613" cy="1893888"/>
          </a:xfrm>
          <a:prstGeom prst="rect">
            <a:avLst/>
          </a:prstGeom>
          <a:solidFill>
            <a:srgbClr val="C9DBD8"/>
          </a:solidFill>
          <a:ln w="12700" algn="ctr">
            <a:noFill/>
            <a:miter lim="800000"/>
            <a:headEnd/>
            <a:tailEnd/>
          </a:ln>
        </p:spPr>
        <p:txBody>
          <a:bodyPr/>
          <a:lstStyle/>
          <a:p>
            <a:pPr algn="l">
              <a:spcBef>
                <a:spcPts val="100"/>
              </a:spcBef>
            </a:pPr>
            <a:r>
              <a:rPr lang="de-DE" sz="1200" u="sng">
                <a:sym typeface="Wingdings" pitchFamily="2" charset="2"/>
              </a:rPr>
              <a:t> mostly solder bumps (PbSn or SnAg or SnAgCu)</a:t>
            </a:r>
            <a:endParaRPr lang="en-US" sz="1200" u="sng"/>
          </a:p>
          <a:p>
            <a:pPr algn="l">
              <a:spcBef>
                <a:spcPts val="100"/>
              </a:spcBef>
            </a:pPr>
            <a:endParaRPr lang="en-US" sz="1200" u="sng"/>
          </a:p>
          <a:p>
            <a:pPr algn="l">
              <a:spcBef>
                <a:spcPts val="100"/>
              </a:spcBef>
            </a:pPr>
            <a:r>
              <a:rPr lang="en-US" sz="1200"/>
              <a:t>-: Wafer process, but commercially available in MPW runs</a:t>
            </a:r>
            <a:br>
              <a:rPr lang="en-US" sz="1200"/>
            </a:br>
            <a:r>
              <a:rPr lang="en-US" sz="1200"/>
              <a:t>          - IBM "C4“	: 200 µm pitch</a:t>
            </a:r>
          </a:p>
          <a:p>
            <a:pPr algn="l">
              <a:spcBef>
                <a:spcPts val="100"/>
              </a:spcBef>
            </a:pPr>
            <a:r>
              <a:rPr lang="en-US" sz="1200"/>
              <a:t>          - UMC, TSMC	: by external bumping fabs (SPIL...)</a:t>
            </a:r>
          </a:p>
          <a:p>
            <a:pPr algn="l">
              <a:spcBef>
                <a:spcPts val="100"/>
              </a:spcBef>
            </a:pPr>
            <a:r>
              <a:rPr lang="en-US" sz="1200"/>
              <a:t>                              	   150 - 180 µm</a:t>
            </a:r>
          </a:p>
          <a:p>
            <a:pPr algn="l">
              <a:spcBef>
                <a:spcPts val="100"/>
              </a:spcBef>
            </a:pPr>
            <a:r>
              <a:rPr lang="en-US" sz="1200"/>
              <a:t>          </a:t>
            </a:r>
          </a:p>
          <a:p>
            <a:pPr algn="l">
              <a:spcBef>
                <a:spcPts val="100"/>
              </a:spcBef>
            </a:pPr>
            <a:r>
              <a:rPr lang="en-US" sz="1200"/>
              <a:t>-:  ITRS Packaging road map says: pitch </a:t>
            </a:r>
            <a:r>
              <a:rPr lang="en-US" sz="1200">
                <a:sym typeface="Symbol" pitchFamily="18" charset="2"/>
              </a:rPr>
              <a:t> </a:t>
            </a:r>
            <a:r>
              <a:rPr lang="en-US" sz="1200"/>
              <a:t>100 µm bis 2015, </a:t>
            </a:r>
          </a:p>
          <a:p>
            <a:pPr algn="l">
              <a:spcBef>
                <a:spcPts val="100"/>
              </a:spcBef>
            </a:pPr>
            <a:r>
              <a:rPr lang="en-US" sz="1200"/>
              <a:t>     okay for applications like XFEL, Belle II and similar     </a:t>
            </a:r>
          </a:p>
          <a:p>
            <a:pPr algn="l"/>
            <a:endParaRPr lang="en-US" sz="1200"/>
          </a:p>
        </p:txBody>
      </p:sp>
      <p:cxnSp>
        <p:nvCxnSpPr>
          <p:cNvPr id="24586" name="Straight Arrow Connector 13"/>
          <p:cNvCxnSpPr>
            <a:cxnSpLocks noChangeShapeType="1"/>
          </p:cNvCxnSpPr>
          <p:nvPr/>
        </p:nvCxnSpPr>
        <p:spPr bwMode="auto">
          <a:xfrm flipV="1">
            <a:off x="2541588" y="4646613"/>
            <a:ext cx="1647825" cy="371475"/>
          </a:xfrm>
          <a:prstGeom prst="straightConnector1">
            <a:avLst/>
          </a:prstGeom>
          <a:noFill/>
          <a:ln w="25400" algn="ctr">
            <a:solidFill>
              <a:schemeClr val="tx1"/>
            </a:solidFill>
            <a:round/>
            <a:headEnd/>
            <a:tailEnd type="arrow" w="med" len="med"/>
          </a:ln>
        </p:spPr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142875"/>
            <a:ext cx="8229600" cy="720725"/>
          </a:xfrm>
        </p:spPr>
        <p:txBody>
          <a:bodyPr/>
          <a:lstStyle/>
          <a:p>
            <a:pPr marL="530225" indent="-530225" eaLnBrk="1" hangingPunct="1"/>
            <a:r>
              <a:rPr lang="en-US" sz="1800" smtClean="0"/>
              <a:t>Some Details on C4 Bump from IBM</a:t>
            </a:r>
          </a:p>
        </p:txBody>
      </p:sp>
      <p:sp>
        <p:nvSpPr>
          <p:cNvPr id="25603" name="TextBox 10"/>
          <p:cNvSpPr txBox="1">
            <a:spLocks noChangeArrowheads="1"/>
          </p:cNvSpPr>
          <p:nvPr/>
        </p:nvSpPr>
        <p:spPr bwMode="auto">
          <a:xfrm>
            <a:off x="4891088" y="265113"/>
            <a:ext cx="3019425" cy="531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r>
              <a:rPr lang="en-US" sz="1200"/>
              <a:t>‘Package Interconnects’ , J.R. Wilcox</a:t>
            </a:r>
          </a:p>
          <a:p>
            <a:r>
              <a:rPr lang="en-US" sz="1200"/>
              <a:t>IBM, January 2006</a:t>
            </a:r>
          </a:p>
        </p:txBody>
      </p:sp>
      <p:pic>
        <p:nvPicPr>
          <p:cNvPr id="25604" name="Picture 4" descr="D:\Laci\1-Conferences-Talks\XFEL\2009-04-Mailand\capture_18042009_225446.jpg"/>
          <p:cNvPicPr>
            <a:picLocks noChangeAspect="1" noChangeArrowheads="1"/>
          </p:cNvPicPr>
          <p:nvPr/>
        </p:nvPicPr>
        <p:blipFill>
          <a:blip r:embed="rId3" cstate="print"/>
          <a:srcRect b="38512"/>
          <a:stretch>
            <a:fillRect/>
          </a:stretch>
        </p:blipFill>
        <p:spPr bwMode="auto">
          <a:xfrm>
            <a:off x="565150" y="1065213"/>
            <a:ext cx="4217988" cy="190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5" name="Date Placeholder 9"/>
          <p:cNvSpPr>
            <a:spLocks noGrp="1"/>
          </p:cNvSpPr>
          <p:nvPr>
            <p:ph type="dt" sz="quarter" idx="4294967295"/>
          </p:nvPr>
        </p:nvSpPr>
        <p:spPr bwMode="auto">
          <a:xfrm>
            <a:off x="0" y="6681788"/>
            <a:ext cx="2216150" cy="176212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HLL Project Review, October 2009</a:t>
            </a:r>
            <a:endParaRPr lang="en-US"/>
          </a:p>
        </p:txBody>
      </p:sp>
      <p:sp>
        <p:nvSpPr>
          <p:cNvPr id="25606" name="Slide Number Placeholder 10"/>
          <p:cNvSpPr>
            <a:spLocks noGrp="1"/>
          </p:cNvSpPr>
          <p:nvPr>
            <p:ph type="sldNum" sz="quarter" idx="4294967295"/>
          </p:nvPr>
        </p:nvSpPr>
        <p:spPr bwMode="auto">
          <a:xfrm>
            <a:off x="3921125" y="6696075"/>
            <a:ext cx="720725" cy="161925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387697C-BC5B-454F-B3D1-BC99F8405867}" type="slidenum">
              <a:rPr lang="en-US" smtClean="0"/>
              <a:pPr/>
              <a:t>19</a:t>
            </a:fld>
            <a:endParaRPr lang="en-US" smtClean="0"/>
          </a:p>
        </p:txBody>
      </p:sp>
      <p:sp>
        <p:nvSpPr>
          <p:cNvPr id="25607" name="Footer Placeholder 11"/>
          <p:cNvSpPr>
            <a:spLocks noGrp="1"/>
          </p:cNvSpPr>
          <p:nvPr>
            <p:ph type="ftr" sz="quarter" idx="4294967295"/>
          </p:nvPr>
        </p:nvSpPr>
        <p:spPr bwMode="auto">
          <a:xfrm>
            <a:off x="6623050" y="6681788"/>
            <a:ext cx="2520950" cy="211137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Ladislav Andricek, MPI fuer Physik, HLL</a:t>
            </a:r>
          </a:p>
        </p:txBody>
      </p:sp>
      <p:sp>
        <p:nvSpPr>
          <p:cNvPr id="17" name="Text Box 7"/>
          <p:cNvSpPr txBox="1">
            <a:spLocks noChangeArrowheads="1"/>
          </p:cNvSpPr>
          <p:nvPr/>
        </p:nvSpPr>
        <p:spPr bwMode="auto">
          <a:xfrm>
            <a:off x="620713" y="3279775"/>
            <a:ext cx="4125912" cy="2362200"/>
          </a:xfrm>
          <a:prstGeom prst="rect">
            <a:avLst/>
          </a:prstGeom>
          <a:solidFill>
            <a:srgbClr val="C9DBD8"/>
          </a:solidFill>
          <a:ln w="1270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l">
              <a:spcBef>
                <a:spcPts val="100"/>
              </a:spcBef>
              <a:buFontTx/>
              <a:buAutoNum type="arabicPeriod"/>
              <a:defRPr/>
            </a:pPr>
            <a:r>
              <a:rPr lang="en-US" dirty="0"/>
              <a:t>Electroplated C4, </a:t>
            </a:r>
            <a:r>
              <a:rPr lang="en-US" dirty="0" err="1"/>
              <a:t>PbSn</a:t>
            </a:r>
            <a:r>
              <a:rPr lang="en-US" dirty="0"/>
              <a:t> 97/3,  in two Options:</a:t>
            </a:r>
          </a:p>
          <a:p>
            <a:pPr marL="342900" indent="-342900" algn="l">
              <a:spcBef>
                <a:spcPts val="100"/>
              </a:spcBef>
              <a:defRPr/>
            </a:pPr>
            <a:r>
              <a:rPr lang="en-US" dirty="0">
                <a:sym typeface="Wingdings" pitchFamily="2" charset="2"/>
              </a:rPr>
              <a:t>            </a:t>
            </a:r>
          </a:p>
          <a:p>
            <a:pPr marL="342900" indent="-342900" algn="l">
              <a:spcBef>
                <a:spcPts val="100"/>
              </a:spcBef>
              <a:defRPr/>
            </a:pPr>
            <a:r>
              <a:rPr lang="en-US" dirty="0">
                <a:sym typeface="Wingdings" pitchFamily="2" charset="2"/>
              </a:rPr>
              <a:t>            -:  high temp. reflow: 345 – 375 </a:t>
            </a:r>
            <a:r>
              <a:rPr lang="en-US" dirty="0" err="1">
                <a:sym typeface="Wingdings" pitchFamily="2" charset="2"/>
              </a:rPr>
              <a:t>degC</a:t>
            </a:r>
            <a:endParaRPr lang="en-US" dirty="0">
              <a:sym typeface="Wingdings" pitchFamily="2" charset="2"/>
            </a:endParaRPr>
          </a:p>
          <a:p>
            <a:pPr marL="342900" indent="-342900" algn="l">
              <a:spcBef>
                <a:spcPts val="100"/>
              </a:spcBef>
              <a:defRPr/>
            </a:pPr>
            <a:r>
              <a:rPr lang="en-US" dirty="0">
                <a:sym typeface="Wingdings" pitchFamily="2" charset="2"/>
              </a:rPr>
              <a:t>            -:  low temp. reflow:  215 – 255 </a:t>
            </a:r>
            <a:r>
              <a:rPr lang="en-US" dirty="0" err="1">
                <a:sym typeface="Wingdings" pitchFamily="2" charset="2"/>
              </a:rPr>
              <a:t>degC</a:t>
            </a:r>
            <a:endParaRPr lang="en-US" dirty="0">
              <a:sym typeface="Wingdings" pitchFamily="2" charset="2"/>
            </a:endParaRPr>
          </a:p>
          <a:p>
            <a:pPr marL="342900" indent="-342900" algn="l">
              <a:spcBef>
                <a:spcPts val="100"/>
              </a:spcBef>
              <a:defRPr/>
            </a:pPr>
            <a:endParaRPr lang="en-US" dirty="0">
              <a:sym typeface="Wingdings" pitchFamily="2" charset="2"/>
            </a:endParaRPr>
          </a:p>
          <a:p>
            <a:pPr marL="342900" indent="-342900" algn="l">
              <a:spcBef>
                <a:spcPts val="100"/>
              </a:spcBef>
              <a:buFontTx/>
              <a:buAutoNum type="arabicPeriod" startAt="2"/>
              <a:defRPr/>
            </a:pPr>
            <a:r>
              <a:rPr lang="en-US" dirty="0">
                <a:sym typeface="Wingdings" pitchFamily="2" charset="2"/>
              </a:rPr>
              <a:t>Lead-free, C4NP (“new process”): </a:t>
            </a:r>
          </a:p>
          <a:p>
            <a:pPr marL="360000" indent="-342900" algn="l">
              <a:spcBef>
                <a:spcPts val="100"/>
              </a:spcBef>
              <a:defRPr/>
            </a:pPr>
            <a:endParaRPr lang="en-US" dirty="0">
              <a:sym typeface="Wingdings" pitchFamily="2" charset="2"/>
            </a:endParaRPr>
          </a:p>
          <a:p>
            <a:pPr marL="360000" indent="-342900" algn="l">
              <a:spcBef>
                <a:spcPts val="100"/>
              </a:spcBef>
              <a:defRPr/>
            </a:pPr>
            <a:r>
              <a:rPr lang="en-US" dirty="0">
                <a:sym typeface="Wingdings" pitchFamily="2" charset="2"/>
              </a:rPr>
              <a:t>            -: </a:t>
            </a:r>
            <a:r>
              <a:rPr lang="en-US" dirty="0" err="1">
                <a:sym typeface="Wingdings" pitchFamily="2" charset="2"/>
              </a:rPr>
              <a:t>SnAg</a:t>
            </a:r>
            <a:r>
              <a:rPr lang="en-US" dirty="0">
                <a:sym typeface="Wingdings" pitchFamily="2" charset="2"/>
              </a:rPr>
              <a:t> 99.5/0.5</a:t>
            </a:r>
          </a:p>
          <a:p>
            <a:pPr marL="360000" indent="-342900" algn="l">
              <a:spcBef>
                <a:spcPts val="100"/>
              </a:spcBef>
              <a:defRPr/>
            </a:pPr>
            <a:r>
              <a:rPr lang="en-US" dirty="0">
                <a:sym typeface="Wingdings" pitchFamily="2" charset="2"/>
              </a:rPr>
              <a:t>            -: bump size smaller  100 µm!</a:t>
            </a:r>
          </a:p>
          <a:p>
            <a:pPr marL="360000" indent="-342900" algn="l">
              <a:spcBef>
                <a:spcPts val="100"/>
              </a:spcBef>
              <a:defRPr/>
            </a:pPr>
            <a:r>
              <a:rPr lang="en-US" dirty="0">
                <a:sym typeface="Wingdings" pitchFamily="2" charset="2"/>
              </a:rPr>
              <a:t>            -: reflow at 235 – 255 </a:t>
            </a:r>
            <a:r>
              <a:rPr lang="en-US" dirty="0" err="1">
                <a:sym typeface="Wingdings" pitchFamily="2" charset="2"/>
              </a:rPr>
              <a:t>degC</a:t>
            </a:r>
            <a:r>
              <a:rPr lang="en-US" dirty="0">
                <a:sym typeface="Wingdings" pitchFamily="2" charset="2"/>
              </a:rPr>
              <a:t>        </a:t>
            </a:r>
          </a:p>
        </p:txBody>
      </p:sp>
      <p:pic>
        <p:nvPicPr>
          <p:cNvPr id="25609" name="Picture 2" descr="D:\Laci\1-Conferences-Talks\XFEL\2009-04-Mailand\capture_18042009_22483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76813" y="1814513"/>
            <a:ext cx="3948112" cy="2938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5610" name="Straight Connector 22"/>
          <p:cNvCxnSpPr>
            <a:cxnSpLocks noChangeShapeType="1"/>
          </p:cNvCxnSpPr>
          <p:nvPr/>
        </p:nvCxnSpPr>
        <p:spPr bwMode="auto">
          <a:xfrm rot="5400000">
            <a:off x="5512594" y="4736307"/>
            <a:ext cx="1201737" cy="0"/>
          </a:xfrm>
          <a:prstGeom prst="line">
            <a:avLst/>
          </a:prstGeom>
          <a:noFill/>
          <a:ln w="25400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25611" name="Straight Connector 23"/>
          <p:cNvCxnSpPr>
            <a:cxnSpLocks noChangeShapeType="1"/>
          </p:cNvCxnSpPr>
          <p:nvPr/>
        </p:nvCxnSpPr>
        <p:spPr bwMode="auto">
          <a:xfrm rot="5400000">
            <a:off x="7100888" y="4708525"/>
            <a:ext cx="1200150" cy="0"/>
          </a:xfrm>
          <a:prstGeom prst="line">
            <a:avLst/>
          </a:prstGeom>
          <a:noFill/>
          <a:ln w="25400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25612" name="Straight Arrow Connector 25"/>
          <p:cNvCxnSpPr>
            <a:cxnSpLocks noChangeShapeType="1"/>
          </p:cNvCxnSpPr>
          <p:nvPr/>
        </p:nvCxnSpPr>
        <p:spPr bwMode="auto">
          <a:xfrm>
            <a:off x="6102350" y="5049838"/>
            <a:ext cx="1584325" cy="1587"/>
          </a:xfrm>
          <a:prstGeom prst="straightConnector1">
            <a:avLst/>
          </a:prstGeom>
          <a:noFill/>
          <a:ln w="25400" algn="ctr">
            <a:solidFill>
              <a:schemeClr val="tx1"/>
            </a:solidFill>
            <a:round/>
            <a:headEnd type="arrow" w="med" len="med"/>
            <a:tailEnd type="arrow" w="med" len="med"/>
          </a:ln>
        </p:spPr>
      </p:cxnSp>
      <p:sp>
        <p:nvSpPr>
          <p:cNvPr id="25613" name="TextBox 26"/>
          <p:cNvSpPr txBox="1">
            <a:spLocks noChangeArrowheads="1"/>
          </p:cNvSpPr>
          <p:nvPr/>
        </p:nvSpPr>
        <p:spPr bwMode="auto">
          <a:xfrm>
            <a:off x="6481763" y="5124450"/>
            <a:ext cx="7874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/>
              <a:t>100 µm</a:t>
            </a: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4" name="Group 2"/>
          <p:cNvGrpSpPr>
            <a:grpSpLocks/>
          </p:cNvGrpSpPr>
          <p:nvPr/>
        </p:nvGrpSpPr>
        <p:grpSpPr bwMode="auto">
          <a:xfrm>
            <a:off x="615950" y="893763"/>
            <a:ext cx="8251825" cy="3376612"/>
            <a:chOff x="422" y="654"/>
            <a:chExt cx="5198" cy="2127"/>
          </a:xfrm>
        </p:grpSpPr>
        <p:grpSp>
          <p:nvGrpSpPr>
            <p:cNvPr id="8201" name="Group 3"/>
            <p:cNvGrpSpPr>
              <a:grpSpLocks/>
            </p:cNvGrpSpPr>
            <p:nvPr/>
          </p:nvGrpSpPr>
          <p:grpSpPr bwMode="auto">
            <a:xfrm>
              <a:off x="422" y="888"/>
              <a:ext cx="5198" cy="1893"/>
              <a:chOff x="243" y="1593"/>
              <a:chExt cx="5184" cy="1896"/>
            </a:xfrm>
          </p:grpSpPr>
          <p:sp>
            <p:nvSpPr>
              <p:cNvPr id="8213" name="Rectangle 4"/>
              <p:cNvSpPr>
                <a:spLocks noChangeArrowheads="1"/>
              </p:cNvSpPr>
              <p:nvPr/>
            </p:nvSpPr>
            <p:spPr bwMode="auto">
              <a:xfrm>
                <a:off x="339" y="2742"/>
                <a:ext cx="1890" cy="255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14" name="Rectangle 5"/>
              <p:cNvSpPr>
                <a:spLocks noChangeArrowheads="1"/>
              </p:cNvSpPr>
              <p:nvPr/>
            </p:nvSpPr>
            <p:spPr bwMode="auto">
              <a:xfrm>
                <a:off x="339" y="2058"/>
                <a:ext cx="1890" cy="195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15" name="Rectangle 6"/>
              <p:cNvSpPr>
                <a:spLocks noChangeArrowheads="1"/>
              </p:cNvSpPr>
              <p:nvPr/>
            </p:nvSpPr>
            <p:spPr bwMode="auto">
              <a:xfrm>
                <a:off x="339" y="1641"/>
                <a:ext cx="1890" cy="198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8216" name="Picture 7" descr="thinnin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243" y="1593"/>
                <a:ext cx="5184" cy="1896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8217" name="Rectangle 8"/>
              <p:cNvSpPr>
                <a:spLocks noChangeArrowheads="1"/>
              </p:cNvSpPr>
              <p:nvPr/>
            </p:nvSpPr>
            <p:spPr bwMode="auto">
              <a:xfrm>
                <a:off x="453" y="1683"/>
                <a:ext cx="633" cy="105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18" name="Rectangle 9"/>
              <p:cNvSpPr>
                <a:spLocks noChangeArrowheads="1"/>
              </p:cNvSpPr>
              <p:nvPr/>
            </p:nvSpPr>
            <p:spPr bwMode="auto">
              <a:xfrm>
                <a:off x="1320" y="1683"/>
                <a:ext cx="777" cy="105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19" name="Rectangle 10"/>
              <p:cNvSpPr>
                <a:spLocks noChangeArrowheads="1"/>
              </p:cNvSpPr>
              <p:nvPr/>
            </p:nvSpPr>
            <p:spPr bwMode="auto">
              <a:xfrm>
                <a:off x="3267" y="1815"/>
                <a:ext cx="1890" cy="256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20" name="Line 11"/>
              <p:cNvSpPr>
                <a:spLocks noChangeShapeType="1"/>
              </p:cNvSpPr>
              <p:nvPr/>
            </p:nvSpPr>
            <p:spPr bwMode="auto">
              <a:xfrm>
                <a:off x="3252" y="2767"/>
                <a:ext cx="1891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21" name="Line 12"/>
              <p:cNvSpPr>
                <a:spLocks noChangeShapeType="1"/>
              </p:cNvSpPr>
              <p:nvPr/>
            </p:nvSpPr>
            <p:spPr bwMode="auto">
              <a:xfrm>
                <a:off x="3254" y="2767"/>
                <a:ext cx="0" cy="25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22" name="Line 13"/>
              <p:cNvSpPr>
                <a:spLocks noChangeShapeType="1"/>
              </p:cNvSpPr>
              <p:nvPr/>
            </p:nvSpPr>
            <p:spPr bwMode="auto">
              <a:xfrm flipV="1">
                <a:off x="3255" y="3021"/>
                <a:ext cx="242" cy="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23" name="Line 14"/>
              <p:cNvSpPr>
                <a:spLocks noChangeShapeType="1"/>
              </p:cNvSpPr>
              <p:nvPr/>
            </p:nvSpPr>
            <p:spPr bwMode="auto">
              <a:xfrm flipV="1">
                <a:off x="3497" y="2829"/>
                <a:ext cx="60" cy="19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24" name="Line 15"/>
              <p:cNvSpPr>
                <a:spLocks noChangeShapeType="1"/>
              </p:cNvSpPr>
              <p:nvPr/>
            </p:nvSpPr>
            <p:spPr bwMode="auto">
              <a:xfrm flipV="1">
                <a:off x="3559" y="2823"/>
                <a:ext cx="1584" cy="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25" name="Line 16"/>
              <p:cNvSpPr>
                <a:spLocks noChangeShapeType="1"/>
              </p:cNvSpPr>
              <p:nvPr/>
            </p:nvSpPr>
            <p:spPr bwMode="auto">
              <a:xfrm flipH="1" flipV="1">
                <a:off x="3255" y="2827"/>
                <a:ext cx="302" cy="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26" name="Line 17"/>
              <p:cNvSpPr>
                <a:spLocks noChangeShapeType="1"/>
              </p:cNvSpPr>
              <p:nvPr/>
            </p:nvSpPr>
            <p:spPr bwMode="auto">
              <a:xfrm>
                <a:off x="4049" y="2830"/>
                <a:ext cx="58" cy="19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27" name="Line 18"/>
              <p:cNvSpPr>
                <a:spLocks noChangeShapeType="1"/>
              </p:cNvSpPr>
              <p:nvPr/>
            </p:nvSpPr>
            <p:spPr bwMode="auto">
              <a:xfrm>
                <a:off x="4109" y="3021"/>
                <a:ext cx="182" cy="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28" name="Line 19"/>
              <p:cNvSpPr>
                <a:spLocks noChangeShapeType="1"/>
              </p:cNvSpPr>
              <p:nvPr/>
            </p:nvSpPr>
            <p:spPr bwMode="auto">
              <a:xfrm flipV="1">
                <a:off x="4291" y="2830"/>
                <a:ext cx="58" cy="19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29" name="Line 20"/>
              <p:cNvSpPr>
                <a:spLocks noChangeShapeType="1"/>
              </p:cNvSpPr>
              <p:nvPr/>
            </p:nvSpPr>
            <p:spPr bwMode="auto">
              <a:xfrm>
                <a:off x="4839" y="2829"/>
                <a:ext cx="62" cy="19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30" name="Line 21"/>
              <p:cNvSpPr>
                <a:spLocks noChangeShapeType="1"/>
              </p:cNvSpPr>
              <p:nvPr/>
            </p:nvSpPr>
            <p:spPr bwMode="auto">
              <a:xfrm>
                <a:off x="4903" y="3021"/>
                <a:ext cx="24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31" name="Line 22"/>
              <p:cNvSpPr>
                <a:spLocks noChangeShapeType="1"/>
              </p:cNvSpPr>
              <p:nvPr/>
            </p:nvSpPr>
            <p:spPr bwMode="auto">
              <a:xfrm flipV="1">
                <a:off x="5145" y="2767"/>
                <a:ext cx="0" cy="2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8202" name="Text Box 23"/>
            <p:cNvSpPr txBox="1">
              <a:spLocks noChangeArrowheads="1"/>
            </p:cNvSpPr>
            <p:nvPr/>
          </p:nvSpPr>
          <p:spPr bwMode="auto">
            <a:xfrm>
              <a:off x="1201" y="946"/>
              <a:ext cx="600" cy="15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000">
                  <a:latin typeface="Comic Sans MS" pitchFamily="66" charset="0"/>
                </a:rPr>
                <a:t>Top Wafer</a:t>
              </a:r>
            </a:p>
          </p:txBody>
        </p:sp>
        <p:sp>
          <p:nvSpPr>
            <p:cNvPr id="8203" name="Text Box 24"/>
            <p:cNvSpPr txBox="1">
              <a:spLocks noChangeArrowheads="1"/>
            </p:cNvSpPr>
            <p:nvPr/>
          </p:nvSpPr>
          <p:spPr bwMode="auto">
            <a:xfrm>
              <a:off x="1028" y="1385"/>
              <a:ext cx="884" cy="15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000">
                  <a:latin typeface="Comic Sans MS" pitchFamily="66" charset="0"/>
                </a:rPr>
                <a:t>Handle &lt;100&gt; Wafer</a:t>
              </a:r>
            </a:p>
          </p:txBody>
        </p:sp>
        <p:sp>
          <p:nvSpPr>
            <p:cNvPr id="8204" name="Text Box 25"/>
            <p:cNvSpPr txBox="1">
              <a:spLocks noChangeArrowheads="1"/>
            </p:cNvSpPr>
            <p:nvPr/>
          </p:nvSpPr>
          <p:spPr bwMode="auto">
            <a:xfrm>
              <a:off x="596" y="654"/>
              <a:ext cx="1741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200">
                  <a:latin typeface="Comic Sans MS" pitchFamily="66" charset="0"/>
                </a:rPr>
                <a:t>a) oxidation and back side implant of top wafer</a:t>
              </a:r>
            </a:p>
          </p:txBody>
        </p:sp>
        <p:sp>
          <p:nvSpPr>
            <p:cNvPr id="8205" name="Line 26"/>
            <p:cNvSpPr>
              <a:spLocks noChangeShapeType="1"/>
            </p:cNvSpPr>
            <p:nvPr/>
          </p:nvSpPr>
          <p:spPr bwMode="auto">
            <a:xfrm>
              <a:off x="1950" y="859"/>
              <a:ext cx="50" cy="22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06" name="Line 27"/>
            <p:cNvSpPr>
              <a:spLocks noChangeShapeType="1"/>
            </p:cNvSpPr>
            <p:nvPr/>
          </p:nvSpPr>
          <p:spPr bwMode="auto">
            <a:xfrm flipH="1">
              <a:off x="970" y="859"/>
              <a:ext cx="173" cy="20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07" name="Text Box 28"/>
            <p:cNvSpPr txBox="1">
              <a:spLocks noChangeArrowheads="1"/>
            </p:cNvSpPr>
            <p:nvPr/>
          </p:nvSpPr>
          <p:spPr bwMode="auto">
            <a:xfrm>
              <a:off x="624" y="2321"/>
              <a:ext cx="1741" cy="28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200" b="1">
                  <a:latin typeface="Comic Sans MS" pitchFamily="66" charset="0"/>
                </a:rPr>
                <a:t>b)</a:t>
              </a:r>
              <a:r>
                <a:rPr lang="en-US" sz="1200">
                  <a:latin typeface="Comic Sans MS" pitchFamily="66" charset="0"/>
                </a:rPr>
                <a:t> wafer bonding and grinding/polishing of top wafer</a:t>
              </a:r>
            </a:p>
          </p:txBody>
        </p:sp>
        <p:sp>
          <p:nvSpPr>
            <p:cNvPr id="8208" name="Text Box 29"/>
            <p:cNvSpPr txBox="1">
              <a:spLocks noChangeArrowheads="1"/>
            </p:cNvSpPr>
            <p:nvPr/>
          </p:nvSpPr>
          <p:spPr bwMode="auto">
            <a:xfrm>
              <a:off x="3475" y="856"/>
              <a:ext cx="1743" cy="17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200" b="1">
                  <a:latin typeface="Comic Sans MS" pitchFamily="66" charset="0"/>
                </a:rPr>
                <a:t>c)</a:t>
              </a:r>
              <a:r>
                <a:rPr lang="en-US" sz="1200">
                  <a:latin typeface="Comic Sans MS" pitchFamily="66" charset="0"/>
                </a:rPr>
                <a:t> process </a:t>
              </a:r>
              <a:r>
                <a:rPr lang="en-US" sz="1200">
                  <a:latin typeface="Comic Sans MS" pitchFamily="66" charset="0"/>
                  <a:sym typeface="Wingdings" pitchFamily="2" charset="2"/>
                </a:rPr>
                <a:t> passivation</a:t>
              </a:r>
              <a:endParaRPr lang="en-US" sz="1200">
                <a:latin typeface="Comic Sans MS" pitchFamily="66" charset="0"/>
              </a:endParaRPr>
            </a:p>
          </p:txBody>
        </p:sp>
        <p:sp>
          <p:nvSpPr>
            <p:cNvPr id="8209" name="Text Box 30"/>
            <p:cNvSpPr txBox="1">
              <a:spLocks noChangeArrowheads="1"/>
            </p:cNvSpPr>
            <p:nvPr/>
          </p:nvSpPr>
          <p:spPr bwMode="auto">
            <a:xfrm>
              <a:off x="3679" y="1474"/>
              <a:ext cx="1554" cy="17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200">
                  <a:latin typeface="Comic Sans MS" pitchFamily="66" charset="0"/>
                </a:rPr>
                <a:t>open backside </a:t>
              </a:r>
              <a:r>
                <a:rPr lang="en-US" sz="1200">
                  <a:latin typeface="Comic Sans MS" pitchFamily="66" charset="0"/>
                  <a:sym typeface="Wingdings" pitchFamily="2" charset="2"/>
                </a:rPr>
                <a:t>passivation</a:t>
              </a:r>
              <a:endParaRPr lang="en-US" sz="1200">
                <a:latin typeface="Comic Sans MS" pitchFamily="66" charset="0"/>
              </a:endParaRPr>
            </a:p>
          </p:txBody>
        </p:sp>
        <p:sp>
          <p:nvSpPr>
            <p:cNvPr id="8210" name="Line 31"/>
            <p:cNvSpPr>
              <a:spLocks noChangeShapeType="1"/>
            </p:cNvSpPr>
            <p:nvPr/>
          </p:nvSpPr>
          <p:spPr bwMode="auto">
            <a:xfrm flipH="1" flipV="1">
              <a:off x="3881" y="1385"/>
              <a:ext cx="45" cy="8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11" name="Line 32"/>
            <p:cNvSpPr>
              <a:spLocks noChangeShapeType="1"/>
            </p:cNvSpPr>
            <p:nvPr/>
          </p:nvSpPr>
          <p:spPr bwMode="auto">
            <a:xfrm flipV="1">
              <a:off x="4890" y="1356"/>
              <a:ext cx="64" cy="8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12" name="Text Box 33"/>
            <p:cNvSpPr txBox="1">
              <a:spLocks noChangeArrowheads="1"/>
            </p:cNvSpPr>
            <p:nvPr/>
          </p:nvSpPr>
          <p:spPr bwMode="auto">
            <a:xfrm>
              <a:off x="3413" y="2351"/>
              <a:ext cx="2092" cy="40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200" b="1">
                  <a:latin typeface="Comic Sans MS" pitchFamily="66" charset="0"/>
                </a:rPr>
                <a:t>d)</a:t>
              </a:r>
              <a:r>
                <a:rPr lang="en-US" sz="1200">
                  <a:latin typeface="Comic Sans MS" pitchFamily="66" charset="0"/>
                </a:rPr>
                <a:t> anisotropic deep etching opens "windows" in handle wafer</a:t>
              </a:r>
            </a:p>
            <a:p>
              <a:endParaRPr lang="en-US" sz="1200">
                <a:latin typeface="Comic Sans MS" pitchFamily="66" charset="0"/>
              </a:endParaRPr>
            </a:p>
          </p:txBody>
        </p:sp>
      </p:grpSp>
      <p:sp>
        <p:nvSpPr>
          <p:cNvPr id="8195" name="Rectangle 34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z="1800" smtClean="0"/>
              <a:t>Processing thin detectors - The Idea</a:t>
            </a:r>
          </a:p>
        </p:txBody>
      </p:sp>
      <p:sp>
        <p:nvSpPr>
          <p:cNvPr id="8196" name="Rectangle 35"/>
          <p:cNvSpPr>
            <a:spLocks noChangeArrowheads="1"/>
          </p:cNvSpPr>
          <p:nvPr/>
        </p:nvSpPr>
        <p:spPr bwMode="auto">
          <a:xfrm>
            <a:off x="444500" y="4132263"/>
            <a:ext cx="6827838" cy="1693862"/>
          </a:xfrm>
          <a:prstGeom prst="rect">
            <a:avLst/>
          </a:prstGeom>
          <a:solidFill>
            <a:srgbClr val="C9DBD8"/>
          </a:solidFill>
          <a:ln w="1270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/>
              <a:t>		           </a:t>
            </a:r>
            <a:r>
              <a:rPr lang="en-US" sz="1200"/>
              <a:t>Key Process Modules:</a:t>
            </a:r>
          </a:p>
          <a:p>
            <a:pPr algn="l"/>
            <a:endParaRPr lang="en-US" sz="1200"/>
          </a:p>
          <a:p>
            <a:pPr algn="l"/>
            <a:r>
              <a:rPr lang="en-US" sz="1200"/>
              <a:t>-: Wafer Bonding and thinning of top layer </a:t>
            </a:r>
          </a:p>
          <a:p>
            <a:pPr algn="l"/>
            <a:r>
              <a:rPr lang="en-US" sz="1200"/>
              <a:t>	</a:t>
            </a:r>
            <a:r>
              <a:rPr lang="en-US" sz="1200">
                <a:sym typeface="Wingdings" pitchFamily="2" charset="2"/>
              </a:rPr>
              <a:t> </a:t>
            </a:r>
            <a:r>
              <a:rPr lang="en-US" sz="1200"/>
              <a:t>MPI Halle (G</a:t>
            </a:r>
            <a:r>
              <a:rPr lang="de-DE" sz="1200"/>
              <a:t>ö</a:t>
            </a:r>
            <a:r>
              <a:rPr lang="en-US" sz="1200"/>
              <a:t>sele et al.) and SICO </a:t>
            </a:r>
            <a:r>
              <a:rPr lang="en-US" sz="1200">
                <a:sym typeface="Wingdings" pitchFamily="2" charset="2"/>
              </a:rPr>
              <a:t></a:t>
            </a:r>
            <a:r>
              <a:rPr lang="en-US" sz="1200"/>
              <a:t> Industry (Tracit/Soitec) </a:t>
            </a:r>
            <a:r>
              <a:rPr lang="en-US" sz="1200">
                <a:sym typeface="Wingdings" pitchFamily="2" charset="2"/>
              </a:rPr>
              <a:t> Engineered BSOI</a:t>
            </a:r>
            <a:endParaRPr lang="en-US" sz="1200"/>
          </a:p>
          <a:p>
            <a:pPr algn="l"/>
            <a:r>
              <a:rPr lang="en-US" sz="1200"/>
              <a:t>-: Etching of the Handle Wafer </a:t>
            </a:r>
            <a:r>
              <a:rPr lang="en-US" sz="1200">
                <a:sym typeface="Wingdings" pitchFamily="2" charset="2"/>
              </a:rPr>
              <a:t> HLL</a:t>
            </a:r>
          </a:p>
          <a:p>
            <a:pPr algn="l"/>
            <a:r>
              <a:rPr lang="en-US" sz="1200">
                <a:sym typeface="Wingdings" pitchFamily="2" charset="2"/>
              </a:rPr>
              <a:t>-: Litho on extreme topographies  HLL</a:t>
            </a:r>
            <a:endParaRPr lang="en-US" sz="1200"/>
          </a:p>
        </p:txBody>
      </p:sp>
      <p:sp>
        <p:nvSpPr>
          <p:cNvPr id="8197" name="Rectangle 36"/>
          <p:cNvSpPr>
            <a:spLocks noChangeArrowheads="1"/>
          </p:cNvSpPr>
          <p:nvPr/>
        </p:nvSpPr>
        <p:spPr bwMode="auto">
          <a:xfrm>
            <a:off x="3343275" y="5419725"/>
            <a:ext cx="5667375" cy="1108075"/>
          </a:xfrm>
          <a:prstGeom prst="rect">
            <a:avLst/>
          </a:prstGeom>
          <a:solidFill>
            <a:srgbClr val="7CA6A6"/>
          </a:solidFill>
          <a:ln w="1270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 sz="1200">
                <a:solidFill>
                  <a:schemeClr val="bg1"/>
                </a:solidFill>
              </a:rPr>
              <a:t>Developed initially for ILC VXD, the technology found its way into other projects: </a:t>
            </a:r>
          </a:p>
          <a:p>
            <a:pPr algn="l"/>
            <a:r>
              <a:rPr lang="en-US" sz="1200">
                <a:solidFill>
                  <a:schemeClr val="bg1"/>
                </a:solidFill>
              </a:rPr>
              <a:t>         -: production of thin (75 and 150 </a:t>
            </a:r>
            <a:r>
              <a:rPr lang="el-GR" sz="1200">
                <a:solidFill>
                  <a:schemeClr val="bg1"/>
                </a:solidFill>
              </a:rPr>
              <a:t>μ</a:t>
            </a:r>
            <a:r>
              <a:rPr lang="de-DE" sz="1200">
                <a:solidFill>
                  <a:schemeClr val="bg1"/>
                </a:solidFill>
              </a:rPr>
              <a:t>m) ATLAS pixel sensors for sLHC</a:t>
            </a:r>
          </a:p>
          <a:p>
            <a:pPr algn="l"/>
            <a:r>
              <a:rPr lang="de-DE" sz="1200">
                <a:solidFill>
                  <a:schemeClr val="bg1"/>
                </a:solidFill>
              </a:rPr>
              <a:t>         -: </a:t>
            </a:r>
            <a:r>
              <a:rPr lang="en-US" sz="1200">
                <a:solidFill>
                  <a:schemeClr val="bg1"/>
                </a:solidFill>
              </a:rPr>
              <a:t>first production of Geiger-mode APDs on 70 μm top layer</a:t>
            </a:r>
          </a:p>
          <a:p>
            <a:pPr algn="l"/>
            <a:r>
              <a:rPr lang="en-US" sz="1200">
                <a:solidFill>
                  <a:schemeClr val="bg1"/>
                </a:solidFill>
              </a:rPr>
              <a:t>         -: thin DEPFETs for Belle II</a:t>
            </a:r>
          </a:p>
        </p:txBody>
      </p:sp>
      <p:sp>
        <p:nvSpPr>
          <p:cNvPr id="8198" name="Date Placeholder 39"/>
          <p:cNvSpPr>
            <a:spLocks noGrp="1"/>
          </p:cNvSpPr>
          <p:nvPr>
            <p:ph type="dt" sz="quarter" idx="4294967295"/>
          </p:nvPr>
        </p:nvSpPr>
        <p:spPr bwMode="auto">
          <a:xfrm>
            <a:off x="0" y="6681788"/>
            <a:ext cx="2216150" cy="176212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HLL Project Review, October 2009</a:t>
            </a:r>
            <a:endParaRPr lang="en-US"/>
          </a:p>
        </p:txBody>
      </p:sp>
      <p:sp>
        <p:nvSpPr>
          <p:cNvPr id="8199" name="Slide Number Placeholder 40"/>
          <p:cNvSpPr>
            <a:spLocks noGrp="1"/>
          </p:cNvSpPr>
          <p:nvPr>
            <p:ph type="sldNum" sz="quarter" idx="4294967295"/>
          </p:nvPr>
        </p:nvSpPr>
        <p:spPr bwMode="auto">
          <a:xfrm>
            <a:off x="3921125" y="6696075"/>
            <a:ext cx="720725" cy="161925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52FFA80-5F06-4764-B471-D57AB439407A}" type="slidenum">
              <a:rPr lang="en-US" smtClean="0"/>
              <a:pPr/>
              <a:t>2</a:t>
            </a:fld>
            <a:endParaRPr lang="en-US" smtClean="0"/>
          </a:p>
        </p:txBody>
      </p:sp>
      <p:sp>
        <p:nvSpPr>
          <p:cNvPr id="8200" name="Footer Placeholder 41"/>
          <p:cNvSpPr>
            <a:spLocks noGrp="1"/>
          </p:cNvSpPr>
          <p:nvPr>
            <p:ph type="ftr" sz="quarter" idx="4294967295"/>
          </p:nvPr>
        </p:nvSpPr>
        <p:spPr bwMode="auto">
          <a:xfrm>
            <a:off x="6623050" y="6681788"/>
            <a:ext cx="2520950" cy="211137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Ladislav Andricek, MPI fuer Physik, HLL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z="1800" smtClean="0"/>
              <a:t>The Goal</a:t>
            </a:r>
          </a:p>
        </p:txBody>
      </p:sp>
      <p:sp>
        <p:nvSpPr>
          <p:cNvPr id="26627" name="Date Placeholder 19"/>
          <p:cNvSpPr>
            <a:spLocks noGrp="1"/>
          </p:cNvSpPr>
          <p:nvPr>
            <p:ph type="dt" sz="quarter" idx="4294967295"/>
          </p:nvPr>
        </p:nvSpPr>
        <p:spPr bwMode="auto">
          <a:xfrm>
            <a:off x="0" y="6681788"/>
            <a:ext cx="2216150" cy="176212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HLL Project Review, October 2009</a:t>
            </a:r>
            <a:endParaRPr lang="en-US"/>
          </a:p>
        </p:txBody>
      </p:sp>
      <p:sp>
        <p:nvSpPr>
          <p:cNvPr id="26628" name="Slide Number Placeholder 20"/>
          <p:cNvSpPr>
            <a:spLocks noGrp="1"/>
          </p:cNvSpPr>
          <p:nvPr>
            <p:ph type="sldNum" sz="quarter" idx="4294967295"/>
          </p:nvPr>
        </p:nvSpPr>
        <p:spPr bwMode="auto">
          <a:xfrm>
            <a:off x="3921125" y="6696075"/>
            <a:ext cx="720725" cy="161925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979691D-573C-46B5-AAF9-AB54933CDC66}" type="slidenum">
              <a:rPr lang="en-US" smtClean="0"/>
              <a:pPr/>
              <a:t>20</a:t>
            </a:fld>
            <a:endParaRPr lang="en-US" smtClean="0"/>
          </a:p>
        </p:txBody>
      </p:sp>
      <p:sp>
        <p:nvSpPr>
          <p:cNvPr id="26629" name="Footer Placeholder 21"/>
          <p:cNvSpPr>
            <a:spLocks noGrp="1"/>
          </p:cNvSpPr>
          <p:nvPr>
            <p:ph type="ftr" sz="quarter" idx="4294967295"/>
          </p:nvPr>
        </p:nvSpPr>
        <p:spPr bwMode="auto">
          <a:xfrm>
            <a:off x="6623050" y="6681788"/>
            <a:ext cx="2520950" cy="211137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Ladislav Andricek, MPI fuer Physik, HLL</a:t>
            </a:r>
          </a:p>
        </p:txBody>
      </p:sp>
      <p:sp>
        <p:nvSpPr>
          <p:cNvPr id="26630" name="Rectangle 22"/>
          <p:cNvSpPr>
            <a:spLocks noChangeArrowheads="1"/>
          </p:cNvSpPr>
          <p:nvPr/>
        </p:nvSpPr>
        <p:spPr bwMode="auto">
          <a:xfrm>
            <a:off x="776288" y="1166813"/>
            <a:ext cx="7824787" cy="261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 dirty="0"/>
              <a:t>    </a:t>
            </a:r>
            <a:r>
              <a:rPr lang="en-US" sz="1200" b="1" dirty="0">
                <a:sym typeface="Wingdings" pitchFamily="2" charset="2"/>
              </a:rPr>
              <a:t> Multi Chip Module (MCM) with one large DEPFET sensor </a:t>
            </a:r>
            <a:r>
              <a:rPr lang="en-US" sz="1200" b="1" dirty="0" smtClean="0">
                <a:sym typeface="Wingdings" pitchFamily="2" charset="2"/>
              </a:rPr>
              <a:t>and already</a:t>
            </a:r>
            <a:r>
              <a:rPr lang="en-US" sz="1200" b="1" dirty="0" smtClean="0"/>
              <a:t> </a:t>
            </a:r>
            <a:r>
              <a:rPr lang="en-US" sz="1200" b="1" dirty="0"/>
              <a:t>bumped r/o ASICs</a:t>
            </a:r>
          </a:p>
          <a:p>
            <a:pPr algn="l"/>
            <a:r>
              <a:rPr lang="en-US" sz="1200" dirty="0"/>
              <a:t>    </a:t>
            </a:r>
          </a:p>
          <a:p>
            <a:pPr algn="l"/>
            <a:r>
              <a:rPr lang="en-US" sz="1200" dirty="0"/>
              <a:t>    -:  actually,  should not be that very challenging ... ATLAS Pixel did it already, CMS, ALICE as well ... </a:t>
            </a:r>
            <a:br>
              <a:rPr lang="en-US" sz="1200" dirty="0"/>
            </a:br>
            <a:r>
              <a:rPr lang="en-US" sz="1200" dirty="0"/>
              <a:t>          but it's different now, in particular for the  XFEL Ladders</a:t>
            </a:r>
          </a:p>
          <a:p>
            <a:pPr algn="l"/>
            <a:endParaRPr lang="en-US" sz="1200" dirty="0"/>
          </a:p>
          <a:p>
            <a:pPr algn="l"/>
            <a:r>
              <a:rPr lang="en-US" sz="1200" dirty="0"/>
              <a:t>    -:  maintain low leakage current level (few hundred </a:t>
            </a:r>
            <a:r>
              <a:rPr lang="en-US" sz="1200" dirty="0" err="1"/>
              <a:t>pA</a:t>
            </a:r>
            <a:r>
              <a:rPr lang="en-US" sz="1200" dirty="0"/>
              <a:t>/cm</a:t>
            </a:r>
            <a:r>
              <a:rPr lang="en-US" sz="1200" baseline="30000" dirty="0"/>
              <a:t>2</a:t>
            </a:r>
            <a:r>
              <a:rPr lang="en-US" sz="1200" dirty="0"/>
              <a:t>) </a:t>
            </a:r>
          </a:p>
          <a:p>
            <a:pPr algn="l"/>
            <a:r>
              <a:rPr lang="en-US" sz="1200" dirty="0"/>
              <a:t>and </a:t>
            </a:r>
          </a:p>
          <a:p>
            <a:pPr algn="l"/>
            <a:r>
              <a:rPr lang="en-US" sz="1200" dirty="0"/>
              <a:t>    -:  bump bonding procedure has to be compatible with sensitive entrance window at the</a:t>
            </a:r>
            <a:br>
              <a:rPr lang="en-US" sz="1200" dirty="0"/>
            </a:br>
            <a:r>
              <a:rPr lang="en-US" sz="1200" dirty="0"/>
              <a:t>        back side and active devices under the bump!</a:t>
            </a:r>
          </a:p>
          <a:p>
            <a:pPr algn="l"/>
            <a:endParaRPr lang="en-US" sz="1200" dirty="0"/>
          </a:p>
        </p:txBody>
      </p:sp>
      <p:sp>
        <p:nvSpPr>
          <p:cNvPr id="26" name="Text Box 21"/>
          <p:cNvSpPr txBox="1">
            <a:spLocks noChangeArrowheads="1"/>
          </p:cNvSpPr>
          <p:nvPr/>
        </p:nvSpPr>
        <p:spPr bwMode="auto">
          <a:xfrm>
            <a:off x="5418138" y="4460875"/>
            <a:ext cx="3598862" cy="1466850"/>
          </a:xfrm>
          <a:prstGeom prst="rect">
            <a:avLst/>
          </a:prstGeom>
          <a:solidFill>
            <a:srgbClr val="C9DBD8"/>
          </a:solidFill>
          <a:ln w="1270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defRPr/>
            </a:pPr>
            <a:endParaRPr lang="en-US" dirty="0"/>
          </a:p>
          <a:p>
            <a:pPr marL="342900" indent="-342900" algn="l">
              <a:spcBef>
                <a:spcPts val="100"/>
              </a:spcBef>
              <a:buFontTx/>
              <a:buAutoNum type="arabicPeriod"/>
              <a:defRPr/>
            </a:pPr>
            <a:r>
              <a:rPr lang="en-US" sz="1200" dirty="0" err="1"/>
              <a:t>Solderable</a:t>
            </a:r>
            <a:r>
              <a:rPr lang="en-US" sz="1200" dirty="0"/>
              <a:t> Cu landing pad on the sensor</a:t>
            </a:r>
            <a:br>
              <a:rPr lang="en-US" sz="1200" dirty="0"/>
            </a:br>
            <a:r>
              <a:rPr lang="en-US" sz="1200" dirty="0"/>
              <a:t>  </a:t>
            </a:r>
            <a:r>
              <a:rPr lang="en-US" sz="1200" b="1" dirty="0"/>
              <a:t>a nice side product is a 3</a:t>
            </a:r>
            <a:r>
              <a:rPr lang="en-US" sz="1200" b="1" baseline="30000" dirty="0"/>
              <a:t>rd</a:t>
            </a:r>
            <a:r>
              <a:rPr lang="en-US" sz="1200" b="1" dirty="0"/>
              <a:t> metal layer </a:t>
            </a:r>
            <a:br>
              <a:rPr lang="en-US" sz="1200" b="1" dirty="0"/>
            </a:br>
            <a:r>
              <a:rPr lang="en-US" sz="1200" b="1" dirty="0"/>
              <a:t>  in low res. Cu!!!!</a:t>
            </a:r>
          </a:p>
          <a:p>
            <a:pPr marL="342900" indent="-342900" algn="l">
              <a:spcBef>
                <a:spcPts val="100"/>
              </a:spcBef>
              <a:buFontTx/>
              <a:buAutoNum type="arabicPeriod"/>
              <a:defRPr/>
            </a:pPr>
            <a:endParaRPr lang="en-US" sz="1200" dirty="0"/>
          </a:p>
          <a:p>
            <a:pPr marL="342900" indent="-342900" algn="l">
              <a:spcBef>
                <a:spcPts val="100"/>
              </a:spcBef>
              <a:buFontTx/>
              <a:buAutoNum type="arabicPeriod"/>
              <a:defRPr/>
            </a:pPr>
            <a:r>
              <a:rPr lang="de-DE" sz="1200" dirty="0" err="1"/>
              <a:t>Flip-chip</a:t>
            </a:r>
            <a:r>
              <a:rPr lang="de-DE" sz="1200" dirty="0"/>
              <a:t> and </a:t>
            </a:r>
            <a:r>
              <a:rPr lang="de-DE" sz="1200" dirty="0" err="1"/>
              <a:t>solder</a:t>
            </a:r>
            <a:r>
              <a:rPr lang="de-DE" sz="1200" dirty="0"/>
              <a:t> </a:t>
            </a:r>
            <a:r>
              <a:rPr lang="de-DE" sz="1200" dirty="0" err="1"/>
              <a:t>the</a:t>
            </a:r>
            <a:r>
              <a:rPr lang="de-DE" sz="1200" dirty="0"/>
              <a:t> ASIC</a:t>
            </a:r>
          </a:p>
          <a:p>
            <a:pPr marL="342900" indent="-342900" algn="l">
              <a:spcBef>
                <a:spcPts val="100"/>
              </a:spcBef>
              <a:buFontTx/>
              <a:buAutoNum type="arabicPeriod"/>
              <a:defRPr/>
            </a:pPr>
            <a:endParaRPr lang="en-US" sz="1200" dirty="0"/>
          </a:p>
        </p:txBody>
      </p:sp>
      <p:pic>
        <p:nvPicPr>
          <p:cNvPr id="26632" name="Picture 61" descr="xfelTechCrossSection"/>
          <p:cNvPicPr>
            <a:picLocks noChangeAspect="1" noChangeArrowheads="1"/>
          </p:cNvPicPr>
          <p:nvPr/>
        </p:nvPicPr>
        <p:blipFill>
          <a:blip r:embed="rId3" cstate="print"/>
          <a:srcRect t="6929"/>
          <a:stretch>
            <a:fillRect/>
          </a:stretch>
        </p:blipFill>
        <p:spPr bwMode="auto">
          <a:xfrm>
            <a:off x="571500" y="3763963"/>
            <a:ext cx="4748213" cy="261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Footer Placeholder 4"/>
          <p:cNvSpPr>
            <a:spLocks noGrp="1"/>
          </p:cNvSpPr>
          <p:nvPr>
            <p:ph type="ftr" sz="quarter" idx="4294967295"/>
          </p:nvPr>
        </p:nvSpPr>
        <p:spPr bwMode="auto">
          <a:xfrm>
            <a:off x="6623050" y="6681788"/>
            <a:ext cx="2520950" cy="211137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de-DE" smtClean="0"/>
              <a:t>Ladislav Andricek, MPI fuer Physik, HLL</a:t>
            </a:r>
          </a:p>
        </p:txBody>
      </p:sp>
      <p:sp>
        <p:nvSpPr>
          <p:cNvPr id="27651" name="Rectangle 8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GB" sz="1800" smtClean="0"/>
              <a:t>The UBM Process</a:t>
            </a:r>
          </a:p>
        </p:txBody>
      </p:sp>
      <p:pic>
        <p:nvPicPr>
          <p:cNvPr id="27652" name="Picture 10" descr="Bumpi-5"/>
          <p:cNvPicPr>
            <a:picLocks noChangeAspect="1" noChangeArrowheads="1"/>
          </p:cNvPicPr>
          <p:nvPr/>
        </p:nvPicPr>
        <p:blipFill>
          <a:blip r:embed="rId2" cstate="print"/>
          <a:srcRect l="3168" t="6485" r="2852" b="6021"/>
          <a:stretch>
            <a:fillRect/>
          </a:stretch>
        </p:blipFill>
        <p:spPr bwMode="auto">
          <a:xfrm>
            <a:off x="441325" y="4697413"/>
            <a:ext cx="2713038" cy="172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3" name="Picture 11" descr="Bumpi-6"/>
          <p:cNvPicPr>
            <a:picLocks noChangeAspect="1" noChangeArrowheads="1"/>
          </p:cNvPicPr>
          <p:nvPr/>
        </p:nvPicPr>
        <p:blipFill>
          <a:blip r:embed="rId3" cstate="print"/>
          <a:srcRect l="3168" t="6947" r="3168" b="6947"/>
          <a:stretch>
            <a:fillRect/>
          </a:stretch>
        </p:blipFill>
        <p:spPr bwMode="auto">
          <a:xfrm>
            <a:off x="3349625" y="4725988"/>
            <a:ext cx="2681288" cy="168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4" name="Picture 12" descr="Bumpi-7"/>
          <p:cNvPicPr>
            <a:picLocks noChangeAspect="1" noChangeArrowheads="1"/>
          </p:cNvPicPr>
          <p:nvPr/>
        </p:nvPicPr>
        <p:blipFill>
          <a:blip r:embed="rId4" cstate="print"/>
          <a:srcRect l="3168" t="6947" r="3168" b="6947"/>
          <a:stretch>
            <a:fillRect/>
          </a:stretch>
        </p:blipFill>
        <p:spPr bwMode="auto">
          <a:xfrm>
            <a:off x="6118225" y="4692650"/>
            <a:ext cx="2727325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5" name="TextBox 21"/>
          <p:cNvSpPr txBox="1">
            <a:spLocks noChangeArrowheads="1"/>
          </p:cNvSpPr>
          <p:nvPr/>
        </p:nvSpPr>
        <p:spPr bwMode="auto">
          <a:xfrm>
            <a:off x="4497388" y="2254250"/>
            <a:ext cx="4497387" cy="2211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marL="342900" indent="-342900" algn="l">
              <a:lnSpc>
                <a:spcPct val="150000"/>
              </a:lnSpc>
              <a:spcBef>
                <a:spcPts val="100"/>
              </a:spcBef>
              <a:buFontTx/>
              <a:buAutoNum type="arabicPeriod"/>
            </a:pPr>
            <a:r>
              <a:rPr lang="en-US"/>
              <a:t>Sputter Ti:W (100nm) und Cu (200nm)</a:t>
            </a:r>
          </a:p>
          <a:p>
            <a:pPr marL="342900" indent="-342900" algn="l">
              <a:lnSpc>
                <a:spcPct val="150000"/>
              </a:lnSpc>
              <a:spcBef>
                <a:spcPts val="100"/>
              </a:spcBef>
              <a:buFontTx/>
              <a:buAutoNum type="arabicPeriod"/>
            </a:pPr>
            <a:r>
              <a:rPr lang="en-US"/>
              <a:t>Lithography: </a:t>
            </a:r>
            <a:r>
              <a:rPr lang="de-DE"/>
              <a:t>thick photo resist</a:t>
            </a:r>
          </a:p>
          <a:p>
            <a:pPr marL="342900" indent="-342900" algn="l">
              <a:lnSpc>
                <a:spcPct val="150000"/>
              </a:lnSpc>
              <a:spcBef>
                <a:spcPts val="100"/>
              </a:spcBef>
              <a:buFontTx/>
              <a:buAutoNum type="arabicPeriod"/>
            </a:pPr>
            <a:r>
              <a:rPr lang="de-DE"/>
              <a:t>Thru mask EP: 3-5 µm Cu (and Sn cap)</a:t>
            </a:r>
          </a:p>
          <a:p>
            <a:pPr marL="342900" indent="-342900" algn="l">
              <a:lnSpc>
                <a:spcPct val="150000"/>
              </a:lnSpc>
              <a:spcBef>
                <a:spcPts val="100"/>
              </a:spcBef>
              <a:buFontTx/>
              <a:buAutoNum type="arabicPeriod"/>
            </a:pPr>
            <a:r>
              <a:rPr lang="de-DE"/>
              <a:t>Resist strip</a:t>
            </a:r>
          </a:p>
          <a:p>
            <a:pPr marL="342900" indent="-342900" algn="l">
              <a:lnSpc>
                <a:spcPct val="150000"/>
              </a:lnSpc>
              <a:spcBef>
                <a:spcPts val="100"/>
              </a:spcBef>
              <a:buFontTx/>
              <a:buAutoNum type="arabicPeriod"/>
            </a:pPr>
            <a:r>
              <a:rPr lang="de-DE"/>
              <a:t>wet etch Cu</a:t>
            </a:r>
            <a:endParaRPr lang="en-US"/>
          </a:p>
          <a:p>
            <a:pPr marL="342900" indent="-342900" algn="l">
              <a:lnSpc>
                <a:spcPct val="150000"/>
              </a:lnSpc>
              <a:spcBef>
                <a:spcPts val="100"/>
              </a:spcBef>
              <a:buFontTx/>
              <a:buAutoNum type="arabicPeriod"/>
            </a:pPr>
            <a:r>
              <a:rPr lang="en-US"/>
              <a:t>Wet etch Ti:W: H</a:t>
            </a:r>
            <a:r>
              <a:rPr lang="en-US" baseline="-25000"/>
              <a:t>2</a:t>
            </a:r>
            <a:r>
              <a:rPr lang="en-US"/>
              <a:t>O</a:t>
            </a:r>
            <a:r>
              <a:rPr lang="en-US" baseline="-25000"/>
              <a:t>2</a:t>
            </a:r>
            <a:r>
              <a:rPr lang="en-US"/>
              <a:t> (with additives)</a:t>
            </a:r>
          </a:p>
          <a:p>
            <a:pPr marL="342900" indent="-342900" algn="l">
              <a:buFontTx/>
              <a:buAutoNum type="arabicPeriod"/>
            </a:pPr>
            <a:endParaRPr lang="en-US"/>
          </a:p>
          <a:p>
            <a:pPr marL="342900" indent="-342900" algn="l">
              <a:buFontTx/>
              <a:buAutoNum type="arabicPeriod"/>
            </a:pPr>
            <a:endParaRPr lang="en-US"/>
          </a:p>
          <a:p>
            <a:pPr marL="342900" indent="-342900" algn="l"/>
            <a:endParaRPr lang="de-DE" b="1"/>
          </a:p>
          <a:p>
            <a:pPr marL="342900" indent="-342900" algn="l">
              <a:buFontTx/>
              <a:buAutoNum type="arabicPeriod"/>
            </a:pPr>
            <a:endParaRPr lang="en-US"/>
          </a:p>
        </p:txBody>
      </p:sp>
      <p:sp>
        <p:nvSpPr>
          <p:cNvPr id="27656" name="Freeform 50"/>
          <p:cNvSpPr>
            <a:spLocks/>
          </p:cNvSpPr>
          <p:nvPr/>
        </p:nvSpPr>
        <p:spPr bwMode="auto">
          <a:xfrm>
            <a:off x="3783013" y="5181600"/>
            <a:ext cx="514350" cy="493713"/>
          </a:xfrm>
          <a:custGeom>
            <a:avLst/>
            <a:gdLst>
              <a:gd name="T0" fmla="*/ 0 w 746911"/>
              <a:gd name="T1" fmla="*/ 0 h 701644"/>
              <a:gd name="T2" fmla="*/ 34242 w 746911"/>
              <a:gd name="T3" fmla="*/ 398983 h 701644"/>
              <a:gd name="T4" fmla="*/ 161871 w 746911"/>
              <a:gd name="T5" fmla="*/ 398983 h 701644"/>
              <a:gd name="T6" fmla="*/ 164984 w 746911"/>
              <a:gd name="T7" fmla="*/ 494739 h 701644"/>
              <a:gd name="T8" fmla="*/ 351757 w 746911"/>
              <a:gd name="T9" fmla="*/ 494739 h 701644"/>
              <a:gd name="T10" fmla="*/ 351757 w 746911"/>
              <a:gd name="T11" fmla="*/ 395791 h 701644"/>
              <a:gd name="T12" fmla="*/ 479386 w 746911"/>
              <a:gd name="T13" fmla="*/ 395791 h 701644"/>
              <a:gd name="T14" fmla="*/ 513628 w 746911"/>
              <a:gd name="T15" fmla="*/ 0 h 701644"/>
              <a:gd name="T16" fmla="*/ 0 w 746911"/>
              <a:gd name="T17" fmla="*/ 0 h 70164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746911" h="701644">
                <a:moveTo>
                  <a:pt x="0" y="0"/>
                </a:moveTo>
                <a:lnTo>
                  <a:pt x="49794" y="565842"/>
                </a:lnTo>
                <a:lnTo>
                  <a:pt x="235390" y="565842"/>
                </a:lnTo>
                <a:lnTo>
                  <a:pt x="239917" y="701644"/>
                </a:lnTo>
                <a:lnTo>
                  <a:pt x="511521" y="701644"/>
                </a:lnTo>
                <a:lnTo>
                  <a:pt x="511521" y="561315"/>
                </a:lnTo>
                <a:lnTo>
                  <a:pt x="697117" y="561315"/>
                </a:lnTo>
                <a:lnTo>
                  <a:pt x="746911" y="0"/>
                </a:lnTo>
                <a:lnTo>
                  <a:pt x="0" y="0"/>
                </a:lnTo>
                <a:close/>
              </a:path>
            </a:pathLst>
          </a:custGeom>
          <a:solidFill>
            <a:srgbClr val="F75309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2" name="Freeform 51"/>
          <p:cNvSpPr/>
          <p:nvPr/>
        </p:nvSpPr>
        <p:spPr bwMode="auto">
          <a:xfrm>
            <a:off x="3773488" y="4981575"/>
            <a:ext cx="527050" cy="203200"/>
          </a:xfrm>
          <a:custGeom>
            <a:avLst/>
            <a:gdLst>
              <a:gd name="connsiteX0" fmla="*/ 0 w 775724"/>
              <a:gd name="connsiteY0" fmla="*/ 4334 h 273020"/>
              <a:gd name="connsiteX1" fmla="*/ 21669 w 775724"/>
              <a:gd name="connsiteY1" fmla="*/ 273020 h 273020"/>
              <a:gd name="connsiteX2" fmla="*/ 762723 w 775724"/>
              <a:gd name="connsiteY2" fmla="*/ 273020 h 273020"/>
              <a:gd name="connsiteX3" fmla="*/ 775724 w 775724"/>
              <a:gd name="connsiteY3" fmla="*/ 0 h 273020"/>
              <a:gd name="connsiteX4" fmla="*/ 0 w 775724"/>
              <a:gd name="connsiteY4" fmla="*/ 4334 h 273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5724" h="273020">
                <a:moveTo>
                  <a:pt x="0" y="4334"/>
                </a:moveTo>
                <a:lnTo>
                  <a:pt x="21669" y="273020"/>
                </a:lnTo>
                <a:lnTo>
                  <a:pt x="762723" y="273020"/>
                </a:lnTo>
                <a:lnTo>
                  <a:pt x="775724" y="0"/>
                </a:lnTo>
                <a:lnTo>
                  <a:pt x="0" y="4334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spcBef>
                <a:spcPct val="0"/>
              </a:spcBef>
              <a:defRPr/>
            </a:pPr>
            <a:endParaRPr lang="en-US"/>
          </a:p>
        </p:txBody>
      </p:sp>
      <p:sp>
        <p:nvSpPr>
          <p:cNvPr id="27658" name="Freeform 52"/>
          <p:cNvSpPr>
            <a:spLocks/>
          </p:cNvSpPr>
          <p:nvPr/>
        </p:nvSpPr>
        <p:spPr bwMode="auto">
          <a:xfrm>
            <a:off x="882650" y="5176838"/>
            <a:ext cx="514350" cy="495300"/>
          </a:xfrm>
          <a:custGeom>
            <a:avLst/>
            <a:gdLst>
              <a:gd name="T0" fmla="*/ 0 w 746911"/>
              <a:gd name="T1" fmla="*/ 0 h 701644"/>
              <a:gd name="T2" fmla="*/ 34242 w 746911"/>
              <a:gd name="T3" fmla="*/ 398983 h 701644"/>
              <a:gd name="T4" fmla="*/ 161871 w 746911"/>
              <a:gd name="T5" fmla="*/ 398983 h 701644"/>
              <a:gd name="T6" fmla="*/ 164984 w 746911"/>
              <a:gd name="T7" fmla="*/ 494739 h 701644"/>
              <a:gd name="T8" fmla="*/ 351757 w 746911"/>
              <a:gd name="T9" fmla="*/ 494739 h 701644"/>
              <a:gd name="T10" fmla="*/ 351757 w 746911"/>
              <a:gd name="T11" fmla="*/ 395791 h 701644"/>
              <a:gd name="T12" fmla="*/ 479386 w 746911"/>
              <a:gd name="T13" fmla="*/ 395791 h 701644"/>
              <a:gd name="T14" fmla="*/ 513628 w 746911"/>
              <a:gd name="T15" fmla="*/ 0 h 701644"/>
              <a:gd name="T16" fmla="*/ 0 w 746911"/>
              <a:gd name="T17" fmla="*/ 0 h 70164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746911" h="701644">
                <a:moveTo>
                  <a:pt x="0" y="0"/>
                </a:moveTo>
                <a:lnTo>
                  <a:pt x="49794" y="565842"/>
                </a:lnTo>
                <a:lnTo>
                  <a:pt x="235390" y="565842"/>
                </a:lnTo>
                <a:lnTo>
                  <a:pt x="239917" y="701644"/>
                </a:lnTo>
                <a:lnTo>
                  <a:pt x="511521" y="701644"/>
                </a:lnTo>
                <a:lnTo>
                  <a:pt x="511521" y="561315"/>
                </a:lnTo>
                <a:lnTo>
                  <a:pt x="697117" y="561315"/>
                </a:lnTo>
                <a:lnTo>
                  <a:pt x="746911" y="0"/>
                </a:lnTo>
                <a:lnTo>
                  <a:pt x="0" y="0"/>
                </a:lnTo>
                <a:close/>
              </a:path>
            </a:pathLst>
          </a:custGeom>
          <a:solidFill>
            <a:srgbClr val="F75309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4" name="Freeform 53"/>
          <p:cNvSpPr/>
          <p:nvPr/>
        </p:nvSpPr>
        <p:spPr bwMode="auto">
          <a:xfrm>
            <a:off x="873125" y="4976813"/>
            <a:ext cx="527050" cy="203200"/>
          </a:xfrm>
          <a:custGeom>
            <a:avLst/>
            <a:gdLst>
              <a:gd name="connsiteX0" fmla="*/ 0 w 775724"/>
              <a:gd name="connsiteY0" fmla="*/ 4334 h 273020"/>
              <a:gd name="connsiteX1" fmla="*/ 21669 w 775724"/>
              <a:gd name="connsiteY1" fmla="*/ 273020 h 273020"/>
              <a:gd name="connsiteX2" fmla="*/ 762723 w 775724"/>
              <a:gd name="connsiteY2" fmla="*/ 273020 h 273020"/>
              <a:gd name="connsiteX3" fmla="*/ 775724 w 775724"/>
              <a:gd name="connsiteY3" fmla="*/ 0 h 273020"/>
              <a:gd name="connsiteX4" fmla="*/ 0 w 775724"/>
              <a:gd name="connsiteY4" fmla="*/ 4334 h 273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5724" h="273020">
                <a:moveTo>
                  <a:pt x="0" y="4334"/>
                </a:moveTo>
                <a:lnTo>
                  <a:pt x="21669" y="273020"/>
                </a:lnTo>
                <a:lnTo>
                  <a:pt x="762723" y="273020"/>
                </a:lnTo>
                <a:lnTo>
                  <a:pt x="775724" y="0"/>
                </a:lnTo>
                <a:lnTo>
                  <a:pt x="0" y="4334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spcBef>
                <a:spcPct val="0"/>
              </a:spcBef>
              <a:defRPr/>
            </a:pPr>
            <a:endParaRPr lang="en-US"/>
          </a:p>
        </p:txBody>
      </p:sp>
      <p:sp>
        <p:nvSpPr>
          <p:cNvPr id="27660" name="Freeform 56"/>
          <p:cNvSpPr>
            <a:spLocks/>
          </p:cNvSpPr>
          <p:nvPr/>
        </p:nvSpPr>
        <p:spPr bwMode="auto">
          <a:xfrm>
            <a:off x="6562725" y="5162550"/>
            <a:ext cx="512763" cy="495300"/>
          </a:xfrm>
          <a:custGeom>
            <a:avLst/>
            <a:gdLst>
              <a:gd name="T0" fmla="*/ 0 w 746911"/>
              <a:gd name="T1" fmla="*/ 0 h 701644"/>
              <a:gd name="T2" fmla="*/ 34242 w 746911"/>
              <a:gd name="T3" fmla="*/ 398983 h 701644"/>
              <a:gd name="T4" fmla="*/ 161871 w 746911"/>
              <a:gd name="T5" fmla="*/ 398983 h 701644"/>
              <a:gd name="T6" fmla="*/ 164984 w 746911"/>
              <a:gd name="T7" fmla="*/ 494739 h 701644"/>
              <a:gd name="T8" fmla="*/ 351757 w 746911"/>
              <a:gd name="T9" fmla="*/ 494739 h 701644"/>
              <a:gd name="T10" fmla="*/ 351757 w 746911"/>
              <a:gd name="T11" fmla="*/ 395791 h 701644"/>
              <a:gd name="T12" fmla="*/ 479386 w 746911"/>
              <a:gd name="T13" fmla="*/ 395791 h 701644"/>
              <a:gd name="T14" fmla="*/ 513628 w 746911"/>
              <a:gd name="T15" fmla="*/ 0 h 701644"/>
              <a:gd name="T16" fmla="*/ 0 w 746911"/>
              <a:gd name="T17" fmla="*/ 0 h 70164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746911" h="701644">
                <a:moveTo>
                  <a:pt x="0" y="0"/>
                </a:moveTo>
                <a:lnTo>
                  <a:pt x="49794" y="565842"/>
                </a:lnTo>
                <a:lnTo>
                  <a:pt x="235390" y="565842"/>
                </a:lnTo>
                <a:lnTo>
                  <a:pt x="239917" y="701644"/>
                </a:lnTo>
                <a:lnTo>
                  <a:pt x="511521" y="701644"/>
                </a:lnTo>
                <a:lnTo>
                  <a:pt x="511521" y="561315"/>
                </a:lnTo>
                <a:lnTo>
                  <a:pt x="697117" y="561315"/>
                </a:lnTo>
                <a:lnTo>
                  <a:pt x="746911" y="0"/>
                </a:lnTo>
                <a:lnTo>
                  <a:pt x="0" y="0"/>
                </a:lnTo>
                <a:close/>
              </a:path>
            </a:pathLst>
          </a:custGeom>
          <a:solidFill>
            <a:srgbClr val="F75309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8" name="Freeform 57"/>
          <p:cNvSpPr/>
          <p:nvPr/>
        </p:nvSpPr>
        <p:spPr bwMode="auto">
          <a:xfrm>
            <a:off x="6551613" y="4962525"/>
            <a:ext cx="527050" cy="203200"/>
          </a:xfrm>
          <a:custGeom>
            <a:avLst/>
            <a:gdLst>
              <a:gd name="connsiteX0" fmla="*/ 0 w 775724"/>
              <a:gd name="connsiteY0" fmla="*/ 4334 h 273020"/>
              <a:gd name="connsiteX1" fmla="*/ 21669 w 775724"/>
              <a:gd name="connsiteY1" fmla="*/ 273020 h 273020"/>
              <a:gd name="connsiteX2" fmla="*/ 762723 w 775724"/>
              <a:gd name="connsiteY2" fmla="*/ 273020 h 273020"/>
              <a:gd name="connsiteX3" fmla="*/ 775724 w 775724"/>
              <a:gd name="connsiteY3" fmla="*/ 0 h 273020"/>
              <a:gd name="connsiteX4" fmla="*/ 0 w 775724"/>
              <a:gd name="connsiteY4" fmla="*/ 4334 h 273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5724" h="273020">
                <a:moveTo>
                  <a:pt x="0" y="4334"/>
                </a:moveTo>
                <a:lnTo>
                  <a:pt x="21669" y="273020"/>
                </a:lnTo>
                <a:lnTo>
                  <a:pt x="762723" y="273020"/>
                </a:lnTo>
                <a:lnTo>
                  <a:pt x="775724" y="0"/>
                </a:lnTo>
                <a:lnTo>
                  <a:pt x="0" y="4334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spcBef>
                <a:spcPct val="0"/>
              </a:spcBef>
              <a:defRPr/>
            </a:pPr>
            <a:endParaRPr lang="en-US"/>
          </a:p>
        </p:txBody>
      </p:sp>
      <p:sp>
        <p:nvSpPr>
          <p:cNvPr id="27662" name="TextBox 58"/>
          <p:cNvSpPr txBox="1">
            <a:spLocks noChangeArrowheads="1"/>
          </p:cNvSpPr>
          <p:nvPr/>
        </p:nvSpPr>
        <p:spPr bwMode="auto">
          <a:xfrm>
            <a:off x="2136775" y="4805363"/>
            <a:ext cx="914400" cy="914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r>
              <a:rPr lang="en-US" sz="2000">
                <a:solidFill>
                  <a:srgbClr val="FF0000"/>
                </a:solidFill>
                <a:latin typeface="Chiller" pitchFamily="82" charset="0"/>
              </a:rPr>
              <a:t>4</a:t>
            </a:r>
          </a:p>
        </p:txBody>
      </p:sp>
      <p:sp>
        <p:nvSpPr>
          <p:cNvPr id="27663" name="TextBox 59"/>
          <p:cNvSpPr txBox="1">
            <a:spLocks noChangeArrowheads="1"/>
          </p:cNvSpPr>
          <p:nvPr/>
        </p:nvSpPr>
        <p:spPr bwMode="auto">
          <a:xfrm>
            <a:off x="5022850" y="4799013"/>
            <a:ext cx="914400" cy="914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r>
              <a:rPr lang="en-US" sz="2000">
                <a:solidFill>
                  <a:srgbClr val="FF0000"/>
                </a:solidFill>
                <a:latin typeface="Chiller" pitchFamily="82" charset="0"/>
              </a:rPr>
              <a:t>5</a:t>
            </a:r>
          </a:p>
        </p:txBody>
      </p:sp>
      <p:sp>
        <p:nvSpPr>
          <p:cNvPr id="27664" name="TextBox 60"/>
          <p:cNvSpPr txBox="1">
            <a:spLocks noChangeArrowheads="1"/>
          </p:cNvSpPr>
          <p:nvPr/>
        </p:nvSpPr>
        <p:spPr bwMode="auto">
          <a:xfrm>
            <a:off x="7821613" y="4802188"/>
            <a:ext cx="914400" cy="914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r>
              <a:rPr lang="en-US" sz="2000">
                <a:solidFill>
                  <a:srgbClr val="FF0000"/>
                </a:solidFill>
                <a:latin typeface="Chiller" pitchFamily="82" charset="0"/>
              </a:rPr>
              <a:t>6</a:t>
            </a:r>
          </a:p>
        </p:txBody>
      </p:sp>
      <p:grpSp>
        <p:nvGrpSpPr>
          <p:cNvPr id="27665" name="Group 29"/>
          <p:cNvGrpSpPr>
            <a:grpSpLocks/>
          </p:cNvGrpSpPr>
          <p:nvPr/>
        </p:nvGrpSpPr>
        <p:grpSpPr bwMode="auto">
          <a:xfrm>
            <a:off x="450850" y="2132013"/>
            <a:ext cx="3897313" cy="2451100"/>
            <a:chOff x="450764" y="1823810"/>
            <a:chExt cx="3897519" cy="2450509"/>
          </a:xfrm>
        </p:grpSpPr>
        <p:grpSp>
          <p:nvGrpSpPr>
            <p:cNvPr id="27669" name="Group 23"/>
            <p:cNvGrpSpPr>
              <a:grpSpLocks/>
            </p:cNvGrpSpPr>
            <p:nvPr/>
          </p:nvGrpSpPr>
          <p:grpSpPr bwMode="auto">
            <a:xfrm>
              <a:off x="450764" y="1823810"/>
              <a:ext cx="3897519" cy="2450509"/>
              <a:chOff x="687165" y="973175"/>
              <a:chExt cx="3897519" cy="2450509"/>
            </a:xfrm>
          </p:grpSpPr>
          <p:pic>
            <p:nvPicPr>
              <p:cNvPr id="27674" name="Picture 8" descr="Bumpi-4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 l="4752" t="10190" r="7603" b="9264"/>
              <a:stretch>
                <a:fillRect/>
              </a:stretch>
            </p:blipFill>
            <p:spPr bwMode="auto">
              <a:xfrm>
                <a:off x="687165" y="973175"/>
                <a:ext cx="3897519" cy="245050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7675" name="TextBox 18"/>
              <p:cNvSpPr txBox="1">
                <a:spLocks noChangeArrowheads="1"/>
              </p:cNvSpPr>
              <p:nvPr/>
            </p:nvSpPr>
            <p:spPr bwMode="auto">
              <a:xfrm>
                <a:off x="2626243" y="2626243"/>
                <a:ext cx="1658679" cy="350875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/>
              <a:lstStyle/>
              <a:p>
                <a:r>
                  <a:rPr lang="en-US" sz="1200"/>
                  <a:t>Ti:W/Cu seed layer</a:t>
                </a:r>
              </a:p>
            </p:txBody>
          </p:sp>
          <p:sp>
            <p:nvSpPr>
              <p:cNvPr id="27676" name="TextBox 19"/>
              <p:cNvSpPr txBox="1">
                <a:spLocks noChangeArrowheads="1"/>
              </p:cNvSpPr>
              <p:nvPr/>
            </p:nvSpPr>
            <p:spPr bwMode="auto">
              <a:xfrm>
                <a:off x="2450193" y="1785909"/>
                <a:ext cx="1995376" cy="512825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/>
              <a:lstStyle/>
              <a:p>
                <a:pPr algn="l"/>
                <a:r>
                  <a:rPr lang="en-US" sz="1200"/>
                  <a:t>Cu ep</a:t>
                </a:r>
              </a:p>
            </p:txBody>
          </p:sp>
          <p:sp>
            <p:nvSpPr>
              <p:cNvPr id="27677" name="TextBox 20"/>
              <p:cNvSpPr txBox="1">
                <a:spLocks noChangeArrowheads="1"/>
              </p:cNvSpPr>
              <p:nvPr/>
            </p:nvSpPr>
            <p:spPr bwMode="auto">
              <a:xfrm>
                <a:off x="2473842" y="1378689"/>
                <a:ext cx="1910315" cy="460744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/>
              <a:lstStyle/>
              <a:p>
                <a:pPr algn="l"/>
                <a:r>
                  <a:rPr lang="en-US" sz="1200"/>
                  <a:t>   Sn ep</a:t>
                </a:r>
              </a:p>
            </p:txBody>
          </p:sp>
          <p:cxnSp>
            <p:nvCxnSpPr>
              <p:cNvPr id="27678" name="Straight Connector 22"/>
              <p:cNvCxnSpPr>
                <a:cxnSpLocks noChangeShapeType="1"/>
              </p:cNvCxnSpPr>
              <p:nvPr/>
            </p:nvCxnSpPr>
            <p:spPr bwMode="auto">
              <a:xfrm>
                <a:off x="2264735" y="2381693"/>
                <a:ext cx="520995" cy="382772"/>
              </a:xfrm>
              <a:prstGeom prst="line">
                <a:avLst/>
              </a:prstGeom>
              <a:noFill/>
              <a:ln w="12700" algn="ctr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7679" name="Straight Connector 24"/>
              <p:cNvCxnSpPr>
                <a:cxnSpLocks noChangeShapeType="1"/>
              </p:cNvCxnSpPr>
              <p:nvPr/>
            </p:nvCxnSpPr>
            <p:spPr bwMode="auto">
              <a:xfrm flipV="1">
                <a:off x="2002466" y="1936599"/>
                <a:ext cx="523345" cy="129665"/>
              </a:xfrm>
              <a:prstGeom prst="line">
                <a:avLst/>
              </a:prstGeom>
              <a:noFill/>
              <a:ln w="12700" algn="ctr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7680" name="Straight Connector 27"/>
              <p:cNvCxnSpPr>
                <a:cxnSpLocks noChangeShapeType="1"/>
              </p:cNvCxnSpPr>
              <p:nvPr/>
            </p:nvCxnSpPr>
            <p:spPr bwMode="auto">
              <a:xfrm flipV="1">
                <a:off x="2059558" y="1524666"/>
                <a:ext cx="593002" cy="122225"/>
              </a:xfrm>
              <a:prstGeom prst="line">
                <a:avLst/>
              </a:prstGeom>
              <a:noFill/>
              <a:ln w="12700" algn="ctr">
                <a:solidFill>
                  <a:schemeClr val="tx1"/>
                </a:solidFill>
                <a:round/>
                <a:headEnd/>
                <a:tailEnd/>
              </a:ln>
            </p:spPr>
          </p:cxnSp>
        </p:grpSp>
        <p:grpSp>
          <p:nvGrpSpPr>
            <p:cNvPr id="27670" name="Group 45"/>
            <p:cNvGrpSpPr>
              <a:grpSpLocks/>
            </p:cNvGrpSpPr>
            <p:nvPr/>
          </p:nvGrpSpPr>
          <p:grpSpPr bwMode="auto">
            <a:xfrm>
              <a:off x="1059664" y="2246886"/>
              <a:ext cx="775724" cy="941818"/>
              <a:chOff x="1083412" y="1529778"/>
              <a:chExt cx="775724" cy="941818"/>
            </a:xfrm>
          </p:grpSpPr>
          <p:sp>
            <p:nvSpPr>
              <p:cNvPr id="27672" name="Freeform 34"/>
              <p:cNvSpPr>
                <a:spLocks/>
              </p:cNvSpPr>
              <p:nvPr/>
            </p:nvSpPr>
            <p:spPr bwMode="auto">
              <a:xfrm>
                <a:off x="1104523" y="1806166"/>
                <a:ext cx="746911" cy="665430"/>
              </a:xfrm>
              <a:custGeom>
                <a:avLst/>
                <a:gdLst>
                  <a:gd name="T0" fmla="*/ 0 w 746911"/>
                  <a:gd name="T1" fmla="*/ 0 h 701644"/>
                  <a:gd name="T2" fmla="*/ 49794 w 746911"/>
                  <a:gd name="T3" fmla="*/ 536637 h 701644"/>
                  <a:gd name="T4" fmla="*/ 235390 w 746911"/>
                  <a:gd name="T5" fmla="*/ 536637 h 701644"/>
                  <a:gd name="T6" fmla="*/ 239917 w 746911"/>
                  <a:gd name="T7" fmla="*/ 665430 h 701644"/>
                  <a:gd name="T8" fmla="*/ 511521 w 746911"/>
                  <a:gd name="T9" fmla="*/ 665430 h 701644"/>
                  <a:gd name="T10" fmla="*/ 511521 w 746911"/>
                  <a:gd name="T11" fmla="*/ 532344 h 701644"/>
                  <a:gd name="T12" fmla="*/ 697117 w 746911"/>
                  <a:gd name="T13" fmla="*/ 532344 h 701644"/>
                  <a:gd name="T14" fmla="*/ 746911 w 746911"/>
                  <a:gd name="T15" fmla="*/ 0 h 701644"/>
                  <a:gd name="T16" fmla="*/ 0 w 746911"/>
                  <a:gd name="T17" fmla="*/ 0 h 70164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746911" h="701644">
                    <a:moveTo>
                      <a:pt x="0" y="0"/>
                    </a:moveTo>
                    <a:lnTo>
                      <a:pt x="49794" y="565842"/>
                    </a:lnTo>
                    <a:lnTo>
                      <a:pt x="235390" y="565842"/>
                    </a:lnTo>
                    <a:lnTo>
                      <a:pt x="239917" y="701644"/>
                    </a:lnTo>
                    <a:lnTo>
                      <a:pt x="511521" y="701644"/>
                    </a:lnTo>
                    <a:lnTo>
                      <a:pt x="511521" y="561315"/>
                    </a:lnTo>
                    <a:lnTo>
                      <a:pt x="697117" y="561315"/>
                    </a:lnTo>
                    <a:lnTo>
                      <a:pt x="74691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75309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" name="Freeform 44"/>
              <p:cNvSpPr/>
              <p:nvPr/>
            </p:nvSpPr>
            <p:spPr bwMode="auto">
              <a:xfrm>
                <a:off x="1084144" y="1530462"/>
                <a:ext cx="774741" cy="272984"/>
              </a:xfrm>
              <a:custGeom>
                <a:avLst/>
                <a:gdLst>
                  <a:gd name="connsiteX0" fmla="*/ 0 w 775724"/>
                  <a:gd name="connsiteY0" fmla="*/ 4334 h 273020"/>
                  <a:gd name="connsiteX1" fmla="*/ 21669 w 775724"/>
                  <a:gd name="connsiteY1" fmla="*/ 273020 h 273020"/>
                  <a:gd name="connsiteX2" fmla="*/ 762723 w 775724"/>
                  <a:gd name="connsiteY2" fmla="*/ 273020 h 273020"/>
                  <a:gd name="connsiteX3" fmla="*/ 775724 w 775724"/>
                  <a:gd name="connsiteY3" fmla="*/ 0 h 273020"/>
                  <a:gd name="connsiteX4" fmla="*/ 0 w 775724"/>
                  <a:gd name="connsiteY4" fmla="*/ 4334 h 273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5724" h="273020">
                    <a:moveTo>
                      <a:pt x="0" y="4334"/>
                    </a:moveTo>
                    <a:lnTo>
                      <a:pt x="21669" y="273020"/>
                    </a:lnTo>
                    <a:lnTo>
                      <a:pt x="762723" y="273020"/>
                    </a:lnTo>
                    <a:lnTo>
                      <a:pt x="775724" y="0"/>
                    </a:lnTo>
                    <a:lnTo>
                      <a:pt x="0" y="4334"/>
                    </a:lnTo>
                    <a:close/>
                  </a:path>
                </a:pathLst>
              </a:custGeom>
              <a:solidFill>
                <a:schemeClr val="tx1">
                  <a:lumMod val="50000"/>
                  <a:lumOff val="50000"/>
                </a:schemeClr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spcBef>
                    <a:spcPct val="0"/>
                  </a:spcBef>
                  <a:defRPr/>
                </a:pPr>
                <a:endParaRPr lang="en-US"/>
              </a:p>
            </p:txBody>
          </p:sp>
        </p:grpSp>
        <p:sp>
          <p:nvSpPr>
            <p:cNvPr id="27671" name="TextBox 61"/>
            <p:cNvSpPr txBox="1">
              <a:spLocks noChangeArrowheads="1"/>
            </p:cNvSpPr>
            <p:nvPr/>
          </p:nvSpPr>
          <p:spPr bwMode="auto">
            <a:xfrm>
              <a:off x="3172047" y="2013128"/>
              <a:ext cx="914400" cy="91440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/>
            <a:lstStyle/>
            <a:p>
              <a:r>
                <a:rPr lang="en-US" sz="1600">
                  <a:solidFill>
                    <a:srgbClr val="FF0000"/>
                  </a:solidFill>
                  <a:latin typeface="Chiller" pitchFamily="82" charset="0"/>
                </a:rPr>
                <a:t>1..3</a:t>
              </a:r>
            </a:p>
          </p:txBody>
        </p:sp>
      </p:grpSp>
      <p:sp>
        <p:nvSpPr>
          <p:cNvPr id="27666" name="Date Placeholder 62"/>
          <p:cNvSpPr>
            <a:spLocks noGrp="1"/>
          </p:cNvSpPr>
          <p:nvPr>
            <p:ph type="dt" sz="quarter" idx="4294967295"/>
          </p:nvPr>
        </p:nvSpPr>
        <p:spPr bwMode="auto">
          <a:xfrm>
            <a:off x="0" y="6681788"/>
            <a:ext cx="2216150" cy="176212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HLL Project Review, October 2009</a:t>
            </a:r>
            <a:endParaRPr lang="de-DE"/>
          </a:p>
        </p:txBody>
      </p:sp>
      <p:sp>
        <p:nvSpPr>
          <p:cNvPr id="27667" name="Text Box 21"/>
          <p:cNvSpPr txBox="1">
            <a:spLocks noChangeArrowheads="1"/>
          </p:cNvSpPr>
          <p:nvPr/>
        </p:nvSpPr>
        <p:spPr bwMode="auto">
          <a:xfrm>
            <a:off x="1952625" y="1036638"/>
            <a:ext cx="5265738" cy="306387"/>
          </a:xfrm>
          <a:prstGeom prst="rect">
            <a:avLst/>
          </a:prstGeom>
          <a:solidFill>
            <a:srgbClr val="C9DBD8"/>
          </a:solidFill>
          <a:ln w="1270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spcBef>
                <a:spcPts val="100"/>
              </a:spcBef>
            </a:pPr>
            <a:r>
              <a:rPr lang="en-US"/>
              <a:t>Sensor wafer, last metal Alu2, BCB passivated , from clean room</a:t>
            </a:r>
          </a:p>
        </p:txBody>
      </p:sp>
      <p:sp>
        <p:nvSpPr>
          <p:cNvPr id="27668" name="Down Arrow 31"/>
          <p:cNvSpPr>
            <a:spLocks noChangeArrowheads="1"/>
          </p:cNvSpPr>
          <p:nvPr/>
        </p:nvSpPr>
        <p:spPr bwMode="auto">
          <a:xfrm>
            <a:off x="1679575" y="1435100"/>
            <a:ext cx="1020763" cy="606425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C9DBD8"/>
          </a:solidFill>
          <a:ln w="12700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74" name="Group 12"/>
          <p:cNvGrpSpPr>
            <a:grpSpLocks/>
          </p:cNvGrpSpPr>
          <p:nvPr/>
        </p:nvGrpSpPr>
        <p:grpSpPr bwMode="auto">
          <a:xfrm>
            <a:off x="1331913" y="946150"/>
            <a:ext cx="6003925" cy="1276350"/>
            <a:chOff x="254" y="782"/>
            <a:chExt cx="2949" cy="574"/>
          </a:xfrm>
        </p:grpSpPr>
        <p:pic>
          <p:nvPicPr>
            <p:cNvPr id="28704" name="Picture 6" descr="soi-dioden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54" y="782"/>
              <a:ext cx="2949" cy="5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8705" name="Rectangle 7"/>
            <p:cNvSpPr>
              <a:spLocks noChangeArrowheads="1"/>
            </p:cNvSpPr>
            <p:nvPr/>
          </p:nvSpPr>
          <p:spPr bwMode="auto">
            <a:xfrm>
              <a:off x="327" y="964"/>
              <a:ext cx="2806" cy="28"/>
            </a:xfrm>
            <a:prstGeom prst="rect">
              <a:avLst/>
            </a:prstGeom>
            <a:solidFill>
              <a:schemeClr val="accent2"/>
            </a:solidFill>
            <a:ln w="12700" algn="ctr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28706" name="Rectangle 8"/>
            <p:cNvSpPr>
              <a:spLocks noChangeArrowheads="1"/>
            </p:cNvSpPr>
            <p:nvPr/>
          </p:nvSpPr>
          <p:spPr bwMode="auto">
            <a:xfrm>
              <a:off x="318" y="1298"/>
              <a:ext cx="2814" cy="56"/>
            </a:xfrm>
            <a:prstGeom prst="rect">
              <a:avLst/>
            </a:prstGeom>
            <a:solidFill>
              <a:schemeClr val="bg1"/>
            </a:solidFill>
            <a:ln w="12700" algn="ctr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28675" name="Text Box 9"/>
          <p:cNvSpPr txBox="1">
            <a:spLocks noChangeArrowheads="1"/>
          </p:cNvSpPr>
          <p:nvPr/>
        </p:nvSpPr>
        <p:spPr bwMode="auto">
          <a:xfrm>
            <a:off x="2447925" y="1516063"/>
            <a:ext cx="4059238" cy="493712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 sz="1200"/>
              <a:t>Diodes (our standard test vehicles) have been produced on SOI Wafers, top layer: 50 </a:t>
            </a:r>
            <a:r>
              <a:rPr lang="el-GR" sz="1200">
                <a:cs typeface="Tahoma" pitchFamily="34" charset="0"/>
              </a:rPr>
              <a:t>μ</a:t>
            </a:r>
            <a:r>
              <a:rPr lang="en-US" sz="1200">
                <a:cs typeface="Tahoma" pitchFamily="34" charset="0"/>
              </a:rPr>
              <a:t>m thick, 150 </a:t>
            </a:r>
            <a:r>
              <a:rPr lang="el-GR" sz="1200">
                <a:cs typeface="Tahoma" pitchFamily="34" charset="0"/>
              </a:rPr>
              <a:t>Ω</a:t>
            </a:r>
            <a:r>
              <a:rPr lang="en-US" sz="1200">
                <a:cs typeface="Tahoma" pitchFamily="34" charset="0"/>
              </a:rPr>
              <a:t>.cm</a:t>
            </a:r>
            <a:r>
              <a:rPr lang="en-US">
                <a:cs typeface="Tahoma" pitchFamily="34" charset="0"/>
              </a:rPr>
              <a:t> </a:t>
            </a:r>
            <a:endParaRPr lang="el-GR">
              <a:cs typeface="Tahoma" pitchFamily="34" charset="0"/>
            </a:endParaRPr>
          </a:p>
        </p:txBody>
      </p:sp>
      <p:sp>
        <p:nvSpPr>
          <p:cNvPr id="28676" name="Text Box 15"/>
          <p:cNvSpPr txBox="1">
            <a:spLocks noChangeArrowheads="1"/>
          </p:cNvSpPr>
          <p:nvPr/>
        </p:nvSpPr>
        <p:spPr bwMode="auto">
          <a:xfrm>
            <a:off x="763588" y="3690938"/>
            <a:ext cx="3871912" cy="2649537"/>
          </a:xfrm>
          <a:prstGeom prst="rect">
            <a:avLst/>
          </a:prstGeom>
          <a:solidFill>
            <a:srgbClr val="7CA6A6"/>
          </a:solidFill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l"/>
            <a:endParaRPr lang="en-GB">
              <a:solidFill>
                <a:schemeClr val="bg1"/>
              </a:solidFill>
              <a:latin typeface="Arial" pitchFamily="34" charset="0"/>
            </a:endParaRPr>
          </a:p>
          <a:p>
            <a:pPr algn="l">
              <a:spcBef>
                <a:spcPts val="100"/>
              </a:spcBef>
            </a:pPr>
            <a:r>
              <a:rPr lang="en-GB" sz="1200">
                <a:solidFill>
                  <a:schemeClr val="bg1"/>
                </a:solidFill>
              </a:rPr>
              <a:t>-: BCB layer with openings to define </a:t>
            </a:r>
          </a:p>
          <a:p>
            <a:pPr algn="l">
              <a:spcBef>
                <a:spcPts val="100"/>
              </a:spcBef>
            </a:pPr>
            <a:r>
              <a:rPr lang="en-GB" sz="1200">
                <a:solidFill>
                  <a:schemeClr val="bg1"/>
                </a:solidFill>
              </a:rPr>
              <a:t>   TiW/Cu/Cu(/Sn) System</a:t>
            </a:r>
          </a:p>
          <a:p>
            <a:pPr algn="l">
              <a:spcBef>
                <a:spcPts val="100"/>
              </a:spcBef>
            </a:pPr>
            <a:endParaRPr lang="en-GB" sz="1200">
              <a:solidFill>
                <a:schemeClr val="bg1"/>
              </a:solidFill>
            </a:endParaRPr>
          </a:p>
          <a:p>
            <a:pPr algn="l">
              <a:spcBef>
                <a:spcPts val="100"/>
              </a:spcBef>
            </a:pPr>
            <a:r>
              <a:rPr lang="en-GB" sz="1200">
                <a:solidFill>
                  <a:schemeClr val="bg1"/>
                </a:solidFill>
              </a:rPr>
              <a:t>-: Handle wafer acts as back side protection</a:t>
            </a:r>
          </a:p>
          <a:p>
            <a:pPr algn="l">
              <a:spcBef>
                <a:spcPts val="100"/>
              </a:spcBef>
            </a:pPr>
            <a:r>
              <a:rPr lang="en-GB" sz="1200">
                <a:solidFill>
                  <a:schemeClr val="bg1"/>
                </a:solidFill>
              </a:rPr>
              <a:t>     layer during the IZM processing</a:t>
            </a:r>
          </a:p>
          <a:p>
            <a:pPr algn="l">
              <a:spcBef>
                <a:spcPts val="100"/>
              </a:spcBef>
            </a:pPr>
            <a:endParaRPr lang="en-GB" sz="1200">
              <a:solidFill>
                <a:schemeClr val="bg1"/>
              </a:solidFill>
            </a:endParaRPr>
          </a:p>
          <a:p>
            <a:pPr algn="l">
              <a:spcBef>
                <a:spcPts val="100"/>
              </a:spcBef>
            </a:pPr>
            <a:r>
              <a:rPr lang="en-GB" sz="1200">
                <a:solidFill>
                  <a:schemeClr val="bg1"/>
                </a:solidFill>
              </a:rPr>
              <a:t>-: Metal system done at IZM:</a:t>
            </a:r>
          </a:p>
          <a:p>
            <a:pPr algn="l">
              <a:spcBef>
                <a:spcPts val="100"/>
              </a:spcBef>
            </a:pPr>
            <a:r>
              <a:rPr lang="en-GB" sz="1200">
                <a:solidFill>
                  <a:schemeClr val="bg1"/>
                </a:solidFill>
              </a:rPr>
              <a:t>     100 nm TiW,  sputtered </a:t>
            </a:r>
          </a:p>
          <a:p>
            <a:pPr algn="l">
              <a:spcBef>
                <a:spcPts val="100"/>
              </a:spcBef>
            </a:pPr>
            <a:r>
              <a:rPr lang="en-GB" sz="1200">
                <a:solidFill>
                  <a:schemeClr val="bg1"/>
                </a:solidFill>
              </a:rPr>
              <a:t>     200 nm Cu,   sputtered</a:t>
            </a:r>
          </a:p>
          <a:p>
            <a:pPr algn="l">
              <a:spcBef>
                <a:spcPts val="100"/>
              </a:spcBef>
            </a:pPr>
            <a:r>
              <a:rPr lang="en-GB" sz="1200">
                <a:solidFill>
                  <a:schemeClr val="bg1"/>
                </a:solidFill>
              </a:rPr>
              <a:t>     1 </a:t>
            </a:r>
            <a:r>
              <a:rPr lang="el-GR" sz="1200">
                <a:solidFill>
                  <a:schemeClr val="bg1"/>
                </a:solidFill>
                <a:cs typeface="Arial" pitchFamily="34" charset="0"/>
              </a:rPr>
              <a:t>μ</a:t>
            </a:r>
            <a:r>
              <a:rPr lang="en-US" sz="1200">
                <a:solidFill>
                  <a:schemeClr val="bg1"/>
                </a:solidFill>
                <a:cs typeface="Arial" pitchFamily="34" charset="0"/>
              </a:rPr>
              <a:t>m     Cu,    through mask electroplated</a:t>
            </a:r>
          </a:p>
          <a:p>
            <a:pPr algn="l">
              <a:spcBef>
                <a:spcPts val="100"/>
              </a:spcBef>
            </a:pPr>
            <a:endParaRPr lang="en-US" sz="1200">
              <a:solidFill>
                <a:schemeClr val="bg1"/>
              </a:solidFill>
              <a:cs typeface="Arial" pitchFamily="34" charset="0"/>
            </a:endParaRPr>
          </a:p>
          <a:p>
            <a:pPr algn="l">
              <a:spcBef>
                <a:spcPts val="100"/>
              </a:spcBef>
            </a:pPr>
            <a:r>
              <a:rPr lang="en-US" sz="1200">
                <a:solidFill>
                  <a:schemeClr val="bg1"/>
                </a:solidFill>
                <a:cs typeface="Arial" pitchFamily="34" charset="0"/>
              </a:rPr>
              <a:t>-: on a 2</a:t>
            </a:r>
            <a:r>
              <a:rPr lang="en-US" sz="1200" baseline="30000">
                <a:solidFill>
                  <a:schemeClr val="bg1"/>
                </a:solidFill>
                <a:cs typeface="Arial" pitchFamily="34" charset="0"/>
              </a:rPr>
              <a:t>nd</a:t>
            </a:r>
            <a:r>
              <a:rPr lang="en-US" sz="1200">
                <a:solidFill>
                  <a:schemeClr val="bg1"/>
                </a:solidFill>
                <a:cs typeface="Arial" pitchFamily="34" charset="0"/>
              </a:rPr>
              <a:t> Wafer: TiW + 5 </a:t>
            </a:r>
            <a:r>
              <a:rPr lang="el-GR" sz="1200">
                <a:solidFill>
                  <a:schemeClr val="bg1"/>
                </a:solidFill>
              </a:rPr>
              <a:t>μ</a:t>
            </a:r>
            <a:r>
              <a:rPr lang="en-US" sz="1200">
                <a:solidFill>
                  <a:schemeClr val="bg1"/>
                </a:solidFill>
              </a:rPr>
              <a:t>m Cu + 1 </a:t>
            </a:r>
            <a:r>
              <a:rPr lang="el-GR" sz="1200">
                <a:solidFill>
                  <a:schemeClr val="bg1"/>
                </a:solidFill>
              </a:rPr>
              <a:t>μ</a:t>
            </a:r>
            <a:r>
              <a:rPr lang="en-US" sz="1200">
                <a:solidFill>
                  <a:schemeClr val="bg1"/>
                </a:solidFill>
              </a:rPr>
              <a:t>m Sn</a:t>
            </a:r>
            <a:r>
              <a:rPr lang="en-US" sz="1200"/>
              <a:t> </a:t>
            </a:r>
            <a:endParaRPr lang="el-GR" sz="1200">
              <a:solidFill>
                <a:schemeClr val="bg1"/>
              </a:solidFill>
              <a:cs typeface="Arial" pitchFamily="34" charset="0"/>
            </a:endParaRPr>
          </a:p>
          <a:p>
            <a:pPr algn="l"/>
            <a:endParaRPr lang="en-GB" sz="1200">
              <a:solidFill>
                <a:schemeClr val="bg1"/>
              </a:solidFill>
            </a:endParaRPr>
          </a:p>
        </p:txBody>
      </p:sp>
      <p:pic>
        <p:nvPicPr>
          <p:cNvPr id="28677" name="Picture 16" descr="Cu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89525" y="2155825"/>
            <a:ext cx="3554413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8678" name="Group 37"/>
          <p:cNvGrpSpPr>
            <a:grpSpLocks/>
          </p:cNvGrpSpPr>
          <p:nvPr/>
        </p:nvGrpSpPr>
        <p:grpSpPr bwMode="auto">
          <a:xfrm>
            <a:off x="1365250" y="2333625"/>
            <a:ext cx="2668588" cy="912813"/>
            <a:chOff x="3571" y="3565"/>
            <a:chExt cx="1681" cy="575"/>
          </a:xfrm>
        </p:grpSpPr>
        <p:grpSp>
          <p:nvGrpSpPr>
            <p:cNvPr id="28686" name="Group 27"/>
            <p:cNvGrpSpPr>
              <a:grpSpLocks/>
            </p:cNvGrpSpPr>
            <p:nvPr/>
          </p:nvGrpSpPr>
          <p:grpSpPr bwMode="auto">
            <a:xfrm>
              <a:off x="3876" y="3687"/>
              <a:ext cx="1281" cy="381"/>
              <a:chOff x="3876" y="3687"/>
              <a:chExt cx="1281" cy="381"/>
            </a:xfrm>
          </p:grpSpPr>
          <p:sp>
            <p:nvSpPr>
              <p:cNvPr id="28696" name="Freeform 25"/>
              <p:cNvSpPr>
                <a:spLocks/>
              </p:cNvSpPr>
              <p:nvPr/>
            </p:nvSpPr>
            <p:spPr bwMode="auto">
              <a:xfrm>
                <a:off x="4050" y="3732"/>
                <a:ext cx="900" cy="195"/>
              </a:xfrm>
              <a:custGeom>
                <a:avLst/>
                <a:gdLst>
                  <a:gd name="T0" fmla="*/ 0 w 900"/>
                  <a:gd name="T1" fmla="*/ 0 h 195"/>
                  <a:gd name="T2" fmla="*/ 123 w 900"/>
                  <a:gd name="T3" fmla="*/ 0 h 195"/>
                  <a:gd name="T4" fmla="*/ 192 w 900"/>
                  <a:gd name="T5" fmla="*/ 138 h 195"/>
                  <a:gd name="T6" fmla="*/ 387 w 900"/>
                  <a:gd name="T7" fmla="*/ 138 h 195"/>
                  <a:gd name="T8" fmla="*/ 438 w 900"/>
                  <a:gd name="T9" fmla="*/ 195 h 195"/>
                  <a:gd name="T10" fmla="*/ 504 w 900"/>
                  <a:gd name="T11" fmla="*/ 195 h 195"/>
                  <a:gd name="T12" fmla="*/ 543 w 900"/>
                  <a:gd name="T13" fmla="*/ 135 h 195"/>
                  <a:gd name="T14" fmla="*/ 735 w 900"/>
                  <a:gd name="T15" fmla="*/ 135 h 195"/>
                  <a:gd name="T16" fmla="*/ 804 w 900"/>
                  <a:gd name="T17" fmla="*/ 21 h 195"/>
                  <a:gd name="T18" fmla="*/ 900 w 900"/>
                  <a:gd name="T19" fmla="*/ 21 h 195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900"/>
                  <a:gd name="T31" fmla="*/ 0 h 195"/>
                  <a:gd name="T32" fmla="*/ 900 w 900"/>
                  <a:gd name="T33" fmla="*/ 195 h 195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900" h="195">
                    <a:moveTo>
                      <a:pt x="0" y="0"/>
                    </a:moveTo>
                    <a:lnTo>
                      <a:pt x="123" y="0"/>
                    </a:lnTo>
                    <a:lnTo>
                      <a:pt x="192" y="138"/>
                    </a:lnTo>
                    <a:lnTo>
                      <a:pt x="387" y="138"/>
                    </a:lnTo>
                    <a:lnTo>
                      <a:pt x="438" y="195"/>
                    </a:lnTo>
                    <a:lnTo>
                      <a:pt x="504" y="195"/>
                    </a:lnTo>
                    <a:lnTo>
                      <a:pt x="543" y="135"/>
                    </a:lnTo>
                    <a:lnTo>
                      <a:pt x="735" y="135"/>
                    </a:lnTo>
                    <a:lnTo>
                      <a:pt x="804" y="21"/>
                    </a:lnTo>
                    <a:lnTo>
                      <a:pt x="900" y="21"/>
                    </a:lnTo>
                  </a:path>
                </a:pathLst>
              </a:custGeom>
              <a:noFill/>
              <a:ln w="38100" cap="flat" cmpd="sng">
                <a:solidFill>
                  <a:srgbClr val="33CCCC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8697" name="Freeform 24"/>
              <p:cNvSpPr>
                <a:spLocks/>
              </p:cNvSpPr>
              <p:nvPr/>
            </p:nvSpPr>
            <p:spPr bwMode="auto">
              <a:xfrm flipH="1">
                <a:off x="4781" y="3755"/>
                <a:ext cx="372" cy="141"/>
              </a:xfrm>
              <a:custGeom>
                <a:avLst/>
                <a:gdLst>
                  <a:gd name="T0" fmla="*/ 0 w 369"/>
                  <a:gd name="T1" fmla="*/ 135 h 141"/>
                  <a:gd name="T2" fmla="*/ 0 w 369"/>
                  <a:gd name="T3" fmla="*/ 0 h 141"/>
                  <a:gd name="T4" fmla="*/ 300 w 369"/>
                  <a:gd name="T5" fmla="*/ 0 h 141"/>
                  <a:gd name="T6" fmla="*/ 378 w 369"/>
                  <a:gd name="T7" fmla="*/ 141 h 141"/>
                  <a:gd name="T8" fmla="*/ 0 w 369"/>
                  <a:gd name="T9" fmla="*/ 135 h 1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9"/>
                  <a:gd name="T16" fmla="*/ 0 h 141"/>
                  <a:gd name="T17" fmla="*/ 369 w 369"/>
                  <a:gd name="T18" fmla="*/ 141 h 14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9" h="141">
                    <a:moveTo>
                      <a:pt x="0" y="135"/>
                    </a:moveTo>
                    <a:lnTo>
                      <a:pt x="0" y="0"/>
                    </a:lnTo>
                    <a:lnTo>
                      <a:pt x="294" y="0"/>
                    </a:lnTo>
                    <a:lnTo>
                      <a:pt x="369" y="141"/>
                    </a:lnTo>
                    <a:lnTo>
                      <a:pt x="0" y="135"/>
                    </a:lnTo>
                    <a:close/>
                  </a:path>
                </a:pathLst>
              </a:custGeom>
              <a:solidFill>
                <a:srgbClr val="FFCC00"/>
              </a:solidFill>
              <a:ln w="12700" cap="flat" cmpd="sng">
                <a:noFill/>
                <a:prstDash val="solid"/>
                <a:round/>
                <a:headEnd type="none" w="med" len="med"/>
                <a:tailEnd type="none" w="med" len="med"/>
              </a:ln>
            </p:spPr>
            <p:txBody>
              <a:bodyPr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8698" name="Freeform 23"/>
              <p:cNvSpPr>
                <a:spLocks/>
              </p:cNvSpPr>
              <p:nvPr/>
            </p:nvSpPr>
            <p:spPr bwMode="auto">
              <a:xfrm>
                <a:off x="3876" y="3741"/>
                <a:ext cx="369" cy="141"/>
              </a:xfrm>
              <a:custGeom>
                <a:avLst/>
                <a:gdLst>
                  <a:gd name="T0" fmla="*/ 0 w 369"/>
                  <a:gd name="T1" fmla="*/ 135 h 141"/>
                  <a:gd name="T2" fmla="*/ 0 w 369"/>
                  <a:gd name="T3" fmla="*/ 0 h 141"/>
                  <a:gd name="T4" fmla="*/ 294 w 369"/>
                  <a:gd name="T5" fmla="*/ 0 h 141"/>
                  <a:gd name="T6" fmla="*/ 369 w 369"/>
                  <a:gd name="T7" fmla="*/ 141 h 141"/>
                  <a:gd name="T8" fmla="*/ 0 w 369"/>
                  <a:gd name="T9" fmla="*/ 135 h 1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9"/>
                  <a:gd name="T16" fmla="*/ 0 h 141"/>
                  <a:gd name="T17" fmla="*/ 369 w 369"/>
                  <a:gd name="T18" fmla="*/ 141 h 14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9" h="141">
                    <a:moveTo>
                      <a:pt x="0" y="135"/>
                    </a:moveTo>
                    <a:lnTo>
                      <a:pt x="0" y="0"/>
                    </a:lnTo>
                    <a:lnTo>
                      <a:pt x="294" y="0"/>
                    </a:lnTo>
                    <a:lnTo>
                      <a:pt x="369" y="141"/>
                    </a:lnTo>
                    <a:lnTo>
                      <a:pt x="0" y="135"/>
                    </a:lnTo>
                    <a:close/>
                  </a:path>
                </a:pathLst>
              </a:custGeom>
              <a:solidFill>
                <a:srgbClr val="FFCC00"/>
              </a:solidFill>
              <a:ln w="12700" cap="flat" cmpd="sng">
                <a:noFill/>
                <a:prstDash val="solid"/>
                <a:round/>
                <a:headEnd type="none" w="med" len="med"/>
                <a:tailEnd type="none" w="med" len="med"/>
              </a:ln>
            </p:spPr>
            <p:txBody>
              <a:bodyPr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8699" name="Line 19"/>
              <p:cNvSpPr>
                <a:spLocks noChangeShapeType="1"/>
              </p:cNvSpPr>
              <p:nvPr/>
            </p:nvSpPr>
            <p:spPr bwMode="auto">
              <a:xfrm>
                <a:off x="3879" y="3945"/>
                <a:ext cx="570" cy="0"/>
              </a:xfrm>
              <a:prstGeom prst="line">
                <a:avLst/>
              </a:prstGeom>
              <a:noFill/>
              <a:ln w="730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8700" name="Line 20"/>
              <p:cNvSpPr>
                <a:spLocks noChangeShapeType="1"/>
              </p:cNvSpPr>
              <p:nvPr/>
            </p:nvSpPr>
            <p:spPr bwMode="auto">
              <a:xfrm>
                <a:off x="4592" y="3944"/>
                <a:ext cx="564" cy="0"/>
              </a:xfrm>
              <a:prstGeom prst="line">
                <a:avLst/>
              </a:prstGeom>
              <a:noFill/>
              <a:ln w="730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8701" name="Freeform 22"/>
              <p:cNvSpPr>
                <a:spLocks/>
              </p:cNvSpPr>
              <p:nvPr/>
            </p:nvSpPr>
            <p:spPr bwMode="auto">
              <a:xfrm>
                <a:off x="3876" y="3900"/>
                <a:ext cx="1281" cy="54"/>
              </a:xfrm>
              <a:custGeom>
                <a:avLst/>
                <a:gdLst>
                  <a:gd name="T0" fmla="*/ 0 w 1281"/>
                  <a:gd name="T1" fmla="*/ 0 h 54"/>
                  <a:gd name="T2" fmla="*/ 540 w 1281"/>
                  <a:gd name="T3" fmla="*/ 0 h 54"/>
                  <a:gd name="T4" fmla="*/ 588 w 1281"/>
                  <a:gd name="T5" fmla="*/ 54 h 54"/>
                  <a:gd name="T6" fmla="*/ 708 w 1281"/>
                  <a:gd name="T7" fmla="*/ 54 h 54"/>
                  <a:gd name="T8" fmla="*/ 732 w 1281"/>
                  <a:gd name="T9" fmla="*/ 3 h 54"/>
                  <a:gd name="T10" fmla="*/ 1281 w 1281"/>
                  <a:gd name="T11" fmla="*/ 3 h 5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281"/>
                  <a:gd name="T19" fmla="*/ 0 h 54"/>
                  <a:gd name="T20" fmla="*/ 1281 w 1281"/>
                  <a:gd name="T21" fmla="*/ 54 h 5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281" h="54">
                    <a:moveTo>
                      <a:pt x="0" y="0"/>
                    </a:moveTo>
                    <a:lnTo>
                      <a:pt x="540" y="0"/>
                    </a:lnTo>
                    <a:lnTo>
                      <a:pt x="588" y="54"/>
                    </a:lnTo>
                    <a:lnTo>
                      <a:pt x="708" y="54"/>
                    </a:lnTo>
                    <a:lnTo>
                      <a:pt x="732" y="3"/>
                    </a:lnTo>
                    <a:lnTo>
                      <a:pt x="1281" y="3"/>
                    </a:lnTo>
                  </a:path>
                </a:pathLst>
              </a:custGeom>
              <a:noFill/>
              <a:ln w="85725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8702" name="Rectangle 17"/>
              <p:cNvSpPr>
                <a:spLocks noChangeArrowheads="1"/>
              </p:cNvSpPr>
              <p:nvPr/>
            </p:nvSpPr>
            <p:spPr bwMode="auto">
              <a:xfrm>
                <a:off x="4149" y="3963"/>
                <a:ext cx="720" cy="105"/>
              </a:xfrm>
              <a:prstGeom prst="rect">
                <a:avLst/>
              </a:prstGeom>
              <a:solidFill>
                <a:srgbClr val="FF0000"/>
              </a:solidFill>
              <a:ln w="12700" algn="ctr">
                <a:noFill/>
                <a:miter lim="800000"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8703" name="Freeform 26"/>
              <p:cNvSpPr>
                <a:spLocks/>
              </p:cNvSpPr>
              <p:nvPr/>
            </p:nvSpPr>
            <p:spPr bwMode="auto">
              <a:xfrm>
                <a:off x="4053" y="3687"/>
                <a:ext cx="888" cy="198"/>
              </a:xfrm>
              <a:custGeom>
                <a:avLst/>
                <a:gdLst>
                  <a:gd name="T0" fmla="*/ 0 w 888"/>
                  <a:gd name="T1" fmla="*/ 0 h 198"/>
                  <a:gd name="T2" fmla="*/ 126 w 888"/>
                  <a:gd name="T3" fmla="*/ 0 h 198"/>
                  <a:gd name="T4" fmla="*/ 213 w 888"/>
                  <a:gd name="T5" fmla="*/ 138 h 198"/>
                  <a:gd name="T6" fmla="*/ 393 w 888"/>
                  <a:gd name="T7" fmla="*/ 138 h 198"/>
                  <a:gd name="T8" fmla="*/ 447 w 888"/>
                  <a:gd name="T9" fmla="*/ 198 h 198"/>
                  <a:gd name="T10" fmla="*/ 483 w 888"/>
                  <a:gd name="T11" fmla="*/ 198 h 198"/>
                  <a:gd name="T12" fmla="*/ 531 w 888"/>
                  <a:gd name="T13" fmla="*/ 138 h 198"/>
                  <a:gd name="T14" fmla="*/ 714 w 888"/>
                  <a:gd name="T15" fmla="*/ 138 h 198"/>
                  <a:gd name="T16" fmla="*/ 789 w 888"/>
                  <a:gd name="T17" fmla="*/ 24 h 198"/>
                  <a:gd name="T18" fmla="*/ 888 w 888"/>
                  <a:gd name="T19" fmla="*/ 24 h 19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888"/>
                  <a:gd name="T31" fmla="*/ 0 h 198"/>
                  <a:gd name="T32" fmla="*/ 888 w 888"/>
                  <a:gd name="T33" fmla="*/ 198 h 19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888" h="198">
                    <a:moveTo>
                      <a:pt x="0" y="0"/>
                    </a:moveTo>
                    <a:lnTo>
                      <a:pt x="126" y="0"/>
                    </a:lnTo>
                    <a:lnTo>
                      <a:pt x="213" y="138"/>
                    </a:lnTo>
                    <a:lnTo>
                      <a:pt x="393" y="138"/>
                    </a:lnTo>
                    <a:lnTo>
                      <a:pt x="447" y="198"/>
                    </a:lnTo>
                    <a:lnTo>
                      <a:pt x="483" y="198"/>
                    </a:lnTo>
                    <a:lnTo>
                      <a:pt x="531" y="138"/>
                    </a:lnTo>
                    <a:lnTo>
                      <a:pt x="714" y="138"/>
                    </a:lnTo>
                    <a:lnTo>
                      <a:pt x="789" y="24"/>
                    </a:lnTo>
                    <a:lnTo>
                      <a:pt x="888" y="24"/>
                    </a:lnTo>
                  </a:path>
                </a:pathLst>
              </a:custGeom>
              <a:noFill/>
              <a:ln w="101600" cap="flat" cmpd="sng">
                <a:solidFill>
                  <a:srgbClr val="FF99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>
                <a:spAutoFit/>
              </a:bodyPr>
              <a:lstStyle/>
              <a:p>
                <a:endParaRPr lang="en-US"/>
              </a:p>
            </p:txBody>
          </p:sp>
        </p:grpSp>
        <p:sp>
          <p:nvSpPr>
            <p:cNvPr id="28687" name="Text Box 28"/>
            <p:cNvSpPr txBox="1">
              <a:spLocks noChangeArrowheads="1"/>
            </p:cNvSpPr>
            <p:nvPr/>
          </p:nvSpPr>
          <p:spPr bwMode="auto">
            <a:xfrm>
              <a:off x="4901" y="3745"/>
              <a:ext cx="258" cy="154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000"/>
                <a:t>BCB</a:t>
              </a:r>
            </a:p>
          </p:txBody>
        </p:sp>
        <p:sp>
          <p:nvSpPr>
            <p:cNvPr id="28688" name="Text Box 29"/>
            <p:cNvSpPr txBox="1">
              <a:spLocks noChangeArrowheads="1"/>
            </p:cNvSpPr>
            <p:nvPr/>
          </p:nvSpPr>
          <p:spPr bwMode="auto">
            <a:xfrm>
              <a:off x="3571" y="3784"/>
              <a:ext cx="182" cy="154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000"/>
                <a:t>Al</a:t>
              </a:r>
            </a:p>
          </p:txBody>
        </p:sp>
        <p:sp>
          <p:nvSpPr>
            <p:cNvPr id="28689" name="Text Box 30"/>
            <p:cNvSpPr txBox="1">
              <a:spLocks noChangeArrowheads="1"/>
            </p:cNvSpPr>
            <p:nvPr/>
          </p:nvSpPr>
          <p:spPr bwMode="auto">
            <a:xfrm>
              <a:off x="3631" y="3986"/>
              <a:ext cx="267" cy="154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000"/>
                <a:t>SiO</a:t>
              </a:r>
              <a:r>
                <a:rPr lang="en-US" sz="1000" baseline="-25000"/>
                <a:t>2</a:t>
              </a:r>
            </a:p>
          </p:txBody>
        </p:sp>
        <p:sp>
          <p:nvSpPr>
            <p:cNvPr id="28690" name="Text Box 31"/>
            <p:cNvSpPr txBox="1">
              <a:spLocks noChangeArrowheads="1"/>
            </p:cNvSpPr>
            <p:nvPr/>
          </p:nvSpPr>
          <p:spPr bwMode="auto">
            <a:xfrm>
              <a:off x="3673" y="3571"/>
              <a:ext cx="253" cy="154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000"/>
                <a:t>TiW</a:t>
              </a:r>
            </a:p>
          </p:txBody>
        </p:sp>
        <p:sp>
          <p:nvSpPr>
            <p:cNvPr id="28691" name="Text Box 32"/>
            <p:cNvSpPr txBox="1">
              <a:spLocks noChangeArrowheads="1"/>
            </p:cNvSpPr>
            <p:nvPr/>
          </p:nvSpPr>
          <p:spPr bwMode="auto">
            <a:xfrm>
              <a:off x="5043" y="3565"/>
              <a:ext cx="209" cy="154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000"/>
                <a:t>Cu</a:t>
              </a:r>
            </a:p>
          </p:txBody>
        </p:sp>
        <p:sp>
          <p:nvSpPr>
            <p:cNvPr id="28692" name="Line 33"/>
            <p:cNvSpPr>
              <a:spLocks noChangeShapeType="1"/>
            </p:cNvSpPr>
            <p:nvPr/>
          </p:nvSpPr>
          <p:spPr bwMode="auto">
            <a:xfrm flipV="1">
              <a:off x="3844" y="3958"/>
              <a:ext cx="114" cy="10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28693" name="Line 34"/>
            <p:cNvSpPr>
              <a:spLocks noChangeShapeType="1"/>
            </p:cNvSpPr>
            <p:nvPr/>
          </p:nvSpPr>
          <p:spPr bwMode="auto">
            <a:xfrm>
              <a:off x="3741" y="3867"/>
              <a:ext cx="143" cy="2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28694" name="Line 35"/>
            <p:cNvSpPr>
              <a:spLocks noChangeShapeType="1"/>
            </p:cNvSpPr>
            <p:nvPr/>
          </p:nvSpPr>
          <p:spPr bwMode="auto">
            <a:xfrm>
              <a:off x="3901" y="3650"/>
              <a:ext cx="131" cy="7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28695" name="Line 36"/>
            <p:cNvSpPr>
              <a:spLocks noChangeShapeType="1"/>
            </p:cNvSpPr>
            <p:nvPr/>
          </p:nvSpPr>
          <p:spPr bwMode="auto">
            <a:xfrm flipH="1">
              <a:off x="4939" y="3644"/>
              <a:ext cx="148" cy="2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</p:grpSp>
      <p:sp>
        <p:nvSpPr>
          <p:cNvPr id="28679" name="Text Box 14"/>
          <p:cNvSpPr txBox="1">
            <a:spLocks noChangeArrowheads="1"/>
          </p:cNvSpPr>
          <p:nvPr/>
        </p:nvSpPr>
        <p:spPr bwMode="auto">
          <a:xfrm>
            <a:off x="5589588" y="2422525"/>
            <a:ext cx="2552700" cy="274638"/>
          </a:xfrm>
          <a:prstGeom prst="rect">
            <a:avLst/>
          </a:prstGeom>
          <a:solidFill>
            <a:srgbClr val="C9DBD8"/>
          </a:solidFill>
          <a:ln w="1270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/>
              <a:t>Corner of a 10 mm</a:t>
            </a:r>
            <a:r>
              <a:rPr lang="en-US" sz="1200" baseline="30000"/>
              <a:t>2</a:t>
            </a:r>
            <a:r>
              <a:rPr lang="en-US" sz="1200"/>
              <a:t> Diode, with Cu</a:t>
            </a:r>
          </a:p>
        </p:txBody>
      </p:sp>
      <p:pic>
        <p:nvPicPr>
          <p:cNvPr id="28680" name="Picture 38" descr="Cu-Sn1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73750" y="4983163"/>
            <a:ext cx="1985963" cy="148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81" name="Text Box 39"/>
          <p:cNvSpPr txBox="1">
            <a:spLocks noChangeArrowheads="1"/>
          </p:cNvSpPr>
          <p:nvPr/>
        </p:nvSpPr>
        <p:spPr bwMode="auto">
          <a:xfrm>
            <a:off x="6107113" y="5094288"/>
            <a:ext cx="1517650" cy="244475"/>
          </a:xfrm>
          <a:prstGeom prst="rect">
            <a:avLst/>
          </a:prstGeom>
          <a:solidFill>
            <a:srgbClr val="C9DBD8"/>
          </a:solidFill>
          <a:ln w="1270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/>
              <a:t>same diode, with Cu/Sn</a:t>
            </a:r>
          </a:p>
        </p:txBody>
      </p:sp>
      <p:sp>
        <p:nvSpPr>
          <p:cNvPr id="28682" name="Rectangle 41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z="1800" smtClean="0"/>
              <a:t>HLL PiN Diodes .... with Cu und Sn (done at IZM)</a:t>
            </a:r>
          </a:p>
        </p:txBody>
      </p:sp>
      <p:sp>
        <p:nvSpPr>
          <p:cNvPr id="28683" name="Date Placeholder 31"/>
          <p:cNvSpPr>
            <a:spLocks noGrp="1"/>
          </p:cNvSpPr>
          <p:nvPr>
            <p:ph type="dt" sz="quarter" idx="4294967295"/>
          </p:nvPr>
        </p:nvSpPr>
        <p:spPr bwMode="auto">
          <a:xfrm>
            <a:off x="0" y="6681788"/>
            <a:ext cx="2216150" cy="176212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HLL Project Review, October 2009</a:t>
            </a:r>
            <a:endParaRPr lang="en-US"/>
          </a:p>
        </p:txBody>
      </p:sp>
      <p:sp>
        <p:nvSpPr>
          <p:cNvPr id="28684" name="Slide Number Placeholder 32"/>
          <p:cNvSpPr>
            <a:spLocks noGrp="1"/>
          </p:cNvSpPr>
          <p:nvPr>
            <p:ph type="sldNum" sz="quarter" idx="4294967295"/>
          </p:nvPr>
        </p:nvSpPr>
        <p:spPr bwMode="auto">
          <a:xfrm>
            <a:off x="3921125" y="6696075"/>
            <a:ext cx="720725" cy="161925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587ED65-42DA-4744-8E2A-B2830E2B55CE}" type="slidenum">
              <a:rPr lang="en-US" smtClean="0"/>
              <a:pPr/>
              <a:t>22</a:t>
            </a:fld>
            <a:endParaRPr lang="en-US" smtClean="0"/>
          </a:p>
        </p:txBody>
      </p:sp>
      <p:sp>
        <p:nvSpPr>
          <p:cNvPr id="28685" name="Footer Placeholder 33"/>
          <p:cNvSpPr>
            <a:spLocks noGrp="1"/>
          </p:cNvSpPr>
          <p:nvPr>
            <p:ph type="ftr" sz="quarter" idx="4294967295"/>
          </p:nvPr>
        </p:nvSpPr>
        <p:spPr bwMode="auto">
          <a:xfrm>
            <a:off x="6623050" y="6681788"/>
            <a:ext cx="2520950" cy="211137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Ladislav Andricek, MPI fuer Physik, HLL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z="1800" smtClean="0"/>
              <a:t>HLL PiN Diodes .... with Cu und Sn (done at IZM)</a:t>
            </a:r>
          </a:p>
        </p:txBody>
      </p:sp>
      <p:pic>
        <p:nvPicPr>
          <p:cNvPr id="29699" name="Picture 3" descr="test-izm-1-a1-sample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250" y="1042988"/>
            <a:ext cx="3773488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0" name="Text Box 4"/>
          <p:cNvSpPr txBox="1">
            <a:spLocks noChangeArrowheads="1"/>
          </p:cNvSpPr>
          <p:nvPr/>
        </p:nvSpPr>
        <p:spPr bwMode="auto">
          <a:xfrm>
            <a:off x="703263" y="4716463"/>
            <a:ext cx="3532187" cy="992187"/>
          </a:xfrm>
          <a:prstGeom prst="rect">
            <a:avLst/>
          </a:prstGeom>
          <a:solidFill>
            <a:srgbClr val="C9DBD8"/>
          </a:solidFill>
          <a:ln w="1270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spcBef>
                <a:spcPts val="100"/>
              </a:spcBef>
            </a:pPr>
            <a:r>
              <a:rPr lang="en-US"/>
              <a:t>-: IV Curves before Cu metallization</a:t>
            </a:r>
          </a:p>
          <a:p>
            <a:pPr algn="l">
              <a:spcBef>
                <a:spcPts val="100"/>
              </a:spcBef>
            </a:pPr>
            <a:r>
              <a:rPr lang="en-US"/>
              <a:t>-: measured at HLL, right before shipment</a:t>
            </a:r>
          </a:p>
          <a:p>
            <a:pPr algn="l">
              <a:spcBef>
                <a:spcPts val="100"/>
              </a:spcBef>
            </a:pPr>
            <a:r>
              <a:rPr lang="en-US"/>
              <a:t>   to IZM</a:t>
            </a:r>
          </a:p>
          <a:p>
            <a:pPr algn="l">
              <a:spcBef>
                <a:spcPts val="100"/>
              </a:spcBef>
            </a:pPr>
            <a:r>
              <a:rPr lang="en-US"/>
              <a:t>-: from CV curves </a:t>
            </a:r>
            <a:r>
              <a:rPr lang="en-US">
                <a:sym typeface="Wingdings" pitchFamily="2" charset="2"/>
              </a:rPr>
              <a:t> full depletion at 50 V</a:t>
            </a:r>
            <a:endParaRPr lang="en-US"/>
          </a:p>
        </p:txBody>
      </p:sp>
      <p:sp>
        <p:nvSpPr>
          <p:cNvPr id="29701" name="Text Box 5"/>
          <p:cNvSpPr txBox="1">
            <a:spLocks noChangeArrowheads="1"/>
          </p:cNvSpPr>
          <p:nvPr/>
        </p:nvSpPr>
        <p:spPr bwMode="auto">
          <a:xfrm>
            <a:off x="4481513" y="4294188"/>
            <a:ext cx="4430712" cy="1905000"/>
          </a:xfrm>
          <a:prstGeom prst="rect">
            <a:avLst/>
          </a:prstGeom>
          <a:solidFill>
            <a:srgbClr val="C9DBD8"/>
          </a:solidFill>
          <a:ln w="1270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ts val="100"/>
              </a:spcBef>
            </a:pPr>
            <a:r>
              <a:rPr lang="en-US"/>
              <a:t>Correlation of the reverse current at full depletion </a:t>
            </a:r>
          </a:p>
          <a:p>
            <a:pPr>
              <a:spcBef>
                <a:spcPts val="100"/>
              </a:spcBef>
            </a:pPr>
            <a:r>
              <a:rPr lang="en-US"/>
              <a:t>   (50 V) before and after Cu metallization</a:t>
            </a:r>
          </a:p>
          <a:p>
            <a:pPr algn="l">
              <a:spcBef>
                <a:spcPts val="100"/>
              </a:spcBef>
            </a:pPr>
            <a:endParaRPr lang="en-US"/>
          </a:p>
          <a:p>
            <a:pPr algn="l">
              <a:spcBef>
                <a:spcPts val="100"/>
              </a:spcBef>
            </a:pPr>
            <a:r>
              <a:rPr lang="en-US"/>
              <a:t>-: right after Cu-System application (black diamonds)</a:t>
            </a:r>
          </a:p>
          <a:p>
            <a:pPr algn="l">
              <a:spcBef>
                <a:spcPts val="100"/>
              </a:spcBef>
            </a:pPr>
            <a:endParaRPr lang="en-US"/>
          </a:p>
          <a:p>
            <a:pPr algn="l">
              <a:spcBef>
                <a:spcPts val="100"/>
              </a:spcBef>
            </a:pPr>
            <a:r>
              <a:rPr lang="en-US"/>
              <a:t>-: after 320 ˚C in forming gas  (red diamonds)</a:t>
            </a:r>
          </a:p>
          <a:p>
            <a:pPr algn="l">
              <a:spcBef>
                <a:spcPts val="100"/>
              </a:spcBef>
            </a:pPr>
            <a:endParaRPr lang="en-US"/>
          </a:p>
          <a:p>
            <a:pPr algn="l">
              <a:spcBef>
                <a:spcPts val="100"/>
              </a:spcBef>
            </a:pPr>
            <a:r>
              <a:rPr lang="en-US">
                <a:sym typeface="Wingdings" pitchFamily="2" charset="2"/>
              </a:rPr>
              <a:t> No significant effect of Cu metallization noticeable!</a:t>
            </a:r>
          </a:p>
        </p:txBody>
      </p:sp>
      <p:pic>
        <p:nvPicPr>
          <p:cNvPr id="29702" name="Picture 6" descr="corr-al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22738" y="954088"/>
            <a:ext cx="4456112" cy="3182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3" name="Date Placeholder 6"/>
          <p:cNvSpPr>
            <a:spLocks noGrp="1"/>
          </p:cNvSpPr>
          <p:nvPr>
            <p:ph type="dt" sz="quarter" idx="4294967295"/>
          </p:nvPr>
        </p:nvSpPr>
        <p:spPr bwMode="auto">
          <a:xfrm>
            <a:off x="0" y="6681788"/>
            <a:ext cx="2216150" cy="176212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HLL Project Review, October 2009</a:t>
            </a:r>
            <a:endParaRPr lang="en-US"/>
          </a:p>
        </p:txBody>
      </p:sp>
      <p:sp>
        <p:nvSpPr>
          <p:cNvPr id="29704" name="Slide Number Placeholder 7"/>
          <p:cNvSpPr>
            <a:spLocks noGrp="1"/>
          </p:cNvSpPr>
          <p:nvPr>
            <p:ph type="sldNum" sz="quarter" idx="4294967295"/>
          </p:nvPr>
        </p:nvSpPr>
        <p:spPr bwMode="auto">
          <a:xfrm>
            <a:off x="3921125" y="6696075"/>
            <a:ext cx="720725" cy="161925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C0F4F72-1520-427C-B8DB-07C341752FB6}" type="slidenum">
              <a:rPr lang="en-US" smtClean="0"/>
              <a:pPr/>
              <a:t>23</a:t>
            </a:fld>
            <a:endParaRPr lang="en-US" smtClean="0"/>
          </a:p>
        </p:txBody>
      </p:sp>
      <p:sp>
        <p:nvSpPr>
          <p:cNvPr id="29705" name="Footer Placeholder 8"/>
          <p:cNvSpPr>
            <a:spLocks noGrp="1"/>
          </p:cNvSpPr>
          <p:nvPr>
            <p:ph type="ftr" sz="quarter" idx="4294967295"/>
          </p:nvPr>
        </p:nvSpPr>
        <p:spPr bwMode="auto">
          <a:xfrm>
            <a:off x="6623050" y="6681788"/>
            <a:ext cx="2520950" cy="211137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Ladislav Andricek, MPI fuer Physik, HLL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Date Placeholder 3"/>
          <p:cNvSpPr>
            <a:spLocks noGrp="1"/>
          </p:cNvSpPr>
          <p:nvPr>
            <p:ph type="dt" sz="quarter" idx="4294967295"/>
          </p:nvPr>
        </p:nvSpPr>
        <p:spPr bwMode="auto">
          <a:xfrm>
            <a:off x="0" y="6681788"/>
            <a:ext cx="2216150" cy="176212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HLL Project Review, October 2009</a:t>
            </a:r>
            <a:endParaRPr lang="de-DE"/>
          </a:p>
        </p:txBody>
      </p:sp>
      <p:sp>
        <p:nvSpPr>
          <p:cNvPr id="30723" name="Footer Placeholder 4"/>
          <p:cNvSpPr>
            <a:spLocks noGrp="1"/>
          </p:cNvSpPr>
          <p:nvPr>
            <p:ph type="ftr" sz="quarter" idx="4294967295"/>
          </p:nvPr>
        </p:nvSpPr>
        <p:spPr bwMode="auto">
          <a:xfrm>
            <a:off x="6623050" y="6681788"/>
            <a:ext cx="2520950" cy="211137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de-DE" smtClean="0"/>
              <a:t>Ladislav Andricek, MPI fuer Physik, HLL</a:t>
            </a:r>
          </a:p>
        </p:txBody>
      </p:sp>
      <p:sp>
        <p:nvSpPr>
          <p:cNvPr id="30724" name="Rectangle 41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sz="1800" dirty="0" smtClean="0"/>
              <a:t>HLL </a:t>
            </a:r>
            <a:r>
              <a:rPr lang="en-US" sz="1800" dirty="0" err="1" smtClean="0"/>
              <a:t>PiN</a:t>
            </a:r>
            <a:r>
              <a:rPr lang="en-US" sz="1800" dirty="0" smtClean="0"/>
              <a:t> Diodes .... with Cu pads made at CNM</a:t>
            </a:r>
          </a:p>
        </p:txBody>
      </p:sp>
      <p:sp>
        <p:nvSpPr>
          <p:cNvPr id="30725" name="Text Box 3"/>
          <p:cNvSpPr txBox="1">
            <a:spLocks noChangeArrowheads="1"/>
          </p:cNvSpPr>
          <p:nvPr/>
        </p:nvSpPr>
        <p:spPr bwMode="auto">
          <a:xfrm>
            <a:off x="3862388" y="800100"/>
            <a:ext cx="5338762" cy="2695575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endParaRPr lang="en-US" dirty="0"/>
          </a:p>
          <a:p>
            <a:pPr algn="l">
              <a:spcBef>
                <a:spcPts val="100"/>
              </a:spcBef>
              <a:buClr>
                <a:srgbClr val="FF0000"/>
              </a:buClr>
              <a:buSzPct val="150000"/>
              <a:buFont typeface="Wingdings" pitchFamily="2" charset="2"/>
              <a:buChar char="ü"/>
            </a:pPr>
            <a:r>
              <a:rPr lang="en-US" dirty="0"/>
              <a:t>  </a:t>
            </a:r>
            <a:r>
              <a:rPr lang="en-US" sz="1200" dirty="0"/>
              <a:t>at HLL:</a:t>
            </a:r>
          </a:p>
          <a:p>
            <a:pPr algn="l">
              <a:spcBef>
                <a:spcPts val="100"/>
              </a:spcBef>
            </a:pPr>
            <a:r>
              <a:rPr lang="de-DE" sz="1200" dirty="0">
                <a:sym typeface="Wingdings" pitchFamily="2" charset="2"/>
              </a:rPr>
              <a:t>        a. </a:t>
            </a:r>
            <a:r>
              <a:rPr lang="en-US" sz="1200" dirty="0">
                <a:sym typeface="Wingdings" pitchFamily="2" charset="2"/>
              </a:rPr>
              <a:t>Pre-processing</a:t>
            </a:r>
            <a:r>
              <a:rPr lang="de-DE" sz="1200" dirty="0">
                <a:sym typeface="Wingdings" pitchFamily="2" charset="2"/>
              </a:rPr>
              <a:t> of </a:t>
            </a:r>
            <a:r>
              <a:rPr lang="de-DE" sz="1200" b="1" dirty="0">
                <a:sym typeface="Wingdings" pitchFamily="2" charset="2"/>
              </a:rPr>
              <a:t>3 SOI </a:t>
            </a:r>
            <a:r>
              <a:rPr lang="de-DE" sz="1200" dirty="0">
                <a:sym typeface="Wingdings" pitchFamily="2" charset="2"/>
              </a:rPr>
              <a:t>and </a:t>
            </a:r>
            <a:r>
              <a:rPr lang="de-DE" sz="1200" b="1" dirty="0">
                <a:sym typeface="Wingdings" pitchFamily="2" charset="2"/>
              </a:rPr>
              <a:t>3 Std. </a:t>
            </a:r>
            <a:r>
              <a:rPr lang="de-DE" sz="1200" dirty="0">
                <a:sym typeface="Wingdings" pitchFamily="2" charset="2"/>
              </a:rPr>
              <a:t>up to BCB </a:t>
            </a:r>
            <a:r>
              <a:rPr lang="en-US" sz="1200" dirty="0">
                <a:sym typeface="Wingdings" pitchFamily="2" charset="2"/>
              </a:rPr>
              <a:t>openings</a:t>
            </a:r>
            <a:br>
              <a:rPr lang="en-US" sz="1200" dirty="0">
                <a:sym typeface="Wingdings" pitchFamily="2" charset="2"/>
              </a:rPr>
            </a:br>
            <a:r>
              <a:rPr lang="en-US" sz="1200" dirty="0">
                <a:sym typeface="Wingdings" pitchFamily="2" charset="2"/>
              </a:rPr>
              <a:t>             </a:t>
            </a:r>
            <a:r>
              <a:rPr lang="en-US" sz="1200" dirty="0" err="1"/>
              <a:t>PiN</a:t>
            </a:r>
            <a:r>
              <a:rPr lang="en-US" sz="1200" dirty="0"/>
              <a:t> Diodes, MOS Caps. many test structures for:</a:t>
            </a:r>
          </a:p>
          <a:p>
            <a:pPr algn="l">
              <a:spcBef>
                <a:spcPts val="100"/>
              </a:spcBef>
            </a:pPr>
            <a:r>
              <a:rPr lang="en-US" sz="1200" dirty="0"/>
              <a:t>                  - design rules</a:t>
            </a:r>
          </a:p>
          <a:p>
            <a:pPr algn="l">
              <a:spcBef>
                <a:spcPts val="100"/>
              </a:spcBef>
            </a:pPr>
            <a:r>
              <a:rPr lang="en-US" sz="1200" dirty="0"/>
              <a:t>                  - contact and sheet resistance</a:t>
            </a:r>
          </a:p>
          <a:p>
            <a:pPr algn="l">
              <a:spcBef>
                <a:spcPts val="100"/>
              </a:spcBef>
            </a:pPr>
            <a:r>
              <a:rPr lang="en-US" sz="1200" dirty="0"/>
              <a:t>                  - contact “chains”</a:t>
            </a:r>
            <a:r>
              <a:rPr lang="de-DE" sz="1200" dirty="0">
                <a:sym typeface="Wingdings" pitchFamily="2" charset="2"/>
              </a:rPr>
              <a:t> </a:t>
            </a:r>
            <a:endParaRPr lang="en-US" sz="1200" b="1" dirty="0">
              <a:sym typeface="Wingdings" pitchFamily="2" charset="2"/>
            </a:endParaRPr>
          </a:p>
          <a:p>
            <a:pPr algn="l">
              <a:spcBef>
                <a:spcPts val="100"/>
              </a:spcBef>
            </a:pPr>
            <a:r>
              <a:rPr lang="en-US" sz="1200" dirty="0">
                <a:sym typeface="Wingdings" pitchFamily="2" charset="2"/>
              </a:rPr>
              <a:t>        b. characterization before</a:t>
            </a:r>
            <a:r>
              <a:rPr lang="de-DE" sz="1200" dirty="0">
                <a:sym typeface="Wingdings" pitchFamily="2" charset="2"/>
              </a:rPr>
              <a:t> Cu</a:t>
            </a:r>
            <a:endParaRPr lang="en-US" sz="1200" dirty="0">
              <a:sym typeface="Wingdings" pitchFamily="2" charset="2"/>
            </a:endParaRPr>
          </a:p>
          <a:p>
            <a:pPr algn="l">
              <a:spcBef>
                <a:spcPts val="100"/>
              </a:spcBef>
            </a:pPr>
            <a:endParaRPr lang="en-US" sz="1200" dirty="0">
              <a:sym typeface="Wingdings" pitchFamily="2" charset="2"/>
            </a:endParaRPr>
          </a:p>
          <a:p>
            <a:pPr algn="l">
              <a:spcBef>
                <a:spcPts val="100"/>
              </a:spcBef>
            </a:pPr>
            <a:r>
              <a:rPr lang="en-US" sz="1200" dirty="0">
                <a:sym typeface="Wingdings" pitchFamily="2" charset="2"/>
              </a:rPr>
              <a:t>-: at CNM, Barcelona :</a:t>
            </a:r>
          </a:p>
          <a:p>
            <a:pPr algn="l">
              <a:spcBef>
                <a:spcPts val="100"/>
              </a:spcBef>
            </a:pPr>
            <a:r>
              <a:rPr lang="de-DE" sz="1200" dirty="0">
                <a:sym typeface="Wingdings" pitchFamily="2" charset="2"/>
              </a:rPr>
              <a:t>         a. </a:t>
            </a:r>
            <a:r>
              <a:rPr lang="en-US" sz="1200" dirty="0">
                <a:sym typeface="Wingdings" pitchFamily="2" charset="2"/>
              </a:rPr>
              <a:t>thru mask electroplating </a:t>
            </a:r>
            <a:r>
              <a:rPr lang="de-DE" sz="1200" dirty="0">
                <a:sym typeface="Wingdings" pitchFamily="2" charset="2"/>
              </a:rPr>
              <a:t>of Cu</a:t>
            </a:r>
            <a:endParaRPr lang="en-US" sz="1200" dirty="0">
              <a:sym typeface="Wingdings" pitchFamily="2" charset="2"/>
            </a:endParaRPr>
          </a:p>
          <a:p>
            <a:pPr algn="l">
              <a:spcBef>
                <a:spcPts val="100"/>
              </a:spcBef>
              <a:buClr>
                <a:srgbClr val="FF0000"/>
              </a:buClr>
              <a:buSzPct val="150000"/>
              <a:buFont typeface="Wingdings" pitchFamily="2" charset="2"/>
              <a:buChar char="ü"/>
            </a:pPr>
            <a:r>
              <a:rPr lang="en-GB" sz="1200" dirty="0">
                <a:sym typeface="Wingdings" pitchFamily="2" charset="2"/>
              </a:rPr>
              <a:t>                </a:t>
            </a:r>
            <a:r>
              <a:rPr lang="de-DE" sz="1200" b="1" dirty="0">
                <a:sym typeface="Wingdings" pitchFamily="2" charset="2"/>
              </a:rPr>
              <a:t> </a:t>
            </a:r>
            <a:r>
              <a:rPr lang="en-US" sz="1200" b="1" dirty="0">
                <a:sym typeface="Wingdings" pitchFamily="2" charset="2"/>
              </a:rPr>
              <a:t>first test wafer is being processed this week at CNM</a:t>
            </a:r>
            <a:endParaRPr lang="en-US" sz="1200" dirty="0">
              <a:sym typeface="Wingdings" pitchFamily="2" charset="2"/>
            </a:endParaRPr>
          </a:p>
          <a:p>
            <a:pPr algn="l">
              <a:spcBef>
                <a:spcPts val="100"/>
              </a:spcBef>
            </a:pPr>
            <a:endParaRPr lang="en-US" sz="1200" dirty="0">
              <a:sym typeface="Wingdings" pitchFamily="2" charset="2"/>
            </a:endParaRPr>
          </a:p>
        </p:txBody>
      </p:sp>
      <p:pic>
        <p:nvPicPr>
          <p:cNvPr id="30726" name="Picture 2" descr="D:\Laci\2-PROJECTS\AppLabor\CNM-Projekt\nach-BCB\Wafer5\Wafer5\tests\data\txt\current-distribution.ep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7388" y="3508375"/>
            <a:ext cx="4094162" cy="292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7" name="TextBox 46"/>
          <p:cNvSpPr txBox="1">
            <a:spLocks noChangeArrowheads="1"/>
          </p:cNvSpPr>
          <p:nvPr/>
        </p:nvSpPr>
        <p:spPr bwMode="auto">
          <a:xfrm>
            <a:off x="5199063" y="4011613"/>
            <a:ext cx="2073275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>
              <a:spcBef>
                <a:spcPts val="100"/>
              </a:spcBef>
            </a:pPr>
            <a:r>
              <a:rPr lang="en-US" sz="1000"/>
              <a:t>PiN diodes on std.. Wafer, </a:t>
            </a:r>
          </a:p>
          <a:p>
            <a:pPr>
              <a:spcBef>
                <a:spcPts val="100"/>
              </a:spcBef>
            </a:pPr>
            <a:r>
              <a:rPr lang="en-US" sz="1000"/>
              <a:t>450 µm thick fully depleted</a:t>
            </a:r>
          </a:p>
        </p:txBody>
      </p:sp>
      <p:pic>
        <p:nvPicPr>
          <p:cNvPr id="30728" name="Picture 2" descr="D:\Laci\1-Conferences-Talks\XFEL\2009-09-Munich\Picture 03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7675" y="1123950"/>
            <a:ext cx="3352800" cy="223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9" name="Picture 52" descr="D:\Laci\2-PROJECTS\AppLabor\CNM-Projekt\nach-BCB\Wafer3_2nd\tests\data\txt\current-distribution.ep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7525" y="3462338"/>
            <a:ext cx="3821113" cy="300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30" name="TextBox 53"/>
          <p:cNvSpPr txBox="1">
            <a:spLocks noChangeArrowheads="1"/>
          </p:cNvSpPr>
          <p:nvPr/>
        </p:nvSpPr>
        <p:spPr bwMode="auto">
          <a:xfrm>
            <a:off x="2130425" y="3856038"/>
            <a:ext cx="2073275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>
              <a:spcBef>
                <a:spcPts val="100"/>
              </a:spcBef>
            </a:pPr>
            <a:r>
              <a:rPr lang="en-US" sz="1000"/>
              <a:t>PiN diodes on SOI Wafer, </a:t>
            </a:r>
          </a:p>
          <a:p>
            <a:pPr>
              <a:spcBef>
                <a:spcPts val="100"/>
              </a:spcBef>
            </a:pPr>
            <a:r>
              <a:rPr lang="en-US" sz="1000"/>
              <a:t>50 µm thick fully depleted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Date Placeholder 3"/>
          <p:cNvSpPr>
            <a:spLocks noGrp="1"/>
          </p:cNvSpPr>
          <p:nvPr>
            <p:ph type="dt" sz="quarter" idx="4294967295"/>
          </p:nvPr>
        </p:nvSpPr>
        <p:spPr bwMode="auto">
          <a:xfrm>
            <a:off x="0" y="6681788"/>
            <a:ext cx="2216150" cy="176212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HLL Project Review, October 2009</a:t>
            </a:r>
            <a:endParaRPr lang="de-DE"/>
          </a:p>
        </p:txBody>
      </p:sp>
      <p:sp>
        <p:nvSpPr>
          <p:cNvPr id="31747" name="Footer Placeholder 4"/>
          <p:cNvSpPr>
            <a:spLocks noGrp="1"/>
          </p:cNvSpPr>
          <p:nvPr>
            <p:ph type="ftr" sz="quarter" idx="4294967295"/>
          </p:nvPr>
        </p:nvSpPr>
        <p:spPr bwMode="auto">
          <a:xfrm>
            <a:off x="6623050" y="6681788"/>
            <a:ext cx="2520950" cy="211137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de-DE" smtClean="0"/>
              <a:t>Ladislav Andricek, MPI fuer Physik, HLL</a:t>
            </a:r>
          </a:p>
        </p:txBody>
      </p:sp>
      <p:sp>
        <p:nvSpPr>
          <p:cNvPr id="3174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142875"/>
            <a:ext cx="8229600" cy="720725"/>
          </a:xfrm>
        </p:spPr>
        <p:txBody>
          <a:bodyPr/>
          <a:lstStyle/>
          <a:p>
            <a:pPr marL="530225" indent="-530225"/>
            <a:r>
              <a:rPr lang="en-US" sz="1800" smtClean="0"/>
              <a:t>A few details: mask and real world</a:t>
            </a:r>
          </a:p>
        </p:txBody>
      </p:sp>
      <p:pic>
        <p:nvPicPr>
          <p:cNvPr id="31749" name="Picture 4" descr="D:\Laci\1-Conferences-Talks\XFEL\2009-09-Munich\Picture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0250" y="3976688"/>
            <a:ext cx="2962275" cy="2414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0" name="Picture 4" descr="D:\Laci\1-Conferences-Talks\XFEL\2009-09-Munich\Bilder\test-cnm-1-2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5688" y="3887788"/>
            <a:ext cx="3297237" cy="2547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1" name="Picture 5" descr="D:\Laci\1-Conferences-Talks\XFEL\2009-09-Munich\Bilder\test-cnm-1-1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10138" y="1260475"/>
            <a:ext cx="3221037" cy="2416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2" name="Picture 7" descr="D:\Laci\1-Conferences-Talks\XFEL\2009-09-Munich\Picture4.jpg"/>
          <p:cNvPicPr>
            <a:picLocks noChangeAspect="1" noChangeArrowheads="1"/>
          </p:cNvPicPr>
          <p:nvPr/>
        </p:nvPicPr>
        <p:blipFill>
          <a:blip r:embed="rId6" cstate="print"/>
          <a:srcRect r="10529" b="14236"/>
          <a:stretch>
            <a:fillRect/>
          </a:stretch>
        </p:blipFill>
        <p:spPr bwMode="auto">
          <a:xfrm>
            <a:off x="565150" y="1033463"/>
            <a:ext cx="3722688" cy="291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53" name="TextBox 8"/>
          <p:cNvSpPr txBox="1">
            <a:spLocks noChangeArrowheads="1"/>
          </p:cNvSpPr>
          <p:nvPr/>
        </p:nvSpPr>
        <p:spPr bwMode="auto">
          <a:xfrm>
            <a:off x="3349625" y="5656263"/>
            <a:ext cx="1169988" cy="319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r>
              <a:rPr lang="en-US" sz="1200">
                <a:solidFill>
                  <a:schemeClr val="accent1"/>
                </a:solidFill>
              </a:rPr>
              <a:t>BCB opening</a:t>
            </a:r>
          </a:p>
        </p:txBody>
      </p:sp>
      <p:sp>
        <p:nvSpPr>
          <p:cNvPr id="31754" name="TextBox 10"/>
          <p:cNvSpPr txBox="1">
            <a:spLocks noChangeArrowheads="1"/>
          </p:cNvSpPr>
          <p:nvPr/>
        </p:nvSpPr>
        <p:spPr bwMode="auto">
          <a:xfrm>
            <a:off x="3470275" y="4862513"/>
            <a:ext cx="1168400" cy="319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r>
              <a:rPr lang="en-US" sz="1200">
                <a:solidFill>
                  <a:srgbClr val="0070C0"/>
                </a:solidFill>
              </a:rPr>
              <a:t>Copper</a:t>
            </a:r>
          </a:p>
        </p:txBody>
      </p:sp>
      <p:cxnSp>
        <p:nvCxnSpPr>
          <p:cNvPr id="31755" name="Straight Connector 12"/>
          <p:cNvCxnSpPr>
            <a:cxnSpLocks noChangeShapeType="1"/>
          </p:cNvCxnSpPr>
          <p:nvPr/>
        </p:nvCxnSpPr>
        <p:spPr bwMode="auto">
          <a:xfrm>
            <a:off x="2987675" y="4870450"/>
            <a:ext cx="787400" cy="127000"/>
          </a:xfrm>
          <a:prstGeom prst="line">
            <a:avLst/>
          </a:prstGeom>
          <a:noFill/>
          <a:ln w="12700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31756" name="Straight Connector 18"/>
          <p:cNvCxnSpPr>
            <a:cxnSpLocks noChangeShapeType="1"/>
          </p:cNvCxnSpPr>
          <p:nvPr/>
        </p:nvCxnSpPr>
        <p:spPr bwMode="auto">
          <a:xfrm flipV="1">
            <a:off x="2795588" y="5081588"/>
            <a:ext cx="968375" cy="330200"/>
          </a:xfrm>
          <a:prstGeom prst="line">
            <a:avLst/>
          </a:prstGeom>
          <a:noFill/>
          <a:ln w="12700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31757" name="Straight Connector 20"/>
          <p:cNvCxnSpPr>
            <a:cxnSpLocks noChangeShapeType="1"/>
            <a:stCxn id="31753" idx="3"/>
          </p:cNvCxnSpPr>
          <p:nvPr/>
        </p:nvCxnSpPr>
        <p:spPr bwMode="auto">
          <a:xfrm flipV="1">
            <a:off x="4519613" y="5762625"/>
            <a:ext cx="2295525" cy="53975"/>
          </a:xfrm>
          <a:prstGeom prst="line">
            <a:avLst/>
          </a:prstGeom>
          <a:noFill/>
          <a:ln w="12700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31758" name="Straight Connector 24"/>
          <p:cNvCxnSpPr>
            <a:cxnSpLocks noChangeShapeType="1"/>
          </p:cNvCxnSpPr>
          <p:nvPr/>
        </p:nvCxnSpPr>
        <p:spPr bwMode="auto">
          <a:xfrm>
            <a:off x="2481263" y="5681663"/>
            <a:ext cx="900112" cy="134937"/>
          </a:xfrm>
          <a:prstGeom prst="line">
            <a:avLst/>
          </a:prstGeom>
          <a:noFill/>
          <a:ln w="12700" algn="ctr">
            <a:solidFill>
              <a:schemeClr val="tx1"/>
            </a:solidFill>
            <a:round/>
            <a:headEnd/>
            <a:tailEnd/>
          </a:ln>
        </p:spPr>
      </p:cxnSp>
      <p:sp>
        <p:nvSpPr>
          <p:cNvPr id="31759" name="TextBox 26"/>
          <p:cNvSpPr txBox="1">
            <a:spLocks noChangeArrowheads="1"/>
          </p:cNvSpPr>
          <p:nvPr/>
        </p:nvSpPr>
        <p:spPr bwMode="auto">
          <a:xfrm>
            <a:off x="6794500" y="1509713"/>
            <a:ext cx="914400" cy="33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r>
              <a:rPr lang="en-US"/>
              <a:t>Alu</a:t>
            </a:r>
          </a:p>
        </p:txBody>
      </p:sp>
      <p:sp>
        <p:nvSpPr>
          <p:cNvPr id="31760" name="TextBox 27"/>
          <p:cNvSpPr txBox="1">
            <a:spLocks noChangeArrowheads="1"/>
          </p:cNvSpPr>
          <p:nvPr/>
        </p:nvSpPr>
        <p:spPr bwMode="auto">
          <a:xfrm>
            <a:off x="6329363" y="2501900"/>
            <a:ext cx="914400" cy="33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r>
              <a:rPr lang="en-US"/>
              <a:t>Alu pads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Footer Placeholder 4"/>
          <p:cNvSpPr>
            <a:spLocks noGrp="1"/>
          </p:cNvSpPr>
          <p:nvPr>
            <p:ph type="ftr" sz="quarter" idx="4294967295"/>
          </p:nvPr>
        </p:nvSpPr>
        <p:spPr bwMode="auto">
          <a:xfrm>
            <a:off x="6623050" y="6681788"/>
            <a:ext cx="2520950" cy="211137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de-DE" smtClean="0"/>
              <a:t>Ladislav Andricek, MPI fuer Physik, HLL</a:t>
            </a:r>
          </a:p>
        </p:txBody>
      </p:sp>
      <p:sp>
        <p:nvSpPr>
          <p:cNvPr id="32771" name="Rectangle 8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GB" sz="1800" smtClean="0"/>
              <a:t>Electroplating and Flip Chip at HLL</a:t>
            </a:r>
          </a:p>
        </p:txBody>
      </p:sp>
      <p:sp>
        <p:nvSpPr>
          <p:cNvPr id="32772" name="Date Placeholder 10"/>
          <p:cNvSpPr>
            <a:spLocks noGrp="1"/>
          </p:cNvSpPr>
          <p:nvPr>
            <p:ph type="dt" sz="quarter" idx="4294967295"/>
          </p:nvPr>
        </p:nvSpPr>
        <p:spPr bwMode="auto">
          <a:xfrm>
            <a:off x="0" y="6681788"/>
            <a:ext cx="2216150" cy="176212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HLL Project Review, October 2009</a:t>
            </a:r>
            <a:endParaRPr lang="de-DE"/>
          </a:p>
        </p:txBody>
      </p:sp>
      <p:sp>
        <p:nvSpPr>
          <p:cNvPr id="32773" name="TextBox 22"/>
          <p:cNvSpPr txBox="1">
            <a:spLocks noChangeArrowheads="1"/>
          </p:cNvSpPr>
          <p:nvPr/>
        </p:nvSpPr>
        <p:spPr bwMode="auto">
          <a:xfrm>
            <a:off x="1327150" y="6176963"/>
            <a:ext cx="2676525" cy="307975"/>
          </a:xfrm>
          <a:prstGeom prst="rect">
            <a:avLst/>
          </a:prstGeom>
          <a:solidFill>
            <a:srgbClr val="C9DBD8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Electroplating line in basement </a:t>
            </a:r>
          </a:p>
        </p:txBody>
      </p:sp>
      <p:grpSp>
        <p:nvGrpSpPr>
          <p:cNvPr id="32774" name="Group 26"/>
          <p:cNvGrpSpPr>
            <a:grpSpLocks/>
          </p:cNvGrpSpPr>
          <p:nvPr/>
        </p:nvGrpSpPr>
        <p:grpSpPr bwMode="auto">
          <a:xfrm>
            <a:off x="504825" y="1200150"/>
            <a:ext cx="4413250" cy="4840288"/>
            <a:chOff x="515183" y="1476721"/>
            <a:chExt cx="4413504" cy="4840224"/>
          </a:xfrm>
        </p:grpSpPr>
        <p:pic>
          <p:nvPicPr>
            <p:cNvPr id="32778" name="Picture 24" descr="ep-basement.jpg"/>
            <p:cNvPicPr>
              <a:picLocks noChangeAspect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15183" y="1476721"/>
              <a:ext cx="4413504" cy="48402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2779" name="TextBox 25"/>
            <p:cNvSpPr txBox="1">
              <a:spLocks noChangeArrowheads="1"/>
            </p:cNvSpPr>
            <p:nvPr/>
          </p:nvSpPr>
          <p:spPr bwMode="auto">
            <a:xfrm rot="-3328804">
              <a:off x="2987750" y="3870249"/>
              <a:ext cx="2169042" cy="318976"/>
            </a:xfrm>
            <a:prstGeom prst="rect">
              <a:avLst/>
            </a:prstGeom>
            <a:solidFill>
              <a:srgbClr val="7CA6B1"/>
            </a:solidFill>
            <a:ln w="9525">
              <a:noFill/>
              <a:miter lim="800000"/>
              <a:headEnd/>
              <a:tailEnd/>
            </a:ln>
          </p:spPr>
          <p:txBody>
            <a:bodyPr wrap="none"/>
            <a:lstStyle/>
            <a:p>
              <a:r>
                <a:rPr lang="en-US"/>
                <a:t> Cu and Sn electroplating</a:t>
              </a:r>
            </a:p>
          </p:txBody>
        </p:sp>
      </p:grpSp>
      <p:pic>
        <p:nvPicPr>
          <p:cNvPr id="32775" name="Picture 27" descr="backend-layout.jpg"/>
          <p:cNvPicPr>
            <a:picLocks noChangeAspect="1"/>
          </p:cNvPicPr>
          <p:nvPr/>
        </p:nvPicPr>
        <p:blipFill>
          <a:blip r:embed="rId3" cstate="print"/>
          <a:srcRect r="49200"/>
          <a:stretch>
            <a:fillRect/>
          </a:stretch>
        </p:blipFill>
        <p:spPr bwMode="auto">
          <a:xfrm>
            <a:off x="5267325" y="1241425"/>
            <a:ext cx="3711575" cy="4722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6" name="TextBox 28"/>
          <p:cNvSpPr txBox="1">
            <a:spLocks noChangeArrowheads="1"/>
          </p:cNvSpPr>
          <p:nvPr/>
        </p:nvSpPr>
        <p:spPr bwMode="auto">
          <a:xfrm>
            <a:off x="6343650" y="6170613"/>
            <a:ext cx="2305050" cy="307975"/>
          </a:xfrm>
          <a:prstGeom prst="rect">
            <a:avLst/>
          </a:prstGeom>
          <a:solidFill>
            <a:srgbClr val="C9DBD8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Cu Back-end in clean room</a:t>
            </a:r>
          </a:p>
        </p:txBody>
      </p:sp>
      <p:cxnSp>
        <p:nvCxnSpPr>
          <p:cNvPr id="32777" name="Straight Connector 30"/>
          <p:cNvCxnSpPr>
            <a:cxnSpLocks noChangeShapeType="1"/>
          </p:cNvCxnSpPr>
          <p:nvPr/>
        </p:nvCxnSpPr>
        <p:spPr bwMode="auto">
          <a:xfrm rot="5400000">
            <a:off x="2249488" y="3779838"/>
            <a:ext cx="5772150" cy="0"/>
          </a:xfrm>
          <a:prstGeom prst="line">
            <a:avLst/>
          </a:prstGeom>
          <a:noFill/>
          <a:ln w="66675" algn="ctr">
            <a:solidFill>
              <a:schemeClr val="tx1"/>
            </a:solidFill>
            <a:prstDash val="sysDash"/>
            <a:round/>
            <a:headEnd/>
            <a:tailEnd/>
          </a:ln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Date Placeholder 3"/>
          <p:cNvSpPr>
            <a:spLocks noGrp="1"/>
          </p:cNvSpPr>
          <p:nvPr>
            <p:ph type="dt" sz="quarter" idx="4294967295"/>
          </p:nvPr>
        </p:nvSpPr>
        <p:spPr bwMode="auto">
          <a:xfrm>
            <a:off x="0" y="6681788"/>
            <a:ext cx="2216150" cy="176212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HLL Project Review, October 2009</a:t>
            </a:r>
            <a:endParaRPr lang="de-DE"/>
          </a:p>
        </p:txBody>
      </p:sp>
      <p:sp>
        <p:nvSpPr>
          <p:cNvPr id="33795" name="Footer Placeholder 4"/>
          <p:cNvSpPr>
            <a:spLocks noGrp="1"/>
          </p:cNvSpPr>
          <p:nvPr>
            <p:ph type="ftr" sz="quarter" idx="4294967295"/>
          </p:nvPr>
        </p:nvSpPr>
        <p:spPr bwMode="auto">
          <a:xfrm>
            <a:off x="6623050" y="6681788"/>
            <a:ext cx="2520950" cy="211137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de-DE" smtClean="0"/>
              <a:t>Ladislav Andricek, MPI fuer Physik, HLL</a:t>
            </a:r>
          </a:p>
        </p:txBody>
      </p:sp>
      <p:pic>
        <p:nvPicPr>
          <p:cNvPr id="33796" name="Picture 3" descr="DSCF005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25975" y="1971675"/>
            <a:ext cx="4252913" cy="318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7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600075" y="147638"/>
            <a:ext cx="7915275" cy="642937"/>
          </a:xfrm>
        </p:spPr>
        <p:txBody>
          <a:bodyPr/>
          <a:lstStyle/>
          <a:p>
            <a:r>
              <a:rPr lang="en-GB" sz="1800" smtClean="0"/>
              <a:t>Flip Chip Bonding </a:t>
            </a:r>
            <a:r>
              <a:rPr lang="en-GB" sz="1800" smtClean="0">
                <a:sym typeface="Wingdings" pitchFamily="2" charset="2"/>
              </a:rPr>
              <a:t> "pick-and-place"</a:t>
            </a:r>
            <a:endParaRPr lang="en-GB" sz="1800" smtClean="0"/>
          </a:p>
        </p:txBody>
      </p:sp>
      <p:pic>
        <p:nvPicPr>
          <p:cNvPr id="33798" name="Picture 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7050" y="1728788"/>
            <a:ext cx="4019550" cy="2043112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</p:pic>
      <p:sp>
        <p:nvSpPr>
          <p:cNvPr id="33799" name="Rectangle 29"/>
          <p:cNvSpPr>
            <a:spLocks noChangeArrowheads="1"/>
          </p:cNvSpPr>
          <p:nvPr/>
        </p:nvSpPr>
        <p:spPr bwMode="auto">
          <a:xfrm>
            <a:off x="1244600" y="914400"/>
            <a:ext cx="6580188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 sz="1200"/>
              <a:t> </a:t>
            </a:r>
          </a:p>
          <a:p>
            <a:pPr algn="l">
              <a:spcBef>
                <a:spcPts val="100"/>
              </a:spcBef>
            </a:pPr>
            <a:r>
              <a:rPr lang="en-US"/>
              <a:t>    -:  after dicing of the sensor, the ASICs have to be flip chip bonded……….</a:t>
            </a:r>
          </a:p>
        </p:txBody>
      </p:sp>
      <p:sp>
        <p:nvSpPr>
          <p:cNvPr id="33800" name="Rectangle 30"/>
          <p:cNvSpPr>
            <a:spLocks noChangeArrowheads="1"/>
          </p:cNvSpPr>
          <p:nvPr/>
        </p:nvSpPr>
        <p:spPr bwMode="auto">
          <a:xfrm>
            <a:off x="652463" y="3757613"/>
            <a:ext cx="366395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 sz="1200"/>
              <a:t> </a:t>
            </a:r>
          </a:p>
          <a:p>
            <a:pPr algn="l">
              <a:spcBef>
                <a:spcPts val="100"/>
              </a:spcBef>
            </a:pPr>
            <a:r>
              <a:rPr lang="en-US" sz="1200"/>
              <a:t>    -: dedicated machine for chip-to-chip assembly</a:t>
            </a:r>
          </a:p>
          <a:p>
            <a:pPr algn="l">
              <a:spcBef>
                <a:spcPts val="100"/>
              </a:spcBef>
            </a:pPr>
            <a:r>
              <a:rPr lang="en-US" sz="1200"/>
              <a:t>    -: alignment accuracy 1 µm (3 sigma)</a:t>
            </a:r>
          </a:p>
          <a:p>
            <a:pPr algn="l">
              <a:spcBef>
                <a:spcPts val="100"/>
              </a:spcBef>
            </a:pPr>
            <a:r>
              <a:rPr lang="en-US" sz="1200"/>
              <a:t>    -: no pressure needed!!! Fluxless possible….</a:t>
            </a:r>
          </a:p>
          <a:p>
            <a:pPr algn="l">
              <a:spcBef>
                <a:spcPts val="100"/>
              </a:spcBef>
            </a:pPr>
            <a:r>
              <a:rPr lang="en-US" sz="1200"/>
              <a:t>    -: in situ reflow for single chip</a:t>
            </a:r>
          </a:p>
          <a:p>
            <a:pPr algn="l">
              <a:spcBef>
                <a:spcPts val="100"/>
              </a:spcBef>
            </a:pPr>
            <a:r>
              <a:rPr lang="en-US" sz="1200"/>
              <a:t>    -: additional reflow furnace for mutli-chip </a:t>
            </a:r>
            <a:br>
              <a:rPr lang="en-US" sz="1200"/>
            </a:br>
            <a:r>
              <a:rPr lang="en-US" sz="1200"/>
              <a:t>       assemblies</a:t>
            </a:r>
          </a:p>
        </p:txBody>
      </p:sp>
      <p:sp>
        <p:nvSpPr>
          <p:cNvPr id="33801" name="Text Box 7"/>
          <p:cNvSpPr txBox="1">
            <a:spLocks noChangeArrowheads="1"/>
          </p:cNvSpPr>
          <p:nvPr/>
        </p:nvSpPr>
        <p:spPr bwMode="auto">
          <a:xfrm>
            <a:off x="1576388" y="5426075"/>
            <a:ext cx="6962775" cy="1066800"/>
          </a:xfrm>
          <a:prstGeom prst="rect">
            <a:avLst/>
          </a:prstGeom>
          <a:solidFill>
            <a:srgbClr val="7CA6B1"/>
          </a:solidFill>
          <a:ln w="1270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spcBef>
                <a:spcPts val="100"/>
              </a:spcBef>
            </a:pPr>
            <a:r>
              <a:rPr lang="de-DE" sz="1200">
                <a:solidFill>
                  <a:schemeClr val="bg1"/>
                </a:solidFill>
              </a:rPr>
              <a:t>Installed at:</a:t>
            </a:r>
          </a:p>
          <a:p>
            <a:pPr algn="l">
              <a:spcBef>
                <a:spcPts val="100"/>
              </a:spcBef>
            </a:pPr>
            <a:r>
              <a:rPr lang="de-DE" sz="1200">
                <a:solidFill>
                  <a:schemeClr val="bg1"/>
                </a:solidFill>
              </a:rPr>
              <a:t>                           -: IZM Berlin</a:t>
            </a:r>
          </a:p>
          <a:p>
            <a:pPr algn="l">
              <a:spcBef>
                <a:spcPts val="100"/>
              </a:spcBef>
            </a:pPr>
            <a:r>
              <a:rPr lang="de-DE" sz="1200">
                <a:solidFill>
                  <a:schemeClr val="bg1"/>
                </a:solidFill>
              </a:rPr>
              <a:t>                           -: CNM Barcelona</a:t>
            </a:r>
          </a:p>
          <a:p>
            <a:pPr algn="l">
              <a:spcBef>
                <a:spcPts val="100"/>
              </a:spcBef>
            </a:pPr>
            <a:r>
              <a:rPr lang="de-DE" sz="1200">
                <a:solidFill>
                  <a:schemeClr val="bg1"/>
                </a:solidFill>
              </a:rPr>
              <a:t>                                                        ….. But it of course have to be adapted to our spezial needs</a:t>
            </a:r>
          </a:p>
          <a:p>
            <a:pPr algn="l">
              <a:spcBef>
                <a:spcPts val="100"/>
              </a:spcBef>
            </a:pPr>
            <a:r>
              <a:rPr lang="de-DE" sz="1200">
                <a:solidFill>
                  <a:schemeClr val="bg1"/>
                </a:solidFill>
              </a:rPr>
              <a:t>                                                               (i.e. sensitve back side of the sensors..)</a:t>
            </a:r>
            <a:endParaRPr lang="en-US" sz="12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Date Placeholder 4"/>
          <p:cNvSpPr>
            <a:spLocks noGrp="1"/>
          </p:cNvSpPr>
          <p:nvPr>
            <p:ph type="dt" sz="quarter" idx="4294967295"/>
          </p:nvPr>
        </p:nvSpPr>
        <p:spPr bwMode="auto">
          <a:xfrm>
            <a:off x="0" y="6681788"/>
            <a:ext cx="2216150" cy="176212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HLL Project Review, October 2009</a:t>
            </a:r>
            <a:endParaRPr lang="de-DE"/>
          </a:p>
        </p:txBody>
      </p:sp>
      <p:sp>
        <p:nvSpPr>
          <p:cNvPr id="34819" name="Footer Placeholder 5"/>
          <p:cNvSpPr>
            <a:spLocks noGrp="1"/>
          </p:cNvSpPr>
          <p:nvPr>
            <p:ph type="ftr" sz="quarter" idx="4294967295"/>
          </p:nvPr>
        </p:nvSpPr>
        <p:spPr bwMode="auto">
          <a:xfrm>
            <a:off x="6623050" y="6681788"/>
            <a:ext cx="2520950" cy="211137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de-DE" smtClean="0"/>
              <a:t>Ladislav Andricek, MPI fuer Physik, HLL</a:t>
            </a:r>
          </a:p>
        </p:txBody>
      </p:sp>
      <p:sp>
        <p:nvSpPr>
          <p:cNvPr id="34820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sz="1800" dirty="0" smtClean="0"/>
              <a:t>The Future: "SLID</a:t>
            </a:r>
            <a:r>
              <a:rPr lang="en-US" sz="1800" dirty="0" smtClean="0"/>
              <a:t>" - "SOLID" - </a:t>
            </a:r>
            <a:r>
              <a:rPr lang="en-US" sz="1800" dirty="0" err="1" smtClean="0"/>
              <a:t>bumpless</a:t>
            </a:r>
            <a:r>
              <a:rPr lang="en-US" sz="1800" dirty="0" smtClean="0"/>
              <a:t> Cu-</a:t>
            </a:r>
            <a:r>
              <a:rPr lang="en-US" sz="1800" dirty="0" err="1" smtClean="0"/>
              <a:t>Sn</a:t>
            </a:r>
            <a:r>
              <a:rPr lang="en-US" sz="1800" dirty="0" smtClean="0"/>
              <a:t> bonding</a:t>
            </a:r>
          </a:p>
        </p:txBody>
      </p:sp>
      <p:pic>
        <p:nvPicPr>
          <p:cNvPr id="34821" name="Picture 119" descr="SLID-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4038" y="1563688"/>
            <a:ext cx="4776787" cy="1744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2" name="Picture 140" descr="solid-30mu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28688" y="3546475"/>
            <a:ext cx="2981325" cy="2284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3" name="Text Box 142"/>
          <p:cNvSpPr txBox="1">
            <a:spLocks noChangeArrowheads="1"/>
          </p:cNvSpPr>
          <p:nvPr/>
        </p:nvSpPr>
        <p:spPr bwMode="auto">
          <a:xfrm>
            <a:off x="5381625" y="1808163"/>
            <a:ext cx="3613150" cy="1068387"/>
          </a:xfrm>
          <a:prstGeom prst="rect">
            <a:avLst/>
          </a:prstGeom>
          <a:solidFill>
            <a:srgbClr val="C9DBD8"/>
          </a:solidFill>
          <a:ln w="1270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ts val="100"/>
              </a:spcBef>
            </a:pPr>
            <a:r>
              <a:rPr lang="en-US" sz="1200" u="sng"/>
              <a:t>SLID: Solid Liquid Interdiffusion</a:t>
            </a:r>
          </a:p>
          <a:p>
            <a:pPr>
              <a:spcBef>
                <a:spcPts val="100"/>
              </a:spcBef>
            </a:pPr>
            <a:endParaRPr lang="en-US" sz="1200" u="sng"/>
          </a:p>
          <a:p>
            <a:pPr algn="l">
              <a:spcBef>
                <a:spcPts val="100"/>
              </a:spcBef>
            </a:pPr>
            <a:r>
              <a:rPr lang="en-US" sz="1200"/>
              <a:t>-: Cu+Sn layers </a:t>
            </a:r>
            <a:r>
              <a:rPr lang="en-US" sz="1200">
                <a:sym typeface="Wingdings" pitchFamily="2" charset="2"/>
              </a:rPr>
              <a:t> </a:t>
            </a:r>
            <a:r>
              <a:rPr lang="en-US" sz="1200"/>
              <a:t>Cu</a:t>
            </a:r>
            <a:r>
              <a:rPr lang="en-US" sz="1200" baseline="-25000"/>
              <a:t>3</a:t>
            </a:r>
            <a:r>
              <a:rPr lang="en-US" sz="1200"/>
              <a:t>Sn alloy</a:t>
            </a:r>
          </a:p>
          <a:p>
            <a:pPr algn="l">
              <a:spcBef>
                <a:spcPts val="100"/>
              </a:spcBef>
            </a:pPr>
            <a:r>
              <a:rPr lang="en-US" sz="1200"/>
              <a:t>-: for electical and mechanical connection</a:t>
            </a:r>
          </a:p>
          <a:p>
            <a:pPr algn="l">
              <a:spcBef>
                <a:spcPts val="100"/>
              </a:spcBef>
            </a:pPr>
            <a:r>
              <a:rPr lang="en-US" sz="1200"/>
              <a:t>-: min. pitch determined by pick and place </a:t>
            </a:r>
          </a:p>
        </p:txBody>
      </p:sp>
      <p:sp>
        <p:nvSpPr>
          <p:cNvPr id="34824" name="Text Box 148"/>
          <p:cNvSpPr txBox="1">
            <a:spLocks noChangeArrowheads="1"/>
          </p:cNvSpPr>
          <p:nvPr/>
        </p:nvSpPr>
        <p:spPr bwMode="auto">
          <a:xfrm>
            <a:off x="2139950" y="1003300"/>
            <a:ext cx="982663" cy="274638"/>
          </a:xfrm>
          <a:prstGeom prst="rect">
            <a:avLst/>
          </a:prstGeom>
          <a:solidFill>
            <a:srgbClr val="C9DBD8"/>
          </a:solidFill>
          <a:ln w="1270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/>
              <a:t>ca. 5kg/cm</a:t>
            </a:r>
            <a:r>
              <a:rPr lang="en-US" sz="1200" baseline="30000"/>
              <a:t>2</a:t>
            </a:r>
          </a:p>
        </p:txBody>
      </p:sp>
      <p:sp>
        <p:nvSpPr>
          <p:cNvPr id="34825" name="AutoShape 149"/>
          <p:cNvSpPr>
            <a:spLocks noChangeArrowheads="1"/>
          </p:cNvSpPr>
          <p:nvPr/>
        </p:nvSpPr>
        <p:spPr bwMode="auto">
          <a:xfrm>
            <a:off x="2519363" y="1362075"/>
            <a:ext cx="163512" cy="144463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tx2"/>
          </a:solidFill>
          <a:ln w="12700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4826" name="TextBox 13"/>
          <p:cNvSpPr txBox="1">
            <a:spLocks noChangeArrowheads="1"/>
          </p:cNvSpPr>
          <p:nvPr/>
        </p:nvSpPr>
        <p:spPr bwMode="auto">
          <a:xfrm>
            <a:off x="390525" y="5911850"/>
            <a:ext cx="3784600" cy="630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Infineon and IZM: </a:t>
            </a:r>
          </a:p>
          <a:p>
            <a:r>
              <a:rPr lang="en-US"/>
              <a:t>Chips on handle wafer bonded to base wafer </a:t>
            </a:r>
          </a:p>
        </p:txBody>
      </p:sp>
      <p:sp>
        <p:nvSpPr>
          <p:cNvPr id="34827" name="TextBox 16"/>
          <p:cNvSpPr txBox="1">
            <a:spLocks noChangeArrowheads="1"/>
          </p:cNvSpPr>
          <p:nvPr/>
        </p:nvSpPr>
        <p:spPr bwMode="auto">
          <a:xfrm>
            <a:off x="5445125" y="6096000"/>
            <a:ext cx="28892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/>
              <a:t>RTI </a:t>
            </a:r>
            <a:r>
              <a:rPr lang="en-US"/>
              <a:t>with direct chip-to-chip attach</a:t>
            </a:r>
          </a:p>
        </p:txBody>
      </p:sp>
      <p:grpSp>
        <p:nvGrpSpPr>
          <p:cNvPr id="34828" name="Group 17"/>
          <p:cNvGrpSpPr>
            <a:grpSpLocks/>
          </p:cNvGrpSpPr>
          <p:nvPr/>
        </p:nvGrpSpPr>
        <p:grpSpPr bwMode="auto">
          <a:xfrm>
            <a:off x="5334000" y="3632200"/>
            <a:ext cx="3200400" cy="2301875"/>
            <a:chOff x="5334000" y="3844925"/>
            <a:chExt cx="3200400" cy="2301875"/>
          </a:xfrm>
        </p:grpSpPr>
        <p:sp>
          <p:nvSpPr>
            <p:cNvPr id="34829" name="Line 5"/>
            <p:cNvSpPr>
              <a:spLocks noChangeShapeType="1"/>
            </p:cNvSpPr>
            <p:nvPr/>
          </p:nvSpPr>
          <p:spPr bwMode="auto">
            <a:xfrm>
              <a:off x="7986713" y="3895725"/>
              <a:ext cx="11112" cy="1173163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830" name="Text Box 7"/>
            <p:cNvSpPr txBox="1">
              <a:spLocks noChangeArrowheads="1"/>
            </p:cNvSpPr>
            <p:nvPr/>
          </p:nvSpPr>
          <p:spPr bwMode="auto">
            <a:xfrm>
              <a:off x="5365750" y="4189413"/>
              <a:ext cx="865188" cy="7016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>
                  <a:solidFill>
                    <a:schemeClr val="bg1"/>
                  </a:solidFill>
                  <a:latin typeface="Verdana" pitchFamily="34" charset="0"/>
                </a:rPr>
                <a:t>10.5 µm</a:t>
              </a:r>
            </a:p>
          </p:txBody>
        </p:sp>
        <p:pic>
          <p:nvPicPr>
            <p:cNvPr id="34831" name="Picture 9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334000" y="3844925"/>
              <a:ext cx="3200400" cy="2301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4832" name="Line 13"/>
            <p:cNvSpPr>
              <a:spLocks noChangeShapeType="1"/>
            </p:cNvSpPr>
            <p:nvPr/>
          </p:nvSpPr>
          <p:spPr bwMode="auto">
            <a:xfrm>
              <a:off x="7010400" y="3886200"/>
              <a:ext cx="0" cy="2057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lg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833" name="Line 14"/>
            <p:cNvSpPr>
              <a:spLocks noChangeShapeType="1"/>
            </p:cNvSpPr>
            <p:nvPr/>
          </p:nvSpPr>
          <p:spPr bwMode="auto">
            <a:xfrm>
              <a:off x="7086600" y="5334000"/>
              <a:ext cx="0" cy="609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lg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834" name="Line 15"/>
            <p:cNvSpPr>
              <a:spLocks noChangeShapeType="1"/>
            </p:cNvSpPr>
            <p:nvPr/>
          </p:nvSpPr>
          <p:spPr bwMode="auto">
            <a:xfrm>
              <a:off x="6705600" y="5791200"/>
              <a:ext cx="3048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835" name="Line 16"/>
            <p:cNvSpPr>
              <a:spLocks noChangeShapeType="1"/>
            </p:cNvSpPr>
            <p:nvPr/>
          </p:nvSpPr>
          <p:spPr bwMode="auto">
            <a:xfrm flipH="1">
              <a:off x="7086600" y="5791200"/>
              <a:ext cx="2286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836" name="Text Box 17"/>
            <p:cNvSpPr txBox="1">
              <a:spLocks noChangeArrowheads="1"/>
            </p:cNvSpPr>
            <p:nvPr/>
          </p:nvSpPr>
          <p:spPr bwMode="auto">
            <a:xfrm>
              <a:off x="5334000" y="5715000"/>
              <a:ext cx="1608138" cy="274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en-US" sz="1200">
                  <a:latin typeface="Comic Sans MS" pitchFamily="66" charset="0"/>
                </a:rPr>
                <a:t>Misalignment ~ 1 um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z="1800" smtClean="0"/>
              <a:t>In Summary</a:t>
            </a:r>
          </a:p>
        </p:txBody>
      </p:sp>
      <p:sp>
        <p:nvSpPr>
          <p:cNvPr id="35843" name="Date Placeholder 2"/>
          <p:cNvSpPr>
            <a:spLocks noGrp="1"/>
          </p:cNvSpPr>
          <p:nvPr>
            <p:ph type="dt" sz="quarter" idx="4294967295"/>
          </p:nvPr>
        </p:nvSpPr>
        <p:spPr bwMode="auto">
          <a:xfrm>
            <a:off x="0" y="6681788"/>
            <a:ext cx="2216150" cy="176212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HLL Project Review, October 2009</a:t>
            </a:r>
            <a:endParaRPr lang="en-US"/>
          </a:p>
        </p:txBody>
      </p:sp>
      <p:sp>
        <p:nvSpPr>
          <p:cNvPr id="35844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3921125" y="6696075"/>
            <a:ext cx="720725" cy="161925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82C6A8F-6420-402A-BA71-8F6D41CD457A}" type="slidenum">
              <a:rPr lang="en-US" smtClean="0"/>
              <a:pPr/>
              <a:t>29</a:t>
            </a:fld>
            <a:endParaRPr lang="en-US" smtClean="0"/>
          </a:p>
        </p:txBody>
      </p:sp>
      <p:sp>
        <p:nvSpPr>
          <p:cNvPr id="35845" name="Footer Placeholder 4"/>
          <p:cNvSpPr>
            <a:spLocks noGrp="1"/>
          </p:cNvSpPr>
          <p:nvPr>
            <p:ph type="ftr" sz="quarter" idx="4294967295"/>
          </p:nvPr>
        </p:nvSpPr>
        <p:spPr bwMode="auto">
          <a:xfrm>
            <a:off x="6623050" y="6681788"/>
            <a:ext cx="2520950" cy="211137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Ladislav Andricek, MPI fuer Physik, HLL</a:t>
            </a:r>
          </a:p>
        </p:txBody>
      </p:sp>
      <p:pic>
        <p:nvPicPr>
          <p:cNvPr id="35846" name="Picture 5" descr="D:\Laci\1-Conferences-Talks\HLL\Expose\Flip-Chip-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4663" y="5487988"/>
            <a:ext cx="2155825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7" name="Picture 6" descr="D:\Laci\1-Conferences-Talks\HLL\Expose\Flip-Chip-TSV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05100" y="5022850"/>
            <a:ext cx="2105025" cy="108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8" name="Picture 7" descr="D:\Laci\1-Conferences-Talks\HLL\Expose\3D-Flip-Chip-2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19663" y="4610100"/>
            <a:ext cx="1887537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9" name="Picture 8" descr="D:\Laci\1-Conferences-Talks\HLL\Expose\3D-1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29438" y="4022725"/>
            <a:ext cx="200025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50" name="TextBox 9"/>
          <p:cNvSpPr txBox="1">
            <a:spLocks noChangeArrowheads="1"/>
          </p:cNvSpPr>
          <p:nvPr/>
        </p:nvSpPr>
        <p:spPr bwMode="auto">
          <a:xfrm>
            <a:off x="698500" y="1084263"/>
            <a:ext cx="8151813" cy="3503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spcBef>
                <a:spcPts val="100"/>
              </a:spcBef>
            </a:pPr>
            <a:r>
              <a:rPr lang="en-US" dirty="0"/>
              <a:t>-: The implementation of  “non-standard” technologies for thin detectors lead to new ideas and</a:t>
            </a:r>
          </a:p>
          <a:p>
            <a:pPr algn="l">
              <a:spcBef>
                <a:spcPts val="100"/>
              </a:spcBef>
            </a:pPr>
            <a:r>
              <a:rPr lang="en-US" dirty="0"/>
              <a:t>      opened the field for new applications, micro-machining is one of the nice spin-offs.</a:t>
            </a:r>
          </a:p>
          <a:p>
            <a:pPr algn="l">
              <a:spcBef>
                <a:spcPts val="100"/>
              </a:spcBef>
            </a:pPr>
            <a:endParaRPr lang="de-DE" dirty="0"/>
          </a:p>
          <a:p>
            <a:pPr algn="l">
              <a:spcBef>
                <a:spcPts val="100"/>
              </a:spcBef>
            </a:pPr>
            <a:r>
              <a:rPr lang="en-US" dirty="0"/>
              <a:t>-: The HLL is installing a back-end process line for the interconnection ASIC-Sensor</a:t>
            </a:r>
          </a:p>
          <a:p>
            <a:pPr algn="l">
              <a:spcBef>
                <a:spcPts val="100"/>
              </a:spcBef>
            </a:pPr>
            <a:r>
              <a:rPr lang="en-US" dirty="0"/>
              <a:t>           -: thru mask electroplating of sensors for UBM </a:t>
            </a:r>
          </a:p>
          <a:p>
            <a:pPr algn="l">
              <a:spcBef>
                <a:spcPts val="100"/>
              </a:spcBef>
            </a:pPr>
            <a:r>
              <a:rPr lang="en-US" dirty="0"/>
              <a:t>           -: 3rd metal layer in Cu (low impedance wiring!!!)</a:t>
            </a:r>
          </a:p>
          <a:p>
            <a:pPr algn="l">
              <a:spcBef>
                <a:spcPts val="100"/>
              </a:spcBef>
            </a:pPr>
            <a:r>
              <a:rPr lang="en-US" dirty="0"/>
              <a:t>           -: Flip chip assembly of commercially available bumped chips</a:t>
            </a:r>
          </a:p>
          <a:p>
            <a:pPr algn="l">
              <a:spcBef>
                <a:spcPts val="100"/>
              </a:spcBef>
            </a:pPr>
            <a:endParaRPr lang="en-US" dirty="0"/>
          </a:p>
          <a:p>
            <a:pPr algn="l">
              <a:spcBef>
                <a:spcPts val="100"/>
              </a:spcBef>
            </a:pPr>
            <a:r>
              <a:rPr lang="en-US" dirty="0"/>
              <a:t>-: The limit of the interconnection technology is given by the availability of bumped chips from</a:t>
            </a:r>
          </a:p>
          <a:p>
            <a:pPr algn="l">
              <a:spcBef>
                <a:spcPts val="100"/>
              </a:spcBef>
            </a:pPr>
            <a:r>
              <a:rPr lang="en-US" dirty="0"/>
              <a:t>    commercial suppliers (currently 150 to 200 µm), not by the technology itself.</a:t>
            </a:r>
          </a:p>
          <a:p>
            <a:pPr algn="l">
              <a:spcBef>
                <a:spcPts val="100"/>
              </a:spcBef>
            </a:pPr>
            <a:endParaRPr lang="en-US" dirty="0"/>
          </a:p>
          <a:p>
            <a:pPr algn="l">
              <a:spcBef>
                <a:spcPts val="100"/>
              </a:spcBef>
            </a:pPr>
            <a:r>
              <a:rPr lang="en-US" dirty="0"/>
              <a:t>-: The back-end line will be compatible with the latest developments of the microelectronics industry:</a:t>
            </a:r>
          </a:p>
          <a:p>
            <a:pPr algn="l">
              <a:spcBef>
                <a:spcPts val="100"/>
              </a:spcBef>
            </a:pPr>
            <a:r>
              <a:rPr lang="en-US" dirty="0"/>
              <a:t>       -: micro bumps (</a:t>
            </a:r>
            <a:r>
              <a:rPr lang="en-US" dirty="0" err="1"/>
              <a:t>Pb</a:t>
            </a:r>
            <a:r>
              <a:rPr lang="en-US" dirty="0"/>
              <a:t> free..)</a:t>
            </a:r>
          </a:p>
          <a:p>
            <a:pPr algn="l">
              <a:spcBef>
                <a:spcPts val="100"/>
              </a:spcBef>
            </a:pPr>
            <a:r>
              <a:rPr lang="en-US" dirty="0"/>
              <a:t>       -: bump-less </a:t>
            </a:r>
            <a:r>
              <a:rPr lang="en-US" dirty="0" smtClean="0"/>
              <a:t>interconnections (</a:t>
            </a:r>
            <a:r>
              <a:rPr lang="en-US" dirty="0" err="1" smtClean="0"/>
              <a:t>CuSn</a:t>
            </a:r>
            <a:r>
              <a:rPr lang="en-US" dirty="0" smtClean="0"/>
              <a:t> alloy)</a:t>
            </a:r>
            <a:endParaRPr lang="en-US" dirty="0"/>
          </a:p>
          <a:p>
            <a:pPr algn="l">
              <a:spcBef>
                <a:spcPts val="100"/>
              </a:spcBef>
            </a:pPr>
            <a:r>
              <a:rPr lang="en-US" dirty="0"/>
              <a:t>       -: fine pitch vertical integration of chips with Thru Silicon </a:t>
            </a:r>
            <a:r>
              <a:rPr lang="en-US" dirty="0" err="1"/>
              <a:t>Vias</a:t>
            </a:r>
            <a:r>
              <a:rPr lang="en-US" dirty="0"/>
              <a:t>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z="1800" smtClean="0"/>
              <a:t>The industrial partner for SOI Wafer… </a:t>
            </a:r>
          </a:p>
        </p:txBody>
      </p:sp>
      <p:sp>
        <p:nvSpPr>
          <p:cNvPr id="9219" name="Text Box 3"/>
          <p:cNvSpPr txBox="1">
            <a:spLocks noChangeArrowheads="1"/>
          </p:cNvSpPr>
          <p:nvPr/>
        </p:nvSpPr>
        <p:spPr bwMode="auto">
          <a:xfrm>
            <a:off x="728663" y="1154113"/>
            <a:ext cx="5688012" cy="1154112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1200"/>
              <a:t>                                     </a:t>
            </a:r>
            <a:r>
              <a:rPr lang="en-US" sz="1200">
                <a:sym typeface="Wingdings" pitchFamily="2" charset="2"/>
              </a:rPr>
              <a:t>            </a:t>
            </a:r>
            <a:r>
              <a:rPr lang="en-US" sz="1200" u="sng">
                <a:sym typeface="Wingdings" pitchFamily="2" charset="2"/>
              </a:rPr>
              <a:t>Tracit at Grenoble</a:t>
            </a:r>
          </a:p>
          <a:p>
            <a:pPr algn="l"/>
            <a:r>
              <a:rPr lang="en-US" sz="1200"/>
              <a:t>-: spin off from LETI, now part of Soitec, the world market leader for SOI Wafers</a:t>
            </a:r>
          </a:p>
          <a:p>
            <a:pPr algn="l"/>
            <a:endParaRPr lang="en-US" sz="1200"/>
          </a:p>
          <a:p>
            <a:pPr algn="l"/>
            <a:endParaRPr lang="en-US"/>
          </a:p>
        </p:txBody>
      </p:sp>
      <p:pic>
        <p:nvPicPr>
          <p:cNvPr id="9220" name="Picture 12" descr="logo-soite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51613" y="1119188"/>
            <a:ext cx="142875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1" name="Text Box 34"/>
          <p:cNvSpPr txBox="1">
            <a:spLocks noChangeArrowheads="1"/>
          </p:cNvSpPr>
          <p:nvPr/>
        </p:nvSpPr>
        <p:spPr bwMode="auto">
          <a:xfrm>
            <a:off x="4859338" y="2027238"/>
            <a:ext cx="3971925" cy="554037"/>
          </a:xfrm>
          <a:prstGeom prst="rect">
            <a:avLst/>
          </a:prstGeom>
          <a:noFill/>
          <a:ln w="63500" algn="ctr">
            <a:solidFill>
              <a:srgbClr val="7CA6B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 sz="1200"/>
              <a:t>-: 25 engineered BSOI wafers prepared at Tracit/Soitec</a:t>
            </a:r>
          </a:p>
          <a:p>
            <a:pPr algn="l"/>
            <a:r>
              <a:rPr lang="en-US" sz="1200"/>
              <a:t>-: DSP, </a:t>
            </a:r>
            <a:r>
              <a:rPr lang="en-US" sz="1200">
                <a:cs typeface="Tahoma" pitchFamily="34" charset="0"/>
              </a:rPr>
              <a:t>≈ </a:t>
            </a:r>
            <a:r>
              <a:rPr lang="en-US" sz="1200"/>
              <a:t>420 </a:t>
            </a:r>
            <a:r>
              <a:rPr lang="en-US" sz="1200">
                <a:cs typeface="Tahoma" pitchFamily="34" charset="0"/>
              </a:rPr>
              <a:t>µm overall thickness, 50 µm top layer</a:t>
            </a:r>
          </a:p>
        </p:txBody>
      </p:sp>
      <p:sp>
        <p:nvSpPr>
          <p:cNvPr id="9222" name="Rectangle 74"/>
          <p:cNvSpPr>
            <a:spLocks noChangeArrowheads="1"/>
          </p:cNvSpPr>
          <p:nvPr/>
        </p:nvSpPr>
        <p:spPr bwMode="auto">
          <a:xfrm>
            <a:off x="792163" y="2836863"/>
            <a:ext cx="3251200" cy="977900"/>
          </a:xfrm>
          <a:prstGeom prst="rect">
            <a:avLst/>
          </a:prstGeom>
          <a:solidFill>
            <a:schemeClr val="hlink"/>
          </a:solidFill>
          <a:ln w="127000" algn="ctr">
            <a:solidFill>
              <a:srgbClr val="FF9900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9223" name="Rectangle 35"/>
          <p:cNvSpPr>
            <a:spLocks noChangeArrowheads="1"/>
          </p:cNvSpPr>
          <p:nvPr/>
        </p:nvSpPr>
        <p:spPr bwMode="auto">
          <a:xfrm>
            <a:off x="5062538" y="4371975"/>
            <a:ext cx="3314700" cy="1608138"/>
          </a:xfrm>
          <a:prstGeom prst="rect">
            <a:avLst/>
          </a:prstGeom>
          <a:solidFill>
            <a:schemeClr val="hlink"/>
          </a:solidFill>
          <a:ln w="1270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9224" name="Rectangle 36"/>
          <p:cNvSpPr>
            <a:spLocks noChangeArrowheads="1"/>
          </p:cNvSpPr>
          <p:nvPr/>
        </p:nvSpPr>
        <p:spPr bwMode="auto">
          <a:xfrm>
            <a:off x="5060950" y="4646613"/>
            <a:ext cx="3316288" cy="161925"/>
          </a:xfrm>
          <a:prstGeom prst="rect">
            <a:avLst/>
          </a:prstGeom>
          <a:solidFill>
            <a:srgbClr val="FF9900"/>
          </a:solidFill>
          <a:ln w="1270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9225" name="Rectangle 37"/>
          <p:cNvSpPr>
            <a:spLocks noChangeArrowheads="1"/>
          </p:cNvSpPr>
          <p:nvPr/>
        </p:nvSpPr>
        <p:spPr bwMode="auto">
          <a:xfrm>
            <a:off x="5430838" y="4559300"/>
            <a:ext cx="552450" cy="88900"/>
          </a:xfrm>
          <a:prstGeom prst="rect">
            <a:avLst/>
          </a:prstGeom>
          <a:solidFill>
            <a:srgbClr val="FF0000"/>
          </a:solidFill>
          <a:ln w="127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9226" name="Rectangle 38"/>
          <p:cNvSpPr>
            <a:spLocks noChangeArrowheads="1"/>
          </p:cNvSpPr>
          <p:nvPr/>
        </p:nvSpPr>
        <p:spPr bwMode="auto">
          <a:xfrm>
            <a:off x="6416675" y="4559300"/>
            <a:ext cx="552450" cy="88900"/>
          </a:xfrm>
          <a:prstGeom prst="rect">
            <a:avLst/>
          </a:prstGeom>
          <a:solidFill>
            <a:srgbClr val="FF0000"/>
          </a:solidFill>
          <a:ln w="127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9227" name="Rectangle 39"/>
          <p:cNvSpPr>
            <a:spLocks noChangeArrowheads="1"/>
          </p:cNvSpPr>
          <p:nvPr/>
        </p:nvSpPr>
        <p:spPr bwMode="auto">
          <a:xfrm>
            <a:off x="7339013" y="4559300"/>
            <a:ext cx="552450" cy="88900"/>
          </a:xfrm>
          <a:prstGeom prst="rect">
            <a:avLst/>
          </a:prstGeom>
          <a:solidFill>
            <a:srgbClr val="FF0000"/>
          </a:solidFill>
          <a:ln w="127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9228" name="Rectangle 40"/>
          <p:cNvSpPr>
            <a:spLocks noChangeArrowheads="1"/>
          </p:cNvSpPr>
          <p:nvPr/>
        </p:nvSpPr>
        <p:spPr bwMode="auto">
          <a:xfrm>
            <a:off x="5232400" y="4675188"/>
            <a:ext cx="88900" cy="88900"/>
          </a:xfrm>
          <a:prstGeom prst="rect">
            <a:avLst/>
          </a:prstGeom>
          <a:solidFill>
            <a:schemeClr val="bg1"/>
          </a:solidFill>
          <a:ln w="127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9229" name="Rectangle 41"/>
          <p:cNvSpPr>
            <a:spLocks noChangeArrowheads="1"/>
          </p:cNvSpPr>
          <p:nvPr/>
        </p:nvSpPr>
        <p:spPr bwMode="auto">
          <a:xfrm>
            <a:off x="8080375" y="4675188"/>
            <a:ext cx="88900" cy="88900"/>
          </a:xfrm>
          <a:prstGeom prst="rect">
            <a:avLst/>
          </a:prstGeom>
          <a:solidFill>
            <a:schemeClr val="bg1"/>
          </a:solidFill>
          <a:ln w="127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9230" name="Line 42"/>
          <p:cNvSpPr>
            <a:spLocks noChangeShapeType="1"/>
          </p:cNvSpPr>
          <p:nvPr/>
        </p:nvSpPr>
        <p:spPr bwMode="auto">
          <a:xfrm>
            <a:off x="8518525" y="4375150"/>
            <a:ext cx="0" cy="15652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9231" name="Text Box 43"/>
          <p:cNvSpPr txBox="1">
            <a:spLocks noChangeArrowheads="1"/>
          </p:cNvSpPr>
          <p:nvPr/>
        </p:nvSpPr>
        <p:spPr bwMode="auto">
          <a:xfrm>
            <a:off x="8497888" y="4667250"/>
            <a:ext cx="396875" cy="817563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vert="eaVert" wrap="none">
            <a:spAutoFit/>
          </a:bodyPr>
          <a:lstStyle/>
          <a:p>
            <a:r>
              <a:rPr lang="en-US">
                <a:cs typeface="Tahoma" pitchFamily="34" charset="0"/>
              </a:rPr>
              <a:t>≈</a:t>
            </a:r>
            <a:r>
              <a:rPr lang="en-US"/>
              <a:t>420 </a:t>
            </a:r>
            <a:r>
              <a:rPr lang="en-US">
                <a:cs typeface="Tahoma" pitchFamily="34" charset="0"/>
              </a:rPr>
              <a:t>µm</a:t>
            </a:r>
          </a:p>
        </p:txBody>
      </p:sp>
      <p:sp>
        <p:nvSpPr>
          <p:cNvPr id="9232" name="Text Box 44"/>
          <p:cNvSpPr txBox="1">
            <a:spLocks noChangeArrowheads="1"/>
          </p:cNvSpPr>
          <p:nvPr/>
        </p:nvSpPr>
        <p:spPr bwMode="auto">
          <a:xfrm>
            <a:off x="5124450" y="4354513"/>
            <a:ext cx="933450" cy="214312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800"/>
              <a:t>top layer: 50 </a:t>
            </a:r>
            <a:r>
              <a:rPr lang="en-US" sz="800">
                <a:cs typeface="Tahoma" pitchFamily="34" charset="0"/>
              </a:rPr>
              <a:t>µm</a:t>
            </a:r>
          </a:p>
        </p:txBody>
      </p:sp>
      <p:sp>
        <p:nvSpPr>
          <p:cNvPr id="9233" name="Text Box 45"/>
          <p:cNvSpPr txBox="1">
            <a:spLocks noChangeArrowheads="1"/>
          </p:cNvSpPr>
          <p:nvPr/>
        </p:nvSpPr>
        <p:spPr bwMode="auto">
          <a:xfrm>
            <a:off x="6448425" y="5119688"/>
            <a:ext cx="501650" cy="30480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DSP</a:t>
            </a:r>
          </a:p>
        </p:txBody>
      </p:sp>
      <p:sp>
        <p:nvSpPr>
          <p:cNvPr id="9234" name="Line 47"/>
          <p:cNvSpPr>
            <a:spLocks noChangeShapeType="1"/>
          </p:cNvSpPr>
          <p:nvPr/>
        </p:nvSpPr>
        <p:spPr bwMode="auto">
          <a:xfrm>
            <a:off x="4597400" y="4235450"/>
            <a:ext cx="627063" cy="4889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9235" name="Text Box 48"/>
          <p:cNvSpPr txBox="1">
            <a:spLocks noChangeArrowheads="1"/>
          </p:cNvSpPr>
          <p:nvPr/>
        </p:nvSpPr>
        <p:spPr bwMode="auto">
          <a:xfrm>
            <a:off x="4337050" y="4035425"/>
            <a:ext cx="1811338" cy="214313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800"/>
              <a:t>alignment marks in BOX: 60nm step</a:t>
            </a:r>
          </a:p>
        </p:txBody>
      </p:sp>
      <p:sp>
        <p:nvSpPr>
          <p:cNvPr id="9236" name="Line 49"/>
          <p:cNvSpPr>
            <a:spLocks noChangeShapeType="1"/>
          </p:cNvSpPr>
          <p:nvPr/>
        </p:nvSpPr>
        <p:spPr bwMode="auto">
          <a:xfrm>
            <a:off x="6859588" y="3771900"/>
            <a:ext cx="582612" cy="78898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9237" name="Line 50"/>
          <p:cNvSpPr>
            <a:spLocks noChangeShapeType="1"/>
          </p:cNvSpPr>
          <p:nvPr/>
        </p:nvSpPr>
        <p:spPr bwMode="auto">
          <a:xfrm flipH="1">
            <a:off x="5991225" y="3776663"/>
            <a:ext cx="819150" cy="736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9238" name="Line 51"/>
          <p:cNvSpPr>
            <a:spLocks noChangeShapeType="1"/>
          </p:cNvSpPr>
          <p:nvPr/>
        </p:nvSpPr>
        <p:spPr bwMode="auto">
          <a:xfrm flipH="1">
            <a:off x="6648450" y="3792538"/>
            <a:ext cx="204788" cy="6826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9239" name="Text Box 52"/>
          <p:cNvSpPr txBox="1">
            <a:spLocks noChangeArrowheads="1"/>
          </p:cNvSpPr>
          <p:nvPr/>
        </p:nvSpPr>
        <p:spPr bwMode="auto">
          <a:xfrm>
            <a:off x="5165725" y="3597275"/>
            <a:ext cx="3170238" cy="214313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800"/>
              <a:t>structured Boron implant, through BOX, 90 keV, 5e14 - 1e15 cm-2</a:t>
            </a:r>
          </a:p>
        </p:txBody>
      </p:sp>
      <p:sp>
        <p:nvSpPr>
          <p:cNvPr id="9240" name="Rectangle 55"/>
          <p:cNvSpPr>
            <a:spLocks noChangeArrowheads="1"/>
          </p:cNvSpPr>
          <p:nvPr/>
        </p:nvSpPr>
        <p:spPr bwMode="auto">
          <a:xfrm>
            <a:off x="757238" y="5249863"/>
            <a:ext cx="3341687" cy="1123950"/>
          </a:xfrm>
          <a:prstGeom prst="rect">
            <a:avLst/>
          </a:prstGeom>
          <a:solidFill>
            <a:schemeClr val="hlink"/>
          </a:solidFill>
          <a:ln w="47625" algn="ctr">
            <a:solidFill>
              <a:srgbClr val="ED9513"/>
            </a:solidFill>
            <a:miter lim="800000"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sp>
        <p:nvSpPr>
          <p:cNvPr id="9241" name="Text Box 57"/>
          <p:cNvSpPr txBox="1">
            <a:spLocks noChangeArrowheads="1"/>
          </p:cNvSpPr>
          <p:nvPr/>
        </p:nvSpPr>
        <p:spPr bwMode="auto">
          <a:xfrm>
            <a:off x="952500" y="2974975"/>
            <a:ext cx="2917825" cy="214313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800"/>
              <a:t>Siltronic, FZ, DSP, &lt;100&gt;, t=450</a:t>
            </a:r>
            <a:r>
              <a:rPr lang="en-US" sz="800">
                <a:cs typeface="Tahoma" pitchFamily="34" charset="0"/>
              </a:rPr>
              <a:t>µm,</a:t>
            </a:r>
            <a:r>
              <a:rPr lang="en-US" sz="800"/>
              <a:t> 400</a:t>
            </a:r>
            <a:r>
              <a:rPr lang="el-GR" sz="800">
                <a:cs typeface="Tahoma" pitchFamily="34" charset="0"/>
              </a:rPr>
              <a:t>Ω</a:t>
            </a:r>
            <a:r>
              <a:rPr lang="en-US" sz="800">
                <a:cs typeface="Tahoma" pitchFamily="34" charset="0"/>
              </a:rPr>
              <a:t>.cm, Phosphorous</a:t>
            </a:r>
            <a:endParaRPr lang="en-US"/>
          </a:p>
        </p:txBody>
      </p:sp>
      <p:sp>
        <p:nvSpPr>
          <p:cNvPr id="9242" name="Text Box 58"/>
          <p:cNvSpPr txBox="1">
            <a:spLocks noChangeArrowheads="1"/>
          </p:cNvSpPr>
          <p:nvPr/>
        </p:nvSpPr>
        <p:spPr bwMode="auto">
          <a:xfrm>
            <a:off x="989013" y="5915025"/>
            <a:ext cx="2917825" cy="214313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800"/>
              <a:t>Siltronic, FZ, DSP, &lt;100&gt;, t=450</a:t>
            </a:r>
            <a:r>
              <a:rPr lang="en-US" sz="800">
                <a:cs typeface="Tahoma" pitchFamily="34" charset="0"/>
              </a:rPr>
              <a:t>µm,</a:t>
            </a:r>
            <a:r>
              <a:rPr lang="en-US" sz="800"/>
              <a:t> 400</a:t>
            </a:r>
            <a:r>
              <a:rPr lang="el-GR" sz="800">
                <a:cs typeface="Tahoma" pitchFamily="34" charset="0"/>
              </a:rPr>
              <a:t>Ω</a:t>
            </a:r>
            <a:r>
              <a:rPr lang="en-US" sz="800">
                <a:cs typeface="Tahoma" pitchFamily="34" charset="0"/>
              </a:rPr>
              <a:t>.cm, Phosphorous</a:t>
            </a:r>
          </a:p>
        </p:txBody>
      </p:sp>
      <p:sp>
        <p:nvSpPr>
          <p:cNvPr id="9243" name="Rectangle 59"/>
          <p:cNvSpPr>
            <a:spLocks noChangeArrowheads="1"/>
          </p:cNvSpPr>
          <p:nvPr/>
        </p:nvSpPr>
        <p:spPr bwMode="auto">
          <a:xfrm>
            <a:off x="1073150" y="3665538"/>
            <a:ext cx="552450" cy="88900"/>
          </a:xfrm>
          <a:prstGeom prst="rect">
            <a:avLst/>
          </a:prstGeom>
          <a:solidFill>
            <a:srgbClr val="FF0000"/>
          </a:solidFill>
          <a:ln w="127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9244" name="Rectangle 60"/>
          <p:cNvSpPr>
            <a:spLocks noChangeArrowheads="1"/>
          </p:cNvSpPr>
          <p:nvPr/>
        </p:nvSpPr>
        <p:spPr bwMode="auto">
          <a:xfrm>
            <a:off x="2039938" y="3663950"/>
            <a:ext cx="552450" cy="88900"/>
          </a:xfrm>
          <a:prstGeom prst="rect">
            <a:avLst/>
          </a:prstGeom>
          <a:solidFill>
            <a:srgbClr val="FF0000"/>
          </a:solidFill>
          <a:ln w="127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9245" name="Rectangle 61"/>
          <p:cNvSpPr>
            <a:spLocks noChangeArrowheads="1"/>
          </p:cNvSpPr>
          <p:nvPr/>
        </p:nvSpPr>
        <p:spPr bwMode="auto">
          <a:xfrm>
            <a:off x="3033713" y="3663950"/>
            <a:ext cx="552450" cy="88900"/>
          </a:xfrm>
          <a:prstGeom prst="rect">
            <a:avLst/>
          </a:prstGeom>
          <a:solidFill>
            <a:srgbClr val="FF0000"/>
          </a:solidFill>
          <a:ln w="127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9246" name="Line 63"/>
          <p:cNvSpPr>
            <a:spLocks noChangeShapeType="1"/>
          </p:cNvSpPr>
          <p:nvPr/>
        </p:nvSpPr>
        <p:spPr bwMode="auto">
          <a:xfrm flipH="1" flipV="1">
            <a:off x="3557588" y="3711575"/>
            <a:ext cx="1638300" cy="95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9247" name="Rectangle 64"/>
          <p:cNvSpPr>
            <a:spLocks noChangeArrowheads="1"/>
          </p:cNvSpPr>
          <p:nvPr/>
        </p:nvSpPr>
        <p:spPr bwMode="auto">
          <a:xfrm>
            <a:off x="912813" y="3792538"/>
            <a:ext cx="88900" cy="88900"/>
          </a:xfrm>
          <a:prstGeom prst="rect">
            <a:avLst/>
          </a:prstGeom>
          <a:solidFill>
            <a:schemeClr val="bg1"/>
          </a:solidFill>
          <a:ln w="127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9248" name="Rectangle 65"/>
          <p:cNvSpPr>
            <a:spLocks noChangeArrowheads="1"/>
          </p:cNvSpPr>
          <p:nvPr/>
        </p:nvSpPr>
        <p:spPr bwMode="auto">
          <a:xfrm>
            <a:off x="3760788" y="3792538"/>
            <a:ext cx="88900" cy="88900"/>
          </a:xfrm>
          <a:prstGeom prst="rect">
            <a:avLst/>
          </a:prstGeom>
          <a:solidFill>
            <a:schemeClr val="bg1"/>
          </a:solidFill>
          <a:ln w="12700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9249" name="Line 66"/>
          <p:cNvSpPr>
            <a:spLocks noChangeShapeType="1"/>
          </p:cNvSpPr>
          <p:nvPr/>
        </p:nvSpPr>
        <p:spPr bwMode="auto">
          <a:xfrm flipH="1" flipV="1">
            <a:off x="3803650" y="3902075"/>
            <a:ext cx="593725" cy="17938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9250" name="Text Box 68"/>
          <p:cNvSpPr txBox="1">
            <a:spLocks noChangeArrowheads="1"/>
          </p:cNvSpPr>
          <p:nvPr/>
        </p:nvSpPr>
        <p:spPr bwMode="auto">
          <a:xfrm>
            <a:off x="1824038" y="3692525"/>
            <a:ext cx="1173162" cy="214313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800"/>
              <a:t>230 nm thermal oxide</a:t>
            </a:r>
          </a:p>
        </p:txBody>
      </p:sp>
      <p:sp>
        <p:nvSpPr>
          <p:cNvPr id="9251" name="Line 69"/>
          <p:cNvSpPr>
            <a:spLocks noChangeShapeType="1"/>
          </p:cNvSpPr>
          <p:nvPr/>
        </p:nvSpPr>
        <p:spPr bwMode="auto">
          <a:xfrm>
            <a:off x="2354263" y="3956050"/>
            <a:ext cx="0" cy="1158875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9252" name="Text Box 70"/>
          <p:cNvSpPr txBox="1">
            <a:spLocks noChangeArrowheads="1"/>
          </p:cNvSpPr>
          <p:nvPr/>
        </p:nvSpPr>
        <p:spPr bwMode="auto">
          <a:xfrm>
            <a:off x="1038225" y="4303713"/>
            <a:ext cx="1296988" cy="45720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/>
              <a:t>hydrophilic bond</a:t>
            </a:r>
          </a:p>
          <a:p>
            <a:r>
              <a:rPr lang="en-US" sz="1200"/>
              <a:t>at Tracit/Soitec</a:t>
            </a:r>
          </a:p>
        </p:txBody>
      </p:sp>
      <p:sp>
        <p:nvSpPr>
          <p:cNvPr id="9253" name="Text Box 71"/>
          <p:cNvSpPr txBox="1">
            <a:spLocks noChangeArrowheads="1"/>
          </p:cNvSpPr>
          <p:nvPr/>
        </p:nvSpPr>
        <p:spPr bwMode="auto">
          <a:xfrm>
            <a:off x="5094288" y="6330950"/>
            <a:ext cx="3571875" cy="274638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/>
              <a:t>after bonding, grinding and double sided polishing</a:t>
            </a:r>
          </a:p>
        </p:txBody>
      </p:sp>
      <p:sp>
        <p:nvSpPr>
          <p:cNvPr id="9254" name="Line 72"/>
          <p:cNvSpPr>
            <a:spLocks noChangeShapeType="1"/>
          </p:cNvSpPr>
          <p:nvPr/>
        </p:nvSpPr>
        <p:spPr bwMode="auto">
          <a:xfrm flipV="1">
            <a:off x="5568950" y="6037263"/>
            <a:ext cx="134938" cy="3270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9255" name="Text Box 77"/>
          <p:cNvSpPr txBox="1">
            <a:spLocks noChangeArrowheads="1"/>
          </p:cNvSpPr>
          <p:nvPr/>
        </p:nvSpPr>
        <p:spPr bwMode="auto">
          <a:xfrm>
            <a:off x="885825" y="2027238"/>
            <a:ext cx="3017838" cy="554037"/>
          </a:xfrm>
          <a:prstGeom prst="rect">
            <a:avLst/>
          </a:prstGeom>
          <a:noFill/>
          <a:ln w="63500" algn="ctr">
            <a:solidFill>
              <a:srgbClr val="7CA6B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 sz="1200"/>
              <a:t>-: top and handle wafer delivered by MPI</a:t>
            </a:r>
          </a:p>
          <a:p>
            <a:pPr algn="l"/>
            <a:r>
              <a:rPr lang="en-US" sz="1200"/>
              <a:t>-: pre-processing of top wafer at MPI</a:t>
            </a:r>
            <a:endParaRPr lang="en-US" sz="1200">
              <a:cs typeface="Tahoma" pitchFamily="34" charset="0"/>
            </a:endParaRPr>
          </a:p>
        </p:txBody>
      </p:sp>
      <p:sp>
        <p:nvSpPr>
          <p:cNvPr id="9256" name="Line 78"/>
          <p:cNvSpPr>
            <a:spLocks noChangeShapeType="1"/>
          </p:cNvSpPr>
          <p:nvPr/>
        </p:nvSpPr>
        <p:spPr bwMode="auto">
          <a:xfrm>
            <a:off x="3992563" y="2287588"/>
            <a:ext cx="777875" cy="0"/>
          </a:xfrm>
          <a:prstGeom prst="line">
            <a:avLst/>
          </a:prstGeom>
          <a:noFill/>
          <a:ln w="63500">
            <a:solidFill>
              <a:srgbClr val="7CA6B1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9257" name="Freeform 79"/>
          <p:cNvSpPr>
            <a:spLocks/>
          </p:cNvSpPr>
          <p:nvPr/>
        </p:nvSpPr>
        <p:spPr bwMode="auto">
          <a:xfrm>
            <a:off x="2371725" y="4605338"/>
            <a:ext cx="2589213" cy="431800"/>
          </a:xfrm>
          <a:custGeom>
            <a:avLst/>
            <a:gdLst>
              <a:gd name="T0" fmla="*/ 0 w 1631"/>
              <a:gd name="T1" fmla="*/ 0 h 671"/>
              <a:gd name="T2" fmla="*/ 1509574624 w 1631"/>
              <a:gd name="T3" fmla="*/ 23604210 h 671"/>
              <a:gd name="T4" fmla="*/ 2147483647 w 1631"/>
              <a:gd name="T5" fmla="*/ 98973584 h 671"/>
              <a:gd name="T6" fmla="*/ 2147483647 w 1631"/>
              <a:gd name="T7" fmla="*/ 273729649 h 671"/>
              <a:gd name="T8" fmla="*/ 2147483647 w 1631"/>
              <a:gd name="T9" fmla="*/ 125062402 h 671"/>
              <a:gd name="T10" fmla="*/ 2147483647 w 1631"/>
              <a:gd name="T11" fmla="*/ 101458202 h 67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31"/>
              <a:gd name="T19" fmla="*/ 0 h 671"/>
              <a:gd name="T20" fmla="*/ 1631 w 1631"/>
              <a:gd name="T21" fmla="*/ 671 h 671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31" h="671">
                <a:moveTo>
                  <a:pt x="0" y="0"/>
                </a:moveTo>
                <a:cubicBezTo>
                  <a:pt x="200" y="8"/>
                  <a:pt x="400" y="17"/>
                  <a:pt x="599" y="57"/>
                </a:cubicBezTo>
                <a:cubicBezTo>
                  <a:pt x="798" y="97"/>
                  <a:pt x="1062" y="138"/>
                  <a:pt x="1192" y="239"/>
                </a:cubicBezTo>
                <a:cubicBezTo>
                  <a:pt x="1322" y="340"/>
                  <a:pt x="1334" y="651"/>
                  <a:pt x="1380" y="661"/>
                </a:cubicBezTo>
                <a:cubicBezTo>
                  <a:pt x="1426" y="671"/>
                  <a:pt x="1424" y="371"/>
                  <a:pt x="1466" y="302"/>
                </a:cubicBezTo>
                <a:cubicBezTo>
                  <a:pt x="1508" y="233"/>
                  <a:pt x="1569" y="239"/>
                  <a:pt x="1631" y="245"/>
                </a:cubicBezTo>
              </a:path>
            </a:pathLst>
          </a:custGeom>
          <a:noFill/>
          <a:ln w="6350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9258" name="Date Placeholder 44"/>
          <p:cNvSpPr>
            <a:spLocks noGrp="1"/>
          </p:cNvSpPr>
          <p:nvPr>
            <p:ph type="dt" sz="quarter" idx="4294967295"/>
          </p:nvPr>
        </p:nvSpPr>
        <p:spPr bwMode="auto">
          <a:xfrm>
            <a:off x="0" y="6681788"/>
            <a:ext cx="2216150" cy="176212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HLL Project Review, October 2009</a:t>
            </a:r>
            <a:endParaRPr lang="en-US"/>
          </a:p>
        </p:txBody>
      </p:sp>
      <p:sp>
        <p:nvSpPr>
          <p:cNvPr id="9259" name="Slide Number Placeholder 45"/>
          <p:cNvSpPr>
            <a:spLocks noGrp="1"/>
          </p:cNvSpPr>
          <p:nvPr>
            <p:ph type="sldNum" sz="quarter" idx="4294967295"/>
          </p:nvPr>
        </p:nvSpPr>
        <p:spPr bwMode="auto">
          <a:xfrm>
            <a:off x="3921125" y="6696075"/>
            <a:ext cx="720725" cy="161925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C9A402C-8C1C-4DC3-A791-95DA4C119544}" type="slidenum">
              <a:rPr lang="en-US" smtClean="0"/>
              <a:pPr/>
              <a:t>3</a:t>
            </a:fld>
            <a:endParaRPr lang="en-US" smtClean="0"/>
          </a:p>
        </p:txBody>
      </p:sp>
      <p:sp>
        <p:nvSpPr>
          <p:cNvPr id="9260" name="Footer Placeholder 46"/>
          <p:cNvSpPr>
            <a:spLocks noGrp="1"/>
          </p:cNvSpPr>
          <p:nvPr>
            <p:ph type="ftr" sz="quarter" idx="4294967295"/>
          </p:nvPr>
        </p:nvSpPr>
        <p:spPr bwMode="auto">
          <a:xfrm>
            <a:off x="6623050" y="6681788"/>
            <a:ext cx="2520950" cy="211137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Ladislav Andricek, MPI fuer Physik, HLL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z="1800" smtClean="0"/>
              <a:t>Backup slides follow</a:t>
            </a:r>
          </a:p>
        </p:txBody>
      </p:sp>
      <p:sp>
        <p:nvSpPr>
          <p:cNvPr id="36867" name="Date Placeholder 2"/>
          <p:cNvSpPr>
            <a:spLocks noGrp="1"/>
          </p:cNvSpPr>
          <p:nvPr>
            <p:ph type="dt" sz="quarter" idx="4294967295"/>
          </p:nvPr>
        </p:nvSpPr>
        <p:spPr bwMode="auto">
          <a:xfrm>
            <a:off x="0" y="6681788"/>
            <a:ext cx="2216150" cy="176212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HLL Project Review, October 2009</a:t>
            </a:r>
            <a:endParaRPr lang="en-US"/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3921125" y="6696075"/>
            <a:ext cx="720725" cy="161925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6DEEC4A-475F-4230-A9C0-86620E40C4D7}" type="slidenum">
              <a:rPr lang="en-US" smtClean="0"/>
              <a:pPr/>
              <a:t>30</a:t>
            </a:fld>
            <a:endParaRPr lang="en-US" smtClean="0"/>
          </a:p>
        </p:txBody>
      </p:sp>
      <p:sp>
        <p:nvSpPr>
          <p:cNvPr id="36869" name="Footer Placeholder 4"/>
          <p:cNvSpPr>
            <a:spLocks noGrp="1"/>
          </p:cNvSpPr>
          <p:nvPr>
            <p:ph type="ftr" sz="quarter" idx="4294967295"/>
          </p:nvPr>
        </p:nvSpPr>
        <p:spPr bwMode="auto">
          <a:xfrm>
            <a:off x="6623050" y="6681788"/>
            <a:ext cx="2520950" cy="211137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Ladislav Andricek, MPI fuer Physik, HLL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Footer Placeholder 4"/>
          <p:cNvSpPr>
            <a:spLocks noGrp="1"/>
          </p:cNvSpPr>
          <p:nvPr>
            <p:ph type="ftr" sz="quarter" idx="4294967295"/>
          </p:nvPr>
        </p:nvSpPr>
        <p:spPr bwMode="auto">
          <a:xfrm>
            <a:off x="6623050" y="6681788"/>
            <a:ext cx="2520950" cy="211137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de-DE" smtClean="0"/>
              <a:t>Ladislav Andricek, MPI fuer Physik, HLL</a:t>
            </a:r>
          </a:p>
        </p:txBody>
      </p:sp>
      <p:sp>
        <p:nvSpPr>
          <p:cNvPr id="37891" name="Rectangle 8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GB" sz="1800" smtClean="0"/>
              <a:t>Electroplating Line</a:t>
            </a:r>
          </a:p>
        </p:txBody>
      </p:sp>
      <p:grpSp>
        <p:nvGrpSpPr>
          <p:cNvPr id="37892" name="Group 7"/>
          <p:cNvGrpSpPr>
            <a:grpSpLocks/>
          </p:cNvGrpSpPr>
          <p:nvPr/>
        </p:nvGrpSpPr>
        <p:grpSpPr bwMode="auto">
          <a:xfrm>
            <a:off x="473075" y="1009650"/>
            <a:ext cx="8548688" cy="3136900"/>
            <a:chOff x="780739" y="1435396"/>
            <a:chExt cx="8548823" cy="3136604"/>
          </a:xfrm>
        </p:grpSpPr>
        <p:pic>
          <p:nvPicPr>
            <p:cNvPr id="37895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l="10271" t="30608" r="64874" b="12051"/>
            <a:stretch>
              <a:fillRect/>
            </a:stretch>
          </p:blipFill>
          <p:spPr bwMode="auto">
            <a:xfrm>
              <a:off x="780739" y="1435396"/>
              <a:ext cx="2185745" cy="31366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7896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 l="34119" t="58997" r="29913" b="10609"/>
            <a:stretch>
              <a:fillRect/>
            </a:stretch>
          </p:blipFill>
          <p:spPr bwMode="auto">
            <a:xfrm>
              <a:off x="2928995" y="2339161"/>
              <a:ext cx="3418643" cy="17969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7897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 l="10695" t="37488" r="52496" b="30104"/>
            <a:stretch>
              <a:fillRect/>
            </a:stretch>
          </p:blipFill>
          <p:spPr bwMode="auto">
            <a:xfrm>
              <a:off x="6145624" y="2328529"/>
              <a:ext cx="3183938" cy="17437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7893" name="Date Placeholder 10"/>
          <p:cNvSpPr>
            <a:spLocks noGrp="1"/>
          </p:cNvSpPr>
          <p:nvPr>
            <p:ph type="dt" sz="quarter" idx="4294967295"/>
          </p:nvPr>
        </p:nvSpPr>
        <p:spPr bwMode="auto">
          <a:xfrm>
            <a:off x="0" y="6681788"/>
            <a:ext cx="2216150" cy="176212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HLL Project Review, October 2009</a:t>
            </a:r>
            <a:endParaRPr lang="de-DE"/>
          </a:p>
        </p:txBody>
      </p:sp>
      <p:sp>
        <p:nvSpPr>
          <p:cNvPr id="37894" name="TextBox 11"/>
          <p:cNvSpPr txBox="1">
            <a:spLocks noChangeArrowheads="1"/>
          </p:cNvSpPr>
          <p:nvPr/>
        </p:nvSpPr>
        <p:spPr bwMode="auto">
          <a:xfrm>
            <a:off x="1509713" y="3913188"/>
            <a:ext cx="6688137" cy="259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l">
              <a:spcBef>
                <a:spcPts val="100"/>
              </a:spcBef>
            </a:pPr>
            <a:r>
              <a:rPr lang="en-US"/>
              <a:t>Result after</a:t>
            </a:r>
          </a:p>
          <a:p>
            <a:pPr algn="l">
              <a:spcBef>
                <a:spcPts val="100"/>
              </a:spcBef>
            </a:pPr>
            <a:endParaRPr lang="en-US"/>
          </a:p>
          <a:p>
            <a:pPr algn="l">
              <a:spcBef>
                <a:spcPts val="100"/>
              </a:spcBef>
            </a:pPr>
            <a:r>
              <a:rPr lang="en-US"/>
              <a:t>   -: a lot of discussions with two equipment manufacturers (Ramgraber and Rena)</a:t>
            </a:r>
          </a:p>
          <a:p>
            <a:pPr algn="l">
              <a:spcBef>
                <a:spcPts val="100"/>
              </a:spcBef>
            </a:pPr>
            <a:r>
              <a:rPr lang="en-US"/>
              <a:t>   -: consultation of process experts and chemical suppliers for electro-plating</a:t>
            </a:r>
          </a:p>
          <a:p>
            <a:pPr algn="l">
              <a:spcBef>
                <a:spcPts val="100"/>
              </a:spcBef>
            </a:pPr>
            <a:endParaRPr lang="en-US"/>
          </a:p>
          <a:p>
            <a:pPr algn="l">
              <a:spcBef>
                <a:spcPts val="100"/>
              </a:spcBef>
              <a:buFont typeface="Wingdings" pitchFamily="2" charset="2"/>
              <a:buChar char="à"/>
            </a:pPr>
            <a:r>
              <a:rPr lang="en-US">
                <a:sym typeface="Wingdings" pitchFamily="2" charset="2"/>
              </a:rPr>
              <a:t>Fountain plater for Cu and Sn, etch baths for Seed layer removal, solvent area, </a:t>
            </a:r>
          </a:p>
          <a:p>
            <a:pPr algn="l">
              <a:spcBef>
                <a:spcPts val="100"/>
              </a:spcBef>
            </a:pPr>
            <a:r>
              <a:rPr lang="en-US">
                <a:sym typeface="Wingdings" pitchFamily="2" charset="2"/>
              </a:rPr>
              <a:t>    configuration finished.</a:t>
            </a:r>
            <a:r>
              <a:rPr lang="en-US"/>
              <a:t> </a:t>
            </a:r>
          </a:p>
          <a:p>
            <a:pPr algn="l">
              <a:spcBef>
                <a:spcPts val="100"/>
              </a:spcBef>
            </a:pPr>
            <a:endParaRPr lang="en-US"/>
          </a:p>
          <a:p>
            <a:pPr algn="l">
              <a:spcBef>
                <a:spcPts val="100"/>
              </a:spcBef>
            </a:pPr>
            <a:r>
              <a:rPr lang="en-US"/>
              <a:t>Status:  - Final meeting next week </a:t>
            </a:r>
            <a:r>
              <a:rPr lang="en-US">
                <a:sym typeface="Wingdings" pitchFamily="2" charset="2"/>
              </a:rPr>
              <a:t> fine tuning and price negotiations</a:t>
            </a:r>
          </a:p>
          <a:p>
            <a:pPr algn="l">
              <a:spcBef>
                <a:spcPts val="100"/>
              </a:spcBef>
            </a:pPr>
            <a:r>
              <a:rPr lang="en-US">
                <a:sym typeface="Wingdings" pitchFamily="2" charset="2"/>
              </a:rPr>
              <a:t>            - formal “call for bids”  to sent out in the next 10 days</a:t>
            </a:r>
          </a:p>
          <a:p>
            <a:pPr algn="l">
              <a:spcBef>
                <a:spcPts val="100"/>
              </a:spcBef>
            </a:pPr>
            <a:r>
              <a:rPr lang="en-US">
                <a:sym typeface="Wingdings" pitchFamily="2" charset="2"/>
              </a:rPr>
              <a:t>            - delivery early 2010</a:t>
            </a:r>
          </a:p>
          <a:p>
            <a:pPr algn="l">
              <a:spcBef>
                <a:spcPts val="100"/>
              </a:spcBef>
            </a:pPr>
            <a:endParaRPr lang="en-US">
              <a:sym typeface="Wingdings" pitchFamily="2" charset="2"/>
            </a:endParaRPr>
          </a:p>
          <a:p>
            <a:pPr algn="l">
              <a:spcBef>
                <a:spcPts val="100"/>
              </a:spcBef>
            </a:pPr>
            <a:endParaRPr lang="en-US"/>
          </a:p>
          <a:p>
            <a:pPr algn="l">
              <a:spcBef>
                <a:spcPts val="100"/>
              </a:spcBef>
              <a:buFont typeface="Wingdings" pitchFamily="2" charset="2"/>
              <a:buChar char="à"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Footer Placeholder 4"/>
          <p:cNvSpPr>
            <a:spLocks noGrp="1"/>
          </p:cNvSpPr>
          <p:nvPr>
            <p:ph type="ftr" sz="quarter" idx="4294967295"/>
          </p:nvPr>
        </p:nvSpPr>
        <p:spPr bwMode="auto">
          <a:xfrm>
            <a:off x="6623050" y="6681788"/>
            <a:ext cx="2520950" cy="211137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de-DE" smtClean="0"/>
              <a:t>Ladislav Andricek, MPI fuer Physik, HLL</a:t>
            </a:r>
          </a:p>
        </p:txBody>
      </p:sp>
      <p:sp>
        <p:nvSpPr>
          <p:cNvPr id="38915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smtClean="0"/>
              <a:t>Fountain Plater - Principle</a:t>
            </a:r>
          </a:p>
        </p:txBody>
      </p:sp>
      <p:pic>
        <p:nvPicPr>
          <p:cNvPr id="38916" name="Picture 3"/>
          <p:cNvPicPr>
            <a:picLocks noChangeAspect="1" noChangeArrowheads="1"/>
          </p:cNvPicPr>
          <p:nvPr/>
        </p:nvPicPr>
        <p:blipFill>
          <a:blip r:embed="rId2" cstate="print"/>
          <a:srcRect l="18123" t="17760" r="19644" b="7713"/>
          <a:stretch>
            <a:fillRect/>
          </a:stretch>
        </p:blipFill>
        <p:spPr bwMode="auto">
          <a:xfrm>
            <a:off x="893763" y="1020763"/>
            <a:ext cx="7324725" cy="548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7" name="Date Placeholder 5"/>
          <p:cNvSpPr>
            <a:spLocks noGrp="1"/>
          </p:cNvSpPr>
          <p:nvPr>
            <p:ph type="dt" sz="quarter" idx="4294967295"/>
          </p:nvPr>
        </p:nvSpPr>
        <p:spPr bwMode="auto">
          <a:xfrm>
            <a:off x="0" y="6681788"/>
            <a:ext cx="2216150" cy="176212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HLL Project Review, October 2009</a:t>
            </a:r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Footer Placeholder 4"/>
          <p:cNvSpPr>
            <a:spLocks noGrp="1"/>
          </p:cNvSpPr>
          <p:nvPr>
            <p:ph type="ftr" sz="quarter" idx="4294967295"/>
          </p:nvPr>
        </p:nvSpPr>
        <p:spPr bwMode="auto">
          <a:xfrm>
            <a:off x="6623050" y="6681788"/>
            <a:ext cx="2520950" cy="211137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de-DE" smtClean="0"/>
              <a:t>Ladislav Andricek, MPI fuer Physik, HLL</a:t>
            </a:r>
          </a:p>
        </p:txBody>
      </p:sp>
      <p:sp>
        <p:nvSpPr>
          <p:cNvPr id="39939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smtClean="0"/>
              <a:t>Fountain Plater - Reality</a:t>
            </a:r>
          </a:p>
        </p:txBody>
      </p:sp>
      <p:pic>
        <p:nvPicPr>
          <p:cNvPr id="39940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40238" y="1414463"/>
            <a:ext cx="4446587" cy="5103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1" name="Date Placeholder 7"/>
          <p:cNvSpPr>
            <a:spLocks noGrp="1"/>
          </p:cNvSpPr>
          <p:nvPr>
            <p:ph type="dt" sz="quarter" idx="4294967295"/>
          </p:nvPr>
        </p:nvSpPr>
        <p:spPr bwMode="auto">
          <a:xfrm>
            <a:off x="0" y="6681788"/>
            <a:ext cx="2216150" cy="176212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HLL Project Review, October 2009</a:t>
            </a:r>
            <a:endParaRPr lang="de-DE"/>
          </a:p>
        </p:txBody>
      </p:sp>
      <p:pic>
        <p:nvPicPr>
          <p:cNvPr id="399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5638" y="1154113"/>
            <a:ext cx="4259262" cy="361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Footer Placeholder 4"/>
          <p:cNvSpPr>
            <a:spLocks noGrp="1"/>
          </p:cNvSpPr>
          <p:nvPr>
            <p:ph type="ftr" sz="quarter" idx="4294967295"/>
          </p:nvPr>
        </p:nvSpPr>
        <p:spPr bwMode="auto">
          <a:xfrm>
            <a:off x="6623050" y="6681788"/>
            <a:ext cx="2520950" cy="211137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de-DE" smtClean="0"/>
              <a:t>Ladislav Andricek, MPI fuer Physik, HLL</a:t>
            </a:r>
          </a:p>
        </p:txBody>
      </p:sp>
      <p:sp>
        <p:nvSpPr>
          <p:cNvPr id="40963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smtClean="0"/>
              <a:t>Visit at Rena Application Lab, Freiburg (Br.)</a:t>
            </a:r>
          </a:p>
        </p:txBody>
      </p:sp>
      <p:pic>
        <p:nvPicPr>
          <p:cNvPr id="40964" name="Picture 2" descr="D:\Laci\2-PROJECTS\AppLabor\Bump-Flip-Chip\Angebote\Rena\CIMG024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9763" y="903288"/>
            <a:ext cx="3763962" cy="2824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5" name="Picture 3" descr="D:\Laci\2-PROJECTS\AppLabor\Bump-Flip-Chip\Angebote\Rena\CIMG024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7838" y="2806700"/>
            <a:ext cx="2868612" cy="382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6" name="Picture 4" descr="D:\Laci\2-PROJECTS\AppLabor\Bump-Flip-Chip\Angebote\Rena\CIMG024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02275" y="1844675"/>
            <a:ext cx="3441700" cy="458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Date Placeholder 3"/>
          <p:cNvSpPr>
            <a:spLocks noGrp="1"/>
          </p:cNvSpPr>
          <p:nvPr>
            <p:ph type="dt" sz="quarter" idx="4294967295"/>
          </p:nvPr>
        </p:nvSpPr>
        <p:spPr bwMode="auto">
          <a:xfrm>
            <a:off x="0" y="6681788"/>
            <a:ext cx="2216150" cy="176212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HLL Project Review, October 2009</a:t>
            </a:r>
            <a:endParaRPr lang="de-DE"/>
          </a:p>
        </p:txBody>
      </p:sp>
      <p:sp>
        <p:nvSpPr>
          <p:cNvPr id="41987" name="Footer Placeholder 4"/>
          <p:cNvSpPr>
            <a:spLocks noGrp="1"/>
          </p:cNvSpPr>
          <p:nvPr>
            <p:ph type="ftr" sz="quarter" idx="4294967295"/>
          </p:nvPr>
        </p:nvSpPr>
        <p:spPr bwMode="auto">
          <a:xfrm>
            <a:off x="6623050" y="6681788"/>
            <a:ext cx="2520950" cy="211137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de-DE" smtClean="0"/>
              <a:t>Ladislav Andricek, MPI fuer Physik, HLL</a:t>
            </a:r>
          </a:p>
        </p:txBody>
      </p:sp>
      <p:sp>
        <p:nvSpPr>
          <p:cNvPr id="4198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142875"/>
            <a:ext cx="8229600" cy="720725"/>
          </a:xfrm>
        </p:spPr>
        <p:txBody>
          <a:bodyPr/>
          <a:lstStyle/>
          <a:p>
            <a:pPr marL="530225" indent="-530225" eaLnBrk="1" hangingPunct="1"/>
            <a:r>
              <a:rPr lang="en-US" smtClean="0"/>
              <a:t>"Chip to Wafer"</a:t>
            </a:r>
          </a:p>
        </p:txBody>
      </p:sp>
      <p:pic>
        <p:nvPicPr>
          <p:cNvPr id="41989" name="Picture 7" descr="Bestückung1 KW5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41875" y="1628775"/>
            <a:ext cx="3721100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0" name="Picture 8" descr="MedMod_Stack_Best1KW5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6125" y="1628775"/>
            <a:ext cx="3694113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91" name="Text Box 9"/>
          <p:cNvSpPr txBox="1">
            <a:spLocks noChangeArrowheads="1"/>
          </p:cNvSpPr>
          <p:nvPr/>
        </p:nvSpPr>
        <p:spPr bwMode="auto">
          <a:xfrm>
            <a:off x="971550" y="1089025"/>
            <a:ext cx="3252788" cy="517525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target wafer with placed chips </a:t>
            </a:r>
          </a:p>
          <a:p>
            <a:r>
              <a:rPr lang="en-US"/>
              <a:t>after removal of the handling substrate</a:t>
            </a:r>
          </a:p>
        </p:txBody>
      </p:sp>
      <p:sp>
        <p:nvSpPr>
          <p:cNvPr id="41992" name="Text Box 10"/>
          <p:cNvSpPr txBox="1">
            <a:spLocks noChangeArrowheads="1"/>
          </p:cNvSpPr>
          <p:nvPr/>
        </p:nvSpPr>
        <p:spPr bwMode="auto">
          <a:xfrm>
            <a:off x="5472113" y="1177925"/>
            <a:ext cx="2338387" cy="30480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chips on handling substrate</a:t>
            </a:r>
          </a:p>
        </p:txBody>
      </p:sp>
      <p:sp>
        <p:nvSpPr>
          <p:cNvPr id="41993" name="AutoShape 11"/>
          <p:cNvSpPr>
            <a:spLocks noChangeArrowheads="1"/>
          </p:cNvSpPr>
          <p:nvPr/>
        </p:nvSpPr>
        <p:spPr bwMode="auto">
          <a:xfrm rot="5264725">
            <a:off x="4284663" y="1104900"/>
            <a:ext cx="482600" cy="1349375"/>
          </a:xfrm>
          <a:prstGeom prst="curvedRightArrow">
            <a:avLst>
              <a:gd name="adj1" fmla="val 71222"/>
              <a:gd name="adj2" fmla="val 111842"/>
              <a:gd name="adj3" fmla="val 32898"/>
            </a:avLst>
          </a:prstGeom>
          <a:solidFill>
            <a:srgbClr val="7CA6B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41994" name="Text Box 12"/>
          <p:cNvSpPr txBox="1">
            <a:spLocks noChangeArrowheads="1"/>
          </p:cNvSpPr>
          <p:nvPr/>
        </p:nvSpPr>
        <p:spPr bwMode="auto">
          <a:xfrm>
            <a:off x="1196975" y="4868863"/>
            <a:ext cx="6662738" cy="158115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/>
              <a:t>1. tested and diced chips are placed on a handling substrate with alignment marks</a:t>
            </a:r>
          </a:p>
          <a:p>
            <a:pPr algn="l"/>
            <a:endParaRPr lang="en-US"/>
          </a:p>
          <a:p>
            <a:pPr algn="l"/>
            <a:r>
              <a:rPr lang="en-US"/>
              <a:t>2. Handling substrate flipped and aligned to target wafer</a:t>
            </a:r>
          </a:p>
          <a:p>
            <a:pPr algn="l"/>
            <a:endParaRPr lang="en-US"/>
          </a:p>
          <a:p>
            <a:pPr algn="l"/>
            <a:r>
              <a:rPr lang="en-US"/>
              <a:t>3. SLID (temperature and pressure)</a:t>
            </a:r>
          </a:p>
          <a:p>
            <a:pPr algn="l"/>
            <a:endParaRPr lang="en-US"/>
          </a:p>
          <a:p>
            <a:pPr algn="l"/>
            <a:r>
              <a:rPr lang="en-US"/>
              <a:t>4. removal of handling substrate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Date Placeholder 4"/>
          <p:cNvSpPr>
            <a:spLocks noGrp="1"/>
          </p:cNvSpPr>
          <p:nvPr>
            <p:ph type="dt" sz="quarter" idx="4294967295"/>
          </p:nvPr>
        </p:nvSpPr>
        <p:spPr bwMode="auto">
          <a:xfrm>
            <a:off x="0" y="6681788"/>
            <a:ext cx="2216150" cy="176212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HLL Project Review, October 2009</a:t>
            </a:r>
            <a:endParaRPr lang="de-DE"/>
          </a:p>
        </p:txBody>
      </p:sp>
      <p:sp>
        <p:nvSpPr>
          <p:cNvPr id="43011" name="Footer Placeholder 5"/>
          <p:cNvSpPr>
            <a:spLocks noGrp="1"/>
          </p:cNvSpPr>
          <p:nvPr>
            <p:ph type="ftr" sz="quarter" idx="4294967295"/>
          </p:nvPr>
        </p:nvSpPr>
        <p:spPr bwMode="auto">
          <a:xfrm>
            <a:off x="6623050" y="6681788"/>
            <a:ext cx="2520950" cy="211137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de-DE" smtClean="0"/>
              <a:t>Ladislav Andricek, MPI fuer Physik, HLL</a:t>
            </a:r>
          </a:p>
        </p:txBody>
      </p:sp>
      <p:sp>
        <p:nvSpPr>
          <p:cNvPr id="43012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Face-to-Face SOLID Process (IFX)</a:t>
            </a:r>
          </a:p>
        </p:txBody>
      </p:sp>
      <p:grpSp>
        <p:nvGrpSpPr>
          <p:cNvPr id="43013" name="Group 13"/>
          <p:cNvGrpSpPr>
            <a:grpSpLocks/>
          </p:cNvGrpSpPr>
          <p:nvPr/>
        </p:nvGrpSpPr>
        <p:grpSpPr bwMode="auto">
          <a:xfrm>
            <a:off x="836613" y="998538"/>
            <a:ext cx="7629525" cy="4751387"/>
            <a:chOff x="527" y="856"/>
            <a:chExt cx="4806" cy="2993"/>
          </a:xfrm>
        </p:grpSpPr>
        <p:pic>
          <p:nvPicPr>
            <p:cNvPr id="43014" name="Picture 5" descr="sol-qu-1"/>
            <p:cNvPicPr>
              <a:picLocks noChangeAspect="1" noChangeArrowheads="1"/>
            </p:cNvPicPr>
            <p:nvPr/>
          </p:nvPicPr>
          <p:blipFill>
            <a:blip r:embed="rId3" cstate="print">
              <a:lum bright="-10000"/>
            </a:blip>
            <a:srcRect/>
            <a:stretch>
              <a:fillRect/>
            </a:stretch>
          </p:blipFill>
          <p:spPr bwMode="auto">
            <a:xfrm>
              <a:off x="527" y="856"/>
              <a:ext cx="3290" cy="2993"/>
            </a:xfrm>
            <a:prstGeom prst="rect">
              <a:avLst/>
            </a:prstGeom>
            <a:noFill/>
            <a:ln w="0">
              <a:solidFill>
                <a:schemeClr val="tx2"/>
              </a:solidFill>
              <a:miter lim="800000"/>
              <a:headEnd/>
              <a:tailEnd/>
            </a:ln>
          </p:spPr>
        </p:pic>
        <p:sp>
          <p:nvSpPr>
            <p:cNvPr id="43015" name="Text Box 6"/>
            <p:cNvSpPr txBox="1">
              <a:spLocks noChangeArrowheads="1"/>
            </p:cNvSpPr>
            <p:nvPr/>
          </p:nvSpPr>
          <p:spPr bwMode="auto">
            <a:xfrm>
              <a:off x="3939" y="902"/>
              <a:ext cx="1394" cy="2914"/>
            </a:xfrm>
            <a:prstGeom prst="rect">
              <a:avLst/>
            </a:prstGeom>
            <a:noFill/>
            <a:ln w="0">
              <a:noFill/>
              <a:miter lim="800000"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/>
            <a:p>
              <a:pPr algn="l">
                <a:spcBef>
                  <a:spcPct val="25000"/>
                </a:spcBef>
                <a:spcAft>
                  <a:spcPct val="25000"/>
                </a:spcAft>
              </a:pPr>
              <a:r>
                <a:rPr lang="de-DE" sz="1600" b="1">
                  <a:solidFill>
                    <a:schemeClr val="tx2"/>
                  </a:solidFill>
                  <a:latin typeface="Arial" pitchFamily="34" charset="0"/>
                </a:rPr>
                <a:t>Top chip</a:t>
              </a:r>
              <a:br>
                <a:rPr lang="de-DE" sz="1600" b="1">
                  <a:solidFill>
                    <a:schemeClr val="tx2"/>
                  </a:solidFill>
                  <a:latin typeface="Arial" pitchFamily="34" charset="0"/>
                </a:rPr>
              </a:br>
              <a:r>
                <a:rPr lang="de-DE" sz="1600">
                  <a:solidFill>
                    <a:schemeClr val="tx2"/>
                  </a:solidFill>
                  <a:latin typeface="Arial" pitchFamily="34" charset="0"/>
                </a:rPr>
                <a:t>Cu and Sn coating</a:t>
              </a:r>
              <a:r>
                <a:rPr lang="de-DE" sz="1600" b="1">
                  <a:solidFill>
                    <a:schemeClr val="tx2"/>
                  </a:solidFill>
                  <a:latin typeface="Arial" pitchFamily="34" charset="0"/>
                </a:rPr>
                <a:t> </a:t>
              </a:r>
            </a:p>
            <a:p>
              <a:pPr algn="l">
                <a:spcBef>
                  <a:spcPct val="25000"/>
                </a:spcBef>
                <a:spcAft>
                  <a:spcPct val="25000"/>
                </a:spcAft>
              </a:pPr>
              <a:r>
                <a:rPr lang="de-DE" sz="1600" b="1">
                  <a:solidFill>
                    <a:schemeClr val="tx2"/>
                  </a:solidFill>
                  <a:latin typeface="Arial" pitchFamily="34" charset="0"/>
                </a:rPr>
                <a:t>Bottom chip</a:t>
              </a:r>
              <a:br>
                <a:rPr lang="de-DE" sz="1600" b="1">
                  <a:solidFill>
                    <a:schemeClr val="tx2"/>
                  </a:solidFill>
                  <a:latin typeface="Arial" pitchFamily="34" charset="0"/>
                </a:rPr>
              </a:br>
              <a:r>
                <a:rPr lang="de-DE" sz="1600">
                  <a:solidFill>
                    <a:schemeClr val="tx2"/>
                  </a:solidFill>
                  <a:latin typeface="Arial" pitchFamily="34" charset="0"/>
                </a:rPr>
                <a:t>Cu coating, bond pads</a:t>
              </a:r>
            </a:p>
            <a:p>
              <a:pPr algn="l">
                <a:spcBef>
                  <a:spcPct val="25000"/>
                </a:spcBef>
                <a:spcAft>
                  <a:spcPct val="25000"/>
                </a:spcAft>
              </a:pPr>
              <a:r>
                <a:rPr lang="de-DE" sz="1600" b="1">
                  <a:solidFill>
                    <a:schemeClr val="tx2"/>
                  </a:solidFill>
                  <a:latin typeface="Arial" pitchFamily="34" charset="0"/>
                </a:rPr>
                <a:t>No underfill</a:t>
              </a:r>
            </a:p>
            <a:p>
              <a:pPr algn="l">
                <a:spcBef>
                  <a:spcPct val="25000"/>
                </a:spcBef>
                <a:spcAft>
                  <a:spcPct val="25000"/>
                </a:spcAft>
              </a:pPr>
              <a:r>
                <a:rPr lang="de-DE" sz="1600" b="1">
                  <a:solidFill>
                    <a:schemeClr val="tx2"/>
                  </a:solidFill>
                  <a:latin typeface="Arial" pitchFamily="34" charset="0"/>
                </a:rPr>
                <a:t>Inter chip vias</a:t>
              </a:r>
              <a:r>
                <a:rPr lang="de-DE" sz="1600">
                  <a:solidFill>
                    <a:schemeClr val="tx2"/>
                  </a:solidFill>
                  <a:latin typeface="Arial" pitchFamily="34" charset="0"/>
                </a:rPr>
                <a:t/>
              </a:r>
              <a:br>
                <a:rPr lang="de-DE" sz="1600">
                  <a:solidFill>
                    <a:schemeClr val="tx2"/>
                  </a:solidFill>
                  <a:latin typeface="Arial" pitchFamily="34" charset="0"/>
                </a:rPr>
              </a:br>
              <a:r>
                <a:rPr lang="de-DE" sz="1600">
                  <a:solidFill>
                    <a:schemeClr val="tx2"/>
                  </a:solidFill>
                  <a:latin typeface="Arial" pitchFamily="34" charset="0"/>
                </a:rPr>
                <a:t>15 x 15 µm²</a:t>
              </a:r>
              <a:br>
                <a:rPr lang="de-DE" sz="1600">
                  <a:solidFill>
                    <a:schemeClr val="tx2"/>
                  </a:solidFill>
                  <a:latin typeface="Arial" pitchFamily="34" charset="0"/>
                </a:rPr>
              </a:br>
              <a:r>
                <a:rPr lang="de-DE" sz="1600">
                  <a:solidFill>
                    <a:schemeClr val="tx2"/>
                  </a:solidFill>
                  <a:latin typeface="Arial" pitchFamily="34" charset="0"/>
                </a:rPr>
                <a:t> </a:t>
              </a:r>
              <a:r>
                <a:rPr lang="en-US" sz="1600">
                  <a:solidFill>
                    <a:schemeClr val="tx2"/>
                  </a:solidFill>
                  <a:latin typeface="Arial" pitchFamily="34" charset="0"/>
                </a:rPr>
                <a:t>5 µm vias to LM</a:t>
              </a:r>
              <a:endParaRPr lang="de-DE" sz="1600">
                <a:solidFill>
                  <a:schemeClr val="tx2"/>
                </a:solidFill>
                <a:latin typeface="Arial" pitchFamily="34" charset="0"/>
              </a:endParaRPr>
            </a:p>
            <a:p>
              <a:pPr algn="l">
                <a:spcBef>
                  <a:spcPct val="25000"/>
                </a:spcBef>
                <a:spcAft>
                  <a:spcPct val="25000"/>
                </a:spcAft>
              </a:pPr>
              <a:r>
                <a:rPr lang="de-DE" sz="1600" b="1">
                  <a:solidFill>
                    <a:schemeClr val="tx2"/>
                  </a:solidFill>
                  <a:latin typeface="Arial" pitchFamily="34" charset="0"/>
                </a:rPr>
                <a:t>Redistribution </a:t>
              </a:r>
            </a:p>
            <a:p>
              <a:pPr algn="l">
                <a:spcBef>
                  <a:spcPct val="25000"/>
                </a:spcBef>
                <a:spcAft>
                  <a:spcPct val="25000"/>
                </a:spcAft>
              </a:pPr>
              <a:r>
                <a:rPr lang="de-DE" sz="1600" b="1">
                  <a:solidFill>
                    <a:schemeClr val="tx2"/>
                  </a:solidFill>
                  <a:latin typeface="Arial" pitchFamily="34" charset="0"/>
                </a:rPr>
                <a:t>Insulation trenches</a:t>
              </a:r>
              <a:r>
                <a:rPr lang="de-DE" sz="1600">
                  <a:solidFill>
                    <a:schemeClr val="tx2"/>
                  </a:solidFill>
                  <a:latin typeface="Arial" pitchFamily="34" charset="0"/>
                </a:rPr>
                <a:t/>
              </a:r>
              <a:br>
                <a:rPr lang="de-DE" sz="1600">
                  <a:solidFill>
                    <a:schemeClr val="tx2"/>
                  </a:solidFill>
                  <a:latin typeface="Arial" pitchFamily="34" charset="0"/>
                </a:rPr>
              </a:br>
              <a:r>
                <a:rPr lang="de-DE" sz="1600">
                  <a:solidFill>
                    <a:schemeClr val="tx2"/>
                  </a:solidFill>
                  <a:latin typeface="Arial" pitchFamily="34" charset="0"/>
                </a:rPr>
                <a:t>15 µm</a:t>
              </a:r>
            </a:p>
            <a:p>
              <a:pPr algn="l">
                <a:spcBef>
                  <a:spcPct val="25000"/>
                </a:spcBef>
                <a:spcAft>
                  <a:spcPct val="25000"/>
                </a:spcAft>
              </a:pPr>
              <a:r>
                <a:rPr lang="de-DE" sz="1600" b="1">
                  <a:solidFill>
                    <a:schemeClr val="tx2"/>
                  </a:solidFill>
                  <a:latin typeface="Arial" pitchFamily="34" charset="0"/>
                </a:rPr>
                <a:t>Passive area</a:t>
              </a:r>
              <a:r>
                <a:rPr lang="de-DE" sz="1600">
                  <a:solidFill>
                    <a:schemeClr val="tx2"/>
                  </a:solidFill>
                  <a:latin typeface="Arial" pitchFamily="34" charset="0"/>
                </a:rPr>
                <a:t/>
              </a:r>
              <a:br>
                <a:rPr lang="de-DE" sz="1600">
                  <a:solidFill>
                    <a:schemeClr val="tx2"/>
                  </a:solidFill>
                  <a:latin typeface="Arial" pitchFamily="34" charset="0"/>
                </a:rPr>
              </a:br>
              <a:r>
                <a:rPr lang="de-DE" sz="1600">
                  <a:solidFill>
                    <a:schemeClr val="tx2"/>
                  </a:solidFill>
                  <a:latin typeface="Arial" pitchFamily="34" charset="0"/>
                </a:rPr>
                <a:t>heat spreader</a:t>
              </a:r>
            </a:p>
            <a:p>
              <a:pPr algn="l">
                <a:spcBef>
                  <a:spcPct val="25000"/>
                </a:spcBef>
                <a:spcAft>
                  <a:spcPct val="25000"/>
                </a:spcAft>
              </a:pPr>
              <a:r>
                <a:rPr lang="de-DE" sz="1600" b="1">
                  <a:solidFill>
                    <a:schemeClr val="tx2"/>
                  </a:solidFill>
                  <a:latin typeface="Arial" pitchFamily="34" charset="0"/>
                </a:rPr>
                <a:t>External IOs</a:t>
              </a:r>
              <a:r>
                <a:rPr lang="de-DE" sz="1600">
                  <a:solidFill>
                    <a:schemeClr val="tx2"/>
                  </a:solidFill>
                  <a:latin typeface="Arial" pitchFamily="34" charset="0"/>
                </a:rPr>
                <a:t/>
              </a:r>
              <a:br>
                <a:rPr lang="de-DE" sz="1600">
                  <a:solidFill>
                    <a:schemeClr val="tx2"/>
                  </a:solidFill>
                  <a:latin typeface="Arial" pitchFamily="34" charset="0"/>
                </a:rPr>
              </a:br>
              <a:r>
                <a:rPr lang="de-DE" sz="1600">
                  <a:solidFill>
                    <a:schemeClr val="tx2"/>
                  </a:solidFill>
                  <a:latin typeface="Arial" pitchFamily="34" charset="0"/>
                </a:rPr>
                <a:t>standard wire bonds</a:t>
              </a:r>
            </a:p>
          </p:txBody>
        </p:sp>
        <p:sp>
          <p:nvSpPr>
            <p:cNvPr id="43016" name="Line 7"/>
            <p:cNvSpPr>
              <a:spLocks noChangeShapeType="1"/>
            </p:cNvSpPr>
            <p:nvPr/>
          </p:nvSpPr>
          <p:spPr bwMode="auto">
            <a:xfrm flipH="1">
              <a:off x="3582" y="2784"/>
              <a:ext cx="376" cy="159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 type="triangle" w="med" len="lg"/>
            </a:ln>
          </p:spPr>
          <p:txBody>
            <a:bodyPr lIns="90000" tIns="46800" rIns="90000" bIns="46800">
              <a:spAutoFit/>
            </a:bodyPr>
            <a:lstStyle/>
            <a:p>
              <a:endParaRPr lang="en-US"/>
            </a:p>
          </p:txBody>
        </p:sp>
        <p:sp>
          <p:nvSpPr>
            <p:cNvPr id="43017" name="Line 8"/>
            <p:cNvSpPr>
              <a:spLocks noChangeShapeType="1"/>
            </p:cNvSpPr>
            <p:nvPr/>
          </p:nvSpPr>
          <p:spPr bwMode="auto">
            <a:xfrm flipH="1">
              <a:off x="3184" y="2558"/>
              <a:ext cx="774" cy="226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 type="triangle" w="med" len="lg"/>
            </a:ln>
          </p:spPr>
          <p:txBody>
            <a:bodyPr lIns="90000" tIns="46800" rIns="90000" bIns="46800">
              <a:spAutoFit/>
            </a:bodyPr>
            <a:lstStyle/>
            <a:p>
              <a:endParaRPr lang="en-US"/>
            </a:p>
          </p:txBody>
        </p:sp>
        <p:sp>
          <p:nvSpPr>
            <p:cNvPr id="43018" name="Line 9"/>
            <p:cNvSpPr>
              <a:spLocks noChangeShapeType="1"/>
            </p:cNvSpPr>
            <p:nvPr/>
          </p:nvSpPr>
          <p:spPr bwMode="auto">
            <a:xfrm flipH="1">
              <a:off x="2691" y="2013"/>
              <a:ext cx="1267" cy="745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 type="triangle" w="med" len="lg"/>
            </a:ln>
          </p:spPr>
          <p:txBody>
            <a:bodyPr lIns="90000" tIns="46800" rIns="90000" bIns="46800">
              <a:spAutoFit/>
            </a:bodyPr>
            <a:lstStyle/>
            <a:p>
              <a:endParaRPr lang="en-US"/>
            </a:p>
          </p:txBody>
        </p:sp>
        <p:sp>
          <p:nvSpPr>
            <p:cNvPr id="43019" name="Line 10"/>
            <p:cNvSpPr>
              <a:spLocks noChangeShapeType="1"/>
            </p:cNvSpPr>
            <p:nvPr/>
          </p:nvSpPr>
          <p:spPr bwMode="auto">
            <a:xfrm flipH="1">
              <a:off x="3321" y="1015"/>
              <a:ext cx="637" cy="0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 type="triangle" w="med" len="lg"/>
            </a:ln>
          </p:spPr>
          <p:txBody>
            <a:bodyPr lIns="90000" tIns="46800" rIns="90000" bIns="46800">
              <a:spAutoFit/>
            </a:bodyPr>
            <a:lstStyle/>
            <a:p>
              <a:endParaRPr lang="en-US"/>
            </a:p>
          </p:txBody>
        </p:sp>
        <p:sp>
          <p:nvSpPr>
            <p:cNvPr id="43020" name="Line 11"/>
            <p:cNvSpPr>
              <a:spLocks noChangeShapeType="1"/>
            </p:cNvSpPr>
            <p:nvPr/>
          </p:nvSpPr>
          <p:spPr bwMode="auto">
            <a:xfrm flipH="1" flipV="1">
              <a:off x="1425" y="3170"/>
              <a:ext cx="2533" cy="382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 type="triangle" w="med" len="lg"/>
            </a:ln>
          </p:spPr>
          <p:txBody>
            <a:bodyPr lIns="90000" tIns="46800" rIns="90000" bIns="46800">
              <a:spAutoFit/>
            </a:bodyPr>
            <a:lstStyle/>
            <a:p>
              <a:endParaRPr lang="en-US"/>
            </a:p>
          </p:txBody>
        </p:sp>
        <p:sp>
          <p:nvSpPr>
            <p:cNvPr id="43021" name="Line 12"/>
            <p:cNvSpPr>
              <a:spLocks noChangeShapeType="1"/>
            </p:cNvSpPr>
            <p:nvPr/>
          </p:nvSpPr>
          <p:spPr bwMode="auto">
            <a:xfrm flipH="1" flipV="1">
              <a:off x="3686" y="3102"/>
              <a:ext cx="272" cy="68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 type="triangle" w="med" len="lg"/>
            </a:ln>
          </p:spPr>
          <p:txBody>
            <a:bodyPr lIns="90000" tIns="46800" rIns="90000" bIns="46800">
              <a:spAutoFit/>
            </a:bodyPr>
            <a:lstStyle/>
            <a:p>
              <a:endParaRPr lang="en-US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Date Placeholder 2"/>
          <p:cNvSpPr>
            <a:spLocks noGrp="1"/>
          </p:cNvSpPr>
          <p:nvPr>
            <p:ph type="dt" sz="quarter" idx="4294967295"/>
          </p:nvPr>
        </p:nvSpPr>
        <p:spPr bwMode="auto">
          <a:xfrm>
            <a:off x="0" y="6681788"/>
            <a:ext cx="2216150" cy="176212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HLL Project Review, October 2009</a:t>
            </a:r>
            <a:endParaRPr lang="de-DE"/>
          </a:p>
        </p:txBody>
      </p:sp>
      <p:sp>
        <p:nvSpPr>
          <p:cNvPr id="1028" name="Footer Placeholder 3"/>
          <p:cNvSpPr>
            <a:spLocks noGrp="1"/>
          </p:cNvSpPr>
          <p:nvPr>
            <p:ph type="ftr" sz="quarter" idx="4294967295"/>
          </p:nvPr>
        </p:nvSpPr>
        <p:spPr bwMode="auto">
          <a:xfrm>
            <a:off x="6623050" y="6681788"/>
            <a:ext cx="2520950" cy="211137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de-DE" smtClean="0"/>
              <a:t>Ladislav Andricek, MPI fuer Physik, HLL</a:t>
            </a:r>
          </a:p>
        </p:txBody>
      </p:sp>
      <p:sp>
        <p:nvSpPr>
          <p:cNvPr id="1029" name="Freeform 2"/>
          <p:cNvSpPr>
            <a:spLocks/>
          </p:cNvSpPr>
          <p:nvPr/>
        </p:nvSpPr>
        <p:spPr bwMode="auto">
          <a:xfrm>
            <a:off x="550863" y="5384800"/>
            <a:ext cx="3589337" cy="174625"/>
          </a:xfrm>
          <a:custGeom>
            <a:avLst/>
            <a:gdLst>
              <a:gd name="T0" fmla="*/ 0 w 2432"/>
              <a:gd name="T1" fmla="*/ 103188 h 110"/>
              <a:gd name="T2" fmla="*/ 275989 w 2432"/>
              <a:gd name="T3" fmla="*/ 7938 h 110"/>
              <a:gd name="T4" fmla="*/ 541647 w 2432"/>
              <a:gd name="T5" fmla="*/ 55563 h 110"/>
              <a:gd name="T6" fmla="*/ 807306 w 2432"/>
              <a:gd name="T7" fmla="*/ 31750 h 110"/>
              <a:gd name="T8" fmla="*/ 1016880 w 2432"/>
              <a:gd name="T9" fmla="*/ 92075 h 110"/>
              <a:gd name="T10" fmla="*/ 1391753 w 2432"/>
              <a:gd name="T11" fmla="*/ 163513 h 110"/>
              <a:gd name="T12" fmla="*/ 1756296 w 2432"/>
              <a:gd name="T13" fmla="*/ 127000 h 110"/>
              <a:gd name="T14" fmla="*/ 2086892 w 2432"/>
              <a:gd name="T15" fmla="*/ 20638 h 110"/>
              <a:gd name="T16" fmla="*/ 2352550 w 2432"/>
              <a:gd name="T17" fmla="*/ 44450 h 110"/>
              <a:gd name="T18" fmla="*/ 2672816 w 2432"/>
              <a:gd name="T19" fmla="*/ 163513 h 110"/>
              <a:gd name="T20" fmla="*/ 2926667 w 2432"/>
              <a:gd name="T21" fmla="*/ 115888 h 110"/>
              <a:gd name="T22" fmla="*/ 3114104 w 2432"/>
              <a:gd name="T23" fmla="*/ 31750 h 110"/>
              <a:gd name="T24" fmla="*/ 3422563 w 2432"/>
              <a:gd name="T25" fmla="*/ 55563 h 110"/>
              <a:gd name="T26" fmla="*/ 3589337 w 2432"/>
              <a:gd name="T27" fmla="*/ 79375 h 110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2432"/>
              <a:gd name="T43" fmla="*/ 0 h 110"/>
              <a:gd name="T44" fmla="*/ 2432 w 2432"/>
              <a:gd name="T45" fmla="*/ 110 h 110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2432" h="110">
                <a:moveTo>
                  <a:pt x="0" y="65"/>
                </a:moveTo>
                <a:cubicBezTo>
                  <a:pt x="63" y="37"/>
                  <a:pt x="126" y="10"/>
                  <a:pt x="187" y="5"/>
                </a:cubicBezTo>
                <a:cubicBezTo>
                  <a:pt x="248" y="0"/>
                  <a:pt x="307" y="33"/>
                  <a:pt x="367" y="35"/>
                </a:cubicBezTo>
                <a:cubicBezTo>
                  <a:pt x="427" y="37"/>
                  <a:pt x="493" y="16"/>
                  <a:pt x="547" y="20"/>
                </a:cubicBezTo>
                <a:cubicBezTo>
                  <a:pt x="601" y="24"/>
                  <a:pt x="623" y="44"/>
                  <a:pt x="689" y="58"/>
                </a:cubicBezTo>
                <a:cubicBezTo>
                  <a:pt x="755" y="72"/>
                  <a:pt x="860" y="99"/>
                  <a:pt x="943" y="103"/>
                </a:cubicBezTo>
                <a:cubicBezTo>
                  <a:pt x="1026" y="107"/>
                  <a:pt x="1112" y="95"/>
                  <a:pt x="1190" y="80"/>
                </a:cubicBezTo>
                <a:cubicBezTo>
                  <a:pt x="1268" y="65"/>
                  <a:pt x="1347" y="22"/>
                  <a:pt x="1414" y="13"/>
                </a:cubicBezTo>
                <a:cubicBezTo>
                  <a:pt x="1481" y="4"/>
                  <a:pt x="1528" y="13"/>
                  <a:pt x="1594" y="28"/>
                </a:cubicBezTo>
                <a:cubicBezTo>
                  <a:pt x="1660" y="43"/>
                  <a:pt x="1746" y="96"/>
                  <a:pt x="1811" y="103"/>
                </a:cubicBezTo>
                <a:cubicBezTo>
                  <a:pt x="1876" y="110"/>
                  <a:pt x="1933" y="87"/>
                  <a:pt x="1983" y="73"/>
                </a:cubicBezTo>
                <a:cubicBezTo>
                  <a:pt x="2033" y="59"/>
                  <a:pt x="2054" y="26"/>
                  <a:pt x="2110" y="20"/>
                </a:cubicBezTo>
                <a:cubicBezTo>
                  <a:pt x="2166" y="14"/>
                  <a:pt x="2265" y="30"/>
                  <a:pt x="2319" y="35"/>
                </a:cubicBezTo>
                <a:cubicBezTo>
                  <a:pt x="2373" y="40"/>
                  <a:pt x="2413" y="48"/>
                  <a:pt x="2432" y="50"/>
                </a:cubicBezTo>
              </a:path>
            </a:pathLst>
          </a:custGeom>
          <a:noFill/>
          <a:ln w="25400" cap="flat" cmpd="sng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30" name="Rectangle 4"/>
          <p:cNvSpPr>
            <a:spLocks noChangeArrowheads="1"/>
          </p:cNvSpPr>
          <p:nvPr/>
        </p:nvSpPr>
        <p:spPr bwMode="auto">
          <a:xfrm>
            <a:off x="617538" y="4114800"/>
            <a:ext cx="3324225" cy="93663"/>
          </a:xfrm>
          <a:prstGeom prst="rect">
            <a:avLst/>
          </a:prstGeom>
          <a:solidFill>
            <a:srgbClr val="00CCFF"/>
          </a:solidFill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31" name="Freeform 7"/>
          <p:cNvSpPr>
            <a:spLocks/>
          </p:cNvSpPr>
          <p:nvPr/>
        </p:nvSpPr>
        <p:spPr bwMode="auto">
          <a:xfrm>
            <a:off x="2460625" y="2090738"/>
            <a:ext cx="690563" cy="190500"/>
          </a:xfrm>
          <a:custGeom>
            <a:avLst/>
            <a:gdLst>
              <a:gd name="T0" fmla="*/ 500216 w 468"/>
              <a:gd name="T1" fmla="*/ 190500 h 120"/>
              <a:gd name="T2" fmla="*/ 0 w 468"/>
              <a:gd name="T3" fmla="*/ 190500 h 120"/>
              <a:gd name="T4" fmla="*/ 0 w 468"/>
              <a:gd name="T5" fmla="*/ 100012 h 120"/>
              <a:gd name="T6" fmla="*/ 380695 w 468"/>
              <a:gd name="T7" fmla="*/ 100012 h 120"/>
              <a:gd name="T8" fmla="*/ 380695 w 468"/>
              <a:gd name="T9" fmla="*/ 47625 h 120"/>
              <a:gd name="T10" fmla="*/ 376268 w 468"/>
              <a:gd name="T11" fmla="*/ 0 h 120"/>
              <a:gd name="T12" fmla="*/ 690563 w 468"/>
              <a:gd name="T13" fmla="*/ 0 h 120"/>
              <a:gd name="T14" fmla="*/ 690563 w 468"/>
              <a:gd name="T15" fmla="*/ 47625 h 120"/>
              <a:gd name="T16" fmla="*/ 686136 w 468"/>
              <a:gd name="T17" fmla="*/ 190500 h 120"/>
              <a:gd name="T18" fmla="*/ 500216 w 468"/>
              <a:gd name="T19" fmla="*/ 190500 h 12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468"/>
              <a:gd name="T31" fmla="*/ 0 h 120"/>
              <a:gd name="T32" fmla="*/ 468 w 468"/>
              <a:gd name="T33" fmla="*/ 120 h 12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468" h="120">
                <a:moveTo>
                  <a:pt x="339" y="120"/>
                </a:moveTo>
                <a:lnTo>
                  <a:pt x="0" y="120"/>
                </a:lnTo>
                <a:lnTo>
                  <a:pt x="0" y="63"/>
                </a:lnTo>
                <a:lnTo>
                  <a:pt x="258" y="63"/>
                </a:lnTo>
                <a:lnTo>
                  <a:pt x="258" y="30"/>
                </a:lnTo>
                <a:lnTo>
                  <a:pt x="255" y="0"/>
                </a:lnTo>
                <a:lnTo>
                  <a:pt x="468" y="0"/>
                </a:lnTo>
                <a:lnTo>
                  <a:pt x="468" y="30"/>
                </a:lnTo>
                <a:lnTo>
                  <a:pt x="465" y="120"/>
                </a:lnTo>
                <a:lnTo>
                  <a:pt x="339" y="120"/>
                </a:lnTo>
                <a:close/>
              </a:path>
            </a:pathLst>
          </a:custGeom>
          <a:solidFill>
            <a:srgbClr val="FF00FF"/>
          </a:solidFill>
          <a:ln w="12700" cap="flat" cmpd="sng">
            <a:noFill/>
            <a:prstDash val="solid"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32" name="Freeform 8"/>
          <p:cNvSpPr>
            <a:spLocks/>
          </p:cNvSpPr>
          <p:nvPr/>
        </p:nvSpPr>
        <p:spPr bwMode="auto">
          <a:xfrm>
            <a:off x="3149600" y="2087563"/>
            <a:ext cx="792163" cy="193675"/>
          </a:xfrm>
          <a:custGeom>
            <a:avLst/>
            <a:gdLst>
              <a:gd name="T0" fmla="*/ 557448 w 540"/>
              <a:gd name="T1" fmla="*/ 193675 h 122"/>
              <a:gd name="T2" fmla="*/ 792163 w 540"/>
              <a:gd name="T3" fmla="*/ 193675 h 122"/>
              <a:gd name="T4" fmla="*/ 792163 w 540"/>
              <a:gd name="T5" fmla="*/ 103188 h 122"/>
              <a:gd name="T6" fmla="*/ 676272 w 540"/>
              <a:gd name="T7" fmla="*/ 103188 h 122"/>
              <a:gd name="T8" fmla="*/ 676272 w 540"/>
              <a:gd name="T9" fmla="*/ 50800 h 122"/>
              <a:gd name="T10" fmla="*/ 674805 w 540"/>
              <a:gd name="T11" fmla="*/ 4763 h 122"/>
              <a:gd name="T12" fmla="*/ 0 w 540"/>
              <a:gd name="T13" fmla="*/ 0 h 122"/>
              <a:gd name="T14" fmla="*/ 2934 w 540"/>
              <a:gd name="T15" fmla="*/ 103188 h 122"/>
              <a:gd name="T16" fmla="*/ 372610 w 540"/>
              <a:gd name="T17" fmla="*/ 193675 h 122"/>
              <a:gd name="T18" fmla="*/ 557448 w 540"/>
              <a:gd name="T19" fmla="*/ 193675 h 122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540"/>
              <a:gd name="T31" fmla="*/ 0 h 122"/>
              <a:gd name="T32" fmla="*/ 540 w 540"/>
              <a:gd name="T33" fmla="*/ 122 h 122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540" h="122">
                <a:moveTo>
                  <a:pt x="380" y="122"/>
                </a:moveTo>
                <a:lnTo>
                  <a:pt x="540" y="122"/>
                </a:lnTo>
                <a:lnTo>
                  <a:pt x="540" y="65"/>
                </a:lnTo>
                <a:lnTo>
                  <a:pt x="461" y="65"/>
                </a:lnTo>
                <a:lnTo>
                  <a:pt x="461" y="32"/>
                </a:lnTo>
                <a:lnTo>
                  <a:pt x="460" y="3"/>
                </a:lnTo>
                <a:lnTo>
                  <a:pt x="0" y="0"/>
                </a:lnTo>
                <a:lnTo>
                  <a:pt x="2" y="65"/>
                </a:lnTo>
                <a:lnTo>
                  <a:pt x="254" y="122"/>
                </a:lnTo>
                <a:lnTo>
                  <a:pt x="380" y="122"/>
                </a:lnTo>
                <a:close/>
              </a:path>
            </a:pathLst>
          </a:custGeom>
          <a:solidFill>
            <a:srgbClr val="FF00FF"/>
          </a:solidFill>
          <a:ln w="12700" cap="flat" cmpd="sng">
            <a:noFill/>
            <a:prstDash val="solid"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33" name="Rectangle 9" descr="Weißer Marmor"/>
          <p:cNvSpPr>
            <a:spLocks noChangeArrowheads="1"/>
          </p:cNvSpPr>
          <p:nvPr/>
        </p:nvSpPr>
        <p:spPr bwMode="auto">
          <a:xfrm>
            <a:off x="2955925" y="2159000"/>
            <a:ext cx="757238" cy="122238"/>
          </a:xfrm>
          <a:prstGeom prst="rect">
            <a:avLst/>
          </a:prstGeom>
          <a:blipFill dpi="0" rotWithShape="1">
            <a:blip r:embed="rId4" cstate="print"/>
            <a:srcRect/>
            <a:tile tx="0" ty="0" sx="100000" sy="100000" flip="none" algn="tl"/>
          </a:blipFill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34" name="Freeform 10" descr="Weißer Marmor"/>
          <p:cNvSpPr>
            <a:spLocks/>
          </p:cNvSpPr>
          <p:nvPr/>
        </p:nvSpPr>
        <p:spPr bwMode="auto">
          <a:xfrm>
            <a:off x="1989138" y="2000250"/>
            <a:ext cx="1752600" cy="187325"/>
          </a:xfrm>
          <a:custGeom>
            <a:avLst/>
            <a:gdLst>
              <a:gd name="T0" fmla="*/ 0 w 1196"/>
              <a:gd name="T1" fmla="*/ 95250 h 118"/>
              <a:gd name="T2" fmla="*/ 720969 w 1196"/>
              <a:gd name="T3" fmla="*/ 98425 h 118"/>
              <a:gd name="T4" fmla="*/ 826477 w 1196"/>
              <a:gd name="T5" fmla="*/ 9525 h 118"/>
              <a:gd name="T6" fmla="*/ 1173773 w 1196"/>
              <a:gd name="T7" fmla="*/ 4763 h 118"/>
              <a:gd name="T8" fmla="*/ 1343758 w 1196"/>
              <a:gd name="T9" fmla="*/ 90488 h 118"/>
              <a:gd name="T10" fmla="*/ 1529862 w 1196"/>
              <a:gd name="T11" fmla="*/ 0 h 118"/>
              <a:gd name="T12" fmla="*/ 1749669 w 1196"/>
              <a:gd name="T13" fmla="*/ 1588 h 118"/>
              <a:gd name="T14" fmla="*/ 1752600 w 1196"/>
              <a:gd name="T15" fmla="*/ 92075 h 118"/>
              <a:gd name="T16" fmla="*/ 1682262 w 1196"/>
              <a:gd name="T17" fmla="*/ 95250 h 118"/>
              <a:gd name="T18" fmla="*/ 1529862 w 1196"/>
              <a:gd name="T19" fmla="*/ 95250 h 118"/>
              <a:gd name="T20" fmla="*/ 1528396 w 1196"/>
              <a:gd name="T21" fmla="*/ 158750 h 118"/>
              <a:gd name="T22" fmla="*/ 1339361 w 1196"/>
              <a:gd name="T23" fmla="*/ 157163 h 118"/>
              <a:gd name="T24" fmla="*/ 1160584 w 1196"/>
              <a:gd name="T25" fmla="*/ 158750 h 118"/>
              <a:gd name="T26" fmla="*/ 1159119 w 1196"/>
              <a:gd name="T27" fmla="*/ 92075 h 118"/>
              <a:gd name="T28" fmla="*/ 857250 w 1196"/>
              <a:gd name="T29" fmla="*/ 92075 h 118"/>
              <a:gd name="T30" fmla="*/ 852854 w 1196"/>
              <a:gd name="T31" fmla="*/ 182563 h 118"/>
              <a:gd name="T32" fmla="*/ 0 w 1196"/>
              <a:gd name="T33" fmla="*/ 187325 h 118"/>
              <a:gd name="T34" fmla="*/ 0 w 1196"/>
              <a:gd name="T35" fmla="*/ 95250 h 118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1196"/>
              <a:gd name="T55" fmla="*/ 0 h 118"/>
              <a:gd name="T56" fmla="*/ 1196 w 1196"/>
              <a:gd name="T57" fmla="*/ 118 h 118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1196" h="118">
                <a:moveTo>
                  <a:pt x="0" y="60"/>
                </a:moveTo>
                <a:lnTo>
                  <a:pt x="492" y="62"/>
                </a:lnTo>
                <a:cubicBezTo>
                  <a:pt x="585" y="58"/>
                  <a:pt x="515" y="16"/>
                  <a:pt x="564" y="6"/>
                </a:cubicBezTo>
                <a:lnTo>
                  <a:pt x="801" y="3"/>
                </a:lnTo>
                <a:cubicBezTo>
                  <a:pt x="860" y="11"/>
                  <a:pt x="766" y="56"/>
                  <a:pt x="917" y="57"/>
                </a:cubicBezTo>
                <a:cubicBezTo>
                  <a:pt x="1068" y="58"/>
                  <a:pt x="998" y="11"/>
                  <a:pt x="1044" y="0"/>
                </a:cubicBezTo>
                <a:lnTo>
                  <a:pt x="1194" y="1"/>
                </a:lnTo>
                <a:lnTo>
                  <a:pt x="1196" y="58"/>
                </a:lnTo>
                <a:lnTo>
                  <a:pt x="1148" y="60"/>
                </a:lnTo>
                <a:lnTo>
                  <a:pt x="1044" y="60"/>
                </a:lnTo>
                <a:lnTo>
                  <a:pt x="1043" y="100"/>
                </a:lnTo>
                <a:lnTo>
                  <a:pt x="914" y="99"/>
                </a:lnTo>
                <a:lnTo>
                  <a:pt x="792" y="100"/>
                </a:lnTo>
                <a:lnTo>
                  <a:pt x="791" y="58"/>
                </a:lnTo>
                <a:lnTo>
                  <a:pt x="585" y="58"/>
                </a:lnTo>
                <a:lnTo>
                  <a:pt x="582" y="115"/>
                </a:lnTo>
                <a:lnTo>
                  <a:pt x="0" y="118"/>
                </a:lnTo>
                <a:lnTo>
                  <a:pt x="0" y="60"/>
                </a:lnTo>
                <a:close/>
              </a:path>
            </a:pathLst>
          </a:custGeom>
          <a:blipFill dpi="0" rotWithShape="1">
            <a:blip r:embed="rId4" cstate="print"/>
            <a:srcRect/>
            <a:tile tx="0" ty="0" sx="100000" sy="100000" flip="none" algn="tl"/>
          </a:blipFill>
          <a:ln w="12700" cap="flat" cmpd="sng">
            <a:noFill/>
            <a:prstDash val="solid"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35" name="Rectangle 14"/>
          <p:cNvSpPr>
            <a:spLocks noChangeArrowheads="1"/>
          </p:cNvSpPr>
          <p:nvPr/>
        </p:nvSpPr>
        <p:spPr bwMode="auto">
          <a:xfrm>
            <a:off x="617538" y="2185988"/>
            <a:ext cx="1846262" cy="114300"/>
          </a:xfrm>
          <a:prstGeom prst="rect">
            <a:avLst/>
          </a:prstGeom>
          <a:solidFill>
            <a:srgbClr val="FF00FF"/>
          </a:solidFill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36" name="Rectangle 15"/>
          <p:cNvSpPr>
            <a:spLocks noChangeArrowheads="1"/>
          </p:cNvSpPr>
          <p:nvPr/>
        </p:nvSpPr>
        <p:spPr bwMode="auto">
          <a:xfrm>
            <a:off x="617538" y="2732088"/>
            <a:ext cx="3324225" cy="1382712"/>
          </a:xfrm>
          <a:prstGeom prst="rect">
            <a:avLst/>
          </a:prstGeom>
          <a:solidFill>
            <a:srgbClr val="969696"/>
          </a:solidFill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de-DE" sz="1300">
              <a:latin typeface="Arial" pitchFamily="34" charset="0"/>
            </a:endParaRPr>
          </a:p>
        </p:txBody>
      </p:sp>
      <p:sp>
        <p:nvSpPr>
          <p:cNvPr id="1037" name="Rectangle 16"/>
          <p:cNvSpPr>
            <a:spLocks noChangeArrowheads="1"/>
          </p:cNvSpPr>
          <p:nvPr/>
        </p:nvSpPr>
        <p:spPr bwMode="auto">
          <a:xfrm>
            <a:off x="617538" y="2276475"/>
            <a:ext cx="3324225" cy="455613"/>
          </a:xfrm>
          <a:prstGeom prst="rect">
            <a:avLst/>
          </a:prstGeom>
          <a:solidFill>
            <a:srgbClr val="00CCFF"/>
          </a:solidFill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de-DE" sz="1300">
              <a:latin typeface="Arial" pitchFamily="34" charset="0"/>
            </a:endParaRPr>
          </a:p>
        </p:txBody>
      </p:sp>
      <p:sp>
        <p:nvSpPr>
          <p:cNvPr id="1038" name="Freeform 17"/>
          <p:cNvSpPr>
            <a:spLocks/>
          </p:cNvSpPr>
          <p:nvPr/>
        </p:nvSpPr>
        <p:spPr bwMode="auto">
          <a:xfrm>
            <a:off x="2095500" y="2192338"/>
            <a:ext cx="398463" cy="2016125"/>
          </a:xfrm>
          <a:custGeom>
            <a:avLst/>
            <a:gdLst>
              <a:gd name="T0" fmla="*/ 0 w 272"/>
              <a:gd name="T1" fmla="*/ 0 h 1270"/>
              <a:gd name="T2" fmla="*/ 51273 w 272"/>
              <a:gd name="T3" fmla="*/ 2016125 h 1270"/>
              <a:gd name="T4" fmla="*/ 331076 w 272"/>
              <a:gd name="T5" fmla="*/ 2016125 h 1270"/>
              <a:gd name="T6" fmla="*/ 398463 w 272"/>
              <a:gd name="T7" fmla="*/ 0 h 1270"/>
              <a:gd name="T8" fmla="*/ 0 w 272"/>
              <a:gd name="T9" fmla="*/ 0 h 127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72"/>
              <a:gd name="T16" fmla="*/ 0 h 1270"/>
              <a:gd name="T17" fmla="*/ 272 w 272"/>
              <a:gd name="T18" fmla="*/ 1270 h 127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72" h="1270">
                <a:moveTo>
                  <a:pt x="0" y="0"/>
                </a:moveTo>
                <a:lnTo>
                  <a:pt x="35" y="1270"/>
                </a:lnTo>
                <a:lnTo>
                  <a:pt x="226" y="1270"/>
                </a:lnTo>
                <a:lnTo>
                  <a:pt x="272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1039" name="Group 18"/>
          <p:cNvGrpSpPr>
            <a:grpSpLocks/>
          </p:cNvGrpSpPr>
          <p:nvPr/>
        </p:nvGrpSpPr>
        <p:grpSpPr bwMode="auto">
          <a:xfrm>
            <a:off x="2095500" y="2192338"/>
            <a:ext cx="398463" cy="2016125"/>
            <a:chOff x="2789" y="1094"/>
            <a:chExt cx="272" cy="1270"/>
          </a:xfrm>
        </p:grpSpPr>
        <p:sp>
          <p:nvSpPr>
            <p:cNvPr id="1093" name="Freeform 19"/>
            <p:cNvSpPr>
              <a:spLocks/>
            </p:cNvSpPr>
            <p:nvPr/>
          </p:nvSpPr>
          <p:spPr bwMode="auto">
            <a:xfrm>
              <a:off x="2789" y="1094"/>
              <a:ext cx="272" cy="1270"/>
            </a:xfrm>
            <a:custGeom>
              <a:avLst/>
              <a:gdLst>
                <a:gd name="T0" fmla="*/ 0 w 272"/>
                <a:gd name="T1" fmla="*/ 0 h 1270"/>
                <a:gd name="T2" fmla="*/ 35 w 272"/>
                <a:gd name="T3" fmla="*/ 1270 h 1270"/>
                <a:gd name="T4" fmla="*/ 226 w 272"/>
                <a:gd name="T5" fmla="*/ 1270 h 1270"/>
                <a:gd name="T6" fmla="*/ 272 w 272"/>
                <a:gd name="T7" fmla="*/ 0 h 1270"/>
                <a:gd name="T8" fmla="*/ 0 w 272"/>
                <a:gd name="T9" fmla="*/ 0 h 127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72"/>
                <a:gd name="T16" fmla="*/ 0 h 1270"/>
                <a:gd name="T17" fmla="*/ 272 w 272"/>
                <a:gd name="T18" fmla="*/ 1270 h 127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72" h="1270">
                  <a:moveTo>
                    <a:pt x="0" y="0"/>
                  </a:moveTo>
                  <a:lnTo>
                    <a:pt x="35" y="1270"/>
                  </a:lnTo>
                  <a:lnTo>
                    <a:pt x="226" y="1270"/>
                  </a:lnTo>
                  <a:lnTo>
                    <a:pt x="27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94" name="Freeform 20"/>
            <p:cNvSpPr>
              <a:spLocks/>
            </p:cNvSpPr>
            <p:nvPr/>
          </p:nvSpPr>
          <p:spPr bwMode="auto">
            <a:xfrm>
              <a:off x="2789" y="1094"/>
              <a:ext cx="272" cy="1270"/>
            </a:xfrm>
            <a:custGeom>
              <a:avLst/>
              <a:gdLst>
                <a:gd name="T0" fmla="*/ 0 w 272"/>
                <a:gd name="T1" fmla="*/ 0 h 1270"/>
                <a:gd name="T2" fmla="*/ 35 w 272"/>
                <a:gd name="T3" fmla="*/ 1270 h 1270"/>
                <a:gd name="T4" fmla="*/ 226 w 272"/>
                <a:gd name="T5" fmla="*/ 1270 h 1270"/>
                <a:gd name="T6" fmla="*/ 272 w 272"/>
                <a:gd name="T7" fmla="*/ 0 h 1270"/>
                <a:gd name="T8" fmla="*/ 0 w 272"/>
                <a:gd name="T9" fmla="*/ 0 h 127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72"/>
                <a:gd name="T16" fmla="*/ 0 h 1270"/>
                <a:gd name="T17" fmla="*/ 272 w 272"/>
                <a:gd name="T18" fmla="*/ 1270 h 127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72" h="1270">
                  <a:moveTo>
                    <a:pt x="0" y="0"/>
                  </a:moveTo>
                  <a:lnTo>
                    <a:pt x="35" y="1270"/>
                  </a:lnTo>
                  <a:lnTo>
                    <a:pt x="226" y="1270"/>
                  </a:lnTo>
                  <a:lnTo>
                    <a:pt x="27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CC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95" name="Freeform 21"/>
            <p:cNvSpPr>
              <a:spLocks/>
            </p:cNvSpPr>
            <p:nvPr/>
          </p:nvSpPr>
          <p:spPr bwMode="auto">
            <a:xfrm>
              <a:off x="2812" y="1094"/>
              <a:ext cx="227" cy="1247"/>
            </a:xfrm>
            <a:custGeom>
              <a:avLst/>
              <a:gdLst>
                <a:gd name="T0" fmla="*/ 0 w 272"/>
                <a:gd name="T1" fmla="*/ 0 h 1270"/>
                <a:gd name="T2" fmla="*/ 29 w 272"/>
                <a:gd name="T3" fmla="*/ 1247 h 1270"/>
                <a:gd name="T4" fmla="*/ 189 w 272"/>
                <a:gd name="T5" fmla="*/ 1247 h 1270"/>
                <a:gd name="T6" fmla="*/ 227 w 272"/>
                <a:gd name="T7" fmla="*/ 0 h 1270"/>
                <a:gd name="T8" fmla="*/ 0 w 272"/>
                <a:gd name="T9" fmla="*/ 0 h 127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72"/>
                <a:gd name="T16" fmla="*/ 0 h 1270"/>
                <a:gd name="T17" fmla="*/ 272 w 272"/>
                <a:gd name="T18" fmla="*/ 1270 h 127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72" h="1270">
                  <a:moveTo>
                    <a:pt x="0" y="0"/>
                  </a:moveTo>
                  <a:lnTo>
                    <a:pt x="35" y="1270"/>
                  </a:lnTo>
                  <a:lnTo>
                    <a:pt x="226" y="1270"/>
                  </a:lnTo>
                  <a:lnTo>
                    <a:pt x="27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40" name="Group 22"/>
          <p:cNvGrpSpPr>
            <a:grpSpLocks/>
          </p:cNvGrpSpPr>
          <p:nvPr/>
        </p:nvGrpSpPr>
        <p:grpSpPr bwMode="auto">
          <a:xfrm>
            <a:off x="2127250" y="2192338"/>
            <a:ext cx="333375" cy="1979612"/>
            <a:chOff x="2767" y="1162"/>
            <a:chExt cx="227" cy="1247"/>
          </a:xfrm>
        </p:grpSpPr>
        <p:sp>
          <p:nvSpPr>
            <p:cNvPr id="1091" name="Freeform 23"/>
            <p:cNvSpPr>
              <a:spLocks/>
            </p:cNvSpPr>
            <p:nvPr/>
          </p:nvSpPr>
          <p:spPr bwMode="auto">
            <a:xfrm>
              <a:off x="2767" y="1162"/>
              <a:ext cx="227" cy="1247"/>
            </a:xfrm>
            <a:custGeom>
              <a:avLst/>
              <a:gdLst>
                <a:gd name="T0" fmla="*/ 0 w 272"/>
                <a:gd name="T1" fmla="*/ 0 h 1270"/>
                <a:gd name="T2" fmla="*/ 29 w 272"/>
                <a:gd name="T3" fmla="*/ 1247 h 1270"/>
                <a:gd name="T4" fmla="*/ 189 w 272"/>
                <a:gd name="T5" fmla="*/ 1247 h 1270"/>
                <a:gd name="T6" fmla="*/ 227 w 272"/>
                <a:gd name="T7" fmla="*/ 0 h 1270"/>
                <a:gd name="T8" fmla="*/ 0 w 272"/>
                <a:gd name="T9" fmla="*/ 0 h 127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72"/>
                <a:gd name="T16" fmla="*/ 0 h 1270"/>
                <a:gd name="T17" fmla="*/ 272 w 272"/>
                <a:gd name="T18" fmla="*/ 1270 h 127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72" h="1270">
                  <a:moveTo>
                    <a:pt x="0" y="0"/>
                  </a:moveTo>
                  <a:lnTo>
                    <a:pt x="35" y="1270"/>
                  </a:lnTo>
                  <a:lnTo>
                    <a:pt x="226" y="1270"/>
                  </a:lnTo>
                  <a:lnTo>
                    <a:pt x="27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92" name="Freeform 24"/>
            <p:cNvSpPr>
              <a:spLocks/>
            </p:cNvSpPr>
            <p:nvPr/>
          </p:nvSpPr>
          <p:spPr bwMode="auto">
            <a:xfrm>
              <a:off x="2789" y="1162"/>
              <a:ext cx="181" cy="1225"/>
            </a:xfrm>
            <a:custGeom>
              <a:avLst/>
              <a:gdLst>
                <a:gd name="T0" fmla="*/ 0 w 272"/>
                <a:gd name="T1" fmla="*/ 0 h 1270"/>
                <a:gd name="T2" fmla="*/ 23 w 272"/>
                <a:gd name="T3" fmla="*/ 1225 h 1270"/>
                <a:gd name="T4" fmla="*/ 150 w 272"/>
                <a:gd name="T5" fmla="*/ 1225 h 1270"/>
                <a:gd name="T6" fmla="*/ 181 w 272"/>
                <a:gd name="T7" fmla="*/ 0 h 1270"/>
                <a:gd name="T8" fmla="*/ 0 w 272"/>
                <a:gd name="T9" fmla="*/ 0 h 127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72"/>
                <a:gd name="T16" fmla="*/ 0 h 1270"/>
                <a:gd name="T17" fmla="*/ 272 w 272"/>
                <a:gd name="T18" fmla="*/ 1270 h 127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72" h="1270">
                  <a:moveTo>
                    <a:pt x="0" y="0"/>
                  </a:moveTo>
                  <a:lnTo>
                    <a:pt x="35" y="1270"/>
                  </a:lnTo>
                  <a:lnTo>
                    <a:pt x="226" y="1270"/>
                  </a:lnTo>
                  <a:lnTo>
                    <a:pt x="27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41" name="Freeform 25" descr="Granit"/>
          <p:cNvSpPr>
            <a:spLocks/>
          </p:cNvSpPr>
          <p:nvPr/>
        </p:nvSpPr>
        <p:spPr bwMode="auto">
          <a:xfrm>
            <a:off x="2160588" y="2192338"/>
            <a:ext cx="265112" cy="1944687"/>
          </a:xfrm>
          <a:custGeom>
            <a:avLst/>
            <a:gdLst>
              <a:gd name="T0" fmla="*/ 0 w 272"/>
              <a:gd name="T1" fmla="*/ 0 h 1270"/>
              <a:gd name="T2" fmla="*/ 34114 w 272"/>
              <a:gd name="T3" fmla="*/ 1944687 h 1270"/>
              <a:gd name="T4" fmla="*/ 220277 w 272"/>
              <a:gd name="T5" fmla="*/ 1944687 h 1270"/>
              <a:gd name="T6" fmla="*/ 265112 w 272"/>
              <a:gd name="T7" fmla="*/ 0 h 1270"/>
              <a:gd name="T8" fmla="*/ 0 w 272"/>
              <a:gd name="T9" fmla="*/ 0 h 127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72"/>
              <a:gd name="T16" fmla="*/ 0 h 1270"/>
              <a:gd name="T17" fmla="*/ 272 w 272"/>
              <a:gd name="T18" fmla="*/ 1270 h 127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72" h="1270">
                <a:moveTo>
                  <a:pt x="0" y="0"/>
                </a:moveTo>
                <a:lnTo>
                  <a:pt x="35" y="1270"/>
                </a:lnTo>
                <a:lnTo>
                  <a:pt x="226" y="1270"/>
                </a:lnTo>
                <a:lnTo>
                  <a:pt x="272" y="0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5" cstate="print"/>
            <a:srcRect/>
            <a:tile tx="0" ty="0" sx="100000" sy="100000" flip="none" algn="tl"/>
          </a:blip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1042" name="Group 26"/>
          <p:cNvGrpSpPr>
            <a:grpSpLocks/>
          </p:cNvGrpSpPr>
          <p:nvPr/>
        </p:nvGrpSpPr>
        <p:grpSpPr bwMode="auto">
          <a:xfrm>
            <a:off x="617538" y="4114800"/>
            <a:ext cx="3324225" cy="254000"/>
            <a:chOff x="417" y="2445"/>
            <a:chExt cx="2272" cy="160"/>
          </a:xfrm>
        </p:grpSpPr>
        <p:sp>
          <p:nvSpPr>
            <p:cNvPr id="1083" name="Freeform 27"/>
            <p:cNvSpPr>
              <a:spLocks/>
            </p:cNvSpPr>
            <p:nvPr/>
          </p:nvSpPr>
          <p:spPr bwMode="auto">
            <a:xfrm>
              <a:off x="417" y="2493"/>
              <a:ext cx="431" cy="112"/>
            </a:xfrm>
            <a:custGeom>
              <a:avLst/>
              <a:gdLst>
                <a:gd name="T0" fmla="*/ 0 w 960"/>
                <a:gd name="T1" fmla="*/ 0 h 144"/>
                <a:gd name="T2" fmla="*/ 431 w 960"/>
                <a:gd name="T3" fmla="*/ 0 h 144"/>
                <a:gd name="T4" fmla="*/ 431 w 960"/>
                <a:gd name="T5" fmla="*/ 112 h 144"/>
                <a:gd name="T6" fmla="*/ 0 w 960"/>
                <a:gd name="T7" fmla="*/ 112 h 144"/>
                <a:gd name="T8" fmla="*/ 0 w 960"/>
                <a:gd name="T9" fmla="*/ 112 h 144"/>
                <a:gd name="T10" fmla="*/ 0 w 960"/>
                <a:gd name="T11" fmla="*/ 0 h 14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960"/>
                <a:gd name="T19" fmla="*/ 0 h 144"/>
                <a:gd name="T20" fmla="*/ 960 w 960"/>
                <a:gd name="T21" fmla="*/ 144 h 14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960" h="144">
                  <a:moveTo>
                    <a:pt x="0" y="0"/>
                  </a:moveTo>
                  <a:lnTo>
                    <a:pt x="960" y="0"/>
                  </a:lnTo>
                  <a:lnTo>
                    <a:pt x="960" y="144"/>
                  </a:lnTo>
                  <a:lnTo>
                    <a:pt x="0" y="1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66"/>
            </a:solidFill>
            <a:ln w="12700" cap="flat" cmpd="sng">
              <a:noFill/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84" name="Freeform 28"/>
            <p:cNvSpPr>
              <a:spLocks/>
            </p:cNvSpPr>
            <p:nvPr/>
          </p:nvSpPr>
          <p:spPr bwMode="auto">
            <a:xfrm>
              <a:off x="417" y="2445"/>
              <a:ext cx="431" cy="144"/>
            </a:xfrm>
            <a:custGeom>
              <a:avLst/>
              <a:gdLst>
                <a:gd name="T0" fmla="*/ 0 w 960"/>
                <a:gd name="T1" fmla="*/ 0 h 144"/>
                <a:gd name="T2" fmla="*/ 431 w 960"/>
                <a:gd name="T3" fmla="*/ 0 h 144"/>
                <a:gd name="T4" fmla="*/ 431 w 960"/>
                <a:gd name="T5" fmla="*/ 144 h 144"/>
                <a:gd name="T6" fmla="*/ 0 w 960"/>
                <a:gd name="T7" fmla="*/ 144 h 144"/>
                <a:gd name="T8" fmla="*/ 0 w 960"/>
                <a:gd name="T9" fmla="*/ 144 h 144"/>
                <a:gd name="T10" fmla="*/ 0 w 960"/>
                <a:gd name="T11" fmla="*/ 0 h 14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960"/>
                <a:gd name="T19" fmla="*/ 0 h 144"/>
                <a:gd name="T20" fmla="*/ 960 w 960"/>
                <a:gd name="T21" fmla="*/ 144 h 14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960" h="144">
                  <a:moveTo>
                    <a:pt x="0" y="0"/>
                  </a:moveTo>
                  <a:lnTo>
                    <a:pt x="960" y="0"/>
                  </a:lnTo>
                  <a:lnTo>
                    <a:pt x="960" y="144"/>
                  </a:lnTo>
                  <a:lnTo>
                    <a:pt x="0" y="1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9900"/>
            </a:solidFill>
            <a:ln w="12700" cap="flat" cmpd="sng">
              <a:noFill/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85" name="Freeform 29"/>
            <p:cNvSpPr>
              <a:spLocks/>
            </p:cNvSpPr>
            <p:nvPr/>
          </p:nvSpPr>
          <p:spPr bwMode="auto">
            <a:xfrm>
              <a:off x="2208" y="2493"/>
              <a:ext cx="480" cy="112"/>
            </a:xfrm>
            <a:custGeom>
              <a:avLst/>
              <a:gdLst>
                <a:gd name="T0" fmla="*/ 0 w 960"/>
                <a:gd name="T1" fmla="*/ 0 h 144"/>
                <a:gd name="T2" fmla="*/ 480 w 960"/>
                <a:gd name="T3" fmla="*/ 0 h 144"/>
                <a:gd name="T4" fmla="*/ 480 w 960"/>
                <a:gd name="T5" fmla="*/ 112 h 144"/>
                <a:gd name="T6" fmla="*/ 0 w 960"/>
                <a:gd name="T7" fmla="*/ 112 h 144"/>
                <a:gd name="T8" fmla="*/ 0 w 960"/>
                <a:gd name="T9" fmla="*/ 112 h 144"/>
                <a:gd name="T10" fmla="*/ 0 w 960"/>
                <a:gd name="T11" fmla="*/ 0 h 14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960"/>
                <a:gd name="T19" fmla="*/ 0 h 144"/>
                <a:gd name="T20" fmla="*/ 960 w 960"/>
                <a:gd name="T21" fmla="*/ 144 h 14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960" h="144">
                  <a:moveTo>
                    <a:pt x="0" y="0"/>
                  </a:moveTo>
                  <a:lnTo>
                    <a:pt x="960" y="0"/>
                  </a:lnTo>
                  <a:lnTo>
                    <a:pt x="960" y="144"/>
                  </a:lnTo>
                  <a:lnTo>
                    <a:pt x="0" y="1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66"/>
            </a:solidFill>
            <a:ln w="12700" cap="flat" cmpd="sng">
              <a:noFill/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86" name="Freeform 30">
              <a:hlinkHover r:id="" action="ppaction://hlinkshowjump?jump=nextslide"/>
            </p:cNvPr>
            <p:cNvSpPr>
              <a:spLocks/>
            </p:cNvSpPr>
            <p:nvPr/>
          </p:nvSpPr>
          <p:spPr bwMode="auto">
            <a:xfrm>
              <a:off x="2209" y="2445"/>
              <a:ext cx="480" cy="144"/>
            </a:xfrm>
            <a:custGeom>
              <a:avLst/>
              <a:gdLst>
                <a:gd name="T0" fmla="*/ 0 w 960"/>
                <a:gd name="T1" fmla="*/ 0 h 144"/>
                <a:gd name="T2" fmla="*/ 480 w 960"/>
                <a:gd name="T3" fmla="*/ 0 h 144"/>
                <a:gd name="T4" fmla="*/ 480 w 960"/>
                <a:gd name="T5" fmla="*/ 144 h 144"/>
                <a:gd name="T6" fmla="*/ 0 w 960"/>
                <a:gd name="T7" fmla="*/ 144 h 144"/>
                <a:gd name="T8" fmla="*/ 0 w 960"/>
                <a:gd name="T9" fmla="*/ 144 h 144"/>
                <a:gd name="T10" fmla="*/ 0 w 960"/>
                <a:gd name="T11" fmla="*/ 0 h 14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960"/>
                <a:gd name="T19" fmla="*/ 0 h 144"/>
                <a:gd name="T20" fmla="*/ 960 w 960"/>
                <a:gd name="T21" fmla="*/ 144 h 14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960" h="144">
                  <a:moveTo>
                    <a:pt x="0" y="0"/>
                  </a:moveTo>
                  <a:lnTo>
                    <a:pt x="960" y="0"/>
                  </a:lnTo>
                  <a:lnTo>
                    <a:pt x="960" y="144"/>
                  </a:lnTo>
                  <a:lnTo>
                    <a:pt x="0" y="1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9900"/>
            </a:solidFill>
            <a:ln w="12700" cap="flat" cmpd="sng">
              <a:noFill/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87" name="Freeform 31"/>
            <p:cNvSpPr>
              <a:spLocks/>
            </p:cNvSpPr>
            <p:nvPr/>
          </p:nvSpPr>
          <p:spPr bwMode="auto">
            <a:xfrm>
              <a:off x="1056" y="2461"/>
              <a:ext cx="960" cy="144"/>
            </a:xfrm>
            <a:custGeom>
              <a:avLst/>
              <a:gdLst>
                <a:gd name="T0" fmla="*/ 0 w 960"/>
                <a:gd name="T1" fmla="*/ 0 h 144"/>
                <a:gd name="T2" fmla="*/ 960 w 960"/>
                <a:gd name="T3" fmla="*/ 0 h 144"/>
                <a:gd name="T4" fmla="*/ 960 w 960"/>
                <a:gd name="T5" fmla="*/ 144 h 144"/>
                <a:gd name="T6" fmla="*/ 618 w 960"/>
                <a:gd name="T7" fmla="*/ 141 h 144"/>
                <a:gd name="T8" fmla="*/ 503 w 960"/>
                <a:gd name="T9" fmla="*/ 93 h 144"/>
                <a:gd name="T10" fmla="*/ 378 w 960"/>
                <a:gd name="T11" fmla="*/ 141 h 144"/>
                <a:gd name="T12" fmla="*/ 0 w 960"/>
                <a:gd name="T13" fmla="*/ 144 h 144"/>
                <a:gd name="T14" fmla="*/ 0 w 960"/>
                <a:gd name="T15" fmla="*/ 144 h 144"/>
                <a:gd name="T16" fmla="*/ 0 w 960"/>
                <a:gd name="T17" fmla="*/ 0 h 14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960"/>
                <a:gd name="T28" fmla="*/ 0 h 144"/>
                <a:gd name="T29" fmla="*/ 960 w 960"/>
                <a:gd name="T30" fmla="*/ 144 h 14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960" h="144">
                  <a:moveTo>
                    <a:pt x="0" y="0"/>
                  </a:moveTo>
                  <a:lnTo>
                    <a:pt x="960" y="0"/>
                  </a:lnTo>
                  <a:lnTo>
                    <a:pt x="960" y="144"/>
                  </a:lnTo>
                  <a:lnTo>
                    <a:pt x="618" y="141"/>
                  </a:lnTo>
                  <a:cubicBezTo>
                    <a:pt x="542" y="132"/>
                    <a:pt x="572" y="93"/>
                    <a:pt x="503" y="93"/>
                  </a:cubicBezTo>
                  <a:cubicBezTo>
                    <a:pt x="434" y="93"/>
                    <a:pt x="461" y="133"/>
                    <a:pt x="378" y="141"/>
                  </a:cubicBezTo>
                  <a:lnTo>
                    <a:pt x="0" y="1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66"/>
            </a:solidFill>
            <a:ln w="12700" cap="flat" cmpd="sng">
              <a:noFill/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88" name="Freeform 32"/>
            <p:cNvSpPr>
              <a:spLocks/>
            </p:cNvSpPr>
            <p:nvPr/>
          </p:nvSpPr>
          <p:spPr bwMode="auto">
            <a:xfrm>
              <a:off x="1056" y="2445"/>
              <a:ext cx="960" cy="147"/>
            </a:xfrm>
            <a:custGeom>
              <a:avLst/>
              <a:gdLst>
                <a:gd name="T0" fmla="*/ 0 w 960"/>
                <a:gd name="T1" fmla="*/ 0 h 144"/>
                <a:gd name="T2" fmla="*/ 960 w 960"/>
                <a:gd name="T3" fmla="*/ 0 h 144"/>
                <a:gd name="T4" fmla="*/ 960 w 960"/>
                <a:gd name="T5" fmla="*/ 147 h 144"/>
                <a:gd name="T6" fmla="*/ 618 w 960"/>
                <a:gd name="T7" fmla="*/ 144 h 144"/>
                <a:gd name="T8" fmla="*/ 503 w 960"/>
                <a:gd name="T9" fmla="*/ 95 h 144"/>
                <a:gd name="T10" fmla="*/ 378 w 960"/>
                <a:gd name="T11" fmla="*/ 144 h 144"/>
                <a:gd name="T12" fmla="*/ 0 w 960"/>
                <a:gd name="T13" fmla="*/ 147 h 144"/>
                <a:gd name="T14" fmla="*/ 0 w 960"/>
                <a:gd name="T15" fmla="*/ 147 h 144"/>
                <a:gd name="T16" fmla="*/ 0 w 960"/>
                <a:gd name="T17" fmla="*/ 0 h 14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960"/>
                <a:gd name="T28" fmla="*/ 0 h 144"/>
                <a:gd name="T29" fmla="*/ 960 w 960"/>
                <a:gd name="T30" fmla="*/ 144 h 14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960" h="144">
                  <a:moveTo>
                    <a:pt x="0" y="0"/>
                  </a:moveTo>
                  <a:lnTo>
                    <a:pt x="960" y="0"/>
                  </a:lnTo>
                  <a:lnTo>
                    <a:pt x="960" y="144"/>
                  </a:lnTo>
                  <a:lnTo>
                    <a:pt x="618" y="141"/>
                  </a:lnTo>
                  <a:cubicBezTo>
                    <a:pt x="542" y="132"/>
                    <a:pt x="572" y="93"/>
                    <a:pt x="503" y="93"/>
                  </a:cubicBezTo>
                  <a:cubicBezTo>
                    <a:pt x="434" y="93"/>
                    <a:pt x="461" y="133"/>
                    <a:pt x="378" y="141"/>
                  </a:cubicBezTo>
                  <a:lnTo>
                    <a:pt x="0" y="1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9900"/>
            </a:solidFill>
            <a:ln w="12700" cap="flat" cmpd="sng">
              <a:noFill/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89" name="Rectangle 33"/>
            <p:cNvSpPr>
              <a:spLocks noChangeArrowheads="1"/>
            </p:cNvSpPr>
            <p:nvPr/>
          </p:nvSpPr>
          <p:spPr bwMode="auto">
            <a:xfrm>
              <a:off x="417" y="2445"/>
              <a:ext cx="1057" cy="59"/>
            </a:xfrm>
            <a:prstGeom prst="rect">
              <a:avLst/>
            </a:prstGeom>
            <a:solidFill>
              <a:srgbClr val="00CCFF"/>
            </a:solidFill>
            <a:ln w="1270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90" name="Rectangle 34"/>
            <p:cNvSpPr>
              <a:spLocks noChangeArrowheads="1"/>
            </p:cNvSpPr>
            <p:nvPr/>
          </p:nvSpPr>
          <p:spPr bwMode="auto">
            <a:xfrm>
              <a:off x="1635" y="2445"/>
              <a:ext cx="1053" cy="59"/>
            </a:xfrm>
            <a:prstGeom prst="rect">
              <a:avLst/>
            </a:prstGeom>
            <a:solidFill>
              <a:srgbClr val="00CCFF"/>
            </a:solidFill>
            <a:ln w="1270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043" name="Group 35"/>
          <p:cNvGrpSpPr>
            <a:grpSpLocks/>
          </p:cNvGrpSpPr>
          <p:nvPr/>
        </p:nvGrpSpPr>
        <p:grpSpPr bwMode="auto">
          <a:xfrm>
            <a:off x="806450" y="3686175"/>
            <a:ext cx="992188" cy="627063"/>
            <a:chOff x="550" y="2103"/>
            <a:chExt cx="677" cy="395"/>
          </a:xfrm>
        </p:grpSpPr>
        <p:sp>
          <p:nvSpPr>
            <p:cNvPr id="1081" name="Text Box 36"/>
            <p:cNvSpPr txBox="1">
              <a:spLocks noChangeArrowheads="1"/>
            </p:cNvSpPr>
            <p:nvPr/>
          </p:nvSpPr>
          <p:spPr bwMode="auto">
            <a:xfrm>
              <a:off x="550" y="2103"/>
              <a:ext cx="370" cy="12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de-DE" sz="1300">
                  <a:latin typeface="Arial" pitchFamily="34" charset="0"/>
                </a:rPr>
                <a:t>Copper</a:t>
              </a:r>
            </a:p>
          </p:txBody>
        </p:sp>
        <p:sp>
          <p:nvSpPr>
            <p:cNvPr id="1082" name="Line 37"/>
            <p:cNvSpPr>
              <a:spLocks noChangeShapeType="1"/>
            </p:cNvSpPr>
            <p:nvPr/>
          </p:nvSpPr>
          <p:spPr bwMode="auto">
            <a:xfrm>
              <a:off x="950" y="2175"/>
              <a:ext cx="277" cy="3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044" name="Rectangle 38"/>
          <p:cNvSpPr>
            <a:spLocks noChangeArrowheads="1"/>
          </p:cNvSpPr>
          <p:nvPr/>
        </p:nvSpPr>
        <p:spPr bwMode="auto">
          <a:xfrm>
            <a:off x="2492375" y="2276475"/>
            <a:ext cx="1477963" cy="4556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de-DE" sz="1300">
                <a:latin typeface="Arial" pitchFamily="34" charset="0"/>
              </a:rPr>
              <a:t>ILD 5-7 µm</a:t>
            </a:r>
          </a:p>
        </p:txBody>
      </p:sp>
      <p:sp>
        <p:nvSpPr>
          <p:cNvPr id="1045" name="Rectangle 39"/>
          <p:cNvSpPr>
            <a:spLocks noChangeArrowheads="1"/>
          </p:cNvSpPr>
          <p:nvPr/>
        </p:nvSpPr>
        <p:spPr bwMode="auto">
          <a:xfrm>
            <a:off x="684213" y="2549525"/>
            <a:ext cx="1477962" cy="1447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de-DE" sz="1300">
                <a:latin typeface="Arial" pitchFamily="34" charset="0"/>
              </a:rPr>
              <a:t>Isolation</a:t>
            </a:r>
          </a:p>
          <a:p>
            <a:r>
              <a:rPr lang="de-DE" sz="1300">
                <a:latin typeface="Arial" pitchFamily="34" charset="0"/>
              </a:rPr>
              <a:t>Tungsten Plug</a:t>
            </a:r>
          </a:p>
        </p:txBody>
      </p:sp>
      <p:sp>
        <p:nvSpPr>
          <p:cNvPr id="1046" name="Rectangle 40"/>
          <p:cNvSpPr>
            <a:spLocks noChangeArrowheads="1"/>
          </p:cNvSpPr>
          <p:nvPr/>
        </p:nvSpPr>
        <p:spPr bwMode="auto">
          <a:xfrm>
            <a:off x="2513013" y="2549525"/>
            <a:ext cx="1477962" cy="1447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de-DE" sz="1300">
                <a:latin typeface="Arial" pitchFamily="34" charset="0"/>
              </a:rPr>
              <a:t>Si 10 µm</a:t>
            </a:r>
          </a:p>
        </p:txBody>
      </p:sp>
      <p:sp>
        <p:nvSpPr>
          <p:cNvPr id="1047" name="Rectangle 41"/>
          <p:cNvSpPr>
            <a:spLocks noChangeArrowheads="1"/>
          </p:cNvSpPr>
          <p:nvPr/>
        </p:nvSpPr>
        <p:spPr bwMode="auto">
          <a:xfrm>
            <a:off x="654050" y="2252663"/>
            <a:ext cx="1476375" cy="4556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de-DE" sz="1300">
                <a:latin typeface="Arial" pitchFamily="34" charset="0"/>
              </a:rPr>
              <a:t>Passivation</a:t>
            </a:r>
          </a:p>
        </p:txBody>
      </p:sp>
      <p:sp>
        <p:nvSpPr>
          <p:cNvPr id="1048" name="Line 42"/>
          <p:cNvSpPr>
            <a:spLocks noChangeShapeType="1"/>
          </p:cNvSpPr>
          <p:nvPr/>
        </p:nvSpPr>
        <p:spPr bwMode="auto">
          <a:xfrm>
            <a:off x="1106488" y="2214563"/>
            <a:ext cx="255587" cy="1746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49" name="Line 43"/>
          <p:cNvSpPr>
            <a:spLocks noChangeShapeType="1"/>
          </p:cNvSpPr>
          <p:nvPr/>
        </p:nvSpPr>
        <p:spPr bwMode="auto">
          <a:xfrm>
            <a:off x="1911350" y="3386138"/>
            <a:ext cx="400050" cy="3016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50" name="Line 44"/>
          <p:cNvSpPr>
            <a:spLocks noChangeShapeType="1"/>
          </p:cNvSpPr>
          <p:nvPr/>
        </p:nvSpPr>
        <p:spPr bwMode="auto">
          <a:xfrm flipV="1">
            <a:off x="1798638" y="3008313"/>
            <a:ext cx="322262" cy="571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51" name="Rectangle 45"/>
          <p:cNvSpPr>
            <a:spLocks noChangeArrowheads="1"/>
          </p:cNvSpPr>
          <p:nvPr/>
        </p:nvSpPr>
        <p:spPr bwMode="auto">
          <a:xfrm>
            <a:off x="1979613" y="5011738"/>
            <a:ext cx="6350" cy="29527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52" name="Rectangle 46"/>
          <p:cNvSpPr>
            <a:spLocks noChangeArrowheads="1"/>
          </p:cNvSpPr>
          <p:nvPr/>
        </p:nvSpPr>
        <p:spPr bwMode="auto">
          <a:xfrm>
            <a:off x="1990725" y="5011738"/>
            <a:ext cx="6350" cy="29527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53" name="Freeform 47"/>
          <p:cNvSpPr>
            <a:spLocks/>
          </p:cNvSpPr>
          <p:nvPr/>
        </p:nvSpPr>
        <p:spPr bwMode="auto">
          <a:xfrm>
            <a:off x="1547813" y="4352925"/>
            <a:ext cx="1406525" cy="261938"/>
          </a:xfrm>
          <a:custGeom>
            <a:avLst/>
            <a:gdLst>
              <a:gd name="T0" fmla="*/ 0 w 954"/>
              <a:gd name="T1" fmla="*/ 252413 h 165"/>
              <a:gd name="T2" fmla="*/ 1406525 w 954"/>
              <a:gd name="T3" fmla="*/ 261938 h 165"/>
              <a:gd name="T4" fmla="*/ 1406525 w 954"/>
              <a:gd name="T5" fmla="*/ 4763 h 165"/>
              <a:gd name="T6" fmla="*/ 816787 w 954"/>
              <a:gd name="T7" fmla="*/ 0 h 165"/>
              <a:gd name="T8" fmla="*/ 803518 w 954"/>
              <a:gd name="T9" fmla="*/ 171450 h 165"/>
              <a:gd name="T10" fmla="*/ 653135 w 954"/>
              <a:gd name="T11" fmla="*/ 171450 h 165"/>
              <a:gd name="T12" fmla="*/ 635443 w 954"/>
              <a:gd name="T13" fmla="*/ 4763 h 165"/>
              <a:gd name="T14" fmla="*/ 0 w 954"/>
              <a:gd name="T15" fmla="*/ 9525 h 165"/>
              <a:gd name="T16" fmla="*/ 0 w 954"/>
              <a:gd name="T17" fmla="*/ 252413 h 165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954"/>
              <a:gd name="T28" fmla="*/ 0 h 165"/>
              <a:gd name="T29" fmla="*/ 954 w 954"/>
              <a:gd name="T30" fmla="*/ 165 h 165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954" h="165">
                <a:moveTo>
                  <a:pt x="0" y="159"/>
                </a:moveTo>
                <a:lnTo>
                  <a:pt x="954" y="165"/>
                </a:lnTo>
                <a:lnTo>
                  <a:pt x="954" y="3"/>
                </a:lnTo>
                <a:lnTo>
                  <a:pt x="554" y="0"/>
                </a:lnTo>
                <a:lnTo>
                  <a:pt x="545" y="108"/>
                </a:lnTo>
                <a:lnTo>
                  <a:pt x="443" y="108"/>
                </a:lnTo>
                <a:lnTo>
                  <a:pt x="431" y="3"/>
                </a:lnTo>
                <a:lnTo>
                  <a:pt x="0" y="6"/>
                </a:lnTo>
                <a:lnTo>
                  <a:pt x="0" y="159"/>
                </a:lnTo>
                <a:close/>
              </a:path>
            </a:pathLst>
          </a:custGeom>
          <a:solidFill>
            <a:srgbClr val="FF0066"/>
          </a:solidFill>
          <a:ln w="12700" cap="flat" cmpd="sng">
            <a:noFill/>
            <a:prstDash val="solid"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54" name="Freeform 48"/>
          <p:cNvSpPr>
            <a:spLocks/>
          </p:cNvSpPr>
          <p:nvPr/>
        </p:nvSpPr>
        <p:spPr bwMode="auto">
          <a:xfrm>
            <a:off x="1547813" y="4438650"/>
            <a:ext cx="1406525" cy="195263"/>
          </a:xfrm>
          <a:custGeom>
            <a:avLst/>
            <a:gdLst>
              <a:gd name="T0" fmla="*/ 0 w 954"/>
              <a:gd name="T1" fmla="*/ 195263 h 123"/>
              <a:gd name="T2" fmla="*/ 1406525 w 954"/>
              <a:gd name="T3" fmla="*/ 195263 h 123"/>
              <a:gd name="T4" fmla="*/ 1406525 w 954"/>
              <a:gd name="T5" fmla="*/ 0 h 123"/>
              <a:gd name="T6" fmla="*/ 869864 w 954"/>
              <a:gd name="T7" fmla="*/ 0 h 123"/>
              <a:gd name="T8" fmla="*/ 869864 w 954"/>
              <a:gd name="T9" fmla="*/ 166688 h 123"/>
              <a:gd name="T10" fmla="*/ 582366 w 954"/>
              <a:gd name="T11" fmla="*/ 163513 h 123"/>
              <a:gd name="T12" fmla="*/ 582366 w 954"/>
              <a:gd name="T13" fmla="*/ 4763 h 123"/>
              <a:gd name="T14" fmla="*/ 0 w 954"/>
              <a:gd name="T15" fmla="*/ 4763 h 123"/>
              <a:gd name="T16" fmla="*/ 0 w 954"/>
              <a:gd name="T17" fmla="*/ 195263 h 123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954"/>
              <a:gd name="T28" fmla="*/ 0 h 123"/>
              <a:gd name="T29" fmla="*/ 954 w 954"/>
              <a:gd name="T30" fmla="*/ 123 h 123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954" h="123">
                <a:moveTo>
                  <a:pt x="0" y="123"/>
                </a:moveTo>
                <a:lnTo>
                  <a:pt x="954" y="123"/>
                </a:lnTo>
                <a:lnTo>
                  <a:pt x="954" y="0"/>
                </a:lnTo>
                <a:lnTo>
                  <a:pt x="590" y="0"/>
                </a:lnTo>
                <a:lnTo>
                  <a:pt x="590" y="105"/>
                </a:lnTo>
                <a:lnTo>
                  <a:pt x="395" y="103"/>
                </a:lnTo>
                <a:lnTo>
                  <a:pt x="395" y="3"/>
                </a:lnTo>
                <a:lnTo>
                  <a:pt x="0" y="3"/>
                </a:lnTo>
                <a:lnTo>
                  <a:pt x="0" y="123"/>
                </a:lnTo>
                <a:close/>
              </a:path>
            </a:pathLst>
          </a:custGeom>
          <a:solidFill>
            <a:srgbClr val="FF9900"/>
          </a:solidFill>
          <a:ln w="12700" cap="flat" cmpd="sng">
            <a:noFill/>
            <a:prstDash val="solid"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55" name="Rectangle 49"/>
          <p:cNvSpPr>
            <a:spLocks noChangeArrowheads="1"/>
          </p:cNvSpPr>
          <p:nvPr/>
        </p:nvSpPr>
        <p:spPr bwMode="auto">
          <a:xfrm>
            <a:off x="620713" y="4627563"/>
            <a:ext cx="3321050" cy="573087"/>
          </a:xfrm>
          <a:prstGeom prst="rect">
            <a:avLst/>
          </a:prstGeom>
          <a:solidFill>
            <a:srgbClr val="00CCFF"/>
          </a:solidFill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56" name="Rectangle 50" descr="Weißer Marmor"/>
          <p:cNvSpPr>
            <a:spLocks noChangeArrowheads="1"/>
          </p:cNvSpPr>
          <p:nvPr/>
        </p:nvSpPr>
        <p:spPr bwMode="auto">
          <a:xfrm>
            <a:off x="1898650" y="4627563"/>
            <a:ext cx="763588" cy="122237"/>
          </a:xfrm>
          <a:prstGeom prst="rect">
            <a:avLst/>
          </a:prstGeom>
          <a:blipFill dpi="0" rotWithShape="1">
            <a:blip r:embed="rId4" cstate="print"/>
            <a:srcRect/>
            <a:tile tx="0" ty="0" sx="100000" sy="100000" flip="none" algn="tl"/>
          </a:blipFill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57" name="Rectangle 51"/>
          <p:cNvSpPr>
            <a:spLocks noChangeArrowheads="1"/>
          </p:cNvSpPr>
          <p:nvPr/>
        </p:nvSpPr>
        <p:spPr bwMode="auto">
          <a:xfrm>
            <a:off x="2460625" y="4481513"/>
            <a:ext cx="1481138" cy="146050"/>
          </a:xfrm>
          <a:prstGeom prst="rect">
            <a:avLst/>
          </a:prstGeom>
          <a:solidFill>
            <a:srgbClr val="00CCFF"/>
          </a:solidFill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58" name="Rectangle 52"/>
          <p:cNvSpPr>
            <a:spLocks noChangeArrowheads="1"/>
          </p:cNvSpPr>
          <p:nvPr/>
        </p:nvSpPr>
        <p:spPr bwMode="auto">
          <a:xfrm>
            <a:off x="620713" y="4481513"/>
            <a:ext cx="1473200" cy="146050"/>
          </a:xfrm>
          <a:prstGeom prst="rect">
            <a:avLst/>
          </a:prstGeom>
          <a:solidFill>
            <a:srgbClr val="00CCFF"/>
          </a:solidFill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59" name="Rectangle 53"/>
          <p:cNvSpPr>
            <a:spLocks noChangeArrowheads="1"/>
          </p:cNvSpPr>
          <p:nvPr/>
        </p:nvSpPr>
        <p:spPr bwMode="auto">
          <a:xfrm>
            <a:off x="3241675" y="4352925"/>
            <a:ext cx="700088" cy="128588"/>
          </a:xfrm>
          <a:prstGeom prst="rect">
            <a:avLst/>
          </a:prstGeom>
          <a:solidFill>
            <a:srgbClr val="FF9900"/>
          </a:solidFill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60" name="Rectangle 54"/>
          <p:cNvSpPr>
            <a:spLocks noChangeArrowheads="1"/>
          </p:cNvSpPr>
          <p:nvPr/>
        </p:nvSpPr>
        <p:spPr bwMode="auto">
          <a:xfrm>
            <a:off x="3243263" y="4352925"/>
            <a:ext cx="698500" cy="80963"/>
          </a:xfrm>
          <a:prstGeom prst="rect">
            <a:avLst/>
          </a:prstGeom>
          <a:solidFill>
            <a:srgbClr val="FF0066"/>
          </a:solidFill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61" name="Rectangle 55"/>
          <p:cNvSpPr>
            <a:spLocks noChangeArrowheads="1"/>
          </p:cNvSpPr>
          <p:nvPr/>
        </p:nvSpPr>
        <p:spPr bwMode="auto">
          <a:xfrm>
            <a:off x="620713" y="4352925"/>
            <a:ext cx="628650" cy="128588"/>
          </a:xfrm>
          <a:prstGeom prst="rect">
            <a:avLst/>
          </a:prstGeom>
          <a:solidFill>
            <a:srgbClr val="FF9900"/>
          </a:solidFill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62" name="Rectangle 56"/>
          <p:cNvSpPr>
            <a:spLocks noChangeArrowheads="1"/>
          </p:cNvSpPr>
          <p:nvPr/>
        </p:nvSpPr>
        <p:spPr bwMode="auto">
          <a:xfrm>
            <a:off x="611188" y="4352925"/>
            <a:ext cx="635000" cy="80963"/>
          </a:xfrm>
          <a:prstGeom prst="rect">
            <a:avLst/>
          </a:prstGeom>
          <a:solidFill>
            <a:srgbClr val="FF0066"/>
          </a:solidFill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63" name="Rectangle 57"/>
          <p:cNvSpPr>
            <a:spLocks noChangeArrowheads="1"/>
          </p:cNvSpPr>
          <p:nvPr/>
        </p:nvSpPr>
        <p:spPr bwMode="auto">
          <a:xfrm>
            <a:off x="620713" y="5200650"/>
            <a:ext cx="3321050" cy="477838"/>
          </a:xfrm>
          <a:prstGeom prst="rect">
            <a:avLst/>
          </a:prstGeom>
          <a:solidFill>
            <a:srgbClr val="969696"/>
          </a:solidFill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64" name="Line 58"/>
          <p:cNvSpPr>
            <a:spLocks noChangeShapeType="1"/>
          </p:cNvSpPr>
          <p:nvPr/>
        </p:nvSpPr>
        <p:spPr bwMode="auto">
          <a:xfrm flipH="1">
            <a:off x="1149350" y="4349750"/>
            <a:ext cx="381000" cy="2730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65" name="Text Box 59"/>
          <p:cNvSpPr txBox="1">
            <a:spLocks noChangeArrowheads="1"/>
          </p:cNvSpPr>
          <p:nvPr/>
        </p:nvSpPr>
        <p:spPr bwMode="auto">
          <a:xfrm>
            <a:off x="884238" y="4640263"/>
            <a:ext cx="411162" cy="228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46800">
            <a:spAutoFit/>
          </a:bodyPr>
          <a:lstStyle/>
          <a:p>
            <a:r>
              <a:rPr lang="de-DE" sz="1200">
                <a:latin typeface="Arial" pitchFamily="34" charset="0"/>
              </a:rPr>
              <a:t>Alloy</a:t>
            </a:r>
          </a:p>
        </p:txBody>
      </p:sp>
      <p:graphicFrame>
        <p:nvGraphicFramePr>
          <p:cNvPr id="1026" name="Object 60"/>
          <p:cNvGraphicFramePr>
            <a:graphicFrameLocks noChangeAspect="1"/>
          </p:cNvGraphicFramePr>
          <p:nvPr/>
        </p:nvGraphicFramePr>
        <p:xfrm>
          <a:off x="4383088" y="1752600"/>
          <a:ext cx="3516312" cy="3810000"/>
        </p:xfrm>
        <a:graphic>
          <a:graphicData uri="http://schemas.openxmlformats.org/presentationml/2006/ole">
            <p:oleObj spid="_x0000_s1026" name="Bild" r:id="rId6" imgW="3114720" imgH="3114720" progId="Word.Picture.8">
              <p:embed/>
            </p:oleObj>
          </a:graphicData>
        </a:graphic>
      </p:graphicFrame>
      <p:sp>
        <p:nvSpPr>
          <p:cNvPr id="1066" name="Line 61"/>
          <p:cNvSpPr>
            <a:spLocks noChangeShapeType="1"/>
          </p:cNvSpPr>
          <p:nvPr/>
        </p:nvSpPr>
        <p:spPr bwMode="auto">
          <a:xfrm flipV="1">
            <a:off x="3806825" y="2109788"/>
            <a:ext cx="1041400" cy="3714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067" name="Line 62"/>
          <p:cNvSpPr>
            <a:spLocks noChangeShapeType="1"/>
          </p:cNvSpPr>
          <p:nvPr/>
        </p:nvSpPr>
        <p:spPr bwMode="auto">
          <a:xfrm flipV="1">
            <a:off x="3641725" y="1917700"/>
            <a:ext cx="1282700" cy="1301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068" name="Line 63"/>
          <p:cNvSpPr>
            <a:spLocks noChangeShapeType="1"/>
          </p:cNvSpPr>
          <p:nvPr/>
        </p:nvSpPr>
        <p:spPr bwMode="auto">
          <a:xfrm flipV="1">
            <a:off x="3776663" y="3392488"/>
            <a:ext cx="1192212" cy="9366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069" name="Text Box 64"/>
          <p:cNvSpPr txBox="1">
            <a:spLocks noChangeArrowheads="1"/>
          </p:cNvSpPr>
          <p:nvPr/>
        </p:nvSpPr>
        <p:spPr bwMode="auto">
          <a:xfrm>
            <a:off x="7953375" y="4175125"/>
            <a:ext cx="1028700" cy="9429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>
                <a:latin typeface="Arial" pitchFamily="34" charset="0"/>
              </a:rPr>
              <a:t>Inter-diffused Copper / Tin Alloy</a:t>
            </a:r>
          </a:p>
        </p:txBody>
      </p:sp>
      <p:sp>
        <p:nvSpPr>
          <p:cNvPr id="1070" name="Line 65"/>
          <p:cNvSpPr>
            <a:spLocks noChangeShapeType="1"/>
          </p:cNvSpPr>
          <p:nvPr/>
        </p:nvSpPr>
        <p:spPr bwMode="auto">
          <a:xfrm flipH="1" flipV="1">
            <a:off x="7205663" y="4608513"/>
            <a:ext cx="773112" cy="9525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071" name="Line 66"/>
          <p:cNvSpPr>
            <a:spLocks noChangeShapeType="1"/>
          </p:cNvSpPr>
          <p:nvPr/>
        </p:nvSpPr>
        <p:spPr bwMode="auto">
          <a:xfrm>
            <a:off x="7918450" y="4618038"/>
            <a:ext cx="87313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072" name="Rectangle 67"/>
          <p:cNvSpPr>
            <a:spLocks noChangeArrowheads="1"/>
          </p:cNvSpPr>
          <p:nvPr/>
        </p:nvSpPr>
        <p:spPr bwMode="auto">
          <a:xfrm>
            <a:off x="3508375" y="2276475"/>
            <a:ext cx="9144000" cy="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grpSp>
        <p:nvGrpSpPr>
          <p:cNvPr id="1073" name="Group 69"/>
          <p:cNvGrpSpPr>
            <a:grpSpLocks/>
          </p:cNvGrpSpPr>
          <p:nvPr/>
        </p:nvGrpSpPr>
        <p:grpSpPr bwMode="auto">
          <a:xfrm>
            <a:off x="611188" y="4213225"/>
            <a:ext cx="3322637" cy="415925"/>
            <a:chOff x="417" y="2429"/>
            <a:chExt cx="2268" cy="262"/>
          </a:xfrm>
        </p:grpSpPr>
        <p:sp>
          <p:nvSpPr>
            <p:cNvPr id="1077" name="Rectangle 70"/>
            <p:cNvSpPr>
              <a:spLocks noChangeArrowheads="1"/>
            </p:cNvSpPr>
            <p:nvPr/>
          </p:nvSpPr>
          <p:spPr bwMode="auto">
            <a:xfrm>
              <a:off x="1056" y="2429"/>
              <a:ext cx="969" cy="171"/>
            </a:xfrm>
            <a:prstGeom prst="rect">
              <a:avLst/>
            </a:prstGeom>
            <a:gradFill rotWithShape="1">
              <a:gsLst>
                <a:gs pos="0">
                  <a:srgbClr val="FF9900"/>
                </a:gs>
                <a:gs pos="50000">
                  <a:srgbClr val="FF0066"/>
                </a:gs>
                <a:gs pos="100000">
                  <a:srgbClr val="FF9900"/>
                </a:gs>
              </a:gsLst>
              <a:lin ang="5400000" scaled="1"/>
            </a:gradFill>
            <a:ln w="1270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78" name="Rectangle 71"/>
            <p:cNvSpPr>
              <a:spLocks noChangeArrowheads="1"/>
            </p:cNvSpPr>
            <p:nvPr/>
          </p:nvSpPr>
          <p:spPr bwMode="auto">
            <a:xfrm>
              <a:off x="2199" y="2432"/>
              <a:ext cx="486" cy="171"/>
            </a:xfrm>
            <a:prstGeom prst="rect">
              <a:avLst/>
            </a:prstGeom>
            <a:gradFill rotWithShape="1">
              <a:gsLst>
                <a:gs pos="0">
                  <a:srgbClr val="FF9900"/>
                </a:gs>
                <a:gs pos="50000">
                  <a:srgbClr val="FF0066"/>
                </a:gs>
                <a:gs pos="100000">
                  <a:srgbClr val="FF9900"/>
                </a:gs>
              </a:gsLst>
              <a:lin ang="5400000" scaled="1"/>
            </a:gradFill>
            <a:ln w="1270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79" name="Rectangle 72"/>
            <p:cNvSpPr>
              <a:spLocks noChangeArrowheads="1"/>
            </p:cNvSpPr>
            <p:nvPr/>
          </p:nvSpPr>
          <p:spPr bwMode="auto">
            <a:xfrm>
              <a:off x="417" y="2432"/>
              <a:ext cx="441" cy="171"/>
            </a:xfrm>
            <a:prstGeom prst="rect">
              <a:avLst/>
            </a:prstGeom>
            <a:gradFill rotWithShape="1">
              <a:gsLst>
                <a:gs pos="0">
                  <a:srgbClr val="FF9900"/>
                </a:gs>
                <a:gs pos="50000">
                  <a:srgbClr val="FF0066"/>
                </a:gs>
                <a:gs pos="100000">
                  <a:srgbClr val="FF9900"/>
                </a:gs>
              </a:gsLst>
              <a:lin ang="5400000" scaled="1"/>
            </a:gradFill>
            <a:ln w="1270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80" name="Rectangle 73"/>
            <p:cNvSpPr>
              <a:spLocks noChangeArrowheads="1"/>
            </p:cNvSpPr>
            <p:nvPr/>
          </p:nvSpPr>
          <p:spPr bwMode="auto">
            <a:xfrm>
              <a:off x="1425" y="2598"/>
              <a:ext cx="252" cy="93"/>
            </a:xfrm>
            <a:prstGeom prst="rect">
              <a:avLst/>
            </a:prstGeom>
            <a:solidFill>
              <a:srgbClr val="FF9900"/>
            </a:solidFill>
            <a:ln w="1270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074" name="Line 74"/>
          <p:cNvSpPr>
            <a:spLocks noChangeShapeType="1"/>
          </p:cNvSpPr>
          <p:nvPr/>
        </p:nvSpPr>
        <p:spPr bwMode="auto">
          <a:xfrm flipV="1">
            <a:off x="3802063" y="4071938"/>
            <a:ext cx="1131887" cy="19208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075" name="Line 75"/>
          <p:cNvSpPr>
            <a:spLocks noChangeShapeType="1"/>
          </p:cNvSpPr>
          <p:nvPr/>
        </p:nvSpPr>
        <p:spPr bwMode="auto">
          <a:xfrm>
            <a:off x="3941763" y="4467225"/>
            <a:ext cx="1087437" cy="69691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076" name="Rectangle 77"/>
          <p:cNvSpPr>
            <a:spLocks noGrp="1" noChangeArrowheads="1"/>
          </p:cNvSpPr>
          <p:nvPr>
            <p:ph type="title" idx="4294967295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smtClean="0"/>
              <a:t>The 3</a:t>
            </a:r>
            <a:r>
              <a:rPr lang="en-US" baseline="30000" smtClean="0"/>
              <a:t>rd</a:t>
            </a:r>
            <a:r>
              <a:rPr lang="en-US" smtClean="0"/>
              <a:t> Layer - InterChip Vias (ICV) </a:t>
            </a:r>
            <a:r>
              <a:rPr lang="en-US" smtClean="0">
                <a:sym typeface="Wingdings" pitchFamily="2" charset="2"/>
              </a:rPr>
              <a:t></a:t>
            </a:r>
            <a:r>
              <a:rPr lang="en-US" smtClean="0"/>
              <a:t> IZM, Munich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Date Placeholder 4"/>
          <p:cNvSpPr>
            <a:spLocks noGrp="1"/>
          </p:cNvSpPr>
          <p:nvPr>
            <p:ph type="dt" sz="quarter" idx="4294967295"/>
          </p:nvPr>
        </p:nvSpPr>
        <p:spPr bwMode="auto">
          <a:xfrm>
            <a:off x="0" y="6681788"/>
            <a:ext cx="2216150" cy="176212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HLL Project Review, October 2009</a:t>
            </a:r>
            <a:endParaRPr lang="de-DE"/>
          </a:p>
        </p:txBody>
      </p:sp>
      <p:sp>
        <p:nvSpPr>
          <p:cNvPr id="44035" name="Footer Placeholder 5"/>
          <p:cNvSpPr>
            <a:spLocks noGrp="1"/>
          </p:cNvSpPr>
          <p:nvPr>
            <p:ph type="ftr" sz="quarter" idx="4294967295"/>
          </p:nvPr>
        </p:nvSpPr>
        <p:spPr bwMode="auto">
          <a:xfrm>
            <a:off x="6623050" y="6681788"/>
            <a:ext cx="2520950" cy="211137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de-DE" smtClean="0"/>
              <a:t>Ladislav Andricek, MPI fuer Physik, HLL</a:t>
            </a:r>
          </a:p>
        </p:txBody>
      </p:sp>
      <p:sp>
        <p:nvSpPr>
          <p:cNvPr id="4403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The 3</a:t>
            </a:r>
            <a:r>
              <a:rPr lang="en-US" baseline="30000" smtClean="0"/>
              <a:t>rd</a:t>
            </a:r>
            <a:r>
              <a:rPr lang="en-US" smtClean="0"/>
              <a:t> Layer - InterChip Vias (ICV) </a:t>
            </a:r>
            <a:r>
              <a:rPr lang="en-US" smtClean="0">
                <a:sym typeface="Wingdings" pitchFamily="2" charset="2"/>
              </a:rPr>
              <a:t></a:t>
            </a:r>
            <a:r>
              <a:rPr lang="en-US" smtClean="0"/>
              <a:t> IZM, Munich</a:t>
            </a:r>
          </a:p>
        </p:txBody>
      </p:sp>
      <p:grpSp>
        <p:nvGrpSpPr>
          <p:cNvPr id="44037" name="Group 5"/>
          <p:cNvGrpSpPr>
            <a:grpSpLocks/>
          </p:cNvGrpSpPr>
          <p:nvPr/>
        </p:nvGrpSpPr>
        <p:grpSpPr bwMode="auto">
          <a:xfrm>
            <a:off x="881063" y="2798763"/>
            <a:ext cx="1935162" cy="2474912"/>
            <a:chOff x="614" y="8929"/>
            <a:chExt cx="5170" cy="4811"/>
          </a:xfrm>
        </p:grpSpPr>
        <p:pic>
          <p:nvPicPr>
            <p:cNvPr id="44042" name="Picture 6" descr="MedMod_gedünnt4_0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14" y="8929"/>
              <a:ext cx="5170" cy="38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4043" name="Text Box 7"/>
            <p:cNvSpPr txBox="1">
              <a:spLocks noChangeArrowheads="1"/>
            </p:cNvSpPr>
            <p:nvPr/>
          </p:nvSpPr>
          <p:spPr bwMode="auto">
            <a:xfrm>
              <a:off x="614" y="12779"/>
              <a:ext cx="5125" cy="96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/>
              <a:r>
                <a:rPr lang="de-DE" sz="1200"/>
                <a:t>After Thinning on Target Substrate</a:t>
              </a:r>
            </a:p>
            <a:p>
              <a:pPr algn="l"/>
              <a:r>
                <a:rPr lang="de-DE" sz="1200"/>
                <a:t>Chip Thickness 10 µm</a:t>
              </a:r>
            </a:p>
          </p:txBody>
        </p:sp>
      </p:grpSp>
      <p:sp>
        <p:nvSpPr>
          <p:cNvPr id="44038" name="Text Box 9"/>
          <p:cNvSpPr txBox="1">
            <a:spLocks noChangeArrowheads="1"/>
          </p:cNvSpPr>
          <p:nvPr/>
        </p:nvSpPr>
        <p:spPr bwMode="auto">
          <a:xfrm>
            <a:off x="5921375" y="1538288"/>
            <a:ext cx="2327275" cy="730250"/>
          </a:xfrm>
          <a:prstGeom prst="rect">
            <a:avLst/>
          </a:prstGeom>
          <a:solidFill>
            <a:srgbClr val="C9DBD8"/>
          </a:solidFill>
          <a:ln w="1270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/>
              <a:t>2. or….face up attachment </a:t>
            </a:r>
          </a:p>
          <a:p>
            <a:pPr algn="l"/>
            <a:r>
              <a:rPr lang="en-US"/>
              <a:t>    of a thin chip to the </a:t>
            </a:r>
          </a:p>
          <a:p>
            <a:pPr algn="l"/>
            <a:r>
              <a:rPr lang="en-US"/>
              <a:t>    target wafer             </a:t>
            </a:r>
            <a:r>
              <a:rPr lang="en-US">
                <a:sym typeface="Wingdings" pitchFamily="2" charset="2"/>
              </a:rPr>
              <a:t></a:t>
            </a:r>
            <a:endParaRPr lang="en-US"/>
          </a:p>
        </p:txBody>
      </p:sp>
      <p:pic>
        <p:nvPicPr>
          <p:cNvPr id="44039" name="Picture 10" descr="IZM-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67075" y="2168525"/>
            <a:ext cx="5130800" cy="326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40" name="Text Box 8"/>
          <p:cNvSpPr txBox="1">
            <a:spLocks noChangeArrowheads="1"/>
          </p:cNvSpPr>
          <p:nvPr/>
        </p:nvSpPr>
        <p:spPr bwMode="auto">
          <a:xfrm>
            <a:off x="2185988" y="1538288"/>
            <a:ext cx="1782762" cy="942975"/>
          </a:xfrm>
          <a:prstGeom prst="rect">
            <a:avLst/>
          </a:prstGeom>
          <a:solidFill>
            <a:srgbClr val="C9DBD8"/>
          </a:solidFill>
          <a:ln w="1270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/>
              <a:t>1. thin the attached </a:t>
            </a:r>
          </a:p>
          <a:p>
            <a:pPr algn="l"/>
            <a:r>
              <a:rPr lang="en-US"/>
              <a:t>   chip and make a </a:t>
            </a:r>
          </a:p>
          <a:p>
            <a:pPr algn="l"/>
            <a:r>
              <a:rPr lang="en-US"/>
              <a:t>   contact to the </a:t>
            </a:r>
          </a:p>
          <a:p>
            <a:pPr algn="l"/>
            <a:r>
              <a:rPr lang="en-US"/>
              <a:t>   buried metal layer</a:t>
            </a:r>
          </a:p>
        </p:txBody>
      </p:sp>
      <p:sp>
        <p:nvSpPr>
          <p:cNvPr id="44041" name="Line 11"/>
          <p:cNvSpPr>
            <a:spLocks noChangeShapeType="1"/>
          </p:cNvSpPr>
          <p:nvPr/>
        </p:nvSpPr>
        <p:spPr bwMode="auto">
          <a:xfrm>
            <a:off x="5741988" y="1042988"/>
            <a:ext cx="0" cy="5446712"/>
          </a:xfrm>
          <a:prstGeom prst="line">
            <a:avLst/>
          </a:prstGeom>
          <a:noFill/>
          <a:ln w="28575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Date Placeholder 3"/>
          <p:cNvSpPr>
            <a:spLocks noGrp="1"/>
          </p:cNvSpPr>
          <p:nvPr>
            <p:ph type="dt" sz="quarter" idx="4294967295"/>
          </p:nvPr>
        </p:nvSpPr>
        <p:spPr bwMode="auto">
          <a:xfrm>
            <a:off x="0" y="6681788"/>
            <a:ext cx="2216150" cy="176212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HLL Project Review, October 2009</a:t>
            </a:r>
            <a:endParaRPr lang="de-DE"/>
          </a:p>
        </p:txBody>
      </p:sp>
      <p:sp>
        <p:nvSpPr>
          <p:cNvPr id="45059" name="Footer Placeholder 4"/>
          <p:cNvSpPr>
            <a:spLocks noGrp="1"/>
          </p:cNvSpPr>
          <p:nvPr>
            <p:ph type="ftr" sz="quarter" idx="4294967295"/>
          </p:nvPr>
        </p:nvSpPr>
        <p:spPr bwMode="auto">
          <a:xfrm>
            <a:off x="6623050" y="6681788"/>
            <a:ext cx="2520950" cy="211137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de-DE" smtClean="0"/>
              <a:t>Ladislav Andricek, MPI fuer Physik, HLL</a:t>
            </a:r>
          </a:p>
        </p:txBody>
      </p:sp>
      <p:sp>
        <p:nvSpPr>
          <p:cNvPr id="45060" name="Rectangle 2"/>
          <p:cNvSpPr>
            <a:spLocks noChangeArrowheads="1"/>
          </p:cNvSpPr>
          <p:nvPr/>
        </p:nvSpPr>
        <p:spPr bwMode="auto">
          <a:xfrm>
            <a:off x="617538" y="4071938"/>
            <a:ext cx="3322637" cy="1457325"/>
          </a:xfrm>
          <a:prstGeom prst="rect">
            <a:avLst/>
          </a:prstGeom>
          <a:solidFill>
            <a:srgbClr val="969696"/>
          </a:solidFill>
          <a:ln w="12700">
            <a:noFill/>
            <a:miter lim="800000"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872451" name="Rectangle 3"/>
          <p:cNvSpPr>
            <a:spLocks noChangeArrowheads="1"/>
          </p:cNvSpPr>
          <p:nvPr/>
        </p:nvSpPr>
        <p:spPr bwMode="auto">
          <a:xfrm>
            <a:off x="566738" y="3794125"/>
            <a:ext cx="3473450" cy="1735138"/>
          </a:xfrm>
          <a:prstGeom prst="rect">
            <a:avLst/>
          </a:prstGeom>
          <a:solidFill>
            <a:srgbClr val="FFFFFF"/>
          </a:solidFill>
          <a:ln w="12700">
            <a:noFill/>
            <a:miter lim="800000"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872452" name="Rectangle 4" descr="Gitter"/>
          <p:cNvSpPr>
            <a:spLocks noChangeArrowheads="1"/>
          </p:cNvSpPr>
          <p:nvPr/>
        </p:nvSpPr>
        <p:spPr bwMode="auto">
          <a:xfrm>
            <a:off x="617538" y="1935163"/>
            <a:ext cx="3322637" cy="273050"/>
          </a:xfrm>
          <a:prstGeom prst="rect">
            <a:avLst/>
          </a:prstGeom>
          <a:pattFill prst="trellis">
            <a:fgClr>
              <a:srgbClr val="00CCFF"/>
            </a:fgClr>
            <a:bgClr>
              <a:srgbClr val="FFFFFF"/>
            </a:bgClr>
          </a:pattFill>
          <a:ln w="12700">
            <a:noFill/>
            <a:miter lim="800000"/>
            <a:headEnd/>
            <a:tailEnd/>
          </a:ln>
        </p:spPr>
        <p:txBody>
          <a:bodyPr wrap="none" lIns="0" anchor="ctr"/>
          <a:lstStyle/>
          <a:p>
            <a:pPr algn="l"/>
            <a:endParaRPr lang="de-DE" sz="1300">
              <a:latin typeface="Arial" pitchFamily="34" charset="0"/>
            </a:endParaRPr>
          </a:p>
        </p:txBody>
      </p:sp>
      <p:sp>
        <p:nvSpPr>
          <p:cNvPr id="45063" name="Freeform 5"/>
          <p:cNvSpPr>
            <a:spLocks/>
          </p:cNvSpPr>
          <p:nvPr/>
        </p:nvSpPr>
        <p:spPr bwMode="auto">
          <a:xfrm>
            <a:off x="2459038" y="2071688"/>
            <a:ext cx="692150" cy="190500"/>
          </a:xfrm>
          <a:custGeom>
            <a:avLst/>
            <a:gdLst>
              <a:gd name="T0" fmla="*/ 501365 w 468"/>
              <a:gd name="T1" fmla="*/ 190500 h 120"/>
              <a:gd name="T2" fmla="*/ 0 w 468"/>
              <a:gd name="T3" fmla="*/ 190500 h 120"/>
              <a:gd name="T4" fmla="*/ 0 w 468"/>
              <a:gd name="T5" fmla="*/ 100012 h 120"/>
              <a:gd name="T6" fmla="*/ 381570 w 468"/>
              <a:gd name="T7" fmla="*/ 100012 h 120"/>
              <a:gd name="T8" fmla="*/ 381570 w 468"/>
              <a:gd name="T9" fmla="*/ 47625 h 120"/>
              <a:gd name="T10" fmla="*/ 377133 w 468"/>
              <a:gd name="T11" fmla="*/ 0 h 120"/>
              <a:gd name="T12" fmla="*/ 692150 w 468"/>
              <a:gd name="T13" fmla="*/ 0 h 120"/>
              <a:gd name="T14" fmla="*/ 692150 w 468"/>
              <a:gd name="T15" fmla="*/ 47625 h 120"/>
              <a:gd name="T16" fmla="*/ 687713 w 468"/>
              <a:gd name="T17" fmla="*/ 190500 h 120"/>
              <a:gd name="T18" fmla="*/ 501365 w 468"/>
              <a:gd name="T19" fmla="*/ 190500 h 12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468"/>
              <a:gd name="T31" fmla="*/ 0 h 120"/>
              <a:gd name="T32" fmla="*/ 468 w 468"/>
              <a:gd name="T33" fmla="*/ 120 h 12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468" h="120">
                <a:moveTo>
                  <a:pt x="339" y="120"/>
                </a:moveTo>
                <a:lnTo>
                  <a:pt x="0" y="120"/>
                </a:lnTo>
                <a:lnTo>
                  <a:pt x="0" y="63"/>
                </a:lnTo>
                <a:lnTo>
                  <a:pt x="258" y="63"/>
                </a:lnTo>
                <a:lnTo>
                  <a:pt x="258" y="30"/>
                </a:lnTo>
                <a:lnTo>
                  <a:pt x="255" y="0"/>
                </a:lnTo>
                <a:lnTo>
                  <a:pt x="468" y="0"/>
                </a:lnTo>
                <a:lnTo>
                  <a:pt x="468" y="30"/>
                </a:lnTo>
                <a:lnTo>
                  <a:pt x="465" y="120"/>
                </a:lnTo>
                <a:lnTo>
                  <a:pt x="339" y="120"/>
                </a:lnTo>
                <a:close/>
              </a:path>
            </a:pathLst>
          </a:custGeom>
          <a:solidFill>
            <a:srgbClr val="FF00FF"/>
          </a:solidFill>
          <a:ln w="12700" cap="flat" cmpd="sng">
            <a:noFill/>
            <a:prstDash val="solid"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5064" name="Freeform 6"/>
          <p:cNvSpPr>
            <a:spLocks/>
          </p:cNvSpPr>
          <p:nvPr/>
        </p:nvSpPr>
        <p:spPr bwMode="auto">
          <a:xfrm>
            <a:off x="3149600" y="2068513"/>
            <a:ext cx="790575" cy="193675"/>
          </a:xfrm>
          <a:custGeom>
            <a:avLst/>
            <a:gdLst>
              <a:gd name="T0" fmla="*/ 556330 w 540"/>
              <a:gd name="T1" fmla="*/ 193675 h 122"/>
              <a:gd name="T2" fmla="*/ 790575 w 540"/>
              <a:gd name="T3" fmla="*/ 193675 h 122"/>
              <a:gd name="T4" fmla="*/ 790575 w 540"/>
              <a:gd name="T5" fmla="*/ 103188 h 122"/>
              <a:gd name="T6" fmla="*/ 674917 w 540"/>
              <a:gd name="T7" fmla="*/ 103188 h 122"/>
              <a:gd name="T8" fmla="*/ 674917 w 540"/>
              <a:gd name="T9" fmla="*/ 50800 h 122"/>
              <a:gd name="T10" fmla="*/ 673453 w 540"/>
              <a:gd name="T11" fmla="*/ 4763 h 122"/>
              <a:gd name="T12" fmla="*/ 0 w 540"/>
              <a:gd name="T13" fmla="*/ 0 h 122"/>
              <a:gd name="T14" fmla="*/ 2928 w 540"/>
              <a:gd name="T15" fmla="*/ 103188 h 122"/>
              <a:gd name="T16" fmla="*/ 371863 w 540"/>
              <a:gd name="T17" fmla="*/ 193675 h 122"/>
              <a:gd name="T18" fmla="*/ 556330 w 540"/>
              <a:gd name="T19" fmla="*/ 193675 h 122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540"/>
              <a:gd name="T31" fmla="*/ 0 h 122"/>
              <a:gd name="T32" fmla="*/ 540 w 540"/>
              <a:gd name="T33" fmla="*/ 122 h 122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540" h="122">
                <a:moveTo>
                  <a:pt x="380" y="122"/>
                </a:moveTo>
                <a:lnTo>
                  <a:pt x="540" y="122"/>
                </a:lnTo>
                <a:lnTo>
                  <a:pt x="540" y="65"/>
                </a:lnTo>
                <a:lnTo>
                  <a:pt x="461" y="65"/>
                </a:lnTo>
                <a:lnTo>
                  <a:pt x="461" y="32"/>
                </a:lnTo>
                <a:lnTo>
                  <a:pt x="460" y="3"/>
                </a:lnTo>
                <a:lnTo>
                  <a:pt x="0" y="0"/>
                </a:lnTo>
                <a:lnTo>
                  <a:pt x="2" y="65"/>
                </a:lnTo>
                <a:lnTo>
                  <a:pt x="254" y="122"/>
                </a:lnTo>
                <a:lnTo>
                  <a:pt x="380" y="122"/>
                </a:lnTo>
                <a:close/>
              </a:path>
            </a:pathLst>
          </a:custGeom>
          <a:solidFill>
            <a:srgbClr val="FF00FF"/>
          </a:solidFill>
          <a:ln w="12700" cap="flat" cmpd="sng">
            <a:noFill/>
            <a:prstDash val="solid"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5065" name="Rectangle 7" descr="Weißer Marmor"/>
          <p:cNvSpPr>
            <a:spLocks noChangeArrowheads="1"/>
          </p:cNvSpPr>
          <p:nvPr/>
        </p:nvSpPr>
        <p:spPr bwMode="auto">
          <a:xfrm>
            <a:off x="2954338" y="2139950"/>
            <a:ext cx="757237" cy="122238"/>
          </a:xfrm>
          <a:prstGeom prst="rect">
            <a:avLst/>
          </a:prstGeom>
          <a:blipFill dpi="0" rotWithShape="1">
            <a:blip r:embed="rId3" cstate="print"/>
            <a:srcRect/>
            <a:tile tx="0" ty="0" sx="100000" sy="100000" flip="none" algn="tl"/>
          </a:blipFill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72456" name="Text Box 8"/>
          <p:cNvSpPr txBox="1">
            <a:spLocks noChangeArrowheads="1"/>
          </p:cNvSpPr>
          <p:nvPr/>
        </p:nvSpPr>
        <p:spPr bwMode="auto">
          <a:xfrm>
            <a:off x="4173538" y="1839913"/>
            <a:ext cx="4433887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87325" indent="-187325" algn="l">
              <a:buFontTx/>
              <a:buChar char="•"/>
            </a:pPr>
            <a:r>
              <a:rPr lang="de-DE" sz="1600">
                <a:latin typeface="Arial" pitchFamily="34" charset="0"/>
              </a:rPr>
              <a:t>Via Opening and Metallization</a:t>
            </a:r>
          </a:p>
        </p:txBody>
      </p:sp>
      <p:sp>
        <p:nvSpPr>
          <p:cNvPr id="872457" name="Text Box 9"/>
          <p:cNvSpPr txBox="1">
            <a:spLocks noChangeArrowheads="1"/>
          </p:cNvSpPr>
          <p:nvPr/>
        </p:nvSpPr>
        <p:spPr bwMode="auto">
          <a:xfrm>
            <a:off x="4173538" y="2257425"/>
            <a:ext cx="4433887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87325" indent="-187325" algn="l">
              <a:buFontTx/>
              <a:buChar char="•"/>
            </a:pPr>
            <a:r>
              <a:rPr lang="de-DE" sz="1600">
                <a:latin typeface="Arial" pitchFamily="34" charset="0"/>
              </a:rPr>
              <a:t>Bonding to Handling Substrate</a:t>
            </a:r>
          </a:p>
        </p:txBody>
      </p:sp>
      <p:sp>
        <p:nvSpPr>
          <p:cNvPr id="872458" name="Freeform 10" descr="Weißer Marmor"/>
          <p:cNvSpPr>
            <a:spLocks/>
          </p:cNvSpPr>
          <p:nvPr/>
        </p:nvSpPr>
        <p:spPr bwMode="auto">
          <a:xfrm>
            <a:off x="1989138" y="1981200"/>
            <a:ext cx="1752600" cy="187325"/>
          </a:xfrm>
          <a:custGeom>
            <a:avLst/>
            <a:gdLst>
              <a:gd name="T0" fmla="*/ 0 w 1196"/>
              <a:gd name="T1" fmla="*/ 95250 h 118"/>
              <a:gd name="T2" fmla="*/ 720969 w 1196"/>
              <a:gd name="T3" fmla="*/ 98425 h 118"/>
              <a:gd name="T4" fmla="*/ 826477 w 1196"/>
              <a:gd name="T5" fmla="*/ 9525 h 118"/>
              <a:gd name="T6" fmla="*/ 1173773 w 1196"/>
              <a:gd name="T7" fmla="*/ 4763 h 118"/>
              <a:gd name="T8" fmla="*/ 1343758 w 1196"/>
              <a:gd name="T9" fmla="*/ 90488 h 118"/>
              <a:gd name="T10" fmla="*/ 1529862 w 1196"/>
              <a:gd name="T11" fmla="*/ 0 h 118"/>
              <a:gd name="T12" fmla="*/ 1749669 w 1196"/>
              <a:gd name="T13" fmla="*/ 1588 h 118"/>
              <a:gd name="T14" fmla="*/ 1752600 w 1196"/>
              <a:gd name="T15" fmla="*/ 92075 h 118"/>
              <a:gd name="T16" fmla="*/ 1682262 w 1196"/>
              <a:gd name="T17" fmla="*/ 95250 h 118"/>
              <a:gd name="T18" fmla="*/ 1529862 w 1196"/>
              <a:gd name="T19" fmla="*/ 95250 h 118"/>
              <a:gd name="T20" fmla="*/ 1528396 w 1196"/>
              <a:gd name="T21" fmla="*/ 158750 h 118"/>
              <a:gd name="T22" fmla="*/ 1339361 w 1196"/>
              <a:gd name="T23" fmla="*/ 157163 h 118"/>
              <a:gd name="T24" fmla="*/ 1160584 w 1196"/>
              <a:gd name="T25" fmla="*/ 158750 h 118"/>
              <a:gd name="T26" fmla="*/ 1159119 w 1196"/>
              <a:gd name="T27" fmla="*/ 92075 h 118"/>
              <a:gd name="T28" fmla="*/ 857250 w 1196"/>
              <a:gd name="T29" fmla="*/ 92075 h 118"/>
              <a:gd name="T30" fmla="*/ 852854 w 1196"/>
              <a:gd name="T31" fmla="*/ 182563 h 118"/>
              <a:gd name="T32" fmla="*/ 0 w 1196"/>
              <a:gd name="T33" fmla="*/ 187325 h 118"/>
              <a:gd name="T34" fmla="*/ 0 w 1196"/>
              <a:gd name="T35" fmla="*/ 95250 h 118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1196"/>
              <a:gd name="T55" fmla="*/ 0 h 118"/>
              <a:gd name="T56" fmla="*/ 1196 w 1196"/>
              <a:gd name="T57" fmla="*/ 118 h 118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1196" h="118">
                <a:moveTo>
                  <a:pt x="0" y="60"/>
                </a:moveTo>
                <a:lnTo>
                  <a:pt x="492" y="62"/>
                </a:lnTo>
                <a:cubicBezTo>
                  <a:pt x="585" y="58"/>
                  <a:pt x="515" y="16"/>
                  <a:pt x="564" y="6"/>
                </a:cubicBezTo>
                <a:lnTo>
                  <a:pt x="801" y="3"/>
                </a:lnTo>
                <a:cubicBezTo>
                  <a:pt x="860" y="11"/>
                  <a:pt x="766" y="56"/>
                  <a:pt x="917" y="57"/>
                </a:cubicBezTo>
                <a:cubicBezTo>
                  <a:pt x="1068" y="58"/>
                  <a:pt x="998" y="11"/>
                  <a:pt x="1044" y="0"/>
                </a:cubicBezTo>
                <a:lnTo>
                  <a:pt x="1194" y="1"/>
                </a:lnTo>
                <a:lnTo>
                  <a:pt x="1196" y="58"/>
                </a:lnTo>
                <a:lnTo>
                  <a:pt x="1148" y="60"/>
                </a:lnTo>
                <a:lnTo>
                  <a:pt x="1044" y="60"/>
                </a:lnTo>
                <a:lnTo>
                  <a:pt x="1043" y="100"/>
                </a:lnTo>
                <a:lnTo>
                  <a:pt x="914" y="99"/>
                </a:lnTo>
                <a:lnTo>
                  <a:pt x="792" y="100"/>
                </a:lnTo>
                <a:lnTo>
                  <a:pt x="791" y="58"/>
                </a:lnTo>
                <a:lnTo>
                  <a:pt x="585" y="58"/>
                </a:lnTo>
                <a:lnTo>
                  <a:pt x="582" y="115"/>
                </a:lnTo>
                <a:lnTo>
                  <a:pt x="0" y="118"/>
                </a:lnTo>
                <a:lnTo>
                  <a:pt x="0" y="60"/>
                </a:lnTo>
                <a:close/>
              </a:path>
            </a:pathLst>
          </a:custGeom>
          <a:blipFill dpi="0" rotWithShape="1">
            <a:blip r:embed="rId3" cstate="print"/>
            <a:srcRect/>
            <a:tile tx="0" ty="0" sx="100000" sy="100000" flip="none" algn="tl"/>
          </a:blipFill>
          <a:ln w="12700" cap="flat" cmpd="sng">
            <a:noFill/>
            <a:prstDash val="solid"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5069" name="Text Box 11"/>
          <p:cNvSpPr txBox="1">
            <a:spLocks noChangeArrowheads="1"/>
          </p:cNvSpPr>
          <p:nvPr/>
        </p:nvSpPr>
        <p:spPr bwMode="auto">
          <a:xfrm>
            <a:off x="4173538" y="1230313"/>
            <a:ext cx="4433887" cy="581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87325" indent="-187325" algn="l">
              <a:buFontTx/>
              <a:buChar char="•"/>
            </a:pPr>
            <a:r>
              <a:rPr lang="de-DE" sz="1600">
                <a:latin typeface="Arial" pitchFamily="34" charset="0"/>
              </a:rPr>
              <a:t>Fabrication of Tungsten-filled InterChip Vias on Top Substrate</a:t>
            </a:r>
          </a:p>
        </p:txBody>
      </p:sp>
      <p:sp>
        <p:nvSpPr>
          <p:cNvPr id="872460" name="Text Box 12"/>
          <p:cNvSpPr txBox="1">
            <a:spLocks noChangeArrowheads="1"/>
          </p:cNvSpPr>
          <p:nvPr/>
        </p:nvSpPr>
        <p:spPr bwMode="auto">
          <a:xfrm>
            <a:off x="4184650" y="2713038"/>
            <a:ext cx="4435475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87325" indent="-187325" algn="l">
              <a:buFontTx/>
              <a:buChar char="•"/>
            </a:pPr>
            <a:r>
              <a:rPr lang="de-DE" sz="1600">
                <a:latin typeface="Arial" pitchFamily="34" charset="0"/>
              </a:rPr>
              <a:t>Thinning</a:t>
            </a:r>
          </a:p>
        </p:txBody>
      </p:sp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617538" y="1230313"/>
            <a:ext cx="3322637" cy="704850"/>
            <a:chOff x="434" y="946"/>
            <a:chExt cx="2247" cy="444"/>
          </a:xfrm>
        </p:grpSpPr>
        <p:sp>
          <p:nvSpPr>
            <p:cNvPr id="45090" name="Rectangle 14" descr="Diagonal dunkel nach oben"/>
            <p:cNvSpPr>
              <a:spLocks noChangeArrowheads="1"/>
            </p:cNvSpPr>
            <p:nvPr/>
          </p:nvSpPr>
          <p:spPr bwMode="auto">
            <a:xfrm>
              <a:off x="434" y="1334"/>
              <a:ext cx="2247" cy="56"/>
            </a:xfrm>
            <a:prstGeom prst="rect">
              <a:avLst/>
            </a:prstGeom>
            <a:pattFill prst="dkUpDiag">
              <a:fgClr>
                <a:srgbClr val="FFFFFF"/>
              </a:fgClr>
              <a:bgClr>
                <a:srgbClr val="FF3399"/>
              </a:bgClr>
            </a:pattFill>
            <a:ln w="1270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091" name="Rectangle 15"/>
            <p:cNvSpPr>
              <a:spLocks noChangeArrowheads="1"/>
            </p:cNvSpPr>
            <p:nvPr/>
          </p:nvSpPr>
          <p:spPr bwMode="auto">
            <a:xfrm>
              <a:off x="434" y="946"/>
              <a:ext cx="2247" cy="388"/>
            </a:xfrm>
            <a:prstGeom prst="rect">
              <a:avLst/>
            </a:prstGeom>
            <a:solidFill>
              <a:srgbClr val="C0C0C0"/>
            </a:solidFill>
            <a:ln w="1270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" name="Group 16"/>
          <p:cNvGrpSpPr>
            <a:grpSpLocks/>
          </p:cNvGrpSpPr>
          <p:nvPr/>
        </p:nvGrpSpPr>
        <p:grpSpPr bwMode="auto">
          <a:xfrm>
            <a:off x="5948363" y="2533650"/>
            <a:ext cx="2406650" cy="3821113"/>
            <a:chOff x="4030" y="925"/>
            <a:chExt cx="1779" cy="2407"/>
          </a:xfrm>
        </p:grpSpPr>
        <p:pic>
          <p:nvPicPr>
            <p:cNvPr id="45088" name="Picture 17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102" y="925"/>
              <a:ext cx="1707" cy="137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pic>
          <p:nvPicPr>
            <p:cNvPr id="45089" name="Picture 18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030" y="2076"/>
              <a:ext cx="1531" cy="125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</p:grpSp>
      <p:sp>
        <p:nvSpPr>
          <p:cNvPr id="872467" name="Rectangle 19"/>
          <p:cNvSpPr>
            <a:spLocks noChangeArrowheads="1"/>
          </p:cNvSpPr>
          <p:nvPr/>
        </p:nvSpPr>
        <p:spPr bwMode="auto">
          <a:xfrm>
            <a:off x="5684838" y="2533650"/>
            <a:ext cx="3086100" cy="3821113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872468" name="Picture 20" descr="Hyb_plug_Al_sputt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75138" y="3440113"/>
            <a:ext cx="2724150" cy="221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75" name="Rectangle 21"/>
          <p:cNvSpPr>
            <a:spLocks noChangeArrowheads="1"/>
          </p:cNvSpPr>
          <p:nvPr/>
        </p:nvSpPr>
        <p:spPr bwMode="auto">
          <a:xfrm>
            <a:off x="617538" y="2166938"/>
            <a:ext cx="1846262" cy="114300"/>
          </a:xfrm>
          <a:prstGeom prst="rect">
            <a:avLst/>
          </a:prstGeom>
          <a:solidFill>
            <a:srgbClr val="FF00FF"/>
          </a:solidFill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5076" name="Rectangle 22"/>
          <p:cNvSpPr>
            <a:spLocks noChangeArrowheads="1"/>
          </p:cNvSpPr>
          <p:nvPr/>
        </p:nvSpPr>
        <p:spPr bwMode="auto">
          <a:xfrm>
            <a:off x="617538" y="2713038"/>
            <a:ext cx="3322637" cy="1382712"/>
          </a:xfrm>
          <a:prstGeom prst="rect">
            <a:avLst/>
          </a:prstGeom>
          <a:solidFill>
            <a:srgbClr val="969696"/>
          </a:solidFill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de-DE" sz="1300">
              <a:latin typeface="Arial" pitchFamily="34" charset="0"/>
            </a:endParaRPr>
          </a:p>
        </p:txBody>
      </p:sp>
      <p:sp>
        <p:nvSpPr>
          <p:cNvPr id="45077" name="Rectangle 23"/>
          <p:cNvSpPr>
            <a:spLocks noChangeArrowheads="1"/>
          </p:cNvSpPr>
          <p:nvPr/>
        </p:nvSpPr>
        <p:spPr bwMode="auto">
          <a:xfrm>
            <a:off x="617538" y="2257425"/>
            <a:ext cx="3322637" cy="455613"/>
          </a:xfrm>
          <a:prstGeom prst="rect">
            <a:avLst/>
          </a:prstGeom>
          <a:solidFill>
            <a:srgbClr val="00CCFF"/>
          </a:solidFill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de-DE" sz="1300">
              <a:latin typeface="Arial" pitchFamily="34" charset="0"/>
            </a:endParaRPr>
          </a:p>
        </p:txBody>
      </p:sp>
      <p:sp>
        <p:nvSpPr>
          <p:cNvPr id="872472" name="Freeform 24"/>
          <p:cNvSpPr>
            <a:spLocks/>
          </p:cNvSpPr>
          <p:nvPr/>
        </p:nvSpPr>
        <p:spPr bwMode="auto">
          <a:xfrm>
            <a:off x="2093913" y="2173288"/>
            <a:ext cx="398462" cy="2016125"/>
          </a:xfrm>
          <a:custGeom>
            <a:avLst/>
            <a:gdLst>
              <a:gd name="T0" fmla="*/ 0 w 272"/>
              <a:gd name="T1" fmla="*/ 0 h 1270"/>
              <a:gd name="T2" fmla="*/ 51273 w 272"/>
              <a:gd name="T3" fmla="*/ 2016125 h 1270"/>
              <a:gd name="T4" fmla="*/ 331075 w 272"/>
              <a:gd name="T5" fmla="*/ 2016125 h 1270"/>
              <a:gd name="T6" fmla="*/ 398462 w 272"/>
              <a:gd name="T7" fmla="*/ 0 h 1270"/>
              <a:gd name="T8" fmla="*/ 0 w 272"/>
              <a:gd name="T9" fmla="*/ 0 h 127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72"/>
              <a:gd name="T16" fmla="*/ 0 h 1270"/>
              <a:gd name="T17" fmla="*/ 272 w 272"/>
              <a:gd name="T18" fmla="*/ 1270 h 127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72" h="1270">
                <a:moveTo>
                  <a:pt x="0" y="0"/>
                </a:moveTo>
                <a:lnTo>
                  <a:pt x="35" y="1270"/>
                </a:lnTo>
                <a:lnTo>
                  <a:pt x="226" y="1270"/>
                </a:lnTo>
                <a:lnTo>
                  <a:pt x="272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4" name="Group 25"/>
          <p:cNvGrpSpPr>
            <a:grpSpLocks/>
          </p:cNvGrpSpPr>
          <p:nvPr/>
        </p:nvGrpSpPr>
        <p:grpSpPr bwMode="auto">
          <a:xfrm>
            <a:off x="2093913" y="2173288"/>
            <a:ext cx="398462" cy="2016125"/>
            <a:chOff x="2789" y="1094"/>
            <a:chExt cx="272" cy="1270"/>
          </a:xfrm>
        </p:grpSpPr>
        <p:sp>
          <p:nvSpPr>
            <p:cNvPr id="45085" name="Freeform 26"/>
            <p:cNvSpPr>
              <a:spLocks/>
            </p:cNvSpPr>
            <p:nvPr/>
          </p:nvSpPr>
          <p:spPr bwMode="auto">
            <a:xfrm>
              <a:off x="2789" y="1094"/>
              <a:ext cx="272" cy="1270"/>
            </a:xfrm>
            <a:custGeom>
              <a:avLst/>
              <a:gdLst>
                <a:gd name="T0" fmla="*/ 0 w 272"/>
                <a:gd name="T1" fmla="*/ 0 h 1270"/>
                <a:gd name="T2" fmla="*/ 35 w 272"/>
                <a:gd name="T3" fmla="*/ 1270 h 1270"/>
                <a:gd name="T4" fmla="*/ 226 w 272"/>
                <a:gd name="T5" fmla="*/ 1270 h 1270"/>
                <a:gd name="T6" fmla="*/ 272 w 272"/>
                <a:gd name="T7" fmla="*/ 0 h 1270"/>
                <a:gd name="T8" fmla="*/ 0 w 272"/>
                <a:gd name="T9" fmla="*/ 0 h 127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72"/>
                <a:gd name="T16" fmla="*/ 0 h 1270"/>
                <a:gd name="T17" fmla="*/ 272 w 272"/>
                <a:gd name="T18" fmla="*/ 1270 h 127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72" h="1270">
                  <a:moveTo>
                    <a:pt x="0" y="0"/>
                  </a:moveTo>
                  <a:lnTo>
                    <a:pt x="35" y="1270"/>
                  </a:lnTo>
                  <a:lnTo>
                    <a:pt x="226" y="1270"/>
                  </a:lnTo>
                  <a:lnTo>
                    <a:pt x="27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086" name="Freeform 27"/>
            <p:cNvSpPr>
              <a:spLocks/>
            </p:cNvSpPr>
            <p:nvPr/>
          </p:nvSpPr>
          <p:spPr bwMode="auto">
            <a:xfrm>
              <a:off x="2789" y="1094"/>
              <a:ext cx="272" cy="1270"/>
            </a:xfrm>
            <a:custGeom>
              <a:avLst/>
              <a:gdLst>
                <a:gd name="T0" fmla="*/ 0 w 272"/>
                <a:gd name="T1" fmla="*/ 0 h 1270"/>
                <a:gd name="T2" fmla="*/ 35 w 272"/>
                <a:gd name="T3" fmla="*/ 1270 h 1270"/>
                <a:gd name="T4" fmla="*/ 226 w 272"/>
                <a:gd name="T5" fmla="*/ 1270 h 1270"/>
                <a:gd name="T6" fmla="*/ 272 w 272"/>
                <a:gd name="T7" fmla="*/ 0 h 1270"/>
                <a:gd name="T8" fmla="*/ 0 w 272"/>
                <a:gd name="T9" fmla="*/ 0 h 127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72"/>
                <a:gd name="T16" fmla="*/ 0 h 1270"/>
                <a:gd name="T17" fmla="*/ 272 w 272"/>
                <a:gd name="T18" fmla="*/ 1270 h 127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72" h="1270">
                  <a:moveTo>
                    <a:pt x="0" y="0"/>
                  </a:moveTo>
                  <a:lnTo>
                    <a:pt x="35" y="1270"/>
                  </a:lnTo>
                  <a:lnTo>
                    <a:pt x="226" y="1270"/>
                  </a:lnTo>
                  <a:lnTo>
                    <a:pt x="27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CC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087" name="Freeform 28"/>
            <p:cNvSpPr>
              <a:spLocks/>
            </p:cNvSpPr>
            <p:nvPr/>
          </p:nvSpPr>
          <p:spPr bwMode="auto">
            <a:xfrm>
              <a:off x="2812" y="1094"/>
              <a:ext cx="227" cy="1247"/>
            </a:xfrm>
            <a:custGeom>
              <a:avLst/>
              <a:gdLst>
                <a:gd name="T0" fmla="*/ 0 w 272"/>
                <a:gd name="T1" fmla="*/ 0 h 1270"/>
                <a:gd name="T2" fmla="*/ 29 w 272"/>
                <a:gd name="T3" fmla="*/ 1247 h 1270"/>
                <a:gd name="T4" fmla="*/ 189 w 272"/>
                <a:gd name="T5" fmla="*/ 1247 h 1270"/>
                <a:gd name="T6" fmla="*/ 227 w 272"/>
                <a:gd name="T7" fmla="*/ 0 h 1270"/>
                <a:gd name="T8" fmla="*/ 0 w 272"/>
                <a:gd name="T9" fmla="*/ 0 h 127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72"/>
                <a:gd name="T16" fmla="*/ 0 h 1270"/>
                <a:gd name="T17" fmla="*/ 272 w 272"/>
                <a:gd name="T18" fmla="*/ 1270 h 127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72" h="1270">
                  <a:moveTo>
                    <a:pt x="0" y="0"/>
                  </a:moveTo>
                  <a:lnTo>
                    <a:pt x="35" y="1270"/>
                  </a:lnTo>
                  <a:lnTo>
                    <a:pt x="226" y="1270"/>
                  </a:lnTo>
                  <a:lnTo>
                    <a:pt x="27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29"/>
          <p:cNvGrpSpPr>
            <a:grpSpLocks/>
          </p:cNvGrpSpPr>
          <p:nvPr/>
        </p:nvGrpSpPr>
        <p:grpSpPr bwMode="auto">
          <a:xfrm>
            <a:off x="2125663" y="2173288"/>
            <a:ext cx="333375" cy="1979612"/>
            <a:chOff x="2767" y="1162"/>
            <a:chExt cx="227" cy="1247"/>
          </a:xfrm>
        </p:grpSpPr>
        <p:sp>
          <p:nvSpPr>
            <p:cNvPr id="45083" name="Freeform 30"/>
            <p:cNvSpPr>
              <a:spLocks/>
            </p:cNvSpPr>
            <p:nvPr/>
          </p:nvSpPr>
          <p:spPr bwMode="auto">
            <a:xfrm>
              <a:off x="2767" y="1162"/>
              <a:ext cx="227" cy="1247"/>
            </a:xfrm>
            <a:custGeom>
              <a:avLst/>
              <a:gdLst>
                <a:gd name="T0" fmla="*/ 0 w 272"/>
                <a:gd name="T1" fmla="*/ 0 h 1270"/>
                <a:gd name="T2" fmla="*/ 29 w 272"/>
                <a:gd name="T3" fmla="*/ 1247 h 1270"/>
                <a:gd name="T4" fmla="*/ 189 w 272"/>
                <a:gd name="T5" fmla="*/ 1247 h 1270"/>
                <a:gd name="T6" fmla="*/ 227 w 272"/>
                <a:gd name="T7" fmla="*/ 0 h 1270"/>
                <a:gd name="T8" fmla="*/ 0 w 272"/>
                <a:gd name="T9" fmla="*/ 0 h 127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72"/>
                <a:gd name="T16" fmla="*/ 0 h 1270"/>
                <a:gd name="T17" fmla="*/ 272 w 272"/>
                <a:gd name="T18" fmla="*/ 1270 h 127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72" h="1270">
                  <a:moveTo>
                    <a:pt x="0" y="0"/>
                  </a:moveTo>
                  <a:lnTo>
                    <a:pt x="35" y="1270"/>
                  </a:lnTo>
                  <a:lnTo>
                    <a:pt x="226" y="1270"/>
                  </a:lnTo>
                  <a:lnTo>
                    <a:pt x="27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084" name="Freeform 31"/>
            <p:cNvSpPr>
              <a:spLocks/>
            </p:cNvSpPr>
            <p:nvPr/>
          </p:nvSpPr>
          <p:spPr bwMode="auto">
            <a:xfrm>
              <a:off x="2789" y="1162"/>
              <a:ext cx="181" cy="1225"/>
            </a:xfrm>
            <a:custGeom>
              <a:avLst/>
              <a:gdLst>
                <a:gd name="T0" fmla="*/ 0 w 272"/>
                <a:gd name="T1" fmla="*/ 0 h 1270"/>
                <a:gd name="T2" fmla="*/ 23 w 272"/>
                <a:gd name="T3" fmla="*/ 1225 h 1270"/>
                <a:gd name="T4" fmla="*/ 150 w 272"/>
                <a:gd name="T5" fmla="*/ 1225 h 1270"/>
                <a:gd name="T6" fmla="*/ 181 w 272"/>
                <a:gd name="T7" fmla="*/ 0 h 1270"/>
                <a:gd name="T8" fmla="*/ 0 w 272"/>
                <a:gd name="T9" fmla="*/ 0 h 127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72"/>
                <a:gd name="T16" fmla="*/ 0 h 1270"/>
                <a:gd name="T17" fmla="*/ 272 w 272"/>
                <a:gd name="T18" fmla="*/ 1270 h 127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72" h="1270">
                  <a:moveTo>
                    <a:pt x="0" y="0"/>
                  </a:moveTo>
                  <a:lnTo>
                    <a:pt x="35" y="1270"/>
                  </a:lnTo>
                  <a:lnTo>
                    <a:pt x="226" y="1270"/>
                  </a:lnTo>
                  <a:lnTo>
                    <a:pt x="27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72480" name="Freeform 32" descr="Granit"/>
          <p:cNvSpPr>
            <a:spLocks/>
          </p:cNvSpPr>
          <p:nvPr/>
        </p:nvSpPr>
        <p:spPr bwMode="auto">
          <a:xfrm>
            <a:off x="2160588" y="2173288"/>
            <a:ext cx="265112" cy="1944687"/>
          </a:xfrm>
          <a:custGeom>
            <a:avLst/>
            <a:gdLst>
              <a:gd name="T0" fmla="*/ 0 w 272"/>
              <a:gd name="T1" fmla="*/ 0 h 1270"/>
              <a:gd name="T2" fmla="*/ 34114 w 272"/>
              <a:gd name="T3" fmla="*/ 1944687 h 1270"/>
              <a:gd name="T4" fmla="*/ 220277 w 272"/>
              <a:gd name="T5" fmla="*/ 1944687 h 1270"/>
              <a:gd name="T6" fmla="*/ 265112 w 272"/>
              <a:gd name="T7" fmla="*/ 0 h 1270"/>
              <a:gd name="T8" fmla="*/ 0 w 272"/>
              <a:gd name="T9" fmla="*/ 0 h 127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72"/>
              <a:gd name="T16" fmla="*/ 0 h 1270"/>
              <a:gd name="T17" fmla="*/ 272 w 272"/>
              <a:gd name="T18" fmla="*/ 1270 h 127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72" h="1270">
                <a:moveTo>
                  <a:pt x="0" y="0"/>
                </a:moveTo>
                <a:lnTo>
                  <a:pt x="35" y="1270"/>
                </a:lnTo>
                <a:lnTo>
                  <a:pt x="226" y="1270"/>
                </a:lnTo>
                <a:lnTo>
                  <a:pt x="272" y="0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7" cstate="print"/>
            <a:srcRect/>
            <a:tile tx="0" ty="0" sx="100000" sy="100000" flip="none" algn="tl"/>
          </a:blip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5082" name="Rectangle 33"/>
          <p:cNvSpPr>
            <a:spLocks noChangeArrowheads="1"/>
          </p:cNvSpPr>
          <p:nvPr/>
        </p:nvSpPr>
        <p:spPr bwMode="auto">
          <a:xfrm>
            <a:off x="385763" y="188913"/>
            <a:ext cx="7772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40080" anchor="ctr"/>
          <a:lstStyle/>
          <a:p>
            <a:pPr algn="l" eaLnBrk="1" hangingPunct="1">
              <a:buSzPct val="150000"/>
            </a:pPr>
            <a:r>
              <a:rPr lang="en-US" sz="2000">
                <a:solidFill>
                  <a:schemeClr val="tx2"/>
                </a:solidFill>
                <a:latin typeface="Comic Sans MS" pitchFamily="66" charset="0"/>
              </a:rPr>
              <a:t>The 3</a:t>
            </a:r>
            <a:r>
              <a:rPr lang="en-US" sz="2000" baseline="30000">
                <a:solidFill>
                  <a:schemeClr val="tx2"/>
                </a:solidFill>
                <a:latin typeface="Comic Sans MS" pitchFamily="66" charset="0"/>
              </a:rPr>
              <a:t>rd</a:t>
            </a:r>
            <a:r>
              <a:rPr lang="en-US" sz="2000">
                <a:solidFill>
                  <a:schemeClr val="tx2"/>
                </a:solidFill>
                <a:latin typeface="Comic Sans MS" pitchFamily="66" charset="0"/>
              </a:rPr>
              <a:t> Layer - InterChip Vias (ICV) </a:t>
            </a:r>
            <a:r>
              <a:rPr lang="en-US" sz="2000">
                <a:solidFill>
                  <a:schemeClr val="tx2"/>
                </a:solidFill>
                <a:latin typeface="Comic Sans MS" pitchFamily="66" charset="0"/>
                <a:sym typeface="Wingdings" pitchFamily="2" charset="2"/>
              </a:rPr>
              <a:t></a:t>
            </a:r>
            <a:r>
              <a:rPr lang="en-US" sz="2000">
                <a:solidFill>
                  <a:schemeClr val="tx2"/>
                </a:solidFill>
                <a:latin typeface="Comic Sans MS" pitchFamily="66" charset="0"/>
              </a:rPr>
              <a:t> IZM, Munich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2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724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2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8724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2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724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724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2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872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2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8724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2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724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724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2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8724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8724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2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8724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2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8724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500"/>
                            </p:stCondLst>
                            <p:childTnLst>
                              <p:par>
                                <p:cTn id="5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2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1" dur="500"/>
                                        <p:tgtEl>
                                          <p:spTgt spid="872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2451" grpId="0" animBg="1"/>
      <p:bldP spid="872452" grpId="0" animBg="1" autoUpdateAnimBg="0"/>
      <p:bldP spid="872456" grpId="0" autoUpdateAnimBg="0"/>
      <p:bldP spid="872457" grpId="0" autoUpdateAnimBg="0"/>
      <p:bldP spid="872458" grpId="0" animBg="1"/>
      <p:bldP spid="872460" grpId="0" autoUpdateAnimBg="0"/>
      <p:bldP spid="872467" grpId="0" animBg="1"/>
      <p:bldP spid="872472" grpId="0" animBg="1"/>
      <p:bldP spid="87248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z="1800" smtClean="0"/>
              <a:t>The back side (of the medal..)</a:t>
            </a:r>
          </a:p>
        </p:txBody>
      </p:sp>
      <p:sp>
        <p:nvSpPr>
          <p:cNvPr id="10243" name="Rectangle 43"/>
          <p:cNvSpPr>
            <a:spLocks noChangeArrowheads="1"/>
          </p:cNvSpPr>
          <p:nvPr/>
        </p:nvSpPr>
        <p:spPr bwMode="auto">
          <a:xfrm>
            <a:off x="407988" y="1169988"/>
            <a:ext cx="8397875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buFont typeface="Wingdings" pitchFamily="2" charset="2"/>
              <a:buChar char="ü"/>
            </a:pPr>
            <a:r>
              <a:rPr lang="en-US" sz="1200">
                <a:sym typeface="Wingdings" pitchFamily="2" charset="2"/>
              </a:rPr>
              <a:t>  </a:t>
            </a:r>
            <a:r>
              <a:rPr lang="en-US" sz="1200" b="1">
                <a:sym typeface="Wingdings" pitchFamily="2" charset="2"/>
              </a:rPr>
              <a:t>Since 2005 three different batches  good  results, no voids, only perfect SOI wafers delivered ….</a:t>
            </a:r>
          </a:p>
          <a:p>
            <a:pPr algn="l"/>
            <a:endParaRPr lang="en-US" sz="1200">
              <a:sym typeface="Wingdings" pitchFamily="2" charset="2"/>
            </a:endParaRPr>
          </a:p>
          <a:p>
            <a:pPr algn="l"/>
            <a:r>
              <a:rPr lang="en-US" sz="1200">
                <a:sym typeface="Wingdings" pitchFamily="2" charset="2"/>
              </a:rPr>
              <a:t>But then, at the recent order for the Belle II prototyping, suddenly:</a:t>
            </a:r>
            <a:endParaRPr lang="en-US" sz="1200"/>
          </a:p>
        </p:txBody>
      </p:sp>
      <p:grpSp>
        <p:nvGrpSpPr>
          <p:cNvPr id="10244" name="Group 55"/>
          <p:cNvGrpSpPr>
            <a:grpSpLocks/>
          </p:cNvGrpSpPr>
          <p:nvPr/>
        </p:nvGrpSpPr>
        <p:grpSpPr bwMode="auto">
          <a:xfrm>
            <a:off x="4478338" y="2500313"/>
            <a:ext cx="4559300" cy="2041525"/>
            <a:chOff x="4227969" y="4463221"/>
            <a:chExt cx="4559703" cy="2041695"/>
          </a:xfrm>
        </p:grpSpPr>
        <p:pic>
          <p:nvPicPr>
            <p:cNvPr id="10251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 l="30074" t="34715" r="50768" b="44029"/>
            <a:stretch>
              <a:fillRect/>
            </a:stretch>
          </p:blipFill>
          <p:spPr bwMode="auto">
            <a:xfrm>
              <a:off x="7125077" y="4825496"/>
              <a:ext cx="1662595" cy="1475714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</p:pic>
        <p:pic>
          <p:nvPicPr>
            <p:cNvPr id="10252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 l="12798" t="28024" r="25421" b="10435"/>
            <a:stretch>
              <a:fillRect/>
            </a:stretch>
          </p:blipFill>
          <p:spPr bwMode="auto">
            <a:xfrm>
              <a:off x="4227969" y="4463221"/>
              <a:ext cx="2562129" cy="2041695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</p:pic>
        <p:sp>
          <p:nvSpPr>
            <p:cNvPr id="10253" name="Rectangle 45"/>
            <p:cNvSpPr>
              <a:spLocks noChangeArrowheads="1"/>
            </p:cNvSpPr>
            <p:nvPr/>
          </p:nvSpPr>
          <p:spPr bwMode="auto">
            <a:xfrm>
              <a:off x="5703683" y="4734962"/>
              <a:ext cx="126749" cy="126749"/>
            </a:xfrm>
            <a:prstGeom prst="rect">
              <a:avLst/>
            </a:prstGeom>
            <a:noFill/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  <p:cxnSp>
          <p:nvCxnSpPr>
            <p:cNvPr id="10254" name="Straight Connector 47"/>
            <p:cNvCxnSpPr>
              <a:cxnSpLocks noChangeShapeType="1"/>
            </p:cNvCxnSpPr>
            <p:nvPr/>
          </p:nvCxnSpPr>
          <p:spPr bwMode="auto">
            <a:xfrm>
              <a:off x="5875699" y="4734962"/>
              <a:ext cx="1267485" cy="90535"/>
            </a:xfrm>
            <a:prstGeom prst="line">
              <a:avLst/>
            </a:prstGeom>
            <a:noFill/>
            <a:ln w="12700" algn="ctr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0255" name="Straight Connector 49"/>
            <p:cNvCxnSpPr>
              <a:cxnSpLocks noChangeShapeType="1"/>
            </p:cNvCxnSpPr>
            <p:nvPr/>
          </p:nvCxnSpPr>
          <p:spPr bwMode="auto">
            <a:xfrm rot="16200000" flipH="1">
              <a:off x="5794218" y="4934138"/>
              <a:ext cx="1403286" cy="1312752"/>
            </a:xfrm>
            <a:prstGeom prst="line">
              <a:avLst/>
            </a:prstGeom>
            <a:noFill/>
            <a:ln w="12700" algn="ctr">
              <a:solidFill>
                <a:schemeClr val="tx1"/>
              </a:solidFill>
              <a:round/>
              <a:headEnd/>
              <a:tailEnd/>
            </a:ln>
          </p:spPr>
        </p:cxnSp>
      </p:grpSp>
      <p:sp>
        <p:nvSpPr>
          <p:cNvPr id="10245" name="TextBox 54"/>
          <p:cNvSpPr txBox="1">
            <a:spLocks noChangeArrowheads="1"/>
          </p:cNvSpPr>
          <p:nvPr/>
        </p:nvSpPr>
        <p:spPr bwMode="auto">
          <a:xfrm>
            <a:off x="357188" y="2225675"/>
            <a:ext cx="4117975" cy="243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GB" sz="1200" u="sng"/>
              <a:t>Issue seen during back side photo resist coating at HLL</a:t>
            </a:r>
            <a:r>
              <a:rPr lang="en-GB" u="sng"/>
              <a:t>:</a:t>
            </a:r>
          </a:p>
          <a:p>
            <a:pPr algn="l"/>
            <a:r>
              <a:rPr lang="en-GB" sz="1200"/>
              <a:t>-: pyramidal pits on the back side, </a:t>
            </a:r>
          </a:p>
          <a:p>
            <a:pPr algn="l"/>
            <a:r>
              <a:rPr lang="en-GB" sz="1200"/>
              <a:t>   ~20 µm lateral dim., ~ 15 µm deep</a:t>
            </a:r>
          </a:p>
          <a:p>
            <a:pPr algn="l"/>
            <a:r>
              <a:rPr lang="en-GB" sz="1200"/>
              <a:t>       1. caused by pin holes in the screening oxide during </a:t>
            </a:r>
            <a:br>
              <a:rPr lang="en-GB" sz="1200"/>
            </a:br>
            <a:r>
              <a:rPr lang="en-GB" sz="1200"/>
              <a:t>          front side thinning</a:t>
            </a:r>
          </a:p>
          <a:p>
            <a:pPr algn="l"/>
            <a:r>
              <a:rPr lang="en-GB" sz="1200"/>
              <a:t>       2. Soitec simply “forgot” to grind back and</a:t>
            </a:r>
          </a:p>
          <a:p>
            <a:pPr algn="l"/>
            <a:r>
              <a:rPr lang="en-GB" sz="1200"/>
              <a:t>           polish the handle wafer. </a:t>
            </a:r>
          </a:p>
          <a:p>
            <a:pPr algn="l"/>
            <a:r>
              <a:rPr lang="en-GB" sz="1200"/>
              <a:t>           Stack is still ~485 micron thick!</a:t>
            </a:r>
          </a:p>
          <a:p>
            <a:pPr algn="l"/>
            <a:r>
              <a:rPr lang="en-GB" sz="1200"/>
              <a:t>       </a:t>
            </a:r>
            <a:endParaRPr lang="en-US" sz="1200"/>
          </a:p>
        </p:txBody>
      </p:sp>
      <p:sp>
        <p:nvSpPr>
          <p:cNvPr id="10246" name="Rectangle 51"/>
          <p:cNvSpPr>
            <a:spLocks noChangeArrowheads="1"/>
          </p:cNvSpPr>
          <p:nvPr/>
        </p:nvSpPr>
        <p:spPr bwMode="auto">
          <a:xfrm>
            <a:off x="787400" y="4908550"/>
            <a:ext cx="7932738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buFont typeface="Wingdings" pitchFamily="2" charset="2"/>
              <a:buChar char="q"/>
            </a:pPr>
            <a:r>
              <a:rPr lang="en-US" sz="1200">
                <a:sym typeface="Wingdings" pitchFamily="2" charset="2"/>
              </a:rPr>
              <a:t> Long and many discussions followed…..</a:t>
            </a:r>
          </a:p>
          <a:p>
            <a:pPr algn="l">
              <a:buFont typeface="Wingdings" pitchFamily="2" charset="2"/>
              <a:buChar char="q"/>
            </a:pPr>
            <a:r>
              <a:rPr lang="en-US" sz="1200">
                <a:sym typeface="Wingdings" pitchFamily="2" charset="2"/>
              </a:rPr>
              <a:t> after a failed re-work, we decided to process these imperfect SOI wafer for the prototyping (small risc!!)</a:t>
            </a:r>
          </a:p>
          <a:p>
            <a:pPr algn="l">
              <a:buFont typeface="Wingdings" pitchFamily="2" charset="2"/>
              <a:buChar char="q"/>
            </a:pPr>
            <a:r>
              <a:rPr lang="en-US" sz="1200">
                <a:sym typeface="Wingdings" pitchFamily="2" charset="2"/>
              </a:rPr>
              <a:t> other pre-tests with Soitec/Tracit have to follow before we order the final batch</a:t>
            </a:r>
            <a:endParaRPr lang="en-US" sz="1200"/>
          </a:p>
        </p:txBody>
      </p:sp>
      <p:sp>
        <p:nvSpPr>
          <p:cNvPr id="10247" name="Rectangle 53"/>
          <p:cNvSpPr>
            <a:spLocks noChangeArrowheads="1"/>
          </p:cNvSpPr>
          <p:nvPr/>
        </p:nvSpPr>
        <p:spPr bwMode="auto">
          <a:xfrm>
            <a:off x="1239838" y="5938838"/>
            <a:ext cx="748665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 sz="1200" b="1">
                <a:sym typeface="Wingdings" pitchFamily="2" charset="2"/>
              </a:rPr>
              <a:t> It’s always time (and money) consuming to work as a small partner with larger companies!! </a:t>
            </a:r>
            <a:br>
              <a:rPr lang="en-US" sz="1200" b="1">
                <a:sym typeface="Wingdings" pitchFamily="2" charset="2"/>
              </a:rPr>
            </a:br>
            <a:r>
              <a:rPr lang="en-US" sz="1200" b="1">
                <a:sym typeface="Wingdings" pitchFamily="2" charset="2"/>
              </a:rPr>
              <a:t>               And it’s frustrating and risky, if you don’t have the process under control…..</a:t>
            </a:r>
            <a:endParaRPr lang="en-US" sz="1200" b="1"/>
          </a:p>
        </p:txBody>
      </p:sp>
      <p:sp>
        <p:nvSpPr>
          <p:cNvPr id="10248" name="Date Placeholder 15"/>
          <p:cNvSpPr>
            <a:spLocks noGrp="1"/>
          </p:cNvSpPr>
          <p:nvPr>
            <p:ph type="dt" sz="quarter" idx="4294967295"/>
          </p:nvPr>
        </p:nvSpPr>
        <p:spPr bwMode="auto">
          <a:xfrm>
            <a:off x="0" y="6681788"/>
            <a:ext cx="2216150" cy="176212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HLL Project Review, October 2009</a:t>
            </a:r>
            <a:endParaRPr lang="en-US"/>
          </a:p>
        </p:txBody>
      </p:sp>
      <p:sp>
        <p:nvSpPr>
          <p:cNvPr id="10249" name="Slide Number Placeholder 16"/>
          <p:cNvSpPr>
            <a:spLocks noGrp="1"/>
          </p:cNvSpPr>
          <p:nvPr>
            <p:ph type="sldNum" sz="quarter" idx="4294967295"/>
          </p:nvPr>
        </p:nvSpPr>
        <p:spPr bwMode="auto">
          <a:xfrm>
            <a:off x="3921125" y="6696075"/>
            <a:ext cx="720725" cy="161925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8957E01-FE37-4781-BBD8-E59C4FF5458D}" type="slidenum">
              <a:rPr lang="en-US" smtClean="0"/>
              <a:pPr/>
              <a:t>4</a:t>
            </a:fld>
            <a:endParaRPr lang="en-US" smtClean="0"/>
          </a:p>
        </p:txBody>
      </p:sp>
      <p:sp>
        <p:nvSpPr>
          <p:cNvPr id="10250" name="Footer Placeholder 17"/>
          <p:cNvSpPr>
            <a:spLocks noGrp="1"/>
          </p:cNvSpPr>
          <p:nvPr>
            <p:ph type="ftr" sz="quarter" idx="4294967295"/>
          </p:nvPr>
        </p:nvSpPr>
        <p:spPr bwMode="auto">
          <a:xfrm>
            <a:off x="6623050" y="6681788"/>
            <a:ext cx="2520950" cy="211137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Ladislav Andricek, MPI fuer Physik, HLL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Date Placeholder 2"/>
          <p:cNvSpPr>
            <a:spLocks noGrp="1"/>
          </p:cNvSpPr>
          <p:nvPr>
            <p:ph type="dt" sz="quarter" idx="4294967295"/>
          </p:nvPr>
        </p:nvSpPr>
        <p:spPr bwMode="auto">
          <a:xfrm>
            <a:off x="0" y="6681788"/>
            <a:ext cx="2216150" cy="176212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HLL Project Review, October 2009</a:t>
            </a:r>
            <a:endParaRPr lang="de-DE"/>
          </a:p>
        </p:txBody>
      </p:sp>
      <p:sp>
        <p:nvSpPr>
          <p:cNvPr id="46083" name="Footer Placeholder 3"/>
          <p:cNvSpPr>
            <a:spLocks noGrp="1"/>
          </p:cNvSpPr>
          <p:nvPr>
            <p:ph type="ftr" sz="quarter" idx="4294967295"/>
          </p:nvPr>
        </p:nvSpPr>
        <p:spPr bwMode="auto">
          <a:xfrm>
            <a:off x="6623050" y="6681788"/>
            <a:ext cx="2520950" cy="211137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de-DE" smtClean="0"/>
              <a:t>Ladislav Andricek, MPI fuer Physik, HLL</a:t>
            </a:r>
          </a:p>
        </p:txBody>
      </p:sp>
      <p:sp>
        <p:nvSpPr>
          <p:cNvPr id="46084" name="Rectangle 2"/>
          <p:cNvSpPr>
            <a:spLocks noChangeArrowheads="1"/>
          </p:cNvSpPr>
          <p:nvPr/>
        </p:nvSpPr>
        <p:spPr bwMode="auto">
          <a:xfrm>
            <a:off x="617538" y="4097338"/>
            <a:ext cx="3322637" cy="93662"/>
          </a:xfrm>
          <a:prstGeom prst="rect">
            <a:avLst/>
          </a:prstGeom>
          <a:solidFill>
            <a:srgbClr val="00CCFF"/>
          </a:solidFill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6085" name="Group 3"/>
          <p:cNvGrpSpPr>
            <a:grpSpLocks/>
          </p:cNvGrpSpPr>
          <p:nvPr/>
        </p:nvGrpSpPr>
        <p:grpSpPr bwMode="auto">
          <a:xfrm>
            <a:off x="617538" y="1231900"/>
            <a:ext cx="3322637" cy="2959100"/>
            <a:chOff x="421" y="568"/>
            <a:chExt cx="2268" cy="1864"/>
          </a:xfrm>
        </p:grpSpPr>
        <p:sp>
          <p:nvSpPr>
            <p:cNvPr id="46109" name="Rectangle 4" descr="Gitter"/>
            <p:cNvSpPr>
              <a:spLocks noChangeArrowheads="1"/>
            </p:cNvSpPr>
            <p:nvPr/>
          </p:nvSpPr>
          <p:spPr bwMode="auto">
            <a:xfrm>
              <a:off x="421" y="1012"/>
              <a:ext cx="2268" cy="172"/>
            </a:xfrm>
            <a:prstGeom prst="rect">
              <a:avLst/>
            </a:prstGeom>
            <a:pattFill prst="trellis">
              <a:fgClr>
                <a:srgbClr val="00CCFF"/>
              </a:fgClr>
              <a:bgClr>
                <a:srgbClr val="FFFFFF"/>
              </a:bgClr>
            </a:pattFill>
            <a:ln w="12700">
              <a:noFill/>
              <a:miter lim="800000"/>
              <a:headEnd/>
              <a:tailEnd/>
            </a:ln>
          </p:spPr>
          <p:txBody>
            <a:bodyPr wrap="none" lIns="0" anchor="ctr"/>
            <a:lstStyle/>
            <a:p>
              <a:pPr algn="l"/>
              <a:endParaRPr lang="de-DE" sz="1300">
                <a:latin typeface="Arial" pitchFamily="34" charset="0"/>
              </a:endParaRPr>
            </a:p>
          </p:txBody>
        </p:sp>
        <p:sp>
          <p:nvSpPr>
            <p:cNvPr id="46110" name="Freeform 5"/>
            <p:cNvSpPr>
              <a:spLocks/>
            </p:cNvSpPr>
            <p:nvPr/>
          </p:nvSpPr>
          <p:spPr bwMode="auto">
            <a:xfrm>
              <a:off x="1678" y="1098"/>
              <a:ext cx="472" cy="120"/>
            </a:xfrm>
            <a:custGeom>
              <a:avLst/>
              <a:gdLst>
                <a:gd name="T0" fmla="*/ 342 w 468"/>
                <a:gd name="T1" fmla="*/ 120 h 120"/>
                <a:gd name="T2" fmla="*/ 0 w 468"/>
                <a:gd name="T3" fmla="*/ 120 h 120"/>
                <a:gd name="T4" fmla="*/ 0 w 468"/>
                <a:gd name="T5" fmla="*/ 63 h 120"/>
                <a:gd name="T6" fmla="*/ 260 w 468"/>
                <a:gd name="T7" fmla="*/ 63 h 120"/>
                <a:gd name="T8" fmla="*/ 260 w 468"/>
                <a:gd name="T9" fmla="*/ 30 h 120"/>
                <a:gd name="T10" fmla="*/ 257 w 468"/>
                <a:gd name="T11" fmla="*/ 0 h 120"/>
                <a:gd name="T12" fmla="*/ 472 w 468"/>
                <a:gd name="T13" fmla="*/ 0 h 120"/>
                <a:gd name="T14" fmla="*/ 472 w 468"/>
                <a:gd name="T15" fmla="*/ 30 h 120"/>
                <a:gd name="T16" fmla="*/ 469 w 468"/>
                <a:gd name="T17" fmla="*/ 120 h 120"/>
                <a:gd name="T18" fmla="*/ 342 w 468"/>
                <a:gd name="T19" fmla="*/ 120 h 12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68"/>
                <a:gd name="T31" fmla="*/ 0 h 120"/>
                <a:gd name="T32" fmla="*/ 468 w 468"/>
                <a:gd name="T33" fmla="*/ 120 h 12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68" h="120">
                  <a:moveTo>
                    <a:pt x="339" y="120"/>
                  </a:moveTo>
                  <a:lnTo>
                    <a:pt x="0" y="120"/>
                  </a:lnTo>
                  <a:lnTo>
                    <a:pt x="0" y="63"/>
                  </a:lnTo>
                  <a:lnTo>
                    <a:pt x="258" y="63"/>
                  </a:lnTo>
                  <a:lnTo>
                    <a:pt x="258" y="30"/>
                  </a:lnTo>
                  <a:lnTo>
                    <a:pt x="255" y="0"/>
                  </a:lnTo>
                  <a:lnTo>
                    <a:pt x="468" y="0"/>
                  </a:lnTo>
                  <a:lnTo>
                    <a:pt x="468" y="30"/>
                  </a:lnTo>
                  <a:lnTo>
                    <a:pt x="465" y="120"/>
                  </a:lnTo>
                  <a:lnTo>
                    <a:pt x="339" y="120"/>
                  </a:lnTo>
                  <a:close/>
                </a:path>
              </a:pathLst>
            </a:custGeom>
            <a:solidFill>
              <a:srgbClr val="FF00FF"/>
            </a:solidFill>
            <a:ln w="12700" cap="flat" cmpd="sng">
              <a:noFill/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111" name="Freeform 6"/>
            <p:cNvSpPr>
              <a:spLocks/>
            </p:cNvSpPr>
            <p:nvPr/>
          </p:nvSpPr>
          <p:spPr bwMode="auto">
            <a:xfrm>
              <a:off x="2149" y="1096"/>
              <a:ext cx="540" cy="122"/>
            </a:xfrm>
            <a:custGeom>
              <a:avLst/>
              <a:gdLst>
                <a:gd name="T0" fmla="*/ 380 w 540"/>
                <a:gd name="T1" fmla="*/ 122 h 122"/>
                <a:gd name="T2" fmla="*/ 540 w 540"/>
                <a:gd name="T3" fmla="*/ 122 h 122"/>
                <a:gd name="T4" fmla="*/ 540 w 540"/>
                <a:gd name="T5" fmla="*/ 65 h 122"/>
                <a:gd name="T6" fmla="*/ 461 w 540"/>
                <a:gd name="T7" fmla="*/ 65 h 122"/>
                <a:gd name="T8" fmla="*/ 461 w 540"/>
                <a:gd name="T9" fmla="*/ 32 h 122"/>
                <a:gd name="T10" fmla="*/ 460 w 540"/>
                <a:gd name="T11" fmla="*/ 3 h 122"/>
                <a:gd name="T12" fmla="*/ 0 w 540"/>
                <a:gd name="T13" fmla="*/ 0 h 122"/>
                <a:gd name="T14" fmla="*/ 2 w 540"/>
                <a:gd name="T15" fmla="*/ 65 h 122"/>
                <a:gd name="T16" fmla="*/ 254 w 540"/>
                <a:gd name="T17" fmla="*/ 122 h 122"/>
                <a:gd name="T18" fmla="*/ 380 w 540"/>
                <a:gd name="T19" fmla="*/ 122 h 12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40"/>
                <a:gd name="T31" fmla="*/ 0 h 122"/>
                <a:gd name="T32" fmla="*/ 540 w 540"/>
                <a:gd name="T33" fmla="*/ 122 h 12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40" h="122">
                  <a:moveTo>
                    <a:pt x="380" y="122"/>
                  </a:moveTo>
                  <a:lnTo>
                    <a:pt x="540" y="122"/>
                  </a:lnTo>
                  <a:lnTo>
                    <a:pt x="540" y="65"/>
                  </a:lnTo>
                  <a:lnTo>
                    <a:pt x="461" y="65"/>
                  </a:lnTo>
                  <a:lnTo>
                    <a:pt x="461" y="32"/>
                  </a:lnTo>
                  <a:lnTo>
                    <a:pt x="460" y="3"/>
                  </a:lnTo>
                  <a:lnTo>
                    <a:pt x="0" y="0"/>
                  </a:lnTo>
                  <a:lnTo>
                    <a:pt x="2" y="65"/>
                  </a:lnTo>
                  <a:lnTo>
                    <a:pt x="254" y="122"/>
                  </a:lnTo>
                  <a:lnTo>
                    <a:pt x="380" y="122"/>
                  </a:lnTo>
                  <a:close/>
                </a:path>
              </a:pathLst>
            </a:custGeom>
            <a:solidFill>
              <a:srgbClr val="FF00FF"/>
            </a:solidFill>
            <a:ln w="12700" cap="flat" cmpd="sng">
              <a:noFill/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112" name="Rectangle 7" descr="Weißer Marmor"/>
            <p:cNvSpPr>
              <a:spLocks noChangeArrowheads="1"/>
            </p:cNvSpPr>
            <p:nvPr/>
          </p:nvSpPr>
          <p:spPr bwMode="auto">
            <a:xfrm>
              <a:off x="2016" y="1141"/>
              <a:ext cx="517" cy="77"/>
            </a:xfrm>
            <a:prstGeom prst="rect">
              <a:avLst/>
            </a:prstGeom>
            <a:blipFill dpi="0" rotWithShape="1">
              <a:blip r:embed="rId3" cstate="print"/>
              <a:srcRect/>
              <a:tile tx="0" ty="0" sx="100000" sy="100000" flip="none" algn="tl"/>
            </a:blipFill>
            <a:ln w="1270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113" name="Freeform 8" descr="Weißer Marmor"/>
            <p:cNvSpPr>
              <a:spLocks/>
            </p:cNvSpPr>
            <p:nvPr/>
          </p:nvSpPr>
          <p:spPr bwMode="auto">
            <a:xfrm>
              <a:off x="1357" y="1041"/>
              <a:ext cx="1196" cy="118"/>
            </a:xfrm>
            <a:custGeom>
              <a:avLst/>
              <a:gdLst>
                <a:gd name="T0" fmla="*/ 0 w 1196"/>
                <a:gd name="T1" fmla="*/ 60 h 118"/>
                <a:gd name="T2" fmla="*/ 492 w 1196"/>
                <a:gd name="T3" fmla="*/ 62 h 118"/>
                <a:gd name="T4" fmla="*/ 564 w 1196"/>
                <a:gd name="T5" fmla="*/ 6 h 118"/>
                <a:gd name="T6" fmla="*/ 801 w 1196"/>
                <a:gd name="T7" fmla="*/ 3 h 118"/>
                <a:gd name="T8" fmla="*/ 917 w 1196"/>
                <a:gd name="T9" fmla="*/ 57 h 118"/>
                <a:gd name="T10" fmla="*/ 1044 w 1196"/>
                <a:gd name="T11" fmla="*/ 0 h 118"/>
                <a:gd name="T12" fmla="*/ 1194 w 1196"/>
                <a:gd name="T13" fmla="*/ 1 h 118"/>
                <a:gd name="T14" fmla="*/ 1196 w 1196"/>
                <a:gd name="T15" fmla="*/ 58 h 118"/>
                <a:gd name="T16" fmla="*/ 1148 w 1196"/>
                <a:gd name="T17" fmla="*/ 60 h 118"/>
                <a:gd name="T18" fmla="*/ 1044 w 1196"/>
                <a:gd name="T19" fmla="*/ 60 h 118"/>
                <a:gd name="T20" fmla="*/ 1043 w 1196"/>
                <a:gd name="T21" fmla="*/ 100 h 118"/>
                <a:gd name="T22" fmla="*/ 914 w 1196"/>
                <a:gd name="T23" fmla="*/ 99 h 118"/>
                <a:gd name="T24" fmla="*/ 792 w 1196"/>
                <a:gd name="T25" fmla="*/ 100 h 118"/>
                <a:gd name="T26" fmla="*/ 791 w 1196"/>
                <a:gd name="T27" fmla="*/ 58 h 118"/>
                <a:gd name="T28" fmla="*/ 585 w 1196"/>
                <a:gd name="T29" fmla="*/ 58 h 118"/>
                <a:gd name="T30" fmla="*/ 582 w 1196"/>
                <a:gd name="T31" fmla="*/ 115 h 118"/>
                <a:gd name="T32" fmla="*/ 0 w 1196"/>
                <a:gd name="T33" fmla="*/ 118 h 118"/>
                <a:gd name="T34" fmla="*/ 0 w 1196"/>
                <a:gd name="T35" fmla="*/ 60 h 11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196"/>
                <a:gd name="T55" fmla="*/ 0 h 118"/>
                <a:gd name="T56" fmla="*/ 1196 w 1196"/>
                <a:gd name="T57" fmla="*/ 118 h 118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196" h="118">
                  <a:moveTo>
                    <a:pt x="0" y="60"/>
                  </a:moveTo>
                  <a:lnTo>
                    <a:pt x="492" y="62"/>
                  </a:lnTo>
                  <a:cubicBezTo>
                    <a:pt x="585" y="58"/>
                    <a:pt x="515" y="16"/>
                    <a:pt x="564" y="6"/>
                  </a:cubicBezTo>
                  <a:lnTo>
                    <a:pt x="801" y="3"/>
                  </a:lnTo>
                  <a:cubicBezTo>
                    <a:pt x="860" y="11"/>
                    <a:pt x="766" y="56"/>
                    <a:pt x="917" y="57"/>
                  </a:cubicBezTo>
                  <a:cubicBezTo>
                    <a:pt x="1068" y="58"/>
                    <a:pt x="998" y="11"/>
                    <a:pt x="1044" y="0"/>
                  </a:cubicBezTo>
                  <a:lnTo>
                    <a:pt x="1194" y="1"/>
                  </a:lnTo>
                  <a:lnTo>
                    <a:pt x="1196" y="58"/>
                  </a:lnTo>
                  <a:lnTo>
                    <a:pt x="1148" y="60"/>
                  </a:lnTo>
                  <a:lnTo>
                    <a:pt x="1044" y="60"/>
                  </a:lnTo>
                  <a:lnTo>
                    <a:pt x="1043" y="100"/>
                  </a:lnTo>
                  <a:lnTo>
                    <a:pt x="914" y="99"/>
                  </a:lnTo>
                  <a:lnTo>
                    <a:pt x="792" y="100"/>
                  </a:lnTo>
                  <a:lnTo>
                    <a:pt x="791" y="58"/>
                  </a:lnTo>
                  <a:lnTo>
                    <a:pt x="585" y="58"/>
                  </a:lnTo>
                  <a:lnTo>
                    <a:pt x="582" y="115"/>
                  </a:lnTo>
                  <a:lnTo>
                    <a:pt x="0" y="118"/>
                  </a:lnTo>
                  <a:lnTo>
                    <a:pt x="0" y="60"/>
                  </a:lnTo>
                  <a:close/>
                </a:path>
              </a:pathLst>
            </a:custGeom>
            <a:blipFill dpi="0" rotWithShape="1">
              <a:blip r:embed="rId3" cstate="print"/>
              <a:srcRect/>
              <a:tile tx="0" ty="0" sx="100000" sy="100000" flip="none" algn="tl"/>
            </a:blipFill>
            <a:ln w="12700" cap="flat" cmpd="sng">
              <a:noFill/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46114" name="Group 9"/>
            <p:cNvGrpSpPr>
              <a:grpSpLocks/>
            </p:cNvGrpSpPr>
            <p:nvPr/>
          </p:nvGrpSpPr>
          <p:grpSpPr bwMode="auto">
            <a:xfrm>
              <a:off x="421" y="568"/>
              <a:ext cx="2268" cy="444"/>
              <a:chOff x="434" y="946"/>
              <a:chExt cx="2247" cy="444"/>
            </a:xfrm>
          </p:grpSpPr>
          <p:sp>
            <p:nvSpPr>
              <p:cNvPr id="46127" name="Rectangle 10" descr="Diagonal dunkel nach oben"/>
              <p:cNvSpPr>
                <a:spLocks noChangeArrowheads="1"/>
              </p:cNvSpPr>
              <p:nvPr/>
            </p:nvSpPr>
            <p:spPr bwMode="auto">
              <a:xfrm>
                <a:off x="434" y="1334"/>
                <a:ext cx="2247" cy="56"/>
              </a:xfrm>
              <a:prstGeom prst="rect">
                <a:avLst/>
              </a:prstGeom>
              <a:pattFill prst="dkUpDiag">
                <a:fgClr>
                  <a:srgbClr val="FFFFFF"/>
                </a:fgClr>
                <a:bgClr>
                  <a:srgbClr val="FF3399"/>
                </a:bgClr>
              </a:pattFill>
              <a:ln w="12700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6128" name="Rectangle 11"/>
              <p:cNvSpPr>
                <a:spLocks noChangeArrowheads="1"/>
              </p:cNvSpPr>
              <p:nvPr/>
            </p:nvSpPr>
            <p:spPr bwMode="auto">
              <a:xfrm>
                <a:off x="434" y="946"/>
                <a:ext cx="2247" cy="388"/>
              </a:xfrm>
              <a:prstGeom prst="rect">
                <a:avLst/>
              </a:prstGeom>
              <a:solidFill>
                <a:srgbClr val="C0C0C0"/>
              </a:solidFill>
              <a:ln w="12700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46115" name="Rectangle 12"/>
            <p:cNvSpPr>
              <a:spLocks noChangeArrowheads="1"/>
            </p:cNvSpPr>
            <p:nvPr/>
          </p:nvSpPr>
          <p:spPr bwMode="auto">
            <a:xfrm>
              <a:off x="421" y="1158"/>
              <a:ext cx="1260" cy="72"/>
            </a:xfrm>
            <a:prstGeom prst="rect">
              <a:avLst/>
            </a:prstGeom>
            <a:solidFill>
              <a:srgbClr val="FF00FF"/>
            </a:solidFill>
            <a:ln w="1270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116" name="Rectangle 13"/>
            <p:cNvSpPr>
              <a:spLocks noChangeArrowheads="1"/>
            </p:cNvSpPr>
            <p:nvPr/>
          </p:nvSpPr>
          <p:spPr bwMode="auto">
            <a:xfrm>
              <a:off x="421" y="1502"/>
              <a:ext cx="2268" cy="871"/>
            </a:xfrm>
            <a:prstGeom prst="rect">
              <a:avLst/>
            </a:prstGeom>
            <a:solidFill>
              <a:srgbClr val="969696"/>
            </a:solidFill>
            <a:ln w="1270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 sz="1300">
                <a:latin typeface="Arial" pitchFamily="34" charset="0"/>
              </a:endParaRPr>
            </a:p>
          </p:txBody>
        </p:sp>
        <p:sp>
          <p:nvSpPr>
            <p:cNvPr id="46117" name="Rectangle 14"/>
            <p:cNvSpPr>
              <a:spLocks noChangeArrowheads="1"/>
            </p:cNvSpPr>
            <p:nvPr/>
          </p:nvSpPr>
          <p:spPr bwMode="auto">
            <a:xfrm>
              <a:off x="421" y="1215"/>
              <a:ext cx="2268" cy="287"/>
            </a:xfrm>
            <a:prstGeom prst="rect">
              <a:avLst/>
            </a:prstGeom>
            <a:solidFill>
              <a:srgbClr val="00CCFF"/>
            </a:solidFill>
            <a:ln w="1270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 sz="1300">
                <a:latin typeface="Arial" pitchFamily="34" charset="0"/>
              </a:endParaRPr>
            </a:p>
          </p:txBody>
        </p:sp>
        <p:sp>
          <p:nvSpPr>
            <p:cNvPr id="46118" name="Freeform 15"/>
            <p:cNvSpPr>
              <a:spLocks/>
            </p:cNvSpPr>
            <p:nvPr/>
          </p:nvSpPr>
          <p:spPr bwMode="auto">
            <a:xfrm>
              <a:off x="1429" y="1162"/>
              <a:ext cx="272" cy="1270"/>
            </a:xfrm>
            <a:custGeom>
              <a:avLst/>
              <a:gdLst>
                <a:gd name="T0" fmla="*/ 0 w 272"/>
                <a:gd name="T1" fmla="*/ 0 h 1270"/>
                <a:gd name="T2" fmla="*/ 35 w 272"/>
                <a:gd name="T3" fmla="*/ 1270 h 1270"/>
                <a:gd name="T4" fmla="*/ 226 w 272"/>
                <a:gd name="T5" fmla="*/ 1270 h 1270"/>
                <a:gd name="T6" fmla="*/ 272 w 272"/>
                <a:gd name="T7" fmla="*/ 0 h 1270"/>
                <a:gd name="T8" fmla="*/ 0 w 272"/>
                <a:gd name="T9" fmla="*/ 0 h 127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72"/>
                <a:gd name="T16" fmla="*/ 0 h 1270"/>
                <a:gd name="T17" fmla="*/ 272 w 272"/>
                <a:gd name="T18" fmla="*/ 1270 h 127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72" h="1270">
                  <a:moveTo>
                    <a:pt x="0" y="0"/>
                  </a:moveTo>
                  <a:lnTo>
                    <a:pt x="35" y="1270"/>
                  </a:lnTo>
                  <a:lnTo>
                    <a:pt x="226" y="1270"/>
                  </a:lnTo>
                  <a:lnTo>
                    <a:pt x="27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46119" name="Group 16"/>
            <p:cNvGrpSpPr>
              <a:grpSpLocks/>
            </p:cNvGrpSpPr>
            <p:nvPr/>
          </p:nvGrpSpPr>
          <p:grpSpPr bwMode="auto">
            <a:xfrm>
              <a:off x="1429" y="1162"/>
              <a:ext cx="272" cy="1270"/>
              <a:chOff x="2789" y="1094"/>
              <a:chExt cx="272" cy="1270"/>
            </a:xfrm>
          </p:grpSpPr>
          <p:sp>
            <p:nvSpPr>
              <p:cNvPr id="46124" name="Freeform 17"/>
              <p:cNvSpPr>
                <a:spLocks/>
              </p:cNvSpPr>
              <p:nvPr/>
            </p:nvSpPr>
            <p:spPr bwMode="auto">
              <a:xfrm>
                <a:off x="2789" y="1094"/>
                <a:ext cx="272" cy="1270"/>
              </a:xfrm>
              <a:custGeom>
                <a:avLst/>
                <a:gdLst>
                  <a:gd name="T0" fmla="*/ 0 w 272"/>
                  <a:gd name="T1" fmla="*/ 0 h 1270"/>
                  <a:gd name="T2" fmla="*/ 35 w 272"/>
                  <a:gd name="T3" fmla="*/ 1270 h 1270"/>
                  <a:gd name="T4" fmla="*/ 226 w 272"/>
                  <a:gd name="T5" fmla="*/ 1270 h 1270"/>
                  <a:gd name="T6" fmla="*/ 272 w 272"/>
                  <a:gd name="T7" fmla="*/ 0 h 1270"/>
                  <a:gd name="T8" fmla="*/ 0 w 272"/>
                  <a:gd name="T9" fmla="*/ 0 h 127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72"/>
                  <a:gd name="T16" fmla="*/ 0 h 1270"/>
                  <a:gd name="T17" fmla="*/ 272 w 272"/>
                  <a:gd name="T18" fmla="*/ 1270 h 127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72" h="1270">
                    <a:moveTo>
                      <a:pt x="0" y="0"/>
                    </a:moveTo>
                    <a:lnTo>
                      <a:pt x="35" y="1270"/>
                    </a:lnTo>
                    <a:lnTo>
                      <a:pt x="226" y="1270"/>
                    </a:lnTo>
                    <a:lnTo>
                      <a:pt x="27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125" name="Freeform 18"/>
              <p:cNvSpPr>
                <a:spLocks/>
              </p:cNvSpPr>
              <p:nvPr/>
            </p:nvSpPr>
            <p:spPr bwMode="auto">
              <a:xfrm>
                <a:off x="2789" y="1094"/>
                <a:ext cx="272" cy="1270"/>
              </a:xfrm>
              <a:custGeom>
                <a:avLst/>
                <a:gdLst>
                  <a:gd name="T0" fmla="*/ 0 w 272"/>
                  <a:gd name="T1" fmla="*/ 0 h 1270"/>
                  <a:gd name="T2" fmla="*/ 35 w 272"/>
                  <a:gd name="T3" fmla="*/ 1270 h 1270"/>
                  <a:gd name="T4" fmla="*/ 226 w 272"/>
                  <a:gd name="T5" fmla="*/ 1270 h 1270"/>
                  <a:gd name="T6" fmla="*/ 272 w 272"/>
                  <a:gd name="T7" fmla="*/ 0 h 1270"/>
                  <a:gd name="T8" fmla="*/ 0 w 272"/>
                  <a:gd name="T9" fmla="*/ 0 h 127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72"/>
                  <a:gd name="T16" fmla="*/ 0 h 1270"/>
                  <a:gd name="T17" fmla="*/ 272 w 272"/>
                  <a:gd name="T18" fmla="*/ 1270 h 127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72" h="1270">
                    <a:moveTo>
                      <a:pt x="0" y="0"/>
                    </a:moveTo>
                    <a:lnTo>
                      <a:pt x="35" y="1270"/>
                    </a:lnTo>
                    <a:lnTo>
                      <a:pt x="226" y="1270"/>
                    </a:lnTo>
                    <a:lnTo>
                      <a:pt x="27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126" name="Freeform 19"/>
              <p:cNvSpPr>
                <a:spLocks/>
              </p:cNvSpPr>
              <p:nvPr/>
            </p:nvSpPr>
            <p:spPr bwMode="auto">
              <a:xfrm>
                <a:off x="2812" y="1094"/>
                <a:ext cx="227" cy="1247"/>
              </a:xfrm>
              <a:custGeom>
                <a:avLst/>
                <a:gdLst>
                  <a:gd name="T0" fmla="*/ 0 w 272"/>
                  <a:gd name="T1" fmla="*/ 0 h 1270"/>
                  <a:gd name="T2" fmla="*/ 29 w 272"/>
                  <a:gd name="T3" fmla="*/ 1247 h 1270"/>
                  <a:gd name="T4" fmla="*/ 189 w 272"/>
                  <a:gd name="T5" fmla="*/ 1247 h 1270"/>
                  <a:gd name="T6" fmla="*/ 227 w 272"/>
                  <a:gd name="T7" fmla="*/ 0 h 1270"/>
                  <a:gd name="T8" fmla="*/ 0 w 272"/>
                  <a:gd name="T9" fmla="*/ 0 h 127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72"/>
                  <a:gd name="T16" fmla="*/ 0 h 1270"/>
                  <a:gd name="T17" fmla="*/ 272 w 272"/>
                  <a:gd name="T18" fmla="*/ 1270 h 127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72" h="1270">
                    <a:moveTo>
                      <a:pt x="0" y="0"/>
                    </a:moveTo>
                    <a:lnTo>
                      <a:pt x="35" y="1270"/>
                    </a:lnTo>
                    <a:lnTo>
                      <a:pt x="226" y="1270"/>
                    </a:lnTo>
                    <a:lnTo>
                      <a:pt x="27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6120" name="Group 20"/>
            <p:cNvGrpSpPr>
              <a:grpSpLocks/>
            </p:cNvGrpSpPr>
            <p:nvPr/>
          </p:nvGrpSpPr>
          <p:grpSpPr bwMode="auto">
            <a:xfrm>
              <a:off x="1451" y="1162"/>
              <a:ext cx="227" cy="1247"/>
              <a:chOff x="2767" y="1162"/>
              <a:chExt cx="227" cy="1247"/>
            </a:xfrm>
          </p:grpSpPr>
          <p:sp>
            <p:nvSpPr>
              <p:cNvPr id="46122" name="Freeform 21"/>
              <p:cNvSpPr>
                <a:spLocks/>
              </p:cNvSpPr>
              <p:nvPr/>
            </p:nvSpPr>
            <p:spPr bwMode="auto">
              <a:xfrm>
                <a:off x="2767" y="1162"/>
                <a:ext cx="227" cy="1247"/>
              </a:xfrm>
              <a:custGeom>
                <a:avLst/>
                <a:gdLst>
                  <a:gd name="T0" fmla="*/ 0 w 272"/>
                  <a:gd name="T1" fmla="*/ 0 h 1270"/>
                  <a:gd name="T2" fmla="*/ 29 w 272"/>
                  <a:gd name="T3" fmla="*/ 1247 h 1270"/>
                  <a:gd name="T4" fmla="*/ 189 w 272"/>
                  <a:gd name="T5" fmla="*/ 1247 h 1270"/>
                  <a:gd name="T6" fmla="*/ 227 w 272"/>
                  <a:gd name="T7" fmla="*/ 0 h 1270"/>
                  <a:gd name="T8" fmla="*/ 0 w 272"/>
                  <a:gd name="T9" fmla="*/ 0 h 127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72"/>
                  <a:gd name="T16" fmla="*/ 0 h 1270"/>
                  <a:gd name="T17" fmla="*/ 272 w 272"/>
                  <a:gd name="T18" fmla="*/ 1270 h 127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72" h="1270">
                    <a:moveTo>
                      <a:pt x="0" y="0"/>
                    </a:moveTo>
                    <a:lnTo>
                      <a:pt x="35" y="1270"/>
                    </a:lnTo>
                    <a:lnTo>
                      <a:pt x="226" y="1270"/>
                    </a:lnTo>
                    <a:lnTo>
                      <a:pt x="27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123" name="Freeform 22"/>
              <p:cNvSpPr>
                <a:spLocks/>
              </p:cNvSpPr>
              <p:nvPr/>
            </p:nvSpPr>
            <p:spPr bwMode="auto">
              <a:xfrm>
                <a:off x="2789" y="1162"/>
                <a:ext cx="181" cy="1225"/>
              </a:xfrm>
              <a:custGeom>
                <a:avLst/>
                <a:gdLst>
                  <a:gd name="T0" fmla="*/ 0 w 272"/>
                  <a:gd name="T1" fmla="*/ 0 h 1270"/>
                  <a:gd name="T2" fmla="*/ 23 w 272"/>
                  <a:gd name="T3" fmla="*/ 1225 h 1270"/>
                  <a:gd name="T4" fmla="*/ 150 w 272"/>
                  <a:gd name="T5" fmla="*/ 1225 h 1270"/>
                  <a:gd name="T6" fmla="*/ 181 w 272"/>
                  <a:gd name="T7" fmla="*/ 0 h 1270"/>
                  <a:gd name="T8" fmla="*/ 0 w 272"/>
                  <a:gd name="T9" fmla="*/ 0 h 127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72"/>
                  <a:gd name="T16" fmla="*/ 0 h 1270"/>
                  <a:gd name="T17" fmla="*/ 272 w 272"/>
                  <a:gd name="T18" fmla="*/ 1270 h 127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72" h="1270">
                    <a:moveTo>
                      <a:pt x="0" y="0"/>
                    </a:moveTo>
                    <a:lnTo>
                      <a:pt x="35" y="1270"/>
                    </a:lnTo>
                    <a:lnTo>
                      <a:pt x="226" y="1270"/>
                    </a:lnTo>
                    <a:lnTo>
                      <a:pt x="27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46121" name="Freeform 23" descr="Granit"/>
            <p:cNvSpPr>
              <a:spLocks/>
            </p:cNvSpPr>
            <p:nvPr/>
          </p:nvSpPr>
          <p:spPr bwMode="auto">
            <a:xfrm>
              <a:off x="1474" y="1162"/>
              <a:ext cx="181" cy="1225"/>
            </a:xfrm>
            <a:custGeom>
              <a:avLst/>
              <a:gdLst>
                <a:gd name="T0" fmla="*/ 0 w 272"/>
                <a:gd name="T1" fmla="*/ 0 h 1270"/>
                <a:gd name="T2" fmla="*/ 23 w 272"/>
                <a:gd name="T3" fmla="*/ 1225 h 1270"/>
                <a:gd name="T4" fmla="*/ 150 w 272"/>
                <a:gd name="T5" fmla="*/ 1225 h 1270"/>
                <a:gd name="T6" fmla="*/ 181 w 272"/>
                <a:gd name="T7" fmla="*/ 0 h 1270"/>
                <a:gd name="T8" fmla="*/ 0 w 272"/>
                <a:gd name="T9" fmla="*/ 0 h 127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72"/>
                <a:gd name="T16" fmla="*/ 0 h 1270"/>
                <a:gd name="T17" fmla="*/ 272 w 272"/>
                <a:gd name="T18" fmla="*/ 1270 h 127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72" h="1270">
                  <a:moveTo>
                    <a:pt x="0" y="0"/>
                  </a:moveTo>
                  <a:lnTo>
                    <a:pt x="35" y="1270"/>
                  </a:lnTo>
                  <a:lnTo>
                    <a:pt x="226" y="1270"/>
                  </a:lnTo>
                  <a:lnTo>
                    <a:pt x="272" y="0"/>
                  </a:lnTo>
                  <a:lnTo>
                    <a:pt x="0" y="0"/>
                  </a:lnTo>
                  <a:close/>
                </a:path>
              </a:pathLst>
            </a:custGeom>
            <a:blipFill dpi="0" rotWithShape="1">
              <a:blip r:embed="rId4" cstate="print"/>
              <a:srcRect/>
              <a:tile tx="0" ty="0" sx="100000" sy="100000" flip="none" algn="tl"/>
            </a:blip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6086" name="Text Box 24"/>
          <p:cNvSpPr txBox="1">
            <a:spLocks noChangeArrowheads="1"/>
          </p:cNvSpPr>
          <p:nvPr/>
        </p:nvSpPr>
        <p:spPr bwMode="auto">
          <a:xfrm>
            <a:off x="4291013" y="1857375"/>
            <a:ext cx="4433887" cy="581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87325" indent="-187325" algn="l">
              <a:buFontTx/>
              <a:buChar char="•"/>
            </a:pPr>
            <a:r>
              <a:rPr lang="de-DE" sz="1600">
                <a:latin typeface="Frutiger 45 Light" pitchFamily="34" charset="0"/>
              </a:rPr>
              <a:t>Fabrication of Tungsten-filled InterChip Vias on Top Substrate</a:t>
            </a:r>
          </a:p>
        </p:txBody>
      </p:sp>
      <p:sp>
        <p:nvSpPr>
          <p:cNvPr id="46087" name="Text Box 25"/>
          <p:cNvSpPr txBox="1">
            <a:spLocks noChangeArrowheads="1"/>
          </p:cNvSpPr>
          <p:nvPr/>
        </p:nvSpPr>
        <p:spPr bwMode="auto">
          <a:xfrm>
            <a:off x="4291013" y="2466975"/>
            <a:ext cx="4433887" cy="581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87325" indent="-187325" algn="l">
              <a:buFontTx/>
              <a:buChar char="•"/>
            </a:pPr>
            <a:r>
              <a:rPr lang="de-DE" sz="1600">
                <a:latin typeface="Frutiger 45 Light" pitchFamily="34" charset="0"/>
              </a:rPr>
              <a:t>Via Opening and 		              Metallization</a:t>
            </a:r>
          </a:p>
        </p:txBody>
      </p:sp>
      <p:sp>
        <p:nvSpPr>
          <p:cNvPr id="46088" name="Text Box 26"/>
          <p:cNvSpPr txBox="1">
            <a:spLocks noChangeArrowheads="1"/>
          </p:cNvSpPr>
          <p:nvPr/>
        </p:nvSpPr>
        <p:spPr bwMode="auto">
          <a:xfrm>
            <a:off x="4291013" y="3076575"/>
            <a:ext cx="4433887" cy="7032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87325" indent="-187325" algn="l">
              <a:buFontTx/>
              <a:buChar char="•"/>
            </a:pPr>
            <a:r>
              <a:rPr lang="de-DE" sz="1600">
                <a:latin typeface="Frutiger 45 Light" pitchFamily="34" charset="0"/>
              </a:rPr>
              <a:t>Thinning</a:t>
            </a:r>
          </a:p>
          <a:p>
            <a:pPr marL="187325" indent="-187325" algn="l">
              <a:buFontTx/>
              <a:buChar char="•"/>
            </a:pPr>
            <a:endParaRPr lang="de-DE" sz="1600">
              <a:latin typeface="Frutiger 45 Light" pitchFamily="34" charset="0"/>
            </a:endParaRPr>
          </a:p>
        </p:txBody>
      </p:sp>
      <p:sp>
        <p:nvSpPr>
          <p:cNvPr id="46089" name="Text Box 27"/>
          <p:cNvSpPr txBox="1">
            <a:spLocks noChangeArrowheads="1"/>
          </p:cNvSpPr>
          <p:nvPr/>
        </p:nvSpPr>
        <p:spPr bwMode="auto">
          <a:xfrm>
            <a:off x="4291013" y="3457575"/>
            <a:ext cx="4433887" cy="7032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87325" indent="-187325" algn="l">
              <a:buFontTx/>
              <a:buChar char="•"/>
            </a:pPr>
            <a:r>
              <a:rPr lang="de-DE" sz="1600">
                <a:latin typeface="Frutiger 45 Light" pitchFamily="34" charset="0"/>
              </a:rPr>
              <a:t>Opening of Plugs</a:t>
            </a:r>
          </a:p>
          <a:p>
            <a:pPr marL="187325" indent="-187325" algn="l">
              <a:buFontTx/>
              <a:buChar char="•"/>
            </a:pPr>
            <a:r>
              <a:rPr lang="de-DE" sz="1600">
                <a:latin typeface="Frutiger 45 Light" pitchFamily="34" charset="0"/>
              </a:rPr>
              <a:t>Electroplating</a:t>
            </a:r>
          </a:p>
        </p:txBody>
      </p:sp>
      <p:grpSp>
        <p:nvGrpSpPr>
          <p:cNvPr id="46090" name="Group 28"/>
          <p:cNvGrpSpPr>
            <a:grpSpLocks/>
          </p:cNvGrpSpPr>
          <p:nvPr/>
        </p:nvGrpSpPr>
        <p:grpSpPr bwMode="auto">
          <a:xfrm>
            <a:off x="4162425" y="1123950"/>
            <a:ext cx="4610100" cy="5454650"/>
            <a:chOff x="2833" y="596"/>
            <a:chExt cx="3146" cy="3436"/>
          </a:xfrm>
        </p:grpSpPr>
        <p:pic>
          <p:nvPicPr>
            <p:cNvPr id="46104" name="Picture 29" descr="30wplugCu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833" y="596"/>
              <a:ext cx="3146" cy="19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6105" name="Picture 30" descr="Detail14wplugCu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083" y="2600"/>
              <a:ext cx="1909" cy="14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6106" name="Oval 31"/>
            <p:cNvSpPr>
              <a:spLocks noChangeArrowheads="1"/>
            </p:cNvSpPr>
            <p:nvPr/>
          </p:nvSpPr>
          <p:spPr bwMode="auto">
            <a:xfrm>
              <a:off x="4260" y="1976"/>
              <a:ext cx="240" cy="208"/>
            </a:xfrm>
            <a:prstGeom prst="ellips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107" name="Line 32"/>
            <p:cNvSpPr>
              <a:spLocks noChangeShapeType="1"/>
            </p:cNvSpPr>
            <p:nvPr/>
          </p:nvSpPr>
          <p:spPr bwMode="auto">
            <a:xfrm flipH="1">
              <a:off x="3032" y="2040"/>
              <a:ext cx="1240" cy="576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46108" name="Line 33"/>
            <p:cNvSpPr>
              <a:spLocks noChangeShapeType="1"/>
            </p:cNvSpPr>
            <p:nvPr/>
          </p:nvSpPr>
          <p:spPr bwMode="auto">
            <a:xfrm rot="15126764" flipH="1">
              <a:off x="4376" y="2166"/>
              <a:ext cx="752" cy="326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</p:grpSp>
      <p:grpSp>
        <p:nvGrpSpPr>
          <p:cNvPr id="46091" name="Group 35"/>
          <p:cNvGrpSpPr>
            <a:grpSpLocks/>
          </p:cNvGrpSpPr>
          <p:nvPr/>
        </p:nvGrpSpPr>
        <p:grpSpPr bwMode="auto">
          <a:xfrm>
            <a:off x="617538" y="4097338"/>
            <a:ext cx="3322637" cy="254000"/>
            <a:chOff x="417" y="2445"/>
            <a:chExt cx="2272" cy="160"/>
          </a:xfrm>
        </p:grpSpPr>
        <p:sp>
          <p:nvSpPr>
            <p:cNvPr id="46096" name="Freeform 36"/>
            <p:cNvSpPr>
              <a:spLocks/>
            </p:cNvSpPr>
            <p:nvPr/>
          </p:nvSpPr>
          <p:spPr bwMode="auto">
            <a:xfrm>
              <a:off x="417" y="2493"/>
              <a:ext cx="431" cy="112"/>
            </a:xfrm>
            <a:custGeom>
              <a:avLst/>
              <a:gdLst>
                <a:gd name="T0" fmla="*/ 0 w 960"/>
                <a:gd name="T1" fmla="*/ 0 h 144"/>
                <a:gd name="T2" fmla="*/ 431 w 960"/>
                <a:gd name="T3" fmla="*/ 0 h 144"/>
                <a:gd name="T4" fmla="*/ 431 w 960"/>
                <a:gd name="T5" fmla="*/ 112 h 144"/>
                <a:gd name="T6" fmla="*/ 0 w 960"/>
                <a:gd name="T7" fmla="*/ 112 h 144"/>
                <a:gd name="T8" fmla="*/ 0 w 960"/>
                <a:gd name="T9" fmla="*/ 112 h 144"/>
                <a:gd name="T10" fmla="*/ 0 w 960"/>
                <a:gd name="T11" fmla="*/ 0 h 14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960"/>
                <a:gd name="T19" fmla="*/ 0 h 144"/>
                <a:gd name="T20" fmla="*/ 960 w 960"/>
                <a:gd name="T21" fmla="*/ 144 h 14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960" h="144">
                  <a:moveTo>
                    <a:pt x="0" y="0"/>
                  </a:moveTo>
                  <a:lnTo>
                    <a:pt x="960" y="0"/>
                  </a:lnTo>
                  <a:lnTo>
                    <a:pt x="960" y="144"/>
                  </a:lnTo>
                  <a:lnTo>
                    <a:pt x="0" y="1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66"/>
            </a:solidFill>
            <a:ln w="12700" cap="flat" cmpd="sng">
              <a:noFill/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097" name="Freeform 37"/>
            <p:cNvSpPr>
              <a:spLocks/>
            </p:cNvSpPr>
            <p:nvPr/>
          </p:nvSpPr>
          <p:spPr bwMode="auto">
            <a:xfrm>
              <a:off x="417" y="2445"/>
              <a:ext cx="431" cy="144"/>
            </a:xfrm>
            <a:custGeom>
              <a:avLst/>
              <a:gdLst>
                <a:gd name="T0" fmla="*/ 0 w 960"/>
                <a:gd name="T1" fmla="*/ 0 h 144"/>
                <a:gd name="T2" fmla="*/ 431 w 960"/>
                <a:gd name="T3" fmla="*/ 0 h 144"/>
                <a:gd name="T4" fmla="*/ 431 w 960"/>
                <a:gd name="T5" fmla="*/ 144 h 144"/>
                <a:gd name="T6" fmla="*/ 0 w 960"/>
                <a:gd name="T7" fmla="*/ 144 h 144"/>
                <a:gd name="T8" fmla="*/ 0 w 960"/>
                <a:gd name="T9" fmla="*/ 144 h 144"/>
                <a:gd name="T10" fmla="*/ 0 w 960"/>
                <a:gd name="T11" fmla="*/ 0 h 14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960"/>
                <a:gd name="T19" fmla="*/ 0 h 144"/>
                <a:gd name="T20" fmla="*/ 960 w 960"/>
                <a:gd name="T21" fmla="*/ 144 h 14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960" h="144">
                  <a:moveTo>
                    <a:pt x="0" y="0"/>
                  </a:moveTo>
                  <a:lnTo>
                    <a:pt x="960" y="0"/>
                  </a:lnTo>
                  <a:lnTo>
                    <a:pt x="960" y="144"/>
                  </a:lnTo>
                  <a:lnTo>
                    <a:pt x="0" y="1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9900"/>
            </a:solidFill>
            <a:ln w="12700" cap="flat" cmpd="sng">
              <a:noFill/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098" name="Freeform 38"/>
            <p:cNvSpPr>
              <a:spLocks/>
            </p:cNvSpPr>
            <p:nvPr/>
          </p:nvSpPr>
          <p:spPr bwMode="auto">
            <a:xfrm>
              <a:off x="2208" y="2493"/>
              <a:ext cx="480" cy="112"/>
            </a:xfrm>
            <a:custGeom>
              <a:avLst/>
              <a:gdLst>
                <a:gd name="T0" fmla="*/ 0 w 960"/>
                <a:gd name="T1" fmla="*/ 0 h 144"/>
                <a:gd name="T2" fmla="*/ 480 w 960"/>
                <a:gd name="T3" fmla="*/ 0 h 144"/>
                <a:gd name="T4" fmla="*/ 480 w 960"/>
                <a:gd name="T5" fmla="*/ 112 h 144"/>
                <a:gd name="T6" fmla="*/ 0 w 960"/>
                <a:gd name="T7" fmla="*/ 112 h 144"/>
                <a:gd name="T8" fmla="*/ 0 w 960"/>
                <a:gd name="T9" fmla="*/ 112 h 144"/>
                <a:gd name="T10" fmla="*/ 0 w 960"/>
                <a:gd name="T11" fmla="*/ 0 h 14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960"/>
                <a:gd name="T19" fmla="*/ 0 h 144"/>
                <a:gd name="T20" fmla="*/ 960 w 960"/>
                <a:gd name="T21" fmla="*/ 144 h 14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960" h="144">
                  <a:moveTo>
                    <a:pt x="0" y="0"/>
                  </a:moveTo>
                  <a:lnTo>
                    <a:pt x="960" y="0"/>
                  </a:lnTo>
                  <a:lnTo>
                    <a:pt x="960" y="144"/>
                  </a:lnTo>
                  <a:lnTo>
                    <a:pt x="0" y="1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66"/>
            </a:solidFill>
            <a:ln w="12700" cap="flat" cmpd="sng">
              <a:noFill/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099" name="Freeform 39">
              <a:hlinkHover r:id="" action="ppaction://hlinkshowjump?jump=nextslide"/>
            </p:cNvPr>
            <p:cNvSpPr>
              <a:spLocks/>
            </p:cNvSpPr>
            <p:nvPr/>
          </p:nvSpPr>
          <p:spPr bwMode="auto">
            <a:xfrm>
              <a:off x="2209" y="2445"/>
              <a:ext cx="480" cy="144"/>
            </a:xfrm>
            <a:custGeom>
              <a:avLst/>
              <a:gdLst>
                <a:gd name="T0" fmla="*/ 0 w 960"/>
                <a:gd name="T1" fmla="*/ 0 h 144"/>
                <a:gd name="T2" fmla="*/ 480 w 960"/>
                <a:gd name="T3" fmla="*/ 0 h 144"/>
                <a:gd name="T4" fmla="*/ 480 w 960"/>
                <a:gd name="T5" fmla="*/ 144 h 144"/>
                <a:gd name="T6" fmla="*/ 0 w 960"/>
                <a:gd name="T7" fmla="*/ 144 h 144"/>
                <a:gd name="T8" fmla="*/ 0 w 960"/>
                <a:gd name="T9" fmla="*/ 144 h 144"/>
                <a:gd name="T10" fmla="*/ 0 w 960"/>
                <a:gd name="T11" fmla="*/ 0 h 14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960"/>
                <a:gd name="T19" fmla="*/ 0 h 144"/>
                <a:gd name="T20" fmla="*/ 960 w 960"/>
                <a:gd name="T21" fmla="*/ 144 h 14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960" h="144">
                  <a:moveTo>
                    <a:pt x="0" y="0"/>
                  </a:moveTo>
                  <a:lnTo>
                    <a:pt x="960" y="0"/>
                  </a:lnTo>
                  <a:lnTo>
                    <a:pt x="960" y="144"/>
                  </a:lnTo>
                  <a:lnTo>
                    <a:pt x="0" y="1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9900"/>
            </a:solidFill>
            <a:ln w="12700" cap="flat" cmpd="sng">
              <a:noFill/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100" name="Freeform 40"/>
            <p:cNvSpPr>
              <a:spLocks/>
            </p:cNvSpPr>
            <p:nvPr/>
          </p:nvSpPr>
          <p:spPr bwMode="auto">
            <a:xfrm>
              <a:off x="1056" y="2461"/>
              <a:ext cx="960" cy="144"/>
            </a:xfrm>
            <a:custGeom>
              <a:avLst/>
              <a:gdLst>
                <a:gd name="T0" fmla="*/ 0 w 960"/>
                <a:gd name="T1" fmla="*/ 0 h 144"/>
                <a:gd name="T2" fmla="*/ 960 w 960"/>
                <a:gd name="T3" fmla="*/ 0 h 144"/>
                <a:gd name="T4" fmla="*/ 960 w 960"/>
                <a:gd name="T5" fmla="*/ 144 h 144"/>
                <a:gd name="T6" fmla="*/ 618 w 960"/>
                <a:gd name="T7" fmla="*/ 141 h 144"/>
                <a:gd name="T8" fmla="*/ 503 w 960"/>
                <a:gd name="T9" fmla="*/ 93 h 144"/>
                <a:gd name="T10" fmla="*/ 378 w 960"/>
                <a:gd name="T11" fmla="*/ 141 h 144"/>
                <a:gd name="T12" fmla="*/ 0 w 960"/>
                <a:gd name="T13" fmla="*/ 144 h 144"/>
                <a:gd name="T14" fmla="*/ 0 w 960"/>
                <a:gd name="T15" fmla="*/ 144 h 144"/>
                <a:gd name="T16" fmla="*/ 0 w 960"/>
                <a:gd name="T17" fmla="*/ 0 h 14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960"/>
                <a:gd name="T28" fmla="*/ 0 h 144"/>
                <a:gd name="T29" fmla="*/ 960 w 960"/>
                <a:gd name="T30" fmla="*/ 144 h 14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960" h="144">
                  <a:moveTo>
                    <a:pt x="0" y="0"/>
                  </a:moveTo>
                  <a:lnTo>
                    <a:pt x="960" y="0"/>
                  </a:lnTo>
                  <a:lnTo>
                    <a:pt x="960" y="144"/>
                  </a:lnTo>
                  <a:lnTo>
                    <a:pt x="618" y="141"/>
                  </a:lnTo>
                  <a:cubicBezTo>
                    <a:pt x="542" y="132"/>
                    <a:pt x="572" y="93"/>
                    <a:pt x="503" y="93"/>
                  </a:cubicBezTo>
                  <a:cubicBezTo>
                    <a:pt x="434" y="93"/>
                    <a:pt x="461" y="133"/>
                    <a:pt x="378" y="141"/>
                  </a:cubicBezTo>
                  <a:lnTo>
                    <a:pt x="0" y="1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66"/>
            </a:solidFill>
            <a:ln w="12700" cap="flat" cmpd="sng">
              <a:noFill/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101" name="Freeform 41"/>
            <p:cNvSpPr>
              <a:spLocks/>
            </p:cNvSpPr>
            <p:nvPr/>
          </p:nvSpPr>
          <p:spPr bwMode="auto">
            <a:xfrm>
              <a:off x="1056" y="2445"/>
              <a:ext cx="960" cy="147"/>
            </a:xfrm>
            <a:custGeom>
              <a:avLst/>
              <a:gdLst>
                <a:gd name="T0" fmla="*/ 0 w 960"/>
                <a:gd name="T1" fmla="*/ 0 h 144"/>
                <a:gd name="T2" fmla="*/ 960 w 960"/>
                <a:gd name="T3" fmla="*/ 0 h 144"/>
                <a:gd name="T4" fmla="*/ 960 w 960"/>
                <a:gd name="T5" fmla="*/ 147 h 144"/>
                <a:gd name="T6" fmla="*/ 618 w 960"/>
                <a:gd name="T7" fmla="*/ 144 h 144"/>
                <a:gd name="T8" fmla="*/ 503 w 960"/>
                <a:gd name="T9" fmla="*/ 95 h 144"/>
                <a:gd name="T10" fmla="*/ 378 w 960"/>
                <a:gd name="T11" fmla="*/ 144 h 144"/>
                <a:gd name="T12" fmla="*/ 0 w 960"/>
                <a:gd name="T13" fmla="*/ 147 h 144"/>
                <a:gd name="T14" fmla="*/ 0 w 960"/>
                <a:gd name="T15" fmla="*/ 147 h 144"/>
                <a:gd name="T16" fmla="*/ 0 w 960"/>
                <a:gd name="T17" fmla="*/ 0 h 14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960"/>
                <a:gd name="T28" fmla="*/ 0 h 144"/>
                <a:gd name="T29" fmla="*/ 960 w 960"/>
                <a:gd name="T30" fmla="*/ 144 h 14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960" h="144">
                  <a:moveTo>
                    <a:pt x="0" y="0"/>
                  </a:moveTo>
                  <a:lnTo>
                    <a:pt x="960" y="0"/>
                  </a:lnTo>
                  <a:lnTo>
                    <a:pt x="960" y="144"/>
                  </a:lnTo>
                  <a:lnTo>
                    <a:pt x="618" y="141"/>
                  </a:lnTo>
                  <a:cubicBezTo>
                    <a:pt x="542" y="132"/>
                    <a:pt x="572" y="93"/>
                    <a:pt x="503" y="93"/>
                  </a:cubicBezTo>
                  <a:cubicBezTo>
                    <a:pt x="434" y="93"/>
                    <a:pt x="461" y="133"/>
                    <a:pt x="378" y="141"/>
                  </a:cubicBezTo>
                  <a:lnTo>
                    <a:pt x="0" y="1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9900"/>
            </a:solidFill>
            <a:ln w="12700" cap="flat" cmpd="sng">
              <a:noFill/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102" name="Rectangle 42"/>
            <p:cNvSpPr>
              <a:spLocks noChangeArrowheads="1"/>
            </p:cNvSpPr>
            <p:nvPr/>
          </p:nvSpPr>
          <p:spPr bwMode="auto">
            <a:xfrm>
              <a:off x="417" y="2445"/>
              <a:ext cx="1057" cy="59"/>
            </a:xfrm>
            <a:prstGeom prst="rect">
              <a:avLst/>
            </a:prstGeom>
            <a:solidFill>
              <a:srgbClr val="00CCFF"/>
            </a:solidFill>
            <a:ln w="1270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103" name="Rectangle 43"/>
            <p:cNvSpPr>
              <a:spLocks noChangeArrowheads="1"/>
            </p:cNvSpPr>
            <p:nvPr/>
          </p:nvSpPr>
          <p:spPr bwMode="auto">
            <a:xfrm>
              <a:off x="1635" y="2445"/>
              <a:ext cx="1053" cy="59"/>
            </a:xfrm>
            <a:prstGeom prst="rect">
              <a:avLst/>
            </a:prstGeom>
            <a:solidFill>
              <a:srgbClr val="00CCFF"/>
            </a:solidFill>
            <a:ln w="1270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6092" name="Group 44"/>
          <p:cNvGrpSpPr>
            <a:grpSpLocks/>
          </p:cNvGrpSpPr>
          <p:nvPr/>
        </p:nvGrpSpPr>
        <p:grpSpPr bwMode="auto">
          <a:xfrm>
            <a:off x="806450" y="3668713"/>
            <a:ext cx="992188" cy="627062"/>
            <a:chOff x="550" y="2103"/>
            <a:chExt cx="677" cy="395"/>
          </a:xfrm>
        </p:grpSpPr>
        <p:sp>
          <p:nvSpPr>
            <p:cNvPr id="46094" name="Text Box 45"/>
            <p:cNvSpPr txBox="1">
              <a:spLocks noChangeArrowheads="1"/>
            </p:cNvSpPr>
            <p:nvPr/>
          </p:nvSpPr>
          <p:spPr bwMode="auto">
            <a:xfrm>
              <a:off x="550" y="2103"/>
              <a:ext cx="370" cy="12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de-DE" sz="1300">
                  <a:latin typeface="Frutiger 45 Light" pitchFamily="34" charset="0"/>
                </a:rPr>
                <a:t>Copper</a:t>
              </a:r>
            </a:p>
          </p:txBody>
        </p:sp>
        <p:sp>
          <p:nvSpPr>
            <p:cNvPr id="46095" name="Line 46"/>
            <p:cNvSpPr>
              <a:spLocks noChangeShapeType="1"/>
            </p:cNvSpPr>
            <p:nvPr/>
          </p:nvSpPr>
          <p:spPr bwMode="auto">
            <a:xfrm>
              <a:off x="950" y="2175"/>
              <a:ext cx="277" cy="3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6093" name="Rectangle 47"/>
          <p:cNvSpPr>
            <a:spLocks noGrp="1" noChangeArrowheads="1"/>
          </p:cNvSpPr>
          <p:nvPr>
            <p:ph type="title" idx="4294967295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smtClean="0"/>
              <a:t>The 3</a:t>
            </a:r>
            <a:r>
              <a:rPr lang="en-US" baseline="30000" smtClean="0"/>
              <a:t>rd</a:t>
            </a:r>
            <a:r>
              <a:rPr lang="en-US" smtClean="0"/>
              <a:t> Layer - InterChip Vias (ICV) </a:t>
            </a:r>
            <a:r>
              <a:rPr lang="en-US" smtClean="0">
                <a:sym typeface="Wingdings" pitchFamily="2" charset="2"/>
              </a:rPr>
              <a:t></a:t>
            </a:r>
            <a:r>
              <a:rPr lang="en-US" smtClean="0"/>
              <a:t> IZM, Munich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Date Placeholder 2"/>
          <p:cNvSpPr>
            <a:spLocks noGrp="1"/>
          </p:cNvSpPr>
          <p:nvPr>
            <p:ph type="dt" sz="quarter" idx="4294967295"/>
          </p:nvPr>
        </p:nvSpPr>
        <p:spPr bwMode="auto">
          <a:xfrm>
            <a:off x="0" y="6681788"/>
            <a:ext cx="2216150" cy="176212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HLL Project Review, October 2009</a:t>
            </a:r>
            <a:endParaRPr lang="de-DE"/>
          </a:p>
        </p:txBody>
      </p:sp>
      <p:sp>
        <p:nvSpPr>
          <p:cNvPr id="47107" name="Footer Placeholder 3"/>
          <p:cNvSpPr>
            <a:spLocks noGrp="1"/>
          </p:cNvSpPr>
          <p:nvPr>
            <p:ph type="ftr" sz="quarter" idx="4294967295"/>
          </p:nvPr>
        </p:nvSpPr>
        <p:spPr bwMode="auto">
          <a:xfrm>
            <a:off x="6623050" y="6681788"/>
            <a:ext cx="2520950" cy="211137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de-DE" smtClean="0"/>
              <a:t>Ladislav Andricek, MPI fuer Physik, HLL</a:t>
            </a:r>
          </a:p>
        </p:txBody>
      </p:sp>
      <p:sp>
        <p:nvSpPr>
          <p:cNvPr id="47108" name="Rectangle 2"/>
          <p:cNvSpPr>
            <a:spLocks noChangeArrowheads="1"/>
          </p:cNvSpPr>
          <p:nvPr/>
        </p:nvSpPr>
        <p:spPr bwMode="auto">
          <a:xfrm>
            <a:off x="617538" y="4114800"/>
            <a:ext cx="3322637" cy="93663"/>
          </a:xfrm>
          <a:prstGeom prst="rect">
            <a:avLst/>
          </a:prstGeom>
          <a:solidFill>
            <a:srgbClr val="00CCFF"/>
          </a:solidFill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7109" name="Group 3"/>
          <p:cNvGrpSpPr>
            <a:grpSpLocks/>
          </p:cNvGrpSpPr>
          <p:nvPr/>
        </p:nvGrpSpPr>
        <p:grpSpPr bwMode="auto">
          <a:xfrm>
            <a:off x="617538" y="1249363"/>
            <a:ext cx="3322637" cy="2959100"/>
            <a:chOff x="421" y="568"/>
            <a:chExt cx="2268" cy="1864"/>
          </a:xfrm>
        </p:grpSpPr>
        <p:sp>
          <p:nvSpPr>
            <p:cNvPr id="47158" name="Rectangle 4" descr="Gitter"/>
            <p:cNvSpPr>
              <a:spLocks noChangeArrowheads="1"/>
            </p:cNvSpPr>
            <p:nvPr/>
          </p:nvSpPr>
          <p:spPr bwMode="auto">
            <a:xfrm>
              <a:off x="421" y="1012"/>
              <a:ext cx="2268" cy="172"/>
            </a:xfrm>
            <a:prstGeom prst="rect">
              <a:avLst/>
            </a:prstGeom>
            <a:pattFill prst="trellis">
              <a:fgClr>
                <a:srgbClr val="00CCFF"/>
              </a:fgClr>
              <a:bgClr>
                <a:srgbClr val="FFFFFF"/>
              </a:bgClr>
            </a:pattFill>
            <a:ln w="12700">
              <a:noFill/>
              <a:miter lim="800000"/>
              <a:headEnd/>
              <a:tailEnd/>
            </a:ln>
          </p:spPr>
          <p:txBody>
            <a:bodyPr wrap="none" lIns="0" anchor="ctr"/>
            <a:lstStyle/>
            <a:p>
              <a:pPr algn="l"/>
              <a:endParaRPr lang="de-DE" sz="1300">
                <a:latin typeface="Arial" pitchFamily="34" charset="0"/>
              </a:endParaRPr>
            </a:p>
          </p:txBody>
        </p:sp>
        <p:sp>
          <p:nvSpPr>
            <p:cNvPr id="47159" name="Freeform 5"/>
            <p:cNvSpPr>
              <a:spLocks/>
            </p:cNvSpPr>
            <p:nvPr/>
          </p:nvSpPr>
          <p:spPr bwMode="auto">
            <a:xfrm>
              <a:off x="1678" y="1098"/>
              <a:ext cx="472" cy="120"/>
            </a:xfrm>
            <a:custGeom>
              <a:avLst/>
              <a:gdLst>
                <a:gd name="T0" fmla="*/ 342 w 468"/>
                <a:gd name="T1" fmla="*/ 120 h 120"/>
                <a:gd name="T2" fmla="*/ 0 w 468"/>
                <a:gd name="T3" fmla="*/ 120 h 120"/>
                <a:gd name="T4" fmla="*/ 0 w 468"/>
                <a:gd name="T5" fmla="*/ 63 h 120"/>
                <a:gd name="T6" fmla="*/ 260 w 468"/>
                <a:gd name="T7" fmla="*/ 63 h 120"/>
                <a:gd name="T8" fmla="*/ 260 w 468"/>
                <a:gd name="T9" fmla="*/ 30 h 120"/>
                <a:gd name="T10" fmla="*/ 257 w 468"/>
                <a:gd name="T11" fmla="*/ 0 h 120"/>
                <a:gd name="T12" fmla="*/ 472 w 468"/>
                <a:gd name="T13" fmla="*/ 0 h 120"/>
                <a:gd name="T14" fmla="*/ 472 w 468"/>
                <a:gd name="T15" fmla="*/ 30 h 120"/>
                <a:gd name="T16" fmla="*/ 469 w 468"/>
                <a:gd name="T17" fmla="*/ 120 h 120"/>
                <a:gd name="T18" fmla="*/ 342 w 468"/>
                <a:gd name="T19" fmla="*/ 120 h 12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68"/>
                <a:gd name="T31" fmla="*/ 0 h 120"/>
                <a:gd name="T32" fmla="*/ 468 w 468"/>
                <a:gd name="T33" fmla="*/ 120 h 12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68" h="120">
                  <a:moveTo>
                    <a:pt x="339" y="120"/>
                  </a:moveTo>
                  <a:lnTo>
                    <a:pt x="0" y="120"/>
                  </a:lnTo>
                  <a:lnTo>
                    <a:pt x="0" y="63"/>
                  </a:lnTo>
                  <a:lnTo>
                    <a:pt x="258" y="63"/>
                  </a:lnTo>
                  <a:lnTo>
                    <a:pt x="258" y="30"/>
                  </a:lnTo>
                  <a:lnTo>
                    <a:pt x="255" y="0"/>
                  </a:lnTo>
                  <a:lnTo>
                    <a:pt x="468" y="0"/>
                  </a:lnTo>
                  <a:lnTo>
                    <a:pt x="468" y="30"/>
                  </a:lnTo>
                  <a:lnTo>
                    <a:pt x="465" y="120"/>
                  </a:lnTo>
                  <a:lnTo>
                    <a:pt x="339" y="120"/>
                  </a:lnTo>
                  <a:close/>
                </a:path>
              </a:pathLst>
            </a:custGeom>
            <a:solidFill>
              <a:srgbClr val="FF00FF"/>
            </a:solidFill>
            <a:ln w="12700" cap="flat" cmpd="sng">
              <a:noFill/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60" name="Freeform 6"/>
            <p:cNvSpPr>
              <a:spLocks/>
            </p:cNvSpPr>
            <p:nvPr/>
          </p:nvSpPr>
          <p:spPr bwMode="auto">
            <a:xfrm>
              <a:off x="2149" y="1096"/>
              <a:ext cx="540" cy="122"/>
            </a:xfrm>
            <a:custGeom>
              <a:avLst/>
              <a:gdLst>
                <a:gd name="T0" fmla="*/ 380 w 540"/>
                <a:gd name="T1" fmla="*/ 122 h 122"/>
                <a:gd name="T2" fmla="*/ 540 w 540"/>
                <a:gd name="T3" fmla="*/ 122 h 122"/>
                <a:gd name="T4" fmla="*/ 540 w 540"/>
                <a:gd name="T5" fmla="*/ 65 h 122"/>
                <a:gd name="T6" fmla="*/ 461 w 540"/>
                <a:gd name="T7" fmla="*/ 65 h 122"/>
                <a:gd name="T8" fmla="*/ 461 w 540"/>
                <a:gd name="T9" fmla="*/ 32 h 122"/>
                <a:gd name="T10" fmla="*/ 460 w 540"/>
                <a:gd name="T11" fmla="*/ 3 h 122"/>
                <a:gd name="T12" fmla="*/ 0 w 540"/>
                <a:gd name="T13" fmla="*/ 0 h 122"/>
                <a:gd name="T14" fmla="*/ 2 w 540"/>
                <a:gd name="T15" fmla="*/ 65 h 122"/>
                <a:gd name="T16" fmla="*/ 254 w 540"/>
                <a:gd name="T17" fmla="*/ 122 h 122"/>
                <a:gd name="T18" fmla="*/ 380 w 540"/>
                <a:gd name="T19" fmla="*/ 122 h 12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40"/>
                <a:gd name="T31" fmla="*/ 0 h 122"/>
                <a:gd name="T32" fmla="*/ 540 w 540"/>
                <a:gd name="T33" fmla="*/ 122 h 12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40" h="122">
                  <a:moveTo>
                    <a:pt x="380" y="122"/>
                  </a:moveTo>
                  <a:lnTo>
                    <a:pt x="540" y="122"/>
                  </a:lnTo>
                  <a:lnTo>
                    <a:pt x="540" y="65"/>
                  </a:lnTo>
                  <a:lnTo>
                    <a:pt x="461" y="65"/>
                  </a:lnTo>
                  <a:lnTo>
                    <a:pt x="461" y="32"/>
                  </a:lnTo>
                  <a:lnTo>
                    <a:pt x="460" y="3"/>
                  </a:lnTo>
                  <a:lnTo>
                    <a:pt x="0" y="0"/>
                  </a:lnTo>
                  <a:lnTo>
                    <a:pt x="2" y="65"/>
                  </a:lnTo>
                  <a:lnTo>
                    <a:pt x="254" y="122"/>
                  </a:lnTo>
                  <a:lnTo>
                    <a:pt x="380" y="122"/>
                  </a:lnTo>
                  <a:close/>
                </a:path>
              </a:pathLst>
            </a:custGeom>
            <a:solidFill>
              <a:srgbClr val="FF00FF"/>
            </a:solidFill>
            <a:ln w="12700" cap="flat" cmpd="sng">
              <a:noFill/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61" name="Rectangle 7" descr="Weißer Marmor"/>
            <p:cNvSpPr>
              <a:spLocks noChangeArrowheads="1"/>
            </p:cNvSpPr>
            <p:nvPr/>
          </p:nvSpPr>
          <p:spPr bwMode="auto">
            <a:xfrm>
              <a:off x="2016" y="1141"/>
              <a:ext cx="517" cy="77"/>
            </a:xfrm>
            <a:prstGeom prst="rect">
              <a:avLst/>
            </a:prstGeom>
            <a:blipFill dpi="0" rotWithShape="1">
              <a:blip r:embed="rId3" cstate="print"/>
              <a:srcRect/>
              <a:tile tx="0" ty="0" sx="100000" sy="100000" flip="none" algn="tl"/>
            </a:blipFill>
            <a:ln w="1270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62" name="Freeform 8" descr="Weißer Marmor"/>
            <p:cNvSpPr>
              <a:spLocks/>
            </p:cNvSpPr>
            <p:nvPr/>
          </p:nvSpPr>
          <p:spPr bwMode="auto">
            <a:xfrm>
              <a:off x="1357" y="1041"/>
              <a:ext cx="1196" cy="118"/>
            </a:xfrm>
            <a:custGeom>
              <a:avLst/>
              <a:gdLst>
                <a:gd name="T0" fmla="*/ 0 w 1196"/>
                <a:gd name="T1" fmla="*/ 60 h 118"/>
                <a:gd name="T2" fmla="*/ 492 w 1196"/>
                <a:gd name="T3" fmla="*/ 62 h 118"/>
                <a:gd name="T4" fmla="*/ 564 w 1196"/>
                <a:gd name="T5" fmla="*/ 6 h 118"/>
                <a:gd name="T6" fmla="*/ 801 w 1196"/>
                <a:gd name="T7" fmla="*/ 3 h 118"/>
                <a:gd name="T8" fmla="*/ 917 w 1196"/>
                <a:gd name="T9" fmla="*/ 57 h 118"/>
                <a:gd name="T10" fmla="*/ 1044 w 1196"/>
                <a:gd name="T11" fmla="*/ 0 h 118"/>
                <a:gd name="T12" fmla="*/ 1194 w 1196"/>
                <a:gd name="T13" fmla="*/ 1 h 118"/>
                <a:gd name="T14" fmla="*/ 1196 w 1196"/>
                <a:gd name="T15" fmla="*/ 58 h 118"/>
                <a:gd name="T16" fmla="*/ 1148 w 1196"/>
                <a:gd name="T17" fmla="*/ 60 h 118"/>
                <a:gd name="T18" fmla="*/ 1044 w 1196"/>
                <a:gd name="T19" fmla="*/ 60 h 118"/>
                <a:gd name="T20" fmla="*/ 1043 w 1196"/>
                <a:gd name="T21" fmla="*/ 100 h 118"/>
                <a:gd name="T22" fmla="*/ 914 w 1196"/>
                <a:gd name="T23" fmla="*/ 99 h 118"/>
                <a:gd name="T24" fmla="*/ 792 w 1196"/>
                <a:gd name="T25" fmla="*/ 100 h 118"/>
                <a:gd name="T26" fmla="*/ 791 w 1196"/>
                <a:gd name="T27" fmla="*/ 58 h 118"/>
                <a:gd name="T28" fmla="*/ 585 w 1196"/>
                <a:gd name="T29" fmla="*/ 58 h 118"/>
                <a:gd name="T30" fmla="*/ 582 w 1196"/>
                <a:gd name="T31" fmla="*/ 115 h 118"/>
                <a:gd name="T32" fmla="*/ 0 w 1196"/>
                <a:gd name="T33" fmla="*/ 118 h 118"/>
                <a:gd name="T34" fmla="*/ 0 w 1196"/>
                <a:gd name="T35" fmla="*/ 60 h 11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196"/>
                <a:gd name="T55" fmla="*/ 0 h 118"/>
                <a:gd name="T56" fmla="*/ 1196 w 1196"/>
                <a:gd name="T57" fmla="*/ 118 h 118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196" h="118">
                  <a:moveTo>
                    <a:pt x="0" y="60"/>
                  </a:moveTo>
                  <a:lnTo>
                    <a:pt x="492" y="62"/>
                  </a:lnTo>
                  <a:cubicBezTo>
                    <a:pt x="585" y="58"/>
                    <a:pt x="515" y="16"/>
                    <a:pt x="564" y="6"/>
                  </a:cubicBezTo>
                  <a:lnTo>
                    <a:pt x="801" y="3"/>
                  </a:lnTo>
                  <a:cubicBezTo>
                    <a:pt x="860" y="11"/>
                    <a:pt x="766" y="56"/>
                    <a:pt x="917" y="57"/>
                  </a:cubicBezTo>
                  <a:cubicBezTo>
                    <a:pt x="1068" y="58"/>
                    <a:pt x="998" y="11"/>
                    <a:pt x="1044" y="0"/>
                  </a:cubicBezTo>
                  <a:lnTo>
                    <a:pt x="1194" y="1"/>
                  </a:lnTo>
                  <a:lnTo>
                    <a:pt x="1196" y="58"/>
                  </a:lnTo>
                  <a:lnTo>
                    <a:pt x="1148" y="60"/>
                  </a:lnTo>
                  <a:lnTo>
                    <a:pt x="1044" y="60"/>
                  </a:lnTo>
                  <a:lnTo>
                    <a:pt x="1043" y="100"/>
                  </a:lnTo>
                  <a:lnTo>
                    <a:pt x="914" y="99"/>
                  </a:lnTo>
                  <a:lnTo>
                    <a:pt x="792" y="100"/>
                  </a:lnTo>
                  <a:lnTo>
                    <a:pt x="791" y="58"/>
                  </a:lnTo>
                  <a:lnTo>
                    <a:pt x="585" y="58"/>
                  </a:lnTo>
                  <a:lnTo>
                    <a:pt x="582" y="115"/>
                  </a:lnTo>
                  <a:lnTo>
                    <a:pt x="0" y="118"/>
                  </a:lnTo>
                  <a:lnTo>
                    <a:pt x="0" y="60"/>
                  </a:lnTo>
                  <a:close/>
                </a:path>
              </a:pathLst>
            </a:custGeom>
            <a:blipFill dpi="0" rotWithShape="1">
              <a:blip r:embed="rId3" cstate="print"/>
              <a:srcRect/>
              <a:tile tx="0" ty="0" sx="100000" sy="100000" flip="none" algn="tl"/>
            </a:blipFill>
            <a:ln w="12700" cap="flat" cmpd="sng">
              <a:noFill/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47163" name="Group 9"/>
            <p:cNvGrpSpPr>
              <a:grpSpLocks/>
            </p:cNvGrpSpPr>
            <p:nvPr/>
          </p:nvGrpSpPr>
          <p:grpSpPr bwMode="auto">
            <a:xfrm>
              <a:off x="421" y="568"/>
              <a:ext cx="2268" cy="444"/>
              <a:chOff x="434" y="946"/>
              <a:chExt cx="2247" cy="444"/>
            </a:xfrm>
          </p:grpSpPr>
          <p:sp>
            <p:nvSpPr>
              <p:cNvPr id="47176" name="Rectangle 10" descr="Diagonal dunkel nach oben"/>
              <p:cNvSpPr>
                <a:spLocks noChangeArrowheads="1"/>
              </p:cNvSpPr>
              <p:nvPr/>
            </p:nvSpPr>
            <p:spPr bwMode="auto">
              <a:xfrm>
                <a:off x="434" y="1334"/>
                <a:ext cx="2247" cy="56"/>
              </a:xfrm>
              <a:prstGeom prst="rect">
                <a:avLst/>
              </a:prstGeom>
              <a:pattFill prst="dkUpDiag">
                <a:fgClr>
                  <a:srgbClr val="FFFFFF"/>
                </a:fgClr>
                <a:bgClr>
                  <a:srgbClr val="FF3399"/>
                </a:bgClr>
              </a:pattFill>
              <a:ln w="12700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7177" name="Rectangle 11"/>
              <p:cNvSpPr>
                <a:spLocks noChangeArrowheads="1"/>
              </p:cNvSpPr>
              <p:nvPr/>
            </p:nvSpPr>
            <p:spPr bwMode="auto">
              <a:xfrm>
                <a:off x="434" y="946"/>
                <a:ext cx="2247" cy="388"/>
              </a:xfrm>
              <a:prstGeom prst="rect">
                <a:avLst/>
              </a:prstGeom>
              <a:solidFill>
                <a:srgbClr val="C0C0C0"/>
              </a:solidFill>
              <a:ln w="12700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47164" name="Rectangle 12"/>
            <p:cNvSpPr>
              <a:spLocks noChangeArrowheads="1"/>
            </p:cNvSpPr>
            <p:nvPr/>
          </p:nvSpPr>
          <p:spPr bwMode="auto">
            <a:xfrm>
              <a:off x="421" y="1158"/>
              <a:ext cx="1260" cy="72"/>
            </a:xfrm>
            <a:prstGeom prst="rect">
              <a:avLst/>
            </a:prstGeom>
            <a:solidFill>
              <a:srgbClr val="FF00FF"/>
            </a:solidFill>
            <a:ln w="1270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65" name="Rectangle 13"/>
            <p:cNvSpPr>
              <a:spLocks noChangeArrowheads="1"/>
            </p:cNvSpPr>
            <p:nvPr/>
          </p:nvSpPr>
          <p:spPr bwMode="auto">
            <a:xfrm>
              <a:off x="421" y="1502"/>
              <a:ext cx="2268" cy="871"/>
            </a:xfrm>
            <a:prstGeom prst="rect">
              <a:avLst/>
            </a:prstGeom>
            <a:solidFill>
              <a:srgbClr val="969696"/>
            </a:solidFill>
            <a:ln w="1270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 sz="1300">
                <a:latin typeface="Arial" pitchFamily="34" charset="0"/>
              </a:endParaRPr>
            </a:p>
          </p:txBody>
        </p:sp>
        <p:sp>
          <p:nvSpPr>
            <p:cNvPr id="47166" name="Rectangle 14"/>
            <p:cNvSpPr>
              <a:spLocks noChangeArrowheads="1"/>
            </p:cNvSpPr>
            <p:nvPr/>
          </p:nvSpPr>
          <p:spPr bwMode="auto">
            <a:xfrm>
              <a:off x="421" y="1215"/>
              <a:ext cx="2268" cy="287"/>
            </a:xfrm>
            <a:prstGeom prst="rect">
              <a:avLst/>
            </a:prstGeom>
            <a:solidFill>
              <a:srgbClr val="00CCFF"/>
            </a:solidFill>
            <a:ln w="1270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 sz="1300">
                <a:latin typeface="Arial" pitchFamily="34" charset="0"/>
              </a:endParaRPr>
            </a:p>
          </p:txBody>
        </p:sp>
        <p:sp>
          <p:nvSpPr>
            <p:cNvPr id="47167" name="Freeform 15"/>
            <p:cNvSpPr>
              <a:spLocks/>
            </p:cNvSpPr>
            <p:nvPr/>
          </p:nvSpPr>
          <p:spPr bwMode="auto">
            <a:xfrm>
              <a:off x="1429" y="1162"/>
              <a:ext cx="272" cy="1270"/>
            </a:xfrm>
            <a:custGeom>
              <a:avLst/>
              <a:gdLst>
                <a:gd name="T0" fmla="*/ 0 w 272"/>
                <a:gd name="T1" fmla="*/ 0 h 1270"/>
                <a:gd name="T2" fmla="*/ 35 w 272"/>
                <a:gd name="T3" fmla="*/ 1270 h 1270"/>
                <a:gd name="T4" fmla="*/ 226 w 272"/>
                <a:gd name="T5" fmla="*/ 1270 h 1270"/>
                <a:gd name="T6" fmla="*/ 272 w 272"/>
                <a:gd name="T7" fmla="*/ 0 h 1270"/>
                <a:gd name="T8" fmla="*/ 0 w 272"/>
                <a:gd name="T9" fmla="*/ 0 h 127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72"/>
                <a:gd name="T16" fmla="*/ 0 h 1270"/>
                <a:gd name="T17" fmla="*/ 272 w 272"/>
                <a:gd name="T18" fmla="*/ 1270 h 127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72" h="1270">
                  <a:moveTo>
                    <a:pt x="0" y="0"/>
                  </a:moveTo>
                  <a:lnTo>
                    <a:pt x="35" y="1270"/>
                  </a:lnTo>
                  <a:lnTo>
                    <a:pt x="226" y="1270"/>
                  </a:lnTo>
                  <a:lnTo>
                    <a:pt x="27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47168" name="Group 16"/>
            <p:cNvGrpSpPr>
              <a:grpSpLocks/>
            </p:cNvGrpSpPr>
            <p:nvPr/>
          </p:nvGrpSpPr>
          <p:grpSpPr bwMode="auto">
            <a:xfrm>
              <a:off x="1429" y="1162"/>
              <a:ext cx="272" cy="1270"/>
              <a:chOff x="2789" y="1094"/>
              <a:chExt cx="272" cy="1270"/>
            </a:xfrm>
          </p:grpSpPr>
          <p:sp>
            <p:nvSpPr>
              <p:cNvPr id="47173" name="Freeform 17"/>
              <p:cNvSpPr>
                <a:spLocks/>
              </p:cNvSpPr>
              <p:nvPr/>
            </p:nvSpPr>
            <p:spPr bwMode="auto">
              <a:xfrm>
                <a:off x="2789" y="1094"/>
                <a:ext cx="272" cy="1270"/>
              </a:xfrm>
              <a:custGeom>
                <a:avLst/>
                <a:gdLst>
                  <a:gd name="T0" fmla="*/ 0 w 272"/>
                  <a:gd name="T1" fmla="*/ 0 h 1270"/>
                  <a:gd name="T2" fmla="*/ 35 w 272"/>
                  <a:gd name="T3" fmla="*/ 1270 h 1270"/>
                  <a:gd name="T4" fmla="*/ 226 w 272"/>
                  <a:gd name="T5" fmla="*/ 1270 h 1270"/>
                  <a:gd name="T6" fmla="*/ 272 w 272"/>
                  <a:gd name="T7" fmla="*/ 0 h 1270"/>
                  <a:gd name="T8" fmla="*/ 0 w 272"/>
                  <a:gd name="T9" fmla="*/ 0 h 127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72"/>
                  <a:gd name="T16" fmla="*/ 0 h 1270"/>
                  <a:gd name="T17" fmla="*/ 272 w 272"/>
                  <a:gd name="T18" fmla="*/ 1270 h 127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72" h="1270">
                    <a:moveTo>
                      <a:pt x="0" y="0"/>
                    </a:moveTo>
                    <a:lnTo>
                      <a:pt x="35" y="1270"/>
                    </a:lnTo>
                    <a:lnTo>
                      <a:pt x="226" y="1270"/>
                    </a:lnTo>
                    <a:lnTo>
                      <a:pt x="27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174" name="Freeform 18"/>
              <p:cNvSpPr>
                <a:spLocks/>
              </p:cNvSpPr>
              <p:nvPr/>
            </p:nvSpPr>
            <p:spPr bwMode="auto">
              <a:xfrm>
                <a:off x="2789" y="1094"/>
                <a:ext cx="272" cy="1270"/>
              </a:xfrm>
              <a:custGeom>
                <a:avLst/>
                <a:gdLst>
                  <a:gd name="T0" fmla="*/ 0 w 272"/>
                  <a:gd name="T1" fmla="*/ 0 h 1270"/>
                  <a:gd name="T2" fmla="*/ 35 w 272"/>
                  <a:gd name="T3" fmla="*/ 1270 h 1270"/>
                  <a:gd name="T4" fmla="*/ 226 w 272"/>
                  <a:gd name="T5" fmla="*/ 1270 h 1270"/>
                  <a:gd name="T6" fmla="*/ 272 w 272"/>
                  <a:gd name="T7" fmla="*/ 0 h 1270"/>
                  <a:gd name="T8" fmla="*/ 0 w 272"/>
                  <a:gd name="T9" fmla="*/ 0 h 127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72"/>
                  <a:gd name="T16" fmla="*/ 0 h 1270"/>
                  <a:gd name="T17" fmla="*/ 272 w 272"/>
                  <a:gd name="T18" fmla="*/ 1270 h 127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72" h="1270">
                    <a:moveTo>
                      <a:pt x="0" y="0"/>
                    </a:moveTo>
                    <a:lnTo>
                      <a:pt x="35" y="1270"/>
                    </a:lnTo>
                    <a:lnTo>
                      <a:pt x="226" y="1270"/>
                    </a:lnTo>
                    <a:lnTo>
                      <a:pt x="27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175" name="Freeform 19"/>
              <p:cNvSpPr>
                <a:spLocks/>
              </p:cNvSpPr>
              <p:nvPr/>
            </p:nvSpPr>
            <p:spPr bwMode="auto">
              <a:xfrm>
                <a:off x="2812" y="1094"/>
                <a:ext cx="227" cy="1247"/>
              </a:xfrm>
              <a:custGeom>
                <a:avLst/>
                <a:gdLst>
                  <a:gd name="T0" fmla="*/ 0 w 272"/>
                  <a:gd name="T1" fmla="*/ 0 h 1270"/>
                  <a:gd name="T2" fmla="*/ 29 w 272"/>
                  <a:gd name="T3" fmla="*/ 1247 h 1270"/>
                  <a:gd name="T4" fmla="*/ 189 w 272"/>
                  <a:gd name="T5" fmla="*/ 1247 h 1270"/>
                  <a:gd name="T6" fmla="*/ 227 w 272"/>
                  <a:gd name="T7" fmla="*/ 0 h 1270"/>
                  <a:gd name="T8" fmla="*/ 0 w 272"/>
                  <a:gd name="T9" fmla="*/ 0 h 127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72"/>
                  <a:gd name="T16" fmla="*/ 0 h 1270"/>
                  <a:gd name="T17" fmla="*/ 272 w 272"/>
                  <a:gd name="T18" fmla="*/ 1270 h 127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72" h="1270">
                    <a:moveTo>
                      <a:pt x="0" y="0"/>
                    </a:moveTo>
                    <a:lnTo>
                      <a:pt x="35" y="1270"/>
                    </a:lnTo>
                    <a:lnTo>
                      <a:pt x="226" y="1270"/>
                    </a:lnTo>
                    <a:lnTo>
                      <a:pt x="27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7169" name="Group 20"/>
            <p:cNvGrpSpPr>
              <a:grpSpLocks/>
            </p:cNvGrpSpPr>
            <p:nvPr/>
          </p:nvGrpSpPr>
          <p:grpSpPr bwMode="auto">
            <a:xfrm>
              <a:off x="1451" y="1162"/>
              <a:ext cx="227" cy="1247"/>
              <a:chOff x="2767" y="1162"/>
              <a:chExt cx="227" cy="1247"/>
            </a:xfrm>
          </p:grpSpPr>
          <p:sp>
            <p:nvSpPr>
              <p:cNvPr id="47171" name="Freeform 21"/>
              <p:cNvSpPr>
                <a:spLocks/>
              </p:cNvSpPr>
              <p:nvPr/>
            </p:nvSpPr>
            <p:spPr bwMode="auto">
              <a:xfrm>
                <a:off x="2767" y="1162"/>
                <a:ext cx="227" cy="1247"/>
              </a:xfrm>
              <a:custGeom>
                <a:avLst/>
                <a:gdLst>
                  <a:gd name="T0" fmla="*/ 0 w 272"/>
                  <a:gd name="T1" fmla="*/ 0 h 1270"/>
                  <a:gd name="T2" fmla="*/ 29 w 272"/>
                  <a:gd name="T3" fmla="*/ 1247 h 1270"/>
                  <a:gd name="T4" fmla="*/ 189 w 272"/>
                  <a:gd name="T5" fmla="*/ 1247 h 1270"/>
                  <a:gd name="T6" fmla="*/ 227 w 272"/>
                  <a:gd name="T7" fmla="*/ 0 h 1270"/>
                  <a:gd name="T8" fmla="*/ 0 w 272"/>
                  <a:gd name="T9" fmla="*/ 0 h 127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72"/>
                  <a:gd name="T16" fmla="*/ 0 h 1270"/>
                  <a:gd name="T17" fmla="*/ 272 w 272"/>
                  <a:gd name="T18" fmla="*/ 1270 h 127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72" h="1270">
                    <a:moveTo>
                      <a:pt x="0" y="0"/>
                    </a:moveTo>
                    <a:lnTo>
                      <a:pt x="35" y="1270"/>
                    </a:lnTo>
                    <a:lnTo>
                      <a:pt x="226" y="1270"/>
                    </a:lnTo>
                    <a:lnTo>
                      <a:pt x="27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172" name="Freeform 22"/>
              <p:cNvSpPr>
                <a:spLocks/>
              </p:cNvSpPr>
              <p:nvPr/>
            </p:nvSpPr>
            <p:spPr bwMode="auto">
              <a:xfrm>
                <a:off x="2789" y="1162"/>
                <a:ext cx="181" cy="1225"/>
              </a:xfrm>
              <a:custGeom>
                <a:avLst/>
                <a:gdLst>
                  <a:gd name="T0" fmla="*/ 0 w 272"/>
                  <a:gd name="T1" fmla="*/ 0 h 1270"/>
                  <a:gd name="T2" fmla="*/ 23 w 272"/>
                  <a:gd name="T3" fmla="*/ 1225 h 1270"/>
                  <a:gd name="T4" fmla="*/ 150 w 272"/>
                  <a:gd name="T5" fmla="*/ 1225 h 1270"/>
                  <a:gd name="T6" fmla="*/ 181 w 272"/>
                  <a:gd name="T7" fmla="*/ 0 h 1270"/>
                  <a:gd name="T8" fmla="*/ 0 w 272"/>
                  <a:gd name="T9" fmla="*/ 0 h 127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72"/>
                  <a:gd name="T16" fmla="*/ 0 h 1270"/>
                  <a:gd name="T17" fmla="*/ 272 w 272"/>
                  <a:gd name="T18" fmla="*/ 1270 h 127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72" h="1270">
                    <a:moveTo>
                      <a:pt x="0" y="0"/>
                    </a:moveTo>
                    <a:lnTo>
                      <a:pt x="35" y="1270"/>
                    </a:lnTo>
                    <a:lnTo>
                      <a:pt x="226" y="1270"/>
                    </a:lnTo>
                    <a:lnTo>
                      <a:pt x="27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47170" name="Freeform 23" descr="Granit"/>
            <p:cNvSpPr>
              <a:spLocks/>
            </p:cNvSpPr>
            <p:nvPr/>
          </p:nvSpPr>
          <p:spPr bwMode="auto">
            <a:xfrm>
              <a:off x="1474" y="1162"/>
              <a:ext cx="181" cy="1225"/>
            </a:xfrm>
            <a:custGeom>
              <a:avLst/>
              <a:gdLst>
                <a:gd name="T0" fmla="*/ 0 w 272"/>
                <a:gd name="T1" fmla="*/ 0 h 1270"/>
                <a:gd name="T2" fmla="*/ 23 w 272"/>
                <a:gd name="T3" fmla="*/ 1225 h 1270"/>
                <a:gd name="T4" fmla="*/ 150 w 272"/>
                <a:gd name="T5" fmla="*/ 1225 h 1270"/>
                <a:gd name="T6" fmla="*/ 181 w 272"/>
                <a:gd name="T7" fmla="*/ 0 h 1270"/>
                <a:gd name="T8" fmla="*/ 0 w 272"/>
                <a:gd name="T9" fmla="*/ 0 h 127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72"/>
                <a:gd name="T16" fmla="*/ 0 h 1270"/>
                <a:gd name="T17" fmla="*/ 272 w 272"/>
                <a:gd name="T18" fmla="*/ 1270 h 127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72" h="1270">
                  <a:moveTo>
                    <a:pt x="0" y="0"/>
                  </a:moveTo>
                  <a:lnTo>
                    <a:pt x="35" y="1270"/>
                  </a:lnTo>
                  <a:lnTo>
                    <a:pt x="226" y="1270"/>
                  </a:lnTo>
                  <a:lnTo>
                    <a:pt x="272" y="0"/>
                  </a:lnTo>
                  <a:lnTo>
                    <a:pt x="0" y="0"/>
                  </a:lnTo>
                  <a:close/>
                </a:path>
              </a:pathLst>
            </a:custGeom>
            <a:blipFill dpi="0" rotWithShape="1">
              <a:blip r:embed="rId4" cstate="print"/>
              <a:srcRect/>
              <a:tile tx="0" ty="0" sx="100000" sy="100000" flip="none" algn="tl"/>
            </a:blip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7110" name="Group 24"/>
          <p:cNvGrpSpPr>
            <a:grpSpLocks/>
          </p:cNvGrpSpPr>
          <p:nvPr/>
        </p:nvGrpSpPr>
        <p:grpSpPr bwMode="auto">
          <a:xfrm>
            <a:off x="617538" y="4114800"/>
            <a:ext cx="3322637" cy="254000"/>
            <a:chOff x="417" y="2445"/>
            <a:chExt cx="2272" cy="160"/>
          </a:xfrm>
        </p:grpSpPr>
        <p:sp>
          <p:nvSpPr>
            <p:cNvPr id="47150" name="Freeform 25"/>
            <p:cNvSpPr>
              <a:spLocks/>
            </p:cNvSpPr>
            <p:nvPr/>
          </p:nvSpPr>
          <p:spPr bwMode="auto">
            <a:xfrm>
              <a:off x="417" y="2493"/>
              <a:ext cx="431" cy="112"/>
            </a:xfrm>
            <a:custGeom>
              <a:avLst/>
              <a:gdLst>
                <a:gd name="T0" fmla="*/ 0 w 960"/>
                <a:gd name="T1" fmla="*/ 0 h 144"/>
                <a:gd name="T2" fmla="*/ 431 w 960"/>
                <a:gd name="T3" fmla="*/ 0 h 144"/>
                <a:gd name="T4" fmla="*/ 431 w 960"/>
                <a:gd name="T5" fmla="*/ 112 h 144"/>
                <a:gd name="T6" fmla="*/ 0 w 960"/>
                <a:gd name="T7" fmla="*/ 112 h 144"/>
                <a:gd name="T8" fmla="*/ 0 w 960"/>
                <a:gd name="T9" fmla="*/ 112 h 144"/>
                <a:gd name="T10" fmla="*/ 0 w 960"/>
                <a:gd name="T11" fmla="*/ 0 h 14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960"/>
                <a:gd name="T19" fmla="*/ 0 h 144"/>
                <a:gd name="T20" fmla="*/ 960 w 960"/>
                <a:gd name="T21" fmla="*/ 144 h 14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960" h="144">
                  <a:moveTo>
                    <a:pt x="0" y="0"/>
                  </a:moveTo>
                  <a:lnTo>
                    <a:pt x="960" y="0"/>
                  </a:lnTo>
                  <a:lnTo>
                    <a:pt x="960" y="144"/>
                  </a:lnTo>
                  <a:lnTo>
                    <a:pt x="0" y="1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66"/>
            </a:solidFill>
            <a:ln w="12700" cap="flat" cmpd="sng">
              <a:noFill/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51" name="Freeform 26"/>
            <p:cNvSpPr>
              <a:spLocks/>
            </p:cNvSpPr>
            <p:nvPr/>
          </p:nvSpPr>
          <p:spPr bwMode="auto">
            <a:xfrm>
              <a:off x="417" y="2445"/>
              <a:ext cx="431" cy="144"/>
            </a:xfrm>
            <a:custGeom>
              <a:avLst/>
              <a:gdLst>
                <a:gd name="T0" fmla="*/ 0 w 960"/>
                <a:gd name="T1" fmla="*/ 0 h 144"/>
                <a:gd name="T2" fmla="*/ 431 w 960"/>
                <a:gd name="T3" fmla="*/ 0 h 144"/>
                <a:gd name="T4" fmla="*/ 431 w 960"/>
                <a:gd name="T5" fmla="*/ 144 h 144"/>
                <a:gd name="T6" fmla="*/ 0 w 960"/>
                <a:gd name="T7" fmla="*/ 144 h 144"/>
                <a:gd name="T8" fmla="*/ 0 w 960"/>
                <a:gd name="T9" fmla="*/ 144 h 144"/>
                <a:gd name="T10" fmla="*/ 0 w 960"/>
                <a:gd name="T11" fmla="*/ 0 h 14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960"/>
                <a:gd name="T19" fmla="*/ 0 h 144"/>
                <a:gd name="T20" fmla="*/ 960 w 960"/>
                <a:gd name="T21" fmla="*/ 144 h 14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960" h="144">
                  <a:moveTo>
                    <a:pt x="0" y="0"/>
                  </a:moveTo>
                  <a:lnTo>
                    <a:pt x="960" y="0"/>
                  </a:lnTo>
                  <a:lnTo>
                    <a:pt x="960" y="144"/>
                  </a:lnTo>
                  <a:lnTo>
                    <a:pt x="0" y="1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9900"/>
            </a:solidFill>
            <a:ln w="12700" cap="flat" cmpd="sng">
              <a:noFill/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52" name="Freeform 27"/>
            <p:cNvSpPr>
              <a:spLocks/>
            </p:cNvSpPr>
            <p:nvPr/>
          </p:nvSpPr>
          <p:spPr bwMode="auto">
            <a:xfrm>
              <a:off x="2208" y="2493"/>
              <a:ext cx="480" cy="112"/>
            </a:xfrm>
            <a:custGeom>
              <a:avLst/>
              <a:gdLst>
                <a:gd name="T0" fmla="*/ 0 w 960"/>
                <a:gd name="T1" fmla="*/ 0 h 144"/>
                <a:gd name="T2" fmla="*/ 480 w 960"/>
                <a:gd name="T3" fmla="*/ 0 h 144"/>
                <a:gd name="T4" fmla="*/ 480 w 960"/>
                <a:gd name="T5" fmla="*/ 112 h 144"/>
                <a:gd name="T6" fmla="*/ 0 w 960"/>
                <a:gd name="T7" fmla="*/ 112 h 144"/>
                <a:gd name="T8" fmla="*/ 0 w 960"/>
                <a:gd name="T9" fmla="*/ 112 h 144"/>
                <a:gd name="T10" fmla="*/ 0 w 960"/>
                <a:gd name="T11" fmla="*/ 0 h 14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960"/>
                <a:gd name="T19" fmla="*/ 0 h 144"/>
                <a:gd name="T20" fmla="*/ 960 w 960"/>
                <a:gd name="T21" fmla="*/ 144 h 14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960" h="144">
                  <a:moveTo>
                    <a:pt x="0" y="0"/>
                  </a:moveTo>
                  <a:lnTo>
                    <a:pt x="960" y="0"/>
                  </a:lnTo>
                  <a:lnTo>
                    <a:pt x="960" y="144"/>
                  </a:lnTo>
                  <a:lnTo>
                    <a:pt x="0" y="1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66"/>
            </a:solidFill>
            <a:ln w="12700" cap="flat" cmpd="sng">
              <a:noFill/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53" name="Freeform 28">
              <a:hlinkHover r:id="" action="ppaction://hlinkshowjump?jump=nextslide"/>
            </p:cNvPr>
            <p:cNvSpPr>
              <a:spLocks/>
            </p:cNvSpPr>
            <p:nvPr/>
          </p:nvSpPr>
          <p:spPr bwMode="auto">
            <a:xfrm>
              <a:off x="2209" y="2445"/>
              <a:ext cx="480" cy="144"/>
            </a:xfrm>
            <a:custGeom>
              <a:avLst/>
              <a:gdLst>
                <a:gd name="T0" fmla="*/ 0 w 960"/>
                <a:gd name="T1" fmla="*/ 0 h 144"/>
                <a:gd name="T2" fmla="*/ 480 w 960"/>
                <a:gd name="T3" fmla="*/ 0 h 144"/>
                <a:gd name="T4" fmla="*/ 480 w 960"/>
                <a:gd name="T5" fmla="*/ 144 h 144"/>
                <a:gd name="T6" fmla="*/ 0 w 960"/>
                <a:gd name="T7" fmla="*/ 144 h 144"/>
                <a:gd name="T8" fmla="*/ 0 w 960"/>
                <a:gd name="T9" fmla="*/ 144 h 144"/>
                <a:gd name="T10" fmla="*/ 0 w 960"/>
                <a:gd name="T11" fmla="*/ 0 h 14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960"/>
                <a:gd name="T19" fmla="*/ 0 h 144"/>
                <a:gd name="T20" fmla="*/ 960 w 960"/>
                <a:gd name="T21" fmla="*/ 144 h 14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960" h="144">
                  <a:moveTo>
                    <a:pt x="0" y="0"/>
                  </a:moveTo>
                  <a:lnTo>
                    <a:pt x="960" y="0"/>
                  </a:lnTo>
                  <a:lnTo>
                    <a:pt x="960" y="144"/>
                  </a:lnTo>
                  <a:lnTo>
                    <a:pt x="0" y="1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9900"/>
            </a:solidFill>
            <a:ln w="12700" cap="flat" cmpd="sng">
              <a:noFill/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54" name="Freeform 29"/>
            <p:cNvSpPr>
              <a:spLocks/>
            </p:cNvSpPr>
            <p:nvPr/>
          </p:nvSpPr>
          <p:spPr bwMode="auto">
            <a:xfrm>
              <a:off x="1056" y="2461"/>
              <a:ext cx="960" cy="144"/>
            </a:xfrm>
            <a:custGeom>
              <a:avLst/>
              <a:gdLst>
                <a:gd name="T0" fmla="*/ 0 w 960"/>
                <a:gd name="T1" fmla="*/ 0 h 144"/>
                <a:gd name="T2" fmla="*/ 960 w 960"/>
                <a:gd name="T3" fmla="*/ 0 h 144"/>
                <a:gd name="T4" fmla="*/ 960 w 960"/>
                <a:gd name="T5" fmla="*/ 144 h 144"/>
                <a:gd name="T6" fmla="*/ 618 w 960"/>
                <a:gd name="T7" fmla="*/ 141 h 144"/>
                <a:gd name="T8" fmla="*/ 503 w 960"/>
                <a:gd name="T9" fmla="*/ 93 h 144"/>
                <a:gd name="T10" fmla="*/ 378 w 960"/>
                <a:gd name="T11" fmla="*/ 141 h 144"/>
                <a:gd name="T12" fmla="*/ 0 w 960"/>
                <a:gd name="T13" fmla="*/ 144 h 144"/>
                <a:gd name="T14" fmla="*/ 0 w 960"/>
                <a:gd name="T15" fmla="*/ 144 h 144"/>
                <a:gd name="T16" fmla="*/ 0 w 960"/>
                <a:gd name="T17" fmla="*/ 0 h 14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960"/>
                <a:gd name="T28" fmla="*/ 0 h 144"/>
                <a:gd name="T29" fmla="*/ 960 w 960"/>
                <a:gd name="T30" fmla="*/ 144 h 14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960" h="144">
                  <a:moveTo>
                    <a:pt x="0" y="0"/>
                  </a:moveTo>
                  <a:lnTo>
                    <a:pt x="960" y="0"/>
                  </a:lnTo>
                  <a:lnTo>
                    <a:pt x="960" y="144"/>
                  </a:lnTo>
                  <a:lnTo>
                    <a:pt x="618" y="141"/>
                  </a:lnTo>
                  <a:cubicBezTo>
                    <a:pt x="542" y="132"/>
                    <a:pt x="572" y="93"/>
                    <a:pt x="503" y="93"/>
                  </a:cubicBezTo>
                  <a:cubicBezTo>
                    <a:pt x="434" y="93"/>
                    <a:pt x="461" y="133"/>
                    <a:pt x="378" y="141"/>
                  </a:cubicBezTo>
                  <a:lnTo>
                    <a:pt x="0" y="1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66"/>
            </a:solidFill>
            <a:ln w="12700" cap="flat" cmpd="sng">
              <a:noFill/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55" name="Freeform 30"/>
            <p:cNvSpPr>
              <a:spLocks/>
            </p:cNvSpPr>
            <p:nvPr/>
          </p:nvSpPr>
          <p:spPr bwMode="auto">
            <a:xfrm>
              <a:off x="1056" y="2445"/>
              <a:ext cx="960" cy="147"/>
            </a:xfrm>
            <a:custGeom>
              <a:avLst/>
              <a:gdLst>
                <a:gd name="T0" fmla="*/ 0 w 960"/>
                <a:gd name="T1" fmla="*/ 0 h 144"/>
                <a:gd name="T2" fmla="*/ 960 w 960"/>
                <a:gd name="T3" fmla="*/ 0 h 144"/>
                <a:gd name="T4" fmla="*/ 960 w 960"/>
                <a:gd name="T5" fmla="*/ 147 h 144"/>
                <a:gd name="T6" fmla="*/ 618 w 960"/>
                <a:gd name="T7" fmla="*/ 144 h 144"/>
                <a:gd name="T8" fmla="*/ 503 w 960"/>
                <a:gd name="T9" fmla="*/ 95 h 144"/>
                <a:gd name="T10" fmla="*/ 378 w 960"/>
                <a:gd name="T11" fmla="*/ 144 h 144"/>
                <a:gd name="T12" fmla="*/ 0 w 960"/>
                <a:gd name="T13" fmla="*/ 147 h 144"/>
                <a:gd name="T14" fmla="*/ 0 w 960"/>
                <a:gd name="T15" fmla="*/ 147 h 144"/>
                <a:gd name="T16" fmla="*/ 0 w 960"/>
                <a:gd name="T17" fmla="*/ 0 h 14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960"/>
                <a:gd name="T28" fmla="*/ 0 h 144"/>
                <a:gd name="T29" fmla="*/ 960 w 960"/>
                <a:gd name="T30" fmla="*/ 144 h 14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960" h="144">
                  <a:moveTo>
                    <a:pt x="0" y="0"/>
                  </a:moveTo>
                  <a:lnTo>
                    <a:pt x="960" y="0"/>
                  </a:lnTo>
                  <a:lnTo>
                    <a:pt x="960" y="144"/>
                  </a:lnTo>
                  <a:lnTo>
                    <a:pt x="618" y="141"/>
                  </a:lnTo>
                  <a:cubicBezTo>
                    <a:pt x="542" y="132"/>
                    <a:pt x="572" y="93"/>
                    <a:pt x="503" y="93"/>
                  </a:cubicBezTo>
                  <a:cubicBezTo>
                    <a:pt x="434" y="93"/>
                    <a:pt x="461" y="133"/>
                    <a:pt x="378" y="141"/>
                  </a:cubicBezTo>
                  <a:lnTo>
                    <a:pt x="0" y="1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9900"/>
            </a:solidFill>
            <a:ln w="12700" cap="flat" cmpd="sng">
              <a:noFill/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56" name="Rectangle 31"/>
            <p:cNvSpPr>
              <a:spLocks noChangeArrowheads="1"/>
            </p:cNvSpPr>
            <p:nvPr/>
          </p:nvSpPr>
          <p:spPr bwMode="auto">
            <a:xfrm>
              <a:off x="417" y="2445"/>
              <a:ext cx="1057" cy="59"/>
            </a:xfrm>
            <a:prstGeom prst="rect">
              <a:avLst/>
            </a:prstGeom>
            <a:solidFill>
              <a:srgbClr val="00CCFF"/>
            </a:solidFill>
            <a:ln w="1270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57" name="Rectangle 32"/>
            <p:cNvSpPr>
              <a:spLocks noChangeArrowheads="1"/>
            </p:cNvSpPr>
            <p:nvPr/>
          </p:nvSpPr>
          <p:spPr bwMode="auto">
            <a:xfrm>
              <a:off x="1635" y="2445"/>
              <a:ext cx="1053" cy="59"/>
            </a:xfrm>
            <a:prstGeom prst="rect">
              <a:avLst/>
            </a:prstGeom>
            <a:solidFill>
              <a:srgbClr val="00CCFF"/>
            </a:solidFill>
            <a:ln w="1270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7111" name="Group 33"/>
          <p:cNvGrpSpPr>
            <a:grpSpLocks/>
          </p:cNvGrpSpPr>
          <p:nvPr/>
        </p:nvGrpSpPr>
        <p:grpSpPr bwMode="auto">
          <a:xfrm>
            <a:off x="806450" y="3686175"/>
            <a:ext cx="992188" cy="627063"/>
            <a:chOff x="550" y="2103"/>
            <a:chExt cx="677" cy="395"/>
          </a:xfrm>
        </p:grpSpPr>
        <p:sp>
          <p:nvSpPr>
            <p:cNvPr id="47148" name="Text Box 34"/>
            <p:cNvSpPr txBox="1">
              <a:spLocks noChangeArrowheads="1"/>
            </p:cNvSpPr>
            <p:nvPr/>
          </p:nvSpPr>
          <p:spPr bwMode="auto">
            <a:xfrm>
              <a:off x="550" y="2103"/>
              <a:ext cx="370" cy="12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de-DE" sz="1300">
                  <a:latin typeface="Arial" pitchFamily="34" charset="0"/>
                </a:rPr>
                <a:t>Copper</a:t>
              </a:r>
            </a:p>
          </p:txBody>
        </p:sp>
        <p:sp>
          <p:nvSpPr>
            <p:cNvPr id="47149" name="Line 35"/>
            <p:cNvSpPr>
              <a:spLocks noChangeShapeType="1"/>
            </p:cNvSpPr>
            <p:nvPr/>
          </p:nvSpPr>
          <p:spPr bwMode="auto">
            <a:xfrm>
              <a:off x="950" y="2175"/>
              <a:ext cx="277" cy="3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7112" name="Text Box 36"/>
          <p:cNvSpPr txBox="1">
            <a:spLocks noChangeArrowheads="1"/>
          </p:cNvSpPr>
          <p:nvPr/>
        </p:nvSpPr>
        <p:spPr bwMode="auto">
          <a:xfrm>
            <a:off x="4291013" y="1874838"/>
            <a:ext cx="4433887" cy="581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87325" indent="-187325" algn="l">
              <a:buFontTx/>
              <a:buChar char="•"/>
            </a:pPr>
            <a:r>
              <a:rPr lang="de-DE" sz="1600">
                <a:latin typeface="Arial" pitchFamily="34" charset="0"/>
              </a:rPr>
              <a:t>Fabrication of Tungsten-filled InterChip Vias on Top Substrate</a:t>
            </a:r>
          </a:p>
        </p:txBody>
      </p:sp>
      <p:sp>
        <p:nvSpPr>
          <p:cNvPr id="47113" name="Rectangle 37"/>
          <p:cNvSpPr>
            <a:spLocks noChangeArrowheads="1"/>
          </p:cNvSpPr>
          <p:nvPr/>
        </p:nvSpPr>
        <p:spPr bwMode="auto">
          <a:xfrm>
            <a:off x="2492375" y="2276475"/>
            <a:ext cx="1477963" cy="4556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de-DE" sz="1300">
                <a:latin typeface="Arial" pitchFamily="34" charset="0"/>
              </a:rPr>
              <a:t>ILD 5-7 µm</a:t>
            </a:r>
          </a:p>
        </p:txBody>
      </p:sp>
      <p:sp>
        <p:nvSpPr>
          <p:cNvPr id="47114" name="Rectangle 38"/>
          <p:cNvSpPr>
            <a:spLocks noChangeArrowheads="1"/>
          </p:cNvSpPr>
          <p:nvPr/>
        </p:nvSpPr>
        <p:spPr bwMode="auto">
          <a:xfrm>
            <a:off x="684213" y="2549525"/>
            <a:ext cx="1477962" cy="1447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de-DE" sz="1300">
                <a:latin typeface="Arial" pitchFamily="34" charset="0"/>
              </a:rPr>
              <a:t>Isolation</a:t>
            </a:r>
          </a:p>
          <a:p>
            <a:r>
              <a:rPr lang="de-DE" sz="1300">
                <a:latin typeface="Arial" pitchFamily="34" charset="0"/>
              </a:rPr>
              <a:t>Tungsten Plug</a:t>
            </a:r>
          </a:p>
        </p:txBody>
      </p:sp>
      <p:sp>
        <p:nvSpPr>
          <p:cNvPr id="47115" name="Rectangle 39"/>
          <p:cNvSpPr>
            <a:spLocks noChangeArrowheads="1"/>
          </p:cNvSpPr>
          <p:nvPr/>
        </p:nvSpPr>
        <p:spPr bwMode="auto">
          <a:xfrm>
            <a:off x="2513013" y="2549525"/>
            <a:ext cx="1477962" cy="1447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de-DE" sz="1300">
                <a:latin typeface="Arial" pitchFamily="34" charset="0"/>
              </a:rPr>
              <a:t>Si 10 µm</a:t>
            </a:r>
          </a:p>
        </p:txBody>
      </p:sp>
      <p:sp>
        <p:nvSpPr>
          <p:cNvPr id="47116" name="Rectangle 40"/>
          <p:cNvSpPr>
            <a:spLocks noChangeArrowheads="1"/>
          </p:cNvSpPr>
          <p:nvPr/>
        </p:nvSpPr>
        <p:spPr bwMode="auto">
          <a:xfrm>
            <a:off x="654050" y="2252663"/>
            <a:ext cx="1476375" cy="4556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de-DE" sz="1300">
                <a:latin typeface="Arial" pitchFamily="34" charset="0"/>
              </a:rPr>
              <a:t>Passivation</a:t>
            </a:r>
          </a:p>
        </p:txBody>
      </p:sp>
      <p:sp>
        <p:nvSpPr>
          <p:cNvPr id="47117" name="Text Box 41"/>
          <p:cNvSpPr txBox="1">
            <a:spLocks noChangeArrowheads="1"/>
          </p:cNvSpPr>
          <p:nvPr/>
        </p:nvSpPr>
        <p:spPr bwMode="auto">
          <a:xfrm>
            <a:off x="4291013" y="2484438"/>
            <a:ext cx="4433887" cy="581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87325" indent="-187325" algn="l">
              <a:buFontTx/>
              <a:buChar char="•"/>
            </a:pPr>
            <a:r>
              <a:rPr lang="de-DE" sz="1600">
                <a:latin typeface="Arial" pitchFamily="34" charset="0"/>
              </a:rPr>
              <a:t>Via Opening and 		              Metallization</a:t>
            </a:r>
          </a:p>
        </p:txBody>
      </p:sp>
      <p:sp>
        <p:nvSpPr>
          <p:cNvPr id="47118" name="Text Box 42"/>
          <p:cNvSpPr txBox="1">
            <a:spLocks noChangeArrowheads="1"/>
          </p:cNvSpPr>
          <p:nvPr/>
        </p:nvSpPr>
        <p:spPr bwMode="auto">
          <a:xfrm>
            <a:off x="4291013" y="3094038"/>
            <a:ext cx="4433887" cy="703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87325" indent="-187325" algn="l">
              <a:buFontTx/>
              <a:buChar char="•"/>
            </a:pPr>
            <a:r>
              <a:rPr lang="de-DE" sz="1600">
                <a:latin typeface="Arial" pitchFamily="34" charset="0"/>
              </a:rPr>
              <a:t>Thinning</a:t>
            </a:r>
          </a:p>
          <a:p>
            <a:pPr marL="187325" indent="-187325" algn="l">
              <a:buFontTx/>
              <a:buChar char="•"/>
            </a:pPr>
            <a:endParaRPr lang="de-DE" sz="1600">
              <a:latin typeface="Arial" pitchFamily="34" charset="0"/>
            </a:endParaRPr>
          </a:p>
        </p:txBody>
      </p:sp>
      <p:sp>
        <p:nvSpPr>
          <p:cNvPr id="47119" name="Text Box 43"/>
          <p:cNvSpPr txBox="1">
            <a:spLocks noChangeArrowheads="1"/>
          </p:cNvSpPr>
          <p:nvPr/>
        </p:nvSpPr>
        <p:spPr bwMode="auto">
          <a:xfrm>
            <a:off x="4291013" y="3475038"/>
            <a:ext cx="4433887" cy="703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87325" indent="-187325" algn="l">
              <a:buFontTx/>
              <a:buChar char="•"/>
            </a:pPr>
            <a:r>
              <a:rPr lang="de-DE" sz="1600">
                <a:latin typeface="Arial" pitchFamily="34" charset="0"/>
              </a:rPr>
              <a:t>Opening of Plugs</a:t>
            </a:r>
          </a:p>
          <a:p>
            <a:pPr marL="187325" indent="-187325" algn="l">
              <a:buFontTx/>
              <a:buChar char="•"/>
            </a:pPr>
            <a:r>
              <a:rPr lang="de-DE" sz="1600">
                <a:latin typeface="Arial" pitchFamily="34" charset="0"/>
              </a:rPr>
              <a:t>Through Mask Electroplating</a:t>
            </a:r>
          </a:p>
        </p:txBody>
      </p:sp>
      <p:sp>
        <p:nvSpPr>
          <p:cNvPr id="47120" name="Line 44"/>
          <p:cNvSpPr>
            <a:spLocks noChangeShapeType="1"/>
          </p:cNvSpPr>
          <p:nvPr/>
        </p:nvSpPr>
        <p:spPr bwMode="auto">
          <a:xfrm>
            <a:off x="1106488" y="2259013"/>
            <a:ext cx="255587" cy="1301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7121" name="Line 45"/>
          <p:cNvSpPr>
            <a:spLocks noChangeShapeType="1"/>
          </p:cNvSpPr>
          <p:nvPr/>
        </p:nvSpPr>
        <p:spPr bwMode="auto">
          <a:xfrm>
            <a:off x="1911350" y="3386138"/>
            <a:ext cx="400050" cy="3016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7122" name="Line 46"/>
          <p:cNvSpPr>
            <a:spLocks noChangeShapeType="1"/>
          </p:cNvSpPr>
          <p:nvPr/>
        </p:nvSpPr>
        <p:spPr bwMode="auto">
          <a:xfrm flipV="1">
            <a:off x="1798638" y="3008313"/>
            <a:ext cx="322262" cy="571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76591" name="Text Box 47"/>
          <p:cNvSpPr txBox="1">
            <a:spLocks noChangeArrowheads="1"/>
          </p:cNvSpPr>
          <p:nvPr/>
        </p:nvSpPr>
        <p:spPr bwMode="auto">
          <a:xfrm>
            <a:off x="4291013" y="4222750"/>
            <a:ext cx="4433887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87325" indent="-187325" algn="l">
              <a:buFontTx/>
              <a:buChar char="•"/>
            </a:pPr>
            <a:r>
              <a:rPr lang="de-DE" sz="1600">
                <a:latin typeface="Arial" pitchFamily="34" charset="0"/>
              </a:rPr>
              <a:t>Alignment and Soldering</a:t>
            </a:r>
          </a:p>
        </p:txBody>
      </p:sp>
      <p:grpSp>
        <p:nvGrpSpPr>
          <p:cNvPr id="8" name="Group 48"/>
          <p:cNvGrpSpPr>
            <a:grpSpLocks/>
          </p:cNvGrpSpPr>
          <p:nvPr/>
        </p:nvGrpSpPr>
        <p:grpSpPr bwMode="auto">
          <a:xfrm>
            <a:off x="550863" y="4352925"/>
            <a:ext cx="3589337" cy="1325563"/>
            <a:chOff x="376" y="2523"/>
            <a:chExt cx="2449" cy="835"/>
          </a:xfrm>
        </p:grpSpPr>
        <p:sp>
          <p:nvSpPr>
            <p:cNvPr id="47132" name="Rectangle 49"/>
            <p:cNvSpPr>
              <a:spLocks noChangeArrowheads="1"/>
            </p:cNvSpPr>
            <p:nvPr/>
          </p:nvSpPr>
          <p:spPr bwMode="auto">
            <a:xfrm>
              <a:off x="1351" y="2938"/>
              <a:ext cx="4" cy="186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133" name="Rectangle 50"/>
            <p:cNvSpPr>
              <a:spLocks noChangeArrowheads="1"/>
            </p:cNvSpPr>
            <p:nvPr/>
          </p:nvSpPr>
          <p:spPr bwMode="auto">
            <a:xfrm>
              <a:off x="1358" y="2938"/>
              <a:ext cx="5" cy="186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134" name="Freeform 51"/>
            <p:cNvSpPr>
              <a:spLocks/>
            </p:cNvSpPr>
            <p:nvPr/>
          </p:nvSpPr>
          <p:spPr bwMode="auto">
            <a:xfrm>
              <a:off x="1056" y="2523"/>
              <a:ext cx="960" cy="165"/>
            </a:xfrm>
            <a:custGeom>
              <a:avLst/>
              <a:gdLst>
                <a:gd name="T0" fmla="*/ 0 w 954"/>
                <a:gd name="T1" fmla="*/ 159 h 165"/>
                <a:gd name="T2" fmla="*/ 960 w 954"/>
                <a:gd name="T3" fmla="*/ 165 h 165"/>
                <a:gd name="T4" fmla="*/ 960 w 954"/>
                <a:gd name="T5" fmla="*/ 3 h 165"/>
                <a:gd name="T6" fmla="*/ 557 w 954"/>
                <a:gd name="T7" fmla="*/ 0 h 165"/>
                <a:gd name="T8" fmla="*/ 548 w 954"/>
                <a:gd name="T9" fmla="*/ 108 h 165"/>
                <a:gd name="T10" fmla="*/ 446 w 954"/>
                <a:gd name="T11" fmla="*/ 108 h 165"/>
                <a:gd name="T12" fmla="*/ 434 w 954"/>
                <a:gd name="T13" fmla="*/ 3 h 165"/>
                <a:gd name="T14" fmla="*/ 0 w 954"/>
                <a:gd name="T15" fmla="*/ 6 h 165"/>
                <a:gd name="T16" fmla="*/ 0 w 954"/>
                <a:gd name="T17" fmla="*/ 159 h 16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954"/>
                <a:gd name="T28" fmla="*/ 0 h 165"/>
                <a:gd name="T29" fmla="*/ 954 w 954"/>
                <a:gd name="T30" fmla="*/ 165 h 16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954" h="165">
                  <a:moveTo>
                    <a:pt x="0" y="159"/>
                  </a:moveTo>
                  <a:lnTo>
                    <a:pt x="954" y="165"/>
                  </a:lnTo>
                  <a:lnTo>
                    <a:pt x="954" y="3"/>
                  </a:lnTo>
                  <a:lnTo>
                    <a:pt x="554" y="0"/>
                  </a:lnTo>
                  <a:lnTo>
                    <a:pt x="545" y="108"/>
                  </a:lnTo>
                  <a:lnTo>
                    <a:pt x="443" y="108"/>
                  </a:lnTo>
                  <a:lnTo>
                    <a:pt x="431" y="3"/>
                  </a:lnTo>
                  <a:lnTo>
                    <a:pt x="0" y="6"/>
                  </a:lnTo>
                  <a:lnTo>
                    <a:pt x="0" y="159"/>
                  </a:lnTo>
                  <a:close/>
                </a:path>
              </a:pathLst>
            </a:custGeom>
            <a:solidFill>
              <a:srgbClr val="FF0066"/>
            </a:solidFill>
            <a:ln w="12700" cap="flat" cmpd="sng">
              <a:noFill/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35" name="Freeform 52"/>
            <p:cNvSpPr>
              <a:spLocks/>
            </p:cNvSpPr>
            <p:nvPr/>
          </p:nvSpPr>
          <p:spPr bwMode="auto">
            <a:xfrm>
              <a:off x="1056" y="2577"/>
              <a:ext cx="960" cy="123"/>
            </a:xfrm>
            <a:custGeom>
              <a:avLst/>
              <a:gdLst>
                <a:gd name="T0" fmla="*/ 0 w 954"/>
                <a:gd name="T1" fmla="*/ 123 h 123"/>
                <a:gd name="T2" fmla="*/ 960 w 954"/>
                <a:gd name="T3" fmla="*/ 123 h 123"/>
                <a:gd name="T4" fmla="*/ 960 w 954"/>
                <a:gd name="T5" fmla="*/ 0 h 123"/>
                <a:gd name="T6" fmla="*/ 594 w 954"/>
                <a:gd name="T7" fmla="*/ 0 h 123"/>
                <a:gd name="T8" fmla="*/ 594 w 954"/>
                <a:gd name="T9" fmla="*/ 105 h 123"/>
                <a:gd name="T10" fmla="*/ 397 w 954"/>
                <a:gd name="T11" fmla="*/ 103 h 123"/>
                <a:gd name="T12" fmla="*/ 397 w 954"/>
                <a:gd name="T13" fmla="*/ 3 h 123"/>
                <a:gd name="T14" fmla="*/ 0 w 954"/>
                <a:gd name="T15" fmla="*/ 3 h 123"/>
                <a:gd name="T16" fmla="*/ 0 w 954"/>
                <a:gd name="T17" fmla="*/ 123 h 12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954"/>
                <a:gd name="T28" fmla="*/ 0 h 123"/>
                <a:gd name="T29" fmla="*/ 954 w 954"/>
                <a:gd name="T30" fmla="*/ 123 h 12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954" h="123">
                  <a:moveTo>
                    <a:pt x="0" y="123"/>
                  </a:moveTo>
                  <a:lnTo>
                    <a:pt x="954" y="123"/>
                  </a:lnTo>
                  <a:lnTo>
                    <a:pt x="954" y="0"/>
                  </a:lnTo>
                  <a:lnTo>
                    <a:pt x="590" y="0"/>
                  </a:lnTo>
                  <a:lnTo>
                    <a:pt x="590" y="105"/>
                  </a:lnTo>
                  <a:lnTo>
                    <a:pt x="395" y="103"/>
                  </a:lnTo>
                  <a:lnTo>
                    <a:pt x="395" y="3"/>
                  </a:lnTo>
                  <a:lnTo>
                    <a:pt x="0" y="3"/>
                  </a:lnTo>
                  <a:lnTo>
                    <a:pt x="0" y="123"/>
                  </a:lnTo>
                  <a:close/>
                </a:path>
              </a:pathLst>
            </a:custGeom>
            <a:solidFill>
              <a:srgbClr val="FF9900"/>
            </a:solidFill>
            <a:ln w="12700" cap="flat" cmpd="sng">
              <a:noFill/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36" name="Rectangle 53"/>
            <p:cNvSpPr>
              <a:spLocks noChangeArrowheads="1"/>
            </p:cNvSpPr>
            <p:nvPr/>
          </p:nvSpPr>
          <p:spPr bwMode="auto">
            <a:xfrm>
              <a:off x="424" y="2696"/>
              <a:ext cx="2265" cy="361"/>
            </a:xfrm>
            <a:prstGeom prst="rect">
              <a:avLst/>
            </a:prstGeom>
            <a:solidFill>
              <a:srgbClr val="00CCFF"/>
            </a:solidFill>
            <a:ln w="1270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 sz="2400">
                <a:latin typeface="Arial" pitchFamily="34" charset="0"/>
              </a:endParaRPr>
            </a:p>
          </p:txBody>
        </p:sp>
        <p:sp>
          <p:nvSpPr>
            <p:cNvPr id="47137" name="Rectangle 54" descr="Weißer Marmor"/>
            <p:cNvSpPr>
              <a:spLocks noChangeArrowheads="1"/>
            </p:cNvSpPr>
            <p:nvPr/>
          </p:nvSpPr>
          <p:spPr bwMode="auto">
            <a:xfrm>
              <a:off x="1295" y="2696"/>
              <a:ext cx="521" cy="77"/>
            </a:xfrm>
            <a:prstGeom prst="rect">
              <a:avLst/>
            </a:prstGeom>
            <a:blipFill dpi="0" rotWithShape="1">
              <a:blip r:embed="rId3" cstate="print"/>
              <a:srcRect/>
              <a:tile tx="0" ty="0" sx="100000" sy="100000" flip="none" algn="tl"/>
            </a:blipFill>
            <a:ln w="1270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38" name="Rectangle 55"/>
            <p:cNvSpPr>
              <a:spLocks noChangeArrowheads="1"/>
            </p:cNvSpPr>
            <p:nvPr/>
          </p:nvSpPr>
          <p:spPr bwMode="auto">
            <a:xfrm>
              <a:off x="1679" y="2604"/>
              <a:ext cx="1010" cy="92"/>
            </a:xfrm>
            <a:prstGeom prst="rect">
              <a:avLst/>
            </a:prstGeom>
            <a:solidFill>
              <a:srgbClr val="00CCFF"/>
            </a:solidFill>
            <a:ln w="1270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39" name="Rectangle 56"/>
            <p:cNvSpPr>
              <a:spLocks noChangeArrowheads="1"/>
            </p:cNvSpPr>
            <p:nvPr/>
          </p:nvSpPr>
          <p:spPr bwMode="auto">
            <a:xfrm>
              <a:off x="423" y="2604"/>
              <a:ext cx="1006" cy="92"/>
            </a:xfrm>
            <a:prstGeom prst="rect">
              <a:avLst/>
            </a:prstGeom>
            <a:solidFill>
              <a:srgbClr val="00CCFF"/>
            </a:solidFill>
            <a:ln w="1270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40" name="Rectangle 57"/>
            <p:cNvSpPr>
              <a:spLocks noChangeArrowheads="1"/>
            </p:cNvSpPr>
            <p:nvPr/>
          </p:nvSpPr>
          <p:spPr bwMode="auto">
            <a:xfrm>
              <a:off x="2212" y="2523"/>
              <a:ext cx="477" cy="81"/>
            </a:xfrm>
            <a:prstGeom prst="rect">
              <a:avLst/>
            </a:prstGeom>
            <a:solidFill>
              <a:srgbClr val="FF9900"/>
            </a:solidFill>
            <a:ln w="1270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41" name="Rectangle 58"/>
            <p:cNvSpPr>
              <a:spLocks noChangeArrowheads="1"/>
            </p:cNvSpPr>
            <p:nvPr/>
          </p:nvSpPr>
          <p:spPr bwMode="auto">
            <a:xfrm>
              <a:off x="2213" y="2523"/>
              <a:ext cx="476" cy="51"/>
            </a:xfrm>
            <a:prstGeom prst="rect">
              <a:avLst/>
            </a:prstGeom>
            <a:solidFill>
              <a:srgbClr val="FF0066"/>
            </a:solidFill>
            <a:ln w="1270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42" name="Rectangle 59"/>
            <p:cNvSpPr>
              <a:spLocks noChangeArrowheads="1"/>
            </p:cNvSpPr>
            <p:nvPr/>
          </p:nvSpPr>
          <p:spPr bwMode="auto">
            <a:xfrm>
              <a:off x="424" y="2523"/>
              <a:ext cx="428" cy="81"/>
            </a:xfrm>
            <a:prstGeom prst="rect">
              <a:avLst/>
            </a:prstGeom>
            <a:solidFill>
              <a:srgbClr val="FF9900"/>
            </a:solidFill>
            <a:ln w="1270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43" name="Rectangle 60"/>
            <p:cNvSpPr>
              <a:spLocks noChangeArrowheads="1"/>
            </p:cNvSpPr>
            <p:nvPr/>
          </p:nvSpPr>
          <p:spPr bwMode="auto">
            <a:xfrm>
              <a:off x="417" y="2523"/>
              <a:ext cx="433" cy="51"/>
            </a:xfrm>
            <a:prstGeom prst="rect">
              <a:avLst/>
            </a:prstGeom>
            <a:solidFill>
              <a:srgbClr val="FF0066"/>
            </a:solidFill>
            <a:ln w="1270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44" name="Rectangle 61"/>
            <p:cNvSpPr>
              <a:spLocks noChangeArrowheads="1"/>
            </p:cNvSpPr>
            <p:nvPr/>
          </p:nvSpPr>
          <p:spPr bwMode="auto">
            <a:xfrm>
              <a:off x="424" y="3057"/>
              <a:ext cx="2265" cy="301"/>
            </a:xfrm>
            <a:prstGeom prst="rect">
              <a:avLst/>
            </a:prstGeom>
            <a:solidFill>
              <a:srgbClr val="969696"/>
            </a:solidFill>
            <a:ln w="1270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45" name="Freeform 62"/>
            <p:cNvSpPr>
              <a:spLocks/>
            </p:cNvSpPr>
            <p:nvPr/>
          </p:nvSpPr>
          <p:spPr bwMode="auto">
            <a:xfrm>
              <a:off x="376" y="3173"/>
              <a:ext cx="2449" cy="110"/>
            </a:xfrm>
            <a:custGeom>
              <a:avLst/>
              <a:gdLst>
                <a:gd name="T0" fmla="*/ 0 w 2432"/>
                <a:gd name="T1" fmla="*/ 65 h 110"/>
                <a:gd name="T2" fmla="*/ 188 w 2432"/>
                <a:gd name="T3" fmla="*/ 5 h 110"/>
                <a:gd name="T4" fmla="*/ 370 w 2432"/>
                <a:gd name="T5" fmla="*/ 35 h 110"/>
                <a:gd name="T6" fmla="*/ 551 w 2432"/>
                <a:gd name="T7" fmla="*/ 20 h 110"/>
                <a:gd name="T8" fmla="*/ 694 w 2432"/>
                <a:gd name="T9" fmla="*/ 58 h 110"/>
                <a:gd name="T10" fmla="*/ 950 w 2432"/>
                <a:gd name="T11" fmla="*/ 103 h 110"/>
                <a:gd name="T12" fmla="*/ 1198 w 2432"/>
                <a:gd name="T13" fmla="*/ 80 h 110"/>
                <a:gd name="T14" fmla="*/ 1424 w 2432"/>
                <a:gd name="T15" fmla="*/ 13 h 110"/>
                <a:gd name="T16" fmla="*/ 1605 w 2432"/>
                <a:gd name="T17" fmla="*/ 28 h 110"/>
                <a:gd name="T18" fmla="*/ 1824 w 2432"/>
                <a:gd name="T19" fmla="*/ 103 h 110"/>
                <a:gd name="T20" fmla="*/ 1997 w 2432"/>
                <a:gd name="T21" fmla="*/ 73 h 110"/>
                <a:gd name="T22" fmla="*/ 2125 w 2432"/>
                <a:gd name="T23" fmla="*/ 20 h 110"/>
                <a:gd name="T24" fmla="*/ 2335 w 2432"/>
                <a:gd name="T25" fmla="*/ 35 h 110"/>
                <a:gd name="T26" fmla="*/ 2449 w 2432"/>
                <a:gd name="T27" fmla="*/ 50 h 11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432"/>
                <a:gd name="T43" fmla="*/ 0 h 110"/>
                <a:gd name="T44" fmla="*/ 2432 w 2432"/>
                <a:gd name="T45" fmla="*/ 110 h 110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432" h="110">
                  <a:moveTo>
                    <a:pt x="0" y="65"/>
                  </a:moveTo>
                  <a:cubicBezTo>
                    <a:pt x="63" y="37"/>
                    <a:pt x="126" y="10"/>
                    <a:pt x="187" y="5"/>
                  </a:cubicBezTo>
                  <a:cubicBezTo>
                    <a:pt x="248" y="0"/>
                    <a:pt x="307" y="33"/>
                    <a:pt x="367" y="35"/>
                  </a:cubicBezTo>
                  <a:cubicBezTo>
                    <a:pt x="427" y="37"/>
                    <a:pt x="493" y="16"/>
                    <a:pt x="547" y="20"/>
                  </a:cubicBezTo>
                  <a:cubicBezTo>
                    <a:pt x="601" y="24"/>
                    <a:pt x="623" y="44"/>
                    <a:pt x="689" y="58"/>
                  </a:cubicBezTo>
                  <a:cubicBezTo>
                    <a:pt x="755" y="72"/>
                    <a:pt x="860" y="99"/>
                    <a:pt x="943" y="103"/>
                  </a:cubicBezTo>
                  <a:cubicBezTo>
                    <a:pt x="1026" y="107"/>
                    <a:pt x="1112" y="95"/>
                    <a:pt x="1190" y="80"/>
                  </a:cubicBezTo>
                  <a:cubicBezTo>
                    <a:pt x="1268" y="65"/>
                    <a:pt x="1347" y="22"/>
                    <a:pt x="1414" y="13"/>
                  </a:cubicBezTo>
                  <a:cubicBezTo>
                    <a:pt x="1481" y="4"/>
                    <a:pt x="1528" y="13"/>
                    <a:pt x="1594" y="28"/>
                  </a:cubicBezTo>
                  <a:cubicBezTo>
                    <a:pt x="1660" y="43"/>
                    <a:pt x="1746" y="96"/>
                    <a:pt x="1811" y="103"/>
                  </a:cubicBezTo>
                  <a:cubicBezTo>
                    <a:pt x="1876" y="110"/>
                    <a:pt x="1933" y="87"/>
                    <a:pt x="1983" y="73"/>
                  </a:cubicBezTo>
                  <a:cubicBezTo>
                    <a:pt x="2033" y="59"/>
                    <a:pt x="2054" y="26"/>
                    <a:pt x="2110" y="20"/>
                  </a:cubicBezTo>
                  <a:cubicBezTo>
                    <a:pt x="2166" y="14"/>
                    <a:pt x="2265" y="30"/>
                    <a:pt x="2319" y="35"/>
                  </a:cubicBezTo>
                  <a:cubicBezTo>
                    <a:pt x="2373" y="40"/>
                    <a:pt x="2413" y="48"/>
                    <a:pt x="2432" y="50"/>
                  </a:cubicBezTo>
                </a:path>
              </a:pathLst>
            </a:custGeom>
            <a:noFill/>
            <a:ln w="25400" cap="flat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46" name="Line 63"/>
            <p:cNvSpPr>
              <a:spLocks noChangeShapeType="1"/>
            </p:cNvSpPr>
            <p:nvPr/>
          </p:nvSpPr>
          <p:spPr bwMode="auto">
            <a:xfrm flipH="1">
              <a:off x="784" y="2540"/>
              <a:ext cx="343" cy="15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47" name="Text Box 64"/>
            <p:cNvSpPr txBox="1">
              <a:spLocks noChangeArrowheads="1"/>
            </p:cNvSpPr>
            <p:nvPr/>
          </p:nvSpPr>
          <p:spPr bwMode="auto">
            <a:xfrm>
              <a:off x="603" y="2704"/>
              <a:ext cx="204" cy="15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0" bIns="46800">
              <a:spAutoFit/>
            </a:bodyPr>
            <a:lstStyle/>
            <a:p>
              <a:r>
                <a:rPr lang="de-DE" sz="1300">
                  <a:latin typeface="Arial" pitchFamily="34" charset="0"/>
                </a:rPr>
                <a:t>Sn</a:t>
              </a:r>
            </a:p>
          </p:txBody>
        </p:sp>
      </p:grpSp>
      <p:grpSp>
        <p:nvGrpSpPr>
          <p:cNvPr id="9" name="Group 66"/>
          <p:cNvGrpSpPr>
            <a:grpSpLocks/>
          </p:cNvGrpSpPr>
          <p:nvPr/>
        </p:nvGrpSpPr>
        <p:grpSpPr bwMode="auto">
          <a:xfrm>
            <a:off x="611188" y="4213225"/>
            <a:ext cx="3322637" cy="415925"/>
            <a:chOff x="417" y="2429"/>
            <a:chExt cx="2268" cy="262"/>
          </a:xfrm>
        </p:grpSpPr>
        <p:sp>
          <p:nvSpPr>
            <p:cNvPr id="47128" name="Rectangle 67"/>
            <p:cNvSpPr>
              <a:spLocks noChangeArrowheads="1"/>
            </p:cNvSpPr>
            <p:nvPr/>
          </p:nvSpPr>
          <p:spPr bwMode="auto">
            <a:xfrm>
              <a:off x="1056" y="2429"/>
              <a:ext cx="969" cy="171"/>
            </a:xfrm>
            <a:prstGeom prst="rect">
              <a:avLst/>
            </a:prstGeom>
            <a:gradFill rotWithShape="1">
              <a:gsLst>
                <a:gs pos="0">
                  <a:srgbClr val="FF9900"/>
                </a:gs>
                <a:gs pos="50000">
                  <a:srgbClr val="FF0066"/>
                </a:gs>
                <a:gs pos="100000">
                  <a:srgbClr val="FF9900"/>
                </a:gs>
              </a:gsLst>
              <a:lin ang="5400000" scaled="1"/>
            </a:gradFill>
            <a:ln w="1270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29" name="Rectangle 68"/>
            <p:cNvSpPr>
              <a:spLocks noChangeArrowheads="1"/>
            </p:cNvSpPr>
            <p:nvPr/>
          </p:nvSpPr>
          <p:spPr bwMode="auto">
            <a:xfrm>
              <a:off x="2199" y="2432"/>
              <a:ext cx="486" cy="171"/>
            </a:xfrm>
            <a:prstGeom prst="rect">
              <a:avLst/>
            </a:prstGeom>
            <a:gradFill rotWithShape="1">
              <a:gsLst>
                <a:gs pos="0">
                  <a:srgbClr val="FF9900"/>
                </a:gs>
                <a:gs pos="50000">
                  <a:srgbClr val="FF0066"/>
                </a:gs>
                <a:gs pos="100000">
                  <a:srgbClr val="FF9900"/>
                </a:gs>
              </a:gsLst>
              <a:lin ang="5400000" scaled="1"/>
            </a:gradFill>
            <a:ln w="1270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30" name="Rectangle 69"/>
            <p:cNvSpPr>
              <a:spLocks noChangeArrowheads="1"/>
            </p:cNvSpPr>
            <p:nvPr/>
          </p:nvSpPr>
          <p:spPr bwMode="auto">
            <a:xfrm>
              <a:off x="417" y="2432"/>
              <a:ext cx="441" cy="171"/>
            </a:xfrm>
            <a:prstGeom prst="rect">
              <a:avLst/>
            </a:prstGeom>
            <a:gradFill rotWithShape="1">
              <a:gsLst>
                <a:gs pos="0">
                  <a:srgbClr val="FF9900"/>
                </a:gs>
                <a:gs pos="50000">
                  <a:srgbClr val="FF0066"/>
                </a:gs>
                <a:gs pos="100000">
                  <a:srgbClr val="FF9900"/>
                </a:gs>
              </a:gsLst>
              <a:lin ang="5400000" scaled="1"/>
            </a:gradFill>
            <a:ln w="1270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31" name="Rectangle 70"/>
            <p:cNvSpPr>
              <a:spLocks noChangeArrowheads="1"/>
            </p:cNvSpPr>
            <p:nvPr/>
          </p:nvSpPr>
          <p:spPr bwMode="auto">
            <a:xfrm>
              <a:off x="1425" y="2598"/>
              <a:ext cx="252" cy="93"/>
            </a:xfrm>
            <a:prstGeom prst="rect">
              <a:avLst/>
            </a:prstGeom>
            <a:solidFill>
              <a:srgbClr val="FF9900"/>
            </a:solidFill>
            <a:ln w="1270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876615" name="Text Box 71"/>
          <p:cNvSpPr txBox="1">
            <a:spLocks noChangeArrowheads="1"/>
          </p:cNvSpPr>
          <p:nvPr/>
        </p:nvSpPr>
        <p:spPr bwMode="auto">
          <a:xfrm>
            <a:off x="819150" y="4602163"/>
            <a:ext cx="449263" cy="244475"/>
          </a:xfrm>
          <a:prstGeom prst="rect">
            <a:avLst/>
          </a:prstGeom>
          <a:solidFill>
            <a:srgbClr val="00CCFF"/>
          </a:solidFill>
          <a:ln w="12700">
            <a:noFill/>
            <a:miter lim="800000"/>
            <a:headEnd/>
            <a:tailEnd/>
          </a:ln>
        </p:spPr>
        <p:txBody>
          <a:bodyPr wrap="none" tIns="0" rIns="0">
            <a:spAutoFit/>
          </a:bodyPr>
          <a:lstStyle/>
          <a:p>
            <a:r>
              <a:rPr lang="de-DE" sz="1300">
                <a:latin typeface="Arial" pitchFamily="34" charset="0"/>
              </a:rPr>
              <a:t>Alloy</a:t>
            </a:r>
          </a:p>
        </p:txBody>
      </p:sp>
      <p:sp>
        <p:nvSpPr>
          <p:cNvPr id="47127" name="Rectangle 73"/>
          <p:cNvSpPr>
            <a:spLocks noGrp="1" noChangeArrowheads="1"/>
          </p:cNvSpPr>
          <p:nvPr>
            <p:ph type="title" idx="4294967295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smtClean="0"/>
              <a:t>The 3</a:t>
            </a:r>
            <a:r>
              <a:rPr lang="en-US" baseline="30000" smtClean="0"/>
              <a:t>rd</a:t>
            </a:r>
            <a:r>
              <a:rPr lang="en-US" smtClean="0"/>
              <a:t> Layer - InterChip Vias (ICV) </a:t>
            </a:r>
            <a:r>
              <a:rPr lang="en-US" smtClean="0">
                <a:sym typeface="Wingdings" pitchFamily="2" charset="2"/>
              </a:rPr>
              <a:t></a:t>
            </a:r>
            <a:r>
              <a:rPr lang="en-US" smtClean="0"/>
              <a:t> IZM, Munich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6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765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765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6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8766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6591" grpId="0" autoUpdateAnimBg="0"/>
      <p:bldP spid="876615" grpId="0" animBg="1" autoUpdateAnimBg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de-DE" sz="1800" smtClean="0"/>
              <a:t>SET FC150 (ehemals Suess)</a:t>
            </a:r>
            <a:endParaRPr lang="en-US" sz="1800" smtClean="0"/>
          </a:p>
        </p:txBody>
      </p:sp>
      <p:pic>
        <p:nvPicPr>
          <p:cNvPr id="48131" name="Picture 5"/>
          <p:cNvPicPr>
            <a:picLocks noChangeAspect="1" noChangeArrowheads="1"/>
          </p:cNvPicPr>
          <p:nvPr/>
        </p:nvPicPr>
        <p:blipFill>
          <a:blip r:embed="rId2" cstate="print"/>
          <a:srcRect l="8617" t="12483" r="7419" b="9395"/>
          <a:stretch>
            <a:fillRect/>
          </a:stretch>
        </p:blipFill>
        <p:spPr bwMode="auto">
          <a:xfrm>
            <a:off x="400050" y="957263"/>
            <a:ext cx="5797550" cy="404495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</p:pic>
      <p:pic>
        <p:nvPicPr>
          <p:cNvPr id="48132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73813" y="1295400"/>
            <a:ext cx="2335212" cy="2919413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</p:pic>
      <p:sp>
        <p:nvSpPr>
          <p:cNvPr id="48133" name="Text Box 7"/>
          <p:cNvSpPr txBox="1">
            <a:spLocks noChangeArrowheads="1"/>
          </p:cNvSpPr>
          <p:nvPr/>
        </p:nvSpPr>
        <p:spPr bwMode="auto">
          <a:xfrm>
            <a:off x="1374775" y="5383213"/>
            <a:ext cx="4144963" cy="852487"/>
          </a:xfrm>
          <a:prstGeom prst="rect">
            <a:avLst/>
          </a:prstGeom>
          <a:solidFill>
            <a:srgbClr val="7CA6B1"/>
          </a:solidFill>
          <a:ln w="1270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de-DE" sz="1200">
                <a:solidFill>
                  <a:schemeClr val="bg1"/>
                </a:solidFill>
              </a:rPr>
              <a:t>Installiert bei:</a:t>
            </a:r>
          </a:p>
          <a:p>
            <a:pPr algn="l"/>
            <a:r>
              <a:rPr lang="de-DE" sz="1200">
                <a:solidFill>
                  <a:schemeClr val="bg1"/>
                </a:solidFill>
              </a:rPr>
              <a:t>     -: IZM Berlin</a:t>
            </a:r>
          </a:p>
          <a:p>
            <a:pPr algn="l"/>
            <a:r>
              <a:rPr lang="de-DE" sz="1200">
                <a:solidFill>
                  <a:schemeClr val="bg1"/>
                </a:solidFill>
              </a:rPr>
              <a:t>     -: CNM Barcelona</a:t>
            </a:r>
          </a:p>
          <a:p>
            <a:pPr algn="l"/>
            <a:r>
              <a:rPr lang="de-DE" sz="1200">
                <a:solidFill>
                  <a:schemeClr val="bg1"/>
                </a:solidFill>
              </a:rPr>
              <a:t>     -: RTI North Carolina .... (</a:t>
            </a:r>
            <a:r>
              <a:rPr lang="de-DE" sz="1200">
                <a:solidFill>
                  <a:schemeClr val="bg1"/>
                </a:solidFill>
                <a:sym typeface="Wingdings" pitchFamily="2" charset="2"/>
              </a:rPr>
              <a:t> Fermilab SLID Versuche) </a:t>
            </a:r>
            <a:r>
              <a:rPr lang="de-DE"/>
              <a:t> </a:t>
            </a:r>
            <a:endParaRPr lang="en-US"/>
          </a:p>
        </p:txBody>
      </p:sp>
      <p:pic>
        <p:nvPicPr>
          <p:cNvPr id="48134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86513" y="4510088"/>
            <a:ext cx="2433637" cy="1751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5" name="Text Box 9"/>
          <p:cNvSpPr txBox="1">
            <a:spLocks noChangeArrowheads="1"/>
          </p:cNvSpPr>
          <p:nvPr/>
        </p:nvSpPr>
        <p:spPr bwMode="auto">
          <a:xfrm>
            <a:off x="7073900" y="6310313"/>
            <a:ext cx="1112838" cy="30480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/>
              <a:t>SLID @ RTI</a:t>
            </a:r>
            <a:endParaRPr lang="en-US"/>
          </a:p>
        </p:txBody>
      </p:sp>
      <p:sp>
        <p:nvSpPr>
          <p:cNvPr id="48136" name="Date Placeholder 7"/>
          <p:cNvSpPr>
            <a:spLocks noGrp="1"/>
          </p:cNvSpPr>
          <p:nvPr>
            <p:ph type="dt" sz="quarter" idx="4294967295"/>
          </p:nvPr>
        </p:nvSpPr>
        <p:spPr bwMode="auto">
          <a:xfrm>
            <a:off x="0" y="6681788"/>
            <a:ext cx="2216150" cy="176212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HLL Project Review, October 2009</a:t>
            </a:r>
            <a:endParaRPr lang="en-US"/>
          </a:p>
        </p:txBody>
      </p:sp>
      <p:sp>
        <p:nvSpPr>
          <p:cNvPr id="48137" name="Slide Number Placeholder 8"/>
          <p:cNvSpPr>
            <a:spLocks noGrp="1"/>
          </p:cNvSpPr>
          <p:nvPr>
            <p:ph type="sldNum" sz="quarter" idx="4294967295"/>
          </p:nvPr>
        </p:nvSpPr>
        <p:spPr bwMode="auto">
          <a:xfrm>
            <a:off x="3921125" y="6696075"/>
            <a:ext cx="720725" cy="161925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EDF21F7-A1D5-4055-82D0-47BED53D79C6}" type="slidenum">
              <a:rPr lang="en-US" smtClean="0"/>
              <a:pPr/>
              <a:t>42</a:t>
            </a:fld>
            <a:endParaRPr lang="en-US" smtClean="0"/>
          </a:p>
        </p:txBody>
      </p:sp>
      <p:sp>
        <p:nvSpPr>
          <p:cNvPr id="48138" name="Footer Placeholder 9"/>
          <p:cNvSpPr>
            <a:spLocks noGrp="1"/>
          </p:cNvSpPr>
          <p:nvPr>
            <p:ph type="ftr" sz="quarter" idx="4294967295"/>
          </p:nvPr>
        </p:nvSpPr>
        <p:spPr bwMode="auto">
          <a:xfrm>
            <a:off x="6623050" y="6681788"/>
            <a:ext cx="2520950" cy="211137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Ladislav Andricek, MPI fuer Physik, HLL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41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z="1800" smtClean="0"/>
              <a:t>Test  HLL PiN Diodes .... with Cu pads made at CNM</a:t>
            </a:r>
          </a:p>
        </p:txBody>
      </p:sp>
      <p:sp>
        <p:nvSpPr>
          <p:cNvPr id="49155" name="Freeform 40"/>
          <p:cNvSpPr>
            <a:spLocks/>
          </p:cNvSpPr>
          <p:nvPr/>
        </p:nvSpPr>
        <p:spPr bwMode="auto">
          <a:xfrm>
            <a:off x="4232275" y="1169988"/>
            <a:ext cx="3681413" cy="1785937"/>
          </a:xfrm>
          <a:custGeom>
            <a:avLst/>
            <a:gdLst>
              <a:gd name="T0" fmla="*/ 231980 w 3476625"/>
              <a:gd name="T1" fmla="*/ 452233 h 2219325"/>
              <a:gd name="T2" fmla="*/ 272324 w 3476625"/>
              <a:gd name="T3" fmla="*/ 360253 h 2219325"/>
              <a:gd name="T4" fmla="*/ 302582 w 3476625"/>
              <a:gd name="T5" fmla="*/ 298934 h 2219325"/>
              <a:gd name="T6" fmla="*/ 332840 w 3476625"/>
              <a:gd name="T7" fmla="*/ 252944 h 2219325"/>
              <a:gd name="T8" fmla="*/ 423615 w 3476625"/>
              <a:gd name="T9" fmla="*/ 107310 h 2219325"/>
              <a:gd name="T10" fmla="*/ 494217 w 3476625"/>
              <a:gd name="T11" fmla="*/ 30660 h 2219325"/>
              <a:gd name="T12" fmla="*/ 776627 w 3476625"/>
              <a:gd name="T13" fmla="*/ 22995 h 2219325"/>
              <a:gd name="T14" fmla="*/ 927918 w 3476625"/>
              <a:gd name="T15" fmla="*/ 38325 h 2219325"/>
              <a:gd name="T16" fmla="*/ 1563340 w 3476625"/>
              <a:gd name="T17" fmla="*/ 30660 h 2219325"/>
              <a:gd name="T18" fmla="*/ 2521517 w 3476625"/>
              <a:gd name="T19" fmla="*/ 7665 h 2219325"/>
              <a:gd name="T20" fmla="*/ 2834184 w 3476625"/>
              <a:gd name="T21" fmla="*/ 30660 h 2219325"/>
              <a:gd name="T22" fmla="*/ 2985476 w 3476625"/>
              <a:gd name="T23" fmla="*/ 53655 h 2219325"/>
              <a:gd name="T24" fmla="*/ 3156938 w 3476625"/>
              <a:gd name="T25" fmla="*/ 68985 h 2219325"/>
              <a:gd name="T26" fmla="*/ 3388918 w 3476625"/>
              <a:gd name="T27" fmla="*/ 99645 h 2219325"/>
              <a:gd name="T28" fmla="*/ 3499864 w 3476625"/>
              <a:gd name="T29" fmla="*/ 122640 h 2219325"/>
              <a:gd name="T30" fmla="*/ 3610812 w 3476625"/>
              <a:gd name="T31" fmla="*/ 153299 h 2219325"/>
              <a:gd name="T32" fmla="*/ 3681413 w 3476625"/>
              <a:gd name="T33" fmla="*/ 229949 h 2219325"/>
              <a:gd name="T34" fmla="*/ 3620897 w 3476625"/>
              <a:gd name="T35" fmla="*/ 360253 h 2219325"/>
              <a:gd name="T36" fmla="*/ 3540208 w 3476625"/>
              <a:gd name="T37" fmla="*/ 444568 h 2219325"/>
              <a:gd name="T38" fmla="*/ 3499864 w 3476625"/>
              <a:gd name="T39" fmla="*/ 513553 h 2219325"/>
              <a:gd name="T40" fmla="*/ 3530123 w 3476625"/>
              <a:gd name="T41" fmla="*/ 751167 h 2219325"/>
              <a:gd name="T42" fmla="*/ 3570467 w 3476625"/>
              <a:gd name="T43" fmla="*/ 850812 h 2219325"/>
              <a:gd name="T44" fmla="*/ 3520036 w 3476625"/>
              <a:gd name="T45" fmla="*/ 1065431 h 2219325"/>
              <a:gd name="T46" fmla="*/ 3449435 w 3476625"/>
              <a:gd name="T47" fmla="*/ 1180405 h 2219325"/>
              <a:gd name="T48" fmla="*/ 3409090 w 3476625"/>
              <a:gd name="T49" fmla="*/ 1234060 h 2219325"/>
              <a:gd name="T50" fmla="*/ 3358659 w 3476625"/>
              <a:gd name="T51" fmla="*/ 1303045 h 2219325"/>
              <a:gd name="T52" fmla="*/ 3247713 w 3476625"/>
              <a:gd name="T53" fmla="*/ 1410354 h 2219325"/>
              <a:gd name="T54" fmla="*/ 3197282 w 3476625"/>
              <a:gd name="T55" fmla="*/ 1456344 h 2219325"/>
              <a:gd name="T56" fmla="*/ 3106508 w 3476625"/>
              <a:gd name="T57" fmla="*/ 1540659 h 2219325"/>
              <a:gd name="T58" fmla="*/ 2995561 w 3476625"/>
              <a:gd name="T59" fmla="*/ 1578983 h 2219325"/>
              <a:gd name="T60" fmla="*/ 2874528 w 3476625"/>
              <a:gd name="T61" fmla="*/ 1601978 h 2219325"/>
              <a:gd name="T62" fmla="*/ 2763582 w 3476625"/>
              <a:gd name="T63" fmla="*/ 1632638 h 2219325"/>
              <a:gd name="T64" fmla="*/ 2632462 w 3476625"/>
              <a:gd name="T65" fmla="*/ 1663298 h 2219325"/>
              <a:gd name="T66" fmla="*/ 2541689 w 3476625"/>
              <a:gd name="T67" fmla="*/ 1716953 h 2219325"/>
              <a:gd name="T68" fmla="*/ 2481173 w 3476625"/>
              <a:gd name="T69" fmla="*/ 1739947 h 2219325"/>
              <a:gd name="T70" fmla="*/ 2370225 w 3476625"/>
              <a:gd name="T71" fmla="*/ 1770607 h 2219325"/>
              <a:gd name="T72" fmla="*/ 2279451 w 3476625"/>
              <a:gd name="T73" fmla="*/ 1785937 h 2219325"/>
              <a:gd name="T74" fmla="*/ 1775148 w 3476625"/>
              <a:gd name="T75" fmla="*/ 1739947 h 2219325"/>
              <a:gd name="T76" fmla="*/ 1573426 w 3476625"/>
              <a:gd name="T77" fmla="*/ 1678628 h 2219325"/>
              <a:gd name="T78" fmla="*/ 1391877 w 3476625"/>
              <a:gd name="T79" fmla="*/ 1640303 h 2219325"/>
              <a:gd name="T80" fmla="*/ 1220414 w 3476625"/>
              <a:gd name="T81" fmla="*/ 1578983 h 2219325"/>
              <a:gd name="T82" fmla="*/ 1089295 w 3476625"/>
              <a:gd name="T83" fmla="*/ 1540659 h 2219325"/>
              <a:gd name="T84" fmla="*/ 938004 w 3476625"/>
              <a:gd name="T85" fmla="*/ 1479339 h 2219325"/>
              <a:gd name="T86" fmla="*/ 796799 w 3476625"/>
              <a:gd name="T87" fmla="*/ 1425684 h 2219325"/>
              <a:gd name="T88" fmla="*/ 665680 w 3476625"/>
              <a:gd name="T89" fmla="*/ 1379694 h 2219325"/>
              <a:gd name="T90" fmla="*/ 524475 w 3476625"/>
              <a:gd name="T91" fmla="*/ 1395024 h 2219325"/>
              <a:gd name="T92" fmla="*/ 433701 w 3476625"/>
              <a:gd name="T93" fmla="*/ 1418019 h 2219325"/>
              <a:gd name="T94" fmla="*/ 231980 w 3476625"/>
              <a:gd name="T95" fmla="*/ 1418019 h 2219325"/>
              <a:gd name="T96" fmla="*/ 40344 w 3476625"/>
              <a:gd name="T97" fmla="*/ 1264720 h 2219325"/>
              <a:gd name="T98" fmla="*/ 10086 w 3476625"/>
              <a:gd name="T99" fmla="*/ 1134415 h 2219325"/>
              <a:gd name="T100" fmla="*/ 90775 w 3476625"/>
              <a:gd name="T101" fmla="*/ 1027106 h 2219325"/>
              <a:gd name="T102" fmla="*/ 131119 w 3476625"/>
              <a:gd name="T103" fmla="*/ 935126 h 2219325"/>
              <a:gd name="T104" fmla="*/ 171463 w 3476625"/>
              <a:gd name="T105" fmla="*/ 835481 h 2219325"/>
              <a:gd name="T106" fmla="*/ 201721 w 3476625"/>
              <a:gd name="T107" fmla="*/ 743502 h 2219325"/>
              <a:gd name="T108" fmla="*/ 221893 w 3476625"/>
              <a:gd name="T109" fmla="*/ 689847 h 2219325"/>
              <a:gd name="T110" fmla="*/ 201721 w 3476625"/>
              <a:gd name="T111" fmla="*/ 544213 h 2219325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3476625"/>
              <a:gd name="T169" fmla="*/ 0 h 2219325"/>
              <a:gd name="T170" fmla="*/ 3476625 w 3476625"/>
              <a:gd name="T171" fmla="*/ 2219325 h 2219325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3476625" h="2219325">
                <a:moveTo>
                  <a:pt x="152400" y="666750"/>
                </a:moveTo>
                <a:cubicBezTo>
                  <a:pt x="157162" y="647700"/>
                  <a:pt x="210956" y="602568"/>
                  <a:pt x="219075" y="561975"/>
                </a:cubicBezTo>
                <a:cubicBezTo>
                  <a:pt x="224666" y="534022"/>
                  <a:pt x="227142" y="511403"/>
                  <a:pt x="238125" y="485775"/>
                </a:cubicBezTo>
                <a:cubicBezTo>
                  <a:pt x="243718" y="472724"/>
                  <a:pt x="250825" y="460375"/>
                  <a:pt x="257175" y="447675"/>
                </a:cubicBezTo>
                <a:cubicBezTo>
                  <a:pt x="260350" y="431800"/>
                  <a:pt x="261016" y="415209"/>
                  <a:pt x="266700" y="400050"/>
                </a:cubicBezTo>
                <a:cubicBezTo>
                  <a:pt x="270720" y="389331"/>
                  <a:pt x="280630" y="381714"/>
                  <a:pt x="285750" y="371475"/>
                </a:cubicBezTo>
                <a:cubicBezTo>
                  <a:pt x="290240" y="362495"/>
                  <a:pt x="290785" y="351880"/>
                  <a:pt x="295275" y="342900"/>
                </a:cubicBezTo>
                <a:cubicBezTo>
                  <a:pt x="300395" y="332661"/>
                  <a:pt x="308645" y="324264"/>
                  <a:pt x="314325" y="314325"/>
                </a:cubicBezTo>
                <a:cubicBezTo>
                  <a:pt x="362664" y="229732"/>
                  <a:pt x="306013" y="317268"/>
                  <a:pt x="352425" y="247650"/>
                </a:cubicBezTo>
                <a:cubicBezTo>
                  <a:pt x="368838" y="182000"/>
                  <a:pt x="356096" y="221259"/>
                  <a:pt x="400050" y="133350"/>
                </a:cubicBezTo>
                <a:cubicBezTo>
                  <a:pt x="424220" y="85011"/>
                  <a:pt x="407286" y="103126"/>
                  <a:pt x="447675" y="76200"/>
                </a:cubicBezTo>
                <a:cubicBezTo>
                  <a:pt x="454025" y="63500"/>
                  <a:pt x="456685" y="48140"/>
                  <a:pt x="466725" y="38100"/>
                </a:cubicBezTo>
                <a:cubicBezTo>
                  <a:pt x="476765" y="28060"/>
                  <a:pt x="490635" y="19557"/>
                  <a:pt x="504825" y="19050"/>
                </a:cubicBezTo>
                <a:lnTo>
                  <a:pt x="733425" y="28575"/>
                </a:lnTo>
                <a:cubicBezTo>
                  <a:pt x="752475" y="31750"/>
                  <a:pt x="771432" y="35548"/>
                  <a:pt x="790575" y="38100"/>
                </a:cubicBezTo>
                <a:cubicBezTo>
                  <a:pt x="819074" y="41900"/>
                  <a:pt x="847746" y="44266"/>
                  <a:pt x="876300" y="47625"/>
                </a:cubicBezTo>
                <a:lnTo>
                  <a:pt x="952500" y="57150"/>
                </a:lnTo>
                <a:cubicBezTo>
                  <a:pt x="1127125" y="50800"/>
                  <a:pt x="1302089" y="50699"/>
                  <a:pt x="1476375" y="38100"/>
                </a:cubicBezTo>
                <a:cubicBezTo>
                  <a:pt x="1565944" y="31625"/>
                  <a:pt x="1743075" y="0"/>
                  <a:pt x="1743075" y="0"/>
                </a:cubicBezTo>
                <a:lnTo>
                  <a:pt x="2381250" y="9525"/>
                </a:lnTo>
                <a:cubicBezTo>
                  <a:pt x="2580160" y="14436"/>
                  <a:pt x="2450579" y="14320"/>
                  <a:pt x="2571750" y="28575"/>
                </a:cubicBezTo>
                <a:cubicBezTo>
                  <a:pt x="2606579" y="32673"/>
                  <a:pt x="2641600" y="34925"/>
                  <a:pt x="2676525" y="38100"/>
                </a:cubicBezTo>
                <a:cubicBezTo>
                  <a:pt x="2743915" y="54947"/>
                  <a:pt x="2686143" y="41581"/>
                  <a:pt x="2771775" y="57150"/>
                </a:cubicBezTo>
                <a:cubicBezTo>
                  <a:pt x="2787703" y="60046"/>
                  <a:pt x="2803353" y="64535"/>
                  <a:pt x="2819400" y="66675"/>
                </a:cubicBezTo>
                <a:cubicBezTo>
                  <a:pt x="2851028" y="70892"/>
                  <a:pt x="2882960" y="72472"/>
                  <a:pt x="2914650" y="76200"/>
                </a:cubicBezTo>
                <a:cubicBezTo>
                  <a:pt x="2936947" y="78823"/>
                  <a:pt x="2959071" y="82758"/>
                  <a:pt x="2981325" y="85725"/>
                </a:cubicBezTo>
                <a:cubicBezTo>
                  <a:pt x="3046781" y="94452"/>
                  <a:pt x="3076195" y="97324"/>
                  <a:pt x="3143250" y="104775"/>
                </a:cubicBezTo>
                <a:cubicBezTo>
                  <a:pt x="3162300" y="111125"/>
                  <a:pt x="3181529" y="116963"/>
                  <a:pt x="3200400" y="123825"/>
                </a:cubicBezTo>
                <a:cubicBezTo>
                  <a:pt x="3216468" y="129668"/>
                  <a:pt x="3231530" y="138376"/>
                  <a:pt x="3248025" y="142875"/>
                </a:cubicBezTo>
                <a:cubicBezTo>
                  <a:pt x="3266657" y="147957"/>
                  <a:pt x="3286125" y="149225"/>
                  <a:pt x="3305175" y="152400"/>
                </a:cubicBezTo>
                <a:cubicBezTo>
                  <a:pt x="3314700" y="158750"/>
                  <a:pt x="3322992" y="167538"/>
                  <a:pt x="3333750" y="171450"/>
                </a:cubicBezTo>
                <a:cubicBezTo>
                  <a:pt x="3358355" y="180397"/>
                  <a:pt x="3409950" y="190500"/>
                  <a:pt x="3409950" y="190500"/>
                </a:cubicBezTo>
                <a:cubicBezTo>
                  <a:pt x="3454845" y="257843"/>
                  <a:pt x="3398502" y="174473"/>
                  <a:pt x="3457575" y="257175"/>
                </a:cubicBezTo>
                <a:cubicBezTo>
                  <a:pt x="3464229" y="266490"/>
                  <a:pt x="3470275" y="276225"/>
                  <a:pt x="3476625" y="285750"/>
                </a:cubicBezTo>
                <a:cubicBezTo>
                  <a:pt x="3470275" y="330200"/>
                  <a:pt x="3472519" y="376759"/>
                  <a:pt x="3457575" y="419100"/>
                </a:cubicBezTo>
                <a:cubicBezTo>
                  <a:pt x="3452291" y="434070"/>
                  <a:pt x="3429000" y="434975"/>
                  <a:pt x="3419475" y="447675"/>
                </a:cubicBezTo>
                <a:cubicBezTo>
                  <a:pt x="3361099" y="525510"/>
                  <a:pt x="3443997" y="473514"/>
                  <a:pt x="3362325" y="514350"/>
                </a:cubicBezTo>
                <a:cubicBezTo>
                  <a:pt x="3355975" y="527050"/>
                  <a:pt x="3350320" y="540122"/>
                  <a:pt x="3343275" y="552450"/>
                </a:cubicBezTo>
                <a:cubicBezTo>
                  <a:pt x="3337595" y="562389"/>
                  <a:pt x="3328874" y="570564"/>
                  <a:pt x="3324225" y="581025"/>
                </a:cubicBezTo>
                <a:cubicBezTo>
                  <a:pt x="3316070" y="599375"/>
                  <a:pt x="3311525" y="619125"/>
                  <a:pt x="3305175" y="638175"/>
                </a:cubicBezTo>
                <a:cubicBezTo>
                  <a:pt x="3319336" y="949718"/>
                  <a:pt x="3296985" y="763244"/>
                  <a:pt x="3324225" y="885825"/>
                </a:cubicBezTo>
                <a:cubicBezTo>
                  <a:pt x="3327737" y="901629"/>
                  <a:pt x="3329098" y="917943"/>
                  <a:pt x="3333750" y="933450"/>
                </a:cubicBezTo>
                <a:cubicBezTo>
                  <a:pt x="3338663" y="949827"/>
                  <a:pt x="3347772" y="964733"/>
                  <a:pt x="3352800" y="981075"/>
                </a:cubicBezTo>
                <a:cubicBezTo>
                  <a:pt x="3360500" y="1006099"/>
                  <a:pt x="3365500" y="1031875"/>
                  <a:pt x="3371850" y="1057275"/>
                </a:cubicBezTo>
                <a:lnTo>
                  <a:pt x="3381375" y="1095375"/>
                </a:lnTo>
                <a:cubicBezTo>
                  <a:pt x="3331527" y="1394462"/>
                  <a:pt x="3399697" y="1022088"/>
                  <a:pt x="3324225" y="1323975"/>
                </a:cubicBezTo>
                <a:cubicBezTo>
                  <a:pt x="3302399" y="1411281"/>
                  <a:pt x="3326960" y="1385652"/>
                  <a:pt x="3276600" y="1419225"/>
                </a:cubicBezTo>
                <a:cubicBezTo>
                  <a:pt x="3270250" y="1435100"/>
                  <a:pt x="3265196" y="1451557"/>
                  <a:pt x="3257550" y="1466850"/>
                </a:cubicBezTo>
                <a:cubicBezTo>
                  <a:pt x="3252430" y="1477089"/>
                  <a:pt x="3244180" y="1485486"/>
                  <a:pt x="3238500" y="1495425"/>
                </a:cubicBezTo>
                <a:cubicBezTo>
                  <a:pt x="3231455" y="1507753"/>
                  <a:pt x="3226495" y="1521197"/>
                  <a:pt x="3219450" y="1533525"/>
                </a:cubicBezTo>
                <a:cubicBezTo>
                  <a:pt x="3213770" y="1543464"/>
                  <a:pt x="3205520" y="1551861"/>
                  <a:pt x="3200400" y="1562100"/>
                </a:cubicBezTo>
                <a:cubicBezTo>
                  <a:pt x="3180118" y="1602664"/>
                  <a:pt x="3204582" y="1581034"/>
                  <a:pt x="3171825" y="1619250"/>
                </a:cubicBezTo>
                <a:cubicBezTo>
                  <a:pt x="3103571" y="1698880"/>
                  <a:pt x="3160554" y="1612634"/>
                  <a:pt x="3105150" y="1704975"/>
                </a:cubicBezTo>
                <a:cubicBezTo>
                  <a:pt x="3085395" y="1783994"/>
                  <a:pt x="3114022" y="1715022"/>
                  <a:pt x="3067050" y="1752600"/>
                </a:cubicBezTo>
                <a:cubicBezTo>
                  <a:pt x="3058111" y="1759751"/>
                  <a:pt x="3055329" y="1772381"/>
                  <a:pt x="3048000" y="1781175"/>
                </a:cubicBezTo>
                <a:cubicBezTo>
                  <a:pt x="3039376" y="1791523"/>
                  <a:pt x="3028436" y="1799738"/>
                  <a:pt x="3019425" y="1809750"/>
                </a:cubicBezTo>
                <a:cubicBezTo>
                  <a:pt x="2999843" y="1831508"/>
                  <a:pt x="2980811" y="1853770"/>
                  <a:pt x="2962275" y="1876425"/>
                </a:cubicBezTo>
                <a:cubicBezTo>
                  <a:pt x="2952222" y="1888712"/>
                  <a:pt x="2945753" y="1904194"/>
                  <a:pt x="2933700" y="1914525"/>
                </a:cubicBezTo>
                <a:cubicBezTo>
                  <a:pt x="2922919" y="1923766"/>
                  <a:pt x="2907928" y="1926530"/>
                  <a:pt x="2895600" y="1933575"/>
                </a:cubicBezTo>
                <a:cubicBezTo>
                  <a:pt x="2809615" y="1982709"/>
                  <a:pt x="2931326" y="1923750"/>
                  <a:pt x="2828925" y="1962150"/>
                </a:cubicBezTo>
                <a:cubicBezTo>
                  <a:pt x="2815630" y="1967136"/>
                  <a:pt x="2804600" y="1977756"/>
                  <a:pt x="2790825" y="1981200"/>
                </a:cubicBezTo>
                <a:cubicBezTo>
                  <a:pt x="2765992" y="1987408"/>
                  <a:pt x="2740025" y="1987550"/>
                  <a:pt x="2714625" y="1990725"/>
                </a:cubicBezTo>
                <a:cubicBezTo>
                  <a:pt x="2649765" y="2012345"/>
                  <a:pt x="2729540" y="1985132"/>
                  <a:pt x="2638425" y="2019300"/>
                </a:cubicBezTo>
                <a:cubicBezTo>
                  <a:pt x="2629024" y="2022825"/>
                  <a:pt x="2619251" y="2025300"/>
                  <a:pt x="2609850" y="2028825"/>
                </a:cubicBezTo>
                <a:cubicBezTo>
                  <a:pt x="2593841" y="2034828"/>
                  <a:pt x="2578567" y="2042847"/>
                  <a:pt x="2562225" y="2047875"/>
                </a:cubicBezTo>
                <a:cubicBezTo>
                  <a:pt x="2537201" y="2055575"/>
                  <a:pt x="2486025" y="2066925"/>
                  <a:pt x="2486025" y="2066925"/>
                </a:cubicBezTo>
                <a:cubicBezTo>
                  <a:pt x="2476500" y="2073275"/>
                  <a:pt x="2466244" y="2078646"/>
                  <a:pt x="2457450" y="2085975"/>
                </a:cubicBezTo>
                <a:cubicBezTo>
                  <a:pt x="2425852" y="2112307"/>
                  <a:pt x="2435773" y="2115863"/>
                  <a:pt x="2400300" y="2133600"/>
                </a:cubicBezTo>
                <a:cubicBezTo>
                  <a:pt x="2391320" y="2138090"/>
                  <a:pt x="2380705" y="2138635"/>
                  <a:pt x="2371725" y="2143125"/>
                </a:cubicBezTo>
                <a:cubicBezTo>
                  <a:pt x="2361486" y="2148245"/>
                  <a:pt x="2353389" y="2157055"/>
                  <a:pt x="2343150" y="2162175"/>
                </a:cubicBezTo>
                <a:cubicBezTo>
                  <a:pt x="2334170" y="2166665"/>
                  <a:pt x="2323976" y="2168175"/>
                  <a:pt x="2314575" y="2171700"/>
                </a:cubicBezTo>
                <a:cubicBezTo>
                  <a:pt x="2297094" y="2178255"/>
                  <a:pt x="2259995" y="2194870"/>
                  <a:pt x="2238375" y="2200275"/>
                </a:cubicBezTo>
                <a:cubicBezTo>
                  <a:pt x="2222669" y="2204202"/>
                  <a:pt x="2206554" y="2206288"/>
                  <a:pt x="2190750" y="2209800"/>
                </a:cubicBezTo>
                <a:cubicBezTo>
                  <a:pt x="2177971" y="2212640"/>
                  <a:pt x="2165350" y="2216150"/>
                  <a:pt x="2152650" y="2219325"/>
                </a:cubicBezTo>
                <a:cubicBezTo>
                  <a:pt x="2059895" y="2213869"/>
                  <a:pt x="1839147" y="2212387"/>
                  <a:pt x="1714500" y="2181225"/>
                </a:cubicBezTo>
                <a:cubicBezTo>
                  <a:pt x="1700725" y="2177781"/>
                  <a:pt x="1689744" y="2167027"/>
                  <a:pt x="1676400" y="2162175"/>
                </a:cubicBezTo>
                <a:cubicBezTo>
                  <a:pt x="1585838" y="2129244"/>
                  <a:pt x="1636694" y="2158503"/>
                  <a:pt x="1562100" y="2124075"/>
                </a:cubicBezTo>
                <a:cubicBezTo>
                  <a:pt x="1536316" y="2112175"/>
                  <a:pt x="1513840" y="2091055"/>
                  <a:pt x="1485900" y="2085975"/>
                </a:cubicBezTo>
                <a:lnTo>
                  <a:pt x="1381125" y="2066925"/>
                </a:lnTo>
                <a:cubicBezTo>
                  <a:pt x="1358900" y="2057400"/>
                  <a:pt x="1337252" y="2046398"/>
                  <a:pt x="1314450" y="2038350"/>
                </a:cubicBezTo>
                <a:cubicBezTo>
                  <a:pt x="1283192" y="2027318"/>
                  <a:pt x="1249193" y="2023889"/>
                  <a:pt x="1219200" y="2009775"/>
                </a:cubicBezTo>
                <a:cubicBezTo>
                  <a:pt x="1194487" y="1998145"/>
                  <a:pt x="1176954" y="1974364"/>
                  <a:pt x="1152525" y="1962150"/>
                </a:cubicBezTo>
                <a:cubicBezTo>
                  <a:pt x="1138045" y="1954910"/>
                  <a:pt x="1120407" y="1957277"/>
                  <a:pt x="1104900" y="1952625"/>
                </a:cubicBezTo>
                <a:cubicBezTo>
                  <a:pt x="988626" y="1917743"/>
                  <a:pt x="1110347" y="1950813"/>
                  <a:pt x="1028700" y="1914525"/>
                </a:cubicBezTo>
                <a:cubicBezTo>
                  <a:pt x="1010350" y="1906370"/>
                  <a:pt x="990600" y="1901825"/>
                  <a:pt x="971550" y="1895475"/>
                </a:cubicBezTo>
                <a:cubicBezTo>
                  <a:pt x="912638" y="1851291"/>
                  <a:pt x="954061" y="1880317"/>
                  <a:pt x="885825" y="1838325"/>
                </a:cubicBezTo>
                <a:cubicBezTo>
                  <a:pt x="860315" y="1822627"/>
                  <a:pt x="838041" y="1800172"/>
                  <a:pt x="809625" y="1790700"/>
                </a:cubicBezTo>
                <a:cubicBezTo>
                  <a:pt x="790575" y="1784350"/>
                  <a:pt x="770825" y="1779805"/>
                  <a:pt x="752475" y="1771650"/>
                </a:cubicBezTo>
                <a:cubicBezTo>
                  <a:pt x="742014" y="1767001"/>
                  <a:pt x="734294" y="1757397"/>
                  <a:pt x="723900" y="1752600"/>
                </a:cubicBezTo>
                <a:cubicBezTo>
                  <a:pt x="692852" y="1738270"/>
                  <a:pt x="628650" y="1714500"/>
                  <a:pt x="628650" y="1714500"/>
                </a:cubicBezTo>
                <a:cubicBezTo>
                  <a:pt x="596900" y="1717675"/>
                  <a:pt x="564988" y="1719512"/>
                  <a:pt x="533400" y="1724025"/>
                </a:cubicBezTo>
                <a:cubicBezTo>
                  <a:pt x="520441" y="1725876"/>
                  <a:pt x="508079" y="1730710"/>
                  <a:pt x="495300" y="1733550"/>
                </a:cubicBezTo>
                <a:cubicBezTo>
                  <a:pt x="479496" y="1737062"/>
                  <a:pt x="463550" y="1739900"/>
                  <a:pt x="447675" y="1743075"/>
                </a:cubicBezTo>
                <a:cubicBezTo>
                  <a:pt x="434975" y="1749425"/>
                  <a:pt x="423228" y="1758224"/>
                  <a:pt x="409575" y="1762125"/>
                </a:cubicBezTo>
                <a:cubicBezTo>
                  <a:pt x="378442" y="1771020"/>
                  <a:pt x="314325" y="1781175"/>
                  <a:pt x="314325" y="1781175"/>
                </a:cubicBezTo>
                <a:cubicBezTo>
                  <a:pt x="282575" y="1774825"/>
                  <a:pt x="250208" y="1771020"/>
                  <a:pt x="219075" y="1762125"/>
                </a:cubicBezTo>
                <a:cubicBezTo>
                  <a:pt x="171787" y="1748614"/>
                  <a:pt x="114293" y="1685915"/>
                  <a:pt x="95250" y="1657350"/>
                </a:cubicBezTo>
                <a:cubicBezTo>
                  <a:pt x="76200" y="1628775"/>
                  <a:pt x="53459" y="1602342"/>
                  <a:pt x="38100" y="1571625"/>
                </a:cubicBezTo>
                <a:lnTo>
                  <a:pt x="0" y="1495425"/>
                </a:lnTo>
                <a:cubicBezTo>
                  <a:pt x="3175" y="1466850"/>
                  <a:pt x="5459" y="1438162"/>
                  <a:pt x="9525" y="1409700"/>
                </a:cubicBezTo>
                <a:cubicBezTo>
                  <a:pt x="11815" y="1393673"/>
                  <a:pt x="11810" y="1376555"/>
                  <a:pt x="19050" y="1362075"/>
                </a:cubicBezTo>
                <a:cubicBezTo>
                  <a:pt x="68360" y="1263454"/>
                  <a:pt x="32426" y="1436246"/>
                  <a:pt x="85725" y="1276350"/>
                </a:cubicBezTo>
                <a:lnTo>
                  <a:pt x="114300" y="1190625"/>
                </a:lnTo>
                <a:cubicBezTo>
                  <a:pt x="117475" y="1181100"/>
                  <a:pt x="119335" y="1171030"/>
                  <a:pt x="123825" y="1162050"/>
                </a:cubicBezTo>
                <a:lnTo>
                  <a:pt x="142875" y="1123950"/>
                </a:lnTo>
                <a:cubicBezTo>
                  <a:pt x="149422" y="1091214"/>
                  <a:pt x="152957" y="1069612"/>
                  <a:pt x="161925" y="1038225"/>
                </a:cubicBezTo>
                <a:cubicBezTo>
                  <a:pt x="164683" y="1028571"/>
                  <a:pt x="169015" y="1019390"/>
                  <a:pt x="171450" y="1009650"/>
                </a:cubicBezTo>
                <a:cubicBezTo>
                  <a:pt x="191092" y="931084"/>
                  <a:pt x="170944" y="992371"/>
                  <a:pt x="190500" y="923925"/>
                </a:cubicBezTo>
                <a:cubicBezTo>
                  <a:pt x="193258" y="914271"/>
                  <a:pt x="197267" y="905004"/>
                  <a:pt x="200025" y="895350"/>
                </a:cubicBezTo>
                <a:cubicBezTo>
                  <a:pt x="203621" y="882763"/>
                  <a:pt x="205954" y="869837"/>
                  <a:pt x="209550" y="857250"/>
                </a:cubicBezTo>
                <a:cubicBezTo>
                  <a:pt x="236879" y="761597"/>
                  <a:pt x="198823" y="909682"/>
                  <a:pt x="228600" y="790575"/>
                </a:cubicBezTo>
                <a:cubicBezTo>
                  <a:pt x="222311" y="765419"/>
                  <a:pt x="212471" y="702640"/>
                  <a:pt x="190500" y="676275"/>
                </a:cubicBezTo>
                <a:cubicBezTo>
                  <a:pt x="183171" y="667481"/>
                  <a:pt x="147638" y="685800"/>
                  <a:pt x="152400" y="666750"/>
                </a:cubicBezTo>
                <a:close/>
              </a:path>
            </a:pathLst>
          </a:custGeom>
          <a:solidFill>
            <a:srgbClr val="FFC000">
              <a:alpha val="27058"/>
            </a:srgb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9156" name="Octagon 41"/>
          <p:cNvSpPr>
            <a:spLocks noChangeArrowheads="1"/>
          </p:cNvSpPr>
          <p:nvPr/>
        </p:nvSpPr>
        <p:spPr bwMode="auto">
          <a:xfrm>
            <a:off x="4852988" y="1600200"/>
            <a:ext cx="704850" cy="723900"/>
          </a:xfrm>
          <a:prstGeom prst="octagon">
            <a:avLst>
              <a:gd name="adj" fmla="val 29287"/>
            </a:avLst>
          </a:prstGeom>
          <a:solidFill>
            <a:srgbClr val="FFC000"/>
          </a:solidFill>
          <a:ln w="12700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49157" name="Octagon 43"/>
          <p:cNvSpPr>
            <a:spLocks noChangeArrowheads="1"/>
          </p:cNvSpPr>
          <p:nvPr/>
        </p:nvSpPr>
        <p:spPr bwMode="auto">
          <a:xfrm>
            <a:off x="6713538" y="1600200"/>
            <a:ext cx="704850" cy="723900"/>
          </a:xfrm>
          <a:prstGeom prst="octagon">
            <a:avLst>
              <a:gd name="adj" fmla="val 29287"/>
            </a:avLst>
          </a:prstGeom>
          <a:solidFill>
            <a:srgbClr val="FFC000"/>
          </a:solidFill>
          <a:ln w="12700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49158" name="Rectangle 47"/>
          <p:cNvSpPr>
            <a:spLocks noChangeArrowheads="1"/>
          </p:cNvSpPr>
          <p:nvPr/>
        </p:nvSpPr>
        <p:spPr bwMode="auto">
          <a:xfrm>
            <a:off x="5561013" y="1862138"/>
            <a:ext cx="1152525" cy="200025"/>
          </a:xfrm>
          <a:prstGeom prst="rect">
            <a:avLst/>
          </a:prstGeom>
          <a:solidFill>
            <a:srgbClr val="FFC000"/>
          </a:solidFill>
          <a:ln w="12700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49159" name="Octagon 49"/>
          <p:cNvSpPr>
            <a:spLocks noChangeAspect="1"/>
          </p:cNvSpPr>
          <p:nvPr/>
        </p:nvSpPr>
        <p:spPr bwMode="auto">
          <a:xfrm>
            <a:off x="5029200" y="1781175"/>
            <a:ext cx="352425" cy="361950"/>
          </a:xfrm>
          <a:prstGeom prst="octagon">
            <a:avLst>
              <a:gd name="adj" fmla="val 29287"/>
            </a:avLst>
          </a:prstGeom>
          <a:solidFill>
            <a:srgbClr val="FFFF00"/>
          </a:solidFill>
          <a:ln w="12700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49160" name="Octagon 50"/>
          <p:cNvSpPr>
            <a:spLocks noChangeAspect="1"/>
          </p:cNvSpPr>
          <p:nvPr/>
        </p:nvSpPr>
        <p:spPr bwMode="auto">
          <a:xfrm>
            <a:off x="6881813" y="1771650"/>
            <a:ext cx="352425" cy="361950"/>
          </a:xfrm>
          <a:prstGeom prst="octagon">
            <a:avLst>
              <a:gd name="adj" fmla="val 29287"/>
            </a:avLst>
          </a:prstGeom>
          <a:solidFill>
            <a:srgbClr val="FFFF00"/>
          </a:solidFill>
          <a:ln w="12700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49161" name="Octagon 51"/>
          <p:cNvSpPr>
            <a:spLocks noChangeAspect="1"/>
          </p:cNvSpPr>
          <p:nvPr/>
        </p:nvSpPr>
        <p:spPr bwMode="auto">
          <a:xfrm>
            <a:off x="5138738" y="1895475"/>
            <a:ext cx="147637" cy="150813"/>
          </a:xfrm>
          <a:prstGeom prst="octagon">
            <a:avLst>
              <a:gd name="adj" fmla="val 29287"/>
            </a:avLst>
          </a:prstGeom>
          <a:solidFill>
            <a:srgbClr val="92D050"/>
          </a:solidFill>
          <a:ln w="12700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49162" name="Octagon 52"/>
          <p:cNvSpPr>
            <a:spLocks noChangeAspect="1"/>
          </p:cNvSpPr>
          <p:nvPr/>
        </p:nvSpPr>
        <p:spPr bwMode="auto">
          <a:xfrm>
            <a:off x="6991350" y="1885950"/>
            <a:ext cx="147638" cy="150813"/>
          </a:xfrm>
          <a:prstGeom prst="octagon">
            <a:avLst>
              <a:gd name="adj" fmla="val 29287"/>
            </a:avLst>
          </a:prstGeom>
          <a:solidFill>
            <a:srgbClr val="92D050"/>
          </a:solidFill>
          <a:ln w="12700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49163" name="Rectangle 53"/>
          <p:cNvSpPr>
            <a:spLocks noChangeArrowheads="1"/>
          </p:cNvSpPr>
          <p:nvPr/>
        </p:nvSpPr>
        <p:spPr bwMode="auto">
          <a:xfrm>
            <a:off x="6580188" y="1868488"/>
            <a:ext cx="285750" cy="185737"/>
          </a:xfrm>
          <a:prstGeom prst="rect">
            <a:avLst/>
          </a:prstGeom>
          <a:solidFill>
            <a:srgbClr val="FFC000"/>
          </a:solidFill>
          <a:ln w="12700" algn="ctr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49164" name="Rectangle 54"/>
          <p:cNvSpPr>
            <a:spLocks noChangeArrowheads="1"/>
          </p:cNvSpPr>
          <p:nvPr/>
        </p:nvSpPr>
        <p:spPr bwMode="auto">
          <a:xfrm>
            <a:off x="5434013" y="1871663"/>
            <a:ext cx="285750" cy="185737"/>
          </a:xfrm>
          <a:prstGeom prst="rect">
            <a:avLst/>
          </a:prstGeom>
          <a:solidFill>
            <a:srgbClr val="FFC000"/>
          </a:solidFill>
          <a:ln w="12700" algn="ctr">
            <a:noFill/>
            <a:round/>
            <a:headEnd/>
            <a:tailEnd/>
          </a:ln>
        </p:spPr>
        <p:txBody>
          <a:bodyPr/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49165" name="Text Box 32"/>
          <p:cNvSpPr txBox="1">
            <a:spLocks noChangeArrowheads="1"/>
          </p:cNvSpPr>
          <p:nvPr/>
        </p:nvSpPr>
        <p:spPr bwMode="auto">
          <a:xfrm>
            <a:off x="5494338" y="1843088"/>
            <a:ext cx="331787" cy="244475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/>
              <a:t>Cu</a:t>
            </a:r>
          </a:p>
        </p:txBody>
      </p:sp>
      <p:sp>
        <p:nvSpPr>
          <p:cNvPr id="49166" name="Text Box 28"/>
          <p:cNvSpPr txBox="1">
            <a:spLocks noChangeArrowheads="1"/>
          </p:cNvSpPr>
          <p:nvPr/>
        </p:nvSpPr>
        <p:spPr bwMode="auto">
          <a:xfrm>
            <a:off x="5864225" y="1568450"/>
            <a:ext cx="409575" cy="244475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/>
              <a:t>BCB</a:t>
            </a:r>
          </a:p>
        </p:txBody>
      </p:sp>
      <p:sp>
        <p:nvSpPr>
          <p:cNvPr id="49167" name="TextBox 57"/>
          <p:cNvSpPr txBox="1">
            <a:spLocks noChangeArrowheads="1"/>
          </p:cNvSpPr>
          <p:nvPr/>
        </p:nvSpPr>
        <p:spPr bwMode="auto">
          <a:xfrm>
            <a:off x="3275013" y="3189288"/>
            <a:ext cx="2605087" cy="520700"/>
          </a:xfrm>
          <a:prstGeom prst="rect">
            <a:avLst/>
          </a:prstGeom>
          <a:solidFill>
            <a:srgbClr val="C9DBD8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/>
          <a:p>
            <a:r>
              <a:rPr lang="en-US" sz="1200"/>
              <a:t>6 Wafers </a:t>
            </a:r>
          </a:p>
          <a:p>
            <a:r>
              <a:rPr lang="en-US" sz="1200"/>
              <a:t>processed in the HLL R&amp;D Lab</a:t>
            </a:r>
          </a:p>
        </p:txBody>
      </p:sp>
      <p:sp>
        <p:nvSpPr>
          <p:cNvPr id="49168" name="TextBox 58"/>
          <p:cNvSpPr txBox="1">
            <a:spLocks noChangeArrowheads="1"/>
          </p:cNvSpPr>
          <p:nvPr/>
        </p:nvSpPr>
        <p:spPr bwMode="auto">
          <a:xfrm>
            <a:off x="1057275" y="4394200"/>
            <a:ext cx="2692400" cy="647700"/>
          </a:xfrm>
          <a:prstGeom prst="rect">
            <a:avLst/>
          </a:prstGeom>
          <a:solidFill>
            <a:srgbClr val="C9DBD8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/>
              <a:t>3 SOI Wafers, </a:t>
            </a:r>
          </a:p>
          <a:p>
            <a:r>
              <a:rPr lang="en-US" sz="1200"/>
              <a:t>50 micron top layer</a:t>
            </a:r>
          </a:p>
          <a:p>
            <a:r>
              <a:rPr lang="de-DE" sz="1200"/>
              <a:t>Handle wafer as back side protection</a:t>
            </a:r>
            <a:endParaRPr lang="en-US" sz="1200"/>
          </a:p>
        </p:txBody>
      </p:sp>
      <p:sp>
        <p:nvSpPr>
          <p:cNvPr id="49169" name="TextBox 59"/>
          <p:cNvSpPr txBox="1">
            <a:spLocks noChangeArrowheads="1"/>
          </p:cNvSpPr>
          <p:nvPr/>
        </p:nvSpPr>
        <p:spPr bwMode="auto">
          <a:xfrm>
            <a:off x="6254750" y="4440238"/>
            <a:ext cx="1830388" cy="461962"/>
          </a:xfrm>
          <a:prstGeom prst="rect">
            <a:avLst/>
          </a:prstGeom>
          <a:solidFill>
            <a:srgbClr val="C9DBD8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/>
              <a:t>3 std. HiRes Wafers</a:t>
            </a:r>
          </a:p>
          <a:p>
            <a:r>
              <a:rPr lang="de-DE" sz="1200"/>
              <a:t>No back side protection </a:t>
            </a:r>
          </a:p>
        </p:txBody>
      </p:sp>
      <p:sp>
        <p:nvSpPr>
          <p:cNvPr id="49170" name="TextBox 60"/>
          <p:cNvSpPr txBox="1">
            <a:spLocks noChangeArrowheads="1"/>
          </p:cNvSpPr>
          <p:nvPr/>
        </p:nvSpPr>
        <p:spPr bwMode="auto">
          <a:xfrm>
            <a:off x="730250" y="5472113"/>
            <a:ext cx="3346450" cy="461962"/>
          </a:xfrm>
          <a:prstGeom prst="rect">
            <a:avLst/>
          </a:prstGeom>
          <a:solidFill>
            <a:srgbClr val="C9DBD8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200"/>
              <a:t>1 Wafer: Minimal contact openings on top side</a:t>
            </a:r>
          </a:p>
          <a:p>
            <a:r>
              <a:rPr lang="de-DE" sz="1200"/>
              <a:t>Oxide as additional barrier against Cu</a:t>
            </a:r>
            <a:endParaRPr lang="en-US" sz="1200"/>
          </a:p>
        </p:txBody>
      </p:sp>
      <p:sp>
        <p:nvSpPr>
          <p:cNvPr id="49171" name="TextBox 61"/>
          <p:cNvSpPr txBox="1">
            <a:spLocks noChangeArrowheads="1"/>
          </p:cNvSpPr>
          <p:nvPr/>
        </p:nvSpPr>
        <p:spPr bwMode="auto">
          <a:xfrm>
            <a:off x="766763" y="6029325"/>
            <a:ext cx="3273425" cy="460375"/>
          </a:xfrm>
          <a:prstGeom prst="rect">
            <a:avLst/>
          </a:prstGeom>
          <a:solidFill>
            <a:srgbClr val="C9DBD8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200"/>
              <a:t>2 Wafers: Large contact openings on top side</a:t>
            </a:r>
          </a:p>
          <a:p>
            <a:r>
              <a:rPr lang="de-DE" sz="1200"/>
              <a:t>The only barriers are TiW and BCB</a:t>
            </a:r>
            <a:endParaRPr lang="en-US" sz="1200"/>
          </a:p>
        </p:txBody>
      </p:sp>
      <p:grpSp>
        <p:nvGrpSpPr>
          <p:cNvPr id="49172" name="Group 93"/>
          <p:cNvGrpSpPr>
            <a:grpSpLocks/>
          </p:cNvGrpSpPr>
          <p:nvPr/>
        </p:nvGrpSpPr>
        <p:grpSpPr bwMode="auto">
          <a:xfrm>
            <a:off x="785813" y="1185863"/>
            <a:ext cx="3111500" cy="1525587"/>
            <a:chOff x="1084244" y="1143449"/>
            <a:chExt cx="3110799" cy="1525993"/>
          </a:xfrm>
        </p:grpSpPr>
        <p:grpSp>
          <p:nvGrpSpPr>
            <p:cNvPr id="49184" name="Group 39"/>
            <p:cNvGrpSpPr>
              <a:grpSpLocks/>
            </p:cNvGrpSpPr>
            <p:nvPr/>
          </p:nvGrpSpPr>
          <p:grpSpPr bwMode="auto">
            <a:xfrm>
              <a:off x="1084244" y="1143449"/>
              <a:ext cx="3110799" cy="1525993"/>
              <a:chOff x="667341" y="1376695"/>
              <a:chExt cx="3110799" cy="1525993"/>
            </a:xfrm>
          </p:grpSpPr>
          <p:grpSp>
            <p:nvGrpSpPr>
              <p:cNvPr id="49189" name="Group 27"/>
              <p:cNvGrpSpPr>
                <a:grpSpLocks/>
              </p:cNvGrpSpPr>
              <p:nvPr/>
            </p:nvGrpSpPr>
            <p:grpSpPr bwMode="auto">
              <a:xfrm>
                <a:off x="1151529" y="1570370"/>
                <a:ext cx="2033588" cy="604838"/>
                <a:chOff x="3876" y="3687"/>
                <a:chExt cx="1281" cy="381"/>
              </a:xfrm>
            </p:grpSpPr>
            <p:sp>
              <p:nvSpPr>
                <p:cNvPr id="49202" name="Freeform 25"/>
                <p:cNvSpPr>
                  <a:spLocks/>
                </p:cNvSpPr>
                <p:nvPr/>
              </p:nvSpPr>
              <p:spPr bwMode="auto">
                <a:xfrm>
                  <a:off x="4050" y="3732"/>
                  <a:ext cx="900" cy="195"/>
                </a:xfrm>
                <a:custGeom>
                  <a:avLst/>
                  <a:gdLst>
                    <a:gd name="T0" fmla="*/ 0 w 900"/>
                    <a:gd name="T1" fmla="*/ 0 h 195"/>
                    <a:gd name="T2" fmla="*/ 123 w 900"/>
                    <a:gd name="T3" fmla="*/ 0 h 195"/>
                    <a:gd name="T4" fmla="*/ 192 w 900"/>
                    <a:gd name="T5" fmla="*/ 138 h 195"/>
                    <a:gd name="T6" fmla="*/ 387 w 900"/>
                    <a:gd name="T7" fmla="*/ 138 h 195"/>
                    <a:gd name="T8" fmla="*/ 438 w 900"/>
                    <a:gd name="T9" fmla="*/ 195 h 195"/>
                    <a:gd name="T10" fmla="*/ 504 w 900"/>
                    <a:gd name="T11" fmla="*/ 195 h 195"/>
                    <a:gd name="T12" fmla="*/ 543 w 900"/>
                    <a:gd name="T13" fmla="*/ 135 h 195"/>
                    <a:gd name="T14" fmla="*/ 735 w 900"/>
                    <a:gd name="T15" fmla="*/ 135 h 195"/>
                    <a:gd name="T16" fmla="*/ 804 w 900"/>
                    <a:gd name="T17" fmla="*/ 21 h 195"/>
                    <a:gd name="T18" fmla="*/ 900 w 900"/>
                    <a:gd name="T19" fmla="*/ 21 h 195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900"/>
                    <a:gd name="T31" fmla="*/ 0 h 195"/>
                    <a:gd name="T32" fmla="*/ 900 w 900"/>
                    <a:gd name="T33" fmla="*/ 195 h 195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900" h="195">
                      <a:moveTo>
                        <a:pt x="0" y="0"/>
                      </a:moveTo>
                      <a:lnTo>
                        <a:pt x="123" y="0"/>
                      </a:lnTo>
                      <a:lnTo>
                        <a:pt x="192" y="138"/>
                      </a:lnTo>
                      <a:lnTo>
                        <a:pt x="387" y="138"/>
                      </a:lnTo>
                      <a:lnTo>
                        <a:pt x="438" y="195"/>
                      </a:lnTo>
                      <a:lnTo>
                        <a:pt x="504" y="195"/>
                      </a:lnTo>
                      <a:lnTo>
                        <a:pt x="543" y="135"/>
                      </a:lnTo>
                      <a:lnTo>
                        <a:pt x="735" y="135"/>
                      </a:lnTo>
                      <a:lnTo>
                        <a:pt x="804" y="21"/>
                      </a:lnTo>
                      <a:lnTo>
                        <a:pt x="900" y="21"/>
                      </a:lnTo>
                    </a:path>
                  </a:pathLst>
                </a:custGeom>
                <a:noFill/>
                <a:ln w="38100" cap="flat" cmpd="sng">
                  <a:solidFill>
                    <a:srgbClr val="33CCCC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49203" name="Freeform 24"/>
                <p:cNvSpPr>
                  <a:spLocks/>
                </p:cNvSpPr>
                <p:nvPr/>
              </p:nvSpPr>
              <p:spPr bwMode="auto">
                <a:xfrm flipH="1">
                  <a:off x="4781" y="3755"/>
                  <a:ext cx="372" cy="141"/>
                </a:xfrm>
                <a:custGeom>
                  <a:avLst/>
                  <a:gdLst>
                    <a:gd name="T0" fmla="*/ 0 w 369"/>
                    <a:gd name="T1" fmla="*/ 135 h 141"/>
                    <a:gd name="T2" fmla="*/ 0 w 369"/>
                    <a:gd name="T3" fmla="*/ 0 h 141"/>
                    <a:gd name="T4" fmla="*/ 300 w 369"/>
                    <a:gd name="T5" fmla="*/ 0 h 141"/>
                    <a:gd name="T6" fmla="*/ 378 w 369"/>
                    <a:gd name="T7" fmla="*/ 141 h 141"/>
                    <a:gd name="T8" fmla="*/ 0 w 369"/>
                    <a:gd name="T9" fmla="*/ 135 h 14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69"/>
                    <a:gd name="T16" fmla="*/ 0 h 141"/>
                    <a:gd name="T17" fmla="*/ 369 w 369"/>
                    <a:gd name="T18" fmla="*/ 141 h 141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69" h="141">
                      <a:moveTo>
                        <a:pt x="0" y="135"/>
                      </a:moveTo>
                      <a:lnTo>
                        <a:pt x="0" y="0"/>
                      </a:lnTo>
                      <a:lnTo>
                        <a:pt x="294" y="0"/>
                      </a:lnTo>
                      <a:lnTo>
                        <a:pt x="369" y="141"/>
                      </a:lnTo>
                      <a:lnTo>
                        <a:pt x="0" y="135"/>
                      </a:lnTo>
                      <a:close/>
                    </a:path>
                  </a:pathLst>
                </a:custGeom>
                <a:solidFill>
                  <a:srgbClr val="FFCC00"/>
                </a:solidFill>
                <a:ln w="12700" cap="flat" cmpd="sng">
                  <a:noFill/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49204" name="Freeform 23"/>
                <p:cNvSpPr>
                  <a:spLocks/>
                </p:cNvSpPr>
                <p:nvPr/>
              </p:nvSpPr>
              <p:spPr bwMode="auto">
                <a:xfrm>
                  <a:off x="3876" y="3741"/>
                  <a:ext cx="369" cy="141"/>
                </a:xfrm>
                <a:custGeom>
                  <a:avLst/>
                  <a:gdLst>
                    <a:gd name="T0" fmla="*/ 0 w 369"/>
                    <a:gd name="T1" fmla="*/ 135 h 141"/>
                    <a:gd name="T2" fmla="*/ 0 w 369"/>
                    <a:gd name="T3" fmla="*/ 0 h 141"/>
                    <a:gd name="T4" fmla="*/ 294 w 369"/>
                    <a:gd name="T5" fmla="*/ 0 h 141"/>
                    <a:gd name="T6" fmla="*/ 369 w 369"/>
                    <a:gd name="T7" fmla="*/ 141 h 141"/>
                    <a:gd name="T8" fmla="*/ 0 w 369"/>
                    <a:gd name="T9" fmla="*/ 135 h 14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69"/>
                    <a:gd name="T16" fmla="*/ 0 h 141"/>
                    <a:gd name="T17" fmla="*/ 369 w 369"/>
                    <a:gd name="T18" fmla="*/ 141 h 141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69" h="141">
                      <a:moveTo>
                        <a:pt x="0" y="135"/>
                      </a:moveTo>
                      <a:lnTo>
                        <a:pt x="0" y="0"/>
                      </a:lnTo>
                      <a:lnTo>
                        <a:pt x="294" y="0"/>
                      </a:lnTo>
                      <a:lnTo>
                        <a:pt x="369" y="141"/>
                      </a:lnTo>
                      <a:lnTo>
                        <a:pt x="0" y="135"/>
                      </a:lnTo>
                      <a:close/>
                    </a:path>
                  </a:pathLst>
                </a:custGeom>
                <a:solidFill>
                  <a:srgbClr val="FFCC00"/>
                </a:solidFill>
                <a:ln w="12700" cap="flat" cmpd="sng">
                  <a:noFill/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49205" name="Line 19"/>
                <p:cNvSpPr>
                  <a:spLocks noChangeShapeType="1"/>
                </p:cNvSpPr>
                <p:nvPr/>
              </p:nvSpPr>
              <p:spPr bwMode="auto">
                <a:xfrm>
                  <a:off x="3879" y="3945"/>
                  <a:ext cx="570" cy="0"/>
                </a:xfrm>
                <a:prstGeom prst="line">
                  <a:avLst/>
                </a:prstGeom>
                <a:noFill/>
                <a:ln w="730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49206" name="Line 20"/>
                <p:cNvSpPr>
                  <a:spLocks noChangeShapeType="1"/>
                </p:cNvSpPr>
                <p:nvPr/>
              </p:nvSpPr>
              <p:spPr bwMode="auto">
                <a:xfrm>
                  <a:off x="4592" y="3944"/>
                  <a:ext cx="564" cy="0"/>
                </a:xfrm>
                <a:prstGeom prst="line">
                  <a:avLst/>
                </a:prstGeom>
                <a:noFill/>
                <a:ln w="730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49207" name="Freeform 22"/>
                <p:cNvSpPr>
                  <a:spLocks/>
                </p:cNvSpPr>
                <p:nvPr/>
              </p:nvSpPr>
              <p:spPr bwMode="auto">
                <a:xfrm>
                  <a:off x="3876" y="3900"/>
                  <a:ext cx="1281" cy="54"/>
                </a:xfrm>
                <a:custGeom>
                  <a:avLst/>
                  <a:gdLst>
                    <a:gd name="T0" fmla="*/ 0 w 1281"/>
                    <a:gd name="T1" fmla="*/ 0 h 54"/>
                    <a:gd name="T2" fmla="*/ 540 w 1281"/>
                    <a:gd name="T3" fmla="*/ 0 h 54"/>
                    <a:gd name="T4" fmla="*/ 588 w 1281"/>
                    <a:gd name="T5" fmla="*/ 54 h 54"/>
                    <a:gd name="T6" fmla="*/ 708 w 1281"/>
                    <a:gd name="T7" fmla="*/ 54 h 54"/>
                    <a:gd name="T8" fmla="*/ 732 w 1281"/>
                    <a:gd name="T9" fmla="*/ 3 h 54"/>
                    <a:gd name="T10" fmla="*/ 1281 w 1281"/>
                    <a:gd name="T11" fmla="*/ 3 h 5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281"/>
                    <a:gd name="T19" fmla="*/ 0 h 54"/>
                    <a:gd name="T20" fmla="*/ 1281 w 1281"/>
                    <a:gd name="T21" fmla="*/ 54 h 54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281" h="54">
                      <a:moveTo>
                        <a:pt x="0" y="0"/>
                      </a:moveTo>
                      <a:lnTo>
                        <a:pt x="540" y="0"/>
                      </a:lnTo>
                      <a:lnTo>
                        <a:pt x="588" y="54"/>
                      </a:lnTo>
                      <a:lnTo>
                        <a:pt x="708" y="54"/>
                      </a:lnTo>
                      <a:lnTo>
                        <a:pt x="732" y="3"/>
                      </a:lnTo>
                      <a:lnTo>
                        <a:pt x="1281" y="3"/>
                      </a:lnTo>
                    </a:path>
                  </a:pathLst>
                </a:custGeom>
                <a:noFill/>
                <a:ln w="85725" cap="flat" cmpd="sng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49208" name="Rectangle 17"/>
                <p:cNvSpPr>
                  <a:spLocks noChangeArrowheads="1"/>
                </p:cNvSpPr>
                <p:nvPr/>
              </p:nvSpPr>
              <p:spPr bwMode="auto">
                <a:xfrm>
                  <a:off x="4149" y="3963"/>
                  <a:ext cx="720" cy="105"/>
                </a:xfrm>
                <a:prstGeom prst="rect">
                  <a:avLst/>
                </a:prstGeom>
                <a:solidFill>
                  <a:srgbClr val="FF0000"/>
                </a:solidFill>
                <a:ln w="12700" algn="ctr">
                  <a:noFill/>
                  <a:miter lim="800000"/>
                  <a:headEnd/>
                  <a:tailEnd/>
                </a:ln>
              </p:spPr>
              <p:txBody>
                <a:bodyPr anchor="ctr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49209" name="Freeform 26"/>
                <p:cNvSpPr>
                  <a:spLocks/>
                </p:cNvSpPr>
                <p:nvPr/>
              </p:nvSpPr>
              <p:spPr bwMode="auto">
                <a:xfrm>
                  <a:off x="4053" y="3687"/>
                  <a:ext cx="888" cy="198"/>
                </a:xfrm>
                <a:custGeom>
                  <a:avLst/>
                  <a:gdLst>
                    <a:gd name="T0" fmla="*/ 0 w 888"/>
                    <a:gd name="T1" fmla="*/ 0 h 198"/>
                    <a:gd name="T2" fmla="*/ 126 w 888"/>
                    <a:gd name="T3" fmla="*/ 0 h 198"/>
                    <a:gd name="T4" fmla="*/ 213 w 888"/>
                    <a:gd name="T5" fmla="*/ 138 h 198"/>
                    <a:gd name="T6" fmla="*/ 393 w 888"/>
                    <a:gd name="T7" fmla="*/ 138 h 198"/>
                    <a:gd name="T8" fmla="*/ 447 w 888"/>
                    <a:gd name="T9" fmla="*/ 198 h 198"/>
                    <a:gd name="T10" fmla="*/ 483 w 888"/>
                    <a:gd name="T11" fmla="*/ 198 h 198"/>
                    <a:gd name="T12" fmla="*/ 531 w 888"/>
                    <a:gd name="T13" fmla="*/ 138 h 198"/>
                    <a:gd name="T14" fmla="*/ 714 w 888"/>
                    <a:gd name="T15" fmla="*/ 138 h 198"/>
                    <a:gd name="T16" fmla="*/ 789 w 888"/>
                    <a:gd name="T17" fmla="*/ 24 h 198"/>
                    <a:gd name="T18" fmla="*/ 888 w 888"/>
                    <a:gd name="T19" fmla="*/ 24 h 198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888"/>
                    <a:gd name="T31" fmla="*/ 0 h 198"/>
                    <a:gd name="T32" fmla="*/ 888 w 888"/>
                    <a:gd name="T33" fmla="*/ 198 h 198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888" h="198">
                      <a:moveTo>
                        <a:pt x="0" y="0"/>
                      </a:moveTo>
                      <a:lnTo>
                        <a:pt x="126" y="0"/>
                      </a:lnTo>
                      <a:lnTo>
                        <a:pt x="213" y="138"/>
                      </a:lnTo>
                      <a:lnTo>
                        <a:pt x="393" y="138"/>
                      </a:lnTo>
                      <a:lnTo>
                        <a:pt x="447" y="198"/>
                      </a:lnTo>
                      <a:lnTo>
                        <a:pt x="483" y="198"/>
                      </a:lnTo>
                      <a:lnTo>
                        <a:pt x="531" y="138"/>
                      </a:lnTo>
                      <a:lnTo>
                        <a:pt x="714" y="138"/>
                      </a:lnTo>
                      <a:lnTo>
                        <a:pt x="789" y="24"/>
                      </a:lnTo>
                      <a:lnTo>
                        <a:pt x="888" y="24"/>
                      </a:lnTo>
                    </a:path>
                  </a:pathLst>
                </a:custGeom>
                <a:noFill/>
                <a:ln w="101600" cap="flat" cmpd="sng">
                  <a:solidFill>
                    <a:srgbClr val="FF99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>
                  <a:spAutoFit/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49190" name="Text Box 28"/>
              <p:cNvSpPr txBox="1">
                <a:spLocks noChangeArrowheads="1"/>
              </p:cNvSpPr>
              <p:nvPr/>
            </p:nvSpPr>
            <p:spPr bwMode="auto">
              <a:xfrm>
                <a:off x="2778716" y="1662445"/>
                <a:ext cx="409575" cy="244475"/>
              </a:xfrm>
              <a:prstGeom prst="rect">
                <a:avLst/>
              </a:prstGeom>
              <a:noFill/>
              <a:ln w="12700" algn="ctr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000"/>
                  <a:t>BCB</a:t>
                </a:r>
              </a:p>
            </p:txBody>
          </p:sp>
          <p:sp>
            <p:nvSpPr>
              <p:cNvPr id="49191" name="Text Box 29"/>
              <p:cNvSpPr txBox="1">
                <a:spLocks noChangeArrowheads="1"/>
              </p:cNvSpPr>
              <p:nvPr/>
            </p:nvSpPr>
            <p:spPr bwMode="auto">
              <a:xfrm>
                <a:off x="667341" y="2192191"/>
                <a:ext cx="288925" cy="244475"/>
              </a:xfrm>
              <a:prstGeom prst="rect">
                <a:avLst/>
              </a:prstGeom>
              <a:noFill/>
              <a:ln w="12700" algn="ctr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000"/>
                  <a:t>Al</a:t>
                </a:r>
              </a:p>
            </p:txBody>
          </p:sp>
          <p:sp>
            <p:nvSpPr>
              <p:cNvPr id="49192" name="Text Box 30"/>
              <p:cNvSpPr txBox="1">
                <a:spLocks noChangeArrowheads="1"/>
              </p:cNvSpPr>
              <p:nvPr/>
            </p:nvSpPr>
            <p:spPr bwMode="auto">
              <a:xfrm>
                <a:off x="3354277" y="1621171"/>
                <a:ext cx="423863" cy="244475"/>
              </a:xfrm>
              <a:prstGeom prst="rect">
                <a:avLst/>
              </a:prstGeom>
              <a:noFill/>
              <a:ln w="12700" algn="ctr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000"/>
                  <a:t>SiO</a:t>
                </a:r>
                <a:r>
                  <a:rPr lang="en-US" sz="1000" baseline="-25000"/>
                  <a:t>2</a:t>
                </a:r>
              </a:p>
            </p:txBody>
          </p:sp>
          <p:sp>
            <p:nvSpPr>
              <p:cNvPr id="49193" name="Text Box 31"/>
              <p:cNvSpPr txBox="1">
                <a:spLocks noChangeArrowheads="1"/>
              </p:cNvSpPr>
              <p:nvPr/>
            </p:nvSpPr>
            <p:spPr bwMode="auto">
              <a:xfrm>
                <a:off x="829266" y="1386220"/>
                <a:ext cx="401638" cy="244475"/>
              </a:xfrm>
              <a:prstGeom prst="rect">
                <a:avLst/>
              </a:prstGeom>
              <a:noFill/>
              <a:ln w="12700" algn="ctr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000"/>
                  <a:t>TiW</a:t>
                </a:r>
              </a:p>
            </p:txBody>
          </p:sp>
          <p:sp>
            <p:nvSpPr>
              <p:cNvPr id="49194" name="Text Box 32"/>
              <p:cNvSpPr txBox="1">
                <a:spLocks noChangeArrowheads="1"/>
              </p:cNvSpPr>
              <p:nvPr/>
            </p:nvSpPr>
            <p:spPr bwMode="auto">
              <a:xfrm>
                <a:off x="3004141" y="1376695"/>
                <a:ext cx="331788" cy="244475"/>
              </a:xfrm>
              <a:prstGeom prst="rect">
                <a:avLst/>
              </a:prstGeom>
              <a:noFill/>
              <a:ln w="12700" algn="ctr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000"/>
                  <a:t>Cu</a:t>
                </a:r>
              </a:p>
            </p:txBody>
          </p:sp>
          <p:sp>
            <p:nvSpPr>
              <p:cNvPr id="49195" name="Line 33"/>
              <p:cNvSpPr>
                <a:spLocks noChangeShapeType="1"/>
              </p:cNvSpPr>
              <p:nvPr/>
            </p:nvSpPr>
            <p:spPr bwMode="auto">
              <a:xfrm flipV="1">
                <a:off x="3220005" y="1796231"/>
                <a:ext cx="233343" cy="92043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49196" name="Line 34"/>
              <p:cNvSpPr>
                <a:spLocks noChangeShapeType="1"/>
              </p:cNvSpPr>
              <p:nvPr/>
            </p:nvSpPr>
            <p:spPr bwMode="auto">
              <a:xfrm flipV="1">
                <a:off x="795207" y="1943100"/>
                <a:ext cx="337123" cy="28906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49197" name="Line 35"/>
              <p:cNvSpPr>
                <a:spLocks noChangeShapeType="1"/>
              </p:cNvSpPr>
              <p:nvPr/>
            </p:nvSpPr>
            <p:spPr bwMode="auto">
              <a:xfrm>
                <a:off x="1191216" y="1511633"/>
                <a:ext cx="207963" cy="11747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49198" name="Line 36"/>
              <p:cNvSpPr>
                <a:spLocks noChangeShapeType="1"/>
              </p:cNvSpPr>
              <p:nvPr/>
            </p:nvSpPr>
            <p:spPr bwMode="auto">
              <a:xfrm flipH="1">
                <a:off x="2839041" y="1502108"/>
                <a:ext cx="234950" cy="4603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49199" name="Rectangle 33"/>
              <p:cNvSpPr>
                <a:spLocks noChangeArrowheads="1"/>
              </p:cNvSpPr>
              <p:nvPr/>
            </p:nvSpPr>
            <p:spPr bwMode="auto">
              <a:xfrm>
                <a:off x="1157288" y="2009773"/>
                <a:ext cx="2019300" cy="752477"/>
              </a:xfrm>
              <a:prstGeom prst="rect">
                <a:avLst/>
              </a:prstGeom>
              <a:noFill/>
              <a:ln w="12700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spcBef>
                    <a:spcPct val="0"/>
                  </a:spcBef>
                </a:pPr>
                <a:endParaRPr lang="en-US"/>
              </a:p>
            </p:txBody>
          </p:sp>
          <p:sp>
            <p:nvSpPr>
              <p:cNvPr id="37" name="Rectangle 36"/>
              <p:cNvSpPr/>
              <p:nvPr/>
            </p:nvSpPr>
            <p:spPr bwMode="auto">
              <a:xfrm>
                <a:off x="1154593" y="2583516"/>
                <a:ext cx="2023607" cy="192138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spcBef>
                    <a:spcPct val="0"/>
                  </a:spcBef>
                  <a:defRPr/>
                </a:pPr>
                <a:endParaRPr lang="en-US"/>
              </a:p>
            </p:txBody>
          </p:sp>
          <p:sp>
            <p:nvSpPr>
              <p:cNvPr id="39" name="Rectangle 38"/>
              <p:cNvSpPr/>
              <p:nvPr/>
            </p:nvSpPr>
            <p:spPr bwMode="auto">
              <a:xfrm>
                <a:off x="1159355" y="2775654"/>
                <a:ext cx="2034716" cy="127034"/>
              </a:xfrm>
              <a:prstGeom prst="rect">
                <a:avLst/>
              </a:prstGeom>
              <a:solidFill>
                <a:schemeClr val="accent6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spcBef>
                    <a:spcPct val="0"/>
                  </a:spcBef>
                  <a:defRPr/>
                </a:pPr>
                <a:endParaRPr lang="en-US"/>
              </a:p>
            </p:txBody>
          </p:sp>
        </p:grpSp>
        <p:sp>
          <p:nvSpPr>
            <p:cNvPr id="49185" name="Text Box 29"/>
            <p:cNvSpPr txBox="1">
              <a:spLocks noChangeArrowheads="1"/>
            </p:cNvSpPr>
            <p:nvPr/>
          </p:nvSpPr>
          <p:spPr bwMode="auto">
            <a:xfrm>
              <a:off x="1683212" y="1977656"/>
              <a:ext cx="443300" cy="246221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de-DE" sz="1000"/>
                <a:t>n-</a:t>
              </a:r>
              <a:endParaRPr lang="en-US" sz="1000"/>
            </a:p>
          </p:txBody>
        </p:sp>
        <p:sp>
          <p:nvSpPr>
            <p:cNvPr id="49186" name="Text Box 29"/>
            <p:cNvSpPr txBox="1">
              <a:spLocks noChangeArrowheads="1"/>
            </p:cNvSpPr>
            <p:nvPr/>
          </p:nvSpPr>
          <p:spPr bwMode="auto">
            <a:xfrm>
              <a:off x="2069529" y="1736651"/>
              <a:ext cx="443300" cy="246221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de-DE" sz="1000"/>
                <a:t>p</a:t>
              </a:r>
              <a:r>
                <a:rPr lang="de-DE" sz="1000" baseline="30000"/>
                <a:t>++</a:t>
              </a:r>
              <a:endParaRPr lang="en-US" sz="1000" baseline="30000"/>
            </a:p>
          </p:txBody>
        </p:sp>
        <p:sp>
          <p:nvSpPr>
            <p:cNvPr id="49187" name="Text Box 29"/>
            <p:cNvSpPr txBox="1">
              <a:spLocks noChangeArrowheads="1"/>
            </p:cNvSpPr>
            <p:nvPr/>
          </p:nvSpPr>
          <p:spPr bwMode="auto">
            <a:xfrm>
              <a:off x="2073073" y="2314354"/>
              <a:ext cx="443300" cy="246221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de-DE" sz="1000"/>
                <a:t>n</a:t>
              </a:r>
              <a:r>
                <a:rPr lang="de-DE" sz="1000" baseline="30000"/>
                <a:t>++</a:t>
              </a:r>
              <a:endParaRPr lang="en-US" sz="1000" baseline="30000"/>
            </a:p>
          </p:txBody>
        </p:sp>
        <p:sp>
          <p:nvSpPr>
            <p:cNvPr id="49188" name="Line 34"/>
            <p:cNvSpPr>
              <a:spLocks noChangeShapeType="1"/>
            </p:cNvSpPr>
            <p:nvPr/>
          </p:nvSpPr>
          <p:spPr bwMode="auto">
            <a:xfrm>
              <a:off x="1254643" y="2169041"/>
              <a:ext cx="265813" cy="40403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</p:grpSp>
      <p:sp>
        <p:nvSpPr>
          <p:cNvPr id="49173" name="Rectangle 80"/>
          <p:cNvSpPr>
            <a:spLocks noChangeArrowheads="1"/>
          </p:cNvSpPr>
          <p:nvPr/>
        </p:nvSpPr>
        <p:spPr bwMode="auto">
          <a:xfrm>
            <a:off x="5040313" y="1344613"/>
            <a:ext cx="2165350" cy="196850"/>
          </a:xfrm>
          <a:prstGeom prst="rect">
            <a:avLst/>
          </a:prstGeom>
          <a:solidFill>
            <a:srgbClr val="FFC000"/>
          </a:solidFill>
          <a:ln w="12700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49174" name="Rectangle 81"/>
          <p:cNvSpPr>
            <a:spLocks noChangeArrowheads="1"/>
          </p:cNvSpPr>
          <p:nvPr/>
        </p:nvSpPr>
        <p:spPr bwMode="auto">
          <a:xfrm>
            <a:off x="5064125" y="2379663"/>
            <a:ext cx="2166938" cy="196850"/>
          </a:xfrm>
          <a:prstGeom prst="rect">
            <a:avLst/>
          </a:prstGeom>
          <a:solidFill>
            <a:srgbClr val="FFC000"/>
          </a:solidFill>
          <a:ln w="12700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49175" name="TextBox 65"/>
          <p:cNvSpPr txBox="1">
            <a:spLocks noChangeArrowheads="1"/>
          </p:cNvSpPr>
          <p:nvPr/>
        </p:nvSpPr>
        <p:spPr bwMode="auto">
          <a:xfrm>
            <a:off x="5497513" y="5475288"/>
            <a:ext cx="3346450" cy="461962"/>
          </a:xfrm>
          <a:prstGeom prst="rect">
            <a:avLst/>
          </a:prstGeom>
          <a:solidFill>
            <a:srgbClr val="C9DBD8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200"/>
              <a:t>1 Wafer: Minimal contact openings on top side</a:t>
            </a:r>
          </a:p>
          <a:p>
            <a:r>
              <a:rPr lang="de-DE" sz="1200"/>
              <a:t>Oxide as additional barrier against Cu</a:t>
            </a:r>
            <a:endParaRPr lang="en-US" sz="1200"/>
          </a:p>
        </p:txBody>
      </p:sp>
      <p:sp>
        <p:nvSpPr>
          <p:cNvPr id="49176" name="TextBox 67"/>
          <p:cNvSpPr txBox="1">
            <a:spLocks noChangeArrowheads="1"/>
          </p:cNvSpPr>
          <p:nvPr/>
        </p:nvSpPr>
        <p:spPr bwMode="auto">
          <a:xfrm>
            <a:off x="5534025" y="6032500"/>
            <a:ext cx="3273425" cy="461963"/>
          </a:xfrm>
          <a:prstGeom prst="rect">
            <a:avLst/>
          </a:prstGeom>
          <a:solidFill>
            <a:srgbClr val="C9DBD8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200"/>
              <a:t>2 Wafers: Large contact openings on top side</a:t>
            </a:r>
          </a:p>
          <a:p>
            <a:r>
              <a:rPr lang="de-DE" sz="1200"/>
              <a:t>The only barriers are TiW and BCB</a:t>
            </a:r>
            <a:endParaRPr lang="en-US" sz="1200"/>
          </a:p>
        </p:txBody>
      </p:sp>
      <p:cxnSp>
        <p:nvCxnSpPr>
          <p:cNvPr id="49177" name="Straight Arrow Connector 70"/>
          <p:cNvCxnSpPr>
            <a:cxnSpLocks noChangeShapeType="1"/>
            <a:endCxn id="49168" idx="0"/>
          </p:cNvCxnSpPr>
          <p:nvPr/>
        </p:nvCxnSpPr>
        <p:spPr bwMode="auto">
          <a:xfrm rot="10800000" flipV="1">
            <a:off x="2403475" y="3700463"/>
            <a:ext cx="882650" cy="693737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49178" name="Straight Arrow Connector 74"/>
          <p:cNvCxnSpPr>
            <a:cxnSpLocks noChangeShapeType="1"/>
            <a:stCxn id="49168" idx="2"/>
            <a:endCxn id="49170" idx="0"/>
          </p:cNvCxnSpPr>
          <p:nvPr/>
        </p:nvCxnSpPr>
        <p:spPr bwMode="auto">
          <a:xfrm rot="5400000">
            <a:off x="2186782" y="5257006"/>
            <a:ext cx="431800" cy="1587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49179" name="Straight Arrow Connector 78"/>
          <p:cNvCxnSpPr>
            <a:cxnSpLocks noChangeShapeType="1"/>
            <a:endCxn id="49169" idx="0"/>
          </p:cNvCxnSpPr>
          <p:nvPr/>
        </p:nvCxnSpPr>
        <p:spPr bwMode="auto">
          <a:xfrm>
            <a:off x="5880100" y="3732213"/>
            <a:ext cx="1290638" cy="708025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49180" name="Straight Arrow Connector 84"/>
          <p:cNvCxnSpPr>
            <a:cxnSpLocks noChangeShapeType="1"/>
            <a:stCxn id="49169" idx="2"/>
            <a:endCxn id="49175" idx="0"/>
          </p:cNvCxnSpPr>
          <p:nvPr/>
        </p:nvCxnSpPr>
        <p:spPr bwMode="auto">
          <a:xfrm rot="5400000">
            <a:off x="6884194" y="5188744"/>
            <a:ext cx="573088" cy="0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49181" name="Date Placeholder 54"/>
          <p:cNvSpPr>
            <a:spLocks noGrp="1"/>
          </p:cNvSpPr>
          <p:nvPr>
            <p:ph type="dt" sz="quarter" idx="4294967295"/>
          </p:nvPr>
        </p:nvSpPr>
        <p:spPr bwMode="auto">
          <a:xfrm>
            <a:off x="0" y="6681788"/>
            <a:ext cx="2216150" cy="176212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HLL Project Review, October 2009</a:t>
            </a:r>
            <a:endParaRPr lang="en-US"/>
          </a:p>
        </p:txBody>
      </p:sp>
      <p:sp>
        <p:nvSpPr>
          <p:cNvPr id="49182" name="Slide Number Placeholder 55"/>
          <p:cNvSpPr>
            <a:spLocks noGrp="1"/>
          </p:cNvSpPr>
          <p:nvPr>
            <p:ph type="sldNum" sz="quarter" idx="4294967295"/>
          </p:nvPr>
        </p:nvSpPr>
        <p:spPr bwMode="auto">
          <a:xfrm>
            <a:off x="3921125" y="6696075"/>
            <a:ext cx="720725" cy="161925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9972B9B-8CB0-4855-BFF1-F751FFBE13E2}" type="slidenum">
              <a:rPr lang="en-US" smtClean="0"/>
              <a:pPr/>
              <a:t>43</a:t>
            </a:fld>
            <a:endParaRPr lang="en-US" smtClean="0"/>
          </a:p>
        </p:txBody>
      </p:sp>
      <p:sp>
        <p:nvSpPr>
          <p:cNvPr id="49183" name="Footer Placeholder 56"/>
          <p:cNvSpPr>
            <a:spLocks noGrp="1"/>
          </p:cNvSpPr>
          <p:nvPr>
            <p:ph type="ftr" sz="quarter" idx="4294967295"/>
          </p:nvPr>
        </p:nvSpPr>
        <p:spPr bwMode="auto">
          <a:xfrm>
            <a:off x="6623050" y="6681788"/>
            <a:ext cx="2520950" cy="211137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Ladislav Andricek, MPI fuer Physik, HLL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Ti:W Etching</a:t>
            </a:r>
          </a:p>
        </p:txBody>
      </p:sp>
      <p:pic>
        <p:nvPicPr>
          <p:cNvPr id="50179" name="Picture 4"/>
          <p:cNvPicPr>
            <a:picLocks noChangeAspect="1" noChangeArrowheads="1"/>
          </p:cNvPicPr>
          <p:nvPr/>
        </p:nvPicPr>
        <p:blipFill>
          <a:blip r:embed="rId2" cstate="print"/>
          <a:srcRect t="15625" r="49779" b="6641"/>
          <a:stretch>
            <a:fillRect/>
          </a:stretch>
        </p:blipFill>
        <p:spPr bwMode="auto">
          <a:xfrm>
            <a:off x="458788" y="1081088"/>
            <a:ext cx="3833812" cy="4746625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</p:pic>
      <p:pic>
        <p:nvPicPr>
          <p:cNvPr id="50180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52938" y="1187450"/>
            <a:ext cx="4505325" cy="5146675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</p:pic>
      <p:pic>
        <p:nvPicPr>
          <p:cNvPr id="50181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3075" y="5791200"/>
            <a:ext cx="3937000" cy="728663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</p:pic>
      <p:sp>
        <p:nvSpPr>
          <p:cNvPr id="50182" name="Date Placeholder 5"/>
          <p:cNvSpPr>
            <a:spLocks noGrp="1"/>
          </p:cNvSpPr>
          <p:nvPr>
            <p:ph type="dt" sz="quarter" idx="4294967295"/>
          </p:nvPr>
        </p:nvSpPr>
        <p:spPr bwMode="auto">
          <a:xfrm>
            <a:off x="0" y="6681788"/>
            <a:ext cx="2216150" cy="176212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HLL Project Review, October 2009</a:t>
            </a:r>
            <a:endParaRPr lang="en-US"/>
          </a:p>
        </p:txBody>
      </p:sp>
      <p:sp>
        <p:nvSpPr>
          <p:cNvPr id="50183" name="Slide Number Placeholder 6"/>
          <p:cNvSpPr>
            <a:spLocks noGrp="1"/>
          </p:cNvSpPr>
          <p:nvPr>
            <p:ph type="sldNum" sz="quarter" idx="4294967295"/>
          </p:nvPr>
        </p:nvSpPr>
        <p:spPr bwMode="auto">
          <a:xfrm>
            <a:off x="3921125" y="6696075"/>
            <a:ext cx="720725" cy="161925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EB248D0-686B-4048-9C6C-7AF56A471B13}" type="slidenum">
              <a:rPr lang="en-US" smtClean="0"/>
              <a:pPr/>
              <a:t>44</a:t>
            </a:fld>
            <a:endParaRPr lang="en-US" smtClean="0"/>
          </a:p>
        </p:txBody>
      </p:sp>
      <p:sp>
        <p:nvSpPr>
          <p:cNvPr id="50184" name="Footer Placeholder 7"/>
          <p:cNvSpPr>
            <a:spLocks noGrp="1"/>
          </p:cNvSpPr>
          <p:nvPr>
            <p:ph type="ftr" sz="quarter" idx="4294967295"/>
          </p:nvPr>
        </p:nvSpPr>
        <p:spPr bwMode="auto">
          <a:xfrm>
            <a:off x="6623050" y="6681788"/>
            <a:ext cx="2520950" cy="211137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Ladislav Andricek, MPI fuer Physik, HLL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142875"/>
            <a:ext cx="8229600" cy="720725"/>
          </a:xfrm>
        </p:spPr>
        <p:txBody>
          <a:bodyPr/>
          <a:lstStyle/>
          <a:p>
            <a:pPr marL="530225" indent="-530225" eaLnBrk="1" hangingPunct="1"/>
            <a:r>
              <a:rPr lang="en-US" sz="1800" smtClean="0"/>
              <a:t>Bumping Services for ASICs </a:t>
            </a:r>
            <a:r>
              <a:rPr lang="en-US" sz="1800" smtClean="0">
                <a:sym typeface="Wingdings" pitchFamily="2" charset="2"/>
              </a:rPr>
              <a:t> ask google .... </a:t>
            </a:r>
            <a:endParaRPr lang="en-US" sz="1800" smtClean="0"/>
          </a:p>
        </p:txBody>
      </p:sp>
      <p:pic>
        <p:nvPicPr>
          <p:cNvPr id="51203" name="Picture 11" descr="wafer_bumping_2005_Page_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8475" y="1058863"/>
            <a:ext cx="4044950" cy="541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4" name="Picture 12" descr="wafer_bumping_2005_Page_2"/>
          <p:cNvPicPr>
            <a:picLocks noChangeAspect="1" noChangeArrowheads="1"/>
          </p:cNvPicPr>
          <p:nvPr/>
        </p:nvPicPr>
        <p:blipFill>
          <a:blip r:embed="rId4" cstate="print"/>
          <a:srcRect b="44327"/>
          <a:stretch>
            <a:fillRect/>
          </a:stretch>
        </p:blipFill>
        <p:spPr bwMode="auto">
          <a:xfrm>
            <a:off x="4751388" y="1360488"/>
            <a:ext cx="4140200" cy="308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05" name="Text Box 13"/>
          <p:cNvSpPr txBox="1">
            <a:spLocks noChangeArrowheads="1"/>
          </p:cNvSpPr>
          <p:nvPr/>
        </p:nvSpPr>
        <p:spPr bwMode="auto">
          <a:xfrm>
            <a:off x="4849813" y="4602163"/>
            <a:ext cx="3913187" cy="158115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>
                <a:sym typeface="Wingdings" pitchFamily="2" charset="2"/>
              </a:rPr>
              <a:t>-: various bump metallurgies, pitches etc.</a:t>
            </a:r>
          </a:p>
          <a:p>
            <a:pPr algn="l"/>
            <a:r>
              <a:rPr lang="en-US">
                <a:sym typeface="Wingdings" pitchFamily="2" charset="2"/>
              </a:rPr>
              <a:t>-: some have contracts with ASIC fabs</a:t>
            </a:r>
          </a:p>
          <a:p>
            <a:pPr algn="l"/>
            <a:r>
              <a:rPr lang="en-US">
                <a:sym typeface="Wingdings" pitchFamily="2" charset="2"/>
              </a:rPr>
              <a:t>    (SPIL, FlipChip International...)</a:t>
            </a:r>
          </a:p>
          <a:p>
            <a:pPr algn="l"/>
            <a:r>
              <a:rPr lang="en-US">
                <a:sym typeface="Wingdings" pitchFamily="2" charset="2"/>
              </a:rPr>
              <a:t>-: dummy chips for tests, bumped, with custom</a:t>
            </a:r>
          </a:p>
          <a:p>
            <a:pPr algn="l"/>
            <a:r>
              <a:rPr lang="en-US">
                <a:sym typeface="Wingdings" pitchFamily="2" charset="2"/>
              </a:rPr>
              <a:t>    layout, can be ordered</a:t>
            </a:r>
          </a:p>
          <a:p>
            <a:pPr algn="l"/>
            <a:r>
              <a:rPr lang="en-US">
                <a:sym typeface="Wingdings" pitchFamily="2" charset="2"/>
              </a:rPr>
              <a:t>-: technology: almost exclusively solder bumps</a:t>
            </a:r>
          </a:p>
          <a:p>
            <a:pPr algn="l"/>
            <a:endParaRPr lang="en-US"/>
          </a:p>
        </p:txBody>
      </p:sp>
      <p:sp>
        <p:nvSpPr>
          <p:cNvPr id="51206" name="Date Placeholder 5"/>
          <p:cNvSpPr>
            <a:spLocks noGrp="1"/>
          </p:cNvSpPr>
          <p:nvPr>
            <p:ph type="dt" sz="quarter" idx="4294967295"/>
          </p:nvPr>
        </p:nvSpPr>
        <p:spPr bwMode="auto">
          <a:xfrm>
            <a:off x="0" y="6681788"/>
            <a:ext cx="2216150" cy="176212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HLL Project Review, October 2009</a:t>
            </a:r>
            <a:endParaRPr lang="en-US"/>
          </a:p>
        </p:txBody>
      </p:sp>
      <p:sp>
        <p:nvSpPr>
          <p:cNvPr id="51207" name="Slide Number Placeholder 6"/>
          <p:cNvSpPr>
            <a:spLocks noGrp="1"/>
          </p:cNvSpPr>
          <p:nvPr>
            <p:ph type="sldNum" sz="quarter" idx="4294967295"/>
          </p:nvPr>
        </p:nvSpPr>
        <p:spPr bwMode="auto">
          <a:xfrm>
            <a:off x="3921125" y="6696075"/>
            <a:ext cx="720725" cy="161925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09E23A9-F29D-4AB3-9A68-3C85CDC878B9}" type="slidenum">
              <a:rPr lang="en-US" smtClean="0"/>
              <a:pPr/>
              <a:t>45</a:t>
            </a:fld>
            <a:endParaRPr lang="en-US" smtClean="0"/>
          </a:p>
        </p:txBody>
      </p:sp>
      <p:sp>
        <p:nvSpPr>
          <p:cNvPr id="51208" name="Footer Placeholder 7"/>
          <p:cNvSpPr>
            <a:spLocks noGrp="1"/>
          </p:cNvSpPr>
          <p:nvPr>
            <p:ph type="ftr" sz="quarter" idx="4294967295"/>
          </p:nvPr>
        </p:nvSpPr>
        <p:spPr bwMode="auto">
          <a:xfrm>
            <a:off x="6623050" y="6681788"/>
            <a:ext cx="2520950" cy="211137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Ladislav Andricek, MPI fuer Physik, HLL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142875"/>
            <a:ext cx="8229600" cy="720725"/>
          </a:xfrm>
        </p:spPr>
        <p:txBody>
          <a:bodyPr/>
          <a:lstStyle/>
          <a:p>
            <a:pPr marL="530225" indent="-530225" eaLnBrk="1" hangingPunct="1"/>
            <a:r>
              <a:rPr lang="en-US" sz="1800" smtClean="0"/>
              <a:t>SPIL in Taiwan/China</a:t>
            </a:r>
          </a:p>
        </p:txBody>
      </p:sp>
      <p:sp>
        <p:nvSpPr>
          <p:cNvPr id="52227" name="TextBox 8"/>
          <p:cNvSpPr txBox="1">
            <a:spLocks noChangeArrowheads="1"/>
          </p:cNvSpPr>
          <p:nvPr/>
        </p:nvSpPr>
        <p:spPr bwMode="auto">
          <a:xfrm>
            <a:off x="2616200" y="1073150"/>
            <a:ext cx="4529138" cy="29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r>
              <a:rPr lang="en-US"/>
              <a:t>In Cooperation with TSMC (via Europarctice), UMC???</a:t>
            </a:r>
          </a:p>
        </p:txBody>
      </p:sp>
      <p:grpSp>
        <p:nvGrpSpPr>
          <p:cNvPr id="52228" name="Group 11"/>
          <p:cNvGrpSpPr>
            <a:grpSpLocks/>
          </p:cNvGrpSpPr>
          <p:nvPr/>
        </p:nvGrpSpPr>
        <p:grpSpPr bwMode="auto">
          <a:xfrm>
            <a:off x="563563" y="1355725"/>
            <a:ext cx="4606925" cy="4237038"/>
            <a:chOff x="624793" y="1116418"/>
            <a:chExt cx="4606425" cy="4237710"/>
          </a:xfrm>
        </p:grpSpPr>
        <p:pic>
          <p:nvPicPr>
            <p:cNvPr id="52234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 l="11958" t="25058" r="57468" b="30124"/>
            <a:stretch>
              <a:fillRect/>
            </a:stretch>
          </p:blipFill>
          <p:spPr bwMode="auto">
            <a:xfrm>
              <a:off x="635435" y="1116418"/>
              <a:ext cx="4595783" cy="42104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2235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 l="11958" t="46977" r="57468" b="20930"/>
            <a:stretch>
              <a:fillRect/>
            </a:stretch>
          </p:blipFill>
          <p:spPr bwMode="auto">
            <a:xfrm>
              <a:off x="624793" y="2339164"/>
              <a:ext cx="4595783" cy="30149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52229" name="Rectangle 9"/>
          <p:cNvSpPr>
            <a:spLocks noChangeArrowheads="1"/>
          </p:cNvSpPr>
          <p:nvPr/>
        </p:nvSpPr>
        <p:spPr bwMode="auto">
          <a:xfrm>
            <a:off x="933450" y="1914525"/>
            <a:ext cx="13335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i="1">
                <a:solidFill>
                  <a:schemeClr val="bg1"/>
                </a:solidFill>
              </a:rPr>
              <a:t>www.spil.com.tw</a:t>
            </a:r>
          </a:p>
        </p:txBody>
      </p:sp>
      <p:pic>
        <p:nvPicPr>
          <p:cNvPr id="52230" name="Picture 29"/>
          <p:cNvPicPr>
            <a:picLocks noChangeAspect="1" noChangeArrowheads="1"/>
          </p:cNvPicPr>
          <p:nvPr/>
        </p:nvPicPr>
        <p:blipFill>
          <a:blip r:embed="rId4" cstate="print"/>
          <a:srcRect l="1251" t="13460" r="63651" b="58665"/>
          <a:stretch>
            <a:fillRect/>
          </a:stretch>
        </p:blipFill>
        <p:spPr bwMode="auto">
          <a:xfrm>
            <a:off x="4446588" y="4143375"/>
            <a:ext cx="4570412" cy="2268538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</p:pic>
      <p:sp>
        <p:nvSpPr>
          <p:cNvPr id="52231" name="Date Placeholder 8"/>
          <p:cNvSpPr>
            <a:spLocks noGrp="1"/>
          </p:cNvSpPr>
          <p:nvPr>
            <p:ph type="dt" sz="quarter" idx="4294967295"/>
          </p:nvPr>
        </p:nvSpPr>
        <p:spPr bwMode="auto">
          <a:xfrm>
            <a:off x="0" y="6681788"/>
            <a:ext cx="2216150" cy="176212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HLL Project Review, October 2009</a:t>
            </a:r>
            <a:endParaRPr lang="en-US"/>
          </a:p>
        </p:txBody>
      </p:sp>
      <p:sp>
        <p:nvSpPr>
          <p:cNvPr id="52232" name="Slide Number Placeholder 9"/>
          <p:cNvSpPr>
            <a:spLocks noGrp="1"/>
          </p:cNvSpPr>
          <p:nvPr>
            <p:ph type="sldNum" sz="quarter" idx="4294967295"/>
          </p:nvPr>
        </p:nvSpPr>
        <p:spPr bwMode="auto">
          <a:xfrm>
            <a:off x="3921125" y="6696075"/>
            <a:ext cx="720725" cy="161925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28290C0-E734-46B8-9213-34017B31FC7E}" type="slidenum">
              <a:rPr lang="en-US" smtClean="0"/>
              <a:pPr/>
              <a:t>46</a:t>
            </a:fld>
            <a:endParaRPr lang="en-US" smtClean="0"/>
          </a:p>
        </p:txBody>
      </p:sp>
      <p:sp>
        <p:nvSpPr>
          <p:cNvPr id="52233" name="Footer Placeholder 10"/>
          <p:cNvSpPr>
            <a:spLocks noGrp="1"/>
          </p:cNvSpPr>
          <p:nvPr>
            <p:ph type="ftr" sz="quarter" idx="4294967295"/>
          </p:nvPr>
        </p:nvSpPr>
        <p:spPr bwMode="auto">
          <a:xfrm>
            <a:off x="6623050" y="6681788"/>
            <a:ext cx="2520950" cy="211137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Ladislav Andricek, MPI fuer Physik, HLL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z="1800" smtClean="0"/>
              <a:t>Direct Wafer Bonding</a:t>
            </a:r>
          </a:p>
        </p:txBody>
      </p:sp>
      <p:pic>
        <p:nvPicPr>
          <p:cNvPr id="1003523" name="Picture 3" descr="Anim-Bond-02"/>
          <p:cNvPicPr>
            <a:picLocks noGrp="1" noChangeAspect="1" noChangeArrowheads="1" noCrop="1"/>
          </p:cNvPicPr>
          <p:nvPr>
            <p:ph sz="quarter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346575" y="1854200"/>
            <a:ext cx="3841750" cy="3473450"/>
          </a:xfrm>
          <a:noFill/>
        </p:spPr>
      </p:pic>
      <p:pic>
        <p:nvPicPr>
          <p:cNvPr id="53252" name="Picture 4" descr="wafer-bond_11_000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9288" y="1020763"/>
            <a:ext cx="2963862" cy="5081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03525" name="Text Box 5"/>
          <p:cNvSpPr txBox="1">
            <a:spLocks noChangeArrowheads="1"/>
          </p:cNvSpPr>
          <p:nvPr/>
        </p:nvSpPr>
        <p:spPr bwMode="auto">
          <a:xfrm>
            <a:off x="6407150" y="5262563"/>
            <a:ext cx="1978025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800"/>
              <a:t>animation from: www.mpi-halle.mpg.de</a:t>
            </a:r>
          </a:p>
        </p:txBody>
      </p:sp>
      <p:sp>
        <p:nvSpPr>
          <p:cNvPr id="53254" name="Text Box 6"/>
          <p:cNvSpPr txBox="1">
            <a:spLocks noChangeArrowheads="1"/>
          </p:cNvSpPr>
          <p:nvPr/>
        </p:nvSpPr>
        <p:spPr bwMode="auto">
          <a:xfrm>
            <a:off x="749300" y="6283325"/>
            <a:ext cx="28813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800"/>
              <a:t>Q.-Y. Tong and U. G</a:t>
            </a:r>
            <a:r>
              <a:rPr lang="de-DE" sz="800"/>
              <a:t>ö</a:t>
            </a:r>
            <a:r>
              <a:rPr lang="en-US" sz="800"/>
              <a:t>sele </a:t>
            </a:r>
            <a:r>
              <a:rPr lang="de-DE" sz="800"/>
              <a:t>“</a:t>
            </a:r>
            <a:r>
              <a:rPr lang="en-US" sz="800"/>
              <a:t> Semiconductor Wafer Bonding </a:t>
            </a:r>
            <a:r>
              <a:rPr lang="de-DE" sz="800"/>
              <a:t>”</a:t>
            </a:r>
            <a:endParaRPr lang="en-US" sz="800"/>
          </a:p>
          <a:p>
            <a:r>
              <a:rPr lang="en-US" sz="800"/>
              <a:t>John Wiley &amp; Sons, Inc.</a:t>
            </a:r>
          </a:p>
        </p:txBody>
      </p:sp>
      <p:sp>
        <p:nvSpPr>
          <p:cNvPr id="1003527" name="Rectangle 7"/>
          <p:cNvSpPr>
            <a:spLocks noChangeArrowheads="1"/>
          </p:cNvSpPr>
          <p:nvPr/>
        </p:nvSpPr>
        <p:spPr bwMode="auto">
          <a:xfrm>
            <a:off x="4200525" y="5768975"/>
            <a:ext cx="4354513" cy="304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Comic Sans MS" pitchFamily="66" charset="0"/>
              </a:rPr>
              <a:t> </a:t>
            </a:r>
            <a:r>
              <a:rPr lang="en-US">
                <a:latin typeface="Comic Sans MS" pitchFamily="66" charset="0"/>
                <a:sym typeface="Wingdings" pitchFamily="2" charset="2"/>
              </a:rPr>
              <a:t>bonding front spreads outwards with ca. 1cm/sec </a:t>
            </a:r>
            <a:endParaRPr lang="en-US">
              <a:latin typeface="Comic Sans MS" pitchFamily="66" charset="0"/>
            </a:endParaRPr>
          </a:p>
        </p:txBody>
      </p:sp>
      <p:sp>
        <p:nvSpPr>
          <p:cNvPr id="53256" name="Date Placeholder 10"/>
          <p:cNvSpPr>
            <a:spLocks noGrp="1"/>
          </p:cNvSpPr>
          <p:nvPr>
            <p:ph type="dt" sz="quarter" idx="4294967295"/>
          </p:nvPr>
        </p:nvSpPr>
        <p:spPr bwMode="auto">
          <a:xfrm>
            <a:off x="0" y="6681788"/>
            <a:ext cx="2216150" cy="176212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HLL Project Review, October 2009</a:t>
            </a:r>
            <a:endParaRPr lang="en-US"/>
          </a:p>
        </p:txBody>
      </p:sp>
      <p:sp>
        <p:nvSpPr>
          <p:cNvPr id="53257" name="Slide Number Placeholder 11"/>
          <p:cNvSpPr>
            <a:spLocks noGrp="1"/>
          </p:cNvSpPr>
          <p:nvPr>
            <p:ph type="sldNum" sz="quarter" idx="4294967295"/>
          </p:nvPr>
        </p:nvSpPr>
        <p:spPr bwMode="auto">
          <a:xfrm>
            <a:off x="3921125" y="6696075"/>
            <a:ext cx="720725" cy="161925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D9BDFC1-0CE4-464F-88E4-476867C55C5E}" type="slidenum">
              <a:rPr lang="en-US" smtClean="0"/>
              <a:pPr/>
              <a:t>47</a:t>
            </a:fld>
            <a:endParaRPr lang="en-US" smtClean="0"/>
          </a:p>
        </p:txBody>
      </p:sp>
      <p:sp>
        <p:nvSpPr>
          <p:cNvPr id="53258" name="Footer Placeholder 12"/>
          <p:cNvSpPr>
            <a:spLocks noGrp="1"/>
          </p:cNvSpPr>
          <p:nvPr>
            <p:ph type="ftr" sz="quarter" idx="4294967295"/>
          </p:nvPr>
        </p:nvSpPr>
        <p:spPr bwMode="auto">
          <a:xfrm>
            <a:off x="6623050" y="6681788"/>
            <a:ext cx="2520950" cy="211137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Ladislav Andricek, MPI fuer Physik, HLL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3525" grpId="0"/>
      <p:bldP spid="1003527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274" name="Group 2"/>
          <p:cNvGrpSpPr>
            <a:grpSpLocks/>
          </p:cNvGrpSpPr>
          <p:nvPr/>
        </p:nvGrpSpPr>
        <p:grpSpPr bwMode="auto">
          <a:xfrm>
            <a:off x="566738" y="3563938"/>
            <a:ext cx="4046537" cy="449262"/>
            <a:chOff x="357" y="2217"/>
            <a:chExt cx="2549" cy="283"/>
          </a:xfrm>
        </p:grpSpPr>
        <p:pic>
          <p:nvPicPr>
            <p:cNvPr id="54287" name="Picture 3" descr="hydrophil-reaction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57" y="2217"/>
              <a:ext cx="2549" cy="283"/>
            </a:xfrm>
            <a:prstGeom prst="rect">
              <a:avLst/>
            </a:prstGeom>
            <a:solidFill>
              <a:srgbClr val="C9DBD8">
                <a:alpha val="32941"/>
              </a:srgbClr>
            </a:solidFill>
            <a:ln w="9525" cap="rnd">
              <a:noFill/>
              <a:prstDash val="sysDot"/>
              <a:miter lim="800000"/>
              <a:headEnd/>
              <a:tailEnd/>
            </a:ln>
          </p:spPr>
        </p:pic>
        <p:sp>
          <p:nvSpPr>
            <p:cNvPr id="54288" name="Oval 4"/>
            <p:cNvSpPr>
              <a:spLocks noChangeArrowheads="1"/>
            </p:cNvSpPr>
            <p:nvPr/>
          </p:nvSpPr>
          <p:spPr bwMode="auto">
            <a:xfrm>
              <a:off x="2680" y="2288"/>
              <a:ext cx="196" cy="169"/>
            </a:xfrm>
            <a:prstGeom prst="ellipse">
              <a:avLst/>
            </a:prstGeom>
            <a:solidFill>
              <a:srgbClr val="FF0000">
                <a:alpha val="34117"/>
              </a:srgbClr>
            </a:solid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54275" name="Picture 5" descr="hydrophob-surface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611188" y="4149725"/>
            <a:ext cx="4230687" cy="1951038"/>
          </a:xfrm>
          <a:noFill/>
        </p:spPr>
      </p:pic>
      <p:sp>
        <p:nvSpPr>
          <p:cNvPr id="54276" name="Rectangle 7"/>
          <p:cNvSpPr>
            <a:spLocks noGrp="1" noChangeArrowheads="1"/>
          </p:cNvSpPr>
          <p:nvPr>
            <p:ph type="title" sz="quarter" idx="4294967295"/>
          </p:nvPr>
        </p:nvSpPr>
        <p:spPr>
          <a:xfrm>
            <a:off x="836613" y="188913"/>
            <a:ext cx="7321550" cy="609600"/>
          </a:xfrm>
          <a:noFill/>
        </p:spPr>
        <p:txBody>
          <a:bodyPr lIns="91440"/>
          <a:lstStyle/>
          <a:p>
            <a:pPr eaLnBrk="1" hangingPunct="1"/>
            <a:r>
              <a:rPr lang="en-US" sz="1800" smtClean="0"/>
              <a:t>Direct Wafer Bonding</a:t>
            </a:r>
          </a:p>
        </p:txBody>
      </p:sp>
      <p:pic>
        <p:nvPicPr>
          <p:cNvPr id="54277" name="Picture 8" descr="hydrophil-surface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476250" y="1314450"/>
            <a:ext cx="4321175" cy="2101850"/>
          </a:xfrm>
          <a:noFill/>
        </p:spPr>
      </p:pic>
      <p:sp>
        <p:nvSpPr>
          <p:cNvPr id="54278" name="Oval 10"/>
          <p:cNvSpPr>
            <a:spLocks noChangeArrowheads="1"/>
          </p:cNvSpPr>
          <p:nvPr/>
        </p:nvSpPr>
        <p:spPr bwMode="auto">
          <a:xfrm>
            <a:off x="836613" y="1885950"/>
            <a:ext cx="360362" cy="360363"/>
          </a:xfrm>
          <a:prstGeom prst="ellipse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4279" name="Oval 11"/>
          <p:cNvSpPr>
            <a:spLocks noChangeArrowheads="1"/>
          </p:cNvSpPr>
          <p:nvPr/>
        </p:nvSpPr>
        <p:spPr bwMode="auto">
          <a:xfrm>
            <a:off x="836613" y="2516188"/>
            <a:ext cx="360362" cy="360362"/>
          </a:xfrm>
          <a:prstGeom prst="ellipse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4280" name="Line 12"/>
          <p:cNvSpPr>
            <a:spLocks noChangeShapeType="1"/>
          </p:cNvSpPr>
          <p:nvPr/>
        </p:nvSpPr>
        <p:spPr bwMode="auto">
          <a:xfrm>
            <a:off x="619125" y="1744663"/>
            <a:ext cx="222250" cy="2540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4281" name="Line 13"/>
          <p:cNvSpPr>
            <a:spLocks noChangeShapeType="1"/>
          </p:cNvSpPr>
          <p:nvPr/>
        </p:nvSpPr>
        <p:spPr bwMode="auto">
          <a:xfrm>
            <a:off x="611188" y="1744663"/>
            <a:ext cx="238125" cy="81915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pic>
        <p:nvPicPr>
          <p:cNvPr id="54282" name="Picture 14" descr="bonding-energy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6" cstate="print"/>
          <a:srcRect/>
          <a:stretch>
            <a:fillRect/>
          </a:stretch>
        </p:blipFill>
        <p:spPr>
          <a:xfrm>
            <a:off x="4886325" y="1989138"/>
            <a:ext cx="4049713" cy="3294062"/>
          </a:xfrm>
          <a:noFill/>
        </p:spPr>
      </p:pic>
      <p:sp>
        <p:nvSpPr>
          <p:cNvPr id="54283" name="Text Box 16"/>
          <p:cNvSpPr txBox="1">
            <a:spLocks noChangeArrowheads="1"/>
          </p:cNvSpPr>
          <p:nvPr/>
        </p:nvSpPr>
        <p:spPr bwMode="auto">
          <a:xfrm>
            <a:off x="6107113" y="6113463"/>
            <a:ext cx="288131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800"/>
              <a:t>Q.-Y. Tong and U. G</a:t>
            </a:r>
            <a:r>
              <a:rPr lang="de-DE" sz="800"/>
              <a:t>ö</a:t>
            </a:r>
            <a:r>
              <a:rPr lang="en-US" sz="800"/>
              <a:t>sele </a:t>
            </a:r>
            <a:r>
              <a:rPr lang="de-DE" sz="800"/>
              <a:t>“</a:t>
            </a:r>
            <a:r>
              <a:rPr lang="en-US" sz="800"/>
              <a:t> Semiconductor Wafer Bonding </a:t>
            </a:r>
            <a:r>
              <a:rPr lang="de-DE" sz="800"/>
              <a:t>”</a:t>
            </a:r>
            <a:endParaRPr lang="en-US" sz="800"/>
          </a:p>
          <a:p>
            <a:r>
              <a:rPr lang="en-US" sz="800"/>
              <a:t>John Wiley &amp; Sons, Inc.</a:t>
            </a:r>
          </a:p>
        </p:txBody>
      </p:sp>
      <p:sp>
        <p:nvSpPr>
          <p:cNvPr id="54284" name="Date Placeholder 16"/>
          <p:cNvSpPr>
            <a:spLocks noGrp="1"/>
          </p:cNvSpPr>
          <p:nvPr>
            <p:ph type="dt" sz="quarter" idx="4294967295"/>
          </p:nvPr>
        </p:nvSpPr>
        <p:spPr bwMode="auto">
          <a:xfrm>
            <a:off x="0" y="6681788"/>
            <a:ext cx="2216150" cy="176212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HLL Project Review, October 2009</a:t>
            </a:r>
            <a:endParaRPr lang="en-US"/>
          </a:p>
        </p:txBody>
      </p:sp>
      <p:sp>
        <p:nvSpPr>
          <p:cNvPr id="54285" name="Slide Number Placeholder 17"/>
          <p:cNvSpPr>
            <a:spLocks noGrp="1"/>
          </p:cNvSpPr>
          <p:nvPr>
            <p:ph type="sldNum" sz="quarter" idx="4294967295"/>
          </p:nvPr>
        </p:nvSpPr>
        <p:spPr bwMode="auto">
          <a:xfrm>
            <a:off x="3921125" y="6696075"/>
            <a:ext cx="720725" cy="161925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FA9D40F-473D-4C54-B2DA-A61831B63DDD}" type="slidenum">
              <a:rPr lang="en-US" smtClean="0"/>
              <a:pPr/>
              <a:t>48</a:t>
            </a:fld>
            <a:endParaRPr lang="en-US" smtClean="0"/>
          </a:p>
        </p:txBody>
      </p:sp>
      <p:sp>
        <p:nvSpPr>
          <p:cNvPr id="54286" name="Footer Placeholder 18"/>
          <p:cNvSpPr>
            <a:spLocks noGrp="1"/>
          </p:cNvSpPr>
          <p:nvPr>
            <p:ph type="ftr" sz="quarter" idx="4294967295"/>
          </p:nvPr>
        </p:nvSpPr>
        <p:spPr bwMode="auto">
          <a:xfrm>
            <a:off x="6623050" y="6681788"/>
            <a:ext cx="2520950" cy="211137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Ladislav Andricek, MPI fuer Physik, HLL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66" name="Group 2"/>
          <p:cNvGrpSpPr>
            <a:grpSpLocks/>
          </p:cNvGrpSpPr>
          <p:nvPr/>
        </p:nvGrpSpPr>
        <p:grpSpPr bwMode="auto">
          <a:xfrm>
            <a:off x="615950" y="893763"/>
            <a:ext cx="8251825" cy="3376612"/>
            <a:chOff x="422" y="654"/>
            <a:chExt cx="5198" cy="2127"/>
          </a:xfrm>
        </p:grpSpPr>
        <p:grpSp>
          <p:nvGrpSpPr>
            <p:cNvPr id="11272" name="Group 3"/>
            <p:cNvGrpSpPr>
              <a:grpSpLocks/>
            </p:cNvGrpSpPr>
            <p:nvPr/>
          </p:nvGrpSpPr>
          <p:grpSpPr bwMode="auto">
            <a:xfrm>
              <a:off x="422" y="888"/>
              <a:ext cx="5198" cy="1893"/>
              <a:chOff x="243" y="1593"/>
              <a:chExt cx="5184" cy="1896"/>
            </a:xfrm>
          </p:grpSpPr>
          <p:sp>
            <p:nvSpPr>
              <p:cNvPr id="11284" name="Rectangle 4"/>
              <p:cNvSpPr>
                <a:spLocks noChangeArrowheads="1"/>
              </p:cNvSpPr>
              <p:nvPr/>
            </p:nvSpPr>
            <p:spPr bwMode="auto">
              <a:xfrm>
                <a:off x="339" y="2742"/>
                <a:ext cx="1890" cy="255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285" name="Rectangle 5"/>
              <p:cNvSpPr>
                <a:spLocks noChangeArrowheads="1"/>
              </p:cNvSpPr>
              <p:nvPr/>
            </p:nvSpPr>
            <p:spPr bwMode="auto">
              <a:xfrm>
                <a:off x="339" y="2058"/>
                <a:ext cx="1890" cy="195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286" name="Rectangle 6"/>
              <p:cNvSpPr>
                <a:spLocks noChangeArrowheads="1"/>
              </p:cNvSpPr>
              <p:nvPr/>
            </p:nvSpPr>
            <p:spPr bwMode="auto">
              <a:xfrm>
                <a:off x="339" y="1641"/>
                <a:ext cx="1890" cy="198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11287" name="Picture 7" descr="thinnin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243" y="1593"/>
                <a:ext cx="5184" cy="1896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1288" name="Rectangle 8"/>
              <p:cNvSpPr>
                <a:spLocks noChangeArrowheads="1"/>
              </p:cNvSpPr>
              <p:nvPr/>
            </p:nvSpPr>
            <p:spPr bwMode="auto">
              <a:xfrm>
                <a:off x="453" y="1683"/>
                <a:ext cx="633" cy="105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289" name="Rectangle 9"/>
              <p:cNvSpPr>
                <a:spLocks noChangeArrowheads="1"/>
              </p:cNvSpPr>
              <p:nvPr/>
            </p:nvSpPr>
            <p:spPr bwMode="auto">
              <a:xfrm>
                <a:off x="1320" y="1683"/>
                <a:ext cx="777" cy="105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290" name="Rectangle 10"/>
              <p:cNvSpPr>
                <a:spLocks noChangeArrowheads="1"/>
              </p:cNvSpPr>
              <p:nvPr/>
            </p:nvSpPr>
            <p:spPr bwMode="auto">
              <a:xfrm>
                <a:off x="3267" y="1815"/>
                <a:ext cx="1890" cy="256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291" name="Line 11"/>
              <p:cNvSpPr>
                <a:spLocks noChangeShapeType="1"/>
              </p:cNvSpPr>
              <p:nvPr/>
            </p:nvSpPr>
            <p:spPr bwMode="auto">
              <a:xfrm>
                <a:off x="3252" y="2767"/>
                <a:ext cx="1891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92" name="Line 12"/>
              <p:cNvSpPr>
                <a:spLocks noChangeShapeType="1"/>
              </p:cNvSpPr>
              <p:nvPr/>
            </p:nvSpPr>
            <p:spPr bwMode="auto">
              <a:xfrm>
                <a:off x="3254" y="2767"/>
                <a:ext cx="0" cy="25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93" name="Line 13"/>
              <p:cNvSpPr>
                <a:spLocks noChangeShapeType="1"/>
              </p:cNvSpPr>
              <p:nvPr/>
            </p:nvSpPr>
            <p:spPr bwMode="auto">
              <a:xfrm flipV="1">
                <a:off x="3255" y="3021"/>
                <a:ext cx="242" cy="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94" name="Line 14"/>
              <p:cNvSpPr>
                <a:spLocks noChangeShapeType="1"/>
              </p:cNvSpPr>
              <p:nvPr/>
            </p:nvSpPr>
            <p:spPr bwMode="auto">
              <a:xfrm flipV="1">
                <a:off x="3497" y="2829"/>
                <a:ext cx="60" cy="19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95" name="Line 15"/>
              <p:cNvSpPr>
                <a:spLocks noChangeShapeType="1"/>
              </p:cNvSpPr>
              <p:nvPr/>
            </p:nvSpPr>
            <p:spPr bwMode="auto">
              <a:xfrm flipV="1">
                <a:off x="3559" y="2823"/>
                <a:ext cx="1584" cy="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96" name="Line 16"/>
              <p:cNvSpPr>
                <a:spLocks noChangeShapeType="1"/>
              </p:cNvSpPr>
              <p:nvPr/>
            </p:nvSpPr>
            <p:spPr bwMode="auto">
              <a:xfrm flipH="1" flipV="1">
                <a:off x="3255" y="2827"/>
                <a:ext cx="302" cy="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97" name="Line 17"/>
              <p:cNvSpPr>
                <a:spLocks noChangeShapeType="1"/>
              </p:cNvSpPr>
              <p:nvPr/>
            </p:nvSpPr>
            <p:spPr bwMode="auto">
              <a:xfrm>
                <a:off x="4049" y="2830"/>
                <a:ext cx="58" cy="19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98" name="Line 18"/>
              <p:cNvSpPr>
                <a:spLocks noChangeShapeType="1"/>
              </p:cNvSpPr>
              <p:nvPr/>
            </p:nvSpPr>
            <p:spPr bwMode="auto">
              <a:xfrm>
                <a:off x="4109" y="3021"/>
                <a:ext cx="182" cy="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99" name="Line 19"/>
              <p:cNvSpPr>
                <a:spLocks noChangeShapeType="1"/>
              </p:cNvSpPr>
              <p:nvPr/>
            </p:nvSpPr>
            <p:spPr bwMode="auto">
              <a:xfrm flipV="1">
                <a:off x="4291" y="2830"/>
                <a:ext cx="58" cy="19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00" name="Line 20"/>
              <p:cNvSpPr>
                <a:spLocks noChangeShapeType="1"/>
              </p:cNvSpPr>
              <p:nvPr/>
            </p:nvSpPr>
            <p:spPr bwMode="auto">
              <a:xfrm>
                <a:off x="4839" y="2829"/>
                <a:ext cx="62" cy="19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01" name="Line 21"/>
              <p:cNvSpPr>
                <a:spLocks noChangeShapeType="1"/>
              </p:cNvSpPr>
              <p:nvPr/>
            </p:nvSpPr>
            <p:spPr bwMode="auto">
              <a:xfrm>
                <a:off x="4903" y="3021"/>
                <a:ext cx="24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02" name="Line 22"/>
              <p:cNvSpPr>
                <a:spLocks noChangeShapeType="1"/>
              </p:cNvSpPr>
              <p:nvPr/>
            </p:nvSpPr>
            <p:spPr bwMode="auto">
              <a:xfrm flipV="1">
                <a:off x="5145" y="2767"/>
                <a:ext cx="0" cy="2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1273" name="Text Box 23"/>
            <p:cNvSpPr txBox="1">
              <a:spLocks noChangeArrowheads="1"/>
            </p:cNvSpPr>
            <p:nvPr/>
          </p:nvSpPr>
          <p:spPr bwMode="auto">
            <a:xfrm>
              <a:off x="1201" y="946"/>
              <a:ext cx="600" cy="15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000">
                  <a:latin typeface="Comic Sans MS" pitchFamily="66" charset="0"/>
                </a:rPr>
                <a:t>Top Wafer</a:t>
              </a:r>
            </a:p>
          </p:txBody>
        </p:sp>
        <p:sp>
          <p:nvSpPr>
            <p:cNvPr id="11274" name="Text Box 24"/>
            <p:cNvSpPr txBox="1">
              <a:spLocks noChangeArrowheads="1"/>
            </p:cNvSpPr>
            <p:nvPr/>
          </p:nvSpPr>
          <p:spPr bwMode="auto">
            <a:xfrm>
              <a:off x="1028" y="1385"/>
              <a:ext cx="884" cy="15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000">
                  <a:latin typeface="Comic Sans MS" pitchFamily="66" charset="0"/>
                </a:rPr>
                <a:t>Handle &lt;100&gt; Wafer</a:t>
              </a:r>
            </a:p>
          </p:txBody>
        </p:sp>
        <p:sp>
          <p:nvSpPr>
            <p:cNvPr id="11275" name="Text Box 25"/>
            <p:cNvSpPr txBox="1">
              <a:spLocks noChangeArrowheads="1"/>
            </p:cNvSpPr>
            <p:nvPr/>
          </p:nvSpPr>
          <p:spPr bwMode="auto">
            <a:xfrm>
              <a:off x="596" y="654"/>
              <a:ext cx="1741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200">
                  <a:latin typeface="Comic Sans MS" pitchFamily="66" charset="0"/>
                </a:rPr>
                <a:t>a) oxidation and back side implant of top wafer</a:t>
              </a:r>
            </a:p>
          </p:txBody>
        </p:sp>
        <p:sp>
          <p:nvSpPr>
            <p:cNvPr id="11276" name="Line 26"/>
            <p:cNvSpPr>
              <a:spLocks noChangeShapeType="1"/>
            </p:cNvSpPr>
            <p:nvPr/>
          </p:nvSpPr>
          <p:spPr bwMode="auto">
            <a:xfrm>
              <a:off x="1950" y="859"/>
              <a:ext cx="50" cy="22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277" name="Line 27"/>
            <p:cNvSpPr>
              <a:spLocks noChangeShapeType="1"/>
            </p:cNvSpPr>
            <p:nvPr/>
          </p:nvSpPr>
          <p:spPr bwMode="auto">
            <a:xfrm flipH="1">
              <a:off x="970" y="859"/>
              <a:ext cx="173" cy="20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278" name="Text Box 28"/>
            <p:cNvSpPr txBox="1">
              <a:spLocks noChangeArrowheads="1"/>
            </p:cNvSpPr>
            <p:nvPr/>
          </p:nvSpPr>
          <p:spPr bwMode="auto">
            <a:xfrm>
              <a:off x="624" y="2321"/>
              <a:ext cx="1741" cy="28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200" b="1">
                  <a:latin typeface="Comic Sans MS" pitchFamily="66" charset="0"/>
                </a:rPr>
                <a:t>b)</a:t>
              </a:r>
              <a:r>
                <a:rPr lang="en-US" sz="1200">
                  <a:latin typeface="Comic Sans MS" pitchFamily="66" charset="0"/>
                </a:rPr>
                <a:t> wafer bonding and grinding/polishing of top wafer</a:t>
              </a:r>
            </a:p>
          </p:txBody>
        </p:sp>
        <p:sp>
          <p:nvSpPr>
            <p:cNvPr id="11279" name="Text Box 29"/>
            <p:cNvSpPr txBox="1">
              <a:spLocks noChangeArrowheads="1"/>
            </p:cNvSpPr>
            <p:nvPr/>
          </p:nvSpPr>
          <p:spPr bwMode="auto">
            <a:xfrm>
              <a:off x="3475" y="856"/>
              <a:ext cx="1743" cy="17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200" b="1">
                  <a:latin typeface="Comic Sans MS" pitchFamily="66" charset="0"/>
                </a:rPr>
                <a:t>c)</a:t>
              </a:r>
              <a:r>
                <a:rPr lang="en-US" sz="1200">
                  <a:latin typeface="Comic Sans MS" pitchFamily="66" charset="0"/>
                </a:rPr>
                <a:t> process </a:t>
              </a:r>
              <a:r>
                <a:rPr lang="en-US" sz="1200">
                  <a:latin typeface="Comic Sans MS" pitchFamily="66" charset="0"/>
                  <a:sym typeface="Wingdings" pitchFamily="2" charset="2"/>
                </a:rPr>
                <a:t> passivation</a:t>
              </a:r>
              <a:endParaRPr lang="en-US" sz="1200">
                <a:latin typeface="Comic Sans MS" pitchFamily="66" charset="0"/>
              </a:endParaRPr>
            </a:p>
          </p:txBody>
        </p:sp>
        <p:sp>
          <p:nvSpPr>
            <p:cNvPr id="11280" name="Text Box 30"/>
            <p:cNvSpPr txBox="1">
              <a:spLocks noChangeArrowheads="1"/>
            </p:cNvSpPr>
            <p:nvPr/>
          </p:nvSpPr>
          <p:spPr bwMode="auto">
            <a:xfrm>
              <a:off x="3679" y="1474"/>
              <a:ext cx="1554" cy="17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200">
                  <a:latin typeface="Comic Sans MS" pitchFamily="66" charset="0"/>
                </a:rPr>
                <a:t>open backside </a:t>
              </a:r>
              <a:r>
                <a:rPr lang="en-US" sz="1200">
                  <a:latin typeface="Comic Sans MS" pitchFamily="66" charset="0"/>
                  <a:sym typeface="Wingdings" pitchFamily="2" charset="2"/>
                </a:rPr>
                <a:t>passivation</a:t>
              </a:r>
              <a:endParaRPr lang="en-US" sz="1200">
                <a:latin typeface="Comic Sans MS" pitchFamily="66" charset="0"/>
              </a:endParaRPr>
            </a:p>
          </p:txBody>
        </p:sp>
        <p:sp>
          <p:nvSpPr>
            <p:cNvPr id="11281" name="Line 31"/>
            <p:cNvSpPr>
              <a:spLocks noChangeShapeType="1"/>
            </p:cNvSpPr>
            <p:nvPr/>
          </p:nvSpPr>
          <p:spPr bwMode="auto">
            <a:xfrm flipH="1" flipV="1">
              <a:off x="3881" y="1385"/>
              <a:ext cx="45" cy="8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282" name="Line 32"/>
            <p:cNvSpPr>
              <a:spLocks noChangeShapeType="1"/>
            </p:cNvSpPr>
            <p:nvPr/>
          </p:nvSpPr>
          <p:spPr bwMode="auto">
            <a:xfrm flipV="1">
              <a:off x="4890" y="1356"/>
              <a:ext cx="64" cy="8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283" name="Text Box 33"/>
            <p:cNvSpPr txBox="1">
              <a:spLocks noChangeArrowheads="1"/>
            </p:cNvSpPr>
            <p:nvPr/>
          </p:nvSpPr>
          <p:spPr bwMode="auto">
            <a:xfrm>
              <a:off x="3413" y="2351"/>
              <a:ext cx="2092" cy="40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200" b="1">
                  <a:latin typeface="Comic Sans MS" pitchFamily="66" charset="0"/>
                </a:rPr>
                <a:t>d)</a:t>
              </a:r>
              <a:r>
                <a:rPr lang="en-US" sz="1200">
                  <a:latin typeface="Comic Sans MS" pitchFamily="66" charset="0"/>
                </a:rPr>
                <a:t> anisotropic deep etching opens "windows" in handle wafer</a:t>
              </a:r>
            </a:p>
            <a:p>
              <a:endParaRPr lang="en-US" sz="1200">
                <a:latin typeface="Comic Sans MS" pitchFamily="66" charset="0"/>
              </a:endParaRPr>
            </a:p>
          </p:txBody>
        </p:sp>
      </p:grpSp>
      <p:sp>
        <p:nvSpPr>
          <p:cNvPr id="11267" name="Rectangle 34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z="1800" smtClean="0"/>
              <a:t>Processing thin detectors - The Idea</a:t>
            </a:r>
          </a:p>
        </p:txBody>
      </p:sp>
      <p:sp>
        <p:nvSpPr>
          <p:cNvPr id="11268" name="Rectangle 35"/>
          <p:cNvSpPr>
            <a:spLocks noChangeArrowheads="1"/>
          </p:cNvSpPr>
          <p:nvPr/>
        </p:nvSpPr>
        <p:spPr bwMode="auto">
          <a:xfrm>
            <a:off x="1173163" y="4500563"/>
            <a:ext cx="6962775" cy="1416050"/>
          </a:xfrm>
          <a:prstGeom prst="rect">
            <a:avLst/>
          </a:prstGeom>
          <a:solidFill>
            <a:srgbClr val="C9DBD8"/>
          </a:solidFill>
          <a:ln w="1270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/>
              <a:t>		           </a:t>
            </a:r>
            <a:r>
              <a:rPr lang="en-US" sz="1200"/>
              <a:t>Key Process Modules:</a:t>
            </a:r>
          </a:p>
          <a:p>
            <a:pPr algn="l"/>
            <a:r>
              <a:rPr lang="en-US" sz="1200">
                <a:solidFill>
                  <a:schemeClr val="folHlink"/>
                </a:solidFill>
              </a:rPr>
              <a:t>-: Wafer Bonding and thinning of top layer </a:t>
            </a:r>
          </a:p>
          <a:p>
            <a:pPr algn="l"/>
            <a:r>
              <a:rPr lang="en-US" sz="1200">
                <a:solidFill>
                  <a:schemeClr val="folHlink"/>
                </a:solidFill>
              </a:rPr>
              <a:t>	</a:t>
            </a:r>
            <a:r>
              <a:rPr lang="en-US" sz="1200">
                <a:solidFill>
                  <a:schemeClr val="folHlink"/>
                </a:solidFill>
                <a:sym typeface="Wingdings" pitchFamily="2" charset="2"/>
              </a:rPr>
              <a:t> </a:t>
            </a:r>
            <a:r>
              <a:rPr lang="en-US" sz="1200">
                <a:solidFill>
                  <a:schemeClr val="folHlink"/>
                </a:solidFill>
              </a:rPr>
              <a:t>MPI Halle (G</a:t>
            </a:r>
            <a:r>
              <a:rPr lang="de-DE" sz="1200">
                <a:solidFill>
                  <a:schemeClr val="folHlink"/>
                </a:solidFill>
              </a:rPr>
              <a:t>ö</a:t>
            </a:r>
            <a:r>
              <a:rPr lang="en-US" sz="1200">
                <a:solidFill>
                  <a:schemeClr val="folHlink"/>
                </a:solidFill>
              </a:rPr>
              <a:t>sele et al.) and SICO </a:t>
            </a:r>
            <a:r>
              <a:rPr lang="en-US" sz="1200">
                <a:solidFill>
                  <a:schemeClr val="folHlink"/>
                </a:solidFill>
                <a:sym typeface="Wingdings" pitchFamily="2" charset="2"/>
              </a:rPr>
              <a:t></a:t>
            </a:r>
            <a:r>
              <a:rPr lang="en-US" sz="1200">
                <a:solidFill>
                  <a:schemeClr val="folHlink"/>
                </a:solidFill>
              </a:rPr>
              <a:t> Industry (Tracit - Soitec) </a:t>
            </a:r>
            <a:r>
              <a:rPr lang="en-US" sz="1200">
                <a:solidFill>
                  <a:schemeClr val="folHlink"/>
                </a:solidFill>
                <a:sym typeface="Wingdings" pitchFamily="2" charset="2"/>
              </a:rPr>
              <a:t> Engineered BSOI</a:t>
            </a:r>
            <a:endParaRPr lang="en-US" sz="1200">
              <a:solidFill>
                <a:schemeClr val="folHlink"/>
              </a:solidFill>
            </a:endParaRPr>
          </a:p>
          <a:p>
            <a:pPr algn="l"/>
            <a:r>
              <a:rPr lang="en-US" sz="1200"/>
              <a:t>-: Etching of the Handle Wafer </a:t>
            </a:r>
            <a:r>
              <a:rPr lang="en-US" sz="1200">
                <a:sym typeface="Wingdings" pitchFamily="2" charset="2"/>
              </a:rPr>
              <a:t> HLL</a:t>
            </a:r>
          </a:p>
          <a:p>
            <a:pPr algn="l"/>
            <a:r>
              <a:rPr lang="en-US" sz="1200">
                <a:sym typeface="Wingdings" pitchFamily="2" charset="2"/>
              </a:rPr>
              <a:t>-: Lithography on extreme topographies  HLL</a:t>
            </a:r>
            <a:endParaRPr lang="en-US" sz="1200"/>
          </a:p>
        </p:txBody>
      </p:sp>
      <p:sp>
        <p:nvSpPr>
          <p:cNvPr id="11269" name="Date Placeholder 38"/>
          <p:cNvSpPr>
            <a:spLocks noGrp="1"/>
          </p:cNvSpPr>
          <p:nvPr>
            <p:ph type="dt" sz="quarter" idx="4294967295"/>
          </p:nvPr>
        </p:nvSpPr>
        <p:spPr bwMode="auto">
          <a:xfrm>
            <a:off x="0" y="6681788"/>
            <a:ext cx="2216150" cy="176212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HLL Project Review, October 2009</a:t>
            </a:r>
            <a:endParaRPr lang="en-US"/>
          </a:p>
        </p:txBody>
      </p:sp>
      <p:sp>
        <p:nvSpPr>
          <p:cNvPr id="11270" name="Slide Number Placeholder 39"/>
          <p:cNvSpPr>
            <a:spLocks noGrp="1"/>
          </p:cNvSpPr>
          <p:nvPr>
            <p:ph type="sldNum" sz="quarter" idx="4294967295"/>
          </p:nvPr>
        </p:nvSpPr>
        <p:spPr bwMode="auto">
          <a:xfrm>
            <a:off x="3921125" y="6696075"/>
            <a:ext cx="720725" cy="161925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5F05FE9-5FDE-4C9E-AF4B-03EC764D5683}" type="slidenum">
              <a:rPr lang="en-US" smtClean="0"/>
              <a:pPr/>
              <a:t>5</a:t>
            </a:fld>
            <a:endParaRPr lang="en-US" smtClean="0"/>
          </a:p>
        </p:txBody>
      </p:sp>
      <p:sp>
        <p:nvSpPr>
          <p:cNvPr id="11271" name="Footer Placeholder 40"/>
          <p:cNvSpPr>
            <a:spLocks noGrp="1"/>
          </p:cNvSpPr>
          <p:nvPr>
            <p:ph type="ftr" sz="quarter" idx="4294967295"/>
          </p:nvPr>
        </p:nvSpPr>
        <p:spPr bwMode="auto">
          <a:xfrm>
            <a:off x="6623050" y="6681788"/>
            <a:ext cx="2520950" cy="211137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Ladislav Andricek, MPI fuer Physik, HLL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 sz="quarter" idx="4294967295"/>
          </p:nvPr>
        </p:nvSpPr>
        <p:spPr/>
        <p:txBody>
          <a:bodyPr/>
          <a:lstStyle/>
          <a:p>
            <a:pPr eaLnBrk="1" hangingPunct="1"/>
            <a:r>
              <a:rPr lang="en-US" sz="1800" smtClean="0"/>
              <a:t>Deep Anisotropic Wet Etching </a:t>
            </a:r>
            <a:r>
              <a:rPr lang="en-US" sz="1600" smtClean="0"/>
              <a:t>(KOH, NaOH…TMAH…)</a:t>
            </a:r>
          </a:p>
        </p:txBody>
      </p:sp>
      <p:sp>
        <p:nvSpPr>
          <p:cNvPr id="12291" name="Text Box 3"/>
          <p:cNvSpPr txBox="1">
            <a:spLocks noChangeArrowheads="1"/>
          </p:cNvSpPr>
          <p:nvPr/>
        </p:nvSpPr>
        <p:spPr bwMode="auto">
          <a:xfrm>
            <a:off x="1441413" y="1141301"/>
            <a:ext cx="6469210" cy="1261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800" dirty="0" smtClean="0"/>
              <a:t>Takes advantage of the </a:t>
            </a:r>
            <a:r>
              <a:rPr lang="en-US" sz="1800" dirty="0" smtClean="0"/>
              <a:t>single crystal structure of the Bulk</a:t>
            </a:r>
          </a:p>
          <a:p>
            <a:r>
              <a:rPr lang="en-US" u="sng" dirty="0" err="1" smtClean="0">
                <a:solidFill>
                  <a:srgbClr val="FF0000"/>
                </a:solidFill>
              </a:rPr>
              <a:t>T</a:t>
            </a:r>
            <a:r>
              <a:rPr lang="en-US" u="sng" dirty="0" err="1" smtClean="0"/>
              <a:t>etra</a:t>
            </a:r>
            <a:r>
              <a:rPr lang="en-US" u="sng" dirty="0" err="1" smtClean="0">
                <a:solidFill>
                  <a:srgbClr val="FF0000"/>
                </a:solidFill>
              </a:rPr>
              <a:t>M</a:t>
            </a:r>
            <a:r>
              <a:rPr lang="en-US" u="sng" dirty="0" err="1" smtClean="0"/>
              <a:t>ethyl</a:t>
            </a:r>
            <a:r>
              <a:rPr lang="en-US" u="sng" dirty="0" smtClean="0"/>
              <a:t> </a:t>
            </a:r>
            <a:r>
              <a:rPr lang="en-US" u="sng" dirty="0">
                <a:solidFill>
                  <a:srgbClr val="FF0000"/>
                </a:solidFill>
              </a:rPr>
              <a:t>A</a:t>
            </a:r>
            <a:r>
              <a:rPr lang="en-US" u="sng" dirty="0"/>
              <a:t>mmonium </a:t>
            </a:r>
            <a:r>
              <a:rPr lang="en-US" u="sng" dirty="0" smtClean="0">
                <a:solidFill>
                  <a:srgbClr val="FF0000"/>
                </a:solidFill>
              </a:rPr>
              <a:t>H</a:t>
            </a:r>
            <a:r>
              <a:rPr lang="en-US" u="sng" dirty="0" smtClean="0"/>
              <a:t>ydroxide</a:t>
            </a:r>
          </a:p>
          <a:p>
            <a:r>
              <a:rPr lang="en-US" dirty="0" err="1" smtClean="0"/>
              <a:t>Etche</a:t>
            </a:r>
            <a:r>
              <a:rPr lang="en-US" dirty="0" smtClean="0"/>
              <a:t> rate in (100) direction much </a:t>
            </a:r>
            <a:r>
              <a:rPr lang="en-US" dirty="0" smtClean="0"/>
              <a:t>than </a:t>
            </a:r>
            <a:r>
              <a:rPr lang="en-US" dirty="0" smtClean="0"/>
              <a:t>for higher </a:t>
            </a:r>
            <a:r>
              <a:rPr lang="en-US" dirty="0" smtClean="0"/>
              <a:t>indexed </a:t>
            </a:r>
            <a:r>
              <a:rPr lang="en-US" dirty="0" smtClean="0"/>
              <a:t>planes…</a:t>
            </a:r>
            <a:endParaRPr lang="en-US" dirty="0" smtClean="0"/>
          </a:p>
          <a:p>
            <a:endParaRPr lang="en-US" sz="1600" u="sng" baseline="-25000" dirty="0"/>
          </a:p>
        </p:txBody>
      </p:sp>
      <p:sp>
        <p:nvSpPr>
          <p:cNvPr id="12292" name="Text Box 5"/>
          <p:cNvSpPr txBox="1">
            <a:spLocks noChangeArrowheads="1"/>
          </p:cNvSpPr>
          <p:nvPr/>
        </p:nvSpPr>
        <p:spPr bwMode="auto">
          <a:xfrm>
            <a:off x="527050" y="2620949"/>
            <a:ext cx="4533900" cy="127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 dirty="0"/>
              <a:t>+: good selectivity to oxide (and Al with tricks..)</a:t>
            </a:r>
          </a:p>
          <a:p>
            <a:pPr algn="l"/>
            <a:r>
              <a:rPr lang="en-US" dirty="0"/>
              <a:t>+: no alkali ions (CMOS compatible)</a:t>
            </a:r>
          </a:p>
          <a:p>
            <a:pPr algn="l"/>
            <a:r>
              <a:rPr lang="en-US" dirty="0"/>
              <a:t> -: poorer selectivity to (111)  (≈30:1)</a:t>
            </a:r>
          </a:p>
          <a:p>
            <a:pPr algn="l"/>
            <a:r>
              <a:rPr lang="en-US" dirty="0"/>
              <a:t> -: rough surface after etching (hillocks)</a:t>
            </a:r>
            <a:endParaRPr lang="en-US" u="sng" baseline="-25000" dirty="0"/>
          </a:p>
        </p:txBody>
      </p:sp>
      <p:grpSp>
        <p:nvGrpSpPr>
          <p:cNvPr id="12293" name="Group 11"/>
          <p:cNvGrpSpPr>
            <a:grpSpLocks/>
          </p:cNvGrpSpPr>
          <p:nvPr/>
        </p:nvGrpSpPr>
        <p:grpSpPr bwMode="auto">
          <a:xfrm>
            <a:off x="4500563" y="3798887"/>
            <a:ext cx="4325937" cy="3059113"/>
            <a:chOff x="3118" y="2344"/>
            <a:chExt cx="1919" cy="1440"/>
          </a:xfrm>
        </p:grpSpPr>
        <p:pic>
          <p:nvPicPr>
            <p:cNvPr id="12299" name="Picture 12" descr="koh-wafer-mirror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118" y="2344"/>
              <a:ext cx="1919" cy="14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300" name="Text Box 13"/>
            <p:cNvSpPr txBox="1">
              <a:spLocks noChangeArrowheads="1"/>
            </p:cNvSpPr>
            <p:nvPr/>
          </p:nvSpPr>
          <p:spPr bwMode="auto">
            <a:xfrm>
              <a:off x="4605" y="3228"/>
              <a:ext cx="239" cy="1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800" b="1">
                  <a:solidFill>
                    <a:schemeClr val="bg1"/>
                  </a:solidFill>
                  <a:latin typeface="Comic Sans MS" pitchFamily="66" charset="0"/>
                </a:rPr>
                <a:t>54.72º</a:t>
              </a:r>
            </a:p>
          </p:txBody>
        </p:sp>
        <p:sp>
          <p:nvSpPr>
            <p:cNvPr id="12301" name="Arc 14"/>
            <p:cNvSpPr>
              <a:spLocks/>
            </p:cNvSpPr>
            <p:nvPr/>
          </p:nvSpPr>
          <p:spPr bwMode="auto">
            <a:xfrm>
              <a:off x="4684" y="3183"/>
              <a:ext cx="175" cy="157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12294" name="Picture 15" descr="SI-lattice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558800" y="4287838"/>
            <a:ext cx="4162425" cy="1549400"/>
          </a:xfrm>
          <a:noFill/>
        </p:spPr>
      </p:pic>
      <p:sp>
        <p:nvSpPr>
          <p:cNvPr id="12295" name="Text Box 18"/>
          <p:cNvSpPr txBox="1">
            <a:spLocks noChangeArrowheads="1"/>
          </p:cNvSpPr>
          <p:nvPr/>
        </p:nvSpPr>
        <p:spPr bwMode="auto">
          <a:xfrm>
            <a:off x="5278438" y="2698406"/>
            <a:ext cx="3200400" cy="1169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/>
              <a:t>-: 5 wt.% TMAH + (NH</a:t>
            </a:r>
            <a:r>
              <a:rPr lang="en-US" b="1" baseline="-25000" dirty="0"/>
              <a:t>4</a:t>
            </a:r>
            <a:r>
              <a:rPr lang="en-US" dirty="0"/>
              <a:t>)</a:t>
            </a:r>
            <a:r>
              <a:rPr lang="en-US" b="1" baseline="-25000" dirty="0"/>
              <a:t>2</a:t>
            </a:r>
            <a:r>
              <a:rPr lang="en-US" dirty="0"/>
              <a:t>S</a:t>
            </a:r>
            <a:r>
              <a:rPr lang="en-US" b="1" baseline="-25000" dirty="0"/>
              <a:t>2</a:t>
            </a:r>
            <a:r>
              <a:rPr lang="en-US" dirty="0"/>
              <a:t>O</a:t>
            </a:r>
            <a:r>
              <a:rPr lang="en-US" b="1" baseline="-25000" dirty="0"/>
              <a:t>8</a:t>
            </a:r>
          </a:p>
          <a:p>
            <a:pPr algn="l"/>
            <a:endParaRPr lang="en-US" baseline="-25000" dirty="0"/>
          </a:p>
          <a:p>
            <a:r>
              <a:rPr lang="en-US" u="sng" dirty="0"/>
              <a:t> at 87 ºC:</a:t>
            </a:r>
          </a:p>
          <a:p>
            <a:r>
              <a:rPr lang="en-US" dirty="0"/>
              <a:t>etch rate Si(100): ≈60 </a:t>
            </a:r>
            <a:r>
              <a:rPr lang="el-GR" dirty="0"/>
              <a:t>μ</a:t>
            </a:r>
            <a:r>
              <a:rPr lang="en-US" dirty="0"/>
              <a:t>m/h </a:t>
            </a:r>
          </a:p>
        </p:txBody>
      </p:sp>
      <p:sp>
        <p:nvSpPr>
          <p:cNvPr id="12296" name="Date Placeholder 13"/>
          <p:cNvSpPr>
            <a:spLocks noGrp="1"/>
          </p:cNvSpPr>
          <p:nvPr>
            <p:ph type="dt" sz="quarter" idx="4294967295"/>
          </p:nvPr>
        </p:nvSpPr>
        <p:spPr bwMode="auto">
          <a:xfrm>
            <a:off x="0" y="6681788"/>
            <a:ext cx="2216150" cy="176212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HLL Project Review, October 2009</a:t>
            </a:r>
            <a:endParaRPr lang="en-US"/>
          </a:p>
        </p:txBody>
      </p:sp>
      <p:sp>
        <p:nvSpPr>
          <p:cNvPr id="12297" name="Slide Number Placeholder 14"/>
          <p:cNvSpPr>
            <a:spLocks noGrp="1"/>
          </p:cNvSpPr>
          <p:nvPr>
            <p:ph type="sldNum" sz="quarter" idx="4294967295"/>
          </p:nvPr>
        </p:nvSpPr>
        <p:spPr bwMode="auto">
          <a:xfrm>
            <a:off x="3921125" y="6696075"/>
            <a:ext cx="720725" cy="161925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1C2FCE6-F19A-4F7A-92D4-5BF5BCA5E984}" type="slidenum">
              <a:rPr lang="en-US" smtClean="0"/>
              <a:pPr/>
              <a:t>6</a:t>
            </a:fld>
            <a:endParaRPr lang="en-US" smtClean="0"/>
          </a:p>
        </p:txBody>
      </p:sp>
      <p:sp>
        <p:nvSpPr>
          <p:cNvPr id="12298" name="Footer Placeholder 15"/>
          <p:cNvSpPr>
            <a:spLocks noGrp="1"/>
          </p:cNvSpPr>
          <p:nvPr>
            <p:ph type="ftr" sz="quarter" idx="4294967295"/>
          </p:nvPr>
        </p:nvSpPr>
        <p:spPr bwMode="auto">
          <a:xfrm>
            <a:off x="6623050" y="6681788"/>
            <a:ext cx="2520950" cy="211137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Ladislav Andricek, MPI fuer Physik, HLL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sz="1800" smtClean="0"/>
              <a:t>SEM pictures</a:t>
            </a:r>
          </a:p>
        </p:txBody>
      </p:sp>
      <p:pic>
        <p:nvPicPr>
          <p:cNvPr id="13315" name="Picture 8" descr="W7474 Pr02-06-4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21263" y="3698875"/>
            <a:ext cx="3556000" cy="284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6" name="Picture 9" descr="W7474 Pr01-03-4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16225" y="954088"/>
            <a:ext cx="3330575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7" name="Picture 10" descr="W7474 Pr01-11-3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62713" y="1089025"/>
            <a:ext cx="2563812" cy="205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8" name="Picture 11" descr="design-per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6250" y="1133475"/>
            <a:ext cx="1979613" cy="1979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9" name="Picture 12" descr="design-bars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62038" y="3654425"/>
            <a:ext cx="2936875" cy="2979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20" name="Date Placeholder 7"/>
          <p:cNvSpPr>
            <a:spLocks noGrp="1"/>
          </p:cNvSpPr>
          <p:nvPr>
            <p:ph type="dt" sz="quarter" idx="4294967295"/>
          </p:nvPr>
        </p:nvSpPr>
        <p:spPr bwMode="auto">
          <a:xfrm>
            <a:off x="0" y="6681788"/>
            <a:ext cx="2216150" cy="176212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HLL Project Review, October 2009</a:t>
            </a:r>
            <a:endParaRPr lang="en-US"/>
          </a:p>
        </p:txBody>
      </p:sp>
      <p:sp>
        <p:nvSpPr>
          <p:cNvPr id="13321" name="Slide Number Placeholder 8"/>
          <p:cNvSpPr>
            <a:spLocks noGrp="1"/>
          </p:cNvSpPr>
          <p:nvPr>
            <p:ph type="sldNum" sz="quarter" idx="4294967295"/>
          </p:nvPr>
        </p:nvSpPr>
        <p:spPr bwMode="auto">
          <a:xfrm>
            <a:off x="3921125" y="6696075"/>
            <a:ext cx="720725" cy="161925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F896DEF-4DDE-4870-AED6-BB3ACA416746}" type="slidenum">
              <a:rPr lang="en-US" smtClean="0"/>
              <a:pPr/>
              <a:t>7</a:t>
            </a:fld>
            <a:endParaRPr lang="en-US" smtClean="0"/>
          </a:p>
        </p:txBody>
      </p:sp>
      <p:sp>
        <p:nvSpPr>
          <p:cNvPr id="13322" name="Footer Placeholder 9"/>
          <p:cNvSpPr>
            <a:spLocks noGrp="1"/>
          </p:cNvSpPr>
          <p:nvPr>
            <p:ph type="ftr" sz="quarter" idx="4294967295"/>
          </p:nvPr>
        </p:nvSpPr>
        <p:spPr bwMode="auto">
          <a:xfrm>
            <a:off x="6623050" y="6681788"/>
            <a:ext cx="2520950" cy="211137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Ladislav Andricek, MPI fuer Physik, HLL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3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z="1800" smtClean="0"/>
              <a:t>Lithography on extreme topographies </a:t>
            </a:r>
            <a:r>
              <a:rPr lang="en-US" sz="1800" smtClean="0">
                <a:sym typeface="Wingdings" pitchFamily="2" charset="2"/>
              </a:rPr>
              <a:t></a:t>
            </a:r>
            <a:r>
              <a:rPr lang="en-US" sz="1800" smtClean="0"/>
              <a:t> Spray Coating</a:t>
            </a:r>
          </a:p>
        </p:txBody>
      </p:sp>
      <p:sp>
        <p:nvSpPr>
          <p:cNvPr id="14339" name="Text Box 4"/>
          <p:cNvSpPr txBox="1">
            <a:spLocks noChangeArrowheads="1"/>
          </p:cNvSpPr>
          <p:nvPr/>
        </p:nvSpPr>
        <p:spPr bwMode="auto">
          <a:xfrm>
            <a:off x="5106988" y="1711325"/>
            <a:ext cx="282575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contact opening and metallization</a:t>
            </a:r>
          </a:p>
          <a:p>
            <a:r>
              <a:rPr lang="en-US">
                <a:solidFill>
                  <a:schemeClr val="bg1"/>
                </a:solidFill>
              </a:rPr>
              <a:t>after etching of the handle wafer</a:t>
            </a:r>
            <a:endParaRPr lang="en-US" baseline="30000">
              <a:solidFill>
                <a:schemeClr val="bg1"/>
              </a:solidFill>
            </a:endParaRPr>
          </a:p>
        </p:txBody>
      </p:sp>
      <p:pic>
        <p:nvPicPr>
          <p:cNvPr id="14340" name="Picture 6" descr="spray-coat-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86438" y="4373563"/>
            <a:ext cx="2139950" cy="2179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1" name="Text Box 7"/>
          <p:cNvSpPr txBox="1">
            <a:spLocks noChangeArrowheads="1"/>
          </p:cNvSpPr>
          <p:nvPr/>
        </p:nvSpPr>
        <p:spPr bwMode="auto">
          <a:xfrm>
            <a:off x="781050" y="1195388"/>
            <a:ext cx="4178300" cy="2816225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 sz="1200"/>
              <a:t>Usually: spin coating of the wafer with photo resist</a:t>
            </a:r>
          </a:p>
          <a:p>
            <a:pPr algn="l"/>
            <a:endParaRPr lang="en-US" sz="1200"/>
          </a:p>
          <a:p>
            <a:pPr algn="l"/>
            <a:r>
              <a:rPr lang="en-US" sz="1200"/>
              <a:t>This is almost impossible after deep etching </a:t>
            </a:r>
          </a:p>
          <a:p>
            <a:pPr algn="l"/>
            <a:r>
              <a:rPr lang="en-US" sz="1200"/>
              <a:t>of the handle wafer.</a:t>
            </a:r>
          </a:p>
          <a:p>
            <a:pPr algn="l"/>
            <a:endParaRPr lang="en-US" sz="1200"/>
          </a:p>
          <a:p>
            <a:pPr algn="l">
              <a:buFont typeface="Wingdings" pitchFamily="2" charset="2"/>
              <a:buChar char="à"/>
            </a:pPr>
            <a:r>
              <a:rPr lang="en-US" sz="1200"/>
              <a:t>Spray Coating with photo resist! Then</a:t>
            </a:r>
          </a:p>
          <a:p>
            <a:pPr lvl="1" algn="l">
              <a:buFont typeface="Wingdings" pitchFamily="2" charset="2"/>
              <a:buChar char="à"/>
            </a:pPr>
            <a:r>
              <a:rPr lang="en-US" sz="1200"/>
              <a:t> Etch contact to buried implant</a:t>
            </a:r>
          </a:p>
          <a:p>
            <a:pPr lvl="1" algn="l">
              <a:buFont typeface="Wingdings" pitchFamily="2" charset="2"/>
              <a:buChar char="à"/>
            </a:pPr>
            <a:r>
              <a:rPr lang="en-US" sz="1200"/>
              <a:t> Sputter Alu</a:t>
            </a:r>
          </a:p>
          <a:p>
            <a:pPr lvl="1" algn="l">
              <a:buFont typeface="Wingdings" pitchFamily="2" charset="2"/>
              <a:buChar char="à"/>
            </a:pPr>
            <a:r>
              <a:rPr lang="en-US" sz="1200"/>
              <a:t> Patterning of Alu</a:t>
            </a:r>
          </a:p>
          <a:p>
            <a:pPr algn="l"/>
            <a:endParaRPr lang="en-US"/>
          </a:p>
        </p:txBody>
      </p:sp>
      <p:pic>
        <p:nvPicPr>
          <p:cNvPr id="14342" name="Picture 8" descr="spray-coat-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22338" y="4286250"/>
            <a:ext cx="4324350" cy="2173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3" name="Picture 4" descr="Full_Thinned_Wafer_lowre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95900" y="1411288"/>
            <a:ext cx="3390900" cy="2262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4" name="Date Placeholder 10"/>
          <p:cNvSpPr>
            <a:spLocks noGrp="1"/>
          </p:cNvSpPr>
          <p:nvPr>
            <p:ph type="dt" sz="quarter" idx="4294967295"/>
          </p:nvPr>
        </p:nvSpPr>
        <p:spPr bwMode="auto">
          <a:xfrm>
            <a:off x="0" y="6681788"/>
            <a:ext cx="2216150" cy="176212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HLL Project Review, October 2009</a:t>
            </a:r>
            <a:endParaRPr lang="en-US"/>
          </a:p>
        </p:txBody>
      </p:sp>
      <p:sp>
        <p:nvSpPr>
          <p:cNvPr id="14345" name="Slide Number Placeholder 11"/>
          <p:cNvSpPr>
            <a:spLocks noGrp="1"/>
          </p:cNvSpPr>
          <p:nvPr>
            <p:ph type="sldNum" sz="quarter" idx="4294967295"/>
          </p:nvPr>
        </p:nvSpPr>
        <p:spPr bwMode="auto">
          <a:xfrm>
            <a:off x="3921125" y="6696075"/>
            <a:ext cx="720725" cy="161925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5475976-8D42-4650-A84D-BC3C27F40C6B}" type="slidenum">
              <a:rPr lang="en-US" smtClean="0"/>
              <a:pPr/>
              <a:t>8</a:t>
            </a:fld>
            <a:endParaRPr lang="en-US" smtClean="0"/>
          </a:p>
        </p:txBody>
      </p:sp>
      <p:sp>
        <p:nvSpPr>
          <p:cNvPr id="14346" name="Footer Placeholder 12"/>
          <p:cNvSpPr>
            <a:spLocks noGrp="1"/>
          </p:cNvSpPr>
          <p:nvPr>
            <p:ph type="ftr" sz="quarter" idx="4294967295"/>
          </p:nvPr>
        </p:nvSpPr>
        <p:spPr bwMode="auto">
          <a:xfrm>
            <a:off x="6623050" y="6681788"/>
            <a:ext cx="2520950" cy="211137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Ladislav Andricek, MPI fuer Physik, HLL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z="1800" smtClean="0"/>
              <a:t>Large area diodes</a:t>
            </a:r>
          </a:p>
        </p:txBody>
      </p:sp>
      <p:pic>
        <p:nvPicPr>
          <p:cNvPr id="15363" name="Picture 3" descr="upper-waf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71850" y="1350963"/>
            <a:ext cx="5276850" cy="397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4" name="Text Box 4"/>
          <p:cNvSpPr txBox="1">
            <a:spLocks noChangeArrowheads="1"/>
          </p:cNvSpPr>
          <p:nvPr/>
        </p:nvSpPr>
        <p:spPr bwMode="auto">
          <a:xfrm>
            <a:off x="5803900" y="5780088"/>
            <a:ext cx="2798763" cy="730250"/>
          </a:xfrm>
          <a:prstGeom prst="rect">
            <a:avLst/>
          </a:prstGeom>
          <a:solidFill>
            <a:srgbClr val="C9DBD8"/>
          </a:solidFill>
          <a:ln w="1270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/>
              <a:t>4 "full size" 1</a:t>
            </a:r>
            <a:r>
              <a:rPr lang="en-US" baseline="30000"/>
              <a:t>st</a:t>
            </a:r>
            <a:r>
              <a:rPr lang="en-US"/>
              <a:t> layer ILC ladders </a:t>
            </a:r>
          </a:p>
          <a:p>
            <a:pPr algn="l">
              <a:spcBef>
                <a:spcPct val="0"/>
              </a:spcBef>
            </a:pPr>
            <a:r>
              <a:rPr lang="en-US"/>
              <a:t>100x13 mm</a:t>
            </a:r>
            <a:r>
              <a:rPr lang="en-US" baseline="30000"/>
              <a:t>2</a:t>
            </a:r>
            <a:r>
              <a:rPr lang="en-US"/>
              <a:t>, 1 and 3 mm frame </a:t>
            </a:r>
          </a:p>
          <a:p>
            <a:pPr algn="l">
              <a:spcBef>
                <a:spcPct val="0"/>
              </a:spcBef>
            </a:pPr>
            <a:r>
              <a:rPr lang="en-US"/>
              <a:t>along the long side</a:t>
            </a:r>
            <a:endParaRPr lang="de-DE"/>
          </a:p>
        </p:txBody>
      </p:sp>
      <p:sp>
        <p:nvSpPr>
          <p:cNvPr id="15365" name="Text Box 5"/>
          <p:cNvSpPr txBox="1">
            <a:spLocks noChangeArrowheads="1"/>
          </p:cNvSpPr>
          <p:nvPr/>
        </p:nvSpPr>
        <p:spPr bwMode="auto">
          <a:xfrm>
            <a:off x="3829050" y="5884863"/>
            <a:ext cx="1225550" cy="517525"/>
          </a:xfrm>
          <a:prstGeom prst="rect">
            <a:avLst/>
          </a:prstGeom>
          <a:solidFill>
            <a:srgbClr val="C9DBD8"/>
          </a:solidFill>
          <a:ln w="1270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US"/>
              <a:t>Diodes with</a:t>
            </a:r>
          </a:p>
          <a:p>
            <a:pPr>
              <a:spcBef>
                <a:spcPct val="0"/>
              </a:spcBef>
            </a:pPr>
            <a:r>
              <a:rPr lang="en-US"/>
              <a:t>various areas</a:t>
            </a:r>
            <a:endParaRPr lang="de-DE"/>
          </a:p>
        </p:txBody>
      </p:sp>
      <p:grpSp>
        <p:nvGrpSpPr>
          <p:cNvPr id="15366" name="Group 9"/>
          <p:cNvGrpSpPr>
            <a:grpSpLocks/>
          </p:cNvGrpSpPr>
          <p:nvPr/>
        </p:nvGrpSpPr>
        <p:grpSpPr bwMode="auto">
          <a:xfrm>
            <a:off x="4716463" y="4800600"/>
            <a:ext cx="1185862" cy="936625"/>
            <a:chOff x="2384" y="3139"/>
            <a:chExt cx="792" cy="573"/>
          </a:xfrm>
        </p:grpSpPr>
        <p:sp>
          <p:nvSpPr>
            <p:cNvPr id="15393" name="Line 10"/>
            <p:cNvSpPr>
              <a:spLocks noChangeShapeType="1"/>
            </p:cNvSpPr>
            <p:nvPr/>
          </p:nvSpPr>
          <p:spPr bwMode="auto">
            <a:xfrm flipH="1" flipV="1">
              <a:off x="2384" y="3139"/>
              <a:ext cx="792" cy="573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 type="oval" w="med" len="med"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15394" name="Line 11"/>
            <p:cNvSpPr>
              <a:spLocks noChangeShapeType="1"/>
            </p:cNvSpPr>
            <p:nvPr/>
          </p:nvSpPr>
          <p:spPr bwMode="auto">
            <a:xfrm flipH="1" flipV="1">
              <a:off x="2384" y="3139"/>
              <a:ext cx="785" cy="568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 type="oval" w="med" len="med"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</p:grpSp>
      <p:grpSp>
        <p:nvGrpSpPr>
          <p:cNvPr id="15367" name="Group 12"/>
          <p:cNvGrpSpPr>
            <a:grpSpLocks/>
          </p:cNvGrpSpPr>
          <p:nvPr/>
        </p:nvGrpSpPr>
        <p:grpSpPr bwMode="auto">
          <a:xfrm flipH="1">
            <a:off x="5867400" y="4852988"/>
            <a:ext cx="1528763" cy="871537"/>
            <a:chOff x="2384" y="3139"/>
            <a:chExt cx="792" cy="573"/>
          </a:xfrm>
        </p:grpSpPr>
        <p:sp>
          <p:nvSpPr>
            <p:cNvPr id="15391" name="Line 13"/>
            <p:cNvSpPr>
              <a:spLocks noChangeShapeType="1"/>
            </p:cNvSpPr>
            <p:nvPr/>
          </p:nvSpPr>
          <p:spPr bwMode="auto">
            <a:xfrm flipH="1" flipV="1">
              <a:off x="2384" y="3139"/>
              <a:ext cx="792" cy="573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 type="oval" w="med" len="med"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15392" name="Line 14"/>
            <p:cNvSpPr>
              <a:spLocks noChangeShapeType="1"/>
            </p:cNvSpPr>
            <p:nvPr/>
          </p:nvSpPr>
          <p:spPr bwMode="auto">
            <a:xfrm flipH="1" flipV="1">
              <a:off x="2384" y="3139"/>
              <a:ext cx="785" cy="568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 type="oval" w="med" len="med"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</p:grpSp>
      <p:grpSp>
        <p:nvGrpSpPr>
          <p:cNvPr id="15368" name="Group 15"/>
          <p:cNvGrpSpPr>
            <a:grpSpLocks/>
          </p:cNvGrpSpPr>
          <p:nvPr/>
        </p:nvGrpSpPr>
        <p:grpSpPr bwMode="auto">
          <a:xfrm>
            <a:off x="5789613" y="4878388"/>
            <a:ext cx="85725" cy="838200"/>
            <a:chOff x="2384" y="3139"/>
            <a:chExt cx="792" cy="573"/>
          </a:xfrm>
        </p:grpSpPr>
        <p:sp>
          <p:nvSpPr>
            <p:cNvPr id="15389" name="Line 16"/>
            <p:cNvSpPr>
              <a:spLocks noChangeShapeType="1"/>
            </p:cNvSpPr>
            <p:nvPr/>
          </p:nvSpPr>
          <p:spPr bwMode="auto">
            <a:xfrm flipH="1" flipV="1">
              <a:off x="2384" y="3139"/>
              <a:ext cx="792" cy="573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 type="oval" w="med" len="med"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15390" name="Line 17"/>
            <p:cNvSpPr>
              <a:spLocks noChangeShapeType="1"/>
            </p:cNvSpPr>
            <p:nvPr/>
          </p:nvSpPr>
          <p:spPr bwMode="auto">
            <a:xfrm flipH="1" flipV="1">
              <a:off x="2384" y="3139"/>
              <a:ext cx="785" cy="568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 type="oval" w="med" len="med"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</p:grpSp>
      <p:grpSp>
        <p:nvGrpSpPr>
          <p:cNvPr id="15369" name="Group 18"/>
          <p:cNvGrpSpPr>
            <a:grpSpLocks/>
          </p:cNvGrpSpPr>
          <p:nvPr/>
        </p:nvGrpSpPr>
        <p:grpSpPr bwMode="auto">
          <a:xfrm flipH="1">
            <a:off x="5878513" y="4902200"/>
            <a:ext cx="471487" cy="801688"/>
            <a:chOff x="2384" y="3139"/>
            <a:chExt cx="792" cy="573"/>
          </a:xfrm>
        </p:grpSpPr>
        <p:sp>
          <p:nvSpPr>
            <p:cNvPr id="15387" name="Line 19"/>
            <p:cNvSpPr>
              <a:spLocks noChangeShapeType="1"/>
            </p:cNvSpPr>
            <p:nvPr/>
          </p:nvSpPr>
          <p:spPr bwMode="auto">
            <a:xfrm flipH="1" flipV="1">
              <a:off x="2384" y="3139"/>
              <a:ext cx="792" cy="573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 type="oval" w="med" len="med"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15388" name="Line 20"/>
            <p:cNvSpPr>
              <a:spLocks noChangeShapeType="1"/>
            </p:cNvSpPr>
            <p:nvPr/>
          </p:nvSpPr>
          <p:spPr bwMode="auto">
            <a:xfrm flipH="1" flipV="1">
              <a:off x="2384" y="3139"/>
              <a:ext cx="785" cy="568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 type="oval" w="med" len="med"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</p:grpSp>
      <p:grpSp>
        <p:nvGrpSpPr>
          <p:cNvPr id="15370" name="Group 27"/>
          <p:cNvGrpSpPr>
            <a:grpSpLocks/>
          </p:cNvGrpSpPr>
          <p:nvPr/>
        </p:nvGrpSpPr>
        <p:grpSpPr bwMode="auto">
          <a:xfrm>
            <a:off x="3884613" y="4889500"/>
            <a:ext cx="519112" cy="965200"/>
            <a:chOff x="2384" y="3139"/>
            <a:chExt cx="792" cy="573"/>
          </a:xfrm>
        </p:grpSpPr>
        <p:sp>
          <p:nvSpPr>
            <p:cNvPr id="15385" name="Line 28"/>
            <p:cNvSpPr>
              <a:spLocks noChangeShapeType="1"/>
            </p:cNvSpPr>
            <p:nvPr/>
          </p:nvSpPr>
          <p:spPr bwMode="auto">
            <a:xfrm flipH="1" flipV="1">
              <a:off x="2384" y="3139"/>
              <a:ext cx="792" cy="573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 type="oval" w="med" len="med"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15386" name="Line 29"/>
            <p:cNvSpPr>
              <a:spLocks noChangeShapeType="1"/>
            </p:cNvSpPr>
            <p:nvPr/>
          </p:nvSpPr>
          <p:spPr bwMode="auto">
            <a:xfrm flipH="1" flipV="1">
              <a:off x="2384" y="3139"/>
              <a:ext cx="785" cy="568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 type="oval" w="med" len="med"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</p:grpSp>
      <p:grpSp>
        <p:nvGrpSpPr>
          <p:cNvPr id="15371" name="Group 41"/>
          <p:cNvGrpSpPr>
            <a:grpSpLocks/>
          </p:cNvGrpSpPr>
          <p:nvPr/>
        </p:nvGrpSpPr>
        <p:grpSpPr bwMode="auto">
          <a:xfrm>
            <a:off x="1384300" y="1135063"/>
            <a:ext cx="6210300" cy="1555750"/>
            <a:chOff x="362" y="703"/>
            <a:chExt cx="3912" cy="980"/>
          </a:xfrm>
        </p:grpSpPr>
        <p:sp>
          <p:nvSpPr>
            <p:cNvPr id="15378" name="Text Box 8"/>
            <p:cNvSpPr txBox="1">
              <a:spLocks noChangeArrowheads="1"/>
            </p:cNvSpPr>
            <p:nvPr/>
          </p:nvSpPr>
          <p:spPr bwMode="auto">
            <a:xfrm>
              <a:off x="362" y="703"/>
              <a:ext cx="996" cy="594"/>
            </a:xfrm>
            <a:prstGeom prst="rect">
              <a:avLst/>
            </a:prstGeom>
            <a:solidFill>
              <a:srgbClr val="C9DBD8"/>
            </a:solidFill>
            <a:ln w="12700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/>
                <a:t>Alignment marks</a:t>
              </a:r>
            </a:p>
            <a:p>
              <a:pPr>
                <a:spcBef>
                  <a:spcPct val="0"/>
                </a:spcBef>
              </a:pPr>
              <a:r>
                <a:rPr lang="en-US"/>
                <a:t>in BOX to find the</a:t>
              </a:r>
            </a:p>
            <a:p>
              <a:pPr>
                <a:spcBef>
                  <a:spcPct val="0"/>
                </a:spcBef>
              </a:pPr>
              <a:r>
                <a:rPr lang="en-US"/>
                <a:t>partial p-implant </a:t>
              </a:r>
            </a:p>
            <a:p>
              <a:pPr>
                <a:spcBef>
                  <a:spcPct val="0"/>
                </a:spcBef>
              </a:pPr>
              <a:r>
                <a:rPr lang="en-US"/>
                <a:t>after bonding </a:t>
              </a:r>
              <a:endParaRPr lang="de-DE"/>
            </a:p>
          </p:txBody>
        </p:sp>
        <p:grpSp>
          <p:nvGrpSpPr>
            <p:cNvPr id="15379" name="Group 30"/>
            <p:cNvGrpSpPr>
              <a:grpSpLocks/>
            </p:cNvGrpSpPr>
            <p:nvPr/>
          </p:nvGrpSpPr>
          <p:grpSpPr bwMode="auto">
            <a:xfrm flipH="1" flipV="1">
              <a:off x="1076" y="1310"/>
              <a:ext cx="3198" cy="369"/>
              <a:chOff x="2384" y="3139"/>
              <a:chExt cx="792" cy="573"/>
            </a:xfrm>
          </p:grpSpPr>
          <p:sp>
            <p:nvSpPr>
              <p:cNvPr id="15383" name="Line 31"/>
              <p:cNvSpPr>
                <a:spLocks noChangeShapeType="1"/>
              </p:cNvSpPr>
              <p:nvPr/>
            </p:nvSpPr>
            <p:spPr bwMode="auto">
              <a:xfrm flipH="1" flipV="1">
                <a:off x="2384" y="3139"/>
                <a:ext cx="792" cy="573"/>
              </a:xfrm>
              <a:prstGeom prst="line">
                <a:avLst/>
              </a:prstGeom>
              <a:noFill/>
              <a:ln w="38100">
                <a:solidFill>
                  <a:schemeClr val="bg1"/>
                </a:solidFill>
                <a:round/>
                <a:headEnd/>
                <a:tailEnd type="oval" w="med" len="med"/>
              </a:ln>
            </p:spPr>
            <p:txBody>
              <a:bodyPr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5384" name="Line 32"/>
              <p:cNvSpPr>
                <a:spLocks noChangeShapeType="1"/>
              </p:cNvSpPr>
              <p:nvPr/>
            </p:nvSpPr>
            <p:spPr bwMode="auto">
              <a:xfrm flipH="1" flipV="1">
                <a:off x="2384" y="3139"/>
                <a:ext cx="785" cy="568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 type="oval" w="med" len="med"/>
              </a:ln>
            </p:spPr>
            <p:txBody>
              <a:bodyPr>
                <a:spAutoFit/>
              </a:bodyPr>
              <a:lstStyle/>
              <a:p>
                <a:endParaRPr lang="en-US"/>
              </a:p>
            </p:txBody>
          </p:sp>
        </p:grpSp>
        <p:grpSp>
          <p:nvGrpSpPr>
            <p:cNvPr id="15380" name="Group 33"/>
            <p:cNvGrpSpPr>
              <a:grpSpLocks/>
            </p:cNvGrpSpPr>
            <p:nvPr/>
          </p:nvGrpSpPr>
          <p:grpSpPr bwMode="auto">
            <a:xfrm flipH="1" flipV="1">
              <a:off x="1092" y="1315"/>
              <a:ext cx="1361" cy="368"/>
              <a:chOff x="2384" y="3139"/>
              <a:chExt cx="792" cy="573"/>
            </a:xfrm>
          </p:grpSpPr>
          <p:sp>
            <p:nvSpPr>
              <p:cNvPr id="15381" name="Line 34"/>
              <p:cNvSpPr>
                <a:spLocks noChangeShapeType="1"/>
              </p:cNvSpPr>
              <p:nvPr/>
            </p:nvSpPr>
            <p:spPr bwMode="auto">
              <a:xfrm flipH="1" flipV="1">
                <a:off x="2384" y="3139"/>
                <a:ext cx="792" cy="573"/>
              </a:xfrm>
              <a:prstGeom prst="line">
                <a:avLst/>
              </a:prstGeom>
              <a:noFill/>
              <a:ln w="38100">
                <a:solidFill>
                  <a:schemeClr val="bg1"/>
                </a:solidFill>
                <a:round/>
                <a:headEnd/>
                <a:tailEnd type="oval" w="med" len="med"/>
              </a:ln>
            </p:spPr>
            <p:txBody>
              <a:bodyPr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5382" name="Line 35"/>
              <p:cNvSpPr>
                <a:spLocks noChangeShapeType="1"/>
              </p:cNvSpPr>
              <p:nvPr/>
            </p:nvSpPr>
            <p:spPr bwMode="auto">
              <a:xfrm flipH="1" flipV="1">
                <a:off x="2384" y="3139"/>
                <a:ext cx="785" cy="568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 type="oval" w="med" len="med"/>
              </a:ln>
            </p:spPr>
            <p:txBody>
              <a:bodyPr>
                <a:spAutoFit/>
              </a:bodyPr>
              <a:lstStyle/>
              <a:p>
                <a:endParaRPr lang="en-US"/>
              </a:p>
            </p:txBody>
          </p:sp>
        </p:grpSp>
      </p:grpSp>
      <p:pic>
        <p:nvPicPr>
          <p:cNvPr id="15372" name="Picture 36" descr="p-bon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5638" y="4414838"/>
            <a:ext cx="2681287" cy="2144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3" name="Picture 39" descr="vlcsnap-678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9600" y="2287588"/>
            <a:ext cx="2489200" cy="1868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74" name="Text Box 40"/>
          <p:cNvSpPr txBox="1">
            <a:spLocks noChangeArrowheads="1"/>
          </p:cNvSpPr>
          <p:nvPr/>
        </p:nvSpPr>
        <p:spPr bwMode="auto">
          <a:xfrm>
            <a:off x="849313" y="3800475"/>
            <a:ext cx="2000250" cy="244475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 b="1"/>
              <a:t>IR photo: 60 nm step in BOX</a:t>
            </a:r>
          </a:p>
        </p:txBody>
      </p:sp>
      <p:sp>
        <p:nvSpPr>
          <p:cNvPr id="15375" name="Date Placeholder 34"/>
          <p:cNvSpPr>
            <a:spLocks noGrp="1"/>
          </p:cNvSpPr>
          <p:nvPr>
            <p:ph type="dt" sz="quarter" idx="4294967295"/>
          </p:nvPr>
        </p:nvSpPr>
        <p:spPr bwMode="auto">
          <a:xfrm>
            <a:off x="0" y="6681788"/>
            <a:ext cx="2216150" cy="176212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HLL Project Review, October 2009</a:t>
            </a:r>
            <a:endParaRPr lang="en-US"/>
          </a:p>
        </p:txBody>
      </p:sp>
      <p:sp>
        <p:nvSpPr>
          <p:cNvPr id="15376" name="Slide Number Placeholder 35"/>
          <p:cNvSpPr>
            <a:spLocks noGrp="1"/>
          </p:cNvSpPr>
          <p:nvPr>
            <p:ph type="sldNum" sz="quarter" idx="4294967295"/>
          </p:nvPr>
        </p:nvSpPr>
        <p:spPr bwMode="auto">
          <a:xfrm>
            <a:off x="3921125" y="6696075"/>
            <a:ext cx="720725" cy="161925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B06FF4A-02DC-4386-9A9A-C4062FF386CB}" type="slidenum">
              <a:rPr lang="en-US" smtClean="0"/>
              <a:pPr/>
              <a:t>9</a:t>
            </a:fld>
            <a:endParaRPr lang="en-US" smtClean="0"/>
          </a:p>
        </p:txBody>
      </p:sp>
      <p:sp>
        <p:nvSpPr>
          <p:cNvPr id="15377" name="Footer Placeholder 36"/>
          <p:cNvSpPr>
            <a:spLocks noGrp="1"/>
          </p:cNvSpPr>
          <p:nvPr>
            <p:ph type="ftr" sz="quarter" idx="4294967295"/>
          </p:nvPr>
        </p:nvSpPr>
        <p:spPr bwMode="auto">
          <a:xfrm>
            <a:off x="6623050" y="6681788"/>
            <a:ext cx="2520950" cy="211137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Ladislav Andricek, MPI fuer Physik, HLL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_Default Design">
  <a:themeElements>
    <a:clrScheme name="2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2_Default Desig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2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1785</TotalTime>
  <Words>3324</Words>
  <Application>Microsoft Office PowerPoint</Application>
  <PresentationFormat>On-screen Show (4:3)</PresentationFormat>
  <Paragraphs>641</Paragraphs>
  <Slides>48</Slides>
  <Notes>33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0" baseType="lpstr">
      <vt:lpstr>2_Default Design</vt:lpstr>
      <vt:lpstr>Bild</vt:lpstr>
      <vt:lpstr>Slide 1</vt:lpstr>
      <vt:lpstr>Processing thin detectors - The Idea</vt:lpstr>
      <vt:lpstr>The industrial partner for SOI Wafer… </vt:lpstr>
      <vt:lpstr>The back side (of the medal..)</vt:lpstr>
      <vt:lpstr>Processing thin detectors - The Idea</vt:lpstr>
      <vt:lpstr>Deep Anisotropic Wet Etching (KOH, NaOH…TMAH…)</vt:lpstr>
      <vt:lpstr>SEM pictures</vt:lpstr>
      <vt:lpstr>Lithography on extreme topographies  Spray Coating</vt:lpstr>
      <vt:lpstr>Large area diodes</vt:lpstr>
      <vt:lpstr>Large area diodes - characteristics</vt:lpstr>
      <vt:lpstr>Large area diodes - characteristics</vt:lpstr>
      <vt:lpstr>Large area diodes - characteristics</vt:lpstr>
      <vt:lpstr>Large area diodes - characteristics</vt:lpstr>
      <vt:lpstr>Slide 14</vt:lpstr>
      <vt:lpstr>Slide 15</vt:lpstr>
      <vt:lpstr>Slide 16</vt:lpstr>
      <vt:lpstr>Interconnection Sensor - ASICs</vt:lpstr>
      <vt:lpstr>Conventional Flip-Chip Technologies</vt:lpstr>
      <vt:lpstr>Some Details on C4 Bump from IBM</vt:lpstr>
      <vt:lpstr>The Goal</vt:lpstr>
      <vt:lpstr>The UBM Process</vt:lpstr>
      <vt:lpstr>HLL PiN Diodes .... with Cu und Sn (done at IZM)</vt:lpstr>
      <vt:lpstr>HLL PiN Diodes .... with Cu und Sn (done at IZM)</vt:lpstr>
      <vt:lpstr>HLL PiN Diodes .... with Cu pads made at CNM</vt:lpstr>
      <vt:lpstr>A few details: mask and real world</vt:lpstr>
      <vt:lpstr>Electroplating and Flip Chip at HLL</vt:lpstr>
      <vt:lpstr>Flip Chip Bonding  "pick-and-place"</vt:lpstr>
      <vt:lpstr>The Future: "SLID" - "SOLID" - bumpless Cu-Sn bonding</vt:lpstr>
      <vt:lpstr>In Summary</vt:lpstr>
      <vt:lpstr>Backup slides follow</vt:lpstr>
      <vt:lpstr>Electroplating Line</vt:lpstr>
      <vt:lpstr>Fountain Plater - Principle</vt:lpstr>
      <vt:lpstr>Fountain Plater - Reality</vt:lpstr>
      <vt:lpstr>Visit at Rena Application Lab, Freiburg (Br.)</vt:lpstr>
      <vt:lpstr>"Chip to Wafer"</vt:lpstr>
      <vt:lpstr>Face-to-Face SOLID Process (IFX)</vt:lpstr>
      <vt:lpstr>The 3rd Layer - InterChip Vias (ICV)  IZM, Munich</vt:lpstr>
      <vt:lpstr>The 3rd Layer - InterChip Vias (ICV)  IZM, Munich</vt:lpstr>
      <vt:lpstr>Slide 39</vt:lpstr>
      <vt:lpstr>The 3rd Layer - InterChip Vias (ICV)  IZM, Munich</vt:lpstr>
      <vt:lpstr>The 3rd Layer - InterChip Vias (ICV)  IZM, Munich</vt:lpstr>
      <vt:lpstr>SET FC150 (ehemals Suess)</vt:lpstr>
      <vt:lpstr>Test  HLL PiN Diodes .... with Cu pads made at CNM</vt:lpstr>
      <vt:lpstr>Ti:W Etching</vt:lpstr>
      <vt:lpstr>Bumping Services for ASICs  ask google .... </vt:lpstr>
      <vt:lpstr>SPIL in Taiwan/China</vt:lpstr>
      <vt:lpstr>Direct Wafer Bonding</vt:lpstr>
      <vt:lpstr>Direct Wafer Bonding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Talk</dc:title>
  <dc:creator>DEPFET Collaboration</dc:creator>
  <cp:lastModifiedBy>Laci</cp:lastModifiedBy>
  <cp:revision>919</cp:revision>
  <cp:lastPrinted>2001-12-17T12:31:23Z</cp:lastPrinted>
  <dcterms:created xsi:type="dcterms:W3CDTF">2000-08-08T15:04:12Z</dcterms:created>
  <dcterms:modified xsi:type="dcterms:W3CDTF">2009-10-01T11:04:44Z</dcterms:modified>
</cp:coreProperties>
</file>