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69" r:id="rId13"/>
    <p:sldId id="268" r:id="rId14"/>
    <p:sldId id="261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8789"/>
    <a:srgbClr val="727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11" autoAdjust="0"/>
  </p:normalViewPr>
  <p:slideViewPr>
    <p:cSldViewPr>
      <p:cViewPr>
        <p:scale>
          <a:sx n="75" d="100"/>
          <a:sy n="75" d="100"/>
        </p:scale>
        <p:origin x="-930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C26DB-5CDA-46E5-8FDB-841D32BDF2D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A307F-D6EC-411C-9584-E9AD753FF7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5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Belle II Weekly – 07.02.2018</a:t>
            </a:r>
            <a:endParaRPr lang="en-US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Hensel, MPG Semiconductor Lab</a:t>
            </a:r>
            <a:endParaRPr lang="en-US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5DD8-C521-473F-8805-E2B9B87107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46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296863" y="908050"/>
            <a:ext cx="7585075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8" name="Oval 13"/>
          <p:cNvSpPr>
            <a:spLocks noChangeArrowheads="1"/>
          </p:cNvSpPr>
          <p:nvPr userDrawn="1"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15DD8-C521-473F-8805-E2B9B87107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Belle II Weekly – 07.02.2018</a:t>
            </a:r>
            <a:endParaRPr lang="en-US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Hensel, MPG Semiconductor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9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wei Inhalte (übereinan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296863" y="908050"/>
            <a:ext cx="7585075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484785"/>
            <a:ext cx="8229600" cy="223224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8" name="Oval 13"/>
          <p:cNvSpPr>
            <a:spLocks noChangeArrowheads="1"/>
          </p:cNvSpPr>
          <p:nvPr userDrawn="1"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15DD8-C521-473F-8805-E2B9B87107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Belle II Weekly – 07.02.2018</a:t>
            </a:r>
            <a:endParaRPr lang="en-US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Hensel, MPG Semiconductor Lab</a:t>
            </a:r>
            <a:endParaRPr lang="en-US" dirty="0"/>
          </a:p>
        </p:txBody>
      </p:sp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518864" y="3789040"/>
            <a:ext cx="8229600" cy="2221707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75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(nebeneinan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296863" y="908050"/>
            <a:ext cx="7585075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9" name="Oval 13"/>
          <p:cNvSpPr>
            <a:spLocks noChangeArrowheads="1"/>
          </p:cNvSpPr>
          <p:nvPr userDrawn="1"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15DD8-C521-473F-8805-E2B9B87107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Belle II Weekly – 07.02.2018</a:t>
            </a:r>
            <a:endParaRPr lang="en-US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Hensel, MPG Semiconductor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13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296863" y="908050"/>
            <a:ext cx="7585075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11" name="Oval 13"/>
          <p:cNvSpPr>
            <a:spLocks noChangeArrowheads="1"/>
          </p:cNvSpPr>
          <p:nvPr userDrawn="1"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15DD8-C521-473F-8805-E2B9B87107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Belle II Weekly – 07.02.2018</a:t>
            </a:r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Hensel, MPG Semiconductor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0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296863" y="908050"/>
            <a:ext cx="7585075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7" name="Oval 13"/>
          <p:cNvSpPr>
            <a:spLocks noChangeArrowheads="1"/>
          </p:cNvSpPr>
          <p:nvPr userDrawn="1"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15DD8-C521-473F-8805-E2B9B87107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Belle II Weekly – 07.02.2018</a:t>
            </a:r>
            <a:endParaRPr lang="en-US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Hensel, MPG Semiconductor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Belle II Weekly – 07.02.2018</a:t>
            </a:r>
            <a:endParaRPr lang="en-US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Hensel, MPG Semiconductor Lab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5DD8-C521-473F-8805-E2B9B87107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2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lIns="90000" anchor="b">
            <a:normAutofit/>
          </a:bodyPr>
          <a:lstStyle>
            <a:lvl1pPr algn="l">
              <a:defRPr sz="1800" b="1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15DD8-C521-473F-8805-E2B9B87107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Belle II Weekly – 07.02.2018</a:t>
            </a:r>
            <a:endParaRPr lang="en-US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Hensel, MPG Semiconductor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31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/>
        </p:nvGrpSpPr>
        <p:grpSpPr>
          <a:xfrm>
            <a:off x="0" y="-27384"/>
            <a:ext cx="9144000" cy="6884988"/>
            <a:chOff x="0" y="-26988"/>
            <a:chExt cx="9144000" cy="6884988"/>
          </a:xfrm>
        </p:grpSpPr>
        <p:pic>
          <p:nvPicPr>
            <p:cNvPr id="8" name="Picture 2" descr="C:\Users\Laci\Desktop\Logo-trans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881938" y="157628"/>
              <a:ext cx="1126429" cy="694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119063" y="0"/>
              <a:ext cx="133350" cy="6669088"/>
            </a:xfrm>
            <a:prstGeom prst="rect">
              <a:avLst/>
            </a:prstGeom>
            <a:solidFill>
              <a:srgbClr val="C9DBD8"/>
            </a:solidFill>
            <a:ln w="9525">
              <a:solidFill>
                <a:srgbClr val="C9DBD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252413" y="0"/>
              <a:ext cx="131762" cy="6858000"/>
            </a:xfrm>
            <a:prstGeom prst="rect">
              <a:avLst/>
            </a:prstGeom>
            <a:solidFill>
              <a:srgbClr val="E6F2F2"/>
            </a:solidFill>
            <a:ln w="9525">
              <a:solidFill>
                <a:srgbClr val="E6F2F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0" y="6642100"/>
              <a:ext cx="9144000" cy="215900"/>
            </a:xfrm>
            <a:prstGeom prst="rect">
              <a:avLst/>
            </a:prstGeom>
            <a:solidFill>
              <a:srgbClr val="7CA6A6"/>
            </a:solidFill>
            <a:ln w="9525">
              <a:solidFill>
                <a:srgbClr val="7CA6A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19063" cy="6669088"/>
            </a:xfrm>
            <a:prstGeom prst="rect">
              <a:avLst/>
            </a:prstGeom>
            <a:solidFill>
              <a:srgbClr val="7CA6A6"/>
            </a:solidFill>
            <a:ln w="9525">
              <a:solidFill>
                <a:srgbClr val="7CA6A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0" y="-26988"/>
              <a:ext cx="9144000" cy="142876"/>
            </a:xfrm>
            <a:prstGeom prst="rect">
              <a:avLst/>
            </a:prstGeom>
            <a:solidFill>
              <a:srgbClr val="7CA6A6"/>
            </a:solidFill>
            <a:ln w="9525">
              <a:solidFill>
                <a:srgbClr val="7CA6A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Tahoma" pitchFamily="34" charset="0"/>
              </a:endParaRPr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6910" y="197266"/>
            <a:ext cx="7772400" cy="608400"/>
          </a:xfrm>
          <a:prstGeom prst="rect">
            <a:avLst/>
          </a:prstGeom>
        </p:spPr>
        <p:txBody>
          <a:bodyPr vert="horz" lIns="640800" tIns="45720" rIns="91440" bIns="45720" rtlCol="0" anchor="ctr">
            <a:no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8864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05200" y="6636984"/>
            <a:ext cx="2133600" cy="24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38F15DD8-C521-473F-8805-E2B9B87107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2"/>
          </p:nvPr>
        </p:nvSpPr>
        <p:spPr>
          <a:xfrm>
            <a:off x="107504" y="6636984"/>
            <a:ext cx="2894400" cy="24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Belle II Weekly – 07.02.2018</a:t>
            </a:r>
            <a:endParaRPr lang="en-US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3"/>
          </p:nvPr>
        </p:nvSpPr>
        <p:spPr>
          <a:xfrm>
            <a:off x="6140896" y="6635999"/>
            <a:ext cx="289560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Martin Hensel, MPG Semiconductor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3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709613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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175" indent="-612775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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879600" indent="-508000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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332038" indent="-503238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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Testing at </a:t>
            </a:r>
            <a:r>
              <a:rPr lang="en-US" dirty="0" smtClean="0"/>
              <a:t>HLL – W08_OB1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Belle II </a:t>
            </a:r>
            <a:r>
              <a:rPr lang="en-US" dirty="0" smtClean="0"/>
              <a:t>Weekly </a:t>
            </a:r>
            <a:r>
              <a:rPr lang="en-US" dirty="0" smtClean="0"/>
              <a:t>– </a:t>
            </a:r>
            <a:r>
              <a:rPr lang="en-US" dirty="0" smtClean="0"/>
              <a:t>07.02.2018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Belle II Weekly – 07.02.2018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 Hensel, MPG Semiconductor Lab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5DD8-C521-473F-8805-E2B9B87107C9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86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W08_OB1 – Second offset calibration (II)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15DD8-C521-473F-8805-E2B9B87107C9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Belle II Weekly – 07.02.2018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Hensel, MPG Semiconductor Lab</a:t>
            </a:r>
            <a:endParaRPr lang="en-US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18864" y="1052736"/>
            <a:ext cx="82296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6813" indent="-709613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7175" indent="-61277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9600" indent="-5080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2038" indent="-503238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module power-down/up and with analog CMC: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Segoe UI Symbol" panose="020B0502040204020203" pitchFamily="34" charset="0"/>
              <a:buChar char="⇒"/>
            </a:pPr>
            <a:r>
              <a:rPr lang="en-US" dirty="0" smtClean="0"/>
              <a:t>Still not very nice…</a:t>
            </a:r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3699" r="4787" b="3254"/>
          <a:stretch/>
        </p:blipFill>
        <p:spPr bwMode="auto">
          <a:xfrm>
            <a:off x="4476750" y="2486026"/>
            <a:ext cx="44862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3698" r="5106" b="3255"/>
          <a:stretch/>
        </p:blipFill>
        <p:spPr bwMode="auto">
          <a:xfrm>
            <a:off x="152400" y="2486026"/>
            <a:ext cx="43243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93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W08_OB1 – Second offset calibration (III)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15DD8-C521-473F-8805-E2B9B87107C9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Belle II Weekly – 07.02.2018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Hensel, MPG Semiconductor Lab</a:t>
            </a:r>
            <a:endParaRPr lang="en-US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18864" y="1052736"/>
            <a:ext cx="82296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6813" indent="-709613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7175" indent="-61277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9600" indent="-5080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2038" indent="-503238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Started three more offset calibrations with lower </a:t>
            </a:r>
            <a:r>
              <a:rPr lang="en-US" dirty="0" err="1" smtClean="0"/>
              <a:t>GateOn</a:t>
            </a:r>
            <a:r>
              <a:rPr lang="en-US" dirty="0" smtClean="0"/>
              <a:t> voltages:</a:t>
            </a:r>
          </a:p>
          <a:p>
            <a:pPr marL="285750" indent="-285750">
              <a:buFont typeface="Segoe UI Symbol" panose="020B0502040204020203" pitchFamily="34" charset="0"/>
              <a:buChar char="⇒"/>
            </a:pPr>
            <a:r>
              <a:rPr lang="en-US" dirty="0" smtClean="0"/>
              <a:t>Essentially the same picture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Loaded offsets of first calibration with </a:t>
            </a:r>
            <a:r>
              <a:rPr lang="en-US" dirty="0" err="1" smtClean="0"/>
              <a:t>GateOn</a:t>
            </a:r>
            <a:r>
              <a:rPr lang="en-US" dirty="0" smtClean="0"/>
              <a:t> at -1.0V: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Segoe UI Symbol" panose="020B0502040204020203" pitchFamily="34" charset="0"/>
              <a:buChar char="⇒"/>
            </a:pPr>
            <a:r>
              <a:rPr lang="en-US" dirty="0" smtClean="0"/>
              <a:t>Still looking good.</a:t>
            </a:r>
            <a:endParaRPr lang="en-US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" r="4723"/>
          <a:stretch/>
        </p:blipFill>
        <p:spPr bwMode="auto">
          <a:xfrm>
            <a:off x="104775" y="2355835"/>
            <a:ext cx="4391025" cy="35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r="3067"/>
          <a:stretch/>
        </p:blipFill>
        <p:spPr bwMode="auto">
          <a:xfrm>
            <a:off x="4495800" y="2355779"/>
            <a:ext cx="4552950" cy="35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71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W08_OB1 – Problem analysis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15DD8-C521-473F-8805-E2B9B87107C9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Belle II Weekly – 07.02.2018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Hensel, MPG Semiconductor Lab</a:t>
            </a:r>
            <a:endParaRPr lang="en-US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18864" y="1052736"/>
            <a:ext cx="8441854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6813" indent="-709613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7175" indent="-61277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9600" indent="-5080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2038" indent="-503238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Problem A located in digital power-up procedure:</a:t>
            </a:r>
          </a:p>
          <a:p>
            <a:pPr marL="1452563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 power-up “Skip offset upload” is set</a:t>
            </a:r>
          </a:p>
          <a:p>
            <a:pPr marL="1452563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 offset data or offset data from other module (commit copied from prev. module?)</a:t>
            </a:r>
          </a:p>
          <a:p>
            <a:pPr marL="1452563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power-up: Offsets get uploaded and enabled</a:t>
            </a:r>
          </a:p>
          <a:p>
            <a:pPr marL="1452563" lvl="1" indent="-285750">
              <a:buFont typeface="Segoe UI Symbol" panose="020B0502040204020203" pitchFamily="34" charset="0"/>
              <a:buChar char="⇒"/>
            </a:pPr>
            <a:r>
              <a:rPr lang="en-US" dirty="0" smtClean="0"/>
              <a:t>Can cause pattern in pedestals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Problem B located in JTAG/ASIC stability on W08_OB1:</a:t>
            </a:r>
          </a:p>
          <a:p>
            <a:pPr marL="1452563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Experienced several times on this module only problems with uploading offset data</a:t>
            </a:r>
          </a:p>
          <a:p>
            <a:pPr marL="1452563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Reupload</a:t>
            </a:r>
            <a:r>
              <a:rPr lang="en-US" dirty="0" smtClean="0"/>
              <a:t> of offset data fixes this problem</a:t>
            </a:r>
          </a:p>
          <a:p>
            <a:pPr marL="1452563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However:</a:t>
            </a:r>
            <a:r>
              <a:rPr lang="en-US" dirty="0" smtClean="0"/>
              <a:t> Strong irradiated area seems to prevent offset calibration from giving satisfactory results even when the above problems are avoided (as possible)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28765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34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W08_OB1 – Manual offset calibration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15DD8-C521-473F-8805-E2B9B87107C9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Belle II Weekly – 07.02.2018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Hensel, MPG Semiconductor Lab</a:t>
            </a:r>
            <a:endParaRPr lang="en-US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18864" y="1052736"/>
            <a:ext cx="82296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6813" indent="-709613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7175" indent="-61277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9600" indent="-5080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2038" indent="-503238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Started with first offsets (before ADC, at </a:t>
            </a:r>
            <a:r>
              <a:rPr lang="en-US" dirty="0" err="1" smtClean="0"/>
              <a:t>GateOn</a:t>
            </a:r>
            <a:r>
              <a:rPr lang="en-US" dirty="0" smtClean="0"/>
              <a:t> = -1.0V)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</a:t>
            </a:r>
            <a:r>
              <a:rPr lang="en-US" dirty="0" err="1" smtClean="0"/>
              <a:t>GateOn</a:t>
            </a:r>
            <a:r>
              <a:rPr lang="en-US" dirty="0" smtClean="0"/>
              <a:t> = -2.0V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Took several pedestals, manually tuning IPDAC and </a:t>
            </a:r>
            <a:r>
              <a:rPr lang="en-US" dirty="0" err="1" smtClean="0"/>
              <a:t>VnSubOut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Segoe UI Symbol" panose="020B0502040204020203" pitchFamily="34" charset="0"/>
              <a:buChar char="⇒"/>
            </a:pPr>
            <a:r>
              <a:rPr lang="en-US" dirty="0" err="1" smtClean="0"/>
              <a:t>VNSubIn</a:t>
            </a:r>
            <a:r>
              <a:rPr lang="en-US" dirty="0" smtClean="0"/>
              <a:t>: 36/35/34/34	IPDAC: 30/27/22/22		</a:t>
            </a:r>
            <a:r>
              <a:rPr lang="en-US" dirty="0" err="1" smtClean="0"/>
              <a:t>VnSubOut</a:t>
            </a:r>
            <a:r>
              <a:rPr lang="en-US" dirty="0" smtClean="0"/>
              <a:t>: 105/95/90/80</a:t>
            </a:r>
            <a:endParaRPr lang="en-US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" r="3831"/>
          <a:stretch/>
        </p:blipFill>
        <p:spPr bwMode="auto">
          <a:xfrm>
            <a:off x="4457700" y="2355835"/>
            <a:ext cx="4552950" cy="35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" r="5488"/>
          <a:stretch/>
        </p:blipFill>
        <p:spPr bwMode="auto">
          <a:xfrm>
            <a:off x="123825" y="2355779"/>
            <a:ext cx="4333875" cy="35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856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82089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W08_OB1 – Source Scan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052736"/>
            <a:ext cx="8229600" cy="54726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Several good settings found. Chosen: HV: -64V, Drift: -3V, Clear-off: 1.5V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Segoe UI Symbol" panose="020B0502040204020203" pitchFamily="34" charset="0"/>
              <a:buChar char="⇒"/>
            </a:pPr>
            <a:r>
              <a:rPr lang="en-US" dirty="0" smtClean="0"/>
              <a:t>Looking good, full scan still not working 100%. But </a:t>
            </a:r>
            <a:r>
              <a:rPr lang="en-US" dirty="0" smtClean="0">
                <a:effectLst>
                  <a:glow rad="228600">
                    <a:srgbClr val="92D050"/>
                  </a:glow>
                </a:effectLst>
              </a:rPr>
              <a:t>Grade A</a:t>
            </a:r>
            <a:r>
              <a:rPr lang="en-US" dirty="0" smtClean="0">
                <a:effectLst/>
              </a:rPr>
              <a:t> very likely.</a:t>
            </a:r>
            <a:endParaRPr lang="en-US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15DD8-C521-473F-8805-E2B9B87107C9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Belle II Weekly – 07.02.2018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Hensel, MPG Semiconductor Lab</a:t>
            </a:r>
            <a:endParaRPr lang="en-US" dirty="0"/>
          </a:p>
        </p:txBody>
      </p:sp>
      <p:sp>
        <p:nvSpPr>
          <p:cNvPr id="7" name="AutoShape 2" descr="noise_plot.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2089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71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W08_OB1 – Probe card testing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15DD8-C521-473F-8805-E2B9B87107C9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Belle II Weekly – 07.02.2018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Hensel, MPG Semiconductor Lab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5591" r="4596" b="2985"/>
          <a:stretch/>
        </p:blipFill>
        <p:spPr bwMode="auto">
          <a:xfrm>
            <a:off x="4448175" y="2552700"/>
            <a:ext cx="45243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5592" r="5679" b="2983"/>
          <a:stretch/>
        </p:blipFill>
        <p:spPr bwMode="auto">
          <a:xfrm>
            <a:off x="180975" y="2552700"/>
            <a:ext cx="42672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518864" y="1052736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Segoe UI Symbol" panose="020B0502040204020203" pitchFamily="34" charset="0"/>
              <a:buChar char="⇒"/>
            </a:pPr>
            <a:r>
              <a:rPr lang="en-US" dirty="0"/>
              <a:t>All steps passed (module classified as </a:t>
            </a:r>
            <a:r>
              <a:rPr lang="en-US" dirty="0">
                <a:effectLst>
                  <a:glow rad="228600">
                    <a:srgbClr val="92D050"/>
                  </a:glow>
                </a:effectLst>
              </a:rPr>
              <a:t>perfect</a:t>
            </a:r>
            <a:r>
              <a:rPr lang="en-US" dirty="0" smtClean="0"/>
              <a:t>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W08_OB1 – Testing at MPP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052736"/>
            <a:ext cx="8229600" cy="54726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HSLink</a:t>
            </a:r>
            <a:r>
              <a:rPr lang="en-US" dirty="0" smtClean="0"/>
              <a:t> scan passed/fine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Delay scan passed/fine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Pedestals show problems: “corrupted lines” in ASIC pair 2, high noise due to that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Segoe UI Symbol" panose="020B0502040204020203" pitchFamily="34" charset="0"/>
              <a:buChar char="⇒"/>
            </a:pPr>
            <a:r>
              <a:rPr lang="en-US" dirty="0" smtClean="0"/>
              <a:t>Sent to HLL for debugging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15DD8-C521-473F-8805-E2B9B87107C9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Belle II Weekly – 07.02.2018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Hensel, MPG Semiconductor Lab</a:t>
            </a:r>
            <a:endParaRPr lang="en-US" dirty="0"/>
          </a:p>
        </p:txBody>
      </p:sp>
      <p:sp>
        <p:nvSpPr>
          <p:cNvPr id="7" name="AutoShape 2" descr="noise_plot.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" t="3159" r="5870" b="3254"/>
          <a:stretch/>
        </p:blipFill>
        <p:spPr bwMode="auto">
          <a:xfrm>
            <a:off x="155575" y="2466976"/>
            <a:ext cx="42830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t="3157" r="4979" b="3256"/>
          <a:stretch/>
        </p:blipFill>
        <p:spPr bwMode="auto">
          <a:xfrm>
            <a:off x="4438649" y="2466976"/>
            <a:ext cx="4514851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32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W08_OB1 – Pedestals at HLL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15DD8-C521-473F-8805-E2B9B87107C9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Belle II Weekly – 07.02.2018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Hensel, MPG Semiconductor Lab</a:t>
            </a:r>
            <a:endParaRPr lang="en-US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18864" y="1052736"/>
            <a:ext cx="82296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6813" indent="-709613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7175" indent="-61277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9600" indent="-5080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2038" indent="-503238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Pedestals look good: no “corrupted lines”, just like in probe card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Noise looks good as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Segoe UI Symbol" panose="020B0502040204020203" pitchFamily="34" charset="0"/>
              <a:buChar char="⇒"/>
            </a:pPr>
            <a:r>
              <a:rPr lang="en-US" dirty="0" smtClean="0"/>
              <a:t>Rest of the mass-testing performed at HLL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2857" r="6101" b="2929"/>
          <a:stretch/>
        </p:blipFill>
        <p:spPr bwMode="auto">
          <a:xfrm>
            <a:off x="142875" y="2457450"/>
            <a:ext cx="43338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2857" r="4737" b="2929"/>
          <a:stretch/>
        </p:blipFill>
        <p:spPr bwMode="auto">
          <a:xfrm>
            <a:off x="4476750" y="2457450"/>
            <a:ext cx="44862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10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W08_OB1 – Broken Drain Analysis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15DD8-C521-473F-8805-E2B9B87107C9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Belle II Weekly – 07.02.2018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Hensel, MPG Semiconductor Lab</a:t>
            </a:r>
            <a:endParaRPr lang="en-US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18864" y="1052736"/>
            <a:ext cx="82296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6813" indent="-709613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7175" indent="-61277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9600" indent="-5080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2038" indent="-503238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Segoe UI Symbol" panose="020B0502040204020203" pitchFamily="34" charset="0"/>
              <a:buChar char="⇒"/>
            </a:pPr>
            <a:r>
              <a:rPr lang="en-US" dirty="0" smtClean="0"/>
              <a:t>No broken drain lines found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3426" r="4214" b="2715"/>
          <a:stretch/>
        </p:blipFill>
        <p:spPr bwMode="auto">
          <a:xfrm>
            <a:off x="4533900" y="2476500"/>
            <a:ext cx="44577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3428" r="8164" b="2713"/>
          <a:stretch/>
        </p:blipFill>
        <p:spPr bwMode="auto">
          <a:xfrm>
            <a:off x="107504" y="2476500"/>
            <a:ext cx="43243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9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W08_OB1 – First offset calibration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15DD8-C521-473F-8805-E2B9B87107C9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Belle II Weekly – 07.02.2018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Hensel, MPG Semiconductor Lab</a:t>
            </a:r>
            <a:endParaRPr lang="en-US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18864" y="1052736"/>
            <a:ext cx="82296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6813" indent="-709613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7175" indent="-61277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9600" indent="-5080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2038" indent="-503238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Optimization ran at GateOn1/2/3 = -1.0V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Segoe UI Symbol" panose="020B0502040204020203" pitchFamily="34" charset="0"/>
              <a:buChar char="⇒"/>
            </a:pPr>
            <a:r>
              <a:rPr lang="en-US" dirty="0" smtClean="0"/>
              <a:t>Results satisfactory for first scan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3698" r="5107" b="2985"/>
          <a:stretch/>
        </p:blipFill>
        <p:spPr bwMode="auto">
          <a:xfrm>
            <a:off x="152400" y="2486025"/>
            <a:ext cx="43243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t="3698" r="5742" b="2985"/>
          <a:stretch/>
        </p:blipFill>
        <p:spPr bwMode="auto">
          <a:xfrm>
            <a:off x="4476750" y="2486025"/>
            <a:ext cx="44386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87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W08_OB1 – ADC analysis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15DD8-C521-473F-8805-E2B9B87107C9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Belle II Weekly – 07.02.2018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Hensel, MPG Semiconductor Lab</a:t>
            </a:r>
            <a:endParaRPr lang="en-US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18864" y="1052736"/>
            <a:ext cx="82296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6813" indent="-709613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7175" indent="-61277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9600" indent="-5080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2038" indent="-503238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ELOG entries # 6499, 6550, 6554, 6557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IPSource</a:t>
            </a:r>
            <a:r>
              <a:rPr lang="en-US" b="1" dirty="0" smtClean="0"/>
              <a:t>:</a:t>
            </a:r>
            <a:r>
              <a:rPr lang="en-US" dirty="0" smtClean="0"/>
              <a:t>	80	85	75	85</a:t>
            </a:r>
            <a:br>
              <a:rPr lang="en-US" dirty="0" smtClean="0"/>
            </a:br>
            <a:r>
              <a:rPr lang="en-US" b="1" dirty="0" smtClean="0"/>
              <a:t>IPSource2:</a:t>
            </a:r>
            <a:r>
              <a:rPr lang="en-US" dirty="0" smtClean="0"/>
              <a:t> 	70	80	55</a:t>
            </a:r>
            <a:r>
              <a:rPr lang="en-US" dirty="0"/>
              <a:t>	</a:t>
            </a:r>
            <a:r>
              <a:rPr lang="en-US" dirty="0" smtClean="0"/>
              <a:t>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DCD-</a:t>
            </a:r>
            <a:r>
              <a:rPr lang="en-US" b="1" dirty="0" err="1" smtClean="0"/>
              <a:t>Refin</a:t>
            </a:r>
            <a:r>
              <a:rPr lang="en-US" b="1" dirty="0" smtClean="0"/>
              <a:t>:</a:t>
            </a:r>
            <a:r>
              <a:rPr lang="en-US" dirty="0" smtClean="0"/>
              <a:t>	250mV</a:t>
            </a:r>
            <a:br>
              <a:rPr lang="en-US" dirty="0" smtClean="0"/>
            </a:br>
            <a:r>
              <a:rPr lang="en-US" b="1" dirty="0" smtClean="0"/>
              <a:t>DCD-</a:t>
            </a:r>
            <a:r>
              <a:rPr lang="en-US" b="1" dirty="0" err="1" smtClean="0"/>
              <a:t>Amplow</a:t>
            </a:r>
            <a:r>
              <a:rPr lang="en-US" b="1" dirty="0" smtClean="0"/>
              <a:t>:</a:t>
            </a:r>
            <a:r>
              <a:rPr lang="en-US" dirty="0" smtClean="0"/>
              <a:t>	750mV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IFBPBais</a:t>
            </a:r>
            <a:r>
              <a:rPr lang="en-US" b="1" dirty="0" smtClean="0"/>
              <a:t>:</a:t>
            </a:r>
            <a:r>
              <a:rPr lang="en-US" dirty="0" smtClean="0"/>
              <a:t>	70	70	70	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IPSourceMiddle</a:t>
            </a:r>
            <a:r>
              <a:rPr lang="en-US" b="1" dirty="0" smtClean="0"/>
              <a:t>:</a:t>
            </a:r>
            <a:r>
              <a:rPr lang="en-US" dirty="0"/>
              <a:t>	</a:t>
            </a:r>
            <a:r>
              <a:rPr lang="en-US" dirty="0" smtClean="0"/>
              <a:t>73	75	75	71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Segoe UI Symbol" panose="020B0502040204020203" pitchFamily="34" charset="0"/>
              <a:buChar char="⇒"/>
            </a:pPr>
            <a:r>
              <a:rPr lang="en-US" b="1" dirty="0"/>
              <a:t>Result:</a:t>
            </a:r>
            <a:r>
              <a:rPr lang="en-US" dirty="0"/>
              <a:t>		</a:t>
            </a:r>
            <a:r>
              <a:rPr lang="en-US" dirty="0" err="1"/>
              <a:t>alive_channels</a:t>
            </a:r>
            <a:r>
              <a:rPr lang="en-US" dirty="0"/>
              <a:t> 100.00 A</a:t>
            </a:r>
            <a:br>
              <a:rPr lang="en-US" dirty="0"/>
            </a:br>
            <a:r>
              <a:rPr lang="en-US" b="1" dirty="0"/>
              <a:t>Comment:</a:t>
            </a:r>
            <a:r>
              <a:rPr lang="en-US" dirty="0"/>
              <a:t>	channels total 1000 | good 1000 | dead </a:t>
            </a:r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9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W08_OB1 – Second offset calibration (I)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15DD8-C521-473F-8805-E2B9B87107C9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Belle II Weekly – 07.02.2018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Hensel, MPG Semiconductor Lab</a:t>
            </a:r>
            <a:endParaRPr lang="en-US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18864" y="1052736"/>
            <a:ext cx="82296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6813" indent="-709613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7175" indent="-61277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9600" indent="-5080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2038" indent="-503238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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Optimization ran at GateOn1/2/3 = -2.7V/-2.6V/-2.6V (100mA @ Source)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Segoe UI Symbol" panose="020B0502040204020203" pitchFamily="34" charset="0"/>
              <a:buChar char="⇒"/>
            </a:pPr>
            <a:r>
              <a:rPr lang="en-US" dirty="0" smtClean="0"/>
              <a:t>Not satisfactory at all!</a:t>
            </a:r>
            <a:endParaRPr lang="en-US" dirty="0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r="5297"/>
          <a:stretch/>
        </p:blipFill>
        <p:spPr bwMode="auto">
          <a:xfrm>
            <a:off x="152400" y="2355835"/>
            <a:ext cx="4314826" cy="35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 r="4787"/>
          <a:stretch/>
        </p:blipFill>
        <p:spPr bwMode="auto">
          <a:xfrm>
            <a:off x="4467226" y="2355835"/>
            <a:ext cx="4495799" cy="35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1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W08_OB1 – Comparison to Testing at MPP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052736"/>
            <a:ext cx="8229600" cy="54726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Comparison with MPP: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Segoe UI Symbol" panose="020B0502040204020203" pitchFamily="34" charset="0"/>
              <a:buChar char="⇒"/>
            </a:pPr>
            <a:r>
              <a:rPr lang="en-US" dirty="0" smtClean="0"/>
              <a:t>(Almost?) Same pattern in ASIC-pair 2!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15DD8-C521-473F-8805-E2B9B87107C9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Belle II Weekly – 07.02.2018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Martin Hensel, MPG Semiconductor Lab</a:t>
            </a:r>
            <a:endParaRPr lang="en-US" dirty="0"/>
          </a:p>
        </p:txBody>
      </p:sp>
      <p:sp>
        <p:nvSpPr>
          <p:cNvPr id="7" name="AutoShape 2" descr="noise_plot.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" t="3159" r="5870" b="3254"/>
          <a:stretch/>
        </p:blipFill>
        <p:spPr bwMode="auto">
          <a:xfrm>
            <a:off x="155575" y="2466976"/>
            <a:ext cx="42830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t="3157" r="4979" b="3256"/>
          <a:stretch/>
        </p:blipFill>
        <p:spPr bwMode="auto">
          <a:xfrm>
            <a:off x="4438649" y="2466976"/>
            <a:ext cx="4514851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731826"/>
      </p:ext>
    </p:extLst>
  </p:cSld>
  <p:clrMapOvr>
    <a:masterClrMapping/>
  </p:clrMapOvr>
</p:sld>
</file>

<file path=ppt/theme/theme1.xml><?xml version="1.0" encoding="utf-8"?>
<a:theme xmlns:a="http://schemas.openxmlformats.org/drawingml/2006/main" name="HLL">
  <a:themeElements>
    <a:clrScheme name="HLL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FE"/>
      </a:hlink>
      <a:folHlink>
        <a:srgbClr val="D0D0D0"/>
      </a:folHlink>
    </a:clrScheme>
    <a:fontScheme name="Benutzerdefiniert 1">
      <a:majorFont>
        <a:latin typeface="Segoe UI Symbol"/>
        <a:ea typeface=""/>
        <a:cs typeface=""/>
      </a:majorFont>
      <a:minorFont>
        <a:latin typeface="Segoe UI Symbo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HLL</Template>
  <TotalTime>0</TotalTime>
  <Words>590</Words>
  <Application>Microsoft Office PowerPoint</Application>
  <PresentationFormat>Bildschirmpräsentation (4:3)</PresentationFormat>
  <Paragraphs>222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HLL</vt:lpstr>
      <vt:lpstr>Module Testing at HLL – W08_OB1</vt:lpstr>
      <vt:lpstr>W08_OB1 – Probe card testing</vt:lpstr>
      <vt:lpstr>W08_OB1 – Testing at MPP</vt:lpstr>
      <vt:lpstr>W08_OB1 – Pedestals at HLL</vt:lpstr>
      <vt:lpstr>W08_OB1 – Broken Drain Analysis</vt:lpstr>
      <vt:lpstr>W08_OB1 – First offset calibration</vt:lpstr>
      <vt:lpstr>W08_OB1 – ADC analysis</vt:lpstr>
      <vt:lpstr>W08_OB1 – Second offset calibration (I)</vt:lpstr>
      <vt:lpstr>W08_OB1 – Comparison to Testing at MPP</vt:lpstr>
      <vt:lpstr>W08_OB1 – Second offset calibration (II)</vt:lpstr>
      <vt:lpstr>W08_OB1 – Second offset calibration (III)</vt:lpstr>
      <vt:lpstr>W08_OB1 – Problem analysis</vt:lpstr>
      <vt:lpstr>W08_OB1 – Manual offset calibration</vt:lpstr>
      <vt:lpstr>W08_OB1 – Source Scan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Hensel</dc:creator>
  <cp:lastModifiedBy>Martin Hensel</cp:lastModifiedBy>
  <cp:revision>93</cp:revision>
  <dcterms:created xsi:type="dcterms:W3CDTF">2017-07-25T13:22:35Z</dcterms:created>
  <dcterms:modified xsi:type="dcterms:W3CDTF">2018-02-07T14:13:50Z</dcterms:modified>
</cp:coreProperties>
</file>