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0" r:id="rId1"/>
  </p:sldMasterIdLst>
  <p:notesMasterIdLst>
    <p:notesMasterId r:id="rId20"/>
  </p:notesMasterIdLst>
  <p:sldIdLst>
    <p:sldId id="475" r:id="rId2"/>
    <p:sldId id="575" r:id="rId3"/>
    <p:sldId id="591" r:id="rId4"/>
    <p:sldId id="590" r:id="rId5"/>
    <p:sldId id="563" r:id="rId6"/>
    <p:sldId id="580" r:id="rId7"/>
    <p:sldId id="576" r:id="rId8"/>
    <p:sldId id="577" r:id="rId9"/>
    <p:sldId id="583" r:id="rId10"/>
    <p:sldId id="582" r:id="rId11"/>
    <p:sldId id="581" r:id="rId12"/>
    <p:sldId id="578" r:id="rId13"/>
    <p:sldId id="592" r:id="rId14"/>
    <p:sldId id="585" r:id="rId15"/>
    <p:sldId id="586" r:id="rId16"/>
    <p:sldId id="589" r:id="rId17"/>
    <p:sldId id="558" r:id="rId18"/>
    <p:sldId id="587" r:id="rId19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0000"/>
    <a:srgbClr val="3333FF"/>
    <a:srgbClr val="FFCC00"/>
    <a:srgbClr val="000000"/>
    <a:srgbClr val="FFFF00"/>
    <a:srgbClr val="3399FF"/>
    <a:srgbClr val="FF5050"/>
    <a:srgbClr val="FFFF71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83" autoAdjust="0"/>
    <p:restoredTop sz="99492" autoAdjust="0"/>
  </p:normalViewPr>
  <p:slideViewPr>
    <p:cSldViewPr>
      <p:cViewPr varScale="1">
        <p:scale>
          <a:sx n="77" d="100"/>
          <a:sy n="77" d="100"/>
        </p:scale>
        <p:origin x="-118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670" y="-102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C64FE3-6EEA-43CE-BADA-756C43F34E7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370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64FE3-6EEA-43CE-BADA-756C43F34E7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64FE3-6EEA-43CE-BADA-756C43F34E7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64FE3-6EEA-43CE-BADA-756C43F34E7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101013" y="0"/>
            <a:ext cx="1042987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0"/>
            <a:ext cx="7200800" cy="8286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9144000" cy="587727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5FF78-044D-41DA-9A54-A86A756EFE10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101013" y="0"/>
            <a:ext cx="1042987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86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5FF78-044D-41DA-9A54-A86A756EFE10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‹Nr.›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2867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29600" y="6245225"/>
            <a:ext cx="4572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pic>
        <p:nvPicPr>
          <p:cNvPr id="5" name="Picture 8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101013" y="0"/>
            <a:ext cx="1042987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5648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403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0"/>
            <a:ext cx="7128792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81075"/>
            <a:ext cx="91440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die Formate des Vorlagentextes zu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				</a:t>
            </a:r>
          </a:p>
        </p:txBody>
      </p:sp>
      <p:sp>
        <p:nvSpPr>
          <p:cNvPr id="13620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4250" y="6597650"/>
            <a:ext cx="5397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5FD4E496-7071-41B1-8C53-D6F54F329778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pic>
        <p:nvPicPr>
          <p:cNvPr id="1029" name="Picture 6"/>
          <p:cNvPicPr>
            <a:picLocks noChangeAspect="1" noChangeArrowheads="1"/>
          </p:cNvPicPr>
          <p:nvPr userDrawn="1"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8101013" y="0"/>
            <a:ext cx="1042987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0" y="908050"/>
            <a:ext cx="9144000" cy="0"/>
          </a:xfrm>
          <a:prstGeom prst="line">
            <a:avLst/>
          </a:prstGeom>
          <a:ln w="57150">
            <a:solidFill>
              <a:srgbClr val="3333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0" y="6623774"/>
            <a:ext cx="37433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H.-G.</a:t>
            </a:r>
            <a:r>
              <a:rPr lang="en-US" sz="1100" b="1" baseline="0" dirty="0" smtClean="0"/>
              <a:t> Moser, MPP Project Review, December 18, 2018</a:t>
            </a:r>
            <a:endParaRPr lang="en-US" sz="1100" b="1" dirty="0"/>
          </a:p>
        </p:txBody>
      </p:sp>
      <p:pic>
        <p:nvPicPr>
          <p:cNvPr id="9" name="Picture 9" descr="MPP_os_logo_cmyk"/>
          <p:cNvPicPr>
            <a:picLocks noChangeAspect="1" noChangeArrowheads="1"/>
          </p:cNvPicPr>
          <p:nvPr userDrawn="1"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0" y="0"/>
            <a:ext cx="97929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30000"/>
        </a:lnSpc>
        <a:spcBef>
          <a:spcPct val="2000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30000"/>
        </a:lnSpc>
        <a:spcBef>
          <a:spcPct val="20000"/>
        </a:spcBef>
        <a:spcAft>
          <a:spcPct val="20000"/>
        </a:spcAft>
        <a:buChar char="•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30000"/>
        </a:lnSpc>
        <a:spcBef>
          <a:spcPct val="20000"/>
        </a:spcBef>
        <a:spcAft>
          <a:spcPct val="2000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image" Target="../media/image45.emf"/><Relationship Id="rId18" Type="http://schemas.openxmlformats.org/officeDocument/2006/relationships/image" Target="../media/image50.emf"/><Relationship Id="rId3" Type="http://schemas.openxmlformats.org/officeDocument/2006/relationships/image" Target="../media/image35.png"/><Relationship Id="rId21" Type="http://schemas.openxmlformats.org/officeDocument/2006/relationships/image" Target="../media/image53.emf"/><Relationship Id="rId7" Type="http://schemas.openxmlformats.org/officeDocument/2006/relationships/image" Target="../media/image39.emf"/><Relationship Id="rId12" Type="http://schemas.openxmlformats.org/officeDocument/2006/relationships/image" Target="../media/image44.emf"/><Relationship Id="rId17" Type="http://schemas.openxmlformats.org/officeDocument/2006/relationships/image" Target="../media/image49.emf"/><Relationship Id="rId2" Type="http://schemas.openxmlformats.org/officeDocument/2006/relationships/image" Target="../media/image34.png"/><Relationship Id="rId16" Type="http://schemas.openxmlformats.org/officeDocument/2006/relationships/image" Target="../media/image48.emf"/><Relationship Id="rId20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11" Type="http://schemas.openxmlformats.org/officeDocument/2006/relationships/image" Target="../media/image43.emf"/><Relationship Id="rId24" Type="http://schemas.openxmlformats.org/officeDocument/2006/relationships/image" Target="../media/image56.emf"/><Relationship Id="rId5" Type="http://schemas.openxmlformats.org/officeDocument/2006/relationships/image" Target="../media/image37.emf"/><Relationship Id="rId15" Type="http://schemas.openxmlformats.org/officeDocument/2006/relationships/image" Target="../media/image47.emf"/><Relationship Id="rId23" Type="http://schemas.openxmlformats.org/officeDocument/2006/relationships/image" Target="../media/image55.emf"/><Relationship Id="rId10" Type="http://schemas.openxmlformats.org/officeDocument/2006/relationships/image" Target="../media/image42.emf"/><Relationship Id="rId19" Type="http://schemas.openxmlformats.org/officeDocument/2006/relationships/image" Target="../media/image51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Relationship Id="rId14" Type="http://schemas.openxmlformats.org/officeDocument/2006/relationships/image" Target="../media/image46.emf"/><Relationship Id="rId22" Type="http://schemas.openxmlformats.org/officeDocument/2006/relationships/image" Target="../media/image5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4.wm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0" t="26814" r="30435" b="29259"/>
          <a:stretch/>
        </p:blipFill>
        <p:spPr bwMode="auto">
          <a:xfrm>
            <a:off x="2161" y="908719"/>
            <a:ext cx="9141839" cy="594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0"/>
            <a:ext cx="7128792" cy="828675"/>
          </a:xfrm>
        </p:spPr>
        <p:txBody>
          <a:bodyPr/>
          <a:lstStyle/>
          <a:p>
            <a:r>
              <a:rPr lang="en-US" dirty="0" smtClean="0"/>
              <a:t>Belle II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5FF78-044D-41DA-9A54-A86A756EFE10}" type="slidenum">
              <a:rPr lang="en-GB"/>
              <a:pPr>
                <a:defRPr/>
              </a:pPr>
              <a:t>1</a:t>
            </a:fld>
            <a:endParaRPr lang="en-GB" dirty="0"/>
          </a:p>
        </p:txBody>
      </p:sp>
      <p:pic>
        <p:nvPicPr>
          <p:cNvPr id="22529" name="Picture 1" descr="files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0"/>
            <a:ext cx="190500" cy="10477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520" y="908720"/>
            <a:ext cx="64807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Introduction</a:t>
            </a:r>
            <a:endParaRPr lang="en-US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Status of SUPERKEKB and Belle II</a:t>
            </a:r>
            <a:endParaRPr lang="en-US" dirty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Phase II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Phase III	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Activities at MPI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Cooling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Detector Assembly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Computing</a:t>
            </a:r>
          </a:p>
          <a:p>
            <a:pPr marL="285750" indent="-285750">
              <a:buFont typeface="Symbol" panose="05050102010706020507" pitchFamily="18" charset="2"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Physics Analysis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Summary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Detector Production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pic>
        <p:nvPicPr>
          <p:cNvPr id="32770" name="Picture 2" descr="S:\Belle_2_MPP\HalfShells\L1HalfShell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4" y="4869160"/>
            <a:ext cx="2376264" cy="178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:\Belle_2_MPP\pictures\2017_12_13_DEPFET_Ladders\IMG_20171213_142248_498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2" b="13897"/>
          <a:stretch/>
        </p:blipFill>
        <p:spPr bwMode="auto">
          <a:xfrm>
            <a:off x="5141898" y="4509120"/>
            <a:ext cx="2836833" cy="161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070978"/>
            <a:ext cx="2919790" cy="170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56992"/>
            <a:ext cx="7277176" cy="10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2520280" cy="189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94322" y="1051785"/>
            <a:ext cx="887016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	</a:t>
            </a:r>
            <a:r>
              <a:rPr lang="en-GB" dirty="0" err="1" smtClean="0"/>
              <a:t>Kapton</a:t>
            </a:r>
            <a:r>
              <a:rPr lang="en-GB" dirty="0" smtClean="0"/>
              <a:t> attachment to modules (bonding)</a:t>
            </a:r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			</a:t>
            </a:r>
          </a:p>
          <a:p>
            <a:r>
              <a:rPr lang="en-GB" dirty="0"/>
              <a:t>	</a:t>
            </a:r>
            <a:r>
              <a:rPr lang="en-GB" dirty="0" smtClean="0"/>
              <a:t>			</a:t>
            </a:r>
          </a:p>
          <a:p>
            <a:endParaRPr lang="en-GB" dirty="0"/>
          </a:p>
          <a:p>
            <a:r>
              <a:rPr lang="en-GB" dirty="0" smtClean="0"/>
              <a:t>			</a:t>
            </a:r>
          </a:p>
          <a:p>
            <a:r>
              <a:rPr lang="en-GB" dirty="0"/>
              <a:t>	</a:t>
            </a:r>
            <a:r>
              <a:rPr lang="en-GB" dirty="0" smtClean="0"/>
              <a:t>		Electronic Tests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	Gluing of two module to a ladder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/>
              <a:t>	</a:t>
            </a:r>
            <a:r>
              <a:rPr lang="en-GB" dirty="0" smtClean="0"/>
              <a:t>		Mounting of ladders to the support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2000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Ladder Gluing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9"/>
          <a:stretch/>
        </p:blipFill>
        <p:spPr bwMode="auto">
          <a:xfrm>
            <a:off x="179512" y="2270572"/>
            <a:ext cx="3224651" cy="223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D:\Belle II\Assembly Jigs\Trockentest Januar 2017\LUJ Fertigungsablauf\IMG_4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1052736"/>
            <a:ext cx="3240360" cy="243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07504" y="1193354"/>
            <a:ext cx="540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Gluing of the first 8 inner ladders worked without problem</a:t>
            </a:r>
          </a:p>
          <a:p>
            <a:endParaRPr lang="en-GB" dirty="0" smtClean="0"/>
          </a:p>
          <a:p>
            <a:r>
              <a:rPr lang="en-GB" dirty="0" smtClean="0"/>
              <a:t>Then we observed fatal detector damages during the gluing procedure</a:t>
            </a:r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3053557" y="2510917"/>
            <a:ext cx="23762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Dust particles penetrated the protection layer and destroyed the detector surface</a:t>
            </a:r>
          </a:p>
          <a:p>
            <a:endParaRPr lang="en-GB" sz="1200" dirty="0"/>
          </a:p>
          <a:p>
            <a:r>
              <a:rPr lang="en-GB" sz="1200" dirty="0" smtClean="0"/>
              <a:t>Sensitive detectors surface was pressed (by vacuum) to the ceramic chuck</a:t>
            </a:r>
          </a:p>
          <a:p>
            <a:r>
              <a:rPr lang="en-GB" sz="1200" dirty="0" smtClean="0"/>
              <a:t>Need access to backside to insert ceramic joints</a:t>
            </a:r>
            <a:endParaRPr lang="en-GB" sz="1200" dirty="0"/>
          </a:p>
        </p:txBody>
      </p:sp>
      <p:sp>
        <p:nvSpPr>
          <p:cNvPr id="9" name="Textfeld 8"/>
          <p:cNvSpPr txBox="1"/>
          <p:nvPr/>
        </p:nvSpPr>
        <p:spPr>
          <a:xfrm>
            <a:off x="200993" y="4508144"/>
            <a:ext cx="453201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Production slowed down an stopped </a:t>
            </a:r>
          </a:p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layer modules could not be produced in time</a:t>
            </a:r>
          </a:p>
          <a:p>
            <a:endParaRPr lang="en-GB" dirty="0" smtClean="0"/>
          </a:p>
          <a:p>
            <a:r>
              <a:rPr lang="en-GB" b="1" dirty="0" smtClean="0"/>
              <a:t>Phase III PXD has only inner layer</a:t>
            </a:r>
          </a:p>
          <a:p>
            <a:endParaRPr lang="en-GB" dirty="0"/>
          </a:p>
          <a:p>
            <a:r>
              <a:rPr lang="en-GB" dirty="0" smtClean="0"/>
              <a:t>Assembly procedure will be modified</a:t>
            </a:r>
            <a:endParaRPr lang="en-GB" dirty="0"/>
          </a:p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layer will be installed in 2020</a:t>
            </a:r>
          </a:p>
          <a:p>
            <a:r>
              <a:rPr lang="en-GB" dirty="0" smtClean="0"/>
              <a:t>Backup sensors in production in HLL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3074" name="Picture 2" descr="D:\Belle II\Module, Ladder\Ladder Kleben neu\10) 106-074800-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05" t="23691" r="11727" b="1984"/>
          <a:stretch/>
        </p:blipFill>
        <p:spPr bwMode="auto">
          <a:xfrm>
            <a:off x="5467722" y="3958873"/>
            <a:ext cx="3275856" cy="227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5429821" y="6237312"/>
            <a:ext cx="346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New: Module fixed on backside, joints attached from below (lifting tool)</a:t>
            </a:r>
            <a:endParaRPr lang="en-GB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5501829" y="3501008"/>
            <a:ext cx="3462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Old: Module fixed on </a:t>
            </a:r>
            <a:r>
              <a:rPr lang="en-GB" sz="1200" dirty="0" err="1" smtClean="0"/>
              <a:t>frontside</a:t>
            </a:r>
            <a:r>
              <a:rPr lang="en-GB" sz="1200" dirty="0" smtClean="0"/>
              <a:t>, joints attached from above (by hand)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38801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Integration with SVD: VXD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611"/>
          <a:stretch/>
        </p:blipFill>
        <p:spPr bwMode="auto">
          <a:xfrm>
            <a:off x="0" y="1164048"/>
            <a:ext cx="9148638" cy="536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603450" y="5370713"/>
            <a:ext cx="3401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PXD shipped to KEK in August 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Integration in Belle II: November 21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7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Commissioning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0" y="1268760"/>
            <a:ext cx="4214615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GB" dirty="0" smtClean="0"/>
              <a:t>Cosmic Data (alignment)</a:t>
            </a:r>
          </a:p>
          <a:p>
            <a:pPr marL="342900" indent="-342900">
              <a:buAutoNum type="arabicParenR"/>
            </a:pPr>
            <a:endParaRPr lang="en-GB" dirty="0" smtClean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 smtClean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 smtClean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endParaRPr lang="en-GB" dirty="0" smtClean="0"/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 smtClean="0"/>
              <a:t>Commissioning after insertion in Belle I</a:t>
            </a:r>
          </a:p>
          <a:p>
            <a:pPr marL="342900" indent="-342900">
              <a:buAutoNum type="arabicParenR"/>
            </a:pP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 all modules are 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dirty="0" smtClean="0"/>
              <a:t>Pedestal data 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dirty="0" smtClean="0"/>
              <a:t>Still some problems with data rate jumps</a:t>
            </a:r>
          </a:p>
          <a:p>
            <a:r>
              <a:rPr lang="en-GB" dirty="0" smtClean="0"/>
              <a:t>      </a:t>
            </a:r>
            <a:r>
              <a:rPr lang="en-GB" dirty="0" smtClean="0"/>
              <a:t>(probably unstable clock)</a:t>
            </a:r>
          </a:p>
          <a:p>
            <a:endParaRPr lang="en-GB" dirty="0"/>
          </a:p>
          <a:p>
            <a:r>
              <a:rPr lang="en-GB" dirty="0" smtClean="0"/>
              <a:t>Data taking </a:t>
            </a:r>
            <a:r>
              <a:rPr lang="en-GB" dirty="0" smtClean="0"/>
              <a:t>to start </a:t>
            </a:r>
            <a:r>
              <a:rPr lang="en-GB" dirty="0" smtClean="0"/>
              <a:t>March 10, 2019</a:t>
            </a: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16" y="1521204"/>
            <a:ext cx="2743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 rot="20018231">
            <a:off x="533519" y="2583586"/>
            <a:ext cx="24336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6600"/>
                </a:solidFill>
              </a:rPr>
              <a:t>Preliminary (J. Kandra)</a:t>
            </a:r>
            <a:endParaRPr lang="en-GB" b="1" dirty="0">
              <a:solidFill>
                <a:srgbClr val="FF6600"/>
              </a:solidFill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727" y="1052736"/>
            <a:ext cx="3858729" cy="2057989"/>
          </a:xfrm>
          <a:prstGeom prst="rect">
            <a:avLst/>
          </a:prstGeom>
        </p:spPr>
      </p:pic>
      <p:grpSp>
        <p:nvGrpSpPr>
          <p:cNvPr id="10" name="Gruppieren 9"/>
          <p:cNvGrpSpPr/>
          <p:nvPr/>
        </p:nvGrpSpPr>
        <p:grpSpPr>
          <a:xfrm>
            <a:off x="4139952" y="3356992"/>
            <a:ext cx="4928385" cy="3322051"/>
            <a:chOff x="473171" y="320760"/>
            <a:chExt cx="8686466" cy="6492456"/>
          </a:xfrm>
        </p:grpSpPr>
        <p:pic>
          <p:nvPicPr>
            <p:cNvPr id="11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4713" y="2802958"/>
              <a:ext cx="2583125" cy="2656012"/>
            </a:xfrm>
            <a:prstGeom prst="rect">
              <a:avLst/>
            </a:prstGeom>
          </p:spPr>
        </p:pic>
        <p:pic>
          <p:nvPicPr>
            <p:cNvPr id="12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411045" y="3285144"/>
              <a:ext cx="977379" cy="1440000"/>
            </a:xfrm>
            <a:prstGeom prst="rect">
              <a:avLst/>
            </a:prstGeom>
          </p:spPr>
        </p:pic>
        <p:pic>
          <p:nvPicPr>
            <p:cNvPr id="13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42784" y="3285144"/>
              <a:ext cx="990548" cy="1440000"/>
            </a:xfrm>
            <a:prstGeom prst="rect">
              <a:avLst/>
            </a:prstGeom>
          </p:spPr>
        </p:pic>
        <p:pic>
          <p:nvPicPr>
            <p:cNvPr id="14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419002" y="1844984"/>
              <a:ext cx="986119" cy="1440000"/>
            </a:xfrm>
            <a:prstGeom prst="rect">
              <a:avLst/>
            </a:prstGeom>
          </p:spPr>
        </p:pic>
        <p:pic>
          <p:nvPicPr>
            <p:cNvPr id="15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72200" y="1844984"/>
              <a:ext cx="994694" cy="1440000"/>
            </a:xfrm>
            <a:prstGeom prst="rect">
              <a:avLst/>
            </a:prstGeom>
          </p:spPr>
        </p:pic>
        <p:pic>
          <p:nvPicPr>
            <p:cNvPr id="16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292446" y="1628960"/>
              <a:ext cx="989067" cy="1440000"/>
            </a:xfrm>
            <a:prstGeom prst="rect">
              <a:avLst/>
            </a:prstGeom>
          </p:spPr>
        </p:pic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357820" y="1628960"/>
              <a:ext cx="1006268" cy="1440000"/>
            </a:xfrm>
            <a:prstGeom prst="rect">
              <a:avLst/>
            </a:prstGeom>
          </p:spPr>
        </p:pic>
        <p:pic>
          <p:nvPicPr>
            <p:cNvPr id="18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15616" y="1772976"/>
              <a:ext cx="992334" cy="1440000"/>
            </a:xfrm>
            <a:prstGeom prst="rect">
              <a:avLst/>
            </a:prstGeom>
          </p:spPr>
        </p:pic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148444" y="1772976"/>
              <a:ext cx="996516" cy="1440000"/>
            </a:xfrm>
            <a:prstGeom prst="rect">
              <a:avLst/>
            </a:prstGeom>
          </p:spPr>
        </p:pic>
        <p:pic>
          <p:nvPicPr>
            <p:cNvPr id="20" name="Picture 12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058543" y="3432368"/>
              <a:ext cx="1002555" cy="1440000"/>
            </a:xfrm>
            <a:prstGeom prst="rect">
              <a:avLst/>
            </a:prstGeom>
          </p:spPr>
        </p:pic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126238" y="3429000"/>
              <a:ext cx="1005602" cy="1440000"/>
            </a:xfrm>
            <a:prstGeom prst="rect">
              <a:avLst/>
            </a:prstGeom>
          </p:spPr>
        </p:pic>
        <p:pic>
          <p:nvPicPr>
            <p:cNvPr id="22" name="Picture 14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223548" y="5085344"/>
              <a:ext cx="1005602" cy="1440000"/>
            </a:xfrm>
            <a:prstGeom prst="rect">
              <a:avLst/>
            </a:prstGeom>
          </p:spPr>
        </p:pic>
        <p:pic>
          <p:nvPicPr>
            <p:cNvPr id="23" name="Picture 1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2405003" y="5085344"/>
              <a:ext cx="1014869" cy="1440000"/>
            </a:xfrm>
            <a:prstGeom prst="rect">
              <a:avLst/>
            </a:prstGeom>
          </p:spPr>
        </p:pic>
        <p:pic>
          <p:nvPicPr>
            <p:cNvPr id="24" name="Picture 16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876111" y="5373216"/>
              <a:ext cx="992033" cy="1440000"/>
            </a:xfrm>
            <a:prstGeom prst="rect">
              <a:avLst/>
            </a:prstGeom>
          </p:spPr>
        </p:pic>
        <p:pic>
          <p:nvPicPr>
            <p:cNvPr id="25" name="Picture 17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779807" y="5373216"/>
              <a:ext cx="1008217" cy="1440000"/>
            </a:xfrm>
            <a:prstGeom prst="rect">
              <a:avLst/>
            </a:prstGeom>
          </p:spPr>
        </p:pic>
        <p:pic>
          <p:nvPicPr>
            <p:cNvPr id="26" name="Picture 1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5940152" y="4668952"/>
              <a:ext cx="980467" cy="1440000"/>
            </a:xfrm>
            <a:prstGeom prst="rect">
              <a:avLst/>
            </a:prstGeom>
          </p:spPr>
        </p:pic>
        <p:pic>
          <p:nvPicPr>
            <p:cNvPr id="27" name="Picture 19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6992200" y="4653136"/>
              <a:ext cx="994694" cy="1440000"/>
            </a:xfrm>
            <a:prstGeom prst="rect">
              <a:avLst/>
            </a:prstGeom>
          </p:spPr>
        </p:pic>
        <p:pic>
          <p:nvPicPr>
            <p:cNvPr id="28" name="Picture 20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7236296" y="922878"/>
              <a:ext cx="979003" cy="1440000"/>
            </a:xfrm>
            <a:prstGeom prst="rect">
              <a:avLst/>
            </a:prstGeom>
          </p:spPr>
        </p:pic>
        <p:pic>
          <p:nvPicPr>
            <p:cNvPr id="29" name="Picture 2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176231" y="922878"/>
              <a:ext cx="983406" cy="1440000"/>
            </a:xfrm>
            <a:prstGeom prst="rect">
              <a:avLst/>
            </a:prstGeom>
          </p:spPr>
        </p:pic>
        <p:pic>
          <p:nvPicPr>
            <p:cNvPr id="30" name="Picture 22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473171" y="330967"/>
              <a:ext cx="981935" cy="1440000"/>
            </a:xfrm>
            <a:prstGeom prst="rect">
              <a:avLst/>
            </a:prstGeom>
          </p:spPr>
        </p:pic>
        <p:pic>
          <p:nvPicPr>
            <p:cNvPr id="31" name="Picture 23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455106" y="320760"/>
              <a:ext cx="996857" cy="1440000"/>
            </a:xfrm>
            <a:prstGeom prst="rect">
              <a:avLst/>
            </a:prstGeom>
          </p:spPr>
        </p:pic>
        <p:cxnSp>
          <p:nvCxnSpPr>
            <p:cNvPr id="32" name="Straight Arrow Connector 25"/>
            <p:cNvCxnSpPr>
              <a:stCxn id="28" idx="2"/>
            </p:cNvCxnSpPr>
            <p:nvPr/>
          </p:nvCxnSpPr>
          <p:spPr>
            <a:xfrm flipH="1">
              <a:off x="4788024" y="2362878"/>
              <a:ext cx="2937774" cy="85009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28"/>
            <p:cNvCxnSpPr/>
            <p:nvPr/>
          </p:nvCxnSpPr>
          <p:spPr>
            <a:xfrm>
              <a:off x="2145932" y="1760760"/>
              <a:ext cx="1300716" cy="1451896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437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Computing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86" y="2132856"/>
            <a:ext cx="6043669" cy="412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79512" y="119675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MPP (MPCDF in </a:t>
            </a:r>
            <a:r>
              <a:rPr lang="en-GB" dirty="0" err="1" smtClean="0"/>
              <a:t>Garching</a:t>
            </a:r>
            <a:r>
              <a:rPr lang="en-GB" dirty="0" smtClean="0"/>
              <a:t>) provided in 2108 17429 HEP-SPEC06 and 153 TB storage to Belle II MC production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6732240" y="3649379"/>
            <a:ext cx="1685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Germany: </a:t>
            </a:r>
            <a:b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GB" dirty="0" smtClean="0">
                <a:solidFill>
                  <a:schemeClr val="accent2">
                    <a:lumMod val="75000"/>
                  </a:schemeClr>
                </a:solidFill>
              </a:rPr>
              <a:t>DESY, KIT, MPP</a:t>
            </a:r>
            <a:endParaRPr lang="en-GB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7" name="Gerade Verbindung mit Pfeil 6"/>
          <p:cNvCxnSpPr/>
          <p:nvPr/>
        </p:nvCxnSpPr>
        <p:spPr>
          <a:xfrm flipH="1">
            <a:off x="5796136" y="3940803"/>
            <a:ext cx="936104" cy="0"/>
          </a:xfrm>
          <a:prstGeom prst="straightConnector1">
            <a:avLst/>
          </a:prstGeom>
          <a:ln w="57150">
            <a:solidFill>
              <a:schemeClr val="accent2">
                <a:lumMod val="40000"/>
                <a:lumOff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99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Physics &amp; Software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9705"/>
            <a:ext cx="1862137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80728"/>
            <a:ext cx="2952328" cy="2947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052736"/>
            <a:ext cx="3536916" cy="2606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51519" y="1052736"/>
            <a:ext cx="227498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Feasibility Studies:</a:t>
            </a:r>
          </a:p>
          <a:p>
            <a:endParaRPr lang="en-GB" dirty="0" smtClean="0"/>
          </a:p>
          <a:p>
            <a:r>
              <a:rPr lang="en-GB" dirty="0" smtClean="0"/>
              <a:t>Prospects of B</a:t>
            </a:r>
            <a:r>
              <a:rPr lang="en-GB" baseline="30000" dirty="0" smtClean="0"/>
              <a:t>0</a:t>
            </a:r>
            <a:r>
              <a:rPr lang="en-GB" dirty="0" smtClean="0"/>
              <a:t> -&gt; </a:t>
            </a:r>
            <a:r>
              <a:rPr lang="en-GB" dirty="0" smtClean="0">
                <a:latin typeface="Symbol" panose="05050102010706020507" pitchFamily="18" charset="2"/>
              </a:rPr>
              <a:t>p</a:t>
            </a:r>
            <a:r>
              <a:rPr lang="en-GB" baseline="30000" dirty="0" smtClean="0"/>
              <a:t>0</a:t>
            </a:r>
            <a:r>
              <a:rPr lang="en-GB" dirty="0" smtClean="0">
                <a:latin typeface="Symbol" panose="05050102010706020507" pitchFamily="18" charset="2"/>
              </a:rPr>
              <a:t>p</a:t>
            </a:r>
            <a:r>
              <a:rPr lang="en-GB" baseline="30000" dirty="0" smtClean="0"/>
              <a:t>0</a:t>
            </a:r>
          </a:p>
          <a:p>
            <a:r>
              <a:rPr lang="en-GB" dirty="0" smtClean="0"/>
              <a:t>(</a:t>
            </a:r>
            <a:r>
              <a:rPr lang="en-GB" dirty="0"/>
              <a:t>F</a:t>
            </a:r>
            <a:r>
              <a:rPr lang="en-GB" dirty="0" smtClean="0"/>
              <a:t>ernando </a:t>
            </a:r>
            <a:r>
              <a:rPr lang="en-GB" dirty="0" err="1" smtClean="0"/>
              <a:t>Abudinen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6015434" y="3599438"/>
            <a:ext cx="30210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/>
              <a:t>Resolve ambiguities using</a:t>
            </a:r>
            <a:r>
              <a:rPr lang="en-GB" sz="1100" dirty="0"/>
              <a:t> </a:t>
            </a:r>
            <a:r>
              <a:rPr lang="en-GB" sz="1100" dirty="0" smtClean="0"/>
              <a:t> B</a:t>
            </a:r>
            <a:r>
              <a:rPr lang="en-GB" sz="1100" baseline="30000" dirty="0" smtClean="0"/>
              <a:t>0</a:t>
            </a:r>
            <a:r>
              <a:rPr lang="en-GB" sz="1100" dirty="0" smtClean="0"/>
              <a:t> -&gt; </a:t>
            </a:r>
            <a:r>
              <a:rPr lang="en-GB" sz="1100" dirty="0" err="1" smtClean="0">
                <a:latin typeface="Symbol" panose="05050102010706020507" pitchFamily="18" charset="2"/>
              </a:rPr>
              <a:t>rr</a:t>
            </a:r>
            <a:r>
              <a:rPr lang="en-GB" sz="1100" dirty="0" smtClean="0"/>
              <a:t> </a:t>
            </a:r>
            <a:endParaRPr lang="en-GB" sz="1100" dirty="0"/>
          </a:p>
        </p:txBody>
      </p:sp>
      <p:sp>
        <p:nvSpPr>
          <p:cNvPr id="6" name="Textfeld 5"/>
          <p:cNvSpPr txBox="1"/>
          <p:nvPr/>
        </p:nvSpPr>
        <p:spPr>
          <a:xfrm>
            <a:off x="229875" y="3933056"/>
            <a:ext cx="8923725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Analyses planned with Belle II data: 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CP violation in B -&gt; </a:t>
            </a:r>
            <a:r>
              <a:rPr lang="en-GB" dirty="0" err="1" smtClean="0"/>
              <a:t>K</a:t>
            </a:r>
            <a:r>
              <a:rPr lang="en-GB" dirty="0" err="1" smtClean="0">
                <a:latin typeface="Symbol" panose="05050102010706020507" pitchFamily="18" charset="2"/>
              </a:rPr>
              <a:t>p</a:t>
            </a:r>
            <a:r>
              <a:rPr lang="en-GB" dirty="0" smtClean="0"/>
              <a:t>  (Belle II: Benedikt Wach)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Search for non standard </a:t>
            </a:r>
            <a:r>
              <a:rPr lang="en-GB" dirty="0" smtClean="0">
                <a:latin typeface="Symbol" panose="05050102010706020507" pitchFamily="18" charset="2"/>
              </a:rPr>
              <a:t>t</a:t>
            </a:r>
            <a:r>
              <a:rPr lang="en-GB" dirty="0" smtClean="0"/>
              <a:t> decays:  </a:t>
            </a:r>
            <a:r>
              <a:rPr lang="en-GB" dirty="0" smtClean="0">
                <a:latin typeface="Symbol" panose="05050102010706020507" pitchFamily="18" charset="2"/>
              </a:rPr>
              <a:t>t</a:t>
            </a:r>
            <a:r>
              <a:rPr lang="en-GB" dirty="0" smtClean="0"/>
              <a:t> -&gt; l + invisible   (Belle &amp; Belle II: Thomas Kraetzschmar)</a:t>
            </a:r>
          </a:p>
          <a:p>
            <a:endParaRPr lang="en-GB" dirty="0"/>
          </a:p>
          <a:p>
            <a:r>
              <a:rPr lang="en-GB" dirty="0" smtClean="0"/>
              <a:t>Increase efforts in 2019 with new manpower (postdocs from FD (Frank Simon) and Stefan Paul)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Software: </a:t>
            </a:r>
            <a:r>
              <a:rPr lang="en-GB" dirty="0" smtClean="0"/>
              <a:t>B-tagging (F..</a:t>
            </a:r>
            <a:r>
              <a:rPr lang="en-GB" dirty="0" err="1" smtClean="0"/>
              <a:t>Abudinen</a:t>
            </a:r>
            <a:r>
              <a:rPr lang="en-GB" dirty="0" smtClean="0"/>
              <a:t>)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Resolution </a:t>
            </a:r>
            <a:r>
              <a:rPr lang="en-GB" dirty="0" smtClean="0"/>
              <a:t>function (</a:t>
            </a:r>
            <a:r>
              <a:rPr lang="en-US" dirty="0" err="1" smtClean="0"/>
              <a:t>Parlagashvili</a:t>
            </a:r>
            <a:r>
              <a:rPr lang="en-US" dirty="0" smtClean="0"/>
              <a:t>)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16" y="5485483"/>
            <a:ext cx="1519064" cy="1281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219" y="5670714"/>
            <a:ext cx="1991197" cy="37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880426" y="6105542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/>
              <a:t>Resolution of </a:t>
            </a:r>
            <a:r>
              <a:rPr lang="en-GB" sz="1000" dirty="0">
                <a:latin typeface="Symbol" panose="05050102010706020507" pitchFamily="18" charset="2"/>
              </a:rPr>
              <a:t>D</a:t>
            </a:r>
            <a:r>
              <a:rPr lang="en-GB" sz="1000" dirty="0" smtClean="0">
                <a:latin typeface="Symbol" panose="05050102010706020507" pitchFamily="18" charset="2"/>
              </a:rPr>
              <a:t>t</a:t>
            </a:r>
            <a:r>
              <a:rPr lang="en-GB" sz="1000" dirty="0" smtClean="0"/>
              <a:t> for time dependent CPV</a:t>
            </a:r>
          </a:p>
          <a:p>
            <a:r>
              <a:rPr lang="en-GB" sz="1000" dirty="0" smtClean="0"/>
              <a:t>Contribution to systematic error</a:t>
            </a:r>
            <a:endParaRPr lang="en-GB" sz="1000" dirty="0"/>
          </a:p>
        </p:txBody>
      </p:sp>
      <p:sp>
        <p:nvSpPr>
          <p:cNvPr id="8" name="Pfeil nach rechts 7"/>
          <p:cNvSpPr/>
          <p:nvPr/>
        </p:nvSpPr>
        <p:spPr>
          <a:xfrm>
            <a:off x="3851920" y="6058816"/>
            <a:ext cx="720080" cy="4571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66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Neural Network Trigger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323528" y="1196752"/>
            <a:ext cx="5800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Trigger on z information of CDC tracks using a neural network</a:t>
            </a:r>
          </a:p>
          <a:p>
            <a:r>
              <a:rPr lang="en-GB" dirty="0" smtClean="0"/>
              <a:t>2 track trigger possible (</a:t>
            </a:r>
            <a:r>
              <a:rPr lang="en-GB" dirty="0" smtClean="0">
                <a:latin typeface="Symbol" panose="05050102010706020507" pitchFamily="18" charset="2"/>
              </a:rPr>
              <a:t>t</a:t>
            </a:r>
            <a:r>
              <a:rPr lang="en-GB" dirty="0" smtClean="0"/>
              <a:t>, low multiplicity rare decays)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5040"/>
            <a:ext cx="3024336" cy="2990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5040"/>
            <a:ext cx="3991546" cy="290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467544" y="5157192"/>
            <a:ext cx="5352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Z-resolution: 2 cm =&gt; cut at 6 cm</a:t>
            </a:r>
          </a:p>
          <a:p>
            <a:endParaRPr lang="en-GB" dirty="0" smtClean="0"/>
          </a:p>
          <a:p>
            <a:r>
              <a:rPr lang="en-GB" dirty="0" smtClean="0"/>
              <a:t>Reduce ~80 kHz background rate to &lt; 30kHz (DAQ limit)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7696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23528" y="1020792"/>
            <a:ext cx="40324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Phase II (March – July 2018)</a:t>
            </a:r>
            <a:r>
              <a:rPr lang="en-US" sz="1200" dirty="0" smtClean="0"/>
              <a:t>: </a:t>
            </a:r>
          </a:p>
          <a:p>
            <a:r>
              <a:rPr lang="en-US" sz="1200" dirty="0"/>
              <a:t>	</a:t>
            </a:r>
            <a:r>
              <a:rPr lang="en-US" sz="1200" dirty="0" err="1" smtClean="0"/>
              <a:t>SuperKEKB</a:t>
            </a:r>
            <a:r>
              <a:rPr lang="en-US" sz="1200" dirty="0" smtClean="0"/>
              <a:t> achieved first collisions, 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L=, Lint = nb</a:t>
            </a:r>
            <a:r>
              <a:rPr lang="en-US" sz="1200" baseline="30000" dirty="0" smtClean="0"/>
              <a:t>-1</a:t>
            </a:r>
          </a:p>
          <a:p>
            <a:r>
              <a:rPr lang="en-US" sz="1200" b="1" dirty="0"/>
              <a:t>	</a:t>
            </a:r>
            <a:r>
              <a:rPr lang="en-US" sz="1200" dirty="0" smtClean="0"/>
              <a:t>4 PXD modules in Beast II performed well</a:t>
            </a:r>
          </a:p>
          <a:p>
            <a:endParaRPr lang="en-US" sz="1200" dirty="0"/>
          </a:p>
          <a:p>
            <a:r>
              <a:rPr lang="en-US" sz="1200" b="1" dirty="0" smtClean="0"/>
              <a:t>Phase III:</a:t>
            </a:r>
            <a:r>
              <a:rPr lang="en-US" sz="1200" dirty="0" smtClean="0"/>
              <a:t> 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PXD inner layer completed and installed 	due to technical problems and delays 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 	layer will be completed in 2020</a:t>
            </a:r>
          </a:p>
          <a:p>
            <a:r>
              <a:rPr lang="en-US" sz="1200" dirty="0" smtClean="0"/>
              <a:t>	Production of additional (backup and 	replacement) sensors started in HLL</a:t>
            </a:r>
          </a:p>
          <a:p>
            <a:endParaRPr lang="en-US" sz="1200" dirty="0" smtClean="0"/>
          </a:p>
          <a:p>
            <a:r>
              <a:rPr lang="en-US" sz="1200" b="1" dirty="0" smtClean="0"/>
              <a:t>Phase III Data Taking: </a:t>
            </a:r>
            <a:r>
              <a:rPr lang="en-US" sz="1200" dirty="0" smtClean="0"/>
              <a:t>start in March 2019</a:t>
            </a:r>
          </a:p>
          <a:p>
            <a:endParaRPr lang="en-US" sz="1200" dirty="0" smtClean="0"/>
          </a:p>
          <a:p>
            <a:r>
              <a:rPr lang="en-US" sz="1200" b="1" dirty="0" smtClean="0"/>
              <a:t>Preparing for Physics (expected soon)</a:t>
            </a:r>
          </a:p>
          <a:p>
            <a:endParaRPr lang="en-US" sz="1200" b="1" dirty="0"/>
          </a:p>
          <a:p>
            <a:r>
              <a:rPr lang="en-US" sz="1200" b="1" dirty="0" smtClean="0"/>
              <a:t>In 2019/2020</a:t>
            </a:r>
          </a:p>
          <a:p>
            <a:r>
              <a:rPr lang="en-US" sz="1200" b="1" dirty="0"/>
              <a:t>	</a:t>
            </a:r>
            <a:r>
              <a:rPr lang="en-US" sz="1200" dirty="0" smtClean="0"/>
              <a:t>Prepare replacement detector with 2</a:t>
            </a:r>
            <a:r>
              <a:rPr lang="en-US" sz="1200" baseline="30000" dirty="0" smtClean="0"/>
              <a:t>nd</a:t>
            </a:r>
            <a:r>
              <a:rPr lang="en-US" sz="1200" dirty="0" smtClean="0"/>
              <a:t> 		layer</a:t>
            </a:r>
          </a:p>
          <a:p>
            <a:r>
              <a:rPr lang="en-US" sz="1200" b="1" dirty="0" smtClean="0"/>
              <a:t>	=&gt; need technical manpower</a:t>
            </a:r>
          </a:p>
          <a:p>
            <a:r>
              <a:rPr lang="en-US" sz="1200" b="1" dirty="0"/>
              <a:t>	</a:t>
            </a:r>
            <a:r>
              <a:rPr lang="en-US" sz="1200" b="1" dirty="0" smtClean="0"/>
              <a:t>=&gt; lab space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73333"/>
            <a:ext cx="4791047" cy="281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958434"/>
            <a:ext cx="3944466" cy="297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/>
          <p:nvPr/>
        </p:nvSpPr>
        <p:spPr>
          <a:xfrm>
            <a:off x="5787301" y="1412776"/>
            <a:ext cx="432048" cy="2304256"/>
          </a:xfrm>
          <a:prstGeom prst="rect">
            <a:avLst/>
          </a:prstGeom>
          <a:solidFill>
            <a:srgbClr val="FF66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reihandform 9"/>
          <p:cNvSpPr/>
          <p:nvPr/>
        </p:nvSpPr>
        <p:spPr>
          <a:xfrm>
            <a:off x="4784785" y="3712251"/>
            <a:ext cx="3726611" cy="580845"/>
          </a:xfrm>
          <a:custGeom>
            <a:avLst/>
            <a:gdLst>
              <a:gd name="connsiteX0" fmla="*/ 0 w 3726611"/>
              <a:gd name="connsiteY0" fmla="*/ 569343 h 580845"/>
              <a:gd name="connsiteX1" fmla="*/ 1029419 w 3726611"/>
              <a:gd name="connsiteY1" fmla="*/ 0 h 580845"/>
              <a:gd name="connsiteX2" fmla="*/ 1431985 w 3726611"/>
              <a:gd name="connsiteY2" fmla="*/ 0 h 580845"/>
              <a:gd name="connsiteX3" fmla="*/ 3726611 w 3726611"/>
              <a:gd name="connsiteY3" fmla="*/ 580845 h 580845"/>
              <a:gd name="connsiteX4" fmla="*/ 0 w 3726611"/>
              <a:gd name="connsiteY4" fmla="*/ 569343 h 580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26611" h="580845">
                <a:moveTo>
                  <a:pt x="0" y="569343"/>
                </a:moveTo>
                <a:lnTo>
                  <a:pt x="1029419" y="0"/>
                </a:lnTo>
                <a:lnTo>
                  <a:pt x="1431985" y="0"/>
                </a:lnTo>
                <a:lnTo>
                  <a:pt x="3726611" y="580845"/>
                </a:lnTo>
                <a:lnTo>
                  <a:pt x="0" y="569343"/>
                </a:lnTo>
                <a:close/>
              </a:path>
            </a:pathLst>
          </a:custGeom>
          <a:solidFill>
            <a:srgbClr val="FF6600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1 Layer versus 2 Layers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18</a:t>
            </a:fld>
            <a:endParaRPr lang="en-GB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068933" cy="555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9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Team &amp; Responsibilities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95FF78-044D-41DA-9A54-A86A756EFE10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440431" y="5042118"/>
            <a:ext cx="838004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PXD: </a:t>
            </a:r>
            <a:r>
              <a:rPr lang="en-GB" sz="1400" dirty="0" smtClean="0"/>
              <a:t>Module </a:t>
            </a:r>
            <a:r>
              <a:rPr lang="en-GB" sz="1400" dirty="0" smtClean="0"/>
              <a:t>Tests, Ladder assembly and mounting, services, installation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err="1" smtClean="0"/>
              <a:t>IBBelle</a:t>
            </a:r>
            <a:r>
              <a:rPr lang="en-GB" sz="1400" dirty="0" smtClean="0"/>
              <a:t> CO</a:t>
            </a:r>
            <a:r>
              <a:rPr lang="en-GB" sz="1400" baseline="-25000" dirty="0" smtClean="0"/>
              <a:t>2</a:t>
            </a:r>
            <a:r>
              <a:rPr lang="en-GB" sz="1400" dirty="0" smtClean="0"/>
              <a:t> Cooling System (Operation and regular maintenance transferred to KEK)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Neural Net z-Trigger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Computing (Tier II cluster at MPGCC)</a:t>
            </a:r>
            <a:endParaRPr lang="en-GB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/>
              <a:t>Management: IB </a:t>
            </a:r>
            <a:r>
              <a:rPr lang="en-GB" sz="1400" dirty="0" smtClean="0"/>
              <a:t>chair till June </a:t>
            </a:r>
            <a:r>
              <a:rPr lang="en-GB" sz="1400" dirty="0" smtClean="0"/>
              <a:t>2018 (HGM), Convener TDCPV (L. Li Gioi), Leader PXD commissioning (F. Müller)</a:t>
            </a:r>
            <a:endParaRPr lang="en-GB" sz="1400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Rechteck 4"/>
          <p:cNvSpPr/>
          <p:nvPr/>
        </p:nvSpPr>
        <p:spPr>
          <a:xfrm>
            <a:off x="440431" y="797511"/>
            <a:ext cx="859606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400" b="1" dirty="0"/>
          </a:p>
          <a:p>
            <a:r>
              <a:rPr lang="en-US" sz="1400" b="1" dirty="0"/>
              <a:t>Director: 	</a:t>
            </a:r>
            <a:r>
              <a:rPr lang="en-US" sz="1400" b="1" dirty="0" smtClean="0"/>
              <a:t>	</a:t>
            </a:r>
            <a:r>
              <a:rPr lang="en-US" sz="1400" dirty="0" smtClean="0"/>
              <a:t>Allen Caldwell</a:t>
            </a:r>
            <a:endParaRPr lang="en-US" sz="1400" dirty="0"/>
          </a:p>
          <a:p>
            <a:r>
              <a:rPr lang="en-US" sz="1400" b="1" dirty="0"/>
              <a:t>Project Leader</a:t>
            </a:r>
            <a:r>
              <a:rPr lang="en-US" sz="1400" dirty="0"/>
              <a:t>: </a:t>
            </a:r>
            <a:r>
              <a:rPr lang="en-US" sz="1400" dirty="0" smtClean="0"/>
              <a:t>	Hans-Günther </a:t>
            </a:r>
            <a:r>
              <a:rPr lang="en-US" sz="1400" dirty="0"/>
              <a:t>Moser</a:t>
            </a:r>
          </a:p>
          <a:p>
            <a:r>
              <a:rPr lang="en-US" sz="1400" b="1" dirty="0" smtClean="0"/>
              <a:t>Staff</a:t>
            </a:r>
            <a:r>
              <a:rPr lang="en-US" sz="1400" b="1" dirty="0"/>
              <a:t>: </a:t>
            </a:r>
            <a:r>
              <a:rPr lang="en-US" sz="1400" b="1" dirty="0" smtClean="0"/>
              <a:t>		</a:t>
            </a:r>
            <a:r>
              <a:rPr lang="en-US" sz="1400" dirty="0" smtClean="0"/>
              <a:t>Vladimir </a:t>
            </a:r>
            <a:r>
              <a:rPr lang="en-US" sz="1400" dirty="0"/>
              <a:t>Chekelian, </a:t>
            </a:r>
            <a:r>
              <a:rPr lang="en-US" sz="1400" dirty="0" smtClean="0"/>
              <a:t>Frank Simon (FD)</a:t>
            </a:r>
          </a:p>
          <a:p>
            <a:r>
              <a:rPr lang="en-US" sz="1400" b="1" dirty="0" smtClean="0"/>
              <a:t>Emeritus: </a:t>
            </a:r>
            <a:r>
              <a:rPr lang="en-US" sz="1400" dirty="0" smtClean="0"/>
              <a:t>		Christian Kiesling</a:t>
            </a:r>
            <a:endParaRPr lang="en-US" sz="1400" dirty="0"/>
          </a:p>
          <a:p>
            <a:r>
              <a:rPr lang="en-US" sz="1400" b="1" dirty="0" smtClean="0"/>
              <a:t>Postdocs</a:t>
            </a:r>
            <a:r>
              <a:rPr lang="en-US" sz="1400" b="1" dirty="0"/>
              <a:t>: </a:t>
            </a:r>
            <a:r>
              <a:rPr lang="en-US" sz="1400" b="1" dirty="0" smtClean="0"/>
              <a:t>	</a:t>
            </a:r>
            <a:r>
              <a:rPr lang="en-US" sz="1400" b="1" dirty="0" smtClean="0"/>
              <a:t>	</a:t>
            </a:r>
            <a:r>
              <a:rPr lang="en-US" sz="1400" dirty="0" smtClean="0"/>
              <a:t>Luigi </a:t>
            </a:r>
            <a:r>
              <a:rPr lang="en-US" sz="1400" dirty="0"/>
              <a:t>Li Gioi (till 2018), Felix Müller, Boqun Wang (from 2019), </a:t>
            </a:r>
            <a:endParaRPr lang="en-US" sz="1400" dirty="0" smtClean="0"/>
          </a:p>
          <a:p>
            <a:r>
              <a:rPr lang="en-US" sz="1400" dirty="0"/>
              <a:t>	</a:t>
            </a:r>
            <a:r>
              <a:rPr lang="en-US" sz="1400" dirty="0" smtClean="0"/>
              <a:t>	</a:t>
            </a:r>
            <a:r>
              <a:rPr lang="en-US" sz="1400" dirty="0" smtClean="0"/>
              <a:t>Fabian </a:t>
            </a:r>
            <a:r>
              <a:rPr lang="en-US" sz="1400" dirty="0" err="1" smtClean="0"/>
              <a:t>Krinner</a:t>
            </a:r>
            <a:r>
              <a:rPr lang="en-US" sz="1400" dirty="0" smtClean="0"/>
              <a:t> </a:t>
            </a:r>
            <a:r>
              <a:rPr lang="en-US" sz="1400" dirty="0" smtClean="0"/>
              <a:t>(from 2019</a:t>
            </a:r>
            <a:r>
              <a:rPr lang="en-US" sz="1400" dirty="0"/>
              <a:t>, </a:t>
            </a:r>
            <a:r>
              <a:rPr lang="en-US" sz="1400" dirty="0" smtClean="0"/>
              <a:t>S. Paul</a:t>
            </a:r>
            <a:r>
              <a:rPr lang="en-US" sz="1400" dirty="0"/>
              <a:t>), Thibaud Humair </a:t>
            </a:r>
            <a:r>
              <a:rPr lang="en-US" sz="1400" dirty="0" smtClean="0"/>
              <a:t>(from 2019</a:t>
            </a:r>
            <a:r>
              <a:rPr lang="en-US" sz="1400" dirty="0"/>
              <a:t>, FD)</a:t>
            </a:r>
          </a:p>
          <a:p>
            <a:r>
              <a:rPr lang="en-US" sz="1400" b="1" dirty="0"/>
              <a:t>PhD Students: </a:t>
            </a:r>
            <a:r>
              <a:rPr lang="en-US" sz="1400" b="1" dirty="0" smtClean="0"/>
              <a:t>	</a:t>
            </a:r>
            <a:r>
              <a:rPr lang="en-US" sz="1400" dirty="0" smtClean="0"/>
              <a:t>Philip </a:t>
            </a:r>
            <a:r>
              <a:rPr lang="en-US" sz="1400" dirty="0"/>
              <a:t>Leitl, Felix Meggendorfer, Sebastian Skambraks, Benedikt Wach, </a:t>
            </a:r>
            <a:r>
              <a:rPr lang="en-US" sz="1400" dirty="0" smtClean="0"/>
              <a:t>		</a:t>
            </a:r>
            <a:r>
              <a:rPr lang="en-US" sz="1400" dirty="0" smtClean="0"/>
              <a:t>	Hendrik </a:t>
            </a:r>
            <a:r>
              <a:rPr lang="en-US" sz="1400" dirty="0"/>
              <a:t>Windel, Thomas </a:t>
            </a:r>
            <a:r>
              <a:rPr lang="en-US" sz="1400" dirty="0" smtClean="0"/>
              <a:t>Kraetzschmar </a:t>
            </a:r>
            <a:r>
              <a:rPr lang="en-US" sz="1400" dirty="0"/>
              <a:t>(FD</a:t>
            </a:r>
            <a:r>
              <a:rPr lang="en-US" sz="1400" dirty="0" smtClean="0"/>
              <a:t>), </a:t>
            </a:r>
            <a:r>
              <a:rPr lang="en-US" sz="1400" dirty="0" err="1" smtClean="0"/>
              <a:t>Fernado</a:t>
            </a:r>
            <a:r>
              <a:rPr lang="en-US" sz="1400" dirty="0" smtClean="0"/>
              <a:t> </a:t>
            </a:r>
            <a:r>
              <a:rPr lang="en-US" sz="1400" dirty="0" err="1" smtClean="0"/>
              <a:t>Abudinen</a:t>
            </a:r>
            <a:r>
              <a:rPr lang="en-US" sz="1400" dirty="0" smtClean="0"/>
              <a:t> (till 2018), 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	</a:t>
            </a:r>
            <a:r>
              <a:rPr lang="en-US" sz="1400" dirty="0" smtClean="0"/>
              <a:t>Sara </a:t>
            </a:r>
            <a:r>
              <a:rPr lang="en-US" sz="1400" dirty="0" smtClean="0"/>
              <a:t>Pohl (till 2018)</a:t>
            </a:r>
            <a:endParaRPr lang="en-US" sz="1400" dirty="0"/>
          </a:p>
          <a:p>
            <a:r>
              <a:rPr lang="en-US" sz="1400" b="1" dirty="0" smtClean="0"/>
              <a:t>Master </a:t>
            </a:r>
            <a:r>
              <a:rPr lang="en-US" sz="1400" b="1" dirty="0"/>
              <a:t>Students</a:t>
            </a:r>
            <a:r>
              <a:rPr lang="en-US" sz="1400" dirty="0"/>
              <a:t>: </a:t>
            </a:r>
            <a:r>
              <a:rPr lang="en-US" sz="1400" dirty="0" smtClean="0"/>
              <a:t>	Sara </a:t>
            </a:r>
            <a:r>
              <a:rPr lang="en-US" sz="1400" dirty="0"/>
              <a:t>McCarney, Markus </a:t>
            </a:r>
            <a:r>
              <a:rPr lang="en-US" sz="1400" dirty="0" err="1"/>
              <a:t>Reif</a:t>
            </a:r>
            <a:r>
              <a:rPr lang="en-US" sz="1400" dirty="0"/>
              <a:t>, </a:t>
            </a:r>
            <a:r>
              <a:rPr lang="en-US" sz="1400" dirty="0" err="1" smtClean="0"/>
              <a:t>Ketevan</a:t>
            </a:r>
            <a:r>
              <a:rPr lang="en-US" sz="1400" dirty="0" smtClean="0"/>
              <a:t> </a:t>
            </a:r>
            <a:r>
              <a:rPr lang="en-US" sz="1400" dirty="0" err="1" smtClean="0"/>
              <a:t>Parlagashvili</a:t>
            </a:r>
            <a:r>
              <a:rPr lang="en-US" sz="1400" dirty="0" smtClean="0"/>
              <a:t>, Mohamed </a:t>
            </a:r>
            <a:r>
              <a:rPr lang="en-US" sz="1400" dirty="0" err="1" smtClean="0"/>
              <a:t>Albalawi</a:t>
            </a:r>
            <a:r>
              <a:rPr lang="en-US" sz="1400" dirty="0" smtClean="0"/>
              <a:t>, 			</a:t>
            </a:r>
            <a:r>
              <a:rPr lang="en-US" sz="1400" dirty="0" smtClean="0"/>
              <a:t>Mansour </a:t>
            </a:r>
            <a:r>
              <a:rPr lang="en-US" sz="1400" dirty="0" err="1" smtClean="0"/>
              <a:t>Atalawi</a:t>
            </a:r>
            <a:r>
              <a:rPr lang="en-US" sz="1400" dirty="0" smtClean="0"/>
              <a:t> </a:t>
            </a:r>
            <a:endParaRPr lang="en-US" sz="1400" dirty="0"/>
          </a:p>
          <a:p>
            <a:r>
              <a:rPr lang="en-US" sz="1400" b="1" dirty="0" smtClean="0"/>
              <a:t>Bachelor Students</a:t>
            </a:r>
            <a:r>
              <a:rPr lang="en-US" sz="1400" dirty="0" smtClean="0"/>
              <a:t>:	Sandro </a:t>
            </a:r>
            <a:r>
              <a:rPr lang="en-US" sz="1400" dirty="0"/>
              <a:t>Christoph, Oskar </a:t>
            </a:r>
            <a:r>
              <a:rPr lang="en-US" sz="1400" dirty="0" err="1" smtClean="0"/>
              <a:t>Tittel</a:t>
            </a:r>
            <a:endParaRPr lang="en-US" sz="1400" dirty="0"/>
          </a:p>
          <a:p>
            <a:r>
              <a:rPr lang="en-US" sz="1400" b="1" dirty="0" smtClean="0"/>
              <a:t>Guests</a:t>
            </a:r>
            <a:r>
              <a:rPr lang="en-US" sz="1400" b="1" dirty="0"/>
              <a:t>: </a:t>
            </a:r>
            <a:r>
              <a:rPr lang="en-US" sz="1400" b="1" dirty="0" smtClean="0"/>
              <a:t>		</a:t>
            </a:r>
            <a:r>
              <a:rPr lang="en-US" sz="1400" dirty="0" smtClean="0"/>
              <a:t>Wan </a:t>
            </a:r>
            <a:r>
              <a:rPr lang="en-US" sz="1400" dirty="0"/>
              <a:t>Kun (Tokyo University)</a:t>
            </a:r>
          </a:p>
          <a:p>
            <a:r>
              <a:rPr lang="en-US" sz="1400" b="1" dirty="0" smtClean="0"/>
              <a:t>Technical </a:t>
            </a:r>
            <a:r>
              <a:rPr lang="en-US" sz="1400" b="1" dirty="0"/>
              <a:t>Support</a:t>
            </a:r>
            <a:r>
              <a:rPr lang="en-US" sz="1400" dirty="0"/>
              <a:t>: </a:t>
            </a:r>
            <a:r>
              <a:rPr lang="en-US" sz="1400" dirty="0" smtClean="0"/>
              <a:t>	Ullrich </a:t>
            </a:r>
            <a:r>
              <a:rPr lang="en-US" sz="1400" dirty="0" smtClean="0"/>
              <a:t>Leis, Karlheinz </a:t>
            </a:r>
            <a:r>
              <a:rPr lang="en-US" sz="1400" dirty="0"/>
              <a:t>Ackermann, Sven Vogt, Christoph Knust, Enrico </a:t>
            </a:r>
            <a:r>
              <a:rPr lang="en-US" sz="1400" dirty="0" smtClean="0"/>
              <a:t>Töpper</a:t>
            </a:r>
            <a:r>
              <a:rPr lang="en-US" sz="1400" dirty="0"/>
              <a:t>, </a:t>
            </a:r>
            <a:r>
              <a:rPr lang="en-US" sz="1400" dirty="0" smtClean="0"/>
              <a:t>			Walter </a:t>
            </a:r>
            <a:r>
              <a:rPr lang="en-US" sz="1400" dirty="0" err="1" smtClean="0"/>
              <a:t>Kosmale</a:t>
            </a:r>
            <a:r>
              <a:rPr lang="en-US" sz="1400" dirty="0" smtClean="0"/>
              <a:t>, David Kittlinger</a:t>
            </a:r>
            <a:r>
              <a:rPr lang="en-US" sz="1400" dirty="0"/>
              <a:t>, Andreas </a:t>
            </a:r>
            <a:r>
              <a:rPr lang="en-US" sz="1400" dirty="0" err="1"/>
              <a:t>Wunderl</a:t>
            </a:r>
            <a:r>
              <a:rPr lang="en-US" sz="1400" dirty="0"/>
              <a:t>, </a:t>
            </a:r>
            <a:r>
              <a:rPr lang="en-US" sz="1400" dirty="0" err="1" smtClean="0"/>
              <a:t>J</a:t>
            </a:r>
            <a:r>
              <a:rPr lang="en-US" sz="1400" dirty="0" err="1" smtClean="0"/>
              <a:t>anick</a:t>
            </a:r>
            <a:r>
              <a:rPr lang="en-US" sz="1400" dirty="0" smtClean="0"/>
              <a:t> Albrecht</a:t>
            </a:r>
            <a:r>
              <a:rPr lang="en-US" sz="1400" dirty="0"/>
              <a:t>, Miriam </a:t>
            </a:r>
            <a:r>
              <a:rPr lang="en-US" sz="1400" dirty="0" smtClean="0"/>
              <a:t>			Modjesch</a:t>
            </a:r>
            <a:r>
              <a:rPr lang="en-US" sz="1400" dirty="0"/>
              <a:t>, </a:t>
            </a:r>
            <a:r>
              <a:rPr lang="en-US" sz="1400" dirty="0" smtClean="0"/>
              <a:t>Markus Fras, Stefan Horn</a:t>
            </a:r>
            <a:r>
              <a:rPr lang="en-US" sz="1400" dirty="0"/>
              <a:t>, </a:t>
            </a:r>
            <a:r>
              <a:rPr lang="en-US" sz="1400" dirty="0" smtClean="0"/>
              <a:t>Reinhard </a:t>
            </a:r>
            <a:r>
              <a:rPr lang="en-US" sz="1400" dirty="0" smtClean="0"/>
              <a:t>Sedlmeyer</a:t>
            </a:r>
            <a:r>
              <a:rPr lang="en-US" dirty="0"/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375449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Physics at B-factories</a:t>
            </a:r>
            <a:endParaRPr lang="en-GB" sz="3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172400" y="6638428"/>
            <a:ext cx="1371600" cy="5349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68DE6-A16F-473F-B7F9-0E72B4FE7B6E}" type="slidenum">
              <a:rPr lang="sl-SI" smtClean="0"/>
              <a:pPr>
                <a:defRPr/>
              </a:pPr>
              <a:t>3</a:t>
            </a:fld>
            <a:endParaRPr lang="sl-SI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idx="4294967295"/>
          </p:nvPr>
        </p:nvSpPr>
        <p:spPr>
          <a:xfrm>
            <a:off x="179512" y="1052736"/>
            <a:ext cx="5606624" cy="1603502"/>
          </a:xfrm>
          <a:solidFill>
            <a:schemeClr val="bg1"/>
          </a:solidFill>
        </p:spPr>
        <p:txBody>
          <a:bodyPr/>
          <a:lstStyle/>
          <a:p>
            <a:pPr>
              <a:spcBef>
                <a:spcPct val="50000"/>
              </a:spcBef>
              <a:buClr>
                <a:schemeClr val="accent2"/>
              </a:buClr>
              <a:buSzPct val="140000"/>
              <a:buFont typeface="Wingdings" panose="05000000000000000000" pitchFamily="2" charset="2"/>
              <a:buChar char="§"/>
            </a:pPr>
            <a:r>
              <a:rPr kumimoji="1" lang="de-DE" sz="1200" dirty="0" smtClean="0">
                <a:solidFill>
                  <a:schemeClr val="tx1"/>
                </a:solidFill>
              </a:rPr>
              <a:t>Main Motivation: CP-violation 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SzPct val="140000"/>
              <a:buFont typeface="Wingdings" panose="05000000000000000000" pitchFamily="2" charset="2"/>
              <a:buChar char="§"/>
            </a:pPr>
            <a:r>
              <a:rPr kumimoji="1" lang="sl-SI" sz="1200" dirty="0" smtClean="0">
                <a:solidFill>
                  <a:schemeClr val="tx1"/>
                </a:solidFill>
              </a:rPr>
              <a:t>Measurements of </a:t>
            </a:r>
            <a:r>
              <a:rPr kumimoji="1" lang="sl-SI" sz="1200" dirty="0" smtClean="0"/>
              <a:t>CKM</a:t>
            </a:r>
            <a:r>
              <a:rPr kumimoji="1" lang="sl-SI" sz="1200" dirty="0" smtClean="0">
                <a:solidFill>
                  <a:schemeClr val="tx1"/>
                </a:solidFill>
              </a:rPr>
              <a:t> matrix elements and </a:t>
            </a:r>
            <a:r>
              <a:rPr kumimoji="1" lang="sl-SI" sz="1200" dirty="0" smtClean="0"/>
              <a:t>angles</a:t>
            </a:r>
            <a:r>
              <a:rPr kumimoji="1" lang="sl-SI" sz="1200" dirty="0" smtClean="0">
                <a:solidFill>
                  <a:schemeClr val="tx1"/>
                </a:solidFill>
              </a:rPr>
              <a:t> of the unitarity triangle</a:t>
            </a:r>
          </a:p>
          <a:p>
            <a:pPr>
              <a:lnSpc>
                <a:spcPct val="125000"/>
              </a:lnSpc>
              <a:spcBef>
                <a:spcPct val="50000"/>
              </a:spcBef>
              <a:buClr>
                <a:schemeClr val="accent2"/>
              </a:buClr>
              <a:buSzPct val="140000"/>
              <a:buFont typeface="Wingdings" panose="05000000000000000000" pitchFamily="2" charset="2"/>
              <a:buChar char="§"/>
            </a:pPr>
            <a:r>
              <a:rPr lang="sl-SI" sz="1200" dirty="0" smtClean="0">
                <a:solidFill>
                  <a:schemeClr val="tx1"/>
                </a:solidFill>
              </a:rPr>
              <a:t>Measurements of rare decays (e.g., </a:t>
            </a:r>
            <a:r>
              <a:rPr lang="sl-SI" sz="1200" dirty="0" smtClean="0"/>
              <a:t>B</a:t>
            </a:r>
            <a:r>
              <a:rPr lang="sl-SI" sz="1200" dirty="0" smtClean="0">
                <a:sym typeface="Wingdings" pitchFamily="2" charset="2"/>
              </a:rPr>
              <a:t></a:t>
            </a:r>
            <a:r>
              <a:rPr lang="sl-SI" sz="1200" b="1" dirty="0" smtClean="0">
                <a:latin typeface="Symbol" pitchFamily="18" charset="2"/>
                <a:sym typeface="Wingdings" pitchFamily="2" charset="2"/>
              </a:rPr>
              <a:t>tn</a:t>
            </a:r>
            <a:r>
              <a:rPr lang="sl-SI" sz="1200" dirty="0" smtClean="0">
                <a:solidFill>
                  <a:schemeClr val="tx1"/>
                </a:solidFill>
                <a:sym typeface="Wingdings" pitchFamily="2" charset="2"/>
              </a:rPr>
              <a:t>, </a:t>
            </a:r>
            <a:r>
              <a:rPr lang="sl-SI" sz="1200" dirty="0" smtClean="0">
                <a:sym typeface="Wingdings" pitchFamily="2" charset="2"/>
              </a:rPr>
              <a:t>D</a:t>
            </a:r>
            <a:r>
              <a:rPr lang="sl-SI" sz="1200" b="1" dirty="0" smtClean="0">
                <a:latin typeface="Symbol" pitchFamily="18" charset="2"/>
                <a:sym typeface="Wingdings" pitchFamily="2" charset="2"/>
              </a:rPr>
              <a:t>tn</a:t>
            </a:r>
            <a:r>
              <a:rPr lang="sl-SI" sz="1200" dirty="0" smtClean="0">
                <a:solidFill>
                  <a:schemeClr val="tx1"/>
                </a:solidFill>
                <a:sym typeface="Wingdings" pitchFamily="2" charset="2"/>
              </a:rPr>
              <a:t>)</a:t>
            </a:r>
            <a:endParaRPr lang="de-DE" sz="1200" dirty="0" smtClean="0">
              <a:solidFill>
                <a:schemeClr val="tx1"/>
              </a:solidFill>
              <a:sym typeface="Wingdings" pitchFamily="2" charset="2"/>
            </a:endParaRPr>
          </a:p>
          <a:p>
            <a:pPr>
              <a:lnSpc>
                <a:spcPct val="125000"/>
              </a:lnSpc>
              <a:spcBef>
                <a:spcPct val="50000"/>
              </a:spcBef>
              <a:buClr>
                <a:schemeClr val="accent2"/>
              </a:buClr>
              <a:buSzPct val="140000"/>
              <a:buFont typeface="Wingdings" panose="05000000000000000000" pitchFamily="2" charset="2"/>
              <a:buChar char="§"/>
            </a:pPr>
            <a:r>
              <a:rPr lang="de-DE" sz="1200" dirty="0" err="1" smtClean="0">
                <a:sym typeface="Wingdings" pitchFamily="2" charset="2"/>
              </a:rPr>
              <a:t>Others</a:t>
            </a:r>
            <a:r>
              <a:rPr lang="de-DE" sz="1200" dirty="0" smtClean="0">
                <a:sym typeface="Wingdings" pitchFamily="2" charset="2"/>
              </a:rPr>
              <a:t> (</a:t>
            </a:r>
            <a:r>
              <a:rPr lang="de-DE" sz="1200" dirty="0" smtClean="0">
                <a:latin typeface="Symbol" panose="05050102010706020507" pitchFamily="18" charset="2"/>
                <a:sym typeface="Wingdings" pitchFamily="2" charset="2"/>
              </a:rPr>
              <a:t>t, </a:t>
            </a:r>
            <a:r>
              <a:rPr lang="de-DE" sz="1200" dirty="0" smtClean="0">
                <a:sym typeface="Wingdings" pitchFamily="2" charset="2"/>
              </a:rPr>
              <a:t>LFV)</a:t>
            </a:r>
            <a:endParaRPr lang="sl-SI" sz="1200" dirty="0" smtClean="0">
              <a:solidFill>
                <a:schemeClr val="tx1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79512" y="2570128"/>
            <a:ext cx="4834785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Motivation for </a:t>
            </a:r>
            <a:r>
              <a:rPr lang="en-US" sz="1200" b="1" dirty="0" err="1" smtClean="0">
                <a:solidFill>
                  <a:srgbClr val="FF0000"/>
                </a:solidFill>
              </a:rPr>
              <a:t>SuperKEKB</a:t>
            </a:r>
            <a:r>
              <a:rPr lang="en-US" sz="1200" b="1" dirty="0" smtClean="0">
                <a:solidFill>
                  <a:srgbClr val="FF0000"/>
                </a:solidFill>
              </a:rPr>
              <a:t>/Belle II: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	</a:t>
            </a:r>
            <a:r>
              <a:rPr lang="en-US" sz="1200" b="1" dirty="0" smtClean="0">
                <a:solidFill>
                  <a:srgbClr val="FF0000"/>
                </a:solidFill>
              </a:rPr>
              <a:t>Test Standard Model (SM) as precisely as possible </a:t>
            </a:r>
            <a:endParaRPr lang="en-US" sz="1200" b="1" dirty="0">
              <a:solidFill>
                <a:srgbClr val="FF0000"/>
              </a:solidFill>
            </a:endParaRPr>
          </a:p>
          <a:p>
            <a:endParaRPr lang="en-US" sz="1200" dirty="0" smtClean="0"/>
          </a:p>
          <a:p>
            <a:r>
              <a:rPr lang="en-US" sz="1200" dirty="0" smtClean="0"/>
              <a:t>=&gt; Over-constrain </a:t>
            </a:r>
            <a:r>
              <a:rPr lang="en-US" sz="1200" dirty="0" err="1" smtClean="0"/>
              <a:t>unitarity</a:t>
            </a:r>
            <a:r>
              <a:rPr lang="en-US" sz="1200" dirty="0" smtClean="0"/>
              <a:t> triangle</a:t>
            </a:r>
          </a:p>
          <a:p>
            <a:r>
              <a:rPr lang="en-US" sz="1200" dirty="0" smtClean="0"/>
              <a:t>=&gt; Look </a:t>
            </a:r>
            <a:r>
              <a:rPr lang="en-US" sz="1200" dirty="0"/>
              <a:t>for deviations from </a:t>
            </a:r>
            <a:r>
              <a:rPr lang="en-US" sz="1200" dirty="0" smtClean="0"/>
              <a:t>SM</a:t>
            </a:r>
          </a:p>
          <a:p>
            <a:r>
              <a:rPr lang="en-US" sz="1200" dirty="0" smtClean="0"/>
              <a:t>=&gt; Increase sensitivity for rare decays</a:t>
            </a:r>
          </a:p>
          <a:p>
            <a:r>
              <a:rPr lang="en-US" sz="1200" dirty="0" smtClean="0"/>
              <a:t>=&gt; Indirect discovery of New Physics via loops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23528" y="4335487"/>
            <a:ext cx="102463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dirty="0" smtClean="0"/>
              <a:t>Babar/Belle </a:t>
            </a:r>
            <a:endParaRPr lang="en-US" sz="1200" dirty="0"/>
          </a:p>
          <a:p>
            <a:r>
              <a:rPr lang="en-US" sz="1200" dirty="0" smtClean="0"/>
              <a:t>(~1.5 ab</a:t>
            </a:r>
            <a:r>
              <a:rPr lang="en-US" sz="1200" baseline="30000" dirty="0" smtClean="0"/>
              <a:t>-1</a:t>
            </a:r>
            <a:r>
              <a:rPr lang="en-US" sz="1200" dirty="0" smtClean="0"/>
              <a:t>)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7308304" y="4196987"/>
            <a:ext cx="1512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200" dirty="0"/>
              <a:t>With 50 ab</a:t>
            </a:r>
            <a:r>
              <a:rPr lang="en-US" sz="1200" baseline="30000" dirty="0"/>
              <a:t>-1</a:t>
            </a:r>
            <a:r>
              <a:rPr lang="en-US" sz="1200" dirty="0"/>
              <a:t> (same central values)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516438"/>
            <a:ext cx="2518048" cy="1552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5940152" y="3214137"/>
            <a:ext cx="30283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Nobel Prize 2008: Kobayashi &amp; </a:t>
            </a:r>
            <a:r>
              <a:rPr lang="en-GB" sz="1100" dirty="0" err="1" smtClean="0"/>
              <a:t>Maskawa</a:t>
            </a:r>
            <a:endParaRPr lang="en-GB" sz="1100" dirty="0" smtClean="0"/>
          </a:p>
          <a:p>
            <a:r>
              <a:rPr lang="en-GB" sz="1100" dirty="0" smtClean="0"/>
              <a:t>Confirmation of CKM theory by </a:t>
            </a:r>
            <a:r>
              <a:rPr lang="en-GB" sz="1100" dirty="0" err="1" smtClean="0"/>
              <a:t>BaBar</a:t>
            </a:r>
            <a:r>
              <a:rPr lang="en-GB" sz="1100" dirty="0" smtClean="0"/>
              <a:t> &amp; Belle</a:t>
            </a:r>
            <a:endParaRPr lang="en-GB" sz="1100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37005" y="3955123"/>
            <a:ext cx="5706187" cy="2659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8760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err="1" smtClean="0"/>
              <a:t>SuperKEKB</a:t>
            </a:r>
            <a:r>
              <a:rPr lang="en-GB" sz="3600" dirty="0" smtClean="0"/>
              <a:t>: </a:t>
            </a:r>
            <a:r>
              <a:rPr lang="en-US" altLang="ja-JP" sz="3600" dirty="0" smtClean="0">
                <a:latin typeface="ＭＳ Ｐゴシック" pitchFamily="50" charset="-128"/>
              </a:rPr>
              <a:t>L </a:t>
            </a:r>
            <a:r>
              <a:rPr lang="en-US" altLang="ja-JP" sz="3600" dirty="0">
                <a:latin typeface="ＭＳ Ｐゴシック" pitchFamily="50" charset="-128"/>
              </a:rPr>
              <a:t>= </a:t>
            </a:r>
            <a:r>
              <a:rPr lang="en-US" altLang="ja-JP" sz="3600" dirty="0" smtClean="0">
                <a:latin typeface="ＭＳ Ｐゴシック" pitchFamily="50" charset="-128"/>
              </a:rPr>
              <a:t>8x10</a:t>
            </a:r>
            <a:r>
              <a:rPr lang="en-US" altLang="ja-JP" sz="3600" baseline="30000" dirty="0" smtClean="0">
                <a:latin typeface="ＭＳ Ｐゴシック" pitchFamily="50" charset="-128"/>
              </a:rPr>
              <a:t>35</a:t>
            </a:r>
            <a:r>
              <a:rPr lang="en-US" altLang="ja-JP" sz="3600" dirty="0" smtClean="0">
                <a:latin typeface="ＭＳ Ｐゴシック" pitchFamily="50" charset="-128"/>
              </a:rPr>
              <a:t>/cm</a:t>
            </a:r>
            <a:r>
              <a:rPr lang="en-US" altLang="ja-JP" sz="3600" baseline="30000" dirty="0" smtClean="0">
                <a:latin typeface="ＭＳ Ｐゴシック" pitchFamily="50" charset="-128"/>
              </a:rPr>
              <a:t>2</a:t>
            </a:r>
            <a:r>
              <a:rPr lang="en-US" altLang="ja-JP" sz="3600" dirty="0" smtClean="0">
                <a:latin typeface="ＭＳ Ｐゴシック" pitchFamily="50" charset="-128"/>
              </a:rPr>
              <a:t>/s</a:t>
            </a:r>
            <a:endParaRPr lang="en-GB" sz="36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980729"/>
            <a:ext cx="455253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1"/>
          <p:cNvSpPr>
            <a:spLocks/>
          </p:cNvSpPr>
          <p:nvPr/>
        </p:nvSpPr>
        <p:spPr bwMode="auto">
          <a:xfrm>
            <a:off x="35496" y="989109"/>
            <a:ext cx="1177308" cy="21544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Futura" charset="0"/>
              </a:rPr>
              <a:t>e</a:t>
            </a:r>
            <a:r>
              <a:rPr lang="en-US" altLang="ja-JP" sz="1400" baseline="30000" dirty="0">
                <a:solidFill>
                  <a:srgbClr val="FF0000"/>
                </a:solidFill>
                <a:latin typeface="Futura" charset="0"/>
              </a:rPr>
              <a:t>+</a:t>
            </a:r>
            <a:r>
              <a:rPr lang="en-US" altLang="ja-JP" sz="1400" dirty="0">
                <a:solidFill>
                  <a:srgbClr val="FF0000"/>
                </a:solidFill>
                <a:latin typeface="Futura" charset="0"/>
              </a:rPr>
              <a:t> 4GeV 3.6 A</a:t>
            </a:r>
          </a:p>
        </p:txBody>
      </p:sp>
      <p:sp>
        <p:nvSpPr>
          <p:cNvPr id="8" name="Rectangle 20"/>
          <p:cNvSpPr>
            <a:spLocks/>
          </p:cNvSpPr>
          <p:nvPr/>
        </p:nvSpPr>
        <p:spPr bwMode="auto">
          <a:xfrm>
            <a:off x="35496" y="1262906"/>
            <a:ext cx="1146850" cy="21544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r>
              <a:rPr lang="en-US" altLang="ja-JP" sz="1400" dirty="0">
                <a:solidFill>
                  <a:srgbClr val="0000FF"/>
                </a:solidFill>
                <a:latin typeface="Futura" charset="0"/>
              </a:rPr>
              <a:t>e</a:t>
            </a:r>
            <a:r>
              <a:rPr lang="en-US" altLang="ja-JP" sz="1400" baseline="30000" dirty="0">
                <a:solidFill>
                  <a:srgbClr val="0000FF"/>
                </a:solidFill>
                <a:latin typeface="Futura" charset="0"/>
              </a:rPr>
              <a:t>-</a:t>
            </a:r>
            <a:r>
              <a:rPr lang="en-US" altLang="ja-JP" sz="1400" dirty="0">
                <a:solidFill>
                  <a:srgbClr val="0000FF"/>
                </a:solidFill>
                <a:latin typeface="Futura" charset="0"/>
              </a:rPr>
              <a:t> 7GeV 2.6 A</a:t>
            </a:r>
          </a:p>
        </p:txBody>
      </p:sp>
      <p:sp>
        <p:nvSpPr>
          <p:cNvPr id="9" name="テキスト ボックス 50"/>
          <p:cNvSpPr txBox="1">
            <a:spLocks noChangeArrowheads="1"/>
          </p:cNvSpPr>
          <p:nvPr/>
        </p:nvSpPr>
        <p:spPr bwMode="auto">
          <a:xfrm>
            <a:off x="3065979" y="896776"/>
            <a:ext cx="24227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1000" dirty="0"/>
              <a:t>New superconducting /permanent final focusing quads near the IP</a:t>
            </a:r>
          </a:p>
        </p:txBody>
      </p:sp>
      <p:sp>
        <p:nvSpPr>
          <p:cNvPr id="10" name="テキスト ボックス 48"/>
          <p:cNvSpPr txBox="1">
            <a:spLocks noChangeArrowheads="1"/>
          </p:cNvSpPr>
          <p:nvPr/>
        </p:nvSpPr>
        <p:spPr bwMode="auto">
          <a:xfrm>
            <a:off x="3171390" y="2308521"/>
            <a:ext cx="178042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dirty="0"/>
              <a:t>Add / modify RF systems for higher beam current</a:t>
            </a:r>
          </a:p>
        </p:txBody>
      </p:sp>
      <p:sp>
        <p:nvSpPr>
          <p:cNvPr id="11" name="テキスト ボックス 45"/>
          <p:cNvSpPr txBox="1">
            <a:spLocks noChangeArrowheads="1"/>
          </p:cNvSpPr>
          <p:nvPr/>
        </p:nvSpPr>
        <p:spPr bwMode="auto">
          <a:xfrm>
            <a:off x="35496" y="2400854"/>
            <a:ext cx="164449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1000" dirty="0"/>
              <a:t>Replace short  dipoles with longer ones (LER)</a:t>
            </a:r>
          </a:p>
        </p:txBody>
      </p:sp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1679991" y="2924944"/>
            <a:ext cx="87235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000" dirty="0">
                <a:latin typeface="Helvetica Neue"/>
              </a:rPr>
              <a:t>Damping ring</a:t>
            </a:r>
          </a:p>
        </p:txBody>
      </p:sp>
      <p:grpSp>
        <p:nvGrpSpPr>
          <p:cNvPr id="13" name="Group 24"/>
          <p:cNvGrpSpPr>
            <a:grpSpLocks/>
          </p:cNvGrpSpPr>
          <p:nvPr/>
        </p:nvGrpSpPr>
        <p:grpSpPr bwMode="auto">
          <a:xfrm>
            <a:off x="107505" y="4359046"/>
            <a:ext cx="2276879" cy="657503"/>
            <a:chOff x="0" y="0"/>
            <a:chExt cx="2192" cy="632"/>
          </a:xfrm>
        </p:grpSpPr>
        <p:grpSp>
          <p:nvGrpSpPr>
            <p:cNvPr id="14" name="Group 25"/>
            <p:cNvGrpSpPr>
              <a:grpSpLocks/>
            </p:cNvGrpSpPr>
            <p:nvPr/>
          </p:nvGrpSpPr>
          <p:grpSpPr bwMode="auto">
            <a:xfrm>
              <a:off x="0" y="77"/>
              <a:ext cx="2192" cy="555"/>
              <a:chOff x="0" y="0"/>
              <a:chExt cx="2192" cy="554"/>
            </a:xfrm>
          </p:grpSpPr>
          <p:sp>
            <p:nvSpPr>
              <p:cNvPr id="16" name="Rectangle 26"/>
              <p:cNvSpPr>
                <a:spLocks/>
              </p:cNvSpPr>
              <p:nvPr/>
            </p:nvSpPr>
            <p:spPr bwMode="auto">
              <a:xfrm>
                <a:off x="0" y="0"/>
                <a:ext cx="2192" cy="453"/>
              </a:xfrm>
              <a:prstGeom prst="rect">
                <a:avLst/>
              </a:prstGeom>
              <a:solidFill>
                <a:srgbClr val="FFFFFF"/>
              </a:solidFill>
              <a:ln w="2540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lIns="0" tIns="0" rIns="0" bIns="0"/>
              <a:lstStyle/>
              <a:p>
                <a:endParaRPr lang="ja-JP" altLang="en-US"/>
              </a:p>
            </p:txBody>
          </p:sp>
          <p:pic>
            <p:nvPicPr>
              <p:cNvPr id="17" name="Picture 2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4" y="20"/>
                <a:ext cx="2047" cy="534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  <p:sp>
          <p:nvSpPr>
            <p:cNvPr id="15" name="Oval 28"/>
            <p:cNvSpPr>
              <a:spLocks/>
            </p:cNvSpPr>
            <p:nvPr/>
          </p:nvSpPr>
          <p:spPr bwMode="auto">
            <a:xfrm>
              <a:off x="1276" y="0"/>
              <a:ext cx="470" cy="605"/>
            </a:xfrm>
            <a:prstGeom prst="ellipse">
              <a:avLst/>
            </a:prstGeom>
            <a:noFill/>
            <a:ln w="50800">
              <a:solidFill>
                <a:srgbClr val="FF05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ja-JP" altLang="en-US"/>
            </a:p>
          </p:txBody>
        </p:sp>
      </p:grp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21088"/>
            <a:ext cx="1649578" cy="101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78" y="5655803"/>
            <a:ext cx="3564640" cy="65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feld 25"/>
          <p:cNvSpPr txBox="1"/>
          <p:nvPr/>
        </p:nvSpPr>
        <p:spPr>
          <a:xfrm>
            <a:off x="5399283" y="1032118"/>
            <a:ext cx="3496022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Upgrade KEKB to reach</a:t>
            </a:r>
          </a:p>
          <a:p>
            <a:r>
              <a:rPr lang="en-GB" sz="1400" dirty="0" smtClean="0"/>
              <a:t>L = 8 x 10</a:t>
            </a:r>
            <a:r>
              <a:rPr lang="en-GB" sz="1400" baseline="30000" dirty="0" smtClean="0"/>
              <a:t>35</a:t>
            </a:r>
            <a:r>
              <a:rPr lang="en-GB" sz="1400" dirty="0" smtClean="0"/>
              <a:t> cm</a:t>
            </a:r>
            <a:r>
              <a:rPr lang="en-GB" sz="1400" baseline="30000" dirty="0" smtClean="0"/>
              <a:t>-2</a:t>
            </a:r>
            <a:r>
              <a:rPr lang="en-GB" sz="1400" dirty="0" smtClean="0"/>
              <a:t>s</a:t>
            </a:r>
            <a:r>
              <a:rPr lang="en-GB" sz="1400" baseline="30000" dirty="0" smtClean="0"/>
              <a:t>-1</a:t>
            </a:r>
          </a:p>
          <a:p>
            <a:endParaRPr lang="en-GB" sz="1400" dirty="0"/>
          </a:p>
          <a:p>
            <a:r>
              <a:rPr lang="en-GB" sz="1400" dirty="0" smtClean="0"/>
              <a:t>(40 x luminosity of KEKB)</a:t>
            </a:r>
          </a:p>
          <a:p>
            <a:endParaRPr lang="en-GB" sz="1400" dirty="0"/>
          </a:p>
          <a:p>
            <a:r>
              <a:rPr lang="en-GB" sz="1400" dirty="0" smtClean="0"/>
              <a:t>Nano Beams: 10µm x 60nm</a:t>
            </a:r>
          </a:p>
          <a:p>
            <a:r>
              <a:rPr lang="en-GB" sz="1400" dirty="0" smtClean="0"/>
              <a:t>Increase beam current (x2)</a:t>
            </a:r>
          </a:p>
          <a:p>
            <a:endParaRPr lang="en-GB" sz="1400" dirty="0"/>
          </a:p>
          <a:p>
            <a:r>
              <a:rPr lang="en-GB" sz="1400" dirty="0" smtClean="0"/>
              <a:t>Reduce asymmetry (boost)</a:t>
            </a:r>
            <a:endParaRPr lang="en-GB" sz="1400" dirty="0"/>
          </a:p>
          <a:p>
            <a:r>
              <a:rPr lang="en-GB" sz="1400" dirty="0" smtClean="0"/>
              <a:t>KEB: </a:t>
            </a:r>
            <a:r>
              <a:rPr lang="en-GB" sz="1400" dirty="0"/>
              <a:t> 	 </a:t>
            </a:r>
            <a:r>
              <a:rPr lang="en-GB" sz="1400" dirty="0" smtClean="0"/>
              <a:t>   </a:t>
            </a:r>
            <a:r>
              <a:rPr lang="en-GB" sz="1400" dirty="0" err="1" smtClean="0">
                <a:latin typeface="Symbol" panose="05050102010706020507" pitchFamily="18" charset="2"/>
              </a:rPr>
              <a:t>bg</a:t>
            </a:r>
            <a:r>
              <a:rPr lang="en-GB" sz="1400" dirty="0" smtClean="0"/>
              <a:t> = 0.42  (8 GeV, 3.5 GeV)</a:t>
            </a:r>
          </a:p>
          <a:p>
            <a:r>
              <a:rPr lang="en-GB" sz="1400" dirty="0" err="1" smtClean="0"/>
              <a:t>SuperKEKB</a:t>
            </a:r>
            <a:r>
              <a:rPr lang="en-GB" sz="1400" dirty="0" smtClean="0"/>
              <a:t>:  </a:t>
            </a:r>
            <a:r>
              <a:rPr lang="en-GB" sz="1400" dirty="0" err="1" smtClean="0">
                <a:latin typeface="Symbol" panose="05050102010706020507" pitchFamily="18" charset="2"/>
              </a:rPr>
              <a:t>bg</a:t>
            </a:r>
            <a:r>
              <a:rPr lang="en-GB" sz="1400" dirty="0" smtClean="0"/>
              <a:t> = 0.28 (7 GeV, 4 GeV)</a:t>
            </a:r>
            <a:endParaRPr lang="en-GB" sz="1400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31008"/>
            <a:ext cx="3843908" cy="289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645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5</a:t>
            </a:fld>
            <a:endParaRPr lang="ja-JP" altLang="en-US"/>
          </a:p>
        </p:txBody>
      </p:sp>
      <p:sp>
        <p:nvSpPr>
          <p:cNvPr id="5" name="テキスト ボックス 43"/>
          <p:cNvSpPr txBox="1"/>
          <p:nvPr/>
        </p:nvSpPr>
        <p:spPr>
          <a:xfrm>
            <a:off x="3550730" y="94515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>
                <a:solidFill>
                  <a:srgbClr val="FF0000"/>
                </a:solidFill>
                <a:latin typeface="Osaka"/>
                <a:ea typeface="Osaka"/>
                <a:cs typeface="Osaka"/>
              </a:rPr>
              <a:t>Belle II</a:t>
            </a:r>
            <a:endParaRPr kumimoji="1" lang="ja-JP" altLang="en-US" sz="3600" b="1" dirty="0">
              <a:solidFill>
                <a:srgbClr val="FF0000"/>
              </a:solidFill>
              <a:latin typeface="Osaka"/>
              <a:ea typeface="Osaka"/>
              <a:cs typeface="Osaka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49815"/>
            <a:ext cx="5099458" cy="334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9583" y="1398244"/>
            <a:ext cx="2623250" cy="2390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61"/>
          <p:cNvSpPr>
            <a:spLocks noChangeShapeType="1"/>
          </p:cNvSpPr>
          <p:nvPr/>
        </p:nvSpPr>
        <p:spPr bwMode="auto">
          <a:xfrm>
            <a:off x="7452321" y="2431158"/>
            <a:ext cx="288032" cy="2005954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9" name="Line 61"/>
          <p:cNvSpPr>
            <a:spLocks noChangeShapeType="1"/>
          </p:cNvSpPr>
          <p:nvPr/>
        </p:nvSpPr>
        <p:spPr bwMode="auto">
          <a:xfrm>
            <a:off x="2805288" y="2492896"/>
            <a:ext cx="3062855" cy="19791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grpSp>
        <p:nvGrpSpPr>
          <p:cNvPr id="10" name="Group 64"/>
          <p:cNvGrpSpPr>
            <a:grpSpLocks/>
          </p:cNvGrpSpPr>
          <p:nvPr/>
        </p:nvGrpSpPr>
        <p:grpSpPr bwMode="auto">
          <a:xfrm>
            <a:off x="539552" y="4803424"/>
            <a:ext cx="4198937" cy="1783910"/>
            <a:chOff x="2608" y="2387"/>
            <a:chExt cx="3051" cy="1820"/>
          </a:xfrm>
        </p:grpSpPr>
        <p:sp>
          <p:nvSpPr>
            <p:cNvPr id="11" name="テキスト ボックス 12"/>
            <p:cNvSpPr txBox="1">
              <a:spLocks noChangeArrowheads="1"/>
            </p:cNvSpPr>
            <p:nvPr/>
          </p:nvSpPr>
          <p:spPr bwMode="auto">
            <a:xfrm>
              <a:off x="5132" y="3566"/>
              <a:ext cx="51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i="1">
                  <a:solidFill>
                    <a:srgbClr val="3366FF"/>
                  </a:solidFill>
                  <a:latin typeface="Arial Black" pitchFamily="34" charset="0"/>
                </a:rPr>
                <a:t>15</a:t>
              </a:r>
              <a:r>
                <a:rPr lang="en-US" altLang="ja-JP" i="1">
                  <a:solidFill>
                    <a:srgbClr val="3366FF"/>
                  </a:solidFill>
                  <a:latin typeface="Symbol" pitchFamily="18" charset="2"/>
                </a:rPr>
                <a:t>m</a:t>
              </a:r>
              <a:r>
                <a:rPr lang="en-US" altLang="ja-JP" i="1">
                  <a:solidFill>
                    <a:srgbClr val="3366FF"/>
                  </a:solidFill>
                  <a:latin typeface="Arial" charset="0"/>
                  <a:cs typeface="Arial" charset="0"/>
                </a:rPr>
                <a:t>m</a:t>
              </a:r>
              <a:endParaRPr lang="ja-JP" altLang="en-US" i="1">
                <a:solidFill>
                  <a:srgbClr val="3366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2" name="テキスト ボックス 13"/>
            <p:cNvSpPr txBox="1">
              <a:spLocks noChangeArrowheads="1"/>
            </p:cNvSpPr>
            <p:nvPr/>
          </p:nvSpPr>
          <p:spPr bwMode="auto">
            <a:xfrm>
              <a:off x="5148" y="3290"/>
              <a:ext cx="51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i="1">
                  <a:solidFill>
                    <a:srgbClr val="FF33CC"/>
                  </a:solidFill>
                  <a:latin typeface="Arial Black" pitchFamily="34" charset="0"/>
                </a:rPr>
                <a:t>30</a:t>
              </a:r>
              <a:r>
                <a:rPr lang="en-US" altLang="ja-JP" i="1">
                  <a:solidFill>
                    <a:srgbClr val="FF33CC"/>
                  </a:solidFill>
                  <a:latin typeface="Symbol" pitchFamily="18" charset="2"/>
                </a:rPr>
                <a:t>m</a:t>
              </a:r>
              <a:r>
                <a:rPr lang="en-US" altLang="ja-JP" i="1">
                  <a:solidFill>
                    <a:srgbClr val="FF33CC"/>
                  </a:solidFill>
                  <a:latin typeface="Arial" charset="0"/>
                  <a:cs typeface="Arial" charset="0"/>
                </a:rPr>
                <a:t>m</a:t>
              </a:r>
              <a:endParaRPr lang="ja-JP" altLang="en-US" i="1">
                <a:solidFill>
                  <a:srgbClr val="FF33CC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13" name="Group 42"/>
            <p:cNvGrpSpPr>
              <a:grpSpLocks/>
            </p:cNvGrpSpPr>
            <p:nvPr/>
          </p:nvGrpSpPr>
          <p:grpSpPr bwMode="auto">
            <a:xfrm>
              <a:off x="2608" y="2387"/>
              <a:ext cx="2645" cy="1820"/>
              <a:chOff x="2576" y="2387"/>
              <a:chExt cx="2645" cy="1820"/>
            </a:xfrm>
          </p:grpSpPr>
          <p:grpSp>
            <p:nvGrpSpPr>
              <p:cNvPr id="14" name="Group 31"/>
              <p:cNvGrpSpPr>
                <a:grpSpLocks/>
              </p:cNvGrpSpPr>
              <p:nvPr/>
            </p:nvGrpSpPr>
            <p:grpSpPr bwMode="auto">
              <a:xfrm>
                <a:off x="3097" y="2387"/>
                <a:ext cx="2084" cy="1452"/>
                <a:chOff x="1111" y="2432"/>
                <a:chExt cx="2084" cy="1452"/>
              </a:xfrm>
            </p:grpSpPr>
            <p:pic>
              <p:nvPicPr>
                <p:cNvPr id="28" name="Picture 30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1111" y="2432"/>
                  <a:ext cx="2084" cy="14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29" name="テキスト ボックス 9"/>
                <p:cNvSpPr txBox="1">
                  <a:spLocks noChangeArrowheads="1"/>
                </p:cNvSpPr>
                <p:nvPr/>
              </p:nvSpPr>
              <p:spPr bwMode="auto">
                <a:xfrm>
                  <a:off x="1837" y="2931"/>
                  <a:ext cx="516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i="1" dirty="0">
                      <a:solidFill>
                        <a:srgbClr val="FF33CC"/>
                      </a:solidFill>
                      <a:latin typeface="Arial Black" pitchFamily="34" charset="0"/>
                    </a:rPr>
                    <a:t>Belle</a:t>
                  </a:r>
                  <a:endParaRPr lang="ja-JP" altLang="en-US" i="1" dirty="0">
                    <a:solidFill>
                      <a:srgbClr val="FF33CC"/>
                    </a:solidFill>
                    <a:latin typeface="Arial Black" pitchFamily="34" charset="0"/>
                  </a:endParaRPr>
                </a:p>
              </p:txBody>
            </p:sp>
            <p:sp>
              <p:nvSpPr>
                <p:cNvPr id="30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2204" y="3475"/>
                  <a:ext cx="676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i="1">
                      <a:solidFill>
                        <a:srgbClr val="3366FF"/>
                      </a:solidFill>
                      <a:latin typeface="Arial Black" pitchFamily="34" charset="0"/>
                    </a:rPr>
                    <a:t>Belle</a:t>
                  </a:r>
                  <a:r>
                    <a:rPr lang="ja-JP" altLang="en-US" i="1">
                      <a:solidFill>
                        <a:srgbClr val="3366FF"/>
                      </a:solidFill>
                      <a:latin typeface="Arial Black" pitchFamily="34" charset="0"/>
                    </a:rPr>
                    <a:t> </a:t>
                  </a:r>
                  <a:r>
                    <a:rPr lang="en-US" altLang="ja-JP" i="1">
                      <a:solidFill>
                        <a:srgbClr val="3366FF"/>
                      </a:solidFill>
                      <a:latin typeface="Arial Black" pitchFamily="34" charset="0"/>
                    </a:rPr>
                    <a:t>II</a:t>
                  </a:r>
                  <a:endParaRPr lang="ja-JP" altLang="en-US" i="1">
                    <a:solidFill>
                      <a:srgbClr val="3366FF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15" name="Group 41"/>
              <p:cNvGrpSpPr>
                <a:grpSpLocks/>
              </p:cNvGrpSpPr>
              <p:nvPr/>
            </p:nvGrpSpPr>
            <p:grpSpPr bwMode="auto">
              <a:xfrm>
                <a:off x="3006" y="3813"/>
                <a:ext cx="2215" cy="394"/>
                <a:chOff x="3006" y="3813"/>
                <a:chExt cx="2215" cy="394"/>
              </a:xfrm>
            </p:grpSpPr>
            <p:sp>
              <p:nvSpPr>
                <p:cNvPr id="21" name="テキスト ボックス 18"/>
                <p:cNvSpPr txBox="1">
                  <a:spLocks noChangeArrowheads="1"/>
                </p:cNvSpPr>
                <p:nvPr/>
              </p:nvSpPr>
              <p:spPr bwMode="auto">
                <a:xfrm>
                  <a:off x="3606" y="3995"/>
                  <a:ext cx="1099" cy="2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 i="1">
                      <a:latin typeface="Arial" charset="0"/>
                      <a:cs typeface="Arial" charset="0"/>
                    </a:rPr>
                    <a:t>p</a:t>
                  </a:r>
                  <a:r>
                    <a:rPr lang="en-US" altLang="ja-JP" sz="1600" b="1" i="1">
                      <a:latin typeface="Symbol" pitchFamily="18" charset="2"/>
                    </a:rPr>
                    <a:t>b</a:t>
                  </a:r>
                  <a:r>
                    <a:rPr lang="en-US" altLang="ja-JP" sz="1600" b="1" i="1">
                      <a:latin typeface="Arial" charset="0"/>
                      <a:cs typeface="Arial" charset="0"/>
                    </a:rPr>
                    <a:t>sin(</a:t>
                  </a:r>
                  <a:r>
                    <a:rPr lang="en-US" altLang="ja-JP" sz="1600" b="1" i="1">
                      <a:latin typeface="Symbol" pitchFamily="18" charset="2"/>
                    </a:rPr>
                    <a:t>q</a:t>
                  </a:r>
                  <a:r>
                    <a:rPr lang="en-US" altLang="ja-JP" sz="1600" b="1" i="1">
                      <a:latin typeface="Arial" charset="0"/>
                      <a:cs typeface="Arial" charset="0"/>
                    </a:rPr>
                    <a:t>)</a:t>
                  </a:r>
                  <a:r>
                    <a:rPr lang="en-US" altLang="ja-JP" sz="1100" b="1">
                      <a:latin typeface="Arial" charset="0"/>
                    </a:rPr>
                    <a:t>  </a:t>
                  </a:r>
                  <a:r>
                    <a:rPr lang="en-US" altLang="ja-JP" sz="1600" b="1">
                      <a:latin typeface="Arial" charset="0"/>
                    </a:rPr>
                    <a:t>[GeV/c]</a:t>
                  </a:r>
                  <a:endParaRPr lang="ja-JP" altLang="en-US" sz="1600" b="1">
                    <a:latin typeface="Arial" charset="0"/>
                  </a:endParaRPr>
                </a:p>
              </p:txBody>
            </p:sp>
            <p:sp>
              <p:nvSpPr>
                <p:cNvPr id="22" name="テキスト ボックス 10"/>
                <p:cNvSpPr txBox="1">
                  <a:spLocks noChangeArrowheads="1"/>
                </p:cNvSpPr>
                <p:nvPr/>
              </p:nvSpPr>
              <p:spPr bwMode="auto">
                <a:xfrm>
                  <a:off x="3339" y="3813"/>
                  <a:ext cx="333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/>
                    <a:t>0.4</a:t>
                  </a:r>
                  <a:endParaRPr lang="ja-JP" altLang="en-US"/>
                </a:p>
              </p:txBody>
            </p:sp>
            <p:sp>
              <p:nvSpPr>
                <p:cNvPr id="23" name="テキスト ボックス 11"/>
                <p:cNvSpPr txBox="1">
                  <a:spLocks noChangeArrowheads="1"/>
                </p:cNvSpPr>
                <p:nvPr/>
              </p:nvSpPr>
              <p:spPr bwMode="auto">
                <a:xfrm>
                  <a:off x="4888" y="3813"/>
                  <a:ext cx="333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/>
                    <a:t>2.0</a:t>
                  </a:r>
                  <a:endParaRPr lang="ja-JP" altLang="en-US"/>
                </a:p>
              </p:txBody>
            </p:sp>
            <p:sp>
              <p:nvSpPr>
                <p:cNvPr id="24" name="テキスト ボックス 17"/>
                <p:cNvSpPr txBox="1">
                  <a:spLocks noChangeArrowheads="1"/>
                </p:cNvSpPr>
                <p:nvPr/>
              </p:nvSpPr>
              <p:spPr bwMode="auto">
                <a:xfrm>
                  <a:off x="3006" y="3813"/>
                  <a:ext cx="202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/>
                    <a:t>0</a:t>
                  </a:r>
                  <a:endParaRPr lang="ja-JP" altLang="en-US"/>
                </a:p>
              </p:txBody>
            </p:sp>
            <p:sp>
              <p:nvSpPr>
                <p:cNvPr id="25" name="テキスト ボックス 10"/>
                <p:cNvSpPr txBox="1">
                  <a:spLocks noChangeArrowheads="1"/>
                </p:cNvSpPr>
                <p:nvPr/>
              </p:nvSpPr>
              <p:spPr bwMode="auto">
                <a:xfrm>
                  <a:off x="3738" y="3813"/>
                  <a:ext cx="333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/>
                    <a:t>0.8</a:t>
                  </a:r>
                  <a:endParaRPr lang="ja-JP" altLang="en-US"/>
                </a:p>
              </p:txBody>
            </p:sp>
            <p:sp>
              <p:nvSpPr>
                <p:cNvPr id="26" name="テキスト ボックス 11"/>
                <p:cNvSpPr txBox="1">
                  <a:spLocks noChangeArrowheads="1"/>
                </p:cNvSpPr>
                <p:nvPr/>
              </p:nvSpPr>
              <p:spPr bwMode="auto">
                <a:xfrm>
                  <a:off x="4117" y="3813"/>
                  <a:ext cx="333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/>
                    <a:t>1.2</a:t>
                  </a:r>
                  <a:endParaRPr lang="ja-JP" altLang="en-US"/>
                </a:p>
              </p:txBody>
            </p:sp>
            <p:sp>
              <p:nvSpPr>
                <p:cNvPr id="27" name="テキスト ボックス 11"/>
                <p:cNvSpPr txBox="1">
                  <a:spLocks noChangeArrowheads="1"/>
                </p:cNvSpPr>
                <p:nvPr/>
              </p:nvSpPr>
              <p:spPr bwMode="auto">
                <a:xfrm>
                  <a:off x="4489" y="3813"/>
                  <a:ext cx="333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/>
                    <a:t>1.6</a:t>
                  </a:r>
                  <a:endParaRPr lang="ja-JP" altLang="en-US"/>
                </a:p>
              </p:txBody>
            </p:sp>
          </p:grpSp>
          <p:grpSp>
            <p:nvGrpSpPr>
              <p:cNvPr id="16" name="Group 40"/>
              <p:cNvGrpSpPr>
                <a:grpSpLocks/>
              </p:cNvGrpSpPr>
              <p:nvPr/>
            </p:nvGrpSpPr>
            <p:grpSpPr bwMode="auto">
              <a:xfrm>
                <a:off x="2576" y="2432"/>
                <a:ext cx="576" cy="1259"/>
                <a:chOff x="2530" y="2432"/>
                <a:chExt cx="576" cy="1259"/>
              </a:xfrm>
            </p:grpSpPr>
            <p:sp>
              <p:nvSpPr>
                <p:cNvPr id="17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2685" y="2852"/>
                  <a:ext cx="374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/>
                    <a:t>100</a:t>
                  </a:r>
                </a:p>
              </p:txBody>
            </p:sp>
            <p:sp>
              <p:nvSpPr>
                <p:cNvPr id="18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2780" y="3460"/>
                  <a:ext cx="28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/>
                    <a:t>20</a:t>
                  </a:r>
                </a:p>
              </p:txBody>
            </p:sp>
            <p:sp>
              <p:nvSpPr>
                <p:cNvPr id="19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2673" y="3131"/>
                  <a:ext cx="384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 dirty="0">
                      <a:latin typeface="Arial Black" pitchFamily="34" charset="0"/>
                    </a:rPr>
                    <a:t>  </a:t>
                  </a:r>
                  <a:r>
                    <a:rPr lang="de-DE" dirty="0"/>
                    <a:t>50</a:t>
                  </a:r>
                </a:p>
              </p:txBody>
            </p:sp>
            <p:sp>
              <p:nvSpPr>
                <p:cNvPr id="20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2530" y="2432"/>
                  <a:ext cx="576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l-GR" sz="2000" b="1">
                      <a:latin typeface="Arial" charset="0"/>
                      <a:cs typeface="Arial" charset="0"/>
                    </a:rPr>
                    <a:t>σ</a:t>
                  </a:r>
                  <a:r>
                    <a:rPr lang="de-DE" sz="2000" b="1">
                      <a:latin typeface="Arial" charset="0"/>
                      <a:cs typeface="Arial" charset="0"/>
                    </a:rPr>
                    <a:t> </a:t>
                  </a:r>
                  <a:r>
                    <a:rPr lang="de-DE" b="1">
                      <a:latin typeface="Arial" charset="0"/>
                      <a:cs typeface="Arial" charset="0"/>
                    </a:rPr>
                    <a:t>[µm]</a:t>
                  </a:r>
                  <a:endParaRPr lang="el-GR" b="1">
                    <a:latin typeface="Arial" charset="0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31" name="Group 35"/>
          <p:cNvGrpSpPr>
            <a:grpSpLocks/>
          </p:cNvGrpSpPr>
          <p:nvPr/>
        </p:nvGrpSpPr>
        <p:grpSpPr bwMode="auto">
          <a:xfrm>
            <a:off x="3751017" y="1970237"/>
            <a:ext cx="5399082" cy="2682877"/>
            <a:chOff x="2245" y="935"/>
            <a:chExt cx="3401" cy="1690"/>
          </a:xfrm>
        </p:grpSpPr>
        <p:sp>
          <p:nvSpPr>
            <p:cNvPr id="32" name="Text Box 29"/>
            <p:cNvSpPr txBox="1">
              <a:spLocks noChangeArrowheads="1"/>
            </p:cNvSpPr>
            <p:nvPr/>
          </p:nvSpPr>
          <p:spPr bwMode="auto">
            <a:xfrm>
              <a:off x="3439" y="2155"/>
              <a:ext cx="2207" cy="4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1100" dirty="0" smtClean="0"/>
                <a:t>PXD: 2 </a:t>
              </a:r>
              <a:r>
                <a:rPr lang="de-DE" sz="1100" dirty="0"/>
                <a:t>layer Si pixel detector  (DEPFET technology)</a:t>
              </a:r>
              <a:br>
                <a:rPr lang="de-DE" sz="1100" dirty="0"/>
              </a:br>
              <a:r>
                <a:rPr lang="de-DE" sz="1050" dirty="0"/>
                <a:t>(R = </a:t>
              </a:r>
              <a:r>
                <a:rPr lang="de-DE" sz="1050" dirty="0" smtClean="0"/>
                <a:t>1.4, </a:t>
              </a:r>
              <a:r>
                <a:rPr lang="de-DE" sz="1050" dirty="0"/>
                <a:t>2.2 cm)                   </a:t>
              </a:r>
              <a:endParaRPr lang="de-DE" sz="1050" dirty="0" smtClean="0"/>
            </a:p>
            <a:p>
              <a:r>
                <a:rPr lang="de-DE" sz="1050" dirty="0" err="1" smtClean="0"/>
                <a:t>monolithic</a:t>
              </a:r>
              <a:r>
                <a:rPr lang="de-DE" sz="1050" dirty="0" smtClean="0"/>
                <a:t> </a:t>
              </a:r>
              <a:r>
                <a:rPr lang="de-DE" sz="1050" dirty="0" err="1" smtClean="0"/>
                <a:t>sensor</a:t>
              </a:r>
              <a:r>
                <a:rPr lang="de-DE" sz="1050" dirty="0" smtClean="0"/>
                <a:t>,  </a:t>
              </a:r>
              <a:r>
                <a:rPr lang="de-DE" sz="1050" dirty="0" err="1" smtClean="0"/>
                <a:t>thickness</a:t>
              </a:r>
              <a:r>
                <a:rPr lang="de-DE" sz="1050" dirty="0" smtClean="0"/>
                <a:t> 75 </a:t>
              </a:r>
              <a:r>
                <a:rPr lang="de-DE" sz="1050" dirty="0"/>
                <a:t>µm (!), </a:t>
              </a:r>
              <a:endParaRPr lang="de-DE" sz="1050" dirty="0" smtClean="0"/>
            </a:p>
            <a:p>
              <a:r>
                <a:rPr lang="de-DE" sz="1050" dirty="0" smtClean="0"/>
                <a:t>pixel </a:t>
              </a:r>
              <a:r>
                <a:rPr lang="de-DE" sz="1050" dirty="0"/>
                <a:t>size </a:t>
              </a:r>
              <a:r>
                <a:rPr lang="de-DE" sz="1050" dirty="0" smtClean="0"/>
                <a:t>50 </a:t>
              </a:r>
              <a:r>
                <a:rPr lang="de-DE" sz="1050" dirty="0"/>
                <a:t>x </a:t>
              </a:r>
              <a:r>
                <a:rPr lang="de-DE" sz="1050" dirty="0" smtClean="0"/>
                <a:t>55 </a:t>
              </a:r>
              <a:r>
                <a:rPr lang="de-DE" sz="1050" dirty="0"/>
                <a:t>µm² </a:t>
              </a:r>
              <a:r>
                <a:rPr lang="de-DE" sz="1050" dirty="0" smtClean="0"/>
                <a:t>to  50 x 85µm² </a:t>
              </a:r>
              <a:endParaRPr lang="de-DE" sz="1400" dirty="0" smtClean="0"/>
            </a:p>
          </p:txBody>
        </p:sp>
        <p:sp>
          <p:nvSpPr>
            <p:cNvPr id="33" name="Oval 30"/>
            <p:cNvSpPr>
              <a:spLocks noChangeArrowheads="1"/>
            </p:cNvSpPr>
            <p:nvPr/>
          </p:nvSpPr>
          <p:spPr bwMode="auto">
            <a:xfrm>
              <a:off x="2245" y="935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sp>
        <p:nvSpPr>
          <p:cNvPr id="34" name="Text Box 33"/>
          <p:cNvSpPr txBox="1">
            <a:spLocks noChangeArrowheads="1"/>
          </p:cNvSpPr>
          <p:nvPr/>
        </p:nvSpPr>
        <p:spPr bwMode="auto">
          <a:xfrm>
            <a:off x="6033176" y="1052736"/>
            <a:ext cx="251863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100" dirty="0" smtClean="0"/>
              <a:t>SVD: 4 </a:t>
            </a:r>
            <a:r>
              <a:rPr lang="de-DE" sz="1100" dirty="0"/>
              <a:t>layer Si strip detector (DSSD)</a:t>
            </a:r>
            <a:br>
              <a:rPr lang="de-DE" sz="1100" dirty="0"/>
            </a:br>
            <a:r>
              <a:rPr lang="de-DE" sz="1050" dirty="0"/>
              <a:t>(R = 3.8, 8.0, 11.5, 14.0 cm)</a:t>
            </a:r>
            <a:endParaRPr lang="de-DE" sz="1100" dirty="0"/>
          </a:p>
        </p:txBody>
      </p:sp>
      <p:sp>
        <p:nvSpPr>
          <p:cNvPr id="3" name="Textfeld 2"/>
          <p:cNvSpPr txBox="1"/>
          <p:nvPr/>
        </p:nvSpPr>
        <p:spPr>
          <a:xfrm>
            <a:off x="539552" y="4221088"/>
            <a:ext cx="5113066" cy="338554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Belle II: 908 members, 113 institutions, 26 countries    </a:t>
            </a:r>
            <a:endParaRPr lang="en-GB" dirty="0"/>
          </a:p>
        </p:txBody>
      </p:sp>
      <p:pic>
        <p:nvPicPr>
          <p:cNvPr id="35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896" y="4655533"/>
            <a:ext cx="2980624" cy="22071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Phase II Run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4860032" y="4293096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Peak luminosity: 5.6 x 10</a:t>
            </a:r>
            <a:r>
              <a:rPr lang="en-GB" baseline="30000" dirty="0" smtClean="0"/>
              <a:t>33</a:t>
            </a:r>
            <a:r>
              <a:rPr lang="en-GB" dirty="0" smtClean="0"/>
              <a:t>cm</a:t>
            </a:r>
            <a:r>
              <a:rPr lang="en-GB" baseline="30000" dirty="0" smtClean="0"/>
              <a:t>-2</a:t>
            </a:r>
            <a:r>
              <a:rPr lang="en-GB" dirty="0" smtClean="0"/>
              <a:t>s</a:t>
            </a:r>
            <a:r>
              <a:rPr lang="en-GB" baseline="30000" dirty="0" smtClean="0"/>
              <a:t>-1</a:t>
            </a:r>
            <a:endParaRPr lang="en-GB" dirty="0" smtClean="0"/>
          </a:p>
          <a:p>
            <a:r>
              <a:rPr lang="en-GB" dirty="0" smtClean="0"/>
              <a:t>Integrated luminosity: 470 pb</a:t>
            </a:r>
            <a:r>
              <a:rPr lang="en-GB" baseline="30000" dirty="0" smtClean="0"/>
              <a:t>-1</a:t>
            </a:r>
            <a:r>
              <a:rPr lang="en-GB" dirty="0" smtClean="0"/>
              <a:t> (on tape, most of the run was machine development)</a:t>
            </a:r>
          </a:p>
          <a:p>
            <a:r>
              <a:rPr lang="en-GB" dirty="0" smtClean="0">
                <a:latin typeface="Symbol" panose="05050102010706020507" pitchFamily="18" charset="2"/>
              </a:rPr>
              <a:t>b</a:t>
            </a:r>
            <a:r>
              <a:rPr lang="en-GB" dirty="0" smtClean="0"/>
              <a:t>*</a:t>
            </a:r>
            <a:r>
              <a:rPr lang="en-GB" baseline="-25000" dirty="0" smtClean="0"/>
              <a:t>y</a:t>
            </a:r>
            <a:r>
              <a:rPr lang="en-GB" dirty="0" smtClean="0"/>
              <a:t> = 3mm, 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  <a:r>
              <a:rPr lang="en-GB" dirty="0" smtClean="0"/>
              <a:t>*</a:t>
            </a:r>
            <a:r>
              <a:rPr lang="en-GB" baseline="-25000" dirty="0" smtClean="0"/>
              <a:t>y</a:t>
            </a:r>
            <a:r>
              <a:rPr lang="en-GB" dirty="0" smtClean="0"/>
              <a:t> = 333nm</a:t>
            </a:r>
          </a:p>
          <a:p>
            <a:endParaRPr lang="en-GB" dirty="0" smtClean="0"/>
          </a:p>
          <a:p>
            <a:r>
              <a:rPr lang="en-GB" dirty="0" smtClean="0"/>
              <a:t>Background (radiation) ok for VXD, still needs improvement, though</a:t>
            </a:r>
          </a:p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467" y="980728"/>
            <a:ext cx="4756633" cy="3245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23528" y="1268760"/>
            <a:ext cx="36549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Motivation: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Verify </a:t>
            </a:r>
            <a:r>
              <a:rPr lang="en-GB" dirty="0" err="1" smtClean="0"/>
              <a:t>nano</a:t>
            </a:r>
            <a:r>
              <a:rPr lang="en-GB" dirty="0" smtClean="0"/>
              <a:t>-beam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Achieve O(10</a:t>
            </a:r>
            <a:r>
              <a:rPr lang="en-GB" baseline="30000" dirty="0" smtClean="0"/>
              <a:t>34</a:t>
            </a:r>
            <a:r>
              <a:rPr lang="en-GB" dirty="0" smtClean="0"/>
              <a:t>cm</a:t>
            </a:r>
            <a:r>
              <a:rPr lang="en-GB" baseline="30000" dirty="0" smtClean="0"/>
              <a:t>-2</a:t>
            </a:r>
            <a:r>
              <a:rPr lang="en-GB" dirty="0" smtClean="0"/>
              <a:t>s</a:t>
            </a:r>
            <a:r>
              <a:rPr lang="en-GB" baseline="30000" dirty="0" smtClean="0"/>
              <a:t>-1</a:t>
            </a:r>
            <a:r>
              <a:rPr lang="en-GB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Achieve safe operation conditions for vertex detector (radiation, stability)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r>
              <a:rPr lang="en-GB" dirty="0" smtClean="0"/>
              <a:t>Operation: March – July 2018</a:t>
            </a:r>
            <a:endParaRPr lang="en-GB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76240"/>
            <a:ext cx="4427984" cy="289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3726643" y="5826750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 smtClean="0"/>
              <a:t>&lt; 500nm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49417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74" y="980728"/>
            <a:ext cx="7586350" cy="568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292" y="1124744"/>
            <a:ext cx="804756" cy="174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Phase II PXD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97727"/>
            <a:ext cx="2736304" cy="2503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162" y="1235638"/>
            <a:ext cx="791914" cy="2027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1658606"/>
            <a:ext cx="2304256" cy="106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802074" y="1245730"/>
            <a:ext cx="403212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 PXD Modules (inner and outer layer)</a:t>
            </a:r>
          </a:p>
          <a:p>
            <a:endParaRPr lang="en-GB" dirty="0" smtClean="0"/>
          </a:p>
          <a:p>
            <a:r>
              <a:rPr lang="en-GB" dirty="0" smtClean="0"/>
              <a:t>Integrated with SVD sector and other</a:t>
            </a:r>
          </a:p>
          <a:p>
            <a:r>
              <a:rPr lang="en-GB" dirty="0" smtClean="0"/>
              <a:t>Beast detectors (CLAWS, FANGS, Plume)</a:t>
            </a:r>
          </a:p>
          <a:p>
            <a:endParaRPr lang="en-GB" dirty="0"/>
          </a:p>
          <a:p>
            <a:r>
              <a:rPr lang="en-GB" dirty="0" smtClean="0"/>
              <a:t>Operated March-July 2018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15832"/>
            <a:ext cx="2597845" cy="275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540551" y="4033755"/>
            <a:ext cx="1657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Z</a:t>
            </a:r>
            <a:r>
              <a:rPr lang="en-GB" sz="1200" baseline="-25000" dirty="0" smtClean="0"/>
              <a:t>0</a:t>
            </a:r>
            <a:r>
              <a:rPr lang="en-GB" sz="1200" dirty="0" smtClean="0"/>
              <a:t> (interaction region)</a:t>
            </a:r>
          </a:p>
          <a:p>
            <a:r>
              <a:rPr lang="en-GB" sz="1200" dirty="0" smtClean="0">
                <a:solidFill>
                  <a:srgbClr val="3333FF"/>
                </a:solidFill>
              </a:rPr>
              <a:t>CDC only</a:t>
            </a:r>
          </a:p>
          <a:p>
            <a:r>
              <a:rPr lang="en-GB" sz="1200" dirty="0" smtClean="0">
                <a:solidFill>
                  <a:srgbClr val="FF0000"/>
                </a:solidFill>
              </a:rPr>
              <a:t>SVD, PXD</a:t>
            </a:r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91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First Hadronic Event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59"/>
            <a:ext cx="9144000" cy="5281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909329"/>
            <a:ext cx="2931839" cy="230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09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idx="4294967295"/>
          </p:nvPr>
        </p:nvSpPr>
        <p:spPr>
          <a:xfrm>
            <a:off x="-39216" y="0"/>
            <a:ext cx="8139608" cy="83671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             </a:t>
            </a:r>
            <a:r>
              <a:rPr lang="en-US" dirty="0" err="1" smtClean="0">
                <a:solidFill>
                  <a:srgbClr val="FF0000"/>
                </a:solidFill>
              </a:rPr>
              <a:t>IBBelle</a:t>
            </a:r>
            <a:r>
              <a:rPr lang="en-US" dirty="0" smtClean="0">
                <a:solidFill>
                  <a:srgbClr val="FF0000"/>
                </a:solidFill>
              </a:rPr>
              <a:t> Status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4665306" y="1126187"/>
            <a:ext cx="43354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IBBelle</a:t>
            </a:r>
            <a:r>
              <a:rPr lang="en-GB" dirty="0" smtClean="0"/>
              <a:t> ran continuously from March to July without problems</a:t>
            </a:r>
          </a:p>
          <a:p>
            <a:r>
              <a:rPr lang="en-GB" dirty="0" smtClean="0"/>
              <a:t>Total </a:t>
            </a:r>
            <a:r>
              <a:rPr lang="en-GB" dirty="0"/>
              <a:t>ON time from January to July: </a:t>
            </a:r>
            <a:r>
              <a:rPr lang="en-GB" dirty="0" smtClean="0"/>
              <a:t>180 </a:t>
            </a:r>
            <a:r>
              <a:rPr lang="en-GB" dirty="0"/>
              <a:t>days.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2050" name="Picture 2" descr="D:\Belle II\IBBelle\Drucktests\TEST_Aug_18\chiller_ru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594" y="2077475"/>
            <a:ext cx="3995936" cy="212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665306" y="4218748"/>
            <a:ext cx="4175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Few stops due to QCS </a:t>
            </a:r>
            <a:r>
              <a:rPr lang="en-GB" dirty="0"/>
              <a:t>quenches </a:t>
            </a:r>
            <a:r>
              <a:rPr lang="en-GB" dirty="0" smtClean="0"/>
              <a:t>(</a:t>
            </a:r>
            <a:r>
              <a:rPr lang="en-GB" dirty="0"/>
              <a:t>power </a:t>
            </a:r>
            <a:r>
              <a:rPr lang="en-GB" dirty="0" smtClean="0"/>
              <a:t>instabilities) and (false) humidity alarms</a:t>
            </a:r>
          </a:p>
          <a:p>
            <a:endParaRPr lang="en-GB" dirty="0" smtClean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62" y="1126187"/>
            <a:ext cx="4448403" cy="280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keeper.mpdl.mpg.de/thumbnail/b5516ba802094a3dadcc/1024/Chliller-DOCU/Chiller%20in%20and%20out%20test%2010-2018/E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62" y="3990877"/>
            <a:ext cx="3342725" cy="250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3779912" y="4941168"/>
            <a:ext cx="45384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August 2018: compressor failure</a:t>
            </a:r>
          </a:p>
          <a:p>
            <a:r>
              <a:rPr lang="en-GB" dirty="0" smtClean="0"/>
              <a:t>Spare compressor shipped to KEK and installed</a:t>
            </a:r>
          </a:p>
          <a:p>
            <a:r>
              <a:rPr lang="en-GB" dirty="0" smtClean="0"/>
              <a:t>Reason for failure understood and fixed</a:t>
            </a:r>
          </a:p>
          <a:p>
            <a:endParaRPr lang="en-GB" dirty="0"/>
          </a:p>
          <a:p>
            <a:r>
              <a:rPr lang="en-GB" dirty="0" err="1" smtClean="0"/>
              <a:t>IBBelle</a:t>
            </a:r>
            <a:r>
              <a:rPr lang="en-GB" dirty="0" smtClean="0"/>
              <a:t> up again for Phase III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935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tandarddesign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andarddesign">
      <a:majorFont>
        <a:latin typeface="Arial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872</Words>
  <Application>Microsoft Office PowerPoint</Application>
  <PresentationFormat>Bildschirmpräsentation (4:3)</PresentationFormat>
  <Paragraphs>266</Paragraphs>
  <Slides>18</Slides>
  <Notes>3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19" baseType="lpstr">
      <vt:lpstr>2_Standarddesign</vt:lpstr>
      <vt:lpstr>Belle II</vt:lpstr>
      <vt:lpstr>Team &amp; Responsibilities</vt:lpstr>
      <vt:lpstr>Physics at B-factories</vt:lpstr>
      <vt:lpstr>SuperKEKB: L = 8x1035/cm2/s</vt:lpstr>
      <vt:lpstr>PowerPoint-Präsentation</vt:lpstr>
      <vt:lpstr>Phase II Run</vt:lpstr>
      <vt:lpstr>Phase II PXD</vt:lpstr>
      <vt:lpstr>First Hadronic Event</vt:lpstr>
      <vt:lpstr>             IBBelle Status</vt:lpstr>
      <vt:lpstr>Detector Production</vt:lpstr>
      <vt:lpstr>Ladder Gluing</vt:lpstr>
      <vt:lpstr>Integration with SVD: VXD</vt:lpstr>
      <vt:lpstr>Commissioning</vt:lpstr>
      <vt:lpstr>Computing</vt:lpstr>
      <vt:lpstr>Physics &amp; Software</vt:lpstr>
      <vt:lpstr>Neural Network Trigger</vt:lpstr>
      <vt:lpstr>Summary</vt:lpstr>
      <vt:lpstr>1 Layer versus 2 Layers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2012-12-17T14:23:56Z</dcterms:created>
  <dcterms:modified xsi:type="dcterms:W3CDTF">2018-12-18T08:07:51Z</dcterms:modified>
</cp:coreProperties>
</file>