
<file path=[Content_Types].xml><?xml version="1.0" encoding="utf-8"?>
<Types xmlns="http://schemas.openxmlformats.org/package/2006/content-types">
  <Default Extension="png" ContentType="image/png"/>
  <Default Extension="mpe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9"/>
  </p:notesMasterIdLst>
  <p:sldIdLst>
    <p:sldId id="404" r:id="rId2"/>
    <p:sldId id="405" r:id="rId3"/>
    <p:sldId id="406" r:id="rId4"/>
    <p:sldId id="407" r:id="rId5"/>
    <p:sldId id="409" r:id="rId6"/>
    <p:sldId id="425" r:id="rId7"/>
    <p:sldId id="428" r:id="rId8"/>
    <p:sldId id="430" r:id="rId9"/>
    <p:sldId id="410" r:id="rId10"/>
    <p:sldId id="411" r:id="rId11"/>
    <p:sldId id="412" r:id="rId12"/>
    <p:sldId id="413" r:id="rId13"/>
    <p:sldId id="426" r:id="rId14"/>
    <p:sldId id="414" r:id="rId15"/>
    <p:sldId id="415" r:id="rId16"/>
    <p:sldId id="416" r:id="rId17"/>
    <p:sldId id="417" r:id="rId18"/>
    <p:sldId id="418" r:id="rId19"/>
    <p:sldId id="419" r:id="rId20"/>
    <p:sldId id="429" r:id="rId21"/>
    <p:sldId id="424" r:id="rId22"/>
    <p:sldId id="421" r:id="rId23"/>
    <p:sldId id="432" r:id="rId24"/>
    <p:sldId id="433" r:id="rId25"/>
    <p:sldId id="434" r:id="rId26"/>
    <p:sldId id="431" r:id="rId27"/>
    <p:sldId id="420" r:id="rId28"/>
  </p:sldIdLst>
  <p:sldSz cx="9144000" cy="6858000" type="screen4x3"/>
  <p:notesSz cx="7099300" cy="10234613"/>
  <p:defaultTextStyle>
    <a:defPPr>
      <a:defRPr lang="en-GB"/>
    </a:defPPr>
    <a:lvl1pPr algn="l" defTabSz="449263" rtl="0" eaLnBrk="0" fontAlgn="base" hangingPunct="0">
      <a:lnSpc>
        <a:spcPct val="80000"/>
      </a:lnSpc>
      <a:spcBef>
        <a:spcPct val="0"/>
      </a:spcBef>
      <a:spcAft>
        <a:spcPct val="0"/>
      </a:spcAft>
      <a:buClr>
        <a:srgbClr val="003366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defTabSz="449263" rtl="0" eaLnBrk="0" fontAlgn="base" hangingPunct="0">
      <a:lnSpc>
        <a:spcPct val="80000"/>
      </a:lnSpc>
      <a:spcBef>
        <a:spcPct val="0"/>
      </a:spcBef>
      <a:spcAft>
        <a:spcPct val="0"/>
      </a:spcAft>
      <a:buClr>
        <a:srgbClr val="003366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defTabSz="449263" rtl="0" eaLnBrk="0" fontAlgn="base" hangingPunct="0">
      <a:lnSpc>
        <a:spcPct val="80000"/>
      </a:lnSpc>
      <a:spcBef>
        <a:spcPct val="0"/>
      </a:spcBef>
      <a:spcAft>
        <a:spcPct val="0"/>
      </a:spcAft>
      <a:buClr>
        <a:srgbClr val="003366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defTabSz="449263" rtl="0" eaLnBrk="0" fontAlgn="base" hangingPunct="0">
      <a:lnSpc>
        <a:spcPct val="80000"/>
      </a:lnSpc>
      <a:spcBef>
        <a:spcPct val="0"/>
      </a:spcBef>
      <a:spcAft>
        <a:spcPct val="0"/>
      </a:spcAft>
      <a:buClr>
        <a:srgbClr val="003366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defTabSz="449263" rtl="0" eaLnBrk="0" fontAlgn="base" hangingPunct="0">
      <a:lnSpc>
        <a:spcPct val="80000"/>
      </a:lnSpc>
      <a:spcBef>
        <a:spcPct val="0"/>
      </a:spcBef>
      <a:spcAft>
        <a:spcPct val="0"/>
      </a:spcAft>
      <a:buClr>
        <a:srgbClr val="003366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74">
          <p15:clr>
            <a:srgbClr val="A4A3A4"/>
          </p15:clr>
        </p15:guide>
        <p15:guide id="2" pos="22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FF3399"/>
    <a:srgbClr val="3399FF"/>
    <a:srgbClr val="FF6600"/>
    <a:srgbClr val="66CCFF"/>
    <a:srgbClr val="008000"/>
    <a:srgbClr val="FFCC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926" autoAdjust="0"/>
    <p:restoredTop sz="93073" autoAdjust="0"/>
  </p:normalViewPr>
  <p:slideViewPr>
    <p:cSldViewPr>
      <p:cViewPr varScale="1">
        <p:scale>
          <a:sx n="72" d="100"/>
          <a:sy n="72" d="100"/>
        </p:scale>
        <p:origin x="900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102" y="287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974"/>
        <p:guide pos="226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951" tIns="47476" rIns="94951" bIns="47476" anchor="ctr"/>
          <a:lstStyle/>
          <a:p>
            <a:endParaRPr lang="en-US"/>
          </a:p>
        </p:txBody>
      </p:sp>
      <p:sp>
        <p:nvSpPr>
          <p:cNvPr id="23555" name="AutoShape 2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951" tIns="47476" rIns="94951" bIns="47476" anchor="ctr"/>
          <a:lstStyle/>
          <a:p>
            <a:endParaRPr lang="en-US"/>
          </a:p>
        </p:txBody>
      </p:sp>
      <p:sp>
        <p:nvSpPr>
          <p:cNvPr id="23556" name="AutoShape 3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951" tIns="47476" rIns="94951" bIns="47476" anchor="ctr"/>
          <a:lstStyle/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71813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6447" tIns="48223" rIns="96447" bIns="48223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tabLst>
                <a:tab pos="0" algn="l"/>
                <a:tab pos="464866" algn="l"/>
                <a:tab pos="931380" algn="l"/>
                <a:tab pos="1397894" algn="l"/>
                <a:tab pos="1864409" algn="l"/>
                <a:tab pos="2330922" algn="l"/>
                <a:tab pos="2797437" algn="l"/>
                <a:tab pos="3263951" algn="l"/>
                <a:tab pos="3730465" algn="l"/>
                <a:tab pos="4196979" algn="l"/>
                <a:tab pos="4663494" algn="l"/>
                <a:tab pos="5130008" algn="l"/>
                <a:tab pos="5596522" algn="l"/>
                <a:tab pos="6063036" algn="l"/>
                <a:tab pos="6529551" algn="l"/>
                <a:tab pos="6996064" algn="l"/>
                <a:tab pos="7462579" algn="l"/>
                <a:tab pos="7929093" algn="l"/>
                <a:tab pos="8395607" algn="l"/>
                <a:tab pos="8862121" algn="l"/>
                <a:tab pos="9328636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022725" y="0"/>
            <a:ext cx="3071813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6447" tIns="48223" rIns="96447" bIns="48223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tabLst>
                <a:tab pos="0" algn="l"/>
                <a:tab pos="464866" algn="l"/>
                <a:tab pos="931380" algn="l"/>
                <a:tab pos="1397894" algn="l"/>
                <a:tab pos="1864409" algn="l"/>
                <a:tab pos="2330922" algn="l"/>
                <a:tab pos="2797437" algn="l"/>
                <a:tab pos="3263951" algn="l"/>
                <a:tab pos="3730465" algn="l"/>
                <a:tab pos="4196979" algn="l"/>
                <a:tab pos="4663494" algn="l"/>
                <a:tab pos="5130008" algn="l"/>
                <a:tab pos="5596522" algn="l"/>
                <a:tab pos="6063036" algn="l"/>
                <a:tab pos="6529551" algn="l"/>
                <a:tab pos="6996064" algn="l"/>
                <a:tab pos="7462579" algn="l"/>
                <a:tab pos="7929093" algn="l"/>
                <a:tab pos="8395607" algn="l"/>
                <a:tab pos="8862121" algn="l"/>
                <a:tab pos="9328636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GB"/>
              <a:t>02/01/08</a:t>
            </a:r>
          </a:p>
        </p:txBody>
      </p:sp>
      <p:sp>
        <p:nvSpPr>
          <p:cNvPr id="23559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3775" y="766763"/>
            <a:ext cx="5113338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46150" y="4862513"/>
            <a:ext cx="5202238" cy="4602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6447" tIns="48223" rIns="96447" bIns="48223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smtClean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9723438"/>
            <a:ext cx="3071813" cy="506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6447" tIns="48223" rIns="96447" bIns="48223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tabLst>
                <a:tab pos="0" algn="l"/>
                <a:tab pos="464866" algn="l"/>
                <a:tab pos="931380" algn="l"/>
                <a:tab pos="1397894" algn="l"/>
                <a:tab pos="1864409" algn="l"/>
                <a:tab pos="2330922" algn="l"/>
                <a:tab pos="2797437" algn="l"/>
                <a:tab pos="3263951" algn="l"/>
                <a:tab pos="3730465" algn="l"/>
                <a:tab pos="4196979" algn="l"/>
                <a:tab pos="4663494" algn="l"/>
                <a:tab pos="5130008" algn="l"/>
                <a:tab pos="5596522" algn="l"/>
                <a:tab pos="6063036" algn="l"/>
                <a:tab pos="6529551" algn="l"/>
                <a:tab pos="6996064" algn="l"/>
                <a:tab pos="7462579" algn="l"/>
                <a:tab pos="7929093" algn="l"/>
                <a:tab pos="8395607" algn="l"/>
                <a:tab pos="8862121" algn="l"/>
                <a:tab pos="9328636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GB"/>
              <a:t>Ladislav Andricek, MPI Munich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4022725" y="9723438"/>
            <a:ext cx="3071813" cy="506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6447" tIns="48223" rIns="96447" bIns="48223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tabLst>
                <a:tab pos="0" algn="l"/>
                <a:tab pos="464866" algn="l"/>
                <a:tab pos="931380" algn="l"/>
                <a:tab pos="1397894" algn="l"/>
                <a:tab pos="1864409" algn="l"/>
                <a:tab pos="2330922" algn="l"/>
                <a:tab pos="2797437" algn="l"/>
                <a:tab pos="3263951" algn="l"/>
                <a:tab pos="3730465" algn="l"/>
                <a:tab pos="4196979" algn="l"/>
                <a:tab pos="4663494" algn="l"/>
                <a:tab pos="5130008" algn="l"/>
                <a:tab pos="5596522" algn="l"/>
                <a:tab pos="6063036" algn="l"/>
                <a:tab pos="6529551" algn="l"/>
                <a:tab pos="6996064" algn="l"/>
                <a:tab pos="7462579" algn="l"/>
                <a:tab pos="7929093" algn="l"/>
                <a:tab pos="8395607" algn="l"/>
                <a:tab pos="8862121" algn="l"/>
                <a:tab pos="9328636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07C5D2B-938F-4D68-A41D-C2BA8F53E75F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37157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02/01/08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Ladislav Andricek, MPI Munich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746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FA575-866A-478F-B5D7-2CD6E755B11A}" type="datetime1">
              <a:rPr lang="de-DE" smtClean="0"/>
              <a:t>09.04.2018</a:t>
            </a:fld>
            <a:endParaRPr lang="en-GB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Felix Müller, CONFERENCE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096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C55EF-6A29-4B8E-84B9-DF875144B55D}" type="datetime1">
              <a:rPr lang="de-DE" smtClean="0"/>
              <a:t>09.04.2018</a:t>
            </a:fld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Felix Müller, CONFERENCE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750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1025" y="119063"/>
            <a:ext cx="2055813" cy="5686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119063"/>
            <a:ext cx="6016625" cy="5686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F8F69-8460-4C5C-BD06-D65A8DA490E9}" type="datetime1">
              <a:rPr lang="de-DE" smtClean="0"/>
              <a:t>09.04.2018</a:t>
            </a:fld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Felix Müller, CONFERENCE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284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88" y="119063"/>
            <a:ext cx="7980362" cy="479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62000" y="1284288"/>
            <a:ext cx="8224838" cy="45212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94F41-E2E7-4DBC-846C-EE40CF8A69A4}" type="datetime1">
              <a:rPr lang="de-DE" smtClean="0"/>
              <a:t>09.04.2018</a:t>
            </a:fld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Felix Müller, CONFERENCE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93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8604250" y="6597650"/>
            <a:ext cx="539750" cy="260350"/>
          </a:xfrm>
          <a:prstGeom prst="rect">
            <a:avLst/>
          </a:prstGeom>
        </p:spPr>
        <p:txBody>
          <a:bodyPr/>
          <a:lstStyle/>
          <a:p>
            <a:fld id="{9C0E2F81-601E-B447-A2CF-B5EA96351142}" type="slidenum">
              <a:rPr lang="ja-JP" altLang="en-US" smtClean="0"/>
              <a:pPr/>
              <a:t>‹Nr.›</a:t>
            </a:fld>
            <a:endParaRPr lang="ja-JP" altLang="en-US"/>
          </a:p>
        </p:txBody>
      </p:sp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0"/>
            <a:ext cx="712879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das Titelformat zu bearbeiten</a:t>
            </a:r>
          </a:p>
        </p:txBody>
      </p:sp>
    </p:spTree>
    <p:extLst>
      <p:ext uri="{BB962C8B-B14F-4D97-AF65-F5344CB8AC3E}">
        <p14:creationId xmlns:p14="http://schemas.microsoft.com/office/powerpoint/2010/main" val="2969349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2DFA1-3759-4138-9C3C-81AF3DEB0520}" type="datetime1">
              <a:rPr lang="de-DE" smtClean="0"/>
              <a:t>09.04.2018</a:t>
            </a:fld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Felix Müller, CONFERENCE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852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37C23-66AE-4278-A17A-BCCD0FE32F5A}" type="datetime1">
              <a:rPr lang="de-DE" smtClean="0"/>
              <a:t>09.04.2018</a:t>
            </a:fld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Felix Müller, CONFERENCE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465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284288"/>
            <a:ext cx="4035425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9825" y="1284288"/>
            <a:ext cx="4037013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7B050-3C63-4F4F-9509-27CDD849233F}" type="datetime1">
              <a:rPr lang="de-DE" smtClean="0"/>
              <a:t>09.04.2018</a:t>
            </a:fld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Felix Müller, CONFERENCE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829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B53EB-972D-422E-A53A-922E1BF0F466}" type="datetime1">
              <a:rPr lang="de-DE" smtClean="0"/>
              <a:t>09.04.2018</a:t>
            </a:fld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Felix Müller, CONFERENCE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600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483E0-9738-4F7C-A50D-FAEF5004FAA5}" type="datetime1">
              <a:rPr lang="de-DE" smtClean="0"/>
              <a:t>09.04.2018</a:t>
            </a:fld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Felix Müller, CONFERENCE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585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F803E-B13C-4B64-98D6-8058DB968431}" type="datetime1">
              <a:rPr lang="de-DE" smtClean="0"/>
              <a:t>09.04.2018</a:t>
            </a:fld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Felix Müller, CONFERENCE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318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A7E47-B505-4486-8B49-77FB4C7B307E}" type="datetime1">
              <a:rPr lang="de-DE" smtClean="0"/>
              <a:t>09.04.2018</a:t>
            </a:fld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Felix Müller, CONFERENCE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510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D3780-CB03-42A5-B75C-2F47405E4857}" type="datetime1">
              <a:rPr lang="de-DE" smtClean="0"/>
              <a:t>09.04.2018</a:t>
            </a:fld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Felix Müller, CONFERENCE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929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1"/>
          <p:cNvSpPr>
            <a:spLocks noChangeShapeType="1"/>
          </p:cNvSpPr>
          <p:nvPr/>
        </p:nvSpPr>
        <p:spPr bwMode="auto">
          <a:xfrm>
            <a:off x="0" y="684213"/>
            <a:ext cx="9144000" cy="12700"/>
          </a:xfrm>
          <a:prstGeom prst="line">
            <a:avLst/>
          </a:prstGeom>
          <a:noFill/>
          <a:ln w="57240">
            <a:solidFill>
              <a:srgbClr val="8DD6C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Line 2"/>
          <p:cNvSpPr>
            <a:spLocks noChangeShapeType="1"/>
          </p:cNvSpPr>
          <p:nvPr/>
        </p:nvSpPr>
        <p:spPr bwMode="auto">
          <a:xfrm>
            <a:off x="663575" y="6499225"/>
            <a:ext cx="8480425" cy="1588"/>
          </a:xfrm>
          <a:prstGeom prst="line">
            <a:avLst/>
          </a:prstGeom>
          <a:noFill/>
          <a:ln w="19080">
            <a:solidFill>
              <a:srgbClr val="00BAB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277813" y="0"/>
            <a:ext cx="390525" cy="6858000"/>
          </a:xfrm>
          <a:prstGeom prst="rect">
            <a:avLst/>
          </a:prstGeom>
          <a:solidFill>
            <a:srgbClr val="E8F7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0" y="0"/>
            <a:ext cx="282575" cy="6858000"/>
          </a:xfrm>
          <a:prstGeom prst="rect">
            <a:avLst/>
          </a:prstGeom>
          <a:solidFill>
            <a:srgbClr val="8DD6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850"/>
            <a:ext cx="6572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755650" y="6572250"/>
            <a:ext cx="5616575" cy="282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 i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3299E28-9BCF-4313-8618-462D36BB1EC3}" type="datetime1">
              <a:rPr lang="de-DE" smtClean="0"/>
              <a:t>09.04.2018</a:t>
            </a:fld>
            <a:endParaRPr lang="en-GB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5381625" y="6570663"/>
            <a:ext cx="3594100" cy="282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242492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 i="1">
                <a:solidFill>
                  <a:srgbClr val="24249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smtClean="0"/>
              <a:t>Felix Müller, CONFERENCE</a:t>
            </a:r>
            <a:endParaRPr lang="en-GB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63588" y="119063"/>
            <a:ext cx="7980362" cy="479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Titeltextes zu bearbeiten</a:t>
            </a:r>
          </a:p>
        </p:txBody>
      </p:sp>
      <p:sp>
        <p:nvSpPr>
          <p:cNvPr id="1034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284288"/>
            <a:ext cx="8224838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Sie</a:t>
            </a:r>
            <a:r>
              <a:rPr lang="en-GB" dirty="0" smtClean="0"/>
              <a:t>, um die </a:t>
            </a:r>
            <a:r>
              <a:rPr lang="en-GB" dirty="0" err="1" smtClean="0"/>
              <a:t>Formate</a:t>
            </a:r>
            <a:r>
              <a:rPr lang="en-GB" dirty="0" smtClean="0"/>
              <a:t> des </a:t>
            </a:r>
            <a:r>
              <a:rPr lang="en-GB" dirty="0" err="1" smtClean="0"/>
              <a:t>Gliederungstextes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Sechste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Siebente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Achte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Neunte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269619" y="6597352"/>
            <a:ext cx="4395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825455-BBAD-4716-8EAB-7281C1C1B5FF}" type="slidenum">
              <a:rPr lang="de-DE" sz="1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endParaRPr lang="de-DE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2pPr>
      <a:lvl3pPr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3pPr>
      <a:lvl4pPr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4pPr>
      <a:lvl5pPr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5pPr>
      <a:lvl6pPr marL="457200"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6pPr>
      <a:lvl7pPr marL="914400"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7pPr>
      <a:lvl8pPr marL="1371600"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8pPr>
      <a:lvl9pPr marL="1828800"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9pPr>
    </p:titleStyle>
    <p:bodyStyle>
      <a:lvl1pPr marL="338138" indent="-338138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8A8AD8"/>
        </a:buClr>
        <a:buSzPct val="65000"/>
        <a:buFont typeface="Comic Sans MS" pitchFamily="66" charset="0"/>
        <a:defRPr sz="1400">
          <a:solidFill>
            <a:srgbClr val="003366"/>
          </a:solidFill>
          <a:latin typeface="Arial" pitchFamily="34" charset="0"/>
          <a:ea typeface="+mn-ea"/>
          <a:cs typeface="Arial" pitchFamily="34" charset="0"/>
        </a:defRPr>
      </a:lvl1pPr>
      <a:lvl2pPr marL="738188" indent="-280988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242492"/>
        </a:buClr>
        <a:buSzPct val="65000"/>
        <a:buFont typeface="Comic Sans MS" pitchFamily="66" charset="0"/>
        <a:defRPr sz="1400">
          <a:solidFill>
            <a:srgbClr val="003366"/>
          </a:solidFill>
          <a:latin typeface="Arial" pitchFamily="34" charset="0"/>
          <a:cs typeface="Arial" pitchFamily="34" charset="0"/>
        </a:defRPr>
      </a:lvl2pPr>
      <a:lvl3pPr marL="1143000" indent="-228600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8A8AD8"/>
        </a:buClr>
        <a:buSzPct val="65000"/>
        <a:buFont typeface="Comic Sans MS" pitchFamily="66" charset="0"/>
        <a:defRPr sz="1400">
          <a:solidFill>
            <a:srgbClr val="003366"/>
          </a:solidFill>
          <a:latin typeface="Arial" pitchFamily="34" charset="0"/>
          <a:cs typeface="Arial" pitchFamily="34" charset="0"/>
        </a:defRPr>
      </a:lvl3pPr>
      <a:lvl4pPr marL="1600200" indent="-228600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242492"/>
        </a:buClr>
        <a:buSzPct val="65000"/>
        <a:buFont typeface="Comic Sans MS" pitchFamily="66" charset="0"/>
        <a:defRPr sz="1400">
          <a:solidFill>
            <a:srgbClr val="003366"/>
          </a:solidFill>
          <a:latin typeface="Arial" pitchFamily="34" charset="0"/>
          <a:cs typeface="Arial" pitchFamily="34" charset="0"/>
        </a:defRPr>
      </a:lvl4pPr>
      <a:lvl5pPr marL="2057400" indent="-228600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242492"/>
        </a:buClr>
        <a:buSzPct val="65000"/>
        <a:buFont typeface="Comic Sans MS" pitchFamily="66" charset="0"/>
        <a:defRPr sz="1400">
          <a:solidFill>
            <a:srgbClr val="003366"/>
          </a:solidFill>
          <a:latin typeface="Arial" pitchFamily="34" charset="0"/>
          <a:cs typeface="Arial" pitchFamily="34" charset="0"/>
        </a:defRPr>
      </a:lvl5pPr>
      <a:lvl6pPr marL="2514600" indent="-228600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242492"/>
        </a:buClr>
        <a:buSzPct val="65000"/>
        <a:buFont typeface="Comic Sans MS" pitchFamily="66" charset="0"/>
        <a:defRPr sz="1400">
          <a:solidFill>
            <a:srgbClr val="003366"/>
          </a:solidFill>
          <a:latin typeface="+mn-lt"/>
          <a:cs typeface="+mn-cs"/>
        </a:defRPr>
      </a:lvl6pPr>
      <a:lvl7pPr marL="2971800" indent="-228600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242492"/>
        </a:buClr>
        <a:buSzPct val="65000"/>
        <a:buFont typeface="Comic Sans MS" pitchFamily="66" charset="0"/>
        <a:defRPr sz="1400">
          <a:solidFill>
            <a:srgbClr val="003366"/>
          </a:solidFill>
          <a:latin typeface="+mn-lt"/>
          <a:cs typeface="+mn-cs"/>
        </a:defRPr>
      </a:lvl7pPr>
      <a:lvl8pPr marL="3429000" indent="-228600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242492"/>
        </a:buClr>
        <a:buSzPct val="65000"/>
        <a:buFont typeface="Comic Sans MS" pitchFamily="66" charset="0"/>
        <a:defRPr sz="1400">
          <a:solidFill>
            <a:srgbClr val="003366"/>
          </a:solidFill>
          <a:latin typeface="+mn-lt"/>
          <a:cs typeface="+mn-cs"/>
        </a:defRPr>
      </a:lvl8pPr>
      <a:lvl9pPr marL="3886200" indent="-228600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242492"/>
        </a:buClr>
        <a:buSzPct val="65000"/>
        <a:buFont typeface="Comic Sans MS" pitchFamily="66" charset="0"/>
        <a:defRPr sz="1400">
          <a:solidFill>
            <a:srgbClr val="0033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Belle II\Assembly Jigs\Trockentest Januar 2017\LUJ Fertigungsablauf\IMG_49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" t="12568" r="146" b="2951"/>
          <a:stretch/>
        </p:blipFill>
        <p:spPr bwMode="auto">
          <a:xfrm>
            <a:off x="684123" y="1216025"/>
            <a:ext cx="8459875" cy="536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303337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bg1"/>
                </a:solidFill>
                <a:latin typeface="Arial" pitchFamily="34" charset="0"/>
              </a:rPr>
              <a:t>Ladder Assembly</a:t>
            </a:r>
            <a:br>
              <a:rPr lang="en-US" sz="4000" dirty="0" smtClean="0">
                <a:solidFill>
                  <a:schemeClr val="bg1"/>
                </a:solidFill>
                <a:latin typeface="Arial" pitchFamily="34" charset="0"/>
              </a:rPr>
            </a:br>
            <a:r>
              <a:rPr lang="en-US" dirty="0" smtClean="0">
                <a:solidFill>
                  <a:schemeClr val="bg1"/>
                </a:solidFill>
              </a:rPr>
              <a:t>Improved Pro</a:t>
            </a:r>
            <a:r>
              <a:rPr lang="en-US" dirty="0" smtClean="0">
                <a:solidFill>
                  <a:schemeClr val="tx1"/>
                </a:solidFill>
              </a:rPr>
              <a:t>ced</a:t>
            </a:r>
            <a:r>
              <a:rPr lang="en-US" dirty="0" smtClean="0">
                <a:solidFill>
                  <a:schemeClr val="bg1"/>
                </a:solidFill>
              </a:rPr>
              <a:t>ure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5181600"/>
            <a:ext cx="8001000" cy="533400"/>
          </a:xfrm>
        </p:spPr>
        <p:txBody>
          <a:bodyPr/>
          <a:lstStyle/>
          <a:p>
            <a:r>
              <a:rPr lang="en-US" sz="2000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22st International Workshop on 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DEPFET Detectors and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Applications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8</a:t>
            </a:r>
            <a:r>
              <a:rPr lang="en-US" sz="2000" baseline="30000" dirty="0" smtClean="0">
                <a:solidFill>
                  <a:schemeClr val="bg1"/>
                </a:solidFill>
                <a:latin typeface="Arial" charset="0"/>
              </a:rPr>
              <a:t>th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April 2018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sz="2000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Hans-Guenther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Moser, Felix Mueller, Enrico </a:t>
            </a:r>
            <a:r>
              <a:rPr lang="en-US" sz="2000" dirty="0" err="1" smtClean="0">
                <a:solidFill>
                  <a:schemeClr val="bg1"/>
                </a:solidFill>
                <a:latin typeface="Arial" charset="0"/>
              </a:rPr>
              <a:t>Toeppner</a:t>
            </a:r>
            <a:endParaRPr lang="en-US" sz="2000" dirty="0" smtClean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077" name="Picture 16" descr="MPP_os_logo_cmy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71450"/>
            <a:ext cx="109220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-11769"/>
            <a:ext cx="914400" cy="121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1079"/>
            <a:ext cx="125095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376625"/>
            <a:ext cx="330517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339752" y="3392912"/>
            <a:ext cx="3605154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around and take off base jig (LUJ-</a:t>
            </a:r>
            <a:r>
              <a:rPr lang="en-GB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Sbj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 descr="D:\Belle II\Assembly Jigs\Trockentest Januar 2017\LUJ Fertigungsablauf\IMG_48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2" t="41273" r="26352" b="26352"/>
          <a:stretch/>
        </p:blipFill>
        <p:spPr bwMode="auto">
          <a:xfrm>
            <a:off x="4355976" y="1100063"/>
            <a:ext cx="4199528" cy="223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Belle II\Assembly Jigs\Trockentest Januar 2017\LUJ Fertigungsablauf\IMG_488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5202" r="-5576"/>
          <a:stretch/>
        </p:blipFill>
        <p:spPr bwMode="auto">
          <a:xfrm>
            <a:off x="4380394" y="3789039"/>
            <a:ext cx="4440078" cy="245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42852"/>
            <a:ext cx="8839200" cy="63976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Remove base jig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0784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11</a:t>
            </a:fld>
            <a:endParaRPr lang="ja-JP" alt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Prepare for glue dispensing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268760"/>
            <a:ext cx="334327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495101" y="2636912"/>
            <a:ext cx="2553904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clamping set (LUJ-</a:t>
            </a:r>
            <a:r>
              <a:rPr lang="en-GB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SMcs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 descr="D:\Belle II\Assembly Jigs\Trockentest Januar 2017\LUJ Fertigungsablauf\IMG_48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2" t="30108"/>
          <a:stretch/>
        </p:blipFill>
        <p:spPr bwMode="auto">
          <a:xfrm>
            <a:off x="5076056" y="1196752"/>
            <a:ext cx="3220834" cy="227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810000"/>
            <a:ext cx="3474981" cy="260623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076056" y="4581128"/>
            <a:ext cx="3188693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sure: module is securely held by</a:t>
            </a:r>
          </a:p>
          <a:p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acuum… 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49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Mount on glue dispenser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31" y="1109376"/>
            <a:ext cx="340042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D:\Belle II\Assembly Jigs\Glue tests\Test 28.9.2016\IMG_4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96036" y="1448780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55576" y="3541283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module is prepared the same way</a:t>
            </a:r>
          </a:p>
          <a:p>
            <a:pPr>
              <a:lnSpc>
                <a:spcPct val="100000"/>
              </a:lnSpc>
            </a:pP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Glue is automatically dispensed on both modules in one step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D:\Belle II\Assembly Jigs\Glue tests\Test 28.9.2016\IMG_40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31" y="4728740"/>
            <a:ext cx="2339752" cy="175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Belle II\Assembly Jigs\Glue tests\Test 28.9.2016\IMG_40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797" y="4728740"/>
            <a:ext cx="2339752" cy="175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Belle II\Assembly Jigs\Glue tests\Test 28.9.2016\IMG_41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728740"/>
            <a:ext cx="2339752" cy="175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67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13</a:t>
            </a:fld>
            <a:endParaRPr lang="ja-JP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Glue Dispenser</a:t>
            </a:r>
            <a:endParaRPr lang="en-US" dirty="0"/>
          </a:p>
        </p:txBody>
      </p:sp>
      <p:pic>
        <p:nvPicPr>
          <p:cNvPr id="5" name="test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762000"/>
            <a:ext cx="7239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2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Place modules on alignment jig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11" y="914400"/>
            <a:ext cx="39719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74726"/>
            <a:ext cx="40195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458767" y="1065624"/>
            <a:ext cx="1391728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wd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module 1</a:t>
            </a:r>
            <a:r>
              <a:rPr lang="en-GB" sz="14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endParaRPr lang="en-GB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297274" y="3605449"/>
            <a:ext cx="1383712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wd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module 2</a:t>
            </a:r>
            <a:r>
              <a:rPr lang="en-GB" sz="14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endParaRPr lang="en-GB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 descr="D:\Belle II\Assembly Jigs\Trockentest Januar 2017\LUJ Fertigungsablauf\IMG_48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6" t="52515"/>
          <a:stretch/>
        </p:blipFill>
        <p:spPr bwMode="auto">
          <a:xfrm>
            <a:off x="4492432" y="2286000"/>
            <a:ext cx="465156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82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Belle II\Whitebook New\pxd-whitebook\Description\Module\AlignmentJ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75804"/>
            <a:ext cx="2992043" cy="392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Align and glue together</a:t>
            </a:r>
            <a:endParaRPr lang="en-GB" dirty="0"/>
          </a:p>
        </p:txBody>
      </p:sp>
      <p:pic>
        <p:nvPicPr>
          <p:cNvPr id="8194" name="Picture 2" descr="D:\Belle II\Assembly Jigs\Trockentest Januar 2017\LUJ Fertigungsablauf\IMG_489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9279" r="16141" b="31711"/>
          <a:stretch/>
        </p:blipFill>
        <p:spPr bwMode="auto">
          <a:xfrm>
            <a:off x="683568" y="838200"/>
            <a:ext cx="3777521" cy="253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Belle II\Assembly Jigs\Trockentest Januar 2017\LUJ Fertigungsablauf\IMG_49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139" y="3955605"/>
            <a:ext cx="3323861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529300" y="1691561"/>
            <a:ext cx="2592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achieved:</a:t>
            </a:r>
          </a:p>
          <a:p>
            <a:pPr>
              <a:lnSpc>
                <a:spcPct val="10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µm over full length of ladder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83568" y="5257800"/>
            <a:ext cx="50405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endParaRPr lang="en-GB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Modules are pushed together to 30 µm to ensure good contact and distribution of the glue.</a:t>
            </a:r>
          </a:p>
          <a:p>
            <a:pPr>
              <a:lnSpc>
                <a:spcPct val="100000"/>
              </a:lnSpc>
            </a:pP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they are driven apart to the nominal gap of 80 µm</a:t>
            </a:r>
          </a:p>
        </p:txBody>
      </p:sp>
    </p:spTree>
    <p:extLst>
      <p:ext uri="{BB962C8B-B14F-4D97-AF65-F5344CB8AC3E}">
        <p14:creationId xmlns:p14="http://schemas.microsoft.com/office/powerpoint/2010/main" val="147191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Add </a:t>
            </a:r>
            <a:r>
              <a:rPr lang="en-GB" smtClean="0"/>
              <a:t>ceramic stiffeners</a:t>
            </a:r>
            <a:endParaRPr lang="en-GB" dirty="0"/>
          </a:p>
        </p:txBody>
      </p:sp>
      <p:pic>
        <p:nvPicPr>
          <p:cNvPr id="9218" name="Picture 2" descr="D:\Belle II\Assembly Jigs\Trockentest Januar 2017\LUJ Fertigungsablauf\IMG_4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940856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Belle II\Assembly Jigs\Trockentest Januar 2017\LUJ Fertigungsablauf\IMG_49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1" t="22048" r="18204" b="17838"/>
          <a:stretch/>
        </p:blipFill>
        <p:spPr bwMode="auto">
          <a:xfrm>
            <a:off x="5105400" y="914400"/>
            <a:ext cx="3098478" cy="242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Belle II\Assembly Jigs\Trockentest Januar 2017\LUJ Fertigungsablauf\IMG_49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679" y="3552245"/>
            <a:ext cx="3851920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85800" y="4244340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Stiffeners are handled with a vacuum tool</a:t>
            </a:r>
          </a:p>
          <a:p>
            <a:pPr>
              <a:lnSpc>
                <a:spcPct val="100000"/>
              </a:lnSpc>
            </a:pPr>
            <a:endParaRPr lang="en-GB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Glue is applied with a needle (works better than with a dispenser)</a:t>
            </a:r>
          </a:p>
        </p:txBody>
      </p:sp>
    </p:spTree>
    <p:extLst>
      <p:ext uri="{BB962C8B-B14F-4D97-AF65-F5344CB8AC3E}">
        <p14:creationId xmlns:p14="http://schemas.microsoft.com/office/powerpoint/2010/main" val="178150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80928"/>
            <a:ext cx="37338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11522" y="2339409"/>
            <a:ext cx="3039615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curing ladder base jig is added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3" name="Picture 3" descr="D:\Belle II\Assembly Jigs\Trockentest Januar 2017\LUJ Fertigungsablauf\IMG_49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644" y="1176755"/>
            <a:ext cx="3424355" cy="256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556864" y="838200"/>
            <a:ext cx="3802644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curing the ladder is covered and put apart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4" descr="D:\Belle II\Assembly Jigs\Trockentest Januar 2017\LUJ Fertigungsablauf\IMG_49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645" y="3862535"/>
            <a:ext cx="3424355" cy="256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2"/>
          <p:cNvSpPr>
            <a:spLocks noGrp="1"/>
          </p:cNvSpPr>
          <p:nvPr>
            <p:ph type="title"/>
          </p:nvPr>
        </p:nvSpPr>
        <p:spPr>
          <a:xfrm>
            <a:off x="971600" y="0"/>
            <a:ext cx="7128792" cy="828675"/>
          </a:xfrm>
        </p:spPr>
        <p:txBody>
          <a:bodyPr/>
          <a:lstStyle/>
          <a:p>
            <a:r>
              <a:rPr lang="en-GB" dirty="0" smtClean="0"/>
              <a:t>48h later….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36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Remove vacuum jigs</a:t>
            </a:r>
            <a:endParaRPr lang="en-GB" dirty="0"/>
          </a:p>
        </p:txBody>
      </p:sp>
      <p:pic>
        <p:nvPicPr>
          <p:cNvPr id="11266" name="Picture 2" descr="D:\Belle II\Assembly Jigs\Trockentest Januar 2017\LUJ Fertigungsablauf\IMG_49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2" r="37807"/>
          <a:stretch/>
        </p:blipFill>
        <p:spPr bwMode="auto">
          <a:xfrm>
            <a:off x="4324369" y="762000"/>
            <a:ext cx="2047831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39944" y="1268760"/>
            <a:ext cx="2741456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 </a:t>
            </a:r>
            <a:r>
              <a:rPr lang="en-GB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kapton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jigs to ladder base jig</a:t>
            </a:r>
          </a:p>
          <a:p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Unscrew vacuum jig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11952" y="4149080"/>
            <a:ext cx="2501006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ladder and turn over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8" name="Picture 4" descr="D:\Belle II\Assembly Jigs\Trockentest Januar 2017\LUJ Fertigungsablauf\IMG_49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5" r="29126"/>
          <a:stretch/>
        </p:blipFill>
        <p:spPr bwMode="auto">
          <a:xfrm>
            <a:off x="6804248" y="762000"/>
            <a:ext cx="1543847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D:\Belle II\Assembly Jigs\Trockentest Januar 2017\LUJ Fertigungsablauf\IMG_49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09"/>
          <a:stretch/>
        </p:blipFill>
        <p:spPr bwMode="auto">
          <a:xfrm>
            <a:off x="4818112" y="4191000"/>
            <a:ext cx="3563888" cy="21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05803"/>
            <a:ext cx="341947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94" y="4413768"/>
            <a:ext cx="34194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906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19</a:t>
            </a:fld>
            <a:endParaRPr lang="ja-JP" alt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Protect and store </a:t>
            </a:r>
            <a:endParaRPr lang="en-GB" dirty="0"/>
          </a:p>
        </p:txBody>
      </p:sp>
      <p:pic>
        <p:nvPicPr>
          <p:cNvPr id="12290" name="Picture 2" descr="D:\Belle II\Assembly Jigs\Trockentest Januar 2017\LUJ Fertigungsablauf\IMG_49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040" y="1052736"/>
            <a:ext cx="3383360" cy="253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Belle II\Assembly Jigs\Trockentest Januar 2017\LUJ Fertigungsablauf\IMG_4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040" y="3789040"/>
            <a:ext cx="3383360" cy="253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357815"/>
            <a:ext cx="36385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046273" y="1196752"/>
            <a:ext cx="1925527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cover for sensors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34" y="3861048"/>
            <a:ext cx="4311166" cy="261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79984" y="3547728"/>
            <a:ext cx="2382383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 in transport/storage box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901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Accidents </a:t>
            </a:r>
            <a:r>
              <a:rPr lang="en-US" dirty="0" smtClean="0"/>
              <a:t>L2_022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143000"/>
            <a:ext cx="5410200" cy="315912"/>
          </a:xfrm>
        </p:spPr>
        <p:txBody>
          <a:bodyPr/>
          <a:lstStyle/>
          <a:p>
            <a:r>
              <a:rPr lang="en-US" dirty="0" smtClean="0"/>
              <a:t>L2_022: BWD module mechanically broken due to height offset</a:t>
            </a:r>
          </a:p>
          <a:p>
            <a:endParaRPr lang="en-US" dirty="0" smtClean="0"/>
          </a:p>
        </p:txBody>
      </p:sp>
      <p:sp>
        <p:nvSpPr>
          <p:cNvPr id="4" name="AutoShape 6" descr="http://130.183.36.79:23149/pnfs/rzg.mpg.de/data/belle/PXD_precharacteriztion/W12_OF1/pedestal_scan/2018_03_09_002/plots_pxd9/zoom-in.png?dcache-http-uuid=8cc7f695-d679-4430-9029-7434199ec26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2706"/>
            <a:ext cx="4724400" cy="354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14800" y="5562600"/>
            <a:ext cx="1066799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~90 um </a:t>
            </a:r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86708"/>
            <a:ext cx="3726426" cy="406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89954" y="2209800"/>
            <a:ext cx="1141659" cy="2893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W06_OB1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96200" y="2209800"/>
            <a:ext cx="1107867" cy="2893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W11_OF2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5589954" y="4267200"/>
            <a:ext cx="152400" cy="60960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5914293" y="4286738"/>
            <a:ext cx="152400" cy="60960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6566206" y="3657600"/>
            <a:ext cx="178413" cy="46348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6446349" y="3944571"/>
            <a:ext cx="178413" cy="46348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6858000" y="4343400"/>
            <a:ext cx="93844" cy="45720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1588783" y="1391757"/>
            <a:ext cx="4572000" cy="4370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⇩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L2_023: dummy modules glued → procedure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“okay”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17751" y="2105369"/>
            <a:ext cx="3473515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W11_OF2: power </a:t>
            </a: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endParaRPr lang="de-DE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47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Pictures </a:t>
            </a:r>
            <a:r>
              <a:rPr lang="en-US" b="1" dirty="0" smtClean="0"/>
              <a:t>after</a:t>
            </a:r>
            <a:r>
              <a:rPr lang="en-US" dirty="0" smtClean="0"/>
              <a:t> gluing L1_025 – before gluing L1_026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67400" y="4991958"/>
            <a:ext cx="2234907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 set 1, FWD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S:\Belle_2_MPP\Kontrollen zur Ladder-Fertigung\.L1 Übungsklebung\2018.03.29 LK-25\JIG_fwd_after_gluing\JIG_IF_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S:\Belle_2_MPP\Kontrollen zur Ladder-Fertigung\.L1 Übungsklebung\2018.03.29 LK-25\JIG_fwd_after_gluing\JIG_IF_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137" y="762000"/>
            <a:ext cx="3752152" cy="28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 bwMode="auto">
          <a:xfrm>
            <a:off x="1447800" y="2286000"/>
            <a:ext cx="609600" cy="609600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8200" y="3612613"/>
            <a:ext cx="3733800" cy="2800350"/>
            <a:chOff x="838200" y="762000"/>
            <a:chExt cx="3733800" cy="2800350"/>
          </a:xfrm>
        </p:grpSpPr>
        <p:grpSp>
          <p:nvGrpSpPr>
            <p:cNvPr id="6" name="Group 5"/>
            <p:cNvGrpSpPr/>
            <p:nvPr/>
          </p:nvGrpSpPr>
          <p:grpSpPr>
            <a:xfrm>
              <a:off x="838200" y="762000"/>
              <a:ext cx="3733800" cy="2800350"/>
              <a:chOff x="762000" y="762000"/>
              <a:chExt cx="3733800" cy="2800350"/>
            </a:xfrm>
          </p:grpSpPr>
          <p:pic>
            <p:nvPicPr>
              <p:cNvPr id="2053" name="Picture 5" descr="S:\Belle_2_MPP\Kontrollen zur Ladder-Fertigung\.L1 Übungsklebung\2018.03.29 LK-25\JIG_fwd_after_gluing\JIG_IF_006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0" y="762000"/>
                <a:ext cx="3733800" cy="28003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Oval 4"/>
              <p:cNvSpPr/>
              <p:nvPr/>
            </p:nvSpPr>
            <p:spPr bwMode="auto">
              <a:xfrm>
                <a:off x="1371600" y="2286000"/>
                <a:ext cx="609600" cy="6096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endParaRPr>
              </a:p>
            </p:txBody>
          </p:sp>
        </p:grpSp>
        <p:sp>
          <p:nvSpPr>
            <p:cNvPr id="15" name="Oval 14"/>
            <p:cNvSpPr/>
            <p:nvPr/>
          </p:nvSpPr>
          <p:spPr bwMode="auto">
            <a:xfrm>
              <a:off x="1447800" y="2286000"/>
              <a:ext cx="609600" cy="60960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 bwMode="auto">
          <a:xfrm>
            <a:off x="4648200" y="2169057"/>
            <a:ext cx="457200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4672533" y="3733800"/>
            <a:ext cx="609600" cy="49794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638800" y="4343400"/>
            <a:ext cx="2624436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Q-tip, needle and air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491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Pictures after gluing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97596"/>
            <a:ext cx="8458200" cy="2332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38600"/>
            <a:ext cx="8474681" cy="233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310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22</a:t>
            </a:fld>
            <a:endParaRPr lang="ja-JP" alt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Protocol</a:t>
            </a:r>
            <a:endParaRPr lang="en-GB" dirty="0"/>
          </a:p>
        </p:txBody>
      </p:sp>
      <p:pic>
        <p:nvPicPr>
          <p:cNvPr id="1028" name="Picture 4" descr="D:\talks\Belle II\DEPFET Ringberg 2017\Ladder8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48" y="762000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talks\Belle II\DEPFET Ringberg 2017\Ladder8g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412" y="777795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talks\Belle II\DEPFET Ringberg 2017\Ladder8versat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93" y="3676188"/>
            <a:ext cx="3522047" cy="264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talks\Belle II\DEPFET Ringberg 2017\Ladder8profi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980" y="3643484"/>
            <a:ext cx="3609256" cy="270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514684" y="1549047"/>
            <a:ext cx="1172116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Glue gap</a:t>
            </a:r>
          </a:p>
          <a:p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Delta z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89948" y="4396268"/>
            <a:ext cx="94128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Delta x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30508" y="5476388"/>
            <a:ext cx="95410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Delta h</a:t>
            </a:r>
            <a:endParaRPr lang="en-GB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166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57752" y="142852"/>
            <a:ext cx="88392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ja-JP" sz="2400" b="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Summary – Dummies / Prototypes</a:t>
            </a:r>
            <a:endParaRPr lang="en-US" altLang="ja-JP" sz="2400" b="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85800" y="1202479"/>
            <a:ext cx="55427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 ladders assembled 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plain thinned silicon, plastic ‘</a:t>
            </a:r>
            <a:r>
              <a:rPr lang="en-GB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kapton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thinned silicon with copper, real </a:t>
            </a:r>
            <a:r>
              <a:rPr lang="en-GB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kapton</a:t>
            </a:r>
            <a:endParaRPr lang="en-GB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ASIC dummies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L1_025		(W08_IB &amp; W01_IF)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L1_026		(W10_IB &amp; W38_IF)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L1_027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(W33_IB &amp; W33_IF) – currently 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</a:p>
          <a:p>
            <a:pPr lvl="1">
              <a:lnSpc>
                <a:spcPct val="100000"/>
              </a:lnSpc>
            </a:pP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GB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Prototype ladders produced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L1_012 	(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W37_IB 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W31_IF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L2_010 	(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W31_OB1 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W30_OF1)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L2_023		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D:\Belle II\Whitebook New\pxd-whitebook\Description\Module\GluedLad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510" y="1143000"/>
            <a:ext cx="291549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48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57752" y="142852"/>
            <a:ext cx="88392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ja-JP" sz="2400" b="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Summary – L1 Modules &amp; L1 Ladders</a:t>
            </a:r>
            <a:endParaRPr lang="en-US" altLang="ja-JP" sz="2400" b="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85800" y="1202479"/>
            <a:ext cx="554270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endParaRPr lang="en-GB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ladders produced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1400" strike="sngStrik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1_012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Switchers 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removed</a:t>
            </a:r>
            <a:endParaRPr lang="en-GB" sz="1400" strike="sngStrike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1400" strike="sngStrik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1_013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overheated &amp; 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separated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✔ 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L1_014 – IB: many broken pixels (G94.4)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✔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L1_015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L1_016 – short (10 drains affected, rest working)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✔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L1_017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✔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L1_018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✔</a:t>
            </a:r>
            <a:r>
              <a:rPr lang="en-GB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L1_019 - 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Switcher 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off problem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✔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L1_020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✔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L1_021</a:t>
            </a:r>
          </a:p>
          <a:p>
            <a:pPr lvl="1">
              <a:lnSpc>
                <a:spcPct val="100000"/>
              </a:lnSpc>
            </a:pPr>
            <a:endParaRPr lang="en-GB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ladders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W03_IB, W42_IB fully tested (grade A)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W09_IB, W43_IF (</a:t>
            </a:r>
            <a:r>
              <a:rPr lang="en-GB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kapton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rework / reattachment)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P3-6: W04_IB, W13_IB, W09_IF, W13_IF (wait for </a:t>
            </a:r>
            <a:r>
              <a:rPr lang="en-GB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Kapton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attachment)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W04_IF need some rework (strange pedestal picture, HLL)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D:\Belle II\Whitebook New\pxd-whitebook\Description\Module\GluedLad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510" y="1143000"/>
            <a:ext cx="291549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1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57752" y="142852"/>
            <a:ext cx="88392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ja-JP" sz="2400" b="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Summary L2 Modules &amp; Ladders</a:t>
            </a:r>
            <a:endParaRPr lang="en-US" altLang="ja-JP" sz="2400" b="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85801" y="1103798"/>
            <a:ext cx="5542709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endParaRPr lang="en-GB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ladders produced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1400" strike="sngStrik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2_022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mechanically broking during gluing process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1400" strike="sngStrik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2_024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surface mechanically damaged during 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gluing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ladders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W09_OF1, W09_OB1, W43_OF1 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kapton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rework / 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reattachment or Switcher rework)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W32_OB2, W33_OB1, W42_OB1, W42_OB2, W45_OB2, W46_OB1, W08_OB1, W08_OB2, W09_OB2 (grade A)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W12_OB1, W12_OB2 (grade B)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W46_OB2, W05_OB1 (unknown grade)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W44_OB2, W03_OB1 (under test)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W09_OB1, W04_OB1, W10_OB1 (P3-7, waiting for </a:t>
            </a:r>
            <a:r>
              <a:rPr lang="en-GB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kapton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attachment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W32_OF1, W32_OF2, W33_OF2, W41_OF1, W45_OF1, W08_OF2, W11_OF1, W33_OF1 (grade A)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W46_OF1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W46_OF2 (under test)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W45_OF2 (DHP short, reworked)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W02_OF1, W03_OF2, W04_OF1, W05_OF1 (waiting for </a:t>
            </a:r>
            <a:r>
              <a:rPr lang="en-GB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Kapton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attachment)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D:\Belle II\Whitebook New\pxd-whitebook\Description\Module\GluedLad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510" y="1143000"/>
            <a:ext cx="291549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2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26</a:t>
            </a:fld>
            <a:endParaRPr lang="ja-JP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3124200"/>
            <a:ext cx="7128792" cy="828675"/>
          </a:xfrm>
        </p:spPr>
        <p:txBody>
          <a:bodyPr/>
          <a:lstStyle/>
          <a:p>
            <a:r>
              <a:rPr lang="en-US" sz="5400" dirty="0" smtClean="0"/>
              <a:t>Backup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48664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57752" y="142852"/>
            <a:ext cx="88392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ja-JP" sz="2400" b="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Pull </a:t>
            </a:r>
            <a:r>
              <a:rPr lang="en-US" altLang="ja-JP" sz="2400" b="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ja-JP" sz="2400" b="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ests</a:t>
            </a:r>
            <a:endParaRPr lang="en-US" altLang="ja-JP" sz="2400" b="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814216" y="1196752"/>
            <a:ext cx="432515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 pattern: breaks at &gt; 3 kg</a:t>
            </a:r>
          </a:p>
          <a:p>
            <a:pPr>
              <a:lnSpc>
                <a:spcPct val="10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 pattern weaker (~2 kg)</a:t>
            </a:r>
          </a:p>
          <a:p>
            <a:pPr>
              <a:lnSpc>
                <a:spcPct val="100000"/>
              </a:lnSpc>
            </a:pP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kg is 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considered sufficient (silicon breaks at 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 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</a:pP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Confirmed by pull test of dummy ladder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Moser\AppData\Local\Microsoft\Windows\Temporary Internet Files\Content.Outlook\EK34SJPG\DSC_03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20" y="1104386"/>
            <a:ext cx="2520280" cy="448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Moser\AppData\Local\Microsoft\Windows\Temporary Internet Files\Content.Outlook\EK34SJPG\DSC_03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12634"/>
            <a:ext cx="3266065" cy="183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3764854" y="3931215"/>
            <a:ext cx="1188146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3.9 kg =&gt;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351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Accidents – L2_024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5486400" cy="2449512"/>
          </a:xfrm>
        </p:spPr>
        <p:txBody>
          <a:bodyPr/>
          <a:lstStyle/>
          <a:p>
            <a:r>
              <a:rPr lang="en-US" dirty="0" smtClean="0"/>
              <a:t>L2_024: particles on surface caused shorts in some pixels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g</a:t>
            </a:r>
            <a:r>
              <a:rPr lang="en-US" dirty="0" smtClean="0"/>
              <a:t>ate-off and gate-on in current limit during power up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source current (20 mA) although gates are off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</a:t>
            </a:r>
            <a:r>
              <a:rPr lang="en-US" dirty="0" smtClean="0"/>
              <a:t>horts </a:t>
            </a:r>
            <a:r>
              <a:rPr lang="en-US" dirty="0"/>
              <a:t>over matrix </a:t>
            </a:r>
            <a:r>
              <a:rPr lang="en-US" dirty="0" smtClean="0"/>
              <a:t>→ current flows directly to drains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419600"/>
            <a:ext cx="1471879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433" y="1903654"/>
            <a:ext cx="1600200" cy="234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 descr="http://130.183.36.79:23149/pnfs/rzg.mpg.de/data/belle/PXD_precharacteriztion/W12_OF1/pedestal_scan/2018_03_09_002/plots_pxd9/zoom-in.png?dcache-http-uuid=8cc7f695-d679-4430-9029-7434199ec26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307" y="4343400"/>
            <a:ext cx="1883992" cy="212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343400"/>
            <a:ext cx="1676400" cy="212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0580"/>
            <a:ext cx="1905000" cy="372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861" y="2361424"/>
            <a:ext cx="2794139" cy="2095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52800" y="3733800"/>
            <a:ext cx="1066799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~9 um </a:t>
            </a:r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20861" y="2359611"/>
            <a:ext cx="1141659" cy="2893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W44_OB1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234" y="2361424"/>
            <a:ext cx="2794139" cy="2095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796234" y="2359611"/>
            <a:ext cx="1119217" cy="2893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W12_OF1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82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54" y="3733800"/>
            <a:ext cx="3461240" cy="259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L2_024 – repair and effect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36600" y="838200"/>
            <a:ext cx="4114800" cy="3086207"/>
            <a:chOff x="762000" y="3239822"/>
            <a:chExt cx="4114800" cy="308620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3239822"/>
              <a:ext cx="4114800" cy="3086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38200" y="3352800"/>
              <a:ext cx="1141659" cy="2893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W44_OB1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68984" y="838200"/>
            <a:ext cx="4097215" cy="3073018"/>
            <a:chOff x="4894384" y="3239822"/>
            <a:chExt cx="4097215" cy="3073018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4384" y="3239822"/>
              <a:ext cx="4097215" cy="3073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953000" y="3352800"/>
              <a:ext cx="1119217" cy="2893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W12_OF1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286375" y="4800599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 current too high if HV is lower than -35 V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91000"/>
            <a:ext cx="33337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24600" y="5859655"/>
            <a:ext cx="2135521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Ladder is broken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140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Discussions and Conclusions about accidents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Ladder gluing procedure needs to be revised!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Clean all modules before the assembly – send to HLL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Remove particles by air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Remove particles by </a:t>
            </a:r>
            <a:r>
              <a:rPr lang="en-US" dirty="0" smtClean="0">
                <a:solidFill>
                  <a:srgbClr val="002060"/>
                </a:solidFill>
              </a:rPr>
              <a:t>special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Q-tips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Clean the module jigs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 </a:t>
            </a:r>
            <a:r>
              <a:rPr lang="en-US" dirty="0" smtClean="0"/>
              <a:t>before they are used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Use the microscope for optical inspection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Use Flashlight, Q-tips</a:t>
            </a:r>
            <a:r>
              <a:rPr lang="en-US" dirty="0"/>
              <a:t> </a:t>
            </a:r>
            <a:r>
              <a:rPr lang="en-US" dirty="0" smtClean="0"/>
              <a:t>and needles to see and remove particles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Document with pictures (see next slides)</a:t>
            </a:r>
          </a:p>
          <a:p>
            <a:pPr marL="457200" lvl="1" indent="0"/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Check vacuum!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Used manometer to measure the vacuum strength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0.4 bar at vacuum pump (tubes and jig need to be considered)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negligible (0.06 bar) vacuum at jig</a:t>
            </a:r>
            <a:r>
              <a:rPr lang="en-US" dirty="0" smtClean="0"/>
              <a:t>, which is exposed to modules (see next slides)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Inspect jigs for burrs (Grate): optical and with straightedge (</a:t>
            </a:r>
            <a:r>
              <a:rPr lang="en-US" dirty="0" err="1" smtClean="0">
                <a:solidFill>
                  <a:srgbClr val="002060"/>
                </a:solidFill>
              </a:rPr>
              <a:t>Haarlineal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9239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762000"/>
            <a:ext cx="4421474" cy="21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strength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0"/>
            <a:ext cx="4421474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98" y="914400"/>
            <a:ext cx="2606709" cy="256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97" y="3690978"/>
            <a:ext cx="2606709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36757" y="4570863"/>
            <a:ext cx="1158875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 on</a:t>
            </a:r>
          </a:p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difference: -60 mbar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32915" y="2052083"/>
            <a:ext cx="1003288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 off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1"/>
            <a:ext cx="1905000" cy="72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268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Pictures of the jig before gluing</a:t>
            </a:r>
            <a:endParaRPr lang="en-US" dirty="0"/>
          </a:p>
        </p:txBody>
      </p:sp>
      <p:pic>
        <p:nvPicPr>
          <p:cNvPr id="3077" name="Picture 5" descr="S:\Belle_2_MPP\Kontrollen zur Ladder-Fertigung\.L1 Übungsklebung\2018.03.29 LK-25\JIG_fwd\JIG_IF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505402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it by tweezers 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1981200" y="5257800"/>
            <a:ext cx="457200" cy="8861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819150" y="990600"/>
            <a:ext cx="2234907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 set 1, FWD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874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Dummy Module W01_IF before gluing</a:t>
            </a:r>
            <a:endParaRPr lang="en-US" dirty="0"/>
          </a:p>
        </p:txBody>
      </p:sp>
      <p:pic>
        <p:nvPicPr>
          <p:cNvPr id="4098" name="Picture 2" descr="S:\Belle_2_MPP\Kontrollen zur Ladder-Fertigung\.L1 Übungsklebung\2018.03.29 LK-25\Module_fwd\W01_IF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3149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S:\Belle_2_MPP\Kontrollen zur Ladder-Fertigung\.L1 Übungsklebung\2018.03.29 LK-25\Module_fwd\W01_IF_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939800"/>
            <a:ext cx="3149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:\Belle_2_MPP\Kontrollen zur Ladder-Fertigung\.L1 Übungsklebung\2018.03.29 LK-25\Module_fwd\W01_IF_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39800"/>
            <a:ext cx="3149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S:\Belle_2_MPP\Kontrollen zur Ladder-Fertigung\.L1 Übungsklebung\2018.03.29 LK-25\Module_fwd\W01_IF_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53352"/>
            <a:ext cx="3149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889000" y="3953352"/>
            <a:ext cx="3149600" cy="2362200"/>
            <a:chOff x="1295400" y="3962400"/>
            <a:chExt cx="3149600" cy="2362200"/>
          </a:xfrm>
        </p:grpSpPr>
        <p:pic>
          <p:nvPicPr>
            <p:cNvPr id="4102" name="Picture 6" descr="S:\Belle_2_MPP\Kontrollen zur Ladder-Fertigung\.L1 Übungsklebung\2018.03.29 LK-25\Module_fwd\W01_IF_005_nach_Aufsetzen_von_clamping_set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3962400"/>
              <a:ext cx="3149600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447800" y="3971827"/>
              <a:ext cx="2743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 LUJ-</a:t>
              </a:r>
              <a:r>
                <a:rPr lang="en-US" sz="16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SMcs</a:t>
              </a:r>
              <a:r>
                <a:rPr lang="en-US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protect. After removing it again:</a:t>
              </a:r>
              <a:endPara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 flipV="1">
              <a:off x="3962400" y="4876800"/>
              <a:ext cx="152400" cy="15240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7" name="TextBox 6"/>
          <p:cNvSpPr txBox="1"/>
          <p:nvPr/>
        </p:nvSpPr>
        <p:spPr>
          <a:xfrm>
            <a:off x="1676400" y="336857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filtered air in order to remove the particles from the surface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704080"/>
            <a:ext cx="1539204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condition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447800" y="3429000"/>
            <a:ext cx="228600" cy="457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4114800" y="5105400"/>
            <a:ext cx="144780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280" y="4058128"/>
            <a:ext cx="1372259" cy="885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145280" y="5299889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LUJ-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SMcs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</a:p>
          <a:p>
            <a:pPr>
              <a:lnSpc>
                <a:spcPct val="100000"/>
              </a:lnSpc>
            </a:pP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ladder universal jig – sensor module clamping set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74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38650"/>
            <a:ext cx="33528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61551"/>
            <a:ext cx="4269731" cy="21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Belle II\Assembly Jigs\106-071800-307-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7" t="34305" b="24968"/>
          <a:stretch/>
        </p:blipFill>
        <p:spPr bwMode="auto">
          <a:xfrm>
            <a:off x="762000" y="3438552"/>
            <a:ext cx="3897443" cy="143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707904" y="3438552"/>
            <a:ext cx="4478610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jig for turning and ladder gluing</a:t>
            </a:r>
          </a:p>
          <a:p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fits on top side (cut outs for switcher)</a:t>
            </a:r>
          </a:p>
          <a:p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 from microporous plate (gentle vacuum on sensor top side)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42852"/>
            <a:ext cx="8839200" cy="63976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Transfer on vacuum jig</a:t>
            </a:r>
            <a:endParaRPr lang="en-US" altLang="ja-JP" dirty="0"/>
          </a:p>
        </p:txBody>
      </p:sp>
      <p:pic>
        <p:nvPicPr>
          <p:cNvPr id="3075" name="Picture 3" descr="D:\Belle II\Assembly Jigs\Trockentest Januar 2017\LUJ Fertigungsablauf\IMG_48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939" y="952184"/>
            <a:ext cx="3039967" cy="22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Belle II\Assembly Jigs\Trockentest Januar 2017\LUJ Fertigungsablauf\IMG_48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573" y="4154394"/>
            <a:ext cx="3059832" cy="229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726141" y="1133128"/>
            <a:ext cx="3704860" cy="2646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Modules arrive with </a:t>
            </a:r>
            <a:r>
              <a:rPr lang="en-GB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kapton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attached (tested)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551381" y="5712869"/>
            <a:ext cx="2771913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jig on sensor</a:t>
            </a:r>
          </a:p>
          <a:p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 </a:t>
            </a:r>
            <a:r>
              <a:rPr lang="en-GB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kapton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jig to vacuum jig</a:t>
            </a:r>
          </a:p>
          <a:p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Unscrew </a:t>
            </a:r>
            <a:r>
              <a:rPr lang="en-GB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kapton</a:t>
            </a:r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jig from base jig</a:t>
            </a:r>
          </a:p>
        </p:txBody>
      </p:sp>
    </p:spTree>
    <p:extLst>
      <p:ext uri="{BB962C8B-B14F-4D97-AF65-F5344CB8AC3E}">
        <p14:creationId xmlns:p14="http://schemas.microsoft.com/office/powerpoint/2010/main" val="210605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PP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0000"/>
          </a:lnSpc>
          <a:spcBef>
            <a:spcPct val="0"/>
          </a:spcBef>
          <a:spcAft>
            <a:spcPct val="0"/>
          </a:spcAft>
          <a:buClr>
            <a:srgbClr val="003366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0000"/>
          </a:lnSpc>
          <a:spcBef>
            <a:spcPct val="0"/>
          </a:spcBef>
          <a:spcAft>
            <a:spcPct val="0"/>
          </a:spcAft>
          <a:buClr>
            <a:srgbClr val="003366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MPP</Template>
  <TotalTime>0</TotalTime>
  <Words>910</Words>
  <Application>Microsoft Office PowerPoint</Application>
  <PresentationFormat>Bildschirmpräsentation (4:3)</PresentationFormat>
  <Paragraphs>177</Paragraphs>
  <Slides>27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2" baseType="lpstr">
      <vt:lpstr>Arial</vt:lpstr>
      <vt:lpstr>Comic Sans MS</vt:lpstr>
      <vt:lpstr>Times New Roman</vt:lpstr>
      <vt:lpstr>Wingdings</vt:lpstr>
      <vt:lpstr>MPP</vt:lpstr>
      <vt:lpstr>Ladder Assembly Improved Procedure</vt:lpstr>
      <vt:lpstr>Accidents L2_022</vt:lpstr>
      <vt:lpstr>Accidents – L2_024</vt:lpstr>
      <vt:lpstr>L2_024 – repair and effect</vt:lpstr>
      <vt:lpstr>Discussions and Conclusions about accidents</vt:lpstr>
      <vt:lpstr>Vacuum strength</vt:lpstr>
      <vt:lpstr>Pictures of the jig before gluing</vt:lpstr>
      <vt:lpstr>Dummy Module W01_IF before gluing</vt:lpstr>
      <vt:lpstr>Transfer on vacuum jig</vt:lpstr>
      <vt:lpstr>Remove base jig</vt:lpstr>
      <vt:lpstr>Prepare for glue dispensing</vt:lpstr>
      <vt:lpstr>Mount on glue dispenser</vt:lpstr>
      <vt:lpstr>Glue Dispenser</vt:lpstr>
      <vt:lpstr>Place modules on alignment jig</vt:lpstr>
      <vt:lpstr>Align and glue together</vt:lpstr>
      <vt:lpstr>Add ceramic stiffeners</vt:lpstr>
      <vt:lpstr>48h later….</vt:lpstr>
      <vt:lpstr>Remove vacuum jigs</vt:lpstr>
      <vt:lpstr>Protect and store </vt:lpstr>
      <vt:lpstr>Pictures after gluing L1_025 – before gluing L1_026</vt:lpstr>
      <vt:lpstr>Pictures after gluing</vt:lpstr>
      <vt:lpstr>Protocol</vt:lpstr>
      <vt:lpstr>PowerPoint-Präsentation</vt:lpstr>
      <vt:lpstr>PowerPoint-Präsentation</vt:lpstr>
      <vt:lpstr>PowerPoint-Präsentation</vt:lpstr>
      <vt:lpstr>Backup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Ladder Assembly Improved Procedure</dc:title>
  <dc:creator>Felix B. Müller</dc:creator>
  <cp:lastModifiedBy>Martin Hensel</cp:lastModifiedBy>
  <cp:revision>39</cp:revision>
  <cp:lastPrinted>2018-04-05T13:16:35Z</cp:lastPrinted>
  <dcterms:created xsi:type="dcterms:W3CDTF">2018-03-28T14:33:14Z</dcterms:created>
  <dcterms:modified xsi:type="dcterms:W3CDTF">2018-04-09T15:53:11Z</dcterms:modified>
</cp:coreProperties>
</file>