
<file path=[Content_Types].xml><?xml version="1.0" encoding="utf-8"?>
<Types xmlns="http://schemas.openxmlformats.org/package/2006/content-types">
  <Default Extension="png" ContentType="image/png"/>
  <Default Extension="mpg" ContentType="vide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8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1"/>
    <p:sldMasterId id="2147483691" r:id="rId2"/>
    <p:sldMasterId id="2147483694" r:id="rId3"/>
    <p:sldMasterId id="2147483696" r:id="rId4"/>
    <p:sldMasterId id="2147483706" r:id="rId5"/>
    <p:sldMasterId id="2147483712" r:id="rId6"/>
    <p:sldMasterId id="2147483733" r:id="rId7"/>
    <p:sldMasterId id="2147483755" r:id="rId8"/>
    <p:sldMasterId id="2147483759" r:id="rId9"/>
  </p:sldMasterIdLst>
  <p:notesMasterIdLst>
    <p:notesMasterId r:id="rId32"/>
  </p:notesMasterIdLst>
  <p:handoutMasterIdLst>
    <p:handoutMasterId r:id="rId33"/>
  </p:handoutMasterIdLst>
  <p:sldIdLst>
    <p:sldId id="636" r:id="rId10"/>
    <p:sldId id="507" r:id="rId11"/>
    <p:sldId id="613" r:id="rId12"/>
    <p:sldId id="639" r:id="rId13"/>
    <p:sldId id="683" r:id="rId14"/>
    <p:sldId id="699" r:id="rId15"/>
    <p:sldId id="650" r:id="rId16"/>
    <p:sldId id="702" r:id="rId17"/>
    <p:sldId id="638" r:id="rId18"/>
    <p:sldId id="653" r:id="rId19"/>
    <p:sldId id="660" r:id="rId20"/>
    <p:sldId id="663" r:id="rId21"/>
    <p:sldId id="666" r:id="rId22"/>
    <p:sldId id="696" r:id="rId23"/>
    <p:sldId id="697" r:id="rId24"/>
    <p:sldId id="686" r:id="rId25"/>
    <p:sldId id="703" r:id="rId26"/>
    <p:sldId id="667" r:id="rId27"/>
    <p:sldId id="705" r:id="rId28"/>
    <p:sldId id="483" r:id="rId29"/>
    <p:sldId id="605" r:id="rId30"/>
    <p:sldId id="432" r:id="rId31"/>
  </p:sldIdLst>
  <p:sldSz cx="9144000" cy="6858000" type="screen4x3"/>
  <p:notesSz cx="6794500" cy="9931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4A7EBB"/>
    <a:srgbClr val="90E937"/>
    <a:srgbClr val="3F6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9645" autoAdjust="0"/>
  </p:normalViewPr>
  <p:slideViewPr>
    <p:cSldViewPr showGuides="1">
      <p:cViewPr>
        <p:scale>
          <a:sx n="71" d="100"/>
          <a:sy n="71" d="100"/>
        </p:scale>
        <p:origin x="-1518" y="-150"/>
      </p:cViewPr>
      <p:guideLst>
        <p:guide orient="horz" pos="2671"/>
        <p:guide orient="horz" pos="4247"/>
        <p:guide pos="566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29A0E9-06C2-4340-B4DF-3368DBE86E3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A1D6E58-B814-4A33-9C92-EF692F70CA19}">
      <dgm:prSet phldrT="[Text]"/>
      <dgm:spPr/>
      <dgm:t>
        <a:bodyPr/>
        <a:lstStyle/>
        <a:p>
          <a:r>
            <a:rPr lang="en-US" dirty="0" smtClean="0"/>
            <a:t>Fundamental statistics of process</a:t>
          </a:r>
          <a:endParaRPr lang="en-US" dirty="0"/>
        </a:p>
      </dgm:t>
    </dgm:pt>
    <dgm:pt modelId="{CEEB8657-3B5C-4B50-A057-68654224C692}" type="parTrans" cxnId="{EAF7A713-C143-4032-93F7-4857F0162389}">
      <dgm:prSet/>
      <dgm:spPr/>
      <dgm:t>
        <a:bodyPr/>
        <a:lstStyle/>
        <a:p>
          <a:endParaRPr lang="en-US"/>
        </a:p>
      </dgm:t>
    </dgm:pt>
    <dgm:pt modelId="{FDE40AA0-0E04-4416-AFCB-179DB66334BD}" type="sibTrans" cxnId="{EAF7A713-C143-4032-93F7-4857F0162389}">
      <dgm:prSet/>
      <dgm:spPr/>
      <dgm:t>
        <a:bodyPr/>
        <a:lstStyle/>
        <a:p>
          <a:endParaRPr lang="en-US"/>
        </a:p>
      </dgm:t>
    </dgm:pt>
    <dgm:pt modelId="{BA69827D-C51D-48DD-BF22-CE4B6E61AB19}">
      <dgm:prSet phldrT="[Text]"/>
      <dgm:spPr>
        <a:ln>
          <a:solidFill>
            <a:srgbClr val="FFFF00"/>
          </a:solidFill>
        </a:ln>
      </dgm:spPr>
      <dgm:t>
        <a:bodyPr/>
        <a:lstStyle/>
        <a:p>
          <a:r>
            <a:rPr lang="en-US" dirty="0" smtClean="0"/>
            <a:t>e-h pair creation</a:t>
          </a:r>
          <a:endParaRPr lang="en-US" dirty="0"/>
        </a:p>
      </dgm:t>
    </dgm:pt>
    <dgm:pt modelId="{3E255203-0C96-4636-971E-1629A3AA9764}" type="parTrans" cxnId="{4C47ED4A-C211-4891-B0DA-BF13C866F31E}">
      <dgm:prSet/>
      <dgm:spPr/>
      <dgm:t>
        <a:bodyPr/>
        <a:lstStyle/>
        <a:p>
          <a:endParaRPr lang="en-US"/>
        </a:p>
      </dgm:t>
    </dgm:pt>
    <dgm:pt modelId="{AD5D50DA-4A3F-4C5B-9605-434AEE831A0E}" type="sibTrans" cxnId="{4C47ED4A-C211-4891-B0DA-BF13C866F31E}">
      <dgm:prSet/>
      <dgm:spPr/>
      <dgm:t>
        <a:bodyPr/>
        <a:lstStyle/>
        <a:p>
          <a:endParaRPr lang="en-US"/>
        </a:p>
      </dgm:t>
    </dgm:pt>
    <dgm:pt modelId="{816C5AC8-02FC-41F8-8E2E-C540DDE0EEF4}">
      <dgm:prSet phldrT="[Text]"/>
      <dgm:spPr/>
      <dgm:t>
        <a:bodyPr/>
        <a:lstStyle/>
        <a:p>
          <a:r>
            <a:rPr lang="en-US" dirty="0" smtClean="0"/>
            <a:t>e-h pair creation</a:t>
          </a:r>
          <a:endParaRPr lang="en-US" dirty="0"/>
        </a:p>
      </dgm:t>
    </dgm:pt>
    <dgm:pt modelId="{CD70D125-AE58-44A3-8C76-2B9A10FAF67A}" type="sibTrans" cxnId="{A30A8146-2640-4537-A47C-41FFFDDC9AB3}">
      <dgm:prSet/>
      <dgm:spPr/>
      <dgm:t>
        <a:bodyPr/>
        <a:lstStyle/>
        <a:p>
          <a:endParaRPr lang="en-US"/>
        </a:p>
      </dgm:t>
    </dgm:pt>
    <dgm:pt modelId="{35911374-8CBC-4ACC-8342-23D38ABF6216}" type="parTrans" cxnId="{A30A8146-2640-4537-A47C-41FFFDDC9AB3}">
      <dgm:prSet/>
      <dgm:spPr/>
      <dgm:t>
        <a:bodyPr/>
        <a:lstStyle/>
        <a:p>
          <a:endParaRPr lang="en-US"/>
        </a:p>
      </dgm:t>
    </dgm:pt>
    <dgm:pt modelId="{90DDAA3A-B428-4C0A-A753-3F741F313763}" type="pres">
      <dgm:prSet presAssocID="{6B29A0E9-06C2-4340-B4DF-3368DBE86E32}" presName="Name0" presStyleCnt="0">
        <dgm:presLayoutVars>
          <dgm:dir/>
          <dgm:resizeHandles val="exact"/>
        </dgm:presLayoutVars>
      </dgm:prSet>
      <dgm:spPr/>
    </dgm:pt>
    <dgm:pt modelId="{91F11BDE-D565-4942-BC03-EF9ADDF3F934}" type="pres">
      <dgm:prSet presAssocID="{CA1D6E58-B814-4A33-9C92-EF692F70CA19}" presName="node" presStyleLbl="node1" presStyleIdx="0" presStyleCnt="3" custScaleY="602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50A33-8C6D-42EC-83F7-CC7676577394}" type="pres">
      <dgm:prSet presAssocID="{FDE40AA0-0E04-4416-AFCB-179DB66334B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04B7CC11-B01C-4ED8-A57F-E87D4D599EA0}" type="pres">
      <dgm:prSet presAssocID="{FDE40AA0-0E04-4416-AFCB-179DB66334BD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28BCD81D-E474-44B1-84DF-299B0C8B2ABF}" type="pres">
      <dgm:prSet presAssocID="{816C5AC8-02FC-41F8-8E2E-C540DDE0EEF4}" presName="node" presStyleLbl="node1" presStyleIdx="1" presStyleCnt="3" custScaleY="609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C2942C-5F72-487B-BDA7-62D8B9BAD21A}" type="pres">
      <dgm:prSet presAssocID="{CD70D125-AE58-44A3-8C76-2B9A10FAF67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CB993DF-A08E-4910-BAFF-4DCC24F0B6A3}" type="pres">
      <dgm:prSet presAssocID="{CD70D125-AE58-44A3-8C76-2B9A10FAF67A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4AFC046D-F331-4D43-9AE9-A44A58F3399F}" type="pres">
      <dgm:prSet presAssocID="{BA69827D-C51D-48DD-BF22-CE4B6E61AB19}" presName="node" presStyleLbl="node1" presStyleIdx="2" presStyleCnt="3" custScaleY="575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4EDFB6-6367-48C7-B6CD-F39D1581990B}" type="presOf" srcId="{FDE40AA0-0E04-4416-AFCB-179DB66334BD}" destId="{73850A33-8C6D-42EC-83F7-CC7676577394}" srcOrd="0" destOrd="0" presId="urn:microsoft.com/office/officeart/2005/8/layout/process1"/>
    <dgm:cxn modelId="{D4D340A5-331D-4439-98E9-C29F29036595}" type="presOf" srcId="{FDE40AA0-0E04-4416-AFCB-179DB66334BD}" destId="{04B7CC11-B01C-4ED8-A57F-E87D4D599EA0}" srcOrd="1" destOrd="0" presId="urn:microsoft.com/office/officeart/2005/8/layout/process1"/>
    <dgm:cxn modelId="{26326F72-06D0-4BBA-A8D9-54F237849A5B}" type="presOf" srcId="{CD70D125-AE58-44A3-8C76-2B9A10FAF67A}" destId="{FCB993DF-A08E-4910-BAFF-4DCC24F0B6A3}" srcOrd="1" destOrd="0" presId="urn:microsoft.com/office/officeart/2005/8/layout/process1"/>
    <dgm:cxn modelId="{EAF7A713-C143-4032-93F7-4857F0162389}" srcId="{6B29A0E9-06C2-4340-B4DF-3368DBE86E32}" destId="{CA1D6E58-B814-4A33-9C92-EF692F70CA19}" srcOrd="0" destOrd="0" parTransId="{CEEB8657-3B5C-4B50-A057-68654224C692}" sibTransId="{FDE40AA0-0E04-4416-AFCB-179DB66334BD}"/>
    <dgm:cxn modelId="{4C47ED4A-C211-4891-B0DA-BF13C866F31E}" srcId="{6B29A0E9-06C2-4340-B4DF-3368DBE86E32}" destId="{BA69827D-C51D-48DD-BF22-CE4B6E61AB19}" srcOrd="2" destOrd="0" parTransId="{3E255203-0C96-4636-971E-1629A3AA9764}" sibTransId="{AD5D50DA-4A3F-4C5B-9605-434AEE831A0E}"/>
    <dgm:cxn modelId="{A30A8146-2640-4537-A47C-41FFFDDC9AB3}" srcId="{6B29A0E9-06C2-4340-B4DF-3368DBE86E32}" destId="{816C5AC8-02FC-41F8-8E2E-C540DDE0EEF4}" srcOrd="1" destOrd="0" parTransId="{35911374-8CBC-4ACC-8342-23D38ABF6216}" sibTransId="{CD70D125-AE58-44A3-8C76-2B9A10FAF67A}"/>
    <dgm:cxn modelId="{BE5FC514-CBCB-47F0-82CA-64E6FDF13D0D}" type="presOf" srcId="{6B29A0E9-06C2-4340-B4DF-3368DBE86E32}" destId="{90DDAA3A-B428-4C0A-A753-3F741F313763}" srcOrd="0" destOrd="0" presId="urn:microsoft.com/office/officeart/2005/8/layout/process1"/>
    <dgm:cxn modelId="{B344B5E3-E787-4132-B55C-D66B29FAD8DE}" type="presOf" srcId="{CD70D125-AE58-44A3-8C76-2B9A10FAF67A}" destId="{35C2942C-5F72-487B-BDA7-62D8B9BAD21A}" srcOrd="0" destOrd="0" presId="urn:microsoft.com/office/officeart/2005/8/layout/process1"/>
    <dgm:cxn modelId="{2353BA65-2379-4B14-88C1-031DB926AD1C}" type="presOf" srcId="{CA1D6E58-B814-4A33-9C92-EF692F70CA19}" destId="{91F11BDE-D565-4942-BC03-EF9ADDF3F934}" srcOrd="0" destOrd="0" presId="urn:microsoft.com/office/officeart/2005/8/layout/process1"/>
    <dgm:cxn modelId="{4239827E-E29A-49C8-8692-CA4FB331D8E9}" type="presOf" srcId="{BA69827D-C51D-48DD-BF22-CE4B6E61AB19}" destId="{4AFC046D-F331-4D43-9AE9-A44A58F3399F}" srcOrd="0" destOrd="0" presId="urn:microsoft.com/office/officeart/2005/8/layout/process1"/>
    <dgm:cxn modelId="{0C738777-B56E-441C-AE92-D17883B1259E}" type="presOf" srcId="{816C5AC8-02FC-41F8-8E2E-C540DDE0EEF4}" destId="{28BCD81D-E474-44B1-84DF-299B0C8B2ABF}" srcOrd="0" destOrd="0" presId="urn:microsoft.com/office/officeart/2005/8/layout/process1"/>
    <dgm:cxn modelId="{B1912CFA-6CA4-4E07-BD6B-79C22BB34881}" type="presParOf" srcId="{90DDAA3A-B428-4C0A-A753-3F741F313763}" destId="{91F11BDE-D565-4942-BC03-EF9ADDF3F934}" srcOrd="0" destOrd="0" presId="urn:microsoft.com/office/officeart/2005/8/layout/process1"/>
    <dgm:cxn modelId="{669AF9E0-B0A5-4D21-900C-977366435015}" type="presParOf" srcId="{90DDAA3A-B428-4C0A-A753-3F741F313763}" destId="{73850A33-8C6D-42EC-83F7-CC7676577394}" srcOrd="1" destOrd="0" presId="urn:microsoft.com/office/officeart/2005/8/layout/process1"/>
    <dgm:cxn modelId="{817DC16C-C137-419B-A0C2-98F608FC966F}" type="presParOf" srcId="{73850A33-8C6D-42EC-83F7-CC7676577394}" destId="{04B7CC11-B01C-4ED8-A57F-E87D4D599EA0}" srcOrd="0" destOrd="0" presId="urn:microsoft.com/office/officeart/2005/8/layout/process1"/>
    <dgm:cxn modelId="{C0316A5F-8CE1-4DFB-B19E-24E8078B276D}" type="presParOf" srcId="{90DDAA3A-B428-4C0A-A753-3F741F313763}" destId="{28BCD81D-E474-44B1-84DF-299B0C8B2ABF}" srcOrd="2" destOrd="0" presId="urn:microsoft.com/office/officeart/2005/8/layout/process1"/>
    <dgm:cxn modelId="{E38789E8-6D50-4104-95C9-CDC78EC22E5A}" type="presParOf" srcId="{90DDAA3A-B428-4C0A-A753-3F741F313763}" destId="{35C2942C-5F72-487B-BDA7-62D8B9BAD21A}" srcOrd="3" destOrd="0" presId="urn:microsoft.com/office/officeart/2005/8/layout/process1"/>
    <dgm:cxn modelId="{C0BDB04A-3E90-41B8-9C72-5DB5F312250B}" type="presParOf" srcId="{35C2942C-5F72-487B-BDA7-62D8B9BAD21A}" destId="{FCB993DF-A08E-4910-BAFF-4DCC24F0B6A3}" srcOrd="0" destOrd="0" presId="urn:microsoft.com/office/officeart/2005/8/layout/process1"/>
    <dgm:cxn modelId="{BA773F67-4EE5-4D62-BDFA-E0C3FD9D73F2}" type="presParOf" srcId="{90DDAA3A-B428-4C0A-A753-3F741F313763}" destId="{4AFC046D-F331-4D43-9AE9-A44A58F3399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F11BDE-D565-4942-BC03-EF9ADDF3F934}">
      <dsp:nvSpPr>
        <dsp:cNvPr id="0" name=""/>
        <dsp:cNvSpPr/>
      </dsp:nvSpPr>
      <dsp:spPr>
        <a:xfrm>
          <a:off x="5357" y="1742563"/>
          <a:ext cx="1601390" cy="5788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Fundamental statistics of process</a:t>
          </a:r>
          <a:endParaRPr lang="en-US" sz="1400" kern="1200" dirty="0"/>
        </a:p>
      </dsp:txBody>
      <dsp:txXfrm>
        <a:off x="22312" y="1759518"/>
        <a:ext cx="1567480" cy="544963"/>
      </dsp:txXfrm>
    </dsp:sp>
    <dsp:sp modelId="{73850A33-8C6D-42EC-83F7-CC7676577394}">
      <dsp:nvSpPr>
        <dsp:cNvPr id="0" name=""/>
        <dsp:cNvSpPr/>
      </dsp:nvSpPr>
      <dsp:spPr>
        <a:xfrm>
          <a:off x="1766887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766887" y="1912856"/>
        <a:ext cx="237646" cy="238286"/>
      </dsp:txXfrm>
    </dsp:sp>
    <dsp:sp modelId="{28BCD81D-E474-44B1-84DF-299B0C8B2ABF}">
      <dsp:nvSpPr>
        <dsp:cNvPr id="0" name=""/>
        <dsp:cNvSpPr/>
      </dsp:nvSpPr>
      <dsp:spPr>
        <a:xfrm>
          <a:off x="2247304" y="1739084"/>
          <a:ext cx="1601390" cy="5858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e-h pair creation</a:t>
          </a:r>
          <a:endParaRPr lang="en-US" sz="1400" kern="1200" dirty="0"/>
        </a:p>
      </dsp:txBody>
      <dsp:txXfrm>
        <a:off x="2264462" y="1756242"/>
        <a:ext cx="1567074" cy="551514"/>
      </dsp:txXfrm>
    </dsp:sp>
    <dsp:sp modelId="{35C2942C-5F72-487B-BDA7-62D8B9BAD21A}">
      <dsp:nvSpPr>
        <dsp:cNvPr id="0" name=""/>
        <dsp:cNvSpPr/>
      </dsp:nvSpPr>
      <dsp:spPr>
        <a:xfrm>
          <a:off x="4008834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008834" y="1912856"/>
        <a:ext cx="237646" cy="238286"/>
      </dsp:txXfrm>
    </dsp:sp>
    <dsp:sp modelId="{4AFC046D-F331-4D43-9AE9-A44A58F3399F}">
      <dsp:nvSpPr>
        <dsp:cNvPr id="0" name=""/>
        <dsp:cNvSpPr/>
      </dsp:nvSpPr>
      <dsp:spPr>
        <a:xfrm>
          <a:off x="4489251" y="1755519"/>
          <a:ext cx="1601390" cy="5529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e-h pair creation</a:t>
          </a:r>
          <a:endParaRPr lang="en-US" sz="1400" kern="1200" dirty="0"/>
        </a:p>
      </dsp:txBody>
      <dsp:txXfrm>
        <a:off x="4505447" y="1771715"/>
        <a:ext cx="1568998" cy="520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657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r>
              <a:rPr lang="de-DE" smtClean="0"/>
              <a:t>xxxxxxxxxxxxxx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6" y="1"/>
            <a:ext cx="2944283" cy="49657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r>
              <a:rPr lang="de-DE" smtClean="0"/>
              <a:t>5.5.2015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3107"/>
            <a:ext cx="2944283" cy="49657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r>
              <a:rPr lang="de-DE" smtClean="0"/>
              <a:t>Ibrahym Dourki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6" y="9433107"/>
            <a:ext cx="2944283" cy="49657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650365B6-DD16-443C-8C20-3F69B185E66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50172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657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r>
              <a:rPr lang="de-DE" smtClean="0"/>
              <a:t>xxxxxxxxxxxxxx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6" y="1"/>
            <a:ext cx="2944283" cy="49657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r>
              <a:rPr lang="de-DE" smtClean="0"/>
              <a:t>5.5.2015</a:t>
            </a:r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657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r>
              <a:rPr lang="de-DE" smtClean="0"/>
              <a:t>Ibrahym Dourki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6" y="9433107"/>
            <a:ext cx="2944283" cy="49657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86C40765-4047-4B5E-BB18-EEC935CFA0D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91764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40765-4047-4B5E-BB18-EEC935CFA0DA}" type="slidenum">
              <a:rPr lang="de-DE" smtClean="0"/>
              <a:t>1</a:t>
            </a:fld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dirty="0" smtClean="0"/>
              <a:t>5.5.2015</a:t>
            </a: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/>
              <a:t>Ibrahym Dourki</a:t>
            </a:r>
            <a:endParaRPr lang="de-DE" dirty="0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de-DE" smtClean="0"/>
              <a:t>xxxxxxxxxxxxxx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8606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1)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changed</a:t>
            </a:r>
            <a:r>
              <a:rPr lang="de-DE" baseline="0" dirty="0" smtClean="0"/>
              <a:t>: </a:t>
            </a:r>
            <a:r>
              <a:rPr lang="de-DE" baseline="0" dirty="0" err="1" smtClean="0"/>
              <a:t>quantum</a:t>
            </a:r>
            <a:r>
              <a:rPr lang="de-DE" baseline="0" dirty="0" smtClean="0"/>
              <a:t> -&gt; </a:t>
            </a:r>
            <a:r>
              <a:rPr lang="de-DE" baseline="0" dirty="0" err="1" smtClean="0"/>
              <a:t>detection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Switcher</a:t>
            </a:r>
            <a:r>
              <a:rPr lang="de-DE" dirty="0" smtClean="0"/>
              <a:t>: </a:t>
            </a:r>
          </a:p>
          <a:p>
            <a:endParaRPr lang="de-DE" dirty="0" smtClean="0"/>
          </a:p>
          <a:p>
            <a:r>
              <a:rPr lang="de-DE" baseline="0" dirty="0" smtClean="0"/>
              <a:t>1- Switch on / off  the DEPFET</a:t>
            </a:r>
          </a:p>
          <a:p>
            <a:r>
              <a:rPr lang="de-DE" baseline="0" dirty="0" smtClean="0"/>
              <a:t>2-  </a:t>
            </a:r>
            <a:r>
              <a:rPr lang="de-DE" baseline="0" dirty="0" err="1" smtClean="0"/>
              <a:t>Switcher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performs</a:t>
            </a:r>
            <a:r>
              <a:rPr lang="de-DE" baseline="0" dirty="0" smtClean="0"/>
              <a:t> also </a:t>
            </a:r>
            <a:r>
              <a:rPr lang="de-DE" baseline="0" dirty="0" err="1" smtClean="0"/>
              <a:t>clear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operation</a:t>
            </a:r>
            <a:r>
              <a:rPr lang="de-DE" baseline="0" dirty="0" smtClean="0"/>
              <a:t> of the DEPFET via </a:t>
            </a:r>
            <a:r>
              <a:rPr lang="de-DE" baseline="0" dirty="0" err="1" smtClean="0"/>
              <a:t>switching</a:t>
            </a:r>
            <a:r>
              <a:rPr lang="de-DE" baseline="0" dirty="0" smtClean="0"/>
              <a:t> between </a:t>
            </a:r>
            <a:r>
              <a:rPr lang="de-DE" baseline="0" dirty="0" err="1" smtClean="0"/>
              <a:t>two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voltages</a:t>
            </a:r>
            <a:r>
              <a:rPr lang="de-DE" baseline="0" dirty="0" smtClean="0"/>
              <a:t> </a:t>
            </a:r>
            <a:r>
              <a:rPr lang="de-DE" baseline="0" dirty="0" smtClean="0">
                <a:sym typeface="Wingdings" panose="05000000000000000000" pitchFamily="2" charset="2"/>
              </a:rPr>
              <a:t>  </a:t>
            </a:r>
            <a:r>
              <a:rPr lang="de-DE" baseline="0" dirty="0" err="1" smtClean="0">
                <a:sym typeface="Wingdings" panose="05000000000000000000" pitchFamily="2" charset="2"/>
              </a:rPr>
              <a:t>clear</a:t>
            </a:r>
            <a:r>
              <a:rPr lang="de-DE" baseline="0" dirty="0" smtClean="0">
                <a:sym typeface="Wingdings" panose="05000000000000000000" pitchFamily="2" charset="2"/>
              </a:rPr>
              <a:t> pulse </a:t>
            </a:r>
          </a:p>
          <a:p>
            <a:endParaRPr lang="de-DE" baseline="0" dirty="0" smtClean="0"/>
          </a:p>
          <a:p>
            <a:r>
              <a:rPr lang="de-DE" dirty="0" smtClean="0"/>
              <a:t>DCD:</a:t>
            </a:r>
            <a:r>
              <a:rPr lang="de-DE" baseline="0" dirty="0" smtClean="0"/>
              <a:t>  Drain Current Digitizer: </a:t>
            </a:r>
            <a:r>
              <a:rPr lang="de-DE" baseline="0" dirty="0" err="1" smtClean="0"/>
              <a:t>Digitize</a:t>
            </a:r>
            <a:r>
              <a:rPr lang="de-DE" baseline="0" dirty="0" smtClean="0"/>
              <a:t> the </a:t>
            </a:r>
            <a:r>
              <a:rPr lang="de-DE" baseline="0" dirty="0" err="1" smtClean="0"/>
              <a:t>drain</a:t>
            </a:r>
            <a:r>
              <a:rPr lang="de-DE" baseline="0" dirty="0" smtClean="0"/>
              <a:t> current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matrix</a:t>
            </a:r>
            <a:endParaRPr lang="de-DE" baseline="0" dirty="0" smtClean="0"/>
          </a:p>
          <a:p>
            <a:endParaRPr lang="de-DE" baseline="0" dirty="0" smtClean="0"/>
          </a:p>
          <a:p>
            <a:r>
              <a:rPr lang="de-DE" baseline="0" dirty="0" smtClean="0"/>
              <a:t>DHP (Data </a:t>
            </a:r>
            <a:r>
              <a:rPr lang="de-DE" baseline="0" dirty="0" err="1" smtClean="0"/>
              <a:t>Handeling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Processor</a:t>
            </a:r>
            <a:r>
              <a:rPr lang="de-DE" baseline="0" dirty="0" smtClean="0"/>
              <a:t>) : Data </a:t>
            </a:r>
            <a:r>
              <a:rPr lang="de-DE" baseline="0" dirty="0" err="1" smtClean="0"/>
              <a:t>Handeling</a:t>
            </a:r>
            <a:r>
              <a:rPr lang="de-DE" baseline="0" dirty="0" smtClean="0"/>
              <a:t> of the digital </a:t>
            </a:r>
            <a:r>
              <a:rPr lang="de-DE" baseline="0" dirty="0" err="1" smtClean="0"/>
              <a:t>domain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is </a:t>
            </a:r>
            <a:r>
              <a:rPr lang="de-DE" baseline="0" dirty="0" err="1" smtClean="0"/>
              <a:t>responsible</a:t>
            </a:r>
            <a:r>
              <a:rPr lang="de-DE" baseline="0" dirty="0" smtClean="0"/>
              <a:t> for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reduction (</a:t>
            </a:r>
            <a:r>
              <a:rPr lang="de-DE" baseline="0" dirty="0" err="1" smtClean="0"/>
              <a:t>reduces</a:t>
            </a:r>
            <a:r>
              <a:rPr lang="de-DE" baseline="0" dirty="0" smtClean="0"/>
              <a:t> the </a:t>
            </a:r>
            <a:r>
              <a:rPr lang="de-DE" baseline="0" dirty="0" err="1" smtClean="0"/>
              <a:t>amount</a:t>
            </a:r>
            <a:r>
              <a:rPr lang="de-DE" baseline="0" dirty="0" smtClean="0"/>
              <a:t> of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via </a:t>
            </a:r>
            <a:r>
              <a:rPr lang="de-DE" baseline="0" dirty="0" err="1" smtClean="0"/>
              <a:t>zero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suppresion</a:t>
            </a:r>
            <a:r>
              <a:rPr lang="de-DE" baseline="0" dirty="0" smtClean="0"/>
              <a:t> of non-hit pixels and </a:t>
            </a:r>
            <a:r>
              <a:rPr lang="de-DE" baseline="0" dirty="0" err="1" smtClean="0"/>
              <a:t>assigns</a:t>
            </a:r>
            <a:r>
              <a:rPr lang="de-DE" baseline="0" dirty="0" smtClean="0"/>
              <a:t> the time </a:t>
            </a:r>
            <a:r>
              <a:rPr lang="de-DE" baseline="0" dirty="0" err="1" smtClean="0"/>
              <a:t>stamps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the </a:t>
            </a:r>
            <a:r>
              <a:rPr lang="de-DE" baseline="0" dirty="0" err="1" smtClean="0"/>
              <a:t>event</a:t>
            </a:r>
            <a:r>
              <a:rPr lang="de-DE" baseline="0" dirty="0" smtClean="0"/>
              <a:t>) and send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off the </a:t>
            </a:r>
            <a:r>
              <a:rPr lang="de-DE" baseline="0" dirty="0" err="1" smtClean="0"/>
              <a:t>module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the backend </a:t>
            </a:r>
            <a:r>
              <a:rPr lang="de-DE" baseline="0" dirty="0" err="1" smtClean="0"/>
              <a:t>electronics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endParaRPr lang="de-DE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smtClean="0"/>
              <a:t>5.5.2015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err="1" smtClean="0"/>
              <a:t>Ibrahym</a:t>
            </a:r>
            <a:r>
              <a:rPr lang="de-DE" dirty="0" smtClean="0"/>
              <a:t> </a:t>
            </a:r>
            <a:r>
              <a:rPr lang="de-DE" dirty="0" err="1" smtClean="0"/>
              <a:t>Dourki</a:t>
            </a:r>
            <a:r>
              <a:rPr lang="de-DE" dirty="0" smtClean="0"/>
              <a:t>, PA Meeting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6C40765-4047-4B5E-BB18-EEC935CFA0DA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5649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924BD-414F-4B9C-BDAF-6A0D07FEF7D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866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Summary &amp; Outlook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xxxxxxxxxxxxxx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smtClean="0"/>
              <a:t>5.5.2015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Ibrahym Dourki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6C40765-4047-4B5E-BB18-EEC935CFA0DA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2062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3155EE4-D8BF-411D-B2A6-8DAE0BEABB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91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218B-52AE-4CFF-9098-D7696A68A541}" type="datetime1">
              <a:rPr lang="en-US" smtClean="0">
                <a:solidFill>
                  <a:prstClr val="white"/>
                </a:solidFill>
              </a:rPr>
              <a:pPr/>
              <a:t>4/9/2018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err="1" smtClean="0">
                <a:solidFill>
                  <a:prstClr val="white"/>
                </a:solidFill>
              </a:rPr>
              <a:t>xxxxxxxxxxxx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3EAE-38DB-4EF4-A01A-B555F6F7F52D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  <p:pic>
        <p:nvPicPr>
          <p:cNvPr id="8" name="Grafik 10" descr="mpsd-logo_white_symbol_RGB_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087" y="6541528"/>
            <a:ext cx="265019" cy="28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479" y="6549620"/>
            <a:ext cx="286588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72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9F804-871B-4A83-B6BD-B5726B2BFBDB}" type="datetime1">
              <a:rPr lang="en-US" smtClean="0">
                <a:solidFill>
                  <a:prstClr val="white"/>
                </a:solidFill>
              </a:rPr>
              <a:pPr/>
              <a:t>4/9/2018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err="1" smtClean="0">
                <a:solidFill>
                  <a:prstClr val="white"/>
                </a:solidFill>
              </a:rPr>
              <a:t>xxxxxxxxxxxx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3EAE-38DB-4EF4-A01A-B555F6F7F52D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  <p:pic>
        <p:nvPicPr>
          <p:cNvPr id="10" name="Grafik 10" descr="mpsd-logo_white_symbol_RGB_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087" y="6541528"/>
            <a:ext cx="265019" cy="28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479" y="6549620"/>
            <a:ext cx="286588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25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2118-9FEA-4B33-B651-3DFA16740846}" type="datetime1">
              <a:rPr lang="en-US" smtClean="0">
                <a:solidFill>
                  <a:prstClr val="white"/>
                </a:solidFill>
              </a:rPr>
              <a:pPr/>
              <a:t>4/9/2018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err="1" smtClean="0">
                <a:solidFill>
                  <a:prstClr val="white"/>
                </a:solidFill>
              </a:rPr>
              <a:t>xxxxxxxx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3EAE-38DB-4EF4-A01A-B555F6F7F52D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  <p:pic>
        <p:nvPicPr>
          <p:cNvPr id="6" name="Grafik 10" descr="mpsd-logo_white_symbol_RGB_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087" y="6541528"/>
            <a:ext cx="265019" cy="28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479" y="6549620"/>
            <a:ext cx="286588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94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B83E-8638-4960-B40C-53F6AD83AC2D}" type="datetime1">
              <a:rPr lang="en-US" smtClean="0">
                <a:solidFill>
                  <a:prstClr val="white"/>
                </a:solidFill>
              </a:rPr>
              <a:pPr/>
              <a:t>4/9/2018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err="1" smtClean="0">
                <a:solidFill>
                  <a:prstClr val="white"/>
                </a:solidFill>
              </a:rPr>
              <a:t>xxxxxxxxxxx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3EAE-38DB-4EF4-A01A-B555F6F7F52D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  <p:pic>
        <p:nvPicPr>
          <p:cNvPr id="5" name="Grafik 10" descr="mpsd-logo_white_symbol_RGB_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087" y="6541528"/>
            <a:ext cx="265019" cy="28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479" y="6549620"/>
            <a:ext cx="286588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2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F0CD-766C-40EC-BF7A-331AE6F11104}" type="datetime1">
              <a:rPr lang="en-US" smtClean="0">
                <a:solidFill>
                  <a:prstClr val="white"/>
                </a:solidFill>
              </a:rPr>
              <a:pPr/>
              <a:t>4/9/2018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white"/>
                </a:solidFill>
              </a:rPr>
              <a:t>15 UFPS</a:t>
            </a:r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3EAE-38DB-4EF4-A01A-B555F6F7F52D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  <p:pic>
        <p:nvPicPr>
          <p:cNvPr id="8" name="Grafik 10" descr="mpsd-logo_white_symbol_RGB_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087" y="6541528"/>
            <a:ext cx="265019" cy="28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479" y="6549620"/>
            <a:ext cx="286588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07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A86D-C29E-4B5D-BF3D-7EB84E6A439B}" type="datetime1">
              <a:rPr lang="en-US" smtClean="0">
                <a:solidFill>
                  <a:prstClr val="white"/>
                </a:solidFill>
              </a:rPr>
              <a:pPr/>
              <a:t>4/9/2018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err="1" smtClean="0">
                <a:solidFill>
                  <a:prstClr val="white"/>
                </a:solidFill>
              </a:rPr>
              <a:t>xxxxxxxxxxx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3EAE-38DB-4EF4-A01A-B555F6F7F52D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  <p:pic>
        <p:nvPicPr>
          <p:cNvPr id="8" name="Grafik 10" descr="mpsd-logo_white_symbol_RGB_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087" y="6541528"/>
            <a:ext cx="265019" cy="28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479" y="6549620"/>
            <a:ext cx="286588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5EE4-D8BF-411D-B2A6-8DAE0BEABB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91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verlay-ContentSli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10A76-5C53-4E15-A719-4B4F77FB3D9A}" type="datetime1">
              <a:rPr lang="en-US">
                <a:solidFill>
                  <a:prstClr val="black"/>
                </a:solidFill>
              </a:rPr>
              <a:pPr>
                <a:defRPr/>
              </a:pPr>
              <a:t>4/9/2018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9E709-C55D-414C-A08C-24A8865454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7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998F7-1993-47F0-8215-3DE1303FD5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635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6041"/>
            <a:ext cx="8229600" cy="490066"/>
          </a:xfrm>
        </p:spPr>
        <p:txBody>
          <a:bodyPr>
            <a:noAutofit/>
          </a:bodyPr>
          <a:lstStyle>
            <a:lvl1pPr>
              <a:defRPr sz="2800" b="1" i="1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39645" y="443565"/>
            <a:ext cx="8265084" cy="349810"/>
          </a:xfrm>
        </p:spPr>
        <p:txBody>
          <a:bodyPr>
            <a:normAutofit/>
          </a:bodyPr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slide sub title</a:t>
            </a:r>
          </a:p>
        </p:txBody>
      </p:sp>
    </p:spTree>
    <p:extLst>
      <p:ext uri="{BB962C8B-B14F-4D97-AF65-F5344CB8AC3E}">
        <p14:creationId xmlns:p14="http://schemas.microsoft.com/office/powerpoint/2010/main" val="580534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verlay-ContentSli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600"/>
            </a:lvl1pPr>
          </a:lstStyle>
          <a:p>
            <a:pPr>
              <a:defRPr/>
            </a:pPr>
            <a:fld id="{5CD9E709-C55D-414C-A08C-24A886545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, Ibrahym Dourki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7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6041"/>
            <a:ext cx="8229600" cy="490066"/>
          </a:xfrm>
        </p:spPr>
        <p:txBody>
          <a:bodyPr>
            <a:noAutofit/>
          </a:bodyPr>
          <a:lstStyle>
            <a:lvl1pPr>
              <a:defRPr sz="2800" b="1" i="1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39645" y="443565"/>
            <a:ext cx="8265084" cy="349810"/>
          </a:xfrm>
        </p:spPr>
        <p:txBody>
          <a:bodyPr>
            <a:normAutofit/>
          </a:bodyPr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slide sub title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11560" y="948690"/>
            <a:ext cx="8159670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prstClr val="white"/>
              </a:buClr>
              <a:buFont typeface="Arial" panose="020B0604020202020204" pitchFamily="34" charset="0"/>
              <a:buChar char="►"/>
              <a:defRPr/>
            </a:pPr>
            <a:r>
              <a:rPr lang="de-DE" b="1" dirty="0" smtClean="0">
                <a:solidFill>
                  <a:prstClr val="white"/>
                </a:solidFill>
                <a:latin typeface="Arial Narrow"/>
              </a:rPr>
              <a:t>MPI für Kernphysik, Heidelberg</a:t>
            </a:r>
          </a:p>
          <a:p>
            <a:pPr marL="742950" lvl="1" indent="-285750">
              <a:spcBef>
                <a:spcPct val="20000"/>
              </a:spcBef>
              <a:buClr>
                <a:prstClr val="white"/>
              </a:buClr>
              <a:buFont typeface="Arial" panose="020B0604020202020204" pitchFamily="34" charset="0"/>
              <a:buChar char="●"/>
              <a:defRPr/>
            </a:pPr>
            <a:r>
              <a:rPr lang="de-DE" b="1" dirty="0" smtClean="0">
                <a:solidFill>
                  <a:prstClr val="white"/>
                </a:solidFill>
                <a:latin typeface="Arial Narrow"/>
              </a:rPr>
              <a:t>R. Steinbrügge, S. Bernitt, H. Bekker, O. O. </a:t>
            </a:r>
            <a:r>
              <a:rPr lang="de-DE" b="1" dirty="0" err="1" smtClean="0">
                <a:solidFill>
                  <a:prstClr val="white"/>
                </a:solidFill>
                <a:latin typeface="Arial Narrow"/>
              </a:rPr>
              <a:t>Versolato</a:t>
            </a:r>
            <a:r>
              <a:rPr lang="de-DE" b="1" dirty="0" smtClean="0">
                <a:solidFill>
                  <a:prstClr val="white"/>
                </a:solidFill>
                <a:latin typeface="Arial Narrow"/>
              </a:rPr>
              <a:t>, J. R. </a:t>
            </a:r>
            <a:r>
              <a:rPr lang="de-DE" b="1" dirty="0" err="1" smtClean="0">
                <a:solidFill>
                  <a:prstClr val="white"/>
                </a:solidFill>
                <a:latin typeface="Arial Narrow"/>
              </a:rPr>
              <a:t>Crespo</a:t>
            </a:r>
            <a:r>
              <a:rPr lang="de-DE" b="1" dirty="0" smtClean="0">
                <a:solidFill>
                  <a:prstClr val="white"/>
                </a:solidFill>
                <a:latin typeface="Arial Narrow"/>
              </a:rPr>
              <a:t> López-Urrutia</a:t>
            </a:r>
          </a:p>
          <a:p>
            <a:pPr lvl="2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de-DE" b="1" dirty="0" smtClean="0">
              <a:solidFill>
                <a:prstClr val="white"/>
              </a:solidFill>
              <a:latin typeface="Arial Narrow"/>
            </a:endParaRPr>
          </a:p>
          <a:p>
            <a:pPr marL="342900" indent="-342900">
              <a:spcBef>
                <a:spcPct val="20000"/>
              </a:spcBef>
              <a:buClr>
                <a:prstClr val="white"/>
              </a:buClr>
              <a:buFont typeface="Arial" panose="020B0604020202020204" pitchFamily="34" charset="0"/>
              <a:buChar char="►"/>
              <a:defRPr/>
            </a:pPr>
            <a:r>
              <a:rPr lang="de-DE" b="1" dirty="0" smtClean="0">
                <a:solidFill>
                  <a:prstClr val="white"/>
                </a:solidFill>
                <a:latin typeface="Arial Narrow"/>
              </a:rPr>
              <a:t>Institut für Atom- und Molekülphysik, Universität Gießen</a:t>
            </a:r>
          </a:p>
          <a:p>
            <a:pPr marL="742950" lvl="1" indent="-285750">
              <a:spcBef>
                <a:spcPct val="20000"/>
              </a:spcBef>
              <a:buClr>
                <a:prstClr val="white"/>
              </a:buClr>
              <a:buFont typeface="Arial" panose="020B0604020202020204" pitchFamily="34" charset="0"/>
              <a:buChar char="●"/>
              <a:defRPr/>
            </a:pPr>
            <a:r>
              <a:rPr lang="de-DE" b="1" dirty="0" smtClean="0">
                <a:solidFill>
                  <a:prstClr val="white"/>
                </a:solidFill>
                <a:latin typeface="Arial Narrow"/>
              </a:rPr>
              <a:t>J. K. Rudolph, A. Müller</a:t>
            </a:r>
          </a:p>
          <a:p>
            <a:pPr lvl="2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de-DE" b="1" dirty="0" smtClean="0">
              <a:solidFill>
                <a:prstClr val="white"/>
              </a:solidFill>
              <a:latin typeface="Arial Narrow"/>
            </a:endParaRPr>
          </a:p>
          <a:p>
            <a:pPr marL="342900" indent="-342900">
              <a:spcBef>
                <a:spcPct val="20000"/>
              </a:spcBef>
              <a:buClr>
                <a:prstClr val="white"/>
              </a:buClr>
              <a:buFont typeface="Arial" panose="020B0604020202020204" pitchFamily="34" charset="0"/>
              <a:buChar char="►"/>
              <a:defRPr/>
            </a:pPr>
            <a:r>
              <a:rPr lang="de-DE" b="1" dirty="0" smtClean="0">
                <a:solidFill>
                  <a:prstClr val="white"/>
                </a:solidFill>
                <a:latin typeface="Arial Narrow"/>
              </a:rPr>
              <a:t>Physikalisches Institut, Universität Heidelberg</a:t>
            </a:r>
          </a:p>
          <a:p>
            <a:pPr marL="742950" lvl="1" indent="-285750">
              <a:spcBef>
                <a:spcPct val="20000"/>
              </a:spcBef>
              <a:buClr>
                <a:prstClr val="white"/>
              </a:buClr>
              <a:buFont typeface="Arial" panose="020B0604020202020204" pitchFamily="34" charset="0"/>
              <a:buChar char="●"/>
              <a:defRPr/>
            </a:pPr>
            <a:r>
              <a:rPr lang="de-DE" b="1" dirty="0" smtClean="0">
                <a:solidFill>
                  <a:prstClr val="white"/>
                </a:solidFill>
                <a:latin typeface="Arial Narrow"/>
              </a:rPr>
              <a:t>C. </a:t>
            </a:r>
            <a:r>
              <a:rPr lang="de-DE" b="1" dirty="0" err="1" smtClean="0">
                <a:solidFill>
                  <a:prstClr val="white"/>
                </a:solidFill>
                <a:latin typeface="Arial Narrow"/>
              </a:rPr>
              <a:t>Beilmann</a:t>
            </a:r>
            <a:endParaRPr lang="de-DE" b="1" dirty="0" smtClean="0">
              <a:solidFill>
                <a:prstClr val="white"/>
              </a:solidFill>
              <a:latin typeface="Arial Narrow"/>
            </a:endParaRPr>
          </a:p>
          <a:p>
            <a:pPr lvl="2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de-DE" b="1" dirty="0" smtClean="0">
              <a:solidFill>
                <a:prstClr val="white"/>
              </a:solidFill>
              <a:latin typeface="Arial Narrow"/>
            </a:endParaRPr>
          </a:p>
          <a:p>
            <a:pPr marL="342900" indent="-342900">
              <a:spcBef>
                <a:spcPct val="20000"/>
              </a:spcBef>
              <a:buClr>
                <a:prstClr val="white"/>
              </a:buClr>
              <a:buFont typeface="Arial" panose="020B0604020202020204" pitchFamily="34" charset="0"/>
              <a:buChar char="►"/>
              <a:defRPr/>
            </a:pPr>
            <a:r>
              <a:rPr lang="de-DE" b="1" dirty="0" smtClean="0">
                <a:solidFill>
                  <a:prstClr val="white"/>
                </a:solidFill>
                <a:latin typeface="Arial Narrow"/>
              </a:rPr>
              <a:t>Physikalisch-Technische Bundesanstalt (PTB)</a:t>
            </a:r>
          </a:p>
          <a:p>
            <a:pPr marL="742950" lvl="1" indent="-285750">
              <a:spcBef>
                <a:spcPct val="20000"/>
              </a:spcBef>
              <a:buClr>
                <a:prstClr val="white"/>
              </a:buClr>
              <a:buFont typeface="Arial" panose="020B0604020202020204" pitchFamily="34" charset="0"/>
              <a:buChar char="●"/>
              <a:defRPr/>
            </a:pPr>
            <a:r>
              <a:rPr lang="de-DE" b="1" dirty="0" smtClean="0">
                <a:solidFill>
                  <a:prstClr val="white"/>
                </a:solidFill>
                <a:latin typeface="Arial Narrow"/>
              </a:rPr>
              <a:t>J. Ullrich</a:t>
            </a:r>
            <a:br>
              <a:rPr lang="de-DE" b="1" dirty="0" smtClean="0">
                <a:solidFill>
                  <a:prstClr val="white"/>
                </a:solidFill>
                <a:latin typeface="Arial Narrow"/>
              </a:rPr>
            </a:br>
            <a:endParaRPr lang="de-DE" b="1" dirty="0" smtClean="0">
              <a:solidFill>
                <a:prstClr val="white"/>
              </a:solidFill>
              <a:latin typeface="Arial Narrow"/>
            </a:endParaRPr>
          </a:p>
          <a:p>
            <a:pPr marL="342900" indent="-342900">
              <a:spcBef>
                <a:spcPct val="20000"/>
              </a:spcBef>
              <a:buClr>
                <a:prstClr val="white"/>
              </a:buClr>
              <a:buFont typeface="Arial" panose="020B0604020202020204" pitchFamily="34" charset="0"/>
              <a:buChar char="►"/>
              <a:defRPr/>
            </a:pPr>
            <a:r>
              <a:rPr lang="de-DE" b="1" dirty="0" smtClean="0">
                <a:solidFill>
                  <a:prstClr val="white"/>
                </a:solidFill>
                <a:latin typeface="Arial Narrow"/>
              </a:rPr>
              <a:t>DESY (PETRA III)</a:t>
            </a:r>
          </a:p>
          <a:p>
            <a:pPr marL="742950" lvl="1" indent="-285750">
              <a:spcBef>
                <a:spcPct val="20000"/>
              </a:spcBef>
              <a:buClr>
                <a:prstClr val="white"/>
              </a:buClr>
              <a:buFont typeface="Arial" panose="020B0604020202020204" pitchFamily="34" charset="0"/>
              <a:buChar char="●"/>
              <a:defRPr/>
            </a:pPr>
            <a:r>
              <a:rPr lang="de-DE" b="1" dirty="0" smtClean="0">
                <a:solidFill>
                  <a:prstClr val="white"/>
                </a:solidFill>
                <a:latin typeface="Arial Narrow"/>
              </a:rPr>
              <a:t>H.-C. Wille, H. </a:t>
            </a:r>
            <a:r>
              <a:rPr lang="de-DE" b="1" dirty="0" err="1" smtClean="0">
                <a:solidFill>
                  <a:prstClr val="white"/>
                </a:solidFill>
                <a:latin typeface="Arial Narrow"/>
              </a:rPr>
              <a:t>Yavaş</a:t>
            </a:r>
            <a:endParaRPr lang="de-DE" b="1" dirty="0" smtClean="0">
              <a:solidFill>
                <a:prstClr val="white"/>
              </a:solidFill>
              <a:latin typeface="Arial Narrow"/>
            </a:endParaRPr>
          </a:p>
          <a:p>
            <a:pPr lvl="2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de-DE" b="1" dirty="0" smtClean="0">
              <a:solidFill>
                <a:prstClr val="white"/>
              </a:solidFill>
              <a:latin typeface="Arial Narrow"/>
            </a:endParaRPr>
          </a:p>
          <a:p>
            <a:pPr marL="342900" indent="-342900">
              <a:spcBef>
                <a:spcPct val="20000"/>
              </a:spcBef>
              <a:buClr>
                <a:prstClr val="white"/>
              </a:buClr>
              <a:buFont typeface="Arial" panose="020B0604020202020204" pitchFamily="34" charset="0"/>
              <a:buChar char="►"/>
              <a:defRPr/>
            </a:pPr>
            <a:r>
              <a:rPr lang="de-DE" b="1" dirty="0" smtClean="0">
                <a:solidFill>
                  <a:prstClr val="white"/>
                </a:solidFill>
                <a:latin typeface="Arial Narrow"/>
              </a:rPr>
              <a:t>MPI für Struktur und Dynamik der Materie, Hamburg</a:t>
            </a:r>
          </a:p>
          <a:p>
            <a:pPr marL="742950" lvl="1" indent="-285750">
              <a:spcBef>
                <a:spcPct val="20000"/>
              </a:spcBef>
              <a:buClr>
                <a:prstClr val="white"/>
              </a:buClr>
              <a:buFont typeface="Arial" panose="020B0604020202020204" pitchFamily="34" charset="0"/>
              <a:buChar char="●"/>
              <a:defRPr/>
            </a:pPr>
            <a:r>
              <a:rPr lang="de-DE" b="1" dirty="0" smtClean="0">
                <a:solidFill>
                  <a:prstClr val="white"/>
                </a:solidFill>
                <a:latin typeface="Arial Narrow"/>
              </a:rPr>
              <a:t>SWE</a:t>
            </a:r>
          </a:p>
          <a:p>
            <a:pPr>
              <a:defRPr/>
            </a:pP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646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6041"/>
            <a:ext cx="8229600" cy="490066"/>
          </a:xfrm>
        </p:spPr>
        <p:txBody>
          <a:bodyPr>
            <a:noAutofit/>
          </a:bodyPr>
          <a:lstStyle>
            <a:lvl1pPr>
              <a:defRPr sz="2800" b="1" i="1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39645" y="443565"/>
            <a:ext cx="8265084" cy="349810"/>
          </a:xfrm>
        </p:spPr>
        <p:txBody>
          <a:bodyPr>
            <a:normAutofit/>
          </a:bodyPr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slide sub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536" y="1196752"/>
            <a:ext cx="8496943" cy="46805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342900" indent="-342900">
              <a:buClr>
                <a:schemeClr val="bg1"/>
              </a:buClr>
              <a:buFont typeface="Arial" panose="020B0604020202020204" pitchFamily="34" charset="0"/>
              <a:buChar char="►"/>
              <a:defRPr sz="1800" b="1">
                <a:solidFill>
                  <a:schemeClr val="bg1"/>
                </a:solidFill>
                <a:latin typeface="+mj-lt"/>
              </a:defRPr>
            </a:lvl1pPr>
            <a:lvl2pPr marL="742950" indent="-285750">
              <a:buClr>
                <a:schemeClr val="bg1"/>
              </a:buClr>
              <a:buFont typeface="Arial" panose="020B0604020202020204" pitchFamily="34" charset="0"/>
              <a:buChar char="●"/>
              <a:defRPr sz="1800" b="1">
                <a:solidFill>
                  <a:schemeClr val="bg1"/>
                </a:solidFill>
                <a:latin typeface="+mj-lt"/>
              </a:defRPr>
            </a:lvl2pPr>
            <a:lvl3pPr marL="91440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2081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6041"/>
            <a:ext cx="8229600" cy="490066"/>
          </a:xfrm>
        </p:spPr>
        <p:txBody>
          <a:bodyPr>
            <a:noAutofit/>
          </a:bodyPr>
          <a:lstStyle>
            <a:lvl1pPr>
              <a:defRPr sz="2800" b="1" i="1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39645" y="443565"/>
            <a:ext cx="8265084" cy="349810"/>
          </a:xfrm>
        </p:spPr>
        <p:txBody>
          <a:bodyPr>
            <a:normAutofit/>
          </a:bodyPr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slide sub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004048" y="1196752"/>
            <a:ext cx="3888432" cy="46805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342900" indent="-342900">
              <a:buClr>
                <a:schemeClr val="bg1"/>
              </a:buClr>
              <a:buFont typeface="Arial" panose="020B0604020202020204" pitchFamily="34" charset="0"/>
              <a:buChar char="►"/>
              <a:defRPr sz="1800" b="1">
                <a:solidFill>
                  <a:schemeClr val="bg1"/>
                </a:solidFill>
                <a:latin typeface="+mj-lt"/>
              </a:defRPr>
            </a:lvl1pPr>
            <a:lvl2pPr marL="742950" indent="-285750">
              <a:buClr>
                <a:schemeClr val="bg1"/>
              </a:buClr>
              <a:buFont typeface="Arial" panose="020B0604020202020204" pitchFamily="34" charset="0"/>
              <a:buChar char="●"/>
              <a:defRPr sz="1800" b="1">
                <a:solidFill>
                  <a:schemeClr val="bg1"/>
                </a:solidFill>
                <a:latin typeface="+mj-lt"/>
              </a:defRPr>
            </a:lvl2pPr>
            <a:lvl3pPr marL="91440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115616" y="2276872"/>
            <a:ext cx="3095947" cy="2520230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0078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6041"/>
            <a:ext cx="8229600" cy="490066"/>
          </a:xfrm>
        </p:spPr>
        <p:txBody>
          <a:bodyPr>
            <a:noAutofit/>
          </a:bodyPr>
          <a:lstStyle>
            <a:lvl1pPr>
              <a:defRPr sz="2800" b="1" i="1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39645" y="443565"/>
            <a:ext cx="8265084" cy="349810"/>
          </a:xfrm>
        </p:spPr>
        <p:txBody>
          <a:bodyPr>
            <a:normAutofit/>
          </a:bodyPr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slide sub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536" y="4437112"/>
            <a:ext cx="8496944" cy="18002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342900" indent="-342900">
              <a:buClr>
                <a:schemeClr val="bg1"/>
              </a:buClr>
              <a:buFont typeface="Arial" panose="020B0604020202020204" pitchFamily="34" charset="0"/>
              <a:buChar char="►"/>
              <a:defRPr sz="1800" b="1">
                <a:solidFill>
                  <a:schemeClr val="bg1"/>
                </a:solidFill>
                <a:latin typeface="+mj-lt"/>
              </a:defRPr>
            </a:lvl1pPr>
            <a:lvl2pPr marL="742950" indent="-285750">
              <a:buClr>
                <a:schemeClr val="bg1"/>
              </a:buClr>
              <a:buFont typeface="Arial" panose="020B0604020202020204" pitchFamily="34" charset="0"/>
              <a:buChar char="●"/>
              <a:defRPr sz="1800" b="1">
                <a:solidFill>
                  <a:schemeClr val="bg1"/>
                </a:solidFill>
                <a:latin typeface="+mj-lt"/>
              </a:defRPr>
            </a:lvl2pPr>
            <a:lvl3pPr marL="91440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95536" y="980728"/>
            <a:ext cx="4032448" cy="3312368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893918" y="980728"/>
            <a:ext cx="3998562" cy="3312368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6531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A78D25-18FC-4984-9141-1D52F92CB8E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9A83D-C056-4D5A-A09A-6D5548DF2FF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245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A78D25-18FC-4984-9141-1D52F92CB8E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9A83D-C056-4D5A-A09A-6D5548DF2FF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9518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A78D25-18FC-4984-9141-1D52F92CB8E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9A83D-C056-4D5A-A09A-6D5548DF2FF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85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41"/>
            <a:ext cx="8229600" cy="4900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1" i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39645" y="443565"/>
            <a:ext cx="8265084" cy="3498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9627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41"/>
            <a:ext cx="8229600" cy="490066"/>
          </a:xfrm>
        </p:spPr>
        <p:txBody>
          <a:bodyPr>
            <a:noAutofit/>
          </a:bodyPr>
          <a:lstStyle>
            <a:lvl1pPr>
              <a:defRPr sz="2800" b="1" i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39645" y="443565"/>
            <a:ext cx="8265084" cy="349810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4570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760"/>
            <a:ext cx="8229600" cy="490066"/>
          </a:xfrm>
        </p:spPr>
        <p:txBody>
          <a:bodyPr>
            <a:noAutofit/>
          </a:bodyPr>
          <a:lstStyle>
            <a:lvl1pPr>
              <a:defRPr sz="2800" b="1" i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39645" y="652284"/>
            <a:ext cx="8265084" cy="349810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7011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600"/>
            </a:lvl1pPr>
          </a:lstStyle>
          <a:p>
            <a:pPr>
              <a:defRPr/>
            </a:pPr>
            <a:fld id="{116998F7-1993-47F0-8215-3DE1303FD5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, Ibrahym Dourki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635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760"/>
            <a:ext cx="8229600" cy="490066"/>
          </a:xfrm>
        </p:spPr>
        <p:txBody>
          <a:bodyPr>
            <a:noAutofit/>
          </a:bodyPr>
          <a:lstStyle>
            <a:lvl1pPr>
              <a:defRPr sz="2800" b="1" i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39645" y="652284"/>
            <a:ext cx="8265084" cy="349810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3504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760"/>
            <a:ext cx="8229600" cy="490066"/>
          </a:xfrm>
        </p:spPr>
        <p:txBody>
          <a:bodyPr>
            <a:noAutofit/>
          </a:bodyPr>
          <a:lstStyle>
            <a:lvl1pPr>
              <a:defRPr sz="2800" b="1" i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39645" y="652284"/>
            <a:ext cx="8265084" cy="349810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8461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760"/>
            <a:ext cx="8229600" cy="490066"/>
          </a:xfrm>
        </p:spPr>
        <p:txBody>
          <a:bodyPr>
            <a:noAutofit/>
          </a:bodyPr>
          <a:lstStyle>
            <a:lvl1pPr>
              <a:defRPr sz="2800" b="1" i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39645" y="652284"/>
            <a:ext cx="8265084" cy="349810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6430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41"/>
            <a:ext cx="8229600" cy="4900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1" i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39645" y="443565"/>
            <a:ext cx="8265084" cy="3498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9553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760"/>
            <a:ext cx="8229600" cy="490066"/>
          </a:xfrm>
        </p:spPr>
        <p:txBody>
          <a:bodyPr>
            <a:noAutofit/>
          </a:bodyPr>
          <a:lstStyle>
            <a:lvl1pPr>
              <a:defRPr sz="2800" b="1" i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39645" y="652284"/>
            <a:ext cx="8265084" cy="349810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5168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760"/>
            <a:ext cx="8229600" cy="490066"/>
          </a:xfrm>
        </p:spPr>
        <p:txBody>
          <a:bodyPr>
            <a:noAutofit/>
          </a:bodyPr>
          <a:lstStyle>
            <a:lvl1pPr>
              <a:defRPr sz="2800" b="1" i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39645" y="652284"/>
            <a:ext cx="8265084" cy="349810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2405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760"/>
            <a:ext cx="8229600" cy="490066"/>
          </a:xfrm>
        </p:spPr>
        <p:txBody>
          <a:bodyPr>
            <a:noAutofit/>
          </a:bodyPr>
          <a:lstStyle>
            <a:lvl1pPr>
              <a:defRPr sz="2800" b="1" i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39645" y="652284"/>
            <a:ext cx="8265084" cy="349810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8210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760"/>
            <a:ext cx="8229600" cy="490066"/>
          </a:xfrm>
        </p:spPr>
        <p:txBody>
          <a:bodyPr>
            <a:noAutofit/>
          </a:bodyPr>
          <a:lstStyle>
            <a:lvl1pPr>
              <a:defRPr sz="2800" b="1" i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39645" y="652284"/>
            <a:ext cx="8265084" cy="349810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8292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6041"/>
            <a:ext cx="8229600" cy="490066"/>
          </a:xfrm>
        </p:spPr>
        <p:txBody>
          <a:bodyPr>
            <a:noAutofit/>
          </a:bodyPr>
          <a:lstStyle>
            <a:lvl1pPr>
              <a:defRPr sz="2800" b="1" i="1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39645" y="443565"/>
            <a:ext cx="8265084" cy="349810"/>
          </a:xfrm>
        </p:spPr>
        <p:txBody>
          <a:bodyPr>
            <a:normAutofit/>
          </a:bodyPr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slide sub title</a:t>
            </a:r>
          </a:p>
        </p:txBody>
      </p:sp>
    </p:spTree>
    <p:extLst>
      <p:ext uri="{BB962C8B-B14F-4D97-AF65-F5344CB8AC3E}">
        <p14:creationId xmlns:p14="http://schemas.microsoft.com/office/powerpoint/2010/main" val="2735894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6041"/>
            <a:ext cx="8229600" cy="490066"/>
          </a:xfrm>
        </p:spPr>
        <p:txBody>
          <a:bodyPr>
            <a:noAutofit/>
          </a:bodyPr>
          <a:lstStyle>
            <a:lvl1pPr>
              <a:defRPr sz="2800" b="1" i="1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39645" y="443565"/>
            <a:ext cx="8265084" cy="349810"/>
          </a:xfrm>
        </p:spPr>
        <p:txBody>
          <a:bodyPr>
            <a:normAutofit/>
          </a:bodyPr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slide sub title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11560" y="948690"/>
            <a:ext cx="8159670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prstClr val="white"/>
              </a:buClr>
              <a:buFont typeface="Arial" panose="020B0604020202020204" pitchFamily="34" charset="0"/>
              <a:buChar char="►"/>
              <a:defRPr/>
            </a:pPr>
            <a:r>
              <a:rPr lang="de-DE" b="1" dirty="0" smtClean="0">
                <a:solidFill>
                  <a:prstClr val="white"/>
                </a:solidFill>
                <a:latin typeface="Arial Narrow"/>
              </a:rPr>
              <a:t>MPI für Kernphysik, Heidelberg</a:t>
            </a:r>
          </a:p>
          <a:p>
            <a:pPr marL="742950" lvl="1" indent="-285750">
              <a:spcBef>
                <a:spcPct val="20000"/>
              </a:spcBef>
              <a:buClr>
                <a:prstClr val="white"/>
              </a:buClr>
              <a:buFont typeface="Arial" panose="020B0604020202020204" pitchFamily="34" charset="0"/>
              <a:buChar char="●"/>
              <a:defRPr/>
            </a:pPr>
            <a:r>
              <a:rPr lang="de-DE" b="1" dirty="0" smtClean="0">
                <a:solidFill>
                  <a:prstClr val="white"/>
                </a:solidFill>
                <a:latin typeface="Arial Narrow"/>
              </a:rPr>
              <a:t>R. Steinbrügge, S. Bernitt, H. Bekker, O. O. </a:t>
            </a:r>
            <a:r>
              <a:rPr lang="de-DE" b="1" dirty="0" err="1" smtClean="0">
                <a:solidFill>
                  <a:prstClr val="white"/>
                </a:solidFill>
                <a:latin typeface="Arial Narrow"/>
              </a:rPr>
              <a:t>Versolato</a:t>
            </a:r>
            <a:r>
              <a:rPr lang="de-DE" b="1" dirty="0" smtClean="0">
                <a:solidFill>
                  <a:prstClr val="white"/>
                </a:solidFill>
                <a:latin typeface="Arial Narrow"/>
              </a:rPr>
              <a:t>, J. R. </a:t>
            </a:r>
            <a:r>
              <a:rPr lang="de-DE" b="1" dirty="0" err="1" smtClean="0">
                <a:solidFill>
                  <a:prstClr val="white"/>
                </a:solidFill>
                <a:latin typeface="Arial Narrow"/>
              </a:rPr>
              <a:t>Crespo</a:t>
            </a:r>
            <a:r>
              <a:rPr lang="de-DE" b="1" dirty="0" smtClean="0">
                <a:solidFill>
                  <a:prstClr val="white"/>
                </a:solidFill>
                <a:latin typeface="Arial Narrow"/>
              </a:rPr>
              <a:t> López-Urrutia</a:t>
            </a:r>
          </a:p>
          <a:p>
            <a:pPr lvl="2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de-DE" b="1" dirty="0" smtClean="0">
              <a:solidFill>
                <a:prstClr val="white"/>
              </a:solidFill>
              <a:latin typeface="Arial Narrow"/>
            </a:endParaRPr>
          </a:p>
          <a:p>
            <a:pPr marL="342900" indent="-342900">
              <a:spcBef>
                <a:spcPct val="20000"/>
              </a:spcBef>
              <a:buClr>
                <a:prstClr val="white"/>
              </a:buClr>
              <a:buFont typeface="Arial" panose="020B0604020202020204" pitchFamily="34" charset="0"/>
              <a:buChar char="►"/>
              <a:defRPr/>
            </a:pPr>
            <a:r>
              <a:rPr lang="de-DE" b="1" dirty="0" smtClean="0">
                <a:solidFill>
                  <a:prstClr val="white"/>
                </a:solidFill>
                <a:latin typeface="Arial Narrow"/>
              </a:rPr>
              <a:t>Institut für Atom- und Molekülphysik, Universität Gießen</a:t>
            </a:r>
          </a:p>
          <a:p>
            <a:pPr marL="742950" lvl="1" indent="-285750">
              <a:spcBef>
                <a:spcPct val="20000"/>
              </a:spcBef>
              <a:buClr>
                <a:prstClr val="white"/>
              </a:buClr>
              <a:buFont typeface="Arial" panose="020B0604020202020204" pitchFamily="34" charset="0"/>
              <a:buChar char="●"/>
              <a:defRPr/>
            </a:pPr>
            <a:r>
              <a:rPr lang="de-DE" b="1" dirty="0" smtClean="0">
                <a:solidFill>
                  <a:prstClr val="white"/>
                </a:solidFill>
                <a:latin typeface="Arial Narrow"/>
              </a:rPr>
              <a:t>J. K. Rudolph, A. Müller</a:t>
            </a:r>
          </a:p>
          <a:p>
            <a:pPr lvl="2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de-DE" b="1" dirty="0" smtClean="0">
              <a:solidFill>
                <a:prstClr val="white"/>
              </a:solidFill>
              <a:latin typeface="Arial Narrow"/>
            </a:endParaRPr>
          </a:p>
          <a:p>
            <a:pPr marL="342900" indent="-342900">
              <a:spcBef>
                <a:spcPct val="20000"/>
              </a:spcBef>
              <a:buClr>
                <a:prstClr val="white"/>
              </a:buClr>
              <a:buFont typeface="Arial" panose="020B0604020202020204" pitchFamily="34" charset="0"/>
              <a:buChar char="►"/>
              <a:defRPr/>
            </a:pPr>
            <a:r>
              <a:rPr lang="de-DE" b="1" dirty="0" smtClean="0">
                <a:solidFill>
                  <a:prstClr val="white"/>
                </a:solidFill>
                <a:latin typeface="Arial Narrow"/>
              </a:rPr>
              <a:t>Physikalisches Institut, Universität Heidelberg</a:t>
            </a:r>
          </a:p>
          <a:p>
            <a:pPr marL="742950" lvl="1" indent="-285750">
              <a:spcBef>
                <a:spcPct val="20000"/>
              </a:spcBef>
              <a:buClr>
                <a:prstClr val="white"/>
              </a:buClr>
              <a:buFont typeface="Arial" panose="020B0604020202020204" pitchFamily="34" charset="0"/>
              <a:buChar char="●"/>
              <a:defRPr/>
            </a:pPr>
            <a:r>
              <a:rPr lang="de-DE" b="1" dirty="0" smtClean="0">
                <a:solidFill>
                  <a:prstClr val="white"/>
                </a:solidFill>
                <a:latin typeface="Arial Narrow"/>
              </a:rPr>
              <a:t>C. </a:t>
            </a:r>
            <a:r>
              <a:rPr lang="de-DE" b="1" dirty="0" err="1" smtClean="0">
                <a:solidFill>
                  <a:prstClr val="white"/>
                </a:solidFill>
                <a:latin typeface="Arial Narrow"/>
              </a:rPr>
              <a:t>Beilmann</a:t>
            </a:r>
            <a:endParaRPr lang="de-DE" b="1" dirty="0" smtClean="0">
              <a:solidFill>
                <a:prstClr val="white"/>
              </a:solidFill>
              <a:latin typeface="Arial Narrow"/>
            </a:endParaRPr>
          </a:p>
          <a:p>
            <a:pPr lvl="2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de-DE" b="1" dirty="0" smtClean="0">
              <a:solidFill>
                <a:prstClr val="white"/>
              </a:solidFill>
              <a:latin typeface="Arial Narrow"/>
            </a:endParaRPr>
          </a:p>
          <a:p>
            <a:pPr marL="342900" indent="-342900">
              <a:spcBef>
                <a:spcPct val="20000"/>
              </a:spcBef>
              <a:buClr>
                <a:prstClr val="white"/>
              </a:buClr>
              <a:buFont typeface="Arial" panose="020B0604020202020204" pitchFamily="34" charset="0"/>
              <a:buChar char="►"/>
              <a:defRPr/>
            </a:pPr>
            <a:r>
              <a:rPr lang="de-DE" b="1" dirty="0" smtClean="0">
                <a:solidFill>
                  <a:prstClr val="white"/>
                </a:solidFill>
                <a:latin typeface="Arial Narrow"/>
              </a:rPr>
              <a:t>Physikalisch-Technische Bundesanstalt (PTB)</a:t>
            </a:r>
          </a:p>
          <a:p>
            <a:pPr marL="742950" lvl="1" indent="-285750">
              <a:spcBef>
                <a:spcPct val="20000"/>
              </a:spcBef>
              <a:buClr>
                <a:prstClr val="white"/>
              </a:buClr>
              <a:buFont typeface="Arial" panose="020B0604020202020204" pitchFamily="34" charset="0"/>
              <a:buChar char="●"/>
              <a:defRPr/>
            </a:pPr>
            <a:r>
              <a:rPr lang="de-DE" b="1" dirty="0" smtClean="0">
                <a:solidFill>
                  <a:prstClr val="white"/>
                </a:solidFill>
                <a:latin typeface="Arial Narrow"/>
              </a:rPr>
              <a:t>J. Ullrich</a:t>
            </a:r>
            <a:br>
              <a:rPr lang="de-DE" b="1" dirty="0" smtClean="0">
                <a:solidFill>
                  <a:prstClr val="white"/>
                </a:solidFill>
                <a:latin typeface="Arial Narrow"/>
              </a:rPr>
            </a:br>
            <a:endParaRPr lang="de-DE" b="1" dirty="0" smtClean="0">
              <a:solidFill>
                <a:prstClr val="white"/>
              </a:solidFill>
              <a:latin typeface="Arial Narrow"/>
            </a:endParaRPr>
          </a:p>
          <a:p>
            <a:pPr marL="342900" indent="-342900">
              <a:spcBef>
                <a:spcPct val="20000"/>
              </a:spcBef>
              <a:buClr>
                <a:prstClr val="white"/>
              </a:buClr>
              <a:buFont typeface="Arial" panose="020B0604020202020204" pitchFamily="34" charset="0"/>
              <a:buChar char="►"/>
              <a:defRPr/>
            </a:pPr>
            <a:r>
              <a:rPr lang="de-DE" b="1" dirty="0" smtClean="0">
                <a:solidFill>
                  <a:prstClr val="white"/>
                </a:solidFill>
                <a:latin typeface="Arial Narrow"/>
              </a:rPr>
              <a:t>DESY (PETRA III)</a:t>
            </a:r>
          </a:p>
          <a:p>
            <a:pPr marL="742950" lvl="1" indent="-285750">
              <a:spcBef>
                <a:spcPct val="20000"/>
              </a:spcBef>
              <a:buClr>
                <a:prstClr val="white"/>
              </a:buClr>
              <a:buFont typeface="Arial" panose="020B0604020202020204" pitchFamily="34" charset="0"/>
              <a:buChar char="●"/>
              <a:defRPr/>
            </a:pPr>
            <a:r>
              <a:rPr lang="de-DE" b="1" dirty="0" smtClean="0">
                <a:solidFill>
                  <a:prstClr val="white"/>
                </a:solidFill>
                <a:latin typeface="Arial Narrow"/>
              </a:rPr>
              <a:t>H.-C. Wille, H. </a:t>
            </a:r>
            <a:r>
              <a:rPr lang="de-DE" b="1" dirty="0" err="1" smtClean="0">
                <a:solidFill>
                  <a:prstClr val="white"/>
                </a:solidFill>
                <a:latin typeface="Arial Narrow"/>
              </a:rPr>
              <a:t>Yavaş</a:t>
            </a:r>
            <a:endParaRPr lang="de-DE" b="1" dirty="0" smtClean="0">
              <a:solidFill>
                <a:prstClr val="white"/>
              </a:solidFill>
              <a:latin typeface="Arial Narrow"/>
            </a:endParaRPr>
          </a:p>
          <a:p>
            <a:pPr lvl="2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de-DE" b="1" dirty="0" smtClean="0">
              <a:solidFill>
                <a:prstClr val="white"/>
              </a:solidFill>
              <a:latin typeface="Arial Narrow"/>
            </a:endParaRPr>
          </a:p>
          <a:p>
            <a:pPr marL="342900" indent="-342900">
              <a:spcBef>
                <a:spcPct val="20000"/>
              </a:spcBef>
              <a:buClr>
                <a:prstClr val="white"/>
              </a:buClr>
              <a:buFont typeface="Arial" panose="020B0604020202020204" pitchFamily="34" charset="0"/>
              <a:buChar char="►"/>
              <a:defRPr/>
            </a:pPr>
            <a:r>
              <a:rPr lang="de-DE" b="1" dirty="0" smtClean="0">
                <a:solidFill>
                  <a:prstClr val="white"/>
                </a:solidFill>
                <a:latin typeface="Arial Narrow"/>
              </a:rPr>
              <a:t>MPI für Struktur und Dynamik der Materie, Hamburg</a:t>
            </a:r>
          </a:p>
          <a:p>
            <a:pPr marL="742950" lvl="1" indent="-285750">
              <a:spcBef>
                <a:spcPct val="20000"/>
              </a:spcBef>
              <a:buClr>
                <a:prstClr val="white"/>
              </a:buClr>
              <a:buFont typeface="Arial" panose="020B0604020202020204" pitchFamily="34" charset="0"/>
              <a:buChar char="●"/>
              <a:defRPr/>
            </a:pPr>
            <a:r>
              <a:rPr lang="de-DE" b="1" dirty="0" smtClean="0">
                <a:solidFill>
                  <a:prstClr val="white"/>
                </a:solidFill>
                <a:latin typeface="Arial Narrow"/>
              </a:rPr>
              <a:t>SWE</a:t>
            </a:r>
          </a:p>
          <a:p>
            <a:pPr>
              <a:defRPr/>
            </a:pP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54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5EE4-D8BF-411D-B2A6-8DAE0BEABB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6041"/>
            <a:ext cx="8229600" cy="490066"/>
          </a:xfrm>
        </p:spPr>
        <p:txBody>
          <a:bodyPr>
            <a:noAutofit/>
          </a:bodyPr>
          <a:lstStyle>
            <a:lvl1pPr>
              <a:defRPr sz="2800" b="1" i="1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39645" y="443565"/>
            <a:ext cx="8265084" cy="349810"/>
          </a:xfrm>
        </p:spPr>
        <p:txBody>
          <a:bodyPr>
            <a:normAutofit/>
          </a:bodyPr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slide sub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536" y="1196752"/>
            <a:ext cx="8496943" cy="46805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342900" indent="-342900">
              <a:buClr>
                <a:schemeClr val="bg1"/>
              </a:buClr>
              <a:buFont typeface="Arial" panose="020B0604020202020204" pitchFamily="34" charset="0"/>
              <a:buChar char="►"/>
              <a:defRPr sz="1800" b="1">
                <a:solidFill>
                  <a:schemeClr val="bg1"/>
                </a:solidFill>
                <a:latin typeface="+mj-lt"/>
              </a:defRPr>
            </a:lvl1pPr>
            <a:lvl2pPr marL="742950" indent="-285750">
              <a:buClr>
                <a:schemeClr val="bg1"/>
              </a:buClr>
              <a:buFont typeface="Arial" panose="020B0604020202020204" pitchFamily="34" charset="0"/>
              <a:buChar char="●"/>
              <a:defRPr sz="1800" b="1">
                <a:solidFill>
                  <a:schemeClr val="bg1"/>
                </a:solidFill>
                <a:latin typeface="+mj-lt"/>
              </a:defRPr>
            </a:lvl2pPr>
            <a:lvl3pPr marL="91440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26940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6041"/>
            <a:ext cx="8229600" cy="490066"/>
          </a:xfrm>
        </p:spPr>
        <p:txBody>
          <a:bodyPr>
            <a:noAutofit/>
          </a:bodyPr>
          <a:lstStyle>
            <a:lvl1pPr>
              <a:defRPr sz="2800" b="1" i="1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39645" y="443565"/>
            <a:ext cx="8265084" cy="349810"/>
          </a:xfrm>
        </p:spPr>
        <p:txBody>
          <a:bodyPr>
            <a:normAutofit/>
          </a:bodyPr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slide sub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004048" y="1196752"/>
            <a:ext cx="3888432" cy="46805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342900" indent="-342900">
              <a:buClr>
                <a:schemeClr val="bg1"/>
              </a:buClr>
              <a:buFont typeface="Arial" panose="020B0604020202020204" pitchFamily="34" charset="0"/>
              <a:buChar char="►"/>
              <a:defRPr sz="1800" b="1">
                <a:solidFill>
                  <a:schemeClr val="bg1"/>
                </a:solidFill>
                <a:latin typeface="+mj-lt"/>
              </a:defRPr>
            </a:lvl1pPr>
            <a:lvl2pPr marL="742950" indent="-285750">
              <a:buClr>
                <a:schemeClr val="bg1"/>
              </a:buClr>
              <a:buFont typeface="Arial" panose="020B0604020202020204" pitchFamily="34" charset="0"/>
              <a:buChar char="●"/>
              <a:defRPr sz="1800" b="1">
                <a:solidFill>
                  <a:schemeClr val="bg1"/>
                </a:solidFill>
                <a:latin typeface="+mj-lt"/>
              </a:defRPr>
            </a:lvl2pPr>
            <a:lvl3pPr marL="91440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115616" y="2276872"/>
            <a:ext cx="3095947" cy="2520230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7503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6041"/>
            <a:ext cx="8229600" cy="490066"/>
          </a:xfrm>
        </p:spPr>
        <p:txBody>
          <a:bodyPr>
            <a:noAutofit/>
          </a:bodyPr>
          <a:lstStyle>
            <a:lvl1pPr>
              <a:defRPr sz="2800" b="1" i="1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39645" y="443565"/>
            <a:ext cx="8265084" cy="349810"/>
          </a:xfrm>
        </p:spPr>
        <p:txBody>
          <a:bodyPr>
            <a:normAutofit/>
          </a:bodyPr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slide sub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536" y="4437112"/>
            <a:ext cx="8496944" cy="18002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342900" indent="-342900">
              <a:buClr>
                <a:schemeClr val="bg1"/>
              </a:buClr>
              <a:buFont typeface="Arial" panose="020B0604020202020204" pitchFamily="34" charset="0"/>
              <a:buChar char="►"/>
              <a:defRPr sz="1800" b="1">
                <a:solidFill>
                  <a:schemeClr val="bg1"/>
                </a:solidFill>
                <a:latin typeface="+mj-lt"/>
              </a:defRPr>
            </a:lvl1pPr>
            <a:lvl2pPr marL="742950" indent="-285750">
              <a:buClr>
                <a:schemeClr val="bg1"/>
              </a:buClr>
              <a:buFont typeface="Arial" panose="020B0604020202020204" pitchFamily="34" charset="0"/>
              <a:buChar char="●"/>
              <a:defRPr sz="1800" b="1">
                <a:solidFill>
                  <a:schemeClr val="bg1"/>
                </a:solidFill>
                <a:latin typeface="+mj-lt"/>
              </a:defRPr>
            </a:lvl2pPr>
            <a:lvl3pPr marL="91440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95536" y="980728"/>
            <a:ext cx="4032448" cy="3312368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893918" y="980728"/>
            <a:ext cx="3998562" cy="3312368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942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A78D25-18FC-4984-9141-1D52F92CB8E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9A83D-C056-4D5A-A09A-6D5548DF2FF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41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A78D25-18FC-4984-9141-1D52F92CB8E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9A83D-C056-4D5A-A09A-6D5548DF2FF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4527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A78D25-18FC-4984-9141-1D52F92CB8E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9A83D-C056-4D5A-A09A-6D5548DF2FF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876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41"/>
            <a:ext cx="8229600" cy="4900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1" i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39645" y="443565"/>
            <a:ext cx="8265084" cy="3498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60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760"/>
            <a:ext cx="8229600" cy="490066"/>
          </a:xfrm>
        </p:spPr>
        <p:txBody>
          <a:bodyPr>
            <a:noAutofit/>
          </a:bodyPr>
          <a:lstStyle>
            <a:lvl1pPr>
              <a:defRPr sz="2800" b="1" i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39645" y="652284"/>
            <a:ext cx="8265084" cy="349810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1281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760"/>
            <a:ext cx="8229600" cy="490066"/>
          </a:xfrm>
        </p:spPr>
        <p:txBody>
          <a:bodyPr>
            <a:noAutofit/>
          </a:bodyPr>
          <a:lstStyle>
            <a:lvl1pPr>
              <a:defRPr sz="2800" b="1" i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39645" y="652284"/>
            <a:ext cx="8265084" cy="349810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1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760"/>
            <a:ext cx="8229600" cy="490066"/>
          </a:xfrm>
        </p:spPr>
        <p:txBody>
          <a:bodyPr>
            <a:noAutofit/>
          </a:bodyPr>
          <a:lstStyle>
            <a:lvl1pPr>
              <a:defRPr sz="2800" b="1" i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39645" y="652284"/>
            <a:ext cx="8265084" cy="349810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0407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536" y="6237312"/>
            <a:ext cx="2133600" cy="365125"/>
          </a:xfrm>
        </p:spPr>
        <p:txBody>
          <a:bodyPr/>
          <a:lstStyle>
            <a:lvl1pPr>
              <a:defRPr sz="1600"/>
            </a:lvl1pPr>
          </a:lstStyle>
          <a:p>
            <a:pPr algn="l"/>
            <a:fld id="{DF411575-8A59-4F4F-9E2F-D62102C87B4F}" type="slidenum">
              <a:rPr lang="de-DE" smtClean="0"/>
              <a:pPr algn="l"/>
              <a:t>‹#›</a:t>
            </a:fld>
            <a:r>
              <a:rPr lang="de-DE" smtClean="0"/>
              <a:t>, Ibrahym Dourki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20943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760"/>
            <a:ext cx="8229600" cy="490066"/>
          </a:xfrm>
        </p:spPr>
        <p:txBody>
          <a:bodyPr>
            <a:noAutofit/>
          </a:bodyPr>
          <a:lstStyle>
            <a:lvl1pPr>
              <a:defRPr sz="2800" b="1" i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39645" y="652284"/>
            <a:ext cx="8265084" cy="349810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6434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760"/>
            <a:ext cx="8229600" cy="490066"/>
          </a:xfrm>
        </p:spPr>
        <p:txBody>
          <a:bodyPr>
            <a:noAutofit/>
          </a:bodyPr>
          <a:lstStyle>
            <a:lvl1pPr>
              <a:defRPr sz="2800" b="1" i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39645" y="652284"/>
            <a:ext cx="8265084" cy="349810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9673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41"/>
            <a:ext cx="8229600" cy="4900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1" i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39645" y="443565"/>
            <a:ext cx="8265084" cy="3498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0150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760"/>
            <a:ext cx="8229600" cy="490066"/>
          </a:xfrm>
        </p:spPr>
        <p:txBody>
          <a:bodyPr>
            <a:noAutofit/>
          </a:bodyPr>
          <a:lstStyle>
            <a:lvl1pPr>
              <a:defRPr sz="2800" b="1" i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39645" y="652284"/>
            <a:ext cx="8265084" cy="349810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482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760"/>
            <a:ext cx="8229600" cy="490066"/>
          </a:xfrm>
        </p:spPr>
        <p:txBody>
          <a:bodyPr>
            <a:noAutofit/>
          </a:bodyPr>
          <a:lstStyle>
            <a:lvl1pPr>
              <a:defRPr sz="2800" b="1" i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39645" y="652284"/>
            <a:ext cx="8265084" cy="349810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966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760"/>
            <a:ext cx="8229600" cy="490066"/>
          </a:xfrm>
        </p:spPr>
        <p:txBody>
          <a:bodyPr>
            <a:noAutofit/>
          </a:bodyPr>
          <a:lstStyle>
            <a:lvl1pPr>
              <a:defRPr sz="2800" b="1" i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39645" y="652284"/>
            <a:ext cx="8265084" cy="349810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051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760"/>
            <a:ext cx="8229600" cy="490066"/>
          </a:xfrm>
        </p:spPr>
        <p:txBody>
          <a:bodyPr>
            <a:noAutofit/>
          </a:bodyPr>
          <a:lstStyle>
            <a:lvl1pPr>
              <a:defRPr sz="2800" b="1" i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39645" y="652284"/>
            <a:ext cx="8265084" cy="349810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395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5EE4-D8BF-411D-B2A6-8DAE0BEABB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827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6041"/>
            <a:ext cx="8229600" cy="490066"/>
          </a:xfrm>
        </p:spPr>
        <p:txBody>
          <a:bodyPr>
            <a:noAutofit/>
          </a:bodyPr>
          <a:lstStyle>
            <a:lvl1pPr>
              <a:defRPr sz="2800" b="1" i="1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39645" y="443565"/>
            <a:ext cx="8265084" cy="349810"/>
          </a:xfrm>
        </p:spPr>
        <p:txBody>
          <a:bodyPr>
            <a:normAutofit/>
          </a:bodyPr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slide sub title</a:t>
            </a:r>
          </a:p>
        </p:txBody>
      </p:sp>
    </p:spTree>
    <p:extLst>
      <p:ext uri="{BB962C8B-B14F-4D97-AF65-F5344CB8AC3E}">
        <p14:creationId xmlns:p14="http://schemas.microsoft.com/office/powerpoint/2010/main" val="1290517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6041"/>
            <a:ext cx="8229600" cy="490066"/>
          </a:xfrm>
        </p:spPr>
        <p:txBody>
          <a:bodyPr>
            <a:noAutofit/>
          </a:bodyPr>
          <a:lstStyle>
            <a:lvl1pPr>
              <a:defRPr sz="2800" b="1" i="1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39645" y="443565"/>
            <a:ext cx="8265084" cy="349810"/>
          </a:xfrm>
        </p:spPr>
        <p:txBody>
          <a:bodyPr>
            <a:normAutofit/>
          </a:bodyPr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slide sub title</a:t>
            </a:r>
          </a:p>
        </p:txBody>
      </p:sp>
    </p:spTree>
    <p:extLst>
      <p:ext uri="{BB962C8B-B14F-4D97-AF65-F5344CB8AC3E}">
        <p14:creationId xmlns:p14="http://schemas.microsoft.com/office/powerpoint/2010/main" val="294074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ED0FEA-BBC9-46B1-8D12-9270B03AC9CE}" type="datetimeFigureOut">
              <a:rPr lang="de-DE" smtClean="0"/>
              <a:pPr/>
              <a:t>09.04.2018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602C-C509-426F-9F9A-2B71F869BD4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6041"/>
            <a:ext cx="8229600" cy="490066"/>
          </a:xfrm>
        </p:spPr>
        <p:txBody>
          <a:bodyPr>
            <a:noAutofit/>
          </a:bodyPr>
          <a:lstStyle>
            <a:lvl1pPr>
              <a:defRPr sz="2800" b="1" i="1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39645" y="443565"/>
            <a:ext cx="8265084" cy="349810"/>
          </a:xfrm>
        </p:spPr>
        <p:txBody>
          <a:bodyPr>
            <a:normAutofit/>
          </a:bodyPr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slide sub title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11560" y="948690"/>
            <a:ext cx="8159670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prstClr val="white"/>
              </a:buClr>
              <a:buFont typeface="Arial" panose="020B0604020202020204" pitchFamily="34" charset="0"/>
              <a:buChar char="►"/>
              <a:defRPr/>
            </a:pPr>
            <a:r>
              <a:rPr lang="de-DE" b="1" dirty="0" smtClean="0">
                <a:solidFill>
                  <a:prstClr val="white"/>
                </a:solidFill>
                <a:latin typeface="Arial Narrow"/>
              </a:rPr>
              <a:t>MPI für Kernphysik, Heidelberg</a:t>
            </a:r>
          </a:p>
          <a:p>
            <a:pPr marL="742950" lvl="1" indent="-285750">
              <a:spcBef>
                <a:spcPct val="20000"/>
              </a:spcBef>
              <a:buClr>
                <a:prstClr val="white"/>
              </a:buClr>
              <a:buFont typeface="Arial" panose="020B0604020202020204" pitchFamily="34" charset="0"/>
              <a:buChar char="●"/>
              <a:defRPr/>
            </a:pPr>
            <a:r>
              <a:rPr lang="de-DE" b="1" dirty="0" smtClean="0">
                <a:solidFill>
                  <a:prstClr val="white"/>
                </a:solidFill>
                <a:latin typeface="Arial Narrow"/>
              </a:rPr>
              <a:t>R. Steinbrügge, S. Bernitt, H. Bekker, O. O. </a:t>
            </a:r>
            <a:r>
              <a:rPr lang="de-DE" b="1" dirty="0" err="1" smtClean="0">
                <a:solidFill>
                  <a:prstClr val="white"/>
                </a:solidFill>
                <a:latin typeface="Arial Narrow"/>
              </a:rPr>
              <a:t>Versolato</a:t>
            </a:r>
            <a:r>
              <a:rPr lang="de-DE" b="1" dirty="0" smtClean="0">
                <a:solidFill>
                  <a:prstClr val="white"/>
                </a:solidFill>
                <a:latin typeface="Arial Narrow"/>
              </a:rPr>
              <a:t>, J. R. </a:t>
            </a:r>
            <a:r>
              <a:rPr lang="de-DE" b="1" dirty="0" err="1" smtClean="0">
                <a:solidFill>
                  <a:prstClr val="white"/>
                </a:solidFill>
                <a:latin typeface="Arial Narrow"/>
              </a:rPr>
              <a:t>Crespo</a:t>
            </a:r>
            <a:r>
              <a:rPr lang="de-DE" b="1" dirty="0" smtClean="0">
                <a:solidFill>
                  <a:prstClr val="white"/>
                </a:solidFill>
                <a:latin typeface="Arial Narrow"/>
              </a:rPr>
              <a:t> López-Urrutia</a:t>
            </a:r>
          </a:p>
          <a:p>
            <a:pPr lvl="2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de-DE" b="1" dirty="0" smtClean="0">
              <a:solidFill>
                <a:prstClr val="white"/>
              </a:solidFill>
              <a:latin typeface="Arial Narrow"/>
            </a:endParaRPr>
          </a:p>
          <a:p>
            <a:pPr marL="342900" indent="-342900">
              <a:spcBef>
                <a:spcPct val="20000"/>
              </a:spcBef>
              <a:buClr>
                <a:prstClr val="white"/>
              </a:buClr>
              <a:buFont typeface="Arial" panose="020B0604020202020204" pitchFamily="34" charset="0"/>
              <a:buChar char="►"/>
              <a:defRPr/>
            </a:pPr>
            <a:r>
              <a:rPr lang="de-DE" b="1" dirty="0" smtClean="0">
                <a:solidFill>
                  <a:prstClr val="white"/>
                </a:solidFill>
                <a:latin typeface="Arial Narrow"/>
              </a:rPr>
              <a:t>Institut für Atom- und Molekülphysik, Universität Gießen</a:t>
            </a:r>
          </a:p>
          <a:p>
            <a:pPr marL="742950" lvl="1" indent="-285750">
              <a:spcBef>
                <a:spcPct val="20000"/>
              </a:spcBef>
              <a:buClr>
                <a:prstClr val="white"/>
              </a:buClr>
              <a:buFont typeface="Arial" panose="020B0604020202020204" pitchFamily="34" charset="0"/>
              <a:buChar char="●"/>
              <a:defRPr/>
            </a:pPr>
            <a:r>
              <a:rPr lang="de-DE" b="1" dirty="0" smtClean="0">
                <a:solidFill>
                  <a:prstClr val="white"/>
                </a:solidFill>
                <a:latin typeface="Arial Narrow"/>
              </a:rPr>
              <a:t>J. K. Rudolph, A. Müller</a:t>
            </a:r>
          </a:p>
          <a:p>
            <a:pPr lvl="2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de-DE" b="1" dirty="0" smtClean="0">
              <a:solidFill>
                <a:prstClr val="white"/>
              </a:solidFill>
              <a:latin typeface="Arial Narrow"/>
            </a:endParaRPr>
          </a:p>
          <a:p>
            <a:pPr marL="342900" indent="-342900">
              <a:spcBef>
                <a:spcPct val="20000"/>
              </a:spcBef>
              <a:buClr>
                <a:prstClr val="white"/>
              </a:buClr>
              <a:buFont typeface="Arial" panose="020B0604020202020204" pitchFamily="34" charset="0"/>
              <a:buChar char="►"/>
              <a:defRPr/>
            </a:pPr>
            <a:r>
              <a:rPr lang="de-DE" b="1" dirty="0" smtClean="0">
                <a:solidFill>
                  <a:prstClr val="white"/>
                </a:solidFill>
                <a:latin typeface="Arial Narrow"/>
              </a:rPr>
              <a:t>Physikalisches Institut, Universität Heidelberg</a:t>
            </a:r>
          </a:p>
          <a:p>
            <a:pPr marL="742950" lvl="1" indent="-285750">
              <a:spcBef>
                <a:spcPct val="20000"/>
              </a:spcBef>
              <a:buClr>
                <a:prstClr val="white"/>
              </a:buClr>
              <a:buFont typeface="Arial" panose="020B0604020202020204" pitchFamily="34" charset="0"/>
              <a:buChar char="●"/>
              <a:defRPr/>
            </a:pPr>
            <a:r>
              <a:rPr lang="de-DE" b="1" dirty="0" smtClean="0">
                <a:solidFill>
                  <a:prstClr val="white"/>
                </a:solidFill>
                <a:latin typeface="Arial Narrow"/>
              </a:rPr>
              <a:t>C. </a:t>
            </a:r>
            <a:r>
              <a:rPr lang="de-DE" b="1" dirty="0" err="1" smtClean="0">
                <a:solidFill>
                  <a:prstClr val="white"/>
                </a:solidFill>
                <a:latin typeface="Arial Narrow"/>
              </a:rPr>
              <a:t>Beilmann</a:t>
            </a:r>
            <a:endParaRPr lang="de-DE" b="1" dirty="0" smtClean="0">
              <a:solidFill>
                <a:prstClr val="white"/>
              </a:solidFill>
              <a:latin typeface="Arial Narrow"/>
            </a:endParaRPr>
          </a:p>
          <a:p>
            <a:pPr lvl="2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de-DE" b="1" dirty="0" smtClean="0">
              <a:solidFill>
                <a:prstClr val="white"/>
              </a:solidFill>
              <a:latin typeface="Arial Narrow"/>
            </a:endParaRPr>
          </a:p>
          <a:p>
            <a:pPr marL="342900" indent="-342900">
              <a:spcBef>
                <a:spcPct val="20000"/>
              </a:spcBef>
              <a:buClr>
                <a:prstClr val="white"/>
              </a:buClr>
              <a:buFont typeface="Arial" panose="020B0604020202020204" pitchFamily="34" charset="0"/>
              <a:buChar char="►"/>
              <a:defRPr/>
            </a:pPr>
            <a:r>
              <a:rPr lang="de-DE" b="1" dirty="0" smtClean="0">
                <a:solidFill>
                  <a:prstClr val="white"/>
                </a:solidFill>
                <a:latin typeface="Arial Narrow"/>
              </a:rPr>
              <a:t>Physikalisch-Technische Bundesanstalt (PTB)</a:t>
            </a:r>
          </a:p>
          <a:p>
            <a:pPr marL="742950" lvl="1" indent="-285750">
              <a:spcBef>
                <a:spcPct val="20000"/>
              </a:spcBef>
              <a:buClr>
                <a:prstClr val="white"/>
              </a:buClr>
              <a:buFont typeface="Arial" panose="020B0604020202020204" pitchFamily="34" charset="0"/>
              <a:buChar char="●"/>
              <a:defRPr/>
            </a:pPr>
            <a:r>
              <a:rPr lang="de-DE" b="1" dirty="0" smtClean="0">
                <a:solidFill>
                  <a:prstClr val="white"/>
                </a:solidFill>
                <a:latin typeface="Arial Narrow"/>
              </a:rPr>
              <a:t>J. Ullrich</a:t>
            </a:r>
            <a:br>
              <a:rPr lang="de-DE" b="1" dirty="0" smtClean="0">
                <a:solidFill>
                  <a:prstClr val="white"/>
                </a:solidFill>
                <a:latin typeface="Arial Narrow"/>
              </a:rPr>
            </a:br>
            <a:endParaRPr lang="de-DE" b="1" dirty="0" smtClean="0">
              <a:solidFill>
                <a:prstClr val="white"/>
              </a:solidFill>
              <a:latin typeface="Arial Narrow"/>
            </a:endParaRPr>
          </a:p>
          <a:p>
            <a:pPr marL="342900" indent="-342900">
              <a:spcBef>
                <a:spcPct val="20000"/>
              </a:spcBef>
              <a:buClr>
                <a:prstClr val="white"/>
              </a:buClr>
              <a:buFont typeface="Arial" panose="020B0604020202020204" pitchFamily="34" charset="0"/>
              <a:buChar char="►"/>
              <a:defRPr/>
            </a:pPr>
            <a:r>
              <a:rPr lang="de-DE" b="1" dirty="0" smtClean="0">
                <a:solidFill>
                  <a:prstClr val="white"/>
                </a:solidFill>
                <a:latin typeface="Arial Narrow"/>
              </a:rPr>
              <a:t>DESY (PETRA III)</a:t>
            </a:r>
          </a:p>
          <a:p>
            <a:pPr marL="742950" lvl="1" indent="-285750">
              <a:spcBef>
                <a:spcPct val="20000"/>
              </a:spcBef>
              <a:buClr>
                <a:prstClr val="white"/>
              </a:buClr>
              <a:buFont typeface="Arial" panose="020B0604020202020204" pitchFamily="34" charset="0"/>
              <a:buChar char="●"/>
              <a:defRPr/>
            </a:pPr>
            <a:r>
              <a:rPr lang="de-DE" b="1" dirty="0" smtClean="0">
                <a:solidFill>
                  <a:prstClr val="white"/>
                </a:solidFill>
                <a:latin typeface="Arial Narrow"/>
              </a:rPr>
              <a:t>H.-C. Wille, H. </a:t>
            </a:r>
            <a:r>
              <a:rPr lang="de-DE" b="1" dirty="0" err="1" smtClean="0">
                <a:solidFill>
                  <a:prstClr val="white"/>
                </a:solidFill>
                <a:latin typeface="Arial Narrow"/>
              </a:rPr>
              <a:t>Yavaş</a:t>
            </a:r>
            <a:endParaRPr lang="de-DE" b="1" dirty="0" smtClean="0">
              <a:solidFill>
                <a:prstClr val="white"/>
              </a:solidFill>
              <a:latin typeface="Arial Narrow"/>
            </a:endParaRPr>
          </a:p>
          <a:p>
            <a:pPr lvl="2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de-DE" b="1" dirty="0" smtClean="0">
              <a:solidFill>
                <a:prstClr val="white"/>
              </a:solidFill>
              <a:latin typeface="Arial Narrow"/>
            </a:endParaRPr>
          </a:p>
          <a:p>
            <a:pPr marL="342900" indent="-342900">
              <a:spcBef>
                <a:spcPct val="20000"/>
              </a:spcBef>
              <a:buClr>
                <a:prstClr val="white"/>
              </a:buClr>
              <a:buFont typeface="Arial" panose="020B0604020202020204" pitchFamily="34" charset="0"/>
              <a:buChar char="►"/>
              <a:defRPr/>
            </a:pPr>
            <a:r>
              <a:rPr lang="de-DE" b="1" dirty="0" smtClean="0">
                <a:solidFill>
                  <a:prstClr val="white"/>
                </a:solidFill>
                <a:latin typeface="Arial Narrow"/>
              </a:rPr>
              <a:t>MPI für Struktur und Dynamik der Materie, Hamburg</a:t>
            </a:r>
          </a:p>
          <a:p>
            <a:pPr marL="742950" lvl="1" indent="-285750">
              <a:spcBef>
                <a:spcPct val="20000"/>
              </a:spcBef>
              <a:buClr>
                <a:prstClr val="white"/>
              </a:buClr>
              <a:buFont typeface="Arial" panose="020B0604020202020204" pitchFamily="34" charset="0"/>
              <a:buChar char="●"/>
              <a:defRPr/>
            </a:pPr>
            <a:r>
              <a:rPr lang="de-DE" b="1" dirty="0" smtClean="0">
                <a:solidFill>
                  <a:prstClr val="white"/>
                </a:solidFill>
                <a:latin typeface="Arial Narrow"/>
              </a:rPr>
              <a:t>SWE</a:t>
            </a:r>
          </a:p>
          <a:p>
            <a:pPr>
              <a:defRPr/>
            </a:pP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416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6041"/>
            <a:ext cx="8229600" cy="490066"/>
          </a:xfrm>
        </p:spPr>
        <p:txBody>
          <a:bodyPr>
            <a:noAutofit/>
          </a:bodyPr>
          <a:lstStyle>
            <a:lvl1pPr>
              <a:defRPr sz="2800" b="1" i="1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39645" y="443565"/>
            <a:ext cx="8265084" cy="349810"/>
          </a:xfrm>
        </p:spPr>
        <p:txBody>
          <a:bodyPr>
            <a:normAutofit/>
          </a:bodyPr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slide sub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536" y="1196752"/>
            <a:ext cx="8496943" cy="46805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342900" indent="-342900">
              <a:buClr>
                <a:schemeClr val="bg1"/>
              </a:buClr>
              <a:buFont typeface="Arial" panose="020B0604020202020204" pitchFamily="34" charset="0"/>
              <a:buChar char="►"/>
              <a:defRPr sz="1800" b="1">
                <a:solidFill>
                  <a:schemeClr val="bg1"/>
                </a:solidFill>
                <a:latin typeface="+mj-lt"/>
              </a:defRPr>
            </a:lvl1pPr>
            <a:lvl2pPr marL="742950" indent="-285750">
              <a:buClr>
                <a:schemeClr val="bg1"/>
              </a:buClr>
              <a:buFont typeface="Arial" panose="020B0604020202020204" pitchFamily="34" charset="0"/>
              <a:buChar char="●"/>
              <a:defRPr sz="1800" b="1">
                <a:solidFill>
                  <a:schemeClr val="bg1"/>
                </a:solidFill>
                <a:latin typeface="+mj-lt"/>
              </a:defRPr>
            </a:lvl2pPr>
            <a:lvl3pPr marL="91440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79266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6041"/>
            <a:ext cx="8229600" cy="490066"/>
          </a:xfrm>
        </p:spPr>
        <p:txBody>
          <a:bodyPr>
            <a:noAutofit/>
          </a:bodyPr>
          <a:lstStyle>
            <a:lvl1pPr>
              <a:defRPr sz="2800" b="1" i="1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39645" y="443565"/>
            <a:ext cx="8265084" cy="349810"/>
          </a:xfrm>
        </p:spPr>
        <p:txBody>
          <a:bodyPr>
            <a:normAutofit/>
          </a:bodyPr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slide sub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004048" y="1196752"/>
            <a:ext cx="3888432" cy="46805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342900" indent="-342900">
              <a:buClr>
                <a:schemeClr val="bg1"/>
              </a:buClr>
              <a:buFont typeface="Arial" panose="020B0604020202020204" pitchFamily="34" charset="0"/>
              <a:buChar char="►"/>
              <a:defRPr sz="1800" b="1">
                <a:solidFill>
                  <a:schemeClr val="bg1"/>
                </a:solidFill>
                <a:latin typeface="+mj-lt"/>
              </a:defRPr>
            </a:lvl1pPr>
            <a:lvl2pPr marL="742950" indent="-285750">
              <a:buClr>
                <a:schemeClr val="bg1"/>
              </a:buClr>
              <a:buFont typeface="Arial" panose="020B0604020202020204" pitchFamily="34" charset="0"/>
              <a:buChar char="●"/>
              <a:defRPr sz="1800" b="1">
                <a:solidFill>
                  <a:schemeClr val="bg1"/>
                </a:solidFill>
                <a:latin typeface="+mj-lt"/>
              </a:defRPr>
            </a:lvl2pPr>
            <a:lvl3pPr marL="91440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115616" y="2276872"/>
            <a:ext cx="3095947" cy="2520230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3037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6041"/>
            <a:ext cx="8229600" cy="490066"/>
          </a:xfrm>
        </p:spPr>
        <p:txBody>
          <a:bodyPr>
            <a:noAutofit/>
          </a:bodyPr>
          <a:lstStyle>
            <a:lvl1pPr>
              <a:defRPr sz="2800" b="1" i="1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39645" y="443565"/>
            <a:ext cx="8265084" cy="349810"/>
          </a:xfrm>
        </p:spPr>
        <p:txBody>
          <a:bodyPr>
            <a:normAutofit/>
          </a:bodyPr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slide sub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536" y="4437112"/>
            <a:ext cx="8496944" cy="18002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342900" indent="-342900">
              <a:buClr>
                <a:schemeClr val="bg1"/>
              </a:buClr>
              <a:buFont typeface="Arial" panose="020B0604020202020204" pitchFamily="34" charset="0"/>
              <a:buChar char="►"/>
              <a:defRPr sz="1800" b="1">
                <a:solidFill>
                  <a:schemeClr val="bg1"/>
                </a:solidFill>
                <a:latin typeface="+mj-lt"/>
              </a:defRPr>
            </a:lvl1pPr>
            <a:lvl2pPr marL="742950" indent="-285750">
              <a:buClr>
                <a:schemeClr val="bg1"/>
              </a:buClr>
              <a:buFont typeface="Arial" panose="020B0604020202020204" pitchFamily="34" charset="0"/>
              <a:buChar char="●"/>
              <a:defRPr sz="1800" b="1">
                <a:solidFill>
                  <a:schemeClr val="bg1"/>
                </a:solidFill>
                <a:latin typeface="+mj-lt"/>
              </a:defRPr>
            </a:lvl2pPr>
            <a:lvl3pPr marL="91440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95536" y="980728"/>
            <a:ext cx="4032448" cy="3312368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893918" y="980728"/>
            <a:ext cx="3998562" cy="3312368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1077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A78D25-18FC-4984-9141-1D52F92CB8E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9A83D-C056-4D5A-A09A-6D5548DF2FF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687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A78D25-18FC-4984-9141-1D52F92CB8E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9A83D-C056-4D5A-A09A-6D5548DF2FF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8164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A78D25-18FC-4984-9141-1D52F92CB8E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9A83D-C056-4D5A-A09A-6D5548DF2FF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412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41"/>
            <a:ext cx="8229600" cy="4900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1" i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39645" y="443565"/>
            <a:ext cx="8265084" cy="3498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0927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41"/>
            <a:ext cx="8229600" cy="490066"/>
          </a:xfrm>
        </p:spPr>
        <p:txBody>
          <a:bodyPr>
            <a:noAutofit/>
          </a:bodyPr>
          <a:lstStyle>
            <a:lvl1pPr>
              <a:defRPr sz="2800" b="1" i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39645" y="443565"/>
            <a:ext cx="8265084" cy="349810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405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760"/>
            <a:ext cx="8229600" cy="490066"/>
          </a:xfrm>
        </p:spPr>
        <p:txBody>
          <a:bodyPr>
            <a:noAutofit/>
          </a:bodyPr>
          <a:lstStyle>
            <a:lvl1pPr>
              <a:defRPr sz="2800" b="1" i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39645" y="652284"/>
            <a:ext cx="8265084" cy="349810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310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305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10" descr="mpsd-logo_white_symbol_RGB_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692696" y="2713451"/>
            <a:ext cx="5760640" cy="62601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243426"/>
            <a:ext cx="7772400" cy="1470025"/>
          </a:xfrm>
          <a:noFill/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792" y="3068960"/>
            <a:ext cx="5752728" cy="1752600"/>
          </a:xfrm>
          <a:noFill/>
        </p:spPr>
        <p:txBody>
          <a:bodyPr/>
          <a:lstStyle>
            <a:lvl1pPr marL="0" indent="0" algn="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059A0"/>
                </a:solidFill>
              </a:defRPr>
            </a:lvl1pPr>
          </a:lstStyle>
          <a:p>
            <a:fld id="{7EFE3E1E-1916-4379-9153-0F29ED8D491A}" type="datetime1">
              <a:rPr lang="en-US" smtClean="0"/>
              <a:pPr/>
              <a:t>4/9/2018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err="1" smtClean="0">
                <a:solidFill>
                  <a:prstClr val="white"/>
                </a:solidFill>
              </a:rPr>
              <a:t>xxxxxxxxxxxxxx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F807-3C2E-4871-897B-F5A6027840F1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200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760"/>
            <a:ext cx="8229600" cy="490066"/>
          </a:xfrm>
        </p:spPr>
        <p:txBody>
          <a:bodyPr>
            <a:noAutofit/>
          </a:bodyPr>
          <a:lstStyle>
            <a:lvl1pPr>
              <a:defRPr sz="2800" b="1" i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39645" y="652284"/>
            <a:ext cx="8265084" cy="349810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6427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760"/>
            <a:ext cx="8229600" cy="490066"/>
          </a:xfrm>
        </p:spPr>
        <p:txBody>
          <a:bodyPr>
            <a:noAutofit/>
          </a:bodyPr>
          <a:lstStyle>
            <a:lvl1pPr>
              <a:defRPr sz="2800" b="1" i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39645" y="652284"/>
            <a:ext cx="8265084" cy="349810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8768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760"/>
            <a:ext cx="8229600" cy="490066"/>
          </a:xfrm>
        </p:spPr>
        <p:txBody>
          <a:bodyPr>
            <a:noAutofit/>
          </a:bodyPr>
          <a:lstStyle>
            <a:lvl1pPr>
              <a:defRPr sz="2800" b="1" i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39645" y="652284"/>
            <a:ext cx="8265084" cy="349810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8357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760"/>
            <a:ext cx="8229600" cy="490066"/>
          </a:xfrm>
        </p:spPr>
        <p:txBody>
          <a:bodyPr>
            <a:noAutofit/>
          </a:bodyPr>
          <a:lstStyle>
            <a:lvl1pPr>
              <a:defRPr sz="2800" b="1" i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39645" y="652284"/>
            <a:ext cx="8265084" cy="349810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738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41"/>
            <a:ext cx="8229600" cy="4900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1" i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39645" y="443565"/>
            <a:ext cx="8265084" cy="3498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4553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760"/>
            <a:ext cx="8229600" cy="490066"/>
          </a:xfrm>
        </p:spPr>
        <p:txBody>
          <a:bodyPr>
            <a:noAutofit/>
          </a:bodyPr>
          <a:lstStyle>
            <a:lvl1pPr>
              <a:defRPr sz="2800" b="1" i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39645" y="652284"/>
            <a:ext cx="8265084" cy="349810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0984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760"/>
            <a:ext cx="8229600" cy="490066"/>
          </a:xfrm>
        </p:spPr>
        <p:txBody>
          <a:bodyPr>
            <a:noAutofit/>
          </a:bodyPr>
          <a:lstStyle>
            <a:lvl1pPr>
              <a:defRPr sz="2800" b="1" i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39645" y="652284"/>
            <a:ext cx="8265084" cy="349810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2213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760"/>
            <a:ext cx="8229600" cy="490066"/>
          </a:xfrm>
        </p:spPr>
        <p:txBody>
          <a:bodyPr>
            <a:noAutofit/>
          </a:bodyPr>
          <a:lstStyle>
            <a:lvl1pPr>
              <a:defRPr sz="2800" b="1" i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39645" y="652284"/>
            <a:ext cx="8265084" cy="349810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3691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760"/>
            <a:ext cx="8229600" cy="490066"/>
          </a:xfrm>
        </p:spPr>
        <p:txBody>
          <a:bodyPr>
            <a:noAutofit/>
          </a:bodyPr>
          <a:lstStyle>
            <a:lvl1pPr>
              <a:defRPr sz="2800" b="1" i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39645" y="652284"/>
            <a:ext cx="8265084" cy="349810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8755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3971-47D7-4F40-BA82-5F00470A3127}" type="datetime1">
              <a:rPr lang="en-US" smtClean="0">
                <a:solidFill>
                  <a:prstClr val="white"/>
                </a:solidFill>
              </a:rPr>
              <a:pPr/>
              <a:t>4/9/2018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err="1" smtClean="0">
                <a:solidFill>
                  <a:prstClr val="white"/>
                </a:solidFill>
              </a:rPr>
              <a:t>xxxxxxxx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3EAE-38DB-4EF4-A01A-B555F6F7F52D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  <p:pic>
        <p:nvPicPr>
          <p:cNvPr id="8" name="Grafik 10" descr="mpsd-logo_white_symbol_RGB_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087" y="6541528"/>
            <a:ext cx="265019" cy="28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479" y="6549620"/>
            <a:ext cx="286588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45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5B1FF-4B8B-4249-ADBC-1DA822B08DEB}" type="datetime1">
              <a:rPr lang="en-US" smtClean="0">
                <a:solidFill>
                  <a:prstClr val="white"/>
                </a:solidFill>
              </a:rPr>
              <a:pPr/>
              <a:t>4/9/2018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err="1" smtClean="0">
                <a:solidFill>
                  <a:prstClr val="white"/>
                </a:solidFill>
              </a:rPr>
              <a:t>xxxxxxxxxxx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3EAE-38DB-4EF4-A01A-B555F6F7F52D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  <p:pic>
        <p:nvPicPr>
          <p:cNvPr id="7" name="Grafik 10" descr="mpsd-logo_white_symbol_RGB_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087" y="6541528"/>
            <a:ext cx="265019" cy="28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479" y="6549620"/>
            <a:ext cx="286588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9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0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9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mpsd-logo_blue_symbol_heller_RGB.png"/>
          <p:cNvPicPr>
            <a:picLocks noChangeAspect="1"/>
          </p:cNvPicPr>
          <p:nvPr userDrawn="1"/>
        </p:nvPicPr>
        <p:blipFill>
          <a:blip r:embed="rId5" cstate="print"/>
          <a:srcRect l="31145" t="22047" r="30247" b="22048"/>
          <a:stretch>
            <a:fillRect/>
          </a:stretch>
        </p:blipFill>
        <p:spPr>
          <a:xfrm>
            <a:off x="-2630747" y="3789363"/>
            <a:ext cx="5261494" cy="5383854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81821" y="44624"/>
            <a:ext cx="7762155" cy="9057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5288" y="152638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95536" y="63334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55EE4-D8BF-411D-B2A6-8DAE0BEABB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Grafik 7" descr="mpsd-logo_blue_short_RG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43976" y="216025"/>
            <a:ext cx="880774" cy="548679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1854000" y="6516000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rgbClr val="3F6EA7"/>
                </a:solidFill>
                <a:latin typeface="Bodoni MT" pitchFamily="18" charset="0"/>
              </a:rPr>
              <a:t>Max Planck Institute for the Structure and Dynamics of Matter</a:t>
            </a:r>
            <a:endParaRPr lang="de-DE" sz="1200" dirty="0">
              <a:solidFill>
                <a:srgbClr val="3F6EA7"/>
              </a:solidFill>
              <a:latin typeface="Bodoni MT" pitchFamily="18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052736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59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mpsd-logo_blue_symbol_heller_RGB.png"/>
          <p:cNvPicPr>
            <a:picLocks noChangeAspect="1"/>
          </p:cNvPicPr>
          <p:nvPr/>
        </p:nvPicPr>
        <p:blipFill>
          <a:blip r:embed="rId4" cstate="print"/>
          <a:srcRect l="31145" t="22047" r="30247" b="22048"/>
          <a:stretch>
            <a:fillRect/>
          </a:stretch>
        </p:blipFill>
        <p:spPr>
          <a:xfrm>
            <a:off x="-2630747" y="3789363"/>
            <a:ext cx="5261494" cy="5383854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5288" y="152638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55EE4-D8BF-411D-B2A6-8DAE0BEABB86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8" name="Grafik 7" descr="mpsd-logo_blue_short_RG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43976" y="72009"/>
            <a:ext cx="880774" cy="548679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1854000" y="6516000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kern="1200" baseline="0" dirty="0" smtClean="0">
                <a:solidFill>
                  <a:srgbClr val="3F6EA7"/>
                </a:solidFill>
                <a:latin typeface="Bodoni MT" pitchFamily="18" charset="0"/>
                <a:ea typeface="+mn-ea"/>
                <a:cs typeface="+mn-cs"/>
              </a:rPr>
              <a:t>Max Planck Institute for the Structure and Dynamics of Matter</a:t>
            </a:r>
            <a:endParaRPr lang="de-DE" sz="1200" dirty="0">
              <a:solidFill>
                <a:srgbClr val="3F6EA7"/>
              </a:solidFill>
              <a:latin typeface="Bodoni MT" pitchFamily="18" charset="0"/>
            </a:endParaRPr>
          </a:p>
        </p:txBody>
      </p:sp>
      <p:pic>
        <p:nvPicPr>
          <p:cNvPr id="10" name="Grafik 11" descr="mpsd-logo_blue_symbol_heller_RGB.png"/>
          <p:cNvPicPr>
            <a:picLocks noChangeAspect="1"/>
          </p:cNvPicPr>
          <p:nvPr userDrawn="1"/>
        </p:nvPicPr>
        <p:blipFill>
          <a:blip r:embed="rId4" cstate="print"/>
          <a:srcRect l="31145" t="22047" r="30247" b="22048"/>
          <a:stretch>
            <a:fillRect/>
          </a:stretch>
        </p:blipFill>
        <p:spPr>
          <a:xfrm>
            <a:off x="-2630747" y="3789363"/>
            <a:ext cx="5261494" cy="5383854"/>
          </a:xfrm>
          <a:prstGeom prst="rect">
            <a:avLst/>
          </a:prstGeom>
        </p:spPr>
      </p:pic>
      <p:sp>
        <p:nvSpPr>
          <p:cNvPr id="11" name="Rechteck 8"/>
          <p:cNvSpPr/>
          <p:nvPr userDrawn="1"/>
        </p:nvSpPr>
        <p:spPr>
          <a:xfrm>
            <a:off x="1854000" y="6516000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kern="1200" baseline="0" dirty="0" smtClean="0">
                <a:solidFill>
                  <a:srgbClr val="3F6EA7"/>
                </a:solidFill>
                <a:latin typeface="Bodoni MT" pitchFamily="18" charset="0"/>
                <a:ea typeface="+mn-ea"/>
                <a:cs typeface="+mn-cs"/>
              </a:rPr>
              <a:t>Max Planck Institute for the Structure and Dynamics of Matter</a:t>
            </a:r>
            <a:endParaRPr lang="de-DE" sz="1200" dirty="0">
              <a:solidFill>
                <a:srgbClr val="3F6EA7"/>
              </a:solidFill>
              <a:latin typeface="Bodoni MT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mpsd-logo_white-on-blue_symbol_RGB.jpg"/>
          <p:cNvPicPr>
            <a:picLocks noChangeAspect="1"/>
          </p:cNvPicPr>
          <p:nvPr/>
        </p:nvPicPr>
        <p:blipFill>
          <a:blip r:embed="rId3" cstate="print"/>
          <a:srcRect r="66265"/>
          <a:stretch>
            <a:fillRect/>
          </a:stretch>
        </p:blipFill>
        <p:spPr>
          <a:xfrm rot="5400000">
            <a:off x="1197258" y="-1197258"/>
            <a:ext cx="6858002" cy="9252518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9602C-C509-426F-9F9A-2B71F869BD41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 descr="mpsd-logo_white-on-blue_short_RGB.jpg"/>
          <p:cNvPicPr>
            <a:picLocks noChangeAspect="1"/>
          </p:cNvPicPr>
          <p:nvPr/>
        </p:nvPicPr>
        <p:blipFill>
          <a:blip r:embed="rId4" cstate="print"/>
          <a:srcRect l="22130" t="24070" r="28890" b="19472"/>
          <a:stretch>
            <a:fillRect/>
          </a:stretch>
        </p:blipFill>
        <p:spPr>
          <a:xfrm>
            <a:off x="7992888" y="0"/>
            <a:ext cx="1115616" cy="908720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1854303" y="6515350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kern="1200" baseline="0" dirty="0" smtClean="0">
                <a:solidFill>
                  <a:schemeClr val="bg1"/>
                </a:solidFill>
                <a:latin typeface="Bodoni MT" pitchFamily="18" charset="0"/>
                <a:ea typeface="+mn-ea"/>
                <a:cs typeface="+mn-cs"/>
              </a:rPr>
              <a:t>Max Planck Institute for the Structure and Dynamics of Matter</a:t>
            </a:r>
            <a:endParaRPr lang="de-DE" sz="1200" dirty="0">
              <a:solidFill>
                <a:schemeClr val="bg1"/>
              </a:solidFill>
              <a:latin typeface="Bodoni MT" pitchFamily="18" charset="0"/>
            </a:endParaRPr>
          </a:p>
        </p:txBody>
      </p:sp>
      <p:pic>
        <p:nvPicPr>
          <p:cNvPr id="13" name="Grafik 12" descr="mpsd-logo_white_symbol_RGB_b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164965" y="4006273"/>
            <a:ext cx="4504717" cy="48953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9" name="Rectangle 8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305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5344"/>
            <a:ext cx="2133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1225AB3-C1A2-4D5C-A053-3E5654B8C5CC}" type="datetime1">
              <a:rPr lang="en-US" smtClean="0">
                <a:solidFill>
                  <a:prstClr val="white"/>
                </a:solidFill>
              </a:rPr>
              <a:pPr/>
              <a:t>4/9/2018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5344"/>
            <a:ext cx="2895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 dirty="0" smtClean="0">
                <a:solidFill>
                  <a:prstClr val="white"/>
                </a:solidFill>
              </a:rPr>
              <a:t>15 UFPS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5344"/>
            <a:ext cx="2133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0D13EAE-38DB-4EF4-A01A-B555F6F7F52D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63500">
            <a:solidFill>
              <a:srgbClr val="3059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096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3059A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mpsd-logo_blue_symbol_heller_RGB.png"/>
          <p:cNvPicPr>
            <a:picLocks noChangeAspect="1"/>
          </p:cNvPicPr>
          <p:nvPr/>
        </p:nvPicPr>
        <p:blipFill>
          <a:blip r:embed="rId5" cstate="print"/>
          <a:srcRect l="31145" t="22047" r="30247" b="22048"/>
          <a:stretch>
            <a:fillRect/>
          </a:stretch>
        </p:blipFill>
        <p:spPr>
          <a:xfrm>
            <a:off x="-2630747" y="3789363"/>
            <a:ext cx="5261494" cy="5383854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81821" y="44624"/>
            <a:ext cx="7762155" cy="9057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5288" y="152638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55EE4-D8BF-411D-B2A6-8DAE0BEABB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Grafik 7" descr="mpsd-logo_blue_short_RG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43976" y="216025"/>
            <a:ext cx="880774" cy="548679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1854000" y="6516000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rgbClr val="3F6EA7"/>
                </a:solidFill>
                <a:latin typeface="Bodoni MT" pitchFamily="18" charset="0"/>
              </a:rPr>
              <a:t>Max Planck Institute for the Structure and Dynamics of Matter</a:t>
            </a:r>
            <a:endParaRPr lang="de-DE" sz="1200" dirty="0">
              <a:solidFill>
                <a:srgbClr val="3F6EA7"/>
              </a:solidFill>
              <a:latin typeface="Bodoni MT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59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5A78D25-18FC-4984-9141-1D52F92CB8E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209A83D-C056-4D5A-A09A-6D5548DF2FF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3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5A78D25-18FC-4984-9141-1D52F92CB8E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209A83D-C056-4D5A-A09A-6D5548DF2FF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73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mpsd-logo_blue_symbol_heller_RGB.png"/>
          <p:cNvPicPr>
            <a:picLocks noChangeAspect="1"/>
          </p:cNvPicPr>
          <p:nvPr/>
        </p:nvPicPr>
        <p:blipFill>
          <a:blip r:embed="rId4" cstate="print"/>
          <a:srcRect l="31145" t="22047" r="30247" b="22048"/>
          <a:stretch>
            <a:fillRect/>
          </a:stretch>
        </p:blipFill>
        <p:spPr>
          <a:xfrm>
            <a:off x="-2630747" y="3789363"/>
            <a:ext cx="5261494" cy="5383854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5288" y="152638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55EE4-D8BF-411D-B2A6-8DAE0BEABB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Grafik 7" descr="mpsd-logo_blue_short_RG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43976" y="72009"/>
            <a:ext cx="880774" cy="548679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1854000" y="6516000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rgbClr val="3F6EA7"/>
                </a:solidFill>
                <a:latin typeface="Bodoni MT" pitchFamily="18" charset="0"/>
              </a:rPr>
              <a:t>Max Planck Institute for the Structure and Dynamics of Matter</a:t>
            </a:r>
            <a:endParaRPr lang="de-DE" sz="1200" dirty="0">
              <a:solidFill>
                <a:srgbClr val="3F6EA7"/>
              </a:solidFill>
              <a:latin typeface="Bodoni MT" pitchFamily="18" charset="0"/>
            </a:endParaRPr>
          </a:p>
        </p:txBody>
      </p:sp>
      <p:pic>
        <p:nvPicPr>
          <p:cNvPr id="10" name="Grafik 11" descr="mpsd-logo_blue_symbol_heller_RGB.png"/>
          <p:cNvPicPr>
            <a:picLocks noChangeAspect="1"/>
          </p:cNvPicPr>
          <p:nvPr userDrawn="1"/>
        </p:nvPicPr>
        <p:blipFill>
          <a:blip r:embed="rId4" cstate="print"/>
          <a:srcRect l="31145" t="22047" r="30247" b="22048"/>
          <a:stretch>
            <a:fillRect/>
          </a:stretch>
        </p:blipFill>
        <p:spPr>
          <a:xfrm>
            <a:off x="-2630747" y="3789363"/>
            <a:ext cx="5261494" cy="5383854"/>
          </a:xfrm>
          <a:prstGeom prst="rect">
            <a:avLst/>
          </a:prstGeom>
        </p:spPr>
      </p:pic>
      <p:sp>
        <p:nvSpPr>
          <p:cNvPr id="11" name="Rechteck 8"/>
          <p:cNvSpPr/>
          <p:nvPr userDrawn="1"/>
        </p:nvSpPr>
        <p:spPr>
          <a:xfrm>
            <a:off x="1854000" y="6516000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rgbClr val="3F6EA7"/>
                </a:solidFill>
                <a:latin typeface="Bodoni MT" pitchFamily="18" charset="0"/>
              </a:rPr>
              <a:t>Max Planck Institute for the Structure and Dynamics of Matter</a:t>
            </a:r>
            <a:endParaRPr lang="de-DE" sz="1200" dirty="0">
              <a:solidFill>
                <a:srgbClr val="3F6EA7"/>
              </a:solidFill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88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8" r:id="rId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5A78D25-18FC-4984-9141-1D52F92CB8E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209A83D-C056-4D5A-A09A-6D5548DF2FF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53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8" r:id="rId19"/>
    <p:sldLayoutId id="2147483779" r:id="rId2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3" Type="http://schemas.openxmlformats.org/officeDocument/2006/relationships/image" Target="../media/image50.jpeg"/><Relationship Id="rId7" Type="http://schemas.openxmlformats.org/officeDocument/2006/relationships/image" Target="../media/image470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0.png"/><Relationship Id="rId4" Type="http://schemas.openxmlformats.org/officeDocument/2006/relationships/image" Target="../media/image51.emf"/><Relationship Id="rId9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0.png"/><Relationship Id="rId5" Type="http://schemas.openxmlformats.org/officeDocument/2006/relationships/image" Target="../media/image540.png"/><Relationship Id="rId4" Type="http://schemas.openxmlformats.org/officeDocument/2006/relationships/image" Target="../media/image5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0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png"/><Relationship Id="rId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jpeg"/><Relationship Id="rId18" Type="http://schemas.openxmlformats.org/officeDocument/2006/relationships/image" Target="../media/image3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59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5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9.png"/><Relationship Id="rId10" Type="http://schemas.openxmlformats.org/officeDocument/2006/relationships/image" Target="../media/image24.jpeg"/><Relationship Id="rId19" Type="http://schemas.openxmlformats.org/officeDocument/2006/relationships/image" Target="../media/image33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3147352"/>
            <a:ext cx="77768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err="1" smtClean="0">
                <a:solidFill>
                  <a:srgbClr val="4A7EBB"/>
                </a:solidFill>
                <a:cs typeface="Times New Roman" panose="02020603050405020304" pitchFamily="18" charset="0"/>
              </a:rPr>
              <a:t>Ibrahym</a:t>
            </a:r>
            <a:r>
              <a:rPr lang="de-DE" sz="2000" b="1" dirty="0">
                <a:solidFill>
                  <a:srgbClr val="4A7EBB"/>
                </a:solidFill>
                <a:cs typeface="Times New Roman" panose="02020603050405020304" pitchFamily="18" charset="0"/>
              </a:rPr>
              <a:t> </a:t>
            </a:r>
            <a:r>
              <a:rPr lang="de-DE" sz="2000" b="1" dirty="0" err="1" smtClean="0">
                <a:solidFill>
                  <a:srgbClr val="4A7EBB"/>
                </a:solidFill>
                <a:cs typeface="Times New Roman" panose="02020603050405020304" pitchFamily="18" charset="0"/>
              </a:rPr>
              <a:t>Dourki</a:t>
            </a:r>
            <a:endParaRPr lang="de-DE" sz="2000" b="1" dirty="0" smtClean="0">
              <a:solidFill>
                <a:srgbClr val="4A7EBB"/>
              </a:solidFill>
              <a:cs typeface="Times New Roman" panose="02020603050405020304" pitchFamily="18" charset="0"/>
            </a:endParaRPr>
          </a:p>
          <a:p>
            <a:pPr algn="ctr"/>
            <a:endParaRPr lang="de-DE" sz="2000" b="1" dirty="0">
              <a:solidFill>
                <a:srgbClr val="4A7EBB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4A7EBB"/>
                </a:solidFill>
                <a:cs typeface="Times New Roman" pitchFamily="18" charset="0"/>
              </a:rPr>
              <a:t>22</a:t>
            </a:r>
            <a:r>
              <a:rPr lang="en-US" sz="2000" b="1" baseline="30000" dirty="0" smtClean="0">
                <a:solidFill>
                  <a:srgbClr val="4A7EBB"/>
                </a:solidFill>
                <a:cs typeface="Times New Roman" pitchFamily="18" charset="0"/>
              </a:rPr>
              <a:t>nd </a:t>
            </a:r>
            <a:r>
              <a:rPr lang="en-US" sz="2000" b="1" dirty="0">
                <a:solidFill>
                  <a:srgbClr val="4A7EBB"/>
                </a:solidFill>
                <a:cs typeface="Times New Roman" pitchFamily="18" charset="0"/>
              </a:rPr>
              <a:t>International Workshop on DEPFET Detectors  and Applications </a:t>
            </a:r>
          </a:p>
          <a:p>
            <a:pPr algn="ctr"/>
            <a:r>
              <a:rPr lang="en-US" sz="2000" b="1" dirty="0" smtClean="0">
                <a:solidFill>
                  <a:srgbClr val="4A7EBB"/>
                </a:solidFill>
                <a:cs typeface="Times New Roman" pitchFamily="18" charset="0"/>
              </a:rPr>
              <a:t>8-1 April 2018, </a:t>
            </a:r>
            <a:r>
              <a:rPr lang="de-DE" sz="2000" b="1" dirty="0" err="1" smtClean="0">
                <a:solidFill>
                  <a:srgbClr val="4A7EBB"/>
                </a:solidFill>
                <a:cs typeface="Times New Roman" panose="02020603050405020304" pitchFamily="18" charset="0"/>
              </a:rPr>
              <a:t>Ringberg</a:t>
            </a:r>
            <a:r>
              <a:rPr lang="de-DE" sz="2000" b="1" dirty="0" smtClean="0">
                <a:solidFill>
                  <a:srgbClr val="4A7EBB"/>
                </a:solidFill>
                <a:cs typeface="Times New Roman" panose="02020603050405020304" pitchFamily="18" charset="0"/>
              </a:rPr>
              <a:t> </a:t>
            </a:r>
            <a:r>
              <a:rPr lang="de-DE" sz="2000" b="1" dirty="0" smtClean="0">
                <a:solidFill>
                  <a:srgbClr val="4A7EBB"/>
                </a:solidFill>
                <a:cs typeface="Times New Roman" panose="02020603050405020304" pitchFamily="18" charset="0"/>
              </a:rPr>
              <a:t>Castle, Germany</a:t>
            </a:r>
            <a:endParaRPr lang="de-DE" sz="2000" b="1" dirty="0">
              <a:solidFill>
                <a:srgbClr val="4A7EBB"/>
              </a:solidFill>
              <a:cs typeface="Times New Roman" panose="02020603050405020304" pitchFamily="18" charset="0"/>
            </a:endParaRPr>
          </a:p>
          <a:p>
            <a:pPr algn="ctr"/>
            <a:r>
              <a:rPr lang="de-DE" sz="2400" b="1" dirty="0" smtClean="0">
                <a:solidFill>
                  <a:srgbClr val="4A7EBB"/>
                </a:solidFill>
                <a:cs typeface="Times New Roman" panose="02020603050405020304" pitchFamily="18" charset="0"/>
              </a:rPr>
              <a:t> </a:t>
            </a:r>
          </a:p>
          <a:p>
            <a:pPr algn="ctr"/>
            <a:endParaRPr lang="de-DE" sz="2400" b="1" dirty="0">
              <a:solidFill>
                <a:srgbClr val="4A7EBB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 Box 14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539552" y="1916251"/>
            <a:ext cx="7920880" cy="58695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99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 smtClean="0"/>
              <a:t>Imaging </a:t>
            </a:r>
            <a:r>
              <a:rPr lang="en-US" sz="3200" b="1" dirty="0"/>
              <a:t>capabilities of the </a:t>
            </a:r>
            <a:r>
              <a:rPr lang="en-US" sz="3200" b="1" dirty="0" smtClean="0"/>
              <a:t>EDET-80k detector</a:t>
            </a:r>
            <a:endParaRPr lang="en-GB" sz="3000" b="1" dirty="0">
              <a:ln w="952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23528" y="5157192"/>
            <a:ext cx="4032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 smtClean="0">
                <a:solidFill>
                  <a:srgbClr val="4A7EBB"/>
                </a:solidFill>
                <a:cs typeface="Times New Roman" pitchFamily="18" charset="0"/>
              </a:rPr>
              <a:t>Ibrahym</a:t>
            </a:r>
            <a:r>
              <a:rPr lang="en-US" sz="1200" b="1" dirty="0" smtClean="0">
                <a:solidFill>
                  <a:srgbClr val="4A7EBB"/>
                </a:solidFill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rgbClr val="4A7EBB"/>
                </a:solidFill>
                <a:cs typeface="Times New Roman" pitchFamily="18" charset="0"/>
              </a:rPr>
              <a:t>Dourki</a:t>
            </a:r>
            <a:r>
              <a:rPr lang="en-US" sz="1200" b="1" dirty="0" smtClean="0">
                <a:solidFill>
                  <a:srgbClr val="4A7EBB"/>
                </a:solidFill>
                <a:cs typeface="Times New Roman" pitchFamily="18" charset="0"/>
              </a:rPr>
              <a:t>, PhD Student</a:t>
            </a:r>
          </a:p>
          <a:p>
            <a:r>
              <a:rPr lang="en-US" sz="1200" b="1" dirty="0" smtClean="0">
                <a:solidFill>
                  <a:srgbClr val="4A7EBB"/>
                </a:solidFill>
                <a:cs typeface="Times New Roman" pitchFamily="18" charset="0"/>
              </a:rPr>
              <a:t>Max Planck  Institute for the Structure and Dynamics of Matter, Center for Free Electron Laser Science (CFEL)</a:t>
            </a:r>
            <a:br>
              <a:rPr lang="en-US" sz="1200" b="1" dirty="0" smtClean="0">
                <a:solidFill>
                  <a:srgbClr val="4A7EBB"/>
                </a:solidFill>
                <a:cs typeface="Times New Roman" pitchFamily="18" charset="0"/>
              </a:rPr>
            </a:br>
            <a:r>
              <a:rPr lang="en-US" sz="1200" b="1" dirty="0" err="1" smtClean="0">
                <a:solidFill>
                  <a:srgbClr val="4A7EBB"/>
                </a:solidFill>
                <a:cs typeface="Times New Roman" pitchFamily="18" charset="0"/>
              </a:rPr>
              <a:t>Luruper</a:t>
            </a:r>
            <a:r>
              <a:rPr lang="en-US" sz="1200" b="1" dirty="0" smtClean="0">
                <a:solidFill>
                  <a:srgbClr val="4A7EBB"/>
                </a:solidFill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rgbClr val="4A7EBB"/>
                </a:solidFill>
                <a:cs typeface="Times New Roman" pitchFamily="18" charset="0"/>
              </a:rPr>
              <a:t>Chausee</a:t>
            </a:r>
            <a:r>
              <a:rPr lang="en-US" sz="1200" b="1" dirty="0" smtClean="0">
                <a:solidFill>
                  <a:srgbClr val="4A7EBB"/>
                </a:solidFill>
                <a:cs typeface="Times New Roman" pitchFamily="18" charset="0"/>
              </a:rPr>
              <a:t> 149</a:t>
            </a:r>
            <a:br>
              <a:rPr lang="en-US" sz="1200" b="1" dirty="0" smtClean="0">
                <a:solidFill>
                  <a:srgbClr val="4A7EBB"/>
                </a:solidFill>
                <a:cs typeface="Times New Roman" pitchFamily="18" charset="0"/>
              </a:rPr>
            </a:br>
            <a:r>
              <a:rPr lang="en-US" sz="1200" b="1" dirty="0" smtClean="0">
                <a:solidFill>
                  <a:srgbClr val="4A7EBB"/>
                </a:solidFill>
                <a:cs typeface="Times New Roman" pitchFamily="18" charset="0"/>
              </a:rPr>
              <a:t>D-22761 Hamburg (Germany)</a:t>
            </a:r>
          </a:p>
          <a:p>
            <a:endParaRPr lang="en-US" sz="1200" b="1" dirty="0" smtClean="0">
              <a:solidFill>
                <a:srgbClr val="4A7EBB"/>
              </a:solidFill>
              <a:cs typeface="Times New Roman" pitchFamily="18" charset="0"/>
            </a:endParaRPr>
          </a:p>
          <a:p>
            <a:r>
              <a:rPr lang="de-DE" sz="1200" b="1" dirty="0" smtClean="0">
                <a:solidFill>
                  <a:srgbClr val="4A7EBB"/>
                </a:solidFill>
                <a:cs typeface="Times New Roman" panose="02020603050405020304" pitchFamily="18" charset="0"/>
              </a:rPr>
              <a:t>ibrahym.dki@gmail.com</a:t>
            </a:r>
            <a:endParaRPr lang="de-DE" sz="1200" b="1" dirty="0">
              <a:solidFill>
                <a:srgbClr val="4A7EBB"/>
              </a:solidFill>
              <a:cs typeface="Times New Roman" panose="02020603050405020304" pitchFamily="18" charset="0"/>
            </a:endParaRPr>
          </a:p>
          <a:p>
            <a:r>
              <a:rPr lang="de-DE" sz="1200" b="1" dirty="0" smtClean="0">
                <a:solidFill>
                  <a:srgbClr val="4A7EBB"/>
                </a:solidFill>
                <a:cs typeface="Times New Roman" panose="02020603050405020304" pitchFamily="18" charset="0"/>
              </a:rPr>
              <a:t>ibrahym.dourki@mpsd.mpg.de</a:t>
            </a:r>
            <a:endParaRPr lang="de-DE" sz="1200" b="1" dirty="0">
              <a:solidFill>
                <a:srgbClr val="4A7EBB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96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41168"/>
            <a:ext cx="3959487" cy="2051928"/>
          </a:xfrm>
          <a:prstGeom prst="rect">
            <a:avLst/>
          </a:prstGeom>
        </p:spPr>
      </p:pic>
      <p:pic>
        <p:nvPicPr>
          <p:cNvPr id="2050" name="Picture 2" descr="C:\MyDocuments\MyPhDThesis\subsections\charge_sharing\plots\FGTS_FullEdetGeometry_SharedSignal_Si_Housing\plots\position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944" y="391016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MyDocuments\MyPhDThesis\subsections\charge_sharing\plots\FGTS_FullEdetGeometry_SharedSignal_Si_Housing\plots\position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944" y="2424896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MyDocuments\MyPhDThesis\subsections\charge_sharing\plots\FGTS_FullEdetGeometry_SharedSignal_Si_Housing\plots\position2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944" y="4378752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MyDocuments\MyPhDThesis\subsections\charge_sharing\plots\FGTS_FullEdetGeometry_SharedSignal_Si_Housing\plots\position2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640" y="4293096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MyDocuments\MyPhDThesis\subsections\charge_sharing\plots\FGTS_FullEdetGeometry_SharedSignal_Si_Housing\plots\Mean_Imag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65104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07704" y="4952201"/>
            <a:ext cx="6094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>
                <a:solidFill>
                  <a:srgbClr val="4A7EBB"/>
                </a:solidFill>
                <a:cs typeface="Times New Roman" pitchFamily="18" charset="0"/>
              </a:rPr>
              <a:t>55.7 %</a:t>
            </a:r>
          </a:p>
        </p:txBody>
      </p:sp>
      <p:pic>
        <p:nvPicPr>
          <p:cNvPr id="2055" name="Picture 7" descr="C:\MyDocuments\MyTalks_Edet\Conferences\Mypapers\paper2_v2\figure01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" t="14797" r="8230" b="50000"/>
          <a:stretch/>
        </p:blipFill>
        <p:spPr bwMode="auto">
          <a:xfrm>
            <a:off x="935387" y="692856"/>
            <a:ext cx="3924645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3131840" y="13902"/>
            <a:ext cx="2952328" cy="70609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b="1" dirty="0" smtClean="0">
                <a:solidFill>
                  <a:srgbClr val="4A7EBB"/>
                </a:solidFill>
                <a:cs typeface="Times New Roman" pitchFamily="18" charset="0"/>
              </a:rPr>
              <a:t>Charge </a:t>
            </a:r>
            <a:r>
              <a:rPr lang="de-DE" sz="2400" b="1" dirty="0" err="1">
                <a:solidFill>
                  <a:srgbClr val="4A7EBB"/>
                </a:solidFill>
                <a:cs typeface="Times New Roman" pitchFamily="18" charset="0"/>
              </a:rPr>
              <a:t>s</a:t>
            </a:r>
            <a:r>
              <a:rPr lang="de-DE" sz="2400" b="1" dirty="0" err="1" smtClean="0">
                <a:solidFill>
                  <a:srgbClr val="4A7EBB"/>
                </a:solidFill>
                <a:cs typeface="Times New Roman" pitchFamily="18" charset="0"/>
              </a:rPr>
              <a:t>haring</a:t>
            </a:r>
            <a:endParaRPr lang="de-DE" sz="2400" b="1" dirty="0">
              <a:solidFill>
                <a:srgbClr val="4A7EBB"/>
              </a:solidFill>
              <a:cs typeface="Times New Roman" pitchFamily="18" charset="0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96" y="6467191"/>
            <a:ext cx="1665024" cy="365125"/>
          </a:xfrm>
        </p:spPr>
        <p:txBody>
          <a:bodyPr/>
          <a:lstStyle/>
          <a:p>
            <a:pPr algn="l"/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P</a:t>
            </a:r>
            <a:fld id="{DF411575-8A59-4F4F-9E2F-D62102C87B4F}" type="slidenum">
              <a:rPr lang="de-DE" sz="1400" smtClean="0">
                <a:solidFill>
                  <a:srgbClr val="3F6EA7"/>
                </a:solidFill>
                <a:cs typeface="Times New Roman" panose="02020603050405020304" pitchFamily="18" charset="0"/>
              </a:rPr>
              <a:pPr algn="l"/>
              <a:t>10</a:t>
            </a:fld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, </a:t>
            </a:r>
            <a:r>
              <a:rPr lang="de-DE" sz="1400" dirty="0" err="1" smtClean="0">
                <a:solidFill>
                  <a:srgbClr val="3F6EA7"/>
                </a:solidFill>
                <a:cs typeface="Times New Roman" panose="02020603050405020304" pitchFamily="18" charset="0"/>
              </a:rPr>
              <a:t>Ibrahym</a:t>
            </a:r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solidFill>
                  <a:srgbClr val="3F6EA7"/>
                </a:solidFill>
                <a:cs typeface="Times New Roman" panose="02020603050405020304" pitchFamily="18" charset="0"/>
              </a:rPr>
              <a:t>Dourki</a:t>
            </a:r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           </a:t>
            </a:r>
            <a:endParaRPr lang="de-DE" sz="1400" dirty="0">
              <a:solidFill>
                <a:srgbClr val="3F6EA7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93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Appoach1\plots_NoPD\plot_sum_event_Si_Hous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60" y="980728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1520" y="692696"/>
            <a:ext cx="23042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1</a:t>
            </a:r>
            <a:r>
              <a:rPr lang="de-DE" sz="1400" dirty="0" smtClean="0"/>
              <a:t>) e-h </a:t>
            </a:r>
            <a:r>
              <a:rPr lang="de-DE" sz="1400" dirty="0" err="1" smtClean="0"/>
              <a:t>pairs</a:t>
            </a:r>
            <a:r>
              <a:rPr lang="de-DE" sz="1400" dirty="0" smtClean="0"/>
              <a:t> </a:t>
            </a:r>
            <a:r>
              <a:rPr lang="de-DE" sz="1400" dirty="0" err="1" smtClean="0"/>
              <a:t>distribution</a:t>
            </a:r>
            <a:endParaRPr lang="de-DE" sz="1400" dirty="0"/>
          </a:p>
        </p:txBody>
      </p:sp>
      <p:sp>
        <p:nvSpPr>
          <p:cNvPr id="10" name="Rectangle 9"/>
          <p:cNvSpPr/>
          <p:nvPr/>
        </p:nvSpPr>
        <p:spPr>
          <a:xfrm>
            <a:off x="4894189" y="620688"/>
            <a:ext cx="27018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2) DEPFET current </a:t>
            </a:r>
            <a:r>
              <a:rPr lang="de-DE" sz="1400" dirty="0" err="1" smtClean="0"/>
              <a:t>distribuion</a:t>
            </a:r>
            <a:endParaRPr lang="de-DE" sz="1400" dirty="0"/>
          </a:p>
        </p:txBody>
      </p:sp>
      <p:sp>
        <p:nvSpPr>
          <p:cNvPr id="13" name="Rectangle 12"/>
          <p:cNvSpPr/>
          <p:nvPr/>
        </p:nvSpPr>
        <p:spPr>
          <a:xfrm>
            <a:off x="2746732" y="260648"/>
            <a:ext cx="3086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Without</a:t>
            </a:r>
            <a:r>
              <a:rPr lang="de-DE" sz="24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Poisson noise</a:t>
            </a:r>
            <a:endParaRPr lang="de-DE" sz="2400" dirty="0"/>
          </a:p>
        </p:txBody>
      </p:sp>
      <p:sp>
        <p:nvSpPr>
          <p:cNvPr id="19" name="Rectangle 18"/>
          <p:cNvSpPr/>
          <p:nvPr/>
        </p:nvSpPr>
        <p:spPr>
          <a:xfrm>
            <a:off x="5364088" y="3403186"/>
            <a:ext cx="2567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4</a:t>
            </a:r>
            <a:r>
              <a:rPr lang="de-DE" sz="1400" dirty="0" smtClean="0"/>
              <a:t>) </a:t>
            </a:r>
            <a:r>
              <a:rPr lang="de-DE" sz="1400" dirty="0" err="1" smtClean="0"/>
              <a:t>Mean</a:t>
            </a:r>
            <a:r>
              <a:rPr lang="de-DE" sz="1400" dirty="0" smtClean="0"/>
              <a:t> of PE in  vs. ADU</a:t>
            </a:r>
            <a:endParaRPr lang="de-DE" sz="1400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96" y="6467191"/>
            <a:ext cx="1800200" cy="365125"/>
          </a:xfrm>
        </p:spPr>
        <p:txBody>
          <a:bodyPr/>
          <a:lstStyle/>
          <a:p>
            <a:pPr algn="l"/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P</a:t>
            </a:r>
            <a:fld id="{DF411575-8A59-4F4F-9E2F-D62102C87B4F}" type="slidenum">
              <a:rPr lang="de-DE" sz="1400" smtClean="0">
                <a:solidFill>
                  <a:srgbClr val="3F6EA7"/>
                </a:solidFill>
                <a:cs typeface="Times New Roman" panose="02020603050405020304" pitchFamily="18" charset="0"/>
              </a:rPr>
              <a:pPr algn="l"/>
              <a:t>11</a:t>
            </a:fld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, </a:t>
            </a:r>
            <a:r>
              <a:rPr lang="de-DE" sz="1400" dirty="0" err="1" smtClean="0">
                <a:solidFill>
                  <a:srgbClr val="3F6EA7"/>
                </a:solidFill>
                <a:cs typeface="Times New Roman" panose="02020603050405020304" pitchFamily="18" charset="0"/>
              </a:rPr>
              <a:t>Ibrahym</a:t>
            </a:r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solidFill>
                  <a:srgbClr val="3F6EA7"/>
                </a:solidFill>
                <a:cs typeface="Times New Roman" panose="02020603050405020304" pitchFamily="18" charset="0"/>
              </a:rPr>
              <a:t>Dourki</a:t>
            </a:r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           </a:t>
            </a:r>
            <a:endParaRPr lang="de-DE" sz="1400" dirty="0">
              <a:solidFill>
                <a:srgbClr val="3F6EA7"/>
              </a:solidFill>
              <a:cs typeface="Times New Roman" panose="02020603050405020304" pitchFamily="18" charset="0"/>
            </a:endParaRPr>
          </a:p>
        </p:txBody>
      </p:sp>
      <p:pic>
        <p:nvPicPr>
          <p:cNvPr id="1026" name="Picture 2" descr="C:\MyDocuments\MyTalks_Edet\Conferences\DEPFET_Meetings\22nd_DEPFET_Ringberg\22ndDEPFET_plots\InfinitePx_Dist_DEPFET_Curr_from_1Event_To_10Event_Si hous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416" y="1002575"/>
            <a:ext cx="3264000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MyDocuments\MyTalks_Edet\Conferences\DEPFET_Meetings\22nd_DEPFET_Ringberg\22ndDEPFET_plots\NoPD_Avg_Elect_From_ADU_Distr_Fano_Depfet_DCDSi housi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88" y="3717352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113278" y="3491135"/>
            <a:ext cx="27244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3</a:t>
            </a:r>
            <a:r>
              <a:rPr lang="de-DE" sz="1400" dirty="0" smtClean="0"/>
              <a:t>) </a:t>
            </a:r>
            <a:r>
              <a:rPr lang="de-DE" sz="1400" dirty="0" err="1" smtClean="0"/>
              <a:t>Digitization</a:t>
            </a:r>
            <a:r>
              <a:rPr lang="de-DE" sz="1400" dirty="0" smtClean="0"/>
              <a:t>: ADU </a:t>
            </a:r>
            <a:r>
              <a:rPr lang="de-DE" sz="1400" dirty="0" err="1" smtClean="0"/>
              <a:t>distribuion</a:t>
            </a:r>
            <a:endParaRPr lang="de-DE" sz="1400" dirty="0"/>
          </a:p>
        </p:txBody>
      </p:sp>
      <p:pic>
        <p:nvPicPr>
          <p:cNvPr id="29" name="Picture 4" descr="C:\MyDocuments\MyTalks_Edet\Conferences\DEPFET_Meetings\22nd_DEPFET_Ringberg\22ndDEPFET_plots\InfinitePx_ADU_Gain_3_1Event_To_10Event_Si hous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00" y="3717352"/>
            <a:ext cx="383999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201071" y="4941168"/>
            <a:ext cx="0" cy="144016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89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23528" y="1308392"/>
                <a:ext cx="8424937" cy="618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700" b="1" dirty="0" smtClean="0"/>
                  <a:t>Assumption:  </a:t>
                </a:r>
                <a:r>
                  <a:rPr lang="en-US" sz="1700" dirty="0" smtClean="0"/>
                  <a:t>Electrons hitting detector obey </a:t>
                </a:r>
                <a:r>
                  <a:rPr lang="en-US" sz="1700" dirty="0"/>
                  <a:t>Poisson </a:t>
                </a:r>
                <a:r>
                  <a:rPr lang="en-US" sz="1700" dirty="0" smtClean="0"/>
                  <a:t>statistic</a:t>
                </a:r>
              </a:p>
              <a:p>
                <a:r>
                  <a:rPr lang="en-US" sz="1700" b="1" dirty="0" smtClean="0"/>
                  <a:t>Noise:  </a:t>
                </a:r>
                <a:r>
                  <a:rPr lang="en-US" sz="1700" dirty="0" smtClean="0"/>
                  <a:t>standard deviation:    </a:t>
                </a:r>
                <a:r>
                  <a:rPr lang="en-US" sz="1700" dirty="0" smtClean="0">
                    <a:sym typeface="Symbol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700" i="1" smtClean="0">
                        <a:latin typeface="Cambria Math"/>
                        <a:ea typeface="Cambria Math"/>
                        <a:sym typeface="Symbol"/>
                      </a:rPr>
                      <m:t>𝜎</m:t>
                    </m:r>
                    <m:r>
                      <a:rPr lang="en-US" sz="1700" i="1" smtClean="0">
                        <a:latin typeface="Cambria Math"/>
                        <a:sym typeface="Symbol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700" i="1" smtClean="0">
                            <a:latin typeface="Cambria Math"/>
                            <a:sym typeface="Symbol"/>
                          </a:rPr>
                        </m:ctrlPr>
                      </m:radPr>
                      <m:deg/>
                      <m:e>
                        <m:r>
                          <a:rPr lang="de-DE" sz="1700" b="0" i="1" smtClean="0">
                            <a:latin typeface="Cambria Math"/>
                            <a:sym typeface="Symbol"/>
                          </a:rPr>
                          <m:t>𝑚</m:t>
                        </m:r>
                      </m:e>
                    </m:rad>
                  </m:oMath>
                </a14:m>
                <a:endParaRPr lang="de-DE" sz="17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308392"/>
                <a:ext cx="8424937" cy="618439"/>
              </a:xfrm>
              <a:prstGeom prst="rect">
                <a:avLst/>
              </a:prstGeom>
              <a:blipFill rotWithShape="1">
                <a:blip r:embed="rId2"/>
                <a:stretch>
                  <a:fillRect l="-434" t="-2970" b="-128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23529" y="2028472"/>
            <a:ext cx="770485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smtClean="0"/>
              <a:t>k: events (k= 1,2</a:t>
            </a:r>
            <a:r>
              <a:rPr lang="en-US" sz="1700" dirty="0"/>
              <a:t>,…,N)</a:t>
            </a:r>
            <a:endParaRPr lang="de-DE" sz="1700" dirty="0"/>
          </a:p>
          <a:p>
            <a:r>
              <a:rPr lang="en-US" sz="1700" dirty="0"/>
              <a:t>m: Average of the number of </a:t>
            </a:r>
            <a:r>
              <a:rPr lang="en-US" sz="1700" dirty="0" smtClean="0"/>
              <a:t>events</a:t>
            </a:r>
          </a:p>
          <a:p>
            <a:endParaRPr lang="en-US" sz="1700" dirty="0" smtClean="0"/>
          </a:p>
          <a:p>
            <a:endParaRPr lang="en-US" sz="1700" dirty="0"/>
          </a:p>
          <a:p>
            <a:endParaRPr lang="en-US" sz="1700" dirty="0" smtClean="0"/>
          </a:p>
          <a:p>
            <a:endParaRPr lang="de-DE" sz="1700" dirty="0" smtClean="0"/>
          </a:p>
          <a:p>
            <a:r>
              <a:rPr lang="de-DE" sz="1700" dirty="0" err="1" smtClean="0"/>
              <a:t>For</a:t>
            </a:r>
            <a:r>
              <a:rPr lang="de-DE" sz="1700" dirty="0" smtClean="0"/>
              <a:t> </a:t>
            </a:r>
            <a:r>
              <a:rPr lang="de-DE" sz="1700" dirty="0" err="1"/>
              <a:t>each</a:t>
            </a:r>
            <a:r>
              <a:rPr lang="de-DE" sz="1700" dirty="0"/>
              <a:t> </a:t>
            </a:r>
            <a:r>
              <a:rPr lang="de-DE" sz="1700" dirty="0" smtClean="0"/>
              <a:t>Poisson </a:t>
            </a:r>
            <a:r>
              <a:rPr lang="de-DE" sz="1700" dirty="0" err="1" smtClean="0"/>
              <a:t>event</a:t>
            </a:r>
            <a:r>
              <a:rPr lang="de-DE" sz="1700" dirty="0" smtClean="0"/>
              <a:t>, </a:t>
            </a:r>
            <a:r>
              <a:rPr lang="de-DE" sz="1700" dirty="0"/>
              <a:t>a </a:t>
            </a:r>
            <a:r>
              <a:rPr lang="de-DE" sz="1700" dirty="0" err="1"/>
              <a:t>corresponding</a:t>
            </a:r>
            <a:r>
              <a:rPr lang="de-DE" sz="1700" dirty="0"/>
              <a:t> </a:t>
            </a:r>
            <a:r>
              <a:rPr lang="de-DE" sz="1700" dirty="0" err="1"/>
              <a:t>number</a:t>
            </a:r>
            <a:r>
              <a:rPr lang="de-DE" sz="1700" dirty="0"/>
              <a:t> of e-h </a:t>
            </a:r>
            <a:r>
              <a:rPr lang="de-DE" sz="1700" dirty="0" err="1"/>
              <a:t>pairs</a:t>
            </a:r>
            <a:r>
              <a:rPr lang="de-DE" sz="1700" dirty="0"/>
              <a:t> </a:t>
            </a:r>
            <a:endParaRPr lang="de-DE" sz="1700" dirty="0" smtClean="0"/>
          </a:p>
          <a:p>
            <a:r>
              <a:rPr lang="de-DE" sz="1700" dirty="0" smtClean="0"/>
              <a:t>is </a:t>
            </a:r>
            <a:r>
              <a:rPr lang="de-DE" sz="1700" dirty="0" err="1"/>
              <a:t>calculated</a:t>
            </a:r>
            <a:r>
              <a:rPr lang="de-DE" sz="1700" dirty="0"/>
              <a:t>: </a:t>
            </a:r>
            <a:r>
              <a:rPr lang="de-DE" sz="1700" dirty="0"/>
              <a:t> </a:t>
            </a:r>
            <a:r>
              <a:rPr lang="de-DE" sz="1700" dirty="0" smtClean="0"/>
              <a:t>noise </a:t>
            </a:r>
            <a:r>
              <a:rPr lang="de-DE" sz="1700" dirty="0"/>
              <a:t>is </a:t>
            </a:r>
            <a:r>
              <a:rPr lang="de-DE" sz="1700" dirty="0" err="1"/>
              <a:t>now</a:t>
            </a:r>
            <a:r>
              <a:rPr lang="de-DE" sz="1700" dirty="0"/>
              <a:t> </a:t>
            </a:r>
            <a:r>
              <a:rPr lang="de-DE" sz="1700" dirty="0" err="1"/>
              <a:t>added</a:t>
            </a:r>
            <a:r>
              <a:rPr lang="de-DE" sz="1700" dirty="0"/>
              <a:t> </a:t>
            </a:r>
            <a:r>
              <a:rPr lang="de-DE" sz="1700" dirty="0" err="1"/>
              <a:t>to</a:t>
            </a:r>
            <a:r>
              <a:rPr lang="de-DE" sz="1700" dirty="0"/>
              <a:t> </a:t>
            </a:r>
            <a:r>
              <a:rPr lang="de-DE" sz="1700" dirty="0" smtClean="0"/>
              <a:t>e-h </a:t>
            </a:r>
            <a:r>
              <a:rPr lang="de-DE" sz="1700" dirty="0" err="1"/>
              <a:t>pairs</a:t>
            </a:r>
            <a:r>
              <a:rPr lang="de-DE" sz="1700" dirty="0"/>
              <a:t> </a:t>
            </a:r>
            <a:r>
              <a:rPr lang="de-DE" sz="1700" dirty="0" err="1" smtClean="0"/>
              <a:t>generated</a:t>
            </a:r>
            <a:r>
              <a:rPr lang="de-DE" sz="1700" dirty="0" smtClean="0"/>
              <a:t> in </a:t>
            </a:r>
            <a:r>
              <a:rPr lang="de-DE" sz="1700" dirty="0" err="1" smtClean="0"/>
              <a:t>Edet</a:t>
            </a:r>
            <a:endParaRPr lang="de-DE" sz="1700" dirty="0"/>
          </a:p>
          <a:p>
            <a:endParaRPr lang="en-US" sz="1700" dirty="0"/>
          </a:p>
          <a:p>
            <a:r>
              <a:rPr lang="en-US" sz="1700" dirty="0"/>
              <a:t>For 1 event:    </a:t>
            </a:r>
            <a:r>
              <a:rPr lang="en-US" sz="1700" dirty="0" smtClean="0"/>
              <a:t> S</a:t>
            </a:r>
            <a:r>
              <a:rPr lang="en-US" sz="1700" baseline="-25000" dirty="0" smtClean="0"/>
              <a:t>in1 </a:t>
            </a:r>
            <a:r>
              <a:rPr lang="en-US" sz="1700" dirty="0" smtClean="0"/>
              <a:t>= S</a:t>
            </a:r>
            <a:r>
              <a:rPr lang="en-US" sz="1700" baseline="-25000" dirty="0" smtClean="0"/>
              <a:t>i1</a:t>
            </a:r>
            <a:r>
              <a:rPr lang="en-US" sz="1700" dirty="0" smtClean="0"/>
              <a:t>+n</a:t>
            </a:r>
            <a:r>
              <a:rPr lang="en-US" sz="1700" baseline="-25000" dirty="0" smtClean="0"/>
              <a:t>i1  </a:t>
            </a:r>
            <a:r>
              <a:rPr lang="en-US" sz="1700" dirty="0" smtClean="0"/>
              <a:t> </a:t>
            </a:r>
            <a:r>
              <a:rPr lang="en-US" sz="1700" dirty="0"/>
              <a:t>(n</a:t>
            </a:r>
            <a:r>
              <a:rPr lang="en-US" sz="1700" baseline="-25000" dirty="0"/>
              <a:t>1 </a:t>
            </a:r>
            <a:r>
              <a:rPr lang="en-US" sz="1700" dirty="0"/>
              <a:t>is the noise)</a:t>
            </a:r>
            <a:endParaRPr lang="de-DE" sz="1700" dirty="0"/>
          </a:p>
          <a:p>
            <a:r>
              <a:rPr lang="en-US" sz="1700" dirty="0"/>
              <a:t>For 2 events:    </a:t>
            </a:r>
            <a:r>
              <a:rPr lang="en-US" sz="1700" dirty="0" smtClean="0"/>
              <a:t>S</a:t>
            </a:r>
            <a:r>
              <a:rPr lang="en-US" sz="1700" baseline="-25000" dirty="0" smtClean="0"/>
              <a:t>in2 </a:t>
            </a:r>
            <a:r>
              <a:rPr lang="en-US" sz="1700" dirty="0" smtClean="0"/>
              <a:t>= S</a:t>
            </a:r>
            <a:r>
              <a:rPr lang="en-US" sz="1700" baseline="-25000" dirty="0" smtClean="0"/>
              <a:t>i2</a:t>
            </a:r>
            <a:r>
              <a:rPr lang="en-US" sz="1700" dirty="0" smtClean="0"/>
              <a:t>+n</a:t>
            </a:r>
            <a:r>
              <a:rPr lang="en-US" sz="1700" baseline="-25000" dirty="0" smtClean="0"/>
              <a:t>i2</a:t>
            </a:r>
            <a:r>
              <a:rPr lang="en-US" sz="1700" dirty="0" smtClean="0"/>
              <a:t> </a:t>
            </a:r>
            <a:endParaRPr lang="de-DE" sz="1700" dirty="0"/>
          </a:p>
          <a:p>
            <a:r>
              <a:rPr lang="en-US" sz="1700" dirty="0"/>
              <a:t>For 3 events:    </a:t>
            </a:r>
            <a:r>
              <a:rPr lang="en-US" sz="1700" dirty="0" smtClean="0"/>
              <a:t>S</a:t>
            </a:r>
            <a:r>
              <a:rPr lang="en-US" sz="1700" baseline="-25000" dirty="0" smtClean="0"/>
              <a:t>in3 </a:t>
            </a:r>
            <a:r>
              <a:rPr lang="en-US" sz="1700" dirty="0" smtClean="0"/>
              <a:t>= S</a:t>
            </a:r>
            <a:r>
              <a:rPr lang="en-US" sz="1700" baseline="-25000" dirty="0" smtClean="0"/>
              <a:t>i3</a:t>
            </a:r>
            <a:r>
              <a:rPr lang="en-US" sz="1700" dirty="0" smtClean="0"/>
              <a:t>+n</a:t>
            </a:r>
            <a:r>
              <a:rPr lang="en-US" sz="1700" baseline="-25000" dirty="0" smtClean="0"/>
              <a:t>i3</a:t>
            </a:r>
            <a:r>
              <a:rPr lang="en-US" sz="1700" dirty="0" smtClean="0"/>
              <a:t> </a:t>
            </a:r>
          </a:p>
          <a:p>
            <a:r>
              <a:rPr lang="en-US" sz="1700" dirty="0"/>
              <a:t> </a:t>
            </a:r>
            <a:r>
              <a:rPr lang="en-US" sz="1700" dirty="0" smtClean="0"/>
              <a:t>      .         .           .          .</a:t>
            </a:r>
          </a:p>
          <a:p>
            <a:r>
              <a:rPr lang="en-US" sz="1700" dirty="0" smtClean="0"/>
              <a:t>        </a:t>
            </a:r>
            <a:r>
              <a:rPr lang="en-US" sz="1700" dirty="0"/>
              <a:t>.         .           .          </a:t>
            </a:r>
            <a:r>
              <a:rPr lang="en-US" sz="1700" dirty="0" smtClean="0"/>
              <a:t>.</a:t>
            </a:r>
          </a:p>
          <a:p>
            <a:r>
              <a:rPr lang="en-US" sz="1700" dirty="0" smtClean="0"/>
              <a:t>For </a:t>
            </a:r>
            <a:r>
              <a:rPr lang="en-US" sz="1700" dirty="0"/>
              <a:t>N events:   </a:t>
            </a:r>
            <a:r>
              <a:rPr lang="en-US" sz="1700" dirty="0" err="1" smtClean="0"/>
              <a:t>S</a:t>
            </a:r>
            <a:r>
              <a:rPr lang="en-US" sz="1700" baseline="-25000" dirty="0" err="1" smtClean="0"/>
              <a:t>inN</a:t>
            </a:r>
            <a:r>
              <a:rPr lang="en-US" sz="1700" baseline="-25000" dirty="0" smtClean="0"/>
              <a:t> </a:t>
            </a:r>
            <a:r>
              <a:rPr lang="en-US" sz="1700" dirty="0" smtClean="0"/>
              <a:t>= </a:t>
            </a:r>
            <a:r>
              <a:rPr lang="en-US" sz="1700" dirty="0" err="1" smtClean="0"/>
              <a:t>S</a:t>
            </a:r>
            <a:r>
              <a:rPr lang="en-US" sz="1700" baseline="-25000" dirty="0" err="1" smtClean="0"/>
              <a:t>iN</a:t>
            </a:r>
            <a:r>
              <a:rPr lang="en-US" sz="1700" dirty="0" err="1" smtClean="0"/>
              <a:t>+n</a:t>
            </a:r>
            <a:r>
              <a:rPr lang="en-US" sz="1700" baseline="-25000" dirty="0" err="1" smtClean="0"/>
              <a:t>iN</a:t>
            </a:r>
            <a:endParaRPr lang="de-DE" sz="1700" dirty="0"/>
          </a:p>
          <a:p>
            <a:endParaRPr lang="de-DE" sz="1700" dirty="0"/>
          </a:p>
        </p:txBody>
      </p:sp>
      <p:sp>
        <p:nvSpPr>
          <p:cNvPr id="12" name="Down Arrow 11"/>
          <p:cNvSpPr/>
          <p:nvPr/>
        </p:nvSpPr>
        <p:spPr>
          <a:xfrm rot="16200000">
            <a:off x="3330454" y="5474972"/>
            <a:ext cx="497081" cy="73956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/>
          <p:cNvSpPr/>
          <p:nvPr/>
        </p:nvSpPr>
        <p:spPr>
          <a:xfrm>
            <a:off x="3209211" y="332656"/>
            <a:ext cx="2658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Poisson noise</a:t>
            </a:r>
            <a:endParaRPr lang="de-DE" sz="24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6516217" y="3501008"/>
            <a:ext cx="2285006" cy="2448272"/>
            <a:chOff x="1332653" y="833474"/>
            <a:chExt cx="2864553" cy="3045129"/>
          </a:xfrm>
        </p:grpSpPr>
        <p:pic>
          <p:nvPicPr>
            <p:cNvPr id="26" name="Picture 2" descr="C:\MyDocuments\MyTalks\Conferences\DEPFET_Meetings\20th_DEPFET_Seeon\Fotos_#15-142\15-142-0-000-EDet-I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9" r="6807"/>
            <a:stretch/>
          </p:blipFill>
          <p:spPr bwMode="auto">
            <a:xfrm>
              <a:off x="1332653" y="1335893"/>
              <a:ext cx="2864553" cy="2542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4" name="Straight Arrow Connector 23"/>
            <p:cNvCxnSpPr/>
            <p:nvPr/>
          </p:nvCxnSpPr>
          <p:spPr>
            <a:xfrm>
              <a:off x="2631066" y="923126"/>
              <a:ext cx="0" cy="80597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191618" y="833474"/>
              <a:ext cx="370615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FF0000"/>
                  </a:solidFill>
                </a:rPr>
                <a:t>e</a:t>
              </a:r>
              <a:r>
                <a:rPr lang="de-DE" dirty="0" smtClean="0">
                  <a:solidFill>
                    <a:srgbClr val="FF0000"/>
                  </a:solidFill>
                </a:rPr>
                <a:t>-</a:t>
              </a:r>
              <a:endParaRPr lang="de-DE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" r="7303" b="4822"/>
          <a:stretch/>
        </p:blipFill>
        <p:spPr bwMode="auto">
          <a:xfrm>
            <a:off x="6287849" y="1268760"/>
            <a:ext cx="2661313" cy="205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7393608" y="1499416"/>
                <a:ext cx="1426865" cy="529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de-DE" sz="1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/>
                            </a:rPr>
                            <m:t>𝑘</m:t>
                          </m:r>
                          <m:r>
                            <a:rPr lang="en-US" sz="1400" i="1">
                              <a:latin typeface="Cambria Math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de-DE" sz="1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−</m:t>
                          </m:r>
                          <m:r>
                            <a:rPr lang="en-US" sz="1400" i="1">
                              <a:latin typeface="Cambria Math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608" y="1499416"/>
                <a:ext cx="1426865" cy="52905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524329" y="3553271"/>
                <a:ext cx="70262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𝑆𝑁𝑅</m:t>
                          </m:r>
                        </m:e>
                        <m:sub>
                          <m:r>
                            <a:rPr lang="de-DE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de-DE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9" y="3553271"/>
                <a:ext cx="702628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793180" y="2802570"/>
                <a:ext cx="2395514" cy="6120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𝑆𝑁𝑅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𝑖𝑛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𝑖𝑛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baseline="-250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180" y="2802570"/>
                <a:ext cx="2395514" cy="61202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4171277" y="5481269"/>
                <a:ext cx="1944217" cy="6120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𝑆𝑁𝑅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𝑜𝑢𝑡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de-DE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</a:rPr>
                                <m:t>𝑜𝑢𝑡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𝑜𝑢𝑡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aseline="-25000" dirty="0" smtClean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277" y="5481269"/>
                <a:ext cx="1944217" cy="61202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96" y="6467191"/>
            <a:ext cx="1800200" cy="365125"/>
          </a:xfrm>
        </p:spPr>
        <p:txBody>
          <a:bodyPr/>
          <a:lstStyle/>
          <a:p>
            <a:pPr algn="l"/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P</a:t>
            </a:r>
            <a:fld id="{DF411575-8A59-4F4F-9E2F-D62102C87B4F}" type="slidenum">
              <a:rPr lang="de-DE" sz="1400" smtClean="0">
                <a:solidFill>
                  <a:srgbClr val="3F6EA7"/>
                </a:solidFill>
                <a:cs typeface="Times New Roman" panose="02020603050405020304" pitchFamily="18" charset="0"/>
              </a:rPr>
              <a:pPr algn="l"/>
              <a:t>12</a:t>
            </a:fld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, </a:t>
            </a:r>
            <a:r>
              <a:rPr lang="de-DE" sz="1400" dirty="0" err="1" smtClean="0">
                <a:solidFill>
                  <a:srgbClr val="3F6EA7"/>
                </a:solidFill>
                <a:cs typeface="Times New Roman" panose="02020603050405020304" pitchFamily="18" charset="0"/>
              </a:rPr>
              <a:t>Ibrahym</a:t>
            </a:r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solidFill>
                  <a:srgbClr val="3F6EA7"/>
                </a:solidFill>
                <a:cs typeface="Times New Roman" panose="02020603050405020304" pitchFamily="18" charset="0"/>
              </a:rPr>
              <a:t>Dourki</a:t>
            </a:r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           </a:t>
            </a:r>
            <a:endParaRPr lang="de-DE" sz="1400" dirty="0">
              <a:solidFill>
                <a:srgbClr val="3F6EA7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76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67544" y="4217020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Poisson noise is dominant!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Linear relatioship between PE input and PE out  </a:t>
            </a:r>
            <a:r>
              <a:rPr lang="de-DE" sz="1600" dirty="0" err="1" smtClean="0"/>
              <a:t>for</a:t>
            </a:r>
            <a:r>
              <a:rPr lang="de-DE" sz="1600" dirty="0" smtClean="0"/>
              <a:t>  k&lt;0.667 (</a:t>
            </a:r>
            <a:r>
              <a:rPr lang="de-DE" sz="1600" dirty="0" err="1" smtClean="0"/>
              <a:t>full</a:t>
            </a:r>
            <a:r>
              <a:rPr lang="de-DE" sz="1600" dirty="0" smtClean="0"/>
              <a:t>  8bits DR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filled</a:t>
            </a:r>
            <a:r>
              <a:rPr lang="de-DE" sz="1600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Response </a:t>
            </a:r>
            <a:r>
              <a:rPr lang="de-DE" sz="1600" dirty="0" err="1" smtClean="0"/>
              <a:t>departs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</a:t>
            </a:r>
            <a:r>
              <a:rPr lang="de-DE" sz="1600" dirty="0" err="1" smtClean="0"/>
              <a:t>linearity</a:t>
            </a:r>
            <a:r>
              <a:rPr lang="de-DE" sz="1600" dirty="0" smtClean="0"/>
              <a:t>:  k&gt;0.667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Higher </a:t>
            </a:r>
            <a:r>
              <a:rPr lang="de-DE" sz="1600" dirty="0" err="1" smtClean="0"/>
              <a:t>gain</a:t>
            </a:r>
            <a:r>
              <a:rPr lang="de-DE" sz="1600" dirty="0" smtClean="0"/>
              <a:t>:  </a:t>
            </a:r>
            <a:r>
              <a:rPr lang="de-DE" sz="1600" dirty="0" err="1" smtClean="0"/>
              <a:t>single</a:t>
            </a:r>
            <a:r>
              <a:rPr lang="de-DE" sz="1600" dirty="0" smtClean="0"/>
              <a:t> </a:t>
            </a:r>
            <a:r>
              <a:rPr lang="de-DE" sz="1600" dirty="0" err="1" smtClean="0"/>
              <a:t>electron</a:t>
            </a:r>
            <a:r>
              <a:rPr lang="de-DE" sz="1600" dirty="0" smtClean="0"/>
              <a:t> </a:t>
            </a:r>
            <a:r>
              <a:rPr lang="de-DE" sz="1600" dirty="0" err="1" smtClean="0"/>
              <a:t>resolution</a:t>
            </a:r>
            <a:endParaRPr lang="de-DE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err="1" smtClean="0"/>
              <a:t>Lower</a:t>
            </a:r>
            <a:r>
              <a:rPr lang="de-DE" sz="1600" dirty="0" smtClean="0"/>
              <a:t> </a:t>
            </a:r>
            <a:r>
              <a:rPr lang="de-DE" sz="1600" dirty="0" err="1" smtClean="0"/>
              <a:t>gain</a:t>
            </a:r>
            <a:r>
              <a:rPr lang="de-DE" sz="1600" dirty="0" smtClean="0"/>
              <a:t>:   </a:t>
            </a:r>
            <a:r>
              <a:rPr lang="de-DE" sz="1600" dirty="0" err="1" smtClean="0"/>
              <a:t>Whole</a:t>
            </a:r>
            <a:r>
              <a:rPr lang="de-DE" sz="1600" dirty="0" smtClean="0"/>
              <a:t> high </a:t>
            </a:r>
            <a:r>
              <a:rPr lang="de-DE" sz="1600" dirty="0" err="1" smtClean="0"/>
              <a:t>dynamic</a:t>
            </a:r>
            <a:r>
              <a:rPr lang="de-DE" sz="1600" dirty="0" smtClean="0"/>
              <a:t> </a:t>
            </a:r>
            <a:r>
              <a:rPr lang="de-DE" sz="1600" dirty="0" err="1" smtClean="0"/>
              <a:t>range</a:t>
            </a:r>
            <a:r>
              <a:rPr lang="de-DE" sz="1600" dirty="0" smtClean="0"/>
              <a:t>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covered</a:t>
            </a:r>
            <a:endParaRPr lang="de-DE" sz="1600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96" y="6467191"/>
            <a:ext cx="1800200" cy="365125"/>
          </a:xfrm>
        </p:spPr>
        <p:txBody>
          <a:bodyPr/>
          <a:lstStyle/>
          <a:p>
            <a:pPr algn="l"/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P</a:t>
            </a:r>
            <a:fld id="{DF411575-8A59-4F4F-9E2F-D62102C87B4F}" type="slidenum">
              <a:rPr lang="de-DE" sz="1400" smtClean="0">
                <a:solidFill>
                  <a:srgbClr val="3F6EA7"/>
                </a:solidFill>
                <a:cs typeface="Times New Roman" panose="02020603050405020304" pitchFamily="18" charset="0"/>
              </a:rPr>
              <a:pPr algn="l"/>
              <a:t>13</a:t>
            </a:fld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, </a:t>
            </a:r>
            <a:r>
              <a:rPr lang="de-DE" sz="1400" dirty="0" err="1" smtClean="0">
                <a:solidFill>
                  <a:srgbClr val="3F6EA7"/>
                </a:solidFill>
                <a:cs typeface="Times New Roman" panose="02020603050405020304" pitchFamily="18" charset="0"/>
              </a:rPr>
              <a:t>Ibrahym</a:t>
            </a:r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solidFill>
                  <a:srgbClr val="3F6EA7"/>
                </a:solidFill>
                <a:cs typeface="Times New Roman" panose="02020603050405020304" pitchFamily="18" charset="0"/>
              </a:rPr>
              <a:t>Dourki</a:t>
            </a:r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           </a:t>
            </a:r>
            <a:endParaRPr lang="de-DE" sz="1400" dirty="0">
              <a:solidFill>
                <a:srgbClr val="3F6EA7"/>
              </a:solidFill>
              <a:cs typeface="Times New Roman" panose="02020603050405020304" pitchFamily="18" charset="0"/>
            </a:endParaRPr>
          </a:p>
        </p:txBody>
      </p:sp>
      <p:pic>
        <p:nvPicPr>
          <p:cNvPr id="2050" name="Picture 2" descr="C:\MyDocuments\MyTalks_Edet\Conferences\DEPFET_Meetings\22nd_DEPFET_Ringberg\22ndDEPFET_plots\Si hous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0688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MyDocuments\MyTalks_Edet\Conferences\DEPFET_Meetings\22nd_DEPFET_Ringberg\22ndDEPFET_plots\New_Infinite_SNR_Si hous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20688"/>
            <a:ext cx="4176000" cy="31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6804248" y="2348880"/>
                <a:ext cx="1512168" cy="4612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𝑆𝑁𝑅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𝑖𝑛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de-DE" sz="1400" b="0" i="1" baseline="-25000" smtClean="0">
                              <a:latin typeface="Cambria Math"/>
                            </a:rPr>
                            <m:t>𝑖𝑛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de-DE" sz="1400" b="0" i="1" baseline="-25000" smtClean="0">
                              <a:latin typeface="Cambria Math"/>
                              <a:ea typeface="Cambria Math"/>
                            </a:rPr>
                            <m:t>𝑖𝑛</m:t>
                          </m:r>
                        </m:den>
                      </m:f>
                    </m:oMath>
                  </m:oMathPara>
                </a14:m>
                <a:endParaRPr lang="en-US" sz="1400" baseline="-25000" dirty="0" smtClean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348880"/>
                <a:ext cx="1512168" cy="461280"/>
              </a:xfrm>
              <a:prstGeom prst="rect">
                <a:avLst/>
              </a:prstGeom>
              <a:blipFill rotWithShape="1">
                <a:blip r:embed="rId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6804248" y="2823704"/>
                <a:ext cx="1512168" cy="4612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𝑆𝑁𝑅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𝑜𝑢𝑡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de-DE" sz="1400" b="0" i="1" baseline="-25000" smtClean="0">
                              <a:latin typeface="Cambria Math"/>
                            </a:rPr>
                            <m:t>𝑜𝑢𝑡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de-DE" sz="1400" b="0" i="1" baseline="-25000" smtClean="0">
                              <a:latin typeface="Cambria Math"/>
                              <a:ea typeface="Cambria Math"/>
                            </a:rPr>
                            <m:t>𝑜𝑢𝑡</m:t>
                          </m:r>
                        </m:den>
                      </m:f>
                    </m:oMath>
                  </m:oMathPara>
                </a14:m>
                <a:endParaRPr lang="en-US" sz="1400" baseline="-25000" dirty="0" smtClean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823704"/>
                <a:ext cx="1512168" cy="461280"/>
              </a:xfrm>
              <a:prstGeom prst="rect">
                <a:avLst/>
              </a:prstGeom>
              <a:blipFill rotWithShape="1"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2353199" y="1196752"/>
            <a:ext cx="432048" cy="504056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378977" y="1135777"/>
            <a:ext cx="10327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Poisson noise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27659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66299" y="260648"/>
            <a:ext cx="2069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Fano</a:t>
            </a:r>
            <a:r>
              <a:rPr lang="de-DE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</a:t>
            </a:r>
            <a:endParaRPr lang="de-DE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323528" y="1268760"/>
                <a:ext cx="8352928" cy="4766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/>
                  <a:t>Fluctuation in e-h pair production</a:t>
                </a:r>
              </a:p>
              <a:p>
                <a:endParaRPr lang="en-US" b="1" dirty="0" smtClean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err="1" smtClean="0"/>
                  <a:t>Nr</a:t>
                </a:r>
                <a:r>
                  <a:rPr lang="en-US" dirty="0" smtClean="0"/>
                  <a:t>.</a:t>
                </a:r>
                <a:r>
                  <a:rPr lang="en-US" dirty="0" smtClean="0"/>
                  <a:t> </a:t>
                </a:r>
                <a:r>
                  <a:rPr lang="en-US" dirty="0" smtClean="0"/>
                  <a:t>e-h </a:t>
                </a:r>
                <a:r>
                  <a:rPr lang="en-US" dirty="0"/>
                  <a:t>pairs generated in </a:t>
                </a:r>
                <a:r>
                  <a:rPr lang="en-US" dirty="0" smtClean="0"/>
                  <a:t>detector is </a:t>
                </a:r>
                <a:r>
                  <a:rPr lang="en-US" dirty="0"/>
                  <a:t>given by:</a:t>
                </a:r>
                <a:endParaRPr lang="de-DE" dirty="0"/>
              </a:p>
              <a:p>
                <a:endParaRPr lang="en-US" b="1" dirty="0" smtClean="0"/>
              </a:p>
              <a:p>
                <a:r>
                  <a:rPr lang="de-DE" dirty="0" smtClean="0"/>
                  <a:t>                                     </a:t>
                </a:r>
                <a:r>
                  <a:rPr lang="de-DE" dirty="0" smtClean="0"/>
                  <a:t>                                        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dirty="0" smtClean="0"/>
                  <a:t>Si</a:t>
                </a:r>
              </a:p>
              <a:p>
                <a:endParaRPr lang="de-DE" dirty="0" smtClean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∆</m:t>
                    </m:r>
                    <m:r>
                      <a:rPr lang="en-US" i="1" smtClean="0">
                        <a:latin typeface="Cambria Math"/>
                      </a:rPr>
                      <m:t>𝐸</m:t>
                    </m:r>
                    <m:r>
                      <a:rPr lang="en-US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is </a:t>
                </a:r>
                <a:r>
                  <a:rPr lang="en-US" dirty="0" smtClean="0"/>
                  <a:t>divided </a:t>
                </a:r>
                <a:r>
                  <a:rPr lang="en-US" dirty="0"/>
                  <a:t>into two fractions. </a:t>
                </a:r>
                <a:endParaRPr lang="en-US" dirty="0" smtClean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dirty="0" smtClean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fraction </a:t>
                </a:r>
                <a:r>
                  <a:rPr lang="en-US" dirty="0"/>
                  <a:t>goes to the </a:t>
                </a:r>
                <a:r>
                  <a:rPr lang="en-US" b="1" dirty="0"/>
                  <a:t>ionization</a:t>
                </a:r>
                <a:r>
                  <a:rPr lang="en-US" dirty="0"/>
                  <a:t>: </a:t>
                </a:r>
                <a:r>
                  <a:rPr lang="de-DE" dirty="0"/>
                  <a:t>e-h </a:t>
                </a:r>
                <a:r>
                  <a:rPr lang="de-DE" dirty="0" err="1" smtClean="0"/>
                  <a:t>pairs</a:t>
                </a:r>
                <a:endParaRPr lang="en-US" dirty="0" smtClean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 </a:t>
                </a:r>
                <a:r>
                  <a:rPr lang="en-US" dirty="0"/>
                  <a:t>fraction goes to </a:t>
                </a:r>
                <a:r>
                  <a:rPr lang="en-US" b="1" dirty="0" smtClean="0"/>
                  <a:t>lattice excitation</a:t>
                </a:r>
                <a:r>
                  <a:rPr lang="en-US" dirty="0" smtClean="0"/>
                  <a:t>: photon generation</a:t>
                </a:r>
              </a:p>
              <a:p>
                <a:endParaRPr lang="de-DE" dirty="0"/>
              </a:p>
              <a:p>
                <a:r>
                  <a:rPr lang="de-DE" b="1" dirty="0" err="1" smtClean="0"/>
                  <a:t>Fano</a:t>
                </a:r>
                <a:r>
                  <a:rPr lang="de-DE" b="1" dirty="0" smtClean="0"/>
                  <a:t> </a:t>
                </a:r>
                <a:r>
                  <a:rPr lang="de-DE" b="1" dirty="0" err="1" smtClean="0"/>
                  <a:t>Factor</a:t>
                </a:r>
                <a:r>
                  <a:rPr lang="de-DE" b="1" dirty="0" smtClean="0"/>
                  <a:t>: </a:t>
                </a:r>
              </a:p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de-DE" sz="2000" b="0" i="0" smtClean="0">
                        <a:latin typeface="Cambria Math"/>
                      </a:rPr>
                      <m:t>                                             </m:t>
                    </m:r>
                    <m:r>
                      <a:rPr lang="en-US" sz="2000" i="1">
                        <a:latin typeface="Cambria Math"/>
                      </a:rPr>
                      <m:t>𝐹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20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𝑒𝑥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de-DE" sz="20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</a:rPr>
                              <m:t>𝑤</m:t>
                            </m:r>
                          </m:num>
                          <m:den>
                            <m:sSub>
                              <m:sSubPr>
                                <m:ctrlPr>
                                  <a:rPr lang="de-DE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r>
                          <a:rPr lang="en-US" sz="2000" i="1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de-DE" sz="2000" dirty="0" smtClean="0"/>
                  <a:t>   and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e-DE" sz="2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/>
                          </a:rPr>
                          <m:t>𝐹</m:t>
                        </m:r>
                        <m:sSub>
                          <m:sSubPr>
                            <m:ctrlPr>
                              <a:rPr lang="de-DE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𝑒h</m:t>
                            </m:r>
                          </m:sub>
                        </m:sSub>
                      </m:e>
                    </m:rad>
                  </m:oMath>
                </a14:m>
                <a:endParaRPr lang="de-DE" sz="2000" dirty="0"/>
              </a:p>
              <a:p>
                <a:endParaRPr lang="en-US" dirty="0" smtClean="0"/>
              </a:p>
              <a:p>
                <a:r>
                  <a:rPr lang="en-US" dirty="0" smtClean="0"/>
                  <a:t>Fluctuation around the average number of e-h </a:t>
                </a:r>
                <a:r>
                  <a:rPr lang="en-US" dirty="0"/>
                  <a:t>pairs </a:t>
                </a:r>
                <a:r>
                  <a:rPr lang="en-US" dirty="0" smtClean="0"/>
                  <a:t>does </a:t>
                </a:r>
                <a:r>
                  <a:rPr lang="en-US" dirty="0"/>
                  <a:t>not fellow </a:t>
                </a:r>
                <a:r>
                  <a:rPr lang="en-US" dirty="0" smtClean="0"/>
                  <a:t>Poisson </a:t>
                </a:r>
                <a:r>
                  <a:rPr lang="en-US" dirty="0"/>
                  <a:t>statistics </a:t>
                </a:r>
                <a:r>
                  <a:rPr lang="en-US" dirty="0" smtClean="0"/>
                  <a:t>. </a:t>
                </a:r>
                <a:r>
                  <a:rPr lang="en-US" dirty="0"/>
                  <a:t>I</a:t>
                </a:r>
                <a:r>
                  <a:rPr lang="en-US" dirty="0" smtClean="0"/>
                  <a:t>t is smaller </a:t>
                </a:r>
                <a:r>
                  <a:rPr lang="en-US" dirty="0"/>
                  <a:t>by </a:t>
                </a:r>
                <a:r>
                  <a:rPr lang="en-US" dirty="0" smtClean="0"/>
                  <a:t> a factor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de-DE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</m:rad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268760"/>
                <a:ext cx="8352928" cy="4766433"/>
              </a:xfrm>
              <a:prstGeom prst="rect">
                <a:avLst/>
              </a:prstGeom>
              <a:blipFill rotWithShape="1">
                <a:blip r:embed="rId2"/>
                <a:stretch>
                  <a:fillRect l="-584" t="-639" b="-1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/>
              <p:cNvSpPr/>
              <p:nvPr/>
            </p:nvSpPr>
            <p:spPr>
              <a:xfrm>
                <a:off x="5796136" y="3140968"/>
                <a:ext cx="247542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/>
                          <a:sym typeface="Symbol"/>
                        </a:rPr>
                        <m:t>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E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𝑒𝑥</m:t>
                          </m:r>
                          <m:r>
                            <a:rPr lang="en-US" sz="2000" i="1">
                              <a:latin typeface="Cambria Math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de-DE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𝑒𝑥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de-DE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de-DE" sz="2000" dirty="0"/>
              </a:p>
            </p:txBody>
          </p:sp>
        </mc:Choice>
        <mc:Fallback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140968"/>
                <a:ext cx="2475421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915816" y="2348880"/>
                <a:ext cx="15536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𝑤</m:t>
                      </m:r>
                      <m:r>
                        <a:rPr lang="en-US" i="1" smtClean="0">
                          <a:latin typeface="Cambria Math"/>
                        </a:rPr>
                        <m:t>=3.62 </m:t>
                      </m:r>
                      <m:r>
                        <a:rPr lang="en-US" i="1" smtClean="0">
                          <a:latin typeface="Cambria Math"/>
                        </a:rPr>
                        <m:t>𝑒𝑉</m:t>
                      </m:r>
                      <m:r>
                        <a:rPr lang="de-DE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2348880"/>
                <a:ext cx="155363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007077" y="2240140"/>
                <a:ext cx="1188659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𝑒h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∆</m:t>
                          </m:r>
                          <m:r>
                            <a:rPr lang="en-US" i="1">
                              <a:latin typeface="Cambria Math"/>
                            </a:rPr>
                            <m:t>𝐸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077" y="2240140"/>
                <a:ext cx="1188659" cy="61279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0" y="1007622"/>
            <a:ext cx="9144000" cy="2133346"/>
            <a:chOff x="0" y="1007622"/>
            <a:chExt cx="9144000" cy="213334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1052736"/>
              <a:ext cx="9144000" cy="0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45" name="Group 44"/>
            <p:cNvGrpSpPr/>
            <p:nvPr/>
          </p:nvGrpSpPr>
          <p:grpSpPr>
            <a:xfrm>
              <a:off x="5148064" y="1083800"/>
              <a:ext cx="3816424" cy="2057168"/>
              <a:chOff x="5148064" y="1083800"/>
              <a:chExt cx="3816424" cy="2057168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7006624" y="1083800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b="1" dirty="0">
                    <a:solidFill>
                      <a:srgbClr val="FF0000"/>
                    </a:solidFill>
                  </a:rPr>
                  <a:t>e</a:t>
                </a:r>
                <a:r>
                  <a:rPr lang="de-DE" b="1" dirty="0" smtClean="0">
                    <a:solidFill>
                      <a:srgbClr val="FF0000"/>
                    </a:solidFill>
                  </a:rPr>
                  <a:t>-</a:t>
                </a:r>
                <a:endParaRPr lang="de-DE" b="1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5148064" y="1210440"/>
                <a:ext cx="3816424" cy="1930528"/>
                <a:chOff x="5148064" y="1426464"/>
                <a:chExt cx="3816424" cy="1930528"/>
              </a:xfrm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5148064" y="1426464"/>
                  <a:ext cx="3816424" cy="1903232"/>
                  <a:chOff x="107504" y="1481413"/>
                  <a:chExt cx="3816424" cy="1903232"/>
                </a:xfrm>
              </p:grpSpPr>
              <p:sp>
                <p:nvSpPr>
                  <p:cNvPr id="21" name="Rectangle 20"/>
                  <p:cNvSpPr/>
                  <p:nvPr/>
                </p:nvSpPr>
                <p:spPr>
                  <a:xfrm>
                    <a:off x="107504" y="1839920"/>
                    <a:ext cx="3816424" cy="1301047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solidFill>
                        <a:srgbClr val="FFFF00"/>
                      </a:solidFill>
                    </a:endParaRPr>
                  </a:p>
                </p:txBody>
              </p:sp>
              <p:cxnSp>
                <p:nvCxnSpPr>
                  <p:cNvPr id="22" name="Straight Arrow Connector 21"/>
                  <p:cNvCxnSpPr/>
                  <p:nvPr/>
                </p:nvCxnSpPr>
                <p:spPr>
                  <a:xfrm>
                    <a:off x="2312456" y="1481413"/>
                    <a:ext cx="0" cy="360000"/>
                  </a:xfrm>
                  <a:prstGeom prst="straightConnector1">
                    <a:avLst/>
                  </a:prstGeom>
                  <a:ln w="28575">
                    <a:solidFill>
                      <a:srgbClr val="FF33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" name="Freeform 22"/>
                  <p:cNvSpPr/>
                  <p:nvPr/>
                </p:nvSpPr>
                <p:spPr>
                  <a:xfrm>
                    <a:off x="1869744" y="1801504"/>
                    <a:ext cx="1023582" cy="1583141"/>
                  </a:xfrm>
                  <a:custGeom>
                    <a:avLst/>
                    <a:gdLst>
                      <a:gd name="connsiteX0" fmla="*/ 464023 w 1023582"/>
                      <a:gd name="connsiteY0" fmla="*/ 0 h 1583141"/>
                      <a:gd name="connsiteX1" fmla="*/ 450376 w 1023582"/>
                      <a:gd name="connsiteY1" fmla="*/ 81887 h 1583141"/>
                      <a:gd name="connsiteX2" fmla="*/ 436728 w 1023582"/>
                      <a:gd name="connsiteY2" fmla="*/ 191069 h 1583141"/>
                      <a:gd name="connsiteX3" fmla="*/ 423080 w 1023582"/>
                      <a:gd name="connsiteY3" fmla="*/ 232012 h 1583141"/>
                      <a:gd name="connsiteX4" fmla="*/ 382137 w 1023582"/>
                      <a:gd name="connsiteY4" fmla="*/ 259308 h 1583141"/>
                      <a:gd name="connsiteX5" fmla="*/ 300250 w 1023582"/>
                      <a:gd name="connsiteY5" fmla="*/ 286603 h 1583141"/>
                      <a:gd name="connsiteX6" fmla="*/ 259307 w 1023582"/>
                      <a:gd name="connsiteY6" fmla="*/ 300251 h 1583141"/>
                      <a:gd name="connsiteX7" fmla="*/ 204716 w 1023582"/>
                      <a:gd name="connsiteY7" fmla="*/ 313899 h 1583141"/>
                      <a:gd name="connsiteX8" fmla="*/ 122829 w 1023582"/>
                      <a:gd name="connsiteY8" fmla="*/ 341194 h 1583141"/>
                      <a:gd name="connsiteX9" fmla="*/ 81886 w 1023582"/>
                      <a:gd name="connsiteY9" fmla="*/ 368490 h 1583141"/>
                      <a:gd name="connsiteX10" fmla="*/ 68238 w 1023582"/>
                      <a:gd name="connsiteY10" fmla="*/ 409433 h 1583141"/>
                      <a:gd name="connsiteX11" fmla="*/ 54591 w 1023582"/>
                      <a:gd name="connsiteY11" fmla="*/ 504967 h 1583141"/>
                      <a:gd name="connsiteX12" fmla="*/ 136477 w 1023582"/>
                      <a:gd name="connsiteY12" fmla="*/ 559558 h 1583141"/>
                      <a:gd name="connsiteX13" fmla="*/ 259307 w 1023582"/>
                      <a:gd name="connsiteY13" fmla="*/ 668741 h 1583141"/>
                      <a:gd name="connsiteX14" fmla="*/ 409432 w 1023582"/>
                      <a:gd name="connsiteY14" fmla="*/ 627797 h 1583141"/>
                      <a:gd name="connsiteX15" fmla="*/ 532262 w 1023582"/>
                      <a:gd name="connsiteY15" fmla="*/ 600502 h 1583141"/>
                      <a:gd name="connsiteX16" fmla="*/ 614149 w 1023582"/>
                      <a:gd name="connsiteY16" fmla="*/ 573206 h 1583141"/>
                      <a:gd name="connsiteX17" fmla="*/ 750626 w 1023582"/>
                      <a:gd name="connsiteY17" fmla="*/ 532263 h 1583141"/>
                      <a:gd name="connsiteX18" fmla="*/ 791570 w 1023582"/>
                      <a:gd name="connsiteY18" fmla="*/ 518615 h 1583141"/>
                      <a:gd name="connsiteX19" fmla="*/ 873456 w 1023582"/>
                      <a:gd name="connsiteY19" fmla="*/ 532263 h 1583141"/>
                      <a:gd name="connsiteX20" fmla="*/ 887104 w 1023582"/>
                      <a:gd name="connsiteY20" fmla="*/ 614149 h 1583141"/>
                      <a:gd name="connsiteX21" fmla="*/ 914400 w 1023582"/>
                      <a:gd name="connsiteY21" fmla="*/ 655093 h 1583141"/>
                      <a:gd name="connsiteX22" fmla="*/ 928047 w 1023582"/>
                      <a:gd name="connsiteY22" fmla="*/ 696036 h 1583141"/>
                      <a:gd name="connsiteX23" fmla="*/ 982638 w 1023582"/>
                      <a:gd name="connsiteY23" fmla="*/ 777923 h 1583141"/>
                      <a:gd name="connsiteX24" fmla="*/ 1009934 w 1023582"/>
                      <a:gd name="connsiteY24" fmla="*/ 818866 h 1583141"/>
                      <a:gd name="connsiteX25" fmla="*/ 1023582 w 1023582"/>
                      <a:gd name="connsiteY25" fmla="*/ 859809 h 1583141"/>
                      <a:gd name="connsiteX26" fmla="*/ 982638 w 1023582"/>
                      <a:gd name="connsiteY26" fmla="*/ 955344 h 1583141"/>
                      <a:gd name="connsiteX27" fmla="*/ 968991 w 1023582"/>
                      <a:gd name="connsiteY27" fmla="*/ 996287 h 1583141"/>
                      <a:gd name="connsiteX28" fmla="*/ 887104 w 1023582"/>
                      <a:gd name="connsiteY28" fmla="*/ 1050878 h 1583141"/>
                      <a:gd name="connsiteX29" fmla="*/ 791570 w 1023582"/>
                      <a:gd name="connsiteY29" fmla="*/ 1105469 h 1583141"/>
                      <a:gd name="connsiteX30" fmla="*/ 696035 w 1023582"/>
                      <a:gd name="connsiteY30" fmla="*/ 1146412 h 1583141"/>
                      <a:gd name="connsiteX31" fmla="*/ 614149 w 1023582"/>
                      <a:gd name="connsiteY31" fmla="*/ 1187355 h 1583141"/>
                      <a:gd name="connsiteX32" fmla="*/ 532262 w 1023582"/>
                      <a:gd name="connsiteY32" fmla="*/ 1255594 h 1583141"/>
                      <a:gd name="connsiteX33" fmla="*/ 450376 w 1023582"/>
                      <a:gd name="connsiteY33" fmla="*/ 1296538 h 1583141"/>
                      <a:gd name="connsiteX34" fmla="*/ 409432 w 1023582"/>
                      <a:gd name="connsiteY34" fmla="*/ 1337481 h 1583141"/>
                      <a:gd name="connsiteX35" fmla="*/ 354841 w 1023582"/>
                      <a:gd name="connsiteY35" fmla="*/ 1364776 h 1583141"/>
                      <a:gd name="connsiteX36" fmla="*/ 259307 w 1023582"/>
                      <a:gd name="connsiteY36" fmla="*/ 1419367 h 1583141"/>
                      <a:gd name="connsiteX37" fmla="*/ 177420 w 1023582"/>
                      <a:gd name="connsiteY37" fmla="*/ 1473958 h 1583141"/>
                      <a:gd name="connsiteX38" fmla="*/ 95534 w 1023582"/>
                      <a:gd name="connsiteY38" fmla="*/ 1542197 h 1583141"/>
                      <a:gd name="connsiteX39" fmla="*/ 0 w 1023582"/>
                      <a:gd name="connsiteY39" fmla="*/ 1583141 h 1583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1023582" h="1583141">
                        <a:moveTo>
                          <a:pt x="464023" y="0"/>
                        </a:moveTo>
                        <a:cubicBezTo>
                          <a:pt x="459474" y="27296"/>
                          <a:pt x="454289" y="54493"/>
                          <a:pt x="450376" y="81887"/>
                        </a:cubicBezTo>
                        <a:cubicBezTo>
                          <a:pt x="445189" y="118196"/>
                          <a:pt x="443289" y="154983"/>
                          <a:pt x="436728" y="191069"/>
                        </a:cubicBezTo>
                        <a:cubicBezTo>
                          <a:pt x="434155" y="205223"/>
                          <a:pt x="432067" y="220778"/>
                          <a:pt x="423080" y="232012"/>
                        </a:cubicBezTo>
                        <a:cubicBezTo>
                          <a:pt x="412833" y="244820"/>
                          <a:pt x="397126" y="252646"/>
                          <a:pt x="382137" y="259308"/>
                        </a:cubicBezTo>
                        <a:cubicBezTo>
                          <a:pt x="355845" y="270993"/>
                          <a:pt x="327546" y="277505"/>
                          <a:pt x="300250" y="286603"/>
                        </a:cubicBezTo>
                        <a:cubicBezTo>
                          <a:pt x="286602" y="291152"/>
                          <a:pt x="273263" y="296762"/>
                          <a:pt x="259307" y="300251"/>
                        </a:cubicBezTo>
                        <a:cubicBezTo>
                          <a:pt x="241110" y="304800"/>
                          <a:pt x="222682" y="308509"/>
                          <a:pt x="204716" y="313899"/>
                        </a:cubicBezTo>
                        <a:cubicBezTo>
                          <a:pt x="177157" y="322167"/>
                          <a:pt x="122829" y="341194"/>
                          <a:pt x="122829" y="341194"/>
                        </a:cubicBezTo>
                        <a:cubicBezTo>
                          <a:pt x="109181" y="350293"/>
                          <a:pt x="92133" y="355682"/>
                          <a:pt x="81886" y="368490"/>
                        </a:cubicBezTo>
                        <a:cubicBezTo>
                          <a:pt x="72899" y="379724"/>
                          <a:pt x="71059" y="395326"/>
                          <a:pt x="68238" y="409433"/>
                        </a:cubicBezTo>
                        <a:cubicBezTo>
                          <a:pt x="61929" y="440976"/>
                          <a:pt x="59140" y="473122"/>
                          <a:pt x="54591" y="504967"/>
                        </a:cubicBezTo>
                        <a:cubicBezTo>
                          <a:pt x="81886" y="523164"/>
                          <a:pt x="113280" y="536361"/>
                          <a:pt x="136477" y="559558"/>
                        </a:cubicBezTo>
                        <a:cubicBezTo>
                          <a:pt x="229962" y="653043"/>
                          <a:pt x="186246" y="620032"/>
                          <a:pt x="259307" y="668741"/>
                        </a:cubicBezTo>
                        <a:cubicBezTo>
                          <a:pt x="445955" y="642076"/>
                          <a:pt x="281181" y="675892"/>
                          <a:pt x="409432" y="627797"/>
                        </a:cubicBezTo>
                        <a:cubicBezTo>
                          <a:pt x="442122" y="615538"/>
                          <a:pt x="500545" y="609152"/>
                          <a:pt x="532262" y="600502"/>
                        </a:cubicBezTo>
                        <a:cubicBezTo>
                          <a:pt x="560020" y="592932"/>
                          <a:pt x="586236" y="580184"/>
                          <a:pt x="614149" y="573206"/>
                        </a:cubicBezTo>
                        <a:cubicBezTo>
                          <a:pt x="696652" y="552580"/>
                          <a:pt x="650947" y="565489"/>
                          <a:pt x="750626" y="532263"/>
                        </a:cubicBezTo>
                        <a:lnTo>
                          <a:pt x="791570" y="518615"/>
                        </a:lnTo>
                        <a:cubicBezTo>
                          <a:pt x="818865" y="523164"/>
                          <a:pt x="853889" y="512696"/>
                          <a:pt x="873456" y="532263"/>
                        </a:cubicBezTo>
                        <a:cubicBezTo>
                          <a:pt x="893023" y="551830"/>
                          <a:pt x="878353" y="587897"/>
                          <a:pt x="887104" y="614149"/>
                        </a:cubicBezTo>
                        <a:cubicBezTo>
                          <a:pt x="892291" y="629710"/>
                          <a:pt x="905301" y="641445"/>
                          <a:pt x="914400" y="655093"/>
                        </a:cubicBezTo>
                        <a:cubicBezTo>
                          <a:pt x="918949" y="668741"/>
                          <a:pt x="921061" y="683460"/>
                          <a:pt x="928047" y="696036"/>
                        </a:cubicBezTo>
                        <a:cubicBezTo>
                          <a:pt x="943978" y="724713"/>
                          <a:pt x="964441" y="750627"/>
                          <a:pt x="982638" y="777923"/>
                        </a:cubicBezTo>
                        <a:cubicBezTo>
                          <a:pt x="991737" y="791571"/>
                          <a:pt x="1004747" y="803305"/>
                          <a:pt x="1009934" y="818866"/>
                        </a:cubicBezTo>
                        <a:lnTo>
                          <a:pt x="1023582" y="859809"/>
                        </a:lnTo>
                        <a:cubicBezTo>
                          <a:pt x="995177" y="973428"/>
                          <a:pt x="1029765" y="861090"/>
                          <a:pt x="982638" y="955344"/>
                        </a:cubicBezTo>
                        <a:cubicBezTo>
                          <a:pt x="976205" y="968211"/>
                          <a:pt x="979163" y="986115"/>
                          <a:pt x="968991" y="996287"/>
                        </a:cubicBezTo>
                        <a:cubicBezTo>
                          <a:pt x="945794" y="1019484"/>
                          <a:pt x="913348" y="1031195"/>
                          <a:pt x="887104" y="1050878"/>
                        </a:cubicBezTo>
                        <a:cubicBezTo>
                          <a:pt x="755106" y="1149876"/>
                          <a:pt x="895769" y="1053370"/>
                          <a:pt x="791570" y="1105469"/>
                        </a:cubicBezTo>
                        <a:cubicBezTo>
                          <a:pt x="697321" y="1152593"/>
                          <a:pt x="809648" y="1118008"/>
                          <a:pt x="696035" y="1146412"/>
                        </a:cubicBezTo>
                        <a:cubicBezTo>
                          <a:pt x="578702" y="1224636"/>
                          <a:pt x="727153" y="1130854"/>
                          <a:pt x="614149" y="1187355"/>
                        </a:cubicBezTo>
                        <a:cubicBezTo>
                          <a:pt x="524848" y="1232005"/>
                          <a:pt x="622807" y="1195230"/>
                          <a:pt x="532262" y="1255594"/>
                        </a:cubicBezTo>
                        <a:cubicBezTo>
                          <a:pt x="409152" y="1337668"/>
                          <a:pt x="579232" y="1189158"/>
                          <a:pt x="450376" y="1296538"/>
                        </a:cubicBezTo>
                        <a:cubicBezTo>
                          <a:pt x="435549" y="1308894"/>
                          <a:pt x="425138" y="1326263"/>
                          <a:pt x="409432" y="1337481"/>
                        </a:cubicBezTo>
                        <a:cubicBezTo>
                          <a:pt x="392877" y="1349306"/>
                          <a:pt x="372093" y="1353993"/>
                          <a:pt x="354841" y="1364776"/>
                        </a:cubicBezTo>
                        <a:cubicBezTo>
                          <a:pt x="260412" y="1423794"/>
                          <a:pt x="339746" y="1392555"/>
                          <a:pt x="259307" y="1419367"/>
                        </a:cubicBezTo>
                        <a:cubicBezTo>
                          <a:pt x="128695" y="1549982"/>
                          <a:pt x="295928" y="1394953"/>
                          <a:pt x="177420" y="1473958"/>
                        </a:cubicBezTo>
                        <a:cubicBezTo>
                          <a:pt x="113134" y="1516815"/>
                          <a:pt x="162518" y="1512427"/>
                          <a:pt x="95534" y="1542197"/>
                        </a:cubicBezTo>
                        <a:cubicBezTo>
                          <a:pt x="-10051" y="1589124"/>
                          <a:pt x="37926" y="1545213"/>
                          <a:pt x="0" y="1583141"/>
                        </a:cubicBezTo>
                      </a:path>
                    </a:pathLst>
                  </a:custGeom>
                  <a:noFill/>
                  <a:ln>
                    <a:solidFill>
                      <a:srgbClr val="FF33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4" name="Oval 23"/>
                  <p:cNvSpPr/>
                  <p:nvPr/>
                </p:nvSpPr>
                <p:spPr>
                  <a:xfrm>
                    <a:off x="2285160" y="1800112"/>
                    <a:ext cx="72008" cy="72008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5" name="Oval 24"/>
                  <p:cNvSpPr/>
                  <p:nvPr/>
                </p:nvSpPr>
                <p:spPr>
                  <a:xfrm>
                    <a:off x="2232912" y="2002488"/>
                    <a:ext cx="72008" cy="72008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6" name="Oval 25"/>
                  <p:cNvSpPr/>
                  <p:nvPr/>
                </p:nvSpPr>
                <p:spPr>
                  <a:xfrm>
                    <a:off x="1894056" y="2204864"/>
                    <a:ext cx="72008" cy="72008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7" name="Oval 26"/>
                  <p:cNvSpPr/>
                  <p:nvPr/>
                </p:nvSpPr>
                <p:spPr>
                  <a:xfrm>
                    <a:off x="2123728" y="2420888"/>
                    <a:ext cx="72008" cy="72008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8" name="Oval 27"/>
                  <p:cNvSpPr/>
                  <p:nvPr/>
                </p:nvSpPr>
                <p:spPr>
                  <a:xfrm>
                    <a:off x="2627784" y="2294288"/>
                    <a:ext cx="72008" cy="72008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9" name="Oval 28"/>
                  <p:cNvSpPr/>
                  <p:nvPr/>
                </p:nvSpPr>
                <p:spPr>
                  <a:xfrm>
                    <a:off x="2843808" y="2636912"/>
                    <a:ext cx="72008" cy="72008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0" name="Oval 29"/>
                  <p:cNvSpPr/>
                  <p:nvPr/>
                </p:nvSpPr>
                <p:spPr>
                  <a:xfrm>
                    <a:off x="2267744" y="3082608"/>
                    <a:ext cx="72008" cy="72008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38" name="Rectangle 37"/>
                <p:cNvSpPr/>
                <p:nvPr/>
              </p:nvSpPr>
              <p:spPr>
                <a:xfrm>
                  <a:off x="6516216" y="3126963"/>
                  <a:ext cx="1188132" cy="2300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Rectangle 39"/>
                  <p:cNvSpPr/>
                  <p:nvPr/>
                </p:nvSpPr>
                <p:spPr>
                  <a:xfrm>
                    <a:off x="8028384" y="1916832"/>
                    <a:ext cx="52873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/>
                            </a:rPr>
                            <m:t>∆</m:t>
                          </m:r>
                          <m:r>
                            <a:rPr lang="en-US" i="1">
                              <a:latin typeface="Cambria Math"/>
                            </a:rPr>
                            <m:t>𝐸</m:t>
                          </m:r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40" name="Rectangle 3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28384" y="1916832"/>
                    <a:ext cx="528734" cy="36933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6" name="Group 45"/>
              <p:cNvGrpSpPr/>
              <p:nvPr/>
            </p:nvGrpSpPr>
            <p:grpSpPr>
              <a:xfrm>
                <a:off x="7043232" y="1515848"/>
                <a:ext cx="298480" cy="261610"/>
                <a:chOff x="713208" y="1007150"/>
                <a:chExt cx="298480" cy="261610"/>
              </a:xfrm>
            </p:grpSpPr>
            <p:sp>
              <p:nvSpPr>
                <p:cNvPr id="47" name="Oval 46"/>
                <p:cNvSpPr/>
                <p:nvPr/>
              </p:nvSpPr>
              <p:spPr>
                <a:xfrm flipV="1">
                  <a:off x="766024" y="1055667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713208" y="1007150"/>
                  <a:ext cx="298480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100" b="1" dirty="0">
                      <a:solidFill>
                        <a:schemeClr val="bg1"/>
                      </a:solidFill>
                    </a:rPr>
                    <a:t>e</a:t>
                  </a:r>
                  <a:r>
                    <a:rPr lang="de-DE" sz="1100" b="1" dirty="0" smtClean="0">
                      <a:solidFill>
                        <a:schemeClr val="bg1"/>
                      </a:solidFill>
                    </a:rPr>
                    <a:t>-</a:t>
                  </a:r>
                  <a:endParaRPr lang="de-DE" sz="11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1" name="Group 50"/>
              <p:cNvGrpSpPr/>
              <p:nvPr/>
            </p:nvGrpSpPr>
            <p:grpSpPr>
              <a:xfrm>
                <a:off x="7358554" y="1584088"/>
                <a:ext cx="255198" cy="261610"/>
                <a:chOff x="865608" y="607040"/>
                <a:chExt cx="255198" cy="261610"/>
              </a:xfrm>
            </p:grpSpPr>
            <p:sp>
              <p:nvSpPr>
                <p:cNvPr id="52" name="Oval 51"/>
                <p:cNvSpPr/>
                <p:nvPr/>
              </p:nvSpPr>
              <p:spPr>
                <a:xfrm flipV="1">
                  <a:off x="899592" y="661338"/>
                  <a:ext cx="180000" cy="180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865608" y="607040"/>
                  <a:ext cx="25519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100" b="1" dirty="0">
                      <a:solidFill>
                        <a:schemeClr val="bg1"/>
                      </a:solidFill>
                    </a:rPr>
                    <a:t>+</a:t>
                  </a:r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>
                <a:off x="7244680" y="2159278"/>
                <a:ext cx="255198" cy="261610"/>
                <a:chOff x="865608" y="607040"/>
                <a:chExt cx="255198" cy="261610"/>
              </a:xfrm>
            </p:grpSpPr>
            <p:sp>
              <p:nvSpPr>
                <p:cNvPr id="55" name="Oval 54"/>
                <p:cNvSpPr/>
                <p:nvPr/>
              </p:nvSpPr>
              <p:spPr>
                <a:xfrm flipV="1">
                  <a:off x="899592" y="661338"/>
                  <a:ext cx="180000" cy="180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865608" y="607040"/>
                  <a:ext cx="25519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100" b="1" dirty="0">
                      <a:solidFill>
                        <a:schemeClr val="bg1"/>
                      </a:solidFill>
                    </a:rPr>
                    <a:t>+</a:t>
                  </a:r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>
                <a:off x="7876258" y="2447310"/>
                <a:ext cx="255198" cy="261610"/>
                <a:chOff x="865608" y="607040"/>
                <a:chExt cx="255198" cy="261610"/>
              </a:xfrm>
            </p:grpSpPr>
            <p:sp>
              <p:nvSpPr>
                <p:cNvPr id="58" name="Oval 57"/>
                <p:cNvSpPr/>
                <p:nvPr/>
              </p:nvSpPr>
              <p:spPr>
                <a:xfrm flipV="1">
                  <a:off x="899592" y="661338"/>
                  <a:ext cx="180000" cy="180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865608" y="607040"/>
                  <a:ext cx="25519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100" b="1" dirty="0">
                      <a:solidFill>
                        <a:schemeClr val="bg1"/>
                      </a:solidFill>
                    </a:rPr>
                    <a:t>+</a:t>
                  </a:r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7117232" y="1872120"/>
                <a:ext cx="298480" cy="261610"/>
                <a:chOff x="713208" y="993502"/>
                <a:chExt cx="298480" cy="261610"/>
              </a:xfrm>
            </p:grpSpPr>
            <p:sp>
              <p:nvSpPr>
                <p:cNvPr id="61" name="Oval 60"/>
                <p:cNvSpPr/>
                <p:nvPr/>
              </p:nvSpPr>
              <p:spPr>
                <a:xfrm flipV="1">
                  <a:off x="766024" y="1055667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13208" y="993502"/>
                  <a:ext cx="298480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100" b="1" dirty="0">
                      <a:solidFill>
                        <a:schemeClr val="bg1"/>
                      </a:solidFill>
                    </a:rPr>
                    <a:t>e</a:t>
                  </a:r>
                  <a:r>
                    <a:rPr lang="de-DE" sz="1100" b="1" dirty="0" smtClean="0">
                      <a:solidFill>
                        <a:schemeClr val="bg1"/>
                      </a:solidFill>
                    </a:rPr>
                    <a:t>-</a:t>
                  </a:r>
                  <a:endParaRPr lang="de-DE" sz="11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7558592" y="2303294"/>
                <a:ext cx="298480" cy="261610"/>
                <a:chOff x="713208" y="988860"/>
                <a:chExt cx="298480" cy="261610"/>
              </a:xfrm>
            </p:grpSpPr>
            <p:sp>
              <p:nvSpPr>
                <p:cNvPr id="64" name="Oval 63"/>
                <p:cNvSpPr/>
                <p:nvPr/>
              </p:nvSpPr>
              <p:spPr>
                <a:xfrm flipV="1">
                  <a:off x="766024" y="1055667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713208" y="988860"/>
                  <a:ext cx="298480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100" b="1" dirty="0">
                      <a:solidFill>
                        <a:schemeClr val="bg1"/>
                      </a:solidFill>
                    </a:rPr>
                    <a:t>e</a:t>
                  </a:r>
                  <a:r>
                    <a:rPr lang="de-DE" sz="1100" b="1" dirty="0" smtClean="0">
                      <a:solidFill>
                        <a:schemeClr val="bg1"/>
                      </a:solidFill>
                    </a:rPr>
                    <a:t>-</a:t>
                  </a:r>
                  <a:endParaRPr lang="de-DE" sz="11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cxnSp>
          <p:nvCxnSpPr>
            <p:cNvPr id="49" name="Straight Connector 48"/>
            <p:cNvCxnSpPr/>
            <p:nvPr/>
          </p:nvCxnSpPr>
          <p:spPr>
            <a:xfrm>
              <a:off x="5636488" y="1535258"/>
              <a:ext cx="0" cy="44941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5634356" y="1192288"/>
              <a:ext cx="2132" cy="377895"/>
            </a:xfrm>
            <a:prstGeom prst="straightConnector1">
              <a:avLst/>
            </a:prstGeom>
            <a:ln w="28575">
              <a:solidFill>
                <a:srgbClr val="FF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5708496" y="1007622"/>
              <a:ext cx="8797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FF0000"/>
                  </a:solidFill>
                </a:rPr>
                <a:t>photon</a:t>
              </a:r>
              <a:endParaRPr lang="de-DE" b="1" dirty="0">
                <a:solidFill>
                  <a:srgbClr val="FF0000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 flipV="1">
              <a:off x="5472120" y="1952856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75" name="Oval 74"/>
            <p:cNvSpPr/>
            <p:nvPr/>
          </p:nvSpPr>
          <p:spPr>
            <a:xfrm flipV="1">
              <a:off x="5634356" y="1930279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580112" y="1871246"/>
              <a:ext cx="2551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b="1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425648" y="1884693"/>
              <a:ext cx="2984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b="1" dirty="0">
                  <a:solidFill>
                    <a:schemeClr val="bg1"/>
                  </a:solidFill>
                </a:rPr>
                <a:t>e</a:t>
              </a:r>
              <a:r>
                <a:rPr lang="de-DE" sz="1100" b="1" dirty="0" smtClean="0">
                  <a:solidFill>
                    <a:schemeClr val="bg1"/>
                  </a:solidFill>
                </a:rPr>
                <a:t>-</a:t>
              </a:r>
              <a:endParaRPr lang="de-DE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96" y="6467191"/>
            <a:ext cx="1665024" cy="365125"/>
          </a:xfrm>
        </p:spPr>
        <p:txBody>
          <a:bodyPr/>
          <a:lstStyle/>
          <a:p>
            <a:pPr algn="l"/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P</a:t>
            </a:r>
            <a:fld id="{DF411575-8A59-4F4F-9E2F-D62102C87B4F}" type="slidenum">
              <a:rPr lang="de-DE" sz="1400" smtClean="0">
                <a:solidFill>
                  <a:srgbClr val="3F6EA7"/>
                </a:solidFill>
                <a:cs typeface="Times New Roman" panose="02020603050405020304" pitchFamily="18" charset="0"/>
              </a:rPr>
              <a:pPr algn="l"/>
              <a:t>14</a:t>
            </a:fld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, </a:t>
            </a:r>
            <a:r>
              <a:rPr lang="de-DE" sz="1400" dirty="0" err="1" smtClean="0">
                <a:solidFill>
                  <a:srgbClr val="3F6EA7"/>
                </a:solidFill>
                <a:cs typeface="Times New Roman" panose="02020603050405020304" pitchFamily="18" charset="0"/>
              </a:rPr>
              <a:t>Ibrahym</a:t>
            </a:r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solidFill>
                  <a:srgbClr val="3F6EA7"/>
                </a:solidFill>
                <a:cs typeface="Times New Roman" panose="02020603050405020304" pitchFamily="18" charset="0"/>
              </a:rPr>
              <a:t>Dourki</a:t>
            </a:r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           </a:t>
            </a:r>
            <a:endParaRPr lang="de-DE" sz="1400" dirty="0">
              <a:solidFill>
                <a:srgbClr val="3F6EA7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12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51520" y="535233"/>
            <a:ext cx="3117847" cy="2085808"/>
            <a:chOff x="1406311" y="1298837"/>
            <a:chExt cx="3117847" cy="2085808"/>
          </a:xfrm>
        </p:grpSpPr>
        <p:sp>
          <p:nvSpPr>
            <p:cNvPr id="5" name="Rectangle 4"/>
            <p:cNvSpPr/>
            <p:nvPr/>
          </p:nvSpPr>
          <p:spPr>
            <a:xfrm>
              <a:off x="1406311" y="1839920"/>
              <a:ext cx="3117847" cy="130104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FF00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2312456" y="1298837"/>
              <a:ext cx="0" cy="504000"/>
            </a:xfrm>
            <a:prstGeom prst="straightConnector1">
              <a:avLst/>
            </a:prstGeom>
            <a:ln w="28575">
              <a:solidFill>
                <a:srgbClr val="FF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1869744" y="1801504"/>
              <a:ext cx="1023582" cy="1583141"/>
            </a:xfrm>
            <a:custGeom>
              <a:avLst/>
              <a:gdLst>
                <a:gd name="connsiteX0" fmla="*/ 464023 w 1023582"/>
                <a:gd name="connsiteY0" fmla="*/ 0 h 1583141"/>
                <a:gd name="connsiteX1" fmla="*/ 450376 w 1023582"/>
                <a:gd name="connsiteY1" fmla="*/ 81887 h 1583141"/>
                <a:gd name="connsiteX2" fmla="*/ 436728 w 1023582"/>
                <a:gd name="connsiteY2" fmla="*/ 191069 h 1583141"/>
                <a:gd name="connsiteX3" fmla="*/ 423080 w 1023582"/>
                <a:gd name="connsiteY3" fmla="*/ 232012 h 1583141"/>
                <a:gd name="connsiteX4" fmla="*/ 382137 w 1023582"/>
                <a:gd name="connsiteY4" fmla="*/ 259308 h 1583141"/>
                <a:gd name="connsiteX5" fmla="*/ 300250 w 1023582"/>
                <a:gd name="connsiteY5" fmla="*/ 286603 h 1583141"/>
                <a:gd name="connsiteX6" fmla="*/ 259307 w 1023582"/>
                <a:gd name="connsiteY6" fmla="*/ 300251 h 1583141"/>
                <a:gd name="connsiteX7" fmla="*/ 204716 w 1023582"/>
                <a:gd name="connsiteY7" fmla="*/ 313899 h 1583141"/>
                <a:gd name="connsiteX8" fmla="*/ 122829 w 1023582"/>
                <a:gd name="connsiteY8" fmla="*/ 341194 h 1583141"/>
                <a:gd name="connsiteX9" fmla="*/ 81886 w 1023582"/>
                <a:gd name="connsiteY9" fmla="*/ 368490 h 1583141"/>
                <a:gd name="connsiteX10" fmla="*/ 68238 w 1023582"/>
                <a:gd name="connsiteY10" fmla="*/ 409433 h 1583141"/>
                <a:gd name="connsiteX11" fmla="*/ 54591 w 1023582"/>
                <a:gd name="connsiteY11" fmla="*/ 504967 h 1583141"/>
                <a:gd name="connsiteX12" fmla="*/ 136477 w 1023582"/>
                <a:gd name="connsiteY12" fmla="*/ 559558 h 1583141"/>
                <a:gd name="connsiteX13" fmla="*/ 259307 w 1023582"/>
                <a:gd name="connsiteY13" fmla="*/ 668741 h 1583141"/>
                <a:gd name="connsiteX14" fmla="*/ 409432 w 1023582"/>
                <a:gd name="connsiteY14" fmla="*/ 627797 h 1583141"/>
                <a:gd name="connsiteX15" fmla="*/ 532262 w 1023582"/>
                <a:gd name="connsiteY15" fmla="*/ 600502 h 1583141"/>
                <a:gd name="connsiteX16" fmla="*/ 614149 w 1023582"/>
                <a:gd name="connsiteY16" fmla="*/ 573206 h 1583141"/>
                <a:gd name="connsiteX17" fmla="*/ 750626 w 1023582"/>
                <a:gd name="connsiteY17" fmla="*/ 532263 h 1583141"/>
                <a:gd name="connsiteX18" fmla="*/ 791570 w 1023582"/>
                <a:gd name="connsiteY18" fmla="*/ 518615 h 1583141"/>
                <a:gd name="connsiteX19" fmla="*/ 873456 w 1023582"/>
                <a:gd name="connsiteY19" fmla="*/ 532263 h 1583141"/>
                <a:gd name="connsiteX20" fmla="*/ 887104 w 1023582"/>
                <a:gd name="connsiteY20" fmla="*/ 614149 h 1583141"/>
                <a:gd name="connsiteX21" fmla="*/ 914400 w 1023582"/>
                <a:gd name="connsiteY21" fmla="*/ 655093 h 1583141"/>
                <a:gd name="connsiteX22" fmla="*/ 928047 w 1023582"/>
                <a:gd name="connsiteY22" fmla="*/ 696036 h 1583141"/>
                <a:gd name="connsiteX23" fmla="*/ 982638 w 1023582"/>
                <a:gd name="connsiteY23" fmla="*/ 777923 h 1583141"/>
                <a:gd name="connsiteX24" fmla="*/ 1009934 w 1023582"/>
                <a:gd name="connsiteY24" fmla="*/ 818866 h 1583141"/>
                <a:gd name="connsiteX25" fmla="*/ 1023582 w 1023582"/>
                <a:gd name="connsiteY25" fmla="*/ 859809 h 1583141"/>
                <a:gd name="connsiteX26" fmla="*/ 982638 w 1023582"/>
                <a:gd name="connsiteY26" fmla="*/ 955344 h 1583141"/>
                <a:gd name="connsiteX27" fmla="*/ 968991 w 1023582"/>
                <a:gd name="connsiteY27" fmla="*/ 996287 h 1583141"/>
                <a:gd name="connsiteX28" fmla="*/ 887104 w 1023582"/>
                <a:gd name="connsiteY28" fmla="*/ 1050878 h 1583141"/>
                <a:gd name="connsiteX29" fmla="*/ 791570 w 1023582"/>
                <a:gd name="connsiteY29" fmla="*/ 1105469 h 1583141"/>
                <a:gd name="connsiteX30" fmla="*/ 696035 w 1023582"/>
                <a:gd name="connsiteY30" fmla="*/ 1146412 h 1583141"/>
                <a:gd name="connsiteX31" fmla="*/ 614149 w 1023582"/>
                <a:gd name="connsiteY31" fmla="*/ 1187355 h 1583141"/>
                <a:gd name="connsiteX32" fmla="*/ 532262 w 1023582"/>
                <a:gd name="connsiteY32" fmla="*/ 1255594 h 1583141"/>
                <a:gd name="connsiteX33" fmla="*/ 450376 w 1023582"/>
                <a:gd name="connsiteY33" fmla="*/ 1296538 h 1583141"/>
                <a:gd name="connsiteX34" fmla="*/ 409432 w 1023582"/>
                <a:gd name="connsiteY34" fmla="*/ 1337481 h 1583141"/>
                <a:gd name="connsiteX35" fmla="*/ 354841 w 1023582"/>
                <a:gd name="connsiteY35" fmla="*/ 1364776 h 1583141"/>
                <a:gd name="connsiteX36" fmla="*/ 259307 w 1023582"/>
                <a:gd name="connsiteY36" fmla="*/ 1419367 h 1583141"/>
                <a:gd name="connsiteX37" fmla="*/ 177420 w 1023582"/>
                <a:gd name="connsiteY37" fmla="*/ 1473958 h 1583141"/>
                <a:gd name="connsiteX38" fmla="*/ 95534 w 1023582"/>
                <a:gd name="connsiteY38" fmla="*/ 1542197 h 1583141"/>
                <a:gd name="connsiteX39" fmla="*/ 0 w 1023582"/>
                <a:gd name="connsiteY39" fmla="*/ 1583141 h 158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023582" h="1583141">
                  <a:moveTo>
                    <a:pt x="464023" y="0"/>
                  </a:moveTo>
                  <a:cubicBezTo>
                    <a:pt x="459474" y="27296"/>
                    <a:pt x="454289" y="54493"/>
                    <a:pt x="450376" y="81887"/>
                  </a:cubicBezTo>
                  <a:cubicBezTo>
                    <a:pt x="445189" y="118196"/>
                    <a:pt x="443289" y="154983"/>
                    <a:pt x="436728" y="191069"/>
                  </a:cubicBezTo>
                  <a:cubicBezTo>
                    <a:pt x="434155" y="205223"/>
                    <a:pt x="432067" y="220778"/>
                    <a:pt x="423080" y="232012"/>
                  </a:cubicBezTo>
                  <a:cubicBezTo>
                    <a:pt x="412833" y="244820"/>
                    <a:pt x="397126" y="252646"/>
                    <a:pt x="382137" y="259308"/>
                  </a:cubicBezTo>
                  <a:cubicBezTo>
                    <a:pt x="355845" y="270993"/>
                    <a:pt x="327546" y="277505"/>
                    <a:pt x="300250" y="286603"/>
                  </a:cubicBezTo>
                  <a:cubicBezTo>
                    <a:pt x="286602" y="291152"/>
                    <a:pt x="273263" y="296762"/>
                    <a:pt x="259307" y="300251"/>
                  </a:cubicBezTo>
                  <a:cubicBezTo>
                    <a:pt x="241110" y="304800"/>
                    <a:pt x="222682" y="308509"/>
                    <a:pt x="204716" y="313899"/>
                  </a:cubicBezTo>
                  <a:cubicBezTo>
                    <a:pt x="177157" y="322167"/>
                    <a:pt x="122829" y="341194"/>
                    <a:pt x="122829" y="341194"/>
                  </a:cubicBezTo>
                  <a:cubicBezTo>
                    <a:pt x="109181" y="350293"/>
                    <a:pt x="92133" y="355682"/>
                    <a:pt x="81886" y="368490"/>
                  </a:cubicBezTo>
                  <a:cubicBezTo>
                    <a:pt x="72899" y="379724"/>
                    <a:pt x="71059" y="395326"/>
                    <a:pt x="68238" y="409433"/>
                  </a:cubicBezTo>
                  <a:cubicBezTo>
                    <a:pt x="61929" y="440976"/>
                    <a:pt x="59140" y="473122"/>
                    <a:pt x="54591" y="504967"/>
                  </a:cubicBezTo>
                  <a:cubicBezTo>
                    <a:pt x="81886" y="523164"/>
                    <a:pt x="113280" y="536361"/>
                    <a:pt x="136477" y="559558"/>
                  </a:cubicBezTo>
                  <a:cubicBezTo>
                    <a:pt x="229962" y="653043"/>
                    <a:pt x="186246" y="620032"/>
                    <a:pt x="259307" y="668741"/>
                  </a:cubicBezTo>
                  <a:cubicBezTo>
                    <a:pt x="445955" y="642076"/>
                    <a:pt x="281181" y="675892"/>
                    <a:pt x="409432" y="627797"/>
                  </a:cubicBezTo>
                  <a:cubicBezTo>
                    <a:pt x="442122" y="615538"/>
                    <a:pt x="500545" y="609152"/>
                    <a:pt x="532262" y="600502"/>
                  </a:cubicBezTo>
                  <a:cubicBezTo>
                    <a:pt x="560020" y="592932"/>
                    <a:pt x="586236" y="580184"/>
                    <a:pt x="614149" y="573206"/>
                  </a:cubicBezTo>
                  <a:cubicBezTo>
                    <a:pt x="696652" y="552580"/>
                    <a:pt x="650947" y="565489"/>
                    <a:pt x="750626" y="532263"/>
                  </a:cubicBezTo>
                  <a:lnTo>
                    <a:pt x="791570" y="518615"/>
                  </a:lnTo>
                  <a:cubicBezTo>
                    <a:pt x="818865" y="523164"/>
                    <a:pt x="853889" y="512696"/>
                    <a:pt x="873456" y="532263"/>
                  </a:cubicBezTo>
                  <a:cubicBezTo>
                    <a:pt x="893023" y="551830"/>
                    <a:pt x="878353" y="587897"/>
                    <a:pt x="887104" y="614149"/>
                  </a:cubicBezTo>
                  <a:cubicBezTo>
                    <a:pt x="892291" y="629710"/>
                    <a:pt x="905301" y="641445"/>
                    <a:pt x="914400" y="655093"/>
                  </a:cubicBezTo>
                  <a:cubicBezTo>
                    <a:pt x="918949" y="668741"/>
                    <a:pt x="921061" y="683460"/>
                    <a:pt x="928047" y="696036"/>
                  </a:cubicBezTo>
                  <a:cubicBezTo>
                    <a:pt x="943978" y="724713"/>
                    <a:pt x="964441" y="750627"/>
                    <a:pt x="982638" y="777923"/>
                  </a:cubicBezTo>
                  <a:cubicBezTo>
                    <a:pt x="991737" y="791571"/>
                    <a:pt x="1004747" y="803305"/>
                    <a:pt x="1009934" y="818866"/>
                  </a:cubicBezTo>
                  <a:lnTo>
                    <a:pt x="1023582" y="859809"/>
                  </a:lnTo>
                  <a:cubicBezTo>
                    <a:pt x="995177" y="973428"/>
                    <a:pt x="1029765" y="861090"/>
                    <a:pt x="982638" y="955344"/>
                  </a:cubicBezTo>
                  <a:cubicBezTo>
                    <a:pt x="976205" y="968211"/>
                    <a:pt x="979163" y="986115"/>
                    <a:pt x="968991" y="996287"/>
                  </a:cubicBezTo>
                  <a:cubicBezTo>
                    <a:pt x="945794" y="1019484"/>
                    <a:pt x="913348" y="1031195"/>
                    <a:pt x="887104" y="1050878"/>
                  </a:cubicBezTo>
                  <a:cubicBezTo>
                    <a:pt x="755106" y="1149876"/>
                    <a:pt x="895769" y="1053370"/>
                    <a:pt x="791570" y="1105469"/>
                  </a:cubicBezTo>
                  <a:cubicBezTo>
                    <a:pt x="697321" y="1152593"/>
                    <a:pt x="809648" y="1118008"/>
                    <a:pt x="696035" y="1146412"/>
                  </a:cubicBezTo>
                  <a:cubicBezTo>
                    <a:pt x="578702" y="1224636"/>
                    <a:pt x="727153" y="1130854"/>
                    <a:pt x="614149" y="1187355"/>
                  </a:cubicBezTo>
                  <a:cubicBezTo>
                    <a:pt x="524848" y="1232005"/>
                    <a:pt x="622807" y="1195230"/>
                    <a:pt x="532262" y="1255594"/>
                  </a:cubicBezTo>
                  <a:cubicBezTo>
                    <a:pt x="409152" y="1337668"/>
                    <a:pt x="579232" y="1189158"/>
                    <a:pt x="450376" y="1296538"/>
                  </a:cubicBezTo>
                  <a:cubicBezTo>
                    <a:pt x="435549" y="1308894"/>
                    <a:pt x="425138" y="1326263"/>
                    <a:pt x="409432" y="1337481"/>
                  </a:cubicBezTo>
                  <a:cubicBezTo>
                    <a:pt x="392877" y="1349306"/>
                    <a:pt x="372093" y="1353993"/>
                    <a:pt x="354841" y="1364776"/>
                  </a:cubicBezTo>
                  <a:cubicBezTo>
                    <a:pt x="260412" y="1423794"/>
                    <a:pt x="339746" y="1392555"/>
                    <a:pt x="259307" y="1419367"/>
                  </a:cubicBezTo>
                  <a:cubicBezTo>
                    <a:pt x="128695" y="1549982"/>
                    <a:pt x="295928" y="1394953"/>
                    <a:pt x="177420" y="1473958"/>
                  </a:cubicBezTo>
                  <a:cubicBezTo>
                    <a:pt x="113134" y="1516815"/>
                    <a:pt x="162518" y="1512427"/>
                    <a:pt x="95534" y="1542197"/>
                  </a:cubicBezTo>
                  <a:cubicBezTo>
                    <a:pt x="-10051" y="1589124"/>
                    <a:pt x="37926" y="1545213"/>
                    <a:pt x="0" y="1583141"/>
                  </a:cubicBezTo>
                </a:path>
              </a:pathLst>
            </a:custGeom>
            <a:no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Oval 11"/>
            <p:cNvSpPr/>
            <p:nvPr/>
          </p:nvSpPr>
          <p:spPr>
            <a:xfrm>
              <a:off x="2285160" y="1800112"/>
              <a:ext cx="72008" cy="7200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32912" y="2002488"/>
              <a:ext cx="72008" cy="7200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894056" y="2204864"/>
              <a:ext cx="72008" cy="7200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123728" y="2420888"/>
              <a:ext cx="72008" cy="7200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627784" y="2294288"/>
              <a:ext cx="72008" cy="7200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843808" y="2636912"/>
              <a:ext cx="72008" cy="7200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2267744" y="3082608"/>
              <a:ext cx="72008" cy="7200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0000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184961" y="467380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e</a:t>
            </a:r>
            <a:r>
              <a:rPr lang="de-DE" b="1" dirty="0" smtClean="0">
                <a:solidFill>
                  <a:srgbClr val="FF0000"/>
                </a:solidFill>
              </a:rPr>
              <a:t>-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66117" y="1052736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dEp</a:t>
            </a:r>
            <a:r>
              <a:rPr lang="de-DE" sz="1400" b="1" baseline="-25000" dirty="0" smtClean="0"/>
              <a:t>1</a:t>
            </a:r>
            <a:endParaRPr lang="de-DE" sz="1400" b="1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451233" y="1070152"/>
            <a:ext cx="526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dEp</a:t>
            </a:r>
            <a:r>
              <a:rPr lang="de-DE" sz="1400" b="1" baseline="-25000" dirty="0"/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0865" y="1525728"/>
            <a:ext cx="526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dEp</a:t>
            </a:r>
            <a:r>
              <a:rPr lang="de-DE" sz="1400" b="1" baseline="-25000" dirty="0" smtClean="0"/>
              <a:t>3</a:t>
            </a:r>
            <a:endParaRPr lang="de-DE" sz="1400" b="1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968937" y="1678128"/>
            <a:ext cx="526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dEp</a:t>
            </a:r>
            <a:r>
              <a:rPr lang="de-DE" sz="1400" b="1" baseline="-25000" dirty="0"/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26023" y="1553024"/>
            <a:ext cx="526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dEp</a:t>
            </a:r>
            <a:r>
              <a:rPr lang="de-DE" sz="1400" b="1" baseline="-25000" dirty="0"/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72993" y="2113111"/>
            <a:ext cx="526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dEp</a:t>
            </a:r>
            <a:r>
              <a:rPr lang="de-DE" sz="1400" b="1" baseline="-25000" dirty="0" smtClean="0"/>
              <a:t>6</a:t>
            </a:r>
            <a:endParaRPr lang="de-DE" sz="1400" b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067944" y="2777903"/>
                <a:ext cx="4968552" cy="3608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1600" dirty="0" smtClean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600" dirty="0" smtClean="0"/>
                  <a:t>Mean = </a:t>
                </a:r>
                <a:r>
                  <a:rPr lang="en-US" sz="1600" dirty="0" err="1" smtClean="0"/>
                  <a:t>n</a:t>
                </a:r>
                <a:r>
                  <a:rPr lang="en-US" sz="1600" baseline="-25000" dirty="0" err="1" smtClean="0"/>
                  <a:t>ehs</a:t>
                </a:r>
                <a:endParaRPr lang="en-US" sz="1600" baseline="-25000" dirty="0" smtClean="0"/>
              </a:p>
              <a:p>
                <a:endParaRPr lang="en-US" sz="1600" dirty="0" smtClean="0">
                  <a:latin typeface="Cambria Math"/>
                  <a:ea typeface="Cambria Math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latin typeface="Cambria Math"/>
                        <a:ea typeface="Cambria Math"/>
                      </a:rPr>
                      <m:t>σ</m:t>
                    </m:r>
                    <m:r>
                      <a:rPr lang="en-US" sz="16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de-DE" sz="1600" b="0" i="1" smtClean="0">
                            <a:latin typeface="Cambria Math"/>
                          </a:rPr>
                          <m:t>𝐹</m:t>
                        </m:r>
                        <m:r>
                          <a:rPr lang="de-DE" sz="1600" b="0" i="1" smtClean="0">
                            <a:latin typeface="Cambria Math"/>
                          </a:rPr>
                          <m:t>∗</m:t>
                        </m:r>
                        <m:sSub>
                          <m:sSubPr>
                            <m:ctrlPr>
                              <a:rPr lang="de-DE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/>
                              </a:rPr>
                              <m:t>𝑒h𝑠</m:t>
                            </m:r>
                          </m:sub>
                        </m:sSub>
                      </m:e>
                    </m:rad>
                  </m:oMath>
                </a14:m>
                <a:endParaRPr lang="en-US" sz="1600" dirty="0">
                  <a:latin typeface="Cambria Math"/>
                  <a:ea typeface="Cambria Math"/>
                  <a:sym typeface="Wingdings" panose="05000000000000000000" pitchFamily="2" charset="2"/>
                </a:endParaRPr>
              </a:p>
              <a:p>
                <a:endParaRPr lang="en-US" sz="1600" dirty="0" smtClean="0">
                  <a:ea typeface="Cambria Math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600" dirty="0" smtClean="0">
                    <a:ea typeface="Cambria Math"/>
                  </a:rPr>
                  <a:t>Draw one random number: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𝑒h</m:t>
                        </m:r>
                      </m:sub>
                      <m:sup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p>
                    </m:sSubSup>
                    <m:r>
                      <a:rPr lang="de-DE" sz="1600" b="0" i="0" smtClean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de-DE" sz="1600" b="0" i="0" smtClean="0">
                        <a:latin typeface="Cambria Math"/>
                        <a:ea typeface="Cambria Math"/>
                      </a:rPr>
                      <m:t>PD</m:t>
                    </m:r>
                    <m:r>
                      <a:rPr lang="de-DE" sz="1600" b="0" i="0" smtClean="0">
                        <a:latin typeface="Cambria Math"/>
                        <a:ea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de-DE" sz="1600" b="0" i="0" smtClean="0">
                        <a:latin typeface="Cambria Math"/>
                        <a:ea typeface="Cambria Math"/>
                      </a:rPr>
                      <m:t>mean</m:t>
                    </m:r>
                    <m:r>
                      <a:rPr lang="de-DE" sz="1600" b="0" i="0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de-DE" sz="1600" b="0" i="1" smtClean="0">
                        <a:latin typeface="Cambria Math"/>
                        <a:ea typeface="Cambria Math"/>
                        <a:sym typeface="Symbol"/>
                      </a:rPr>
                      <m:t>,1)</m:t>
                    </m:r>
                  </m:oMath>
                </a14:m>
                <a:endParaRPr lang="en-US" sz="1600" dirty="0" smtClean="0">
                  <a:ea typeface="Cambria Math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sz="1600" dirty="0" smtClean="0">
                  <a:ea typeface="Cambria Math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600" dirty="0" smtClean="0">
                    <a:ea typeface="Cambria Math"/>
                  </a:rPr>
                  <a:t>Do the same for other </a:t>
                </a:r>
                <a:r>
                  <a:rPr lang="en-US" sz="1600" dirty="0" err="1" smtClean="0">
                    <a:ea typeface="Cambria Math"/>
                  </a:rPr>
                  <a:t>dE</a:t>
                </a:r>
                <a:r>
                  <a:rPr lang="en-US" sz="1600" baseline="-25000" dirty="0" err="1" smtClean="0">
                    <a:ea typeface="Cambria Math"/>
                  </a:rPr>
                  <a:t>pi</a:t>
                </a:r>
                <a:endParaRPr lang="en-US" sz="1600" baseline="-25000" dirty="0" smtClean="0">
                  <a:ea typeface="Cambria Math"/>
                </a:endParaRPr>
              </a:p>
              <a:p>
                <a:endParaRPr lang="en-US" sz="1600" dirty="0" smtClean="0">
                  <a:ea typeface="Cambria Math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600" dirty="0" smtClean="0">
                    <a:ea typeface="Cambria Math"/>
                  </a:rPr>
                  <a:t>Difference  calculation for each event (PE): </a:t>
                </a:r>
              </a:p>
              <a:p>
                <a:endParaRPr lang="en-US" sz="160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/>
                              <a:ea typeface="Cambria Math"/>
                            </a:rPr>
                            <m:t>𝐹𝑁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/>
                              <a:ea typeface="Cambria Math"/>
                            </a:rPr>
                            <m:t>𝑒h</m:t>
                          </m:r>
                        </m:sub>
                      </m:sSub>
                      <m:r>
                        <a:rPr lang="de-DE" sz="20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de-DE" sz="2000" b="0" i="1" smtClean="0">
                          <a:latin typeface="Cambria Math"/>
                          <a:ea typeface="Cambria Math"/>
                        </a:rPr>
                        <m:t>𝑒𝑣𝑒𝑛𝑡</m:t>
                      </m:r>
                      <m:r>
                        <a:rPr lang="de-DE" sz="2000" b="0" i="1" smtClean="0">
                          <a:latin typeface="Cambria Math"/>
                          <a:ea typeface="Cambria Math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20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de-DE" sz="2000" b="0" i="1" smtClean="0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00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20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/>
                                  <a:ea typeface="Cambria Math"/>
                                </a:rPr>
                                <m:t>𝑒h</m:t>
                              </m:r>
                            </m:sub>
                            <m:sup>
                              <m:r>
                                <a:rPr lang="de-DE" sz="20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  <m:r>
                        <a:rPr lang="de-DE" sz="2000" b="0" i="0" smtClean="0">
                          <a:latin typeface="Cambria Math"/>
                          <a:ea typeface="Cambria Math"/>
                        </a:rPr>
                        <m:t>− 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/>
                              <a:ea typeface="Cambria Math"/>
                            </a:rPr>
                            <m:t>𝑒h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777903"/>
                <a:ext cx="4968552" cy="3608873"/>
              </a:xfrm>
              <a:prstGeom prst="rect">
                <a:avLst/>
              </a:prstGeom>
              <a:blipFill rotWithShape="1">
                <a:blip r:embed="rId2"/>
                <a:stretch>
                  <a:fillRect l="-36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4427984" y="856600"/>
                <a:ext cx="1475725" cy="6845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𝑒h</m:t>
                          </m:r>
                          <m:r>
                            <a:rPr lang="de-DE" sz="20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20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/>
                                </a:rPr>
                                <m:t>𝑑𝐸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𝑤</m:t>
                          </m:r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856600"/>
                <a:ext cx="1475725" cy="6845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/>
              <p:cNvSpPr/>
              <p:nvPr/>
            </p:nvSpPr>
            <p:spPr>
              <a:xfrm>
                <a:off x="6366339" y="857818"/>
                <a:ext cx="2454133" cy="698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𝑒h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2000" i="1" smtClean="0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de-DE" sz="2000" i="1" smtClean="0">
                                  <a:effectLst/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sz="2000" b="0" i="1" smtClean="0">
                                  <a:effectLst/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de-DE" sz="2000" i="1" smtClean="0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effectLst/>
                                      <a:latin typeface="Cambria Math"/>
                                    </a:rPr>
                                    <m:t>𝑑𝐸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effectLst/>
                                      <a:latin typeface="Cambria Math"/>
                                    </a:rPr>
                                    <m:t>𝑝𝑖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sz="2000" b="0" i="1">
                              <a:effectLst/>
                              <a:latin typeface="Cambria Math"/>
                            </a:rPr>
                            <m:t>𝑤</m:t>
                          </m:r>
                        </m:den>
                      </m:f>
                      <m:r>
                        <a:rPr lang="en-US" sz="2000" b="0" dirty="0">
                          <a:effectLst/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effectLst/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effectLst/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de-DE" sz="2000" b="0" i="1" dirty="0" smtClean="0">
                              <a:effectLst/>
                              <a:latin typeface="Cambria Math"/>
                              <a:ea typeface="Cambria Math"/>
                            </a:rPr>
                            <m:t>𝐸</m:t>
                          </m:r>
                        </m:num>
                        <m:den>
                          <m:r>
                            <a:rPr lang="de-DE" sz="2000" b="0" i="1" dirty="0" smtClean="0">
                              <a:effectLst/>
                              <a:latin typeface="Cambria Math"/>
                              <a:ea typeface="Cambria Math"/>
                            </a:rPr>
                            <m:t>𝑤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339" y="857818"/>
                <a:ext cx="2454133" cy="69897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2" descr="C:\Users\dourkiib\Desktop\plots\plots\Si_Housing_Fano_Noise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56992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4860032" y="1844824"/>
            <a:ext cx="417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dE</a:t>
            </a:r>
            <a:r>
              <a:rPr lang="en-US" sz="1600" baseline="-25000" dirty="0" err="1" smtClean="0"/>
              <a:t>pi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: </a:t>
            </a:r>
            <a:r>
              <a:rPr lang="en-US" sz="1600" dirty="0"/>
              <a:t>Energy </a:t>
            </a:r>
            <a:r>
              <a:rPr lang="en-US" sz="1600" dirty="0" err="1"/>
              <a:t>depsoition</a:t>
            </a:r>
            <a:r>
              <a:rPr lang="en-US" sz="1600" dirty="0"/>
              <a:t> per step</a:t>
            </a:r>
          </a:p>
          <a:p>
            <a:r>
              <a:rPr lang="en-US" sz="1600" dirty="0" err="1" smtClean="0"/>
              <a:t>n</a:t>
            </a:r>
            <a:r>
              <a:rPr lang="en-US" sz="1600" baseline="-25000" dirty="0" err="1" smtClean="0"/>
              <a:t>ehs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: Number </a:t>
            </a:r>
            <a:r>
              <a:rPr lang="en-US" sz="1600" dirty="0"/>
              <a:t>of e-h pairs generated in this </a:t>
            </a:r>
            <a:r>
              <a:rPr lang="en-US" sz="1600" dirty="0" err="1"/>
              <a:t>setp</a:t>
            </a:r>
            <a:endParaRPr lang="en-US" sz="1600" dirty="0"/>
          </a:p>
          <a:p>
            <a:r>
              <a:rPr lang="en-US" sz="1600" dirty="0" err="1" smtClean="0"/>
              <a:t>N</a:t>
            </a:r>
            <a:r>
              <a:rPr lang="en-US" sz="1600" baseline="-25000" dirty="0" err="1" smtClean="0"/>
              <a:t>eh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: </a:t>
            </a:r>
            <a:r>
              <a:rPr lang="en-US" sz="1600" dirty="0"/>
              <a:t>Total number of e-h pairs</a:t>
            </a:r>
          </a:p>
        </p:txBody>
      </p:sp>
      <p:sp>
        <p:nvSpPr>
          <p:cNvPr id="43" name="Left Arrow 42"/>
          <p:cNvSpPr/>
          <p:nvPr/>
        </p:nvSpPr>
        <p:spPr>
          <a:xfrm rot="10800000">
            <a:off x="6301540" y="3429000"/>
            <a:ext cx="430700" cy="202956"/>
          </a:xfrm>
          <a:prstGeom prst="leftArrow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6952032" y="3356992"/>
                <a:ext cx="164404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>
                    <a:ea typeface="Cambria Math"/>
                    <a:sym typeface="Wingdings" panose="05000000000000000000" pitchFamily="2" charset="2"/>
                  </a:rPr>
                  <a:t>PD(mean,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latin typeface="Cambria Math"/>
                        <a:ea typeface="Cambria Math"/>
                      </a:rPr>
                      <m:t>σ</m:t>
                    </m:r>
                    <m:r>
                      <a:rPr lang="de-DE" sz="16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de-DE" sz="1600" b="0" i="1" smtClean="0">
                        <a:latin typeface="Cambria Math"/>
                        <a:ea typeface="Cambria Math"/>
                      </a:rPr>
                      <m:t>𝑟𝑛𝑑</m:t>
                    </m:r>
                  </m:oMath>
                </a14:m>
                <a:r>
                  <a:rPr lang="en-US" sz="1600" dirty="0">
                    <a:ea typeface="Cambria Math"/>
                    <a:sym typeface="Wingdings" panose="05000000000000000000" pitchFamily="2" charset="2"/>
                  </a:rPr>
                  <a:t>)</a:t>
                </a:r>
                <a:endParaRPr lang="de-DE" sz="16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032" y="3356992"/>
                <a:ext cx="1644040" cy="338554"/>
              </a:xfrm>
              <a:prstGeom prst="rect">
                <a:avLst/>
              </a:prstGeom>
              <a:blipFill rotWithShape="1">
                <a:blip r:embed="rId6"/>
                <a:stretch>
                  <a:fillRect l="-1852" t="-5455" r="-1111" b="-236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/>
              <p:cNvSpPr/>
              <p:nvPr/>
            </p:nvSpPr>
            <p:spPr>
              <a:xfrm>
                <a:off x="2627784" y="4520898"/>
                <a:ext cx="119513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i="1" smtClean="0">
                          <a:latin typeface="Cambria Math"/>
                          <a:ea typeface="Cambria Math"/>
                        </a:rPr>
                        <m:t>σ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=30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−</m:t>
                      </m:r>
                    </m:oMath>
                  </m:oMathPara>
                </a14:m>
                <a:endParaRPr lang="de-DE" sz="1600" dirty="0"/>
              </a:p>
            </p:txBody>
          </p:sp>
        </mc:Choice>
        <mc:Fallback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4520898"/>
                <a:ext cx="1195135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96" y="6467191"/>
            <a:ext cx="1665024" cy="365125"/>
          </a:xfrm>
        </p:spPr>
        <p:txBody>
          <a:bodyPr/>
          <a:lstStyle/>
          <a:p>
            <a:pPr algn="l"/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P</a:t>
            </a:r>
            <a:fld id="{DF411575-8A59-4F4F-9E2F-D62102C87B4F}" type="slidenum">
              <a:rPr lang="de-DE" sz="1400" smtClean="0">
                <a:solidFill>
                  <a:srgbClr val="3F6EA7"/>
                </a:solidFill>
                <a:cs typeface="Times New Roman" panose="02020603050405020304" pitchFamily="18" charset="0"/>
              </a:rPr>
              <a:pPr algn="l"/>
              <a:t>15</a:t>
            </a:fld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, </a:t>
            </a:r>
            <a:r>
              <a:rPr lang="de-DE" sz="1400" dirty="0" err="1" smtClean="0">
                <a:solidFill>
                  <a:srgbClr val="3F6EA7"/>
                </a:solidFill>
                <a:cs typeface="Times New Roman" panose="02020603050405020304" pitchFamily="18" charset="0"/>
              </a:rPr>
              <a:t>Ibrahym</a:t>
            </a:r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solidFill>
                  <a:srgbClr val="3F6EA7"/>
                </a:solidFill>
                <a:cs typeface="Times New Roman" panose="02020603050405020304" pitchFamily="18" charset="0"/>
              </a:rPr>
              <a:t>Dourki</a:t>
            </a:r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           </a:t>
            </a:r>
            <a:endParaRPr lang="de-DE" sz="1400" dirty="0">
              <a:solidFill>
                <a:srgbClr val="3F6EA7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87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899592" y="2280336"/>
            <a:ext cx="3367128" cy="860632"/>
            <a:chOff x="2783813" y="4008528"/>
            <a:chExt cx="3367128" cy="860632"/>
          </a:xfrm>
        </p:grpSpPr>
        <p:sp>
          <p:nvSpPr>
            <p:cNvPr id="5" name="Rounded Rectangle 4"/>
            <p:cNvSpPr/>
            <p:nvPr/>
          </p:nvSpPr>
          <p:spPr>
            <a:xfrm>
              <a:off x="3769995" y="4072235"/>
              <a:ext cx="1403985" cy="796925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2783813" y="4294503"/>
              <a:ext cx="958215" cy="365760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5192726" y="4267180"/>
              <a:ext cx="958215" cy="365760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4058280" y="4300328"/>
              <a:ext cx="847278" cy="344011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itchFamily="34" charset="0"/>
                  <a:cs typeface="Arial" pitchFamily="34" charset="0"/>
                </a:rPr>
                <a:t>Detector</a:t>
              </a:r>
              <a:endPara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2843808" y="4039592"/>
              <a:ext cx="493712" cy="320675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itchFamily="34" charset="0"/>
                  <a:cs typeface="Arial" pitchFamily="34" charset="0"/>
                </a:rPr>
                <a:t>SNR</a:t>
              </a:r>
              <a:r>
                <a:rPr kumimoji="0" lang="de-DE" altLang="de-DE" sz="1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itchFamily="34" charset="0"/>
                  <a:cs typeface="Arial" pitchFamily="34" charset="0"/>
                </a:rPr>
                <a:t>in</a:t>
              </a:r>
              <a:endPara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5246370" y="4008528"/>
              <a:ext cx="550863" cy="320675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itchFamily="34" charset="0"/>
                  <a:cs typeface="Arial" pitchFamily="34" charset="0"/>
                </a:rPr>
                <a:t>SNR</a:t>
              </a:r>
              <a:r>
                <a:rPr kumimoji="0" lang="de-DE" altLang="de-DE" sz="1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itchFamily="34" charset="0"/>
                  <a:cs typeface="Arial" pitchFamily="34" charset="0"/>
                </a:rPr>
                <a:t>out</a:t>
              </a:r>
              <a:endPara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sp>
        <p:nvSpPr>
          <p:cNvPr id="13" name="Title 3"/>
          <p:cNvSpPr txBox="1">
            <a:spLocks/>
          </p:cNvSpPr>
          <p:nvPr/>
        </p:nvSpPr>
        <p:spPr>
          <a:xfrm>
            <a:off x="755576" y="116632"/>
            <a:ext cx="6552728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de-DE" sz="2400" b="1" dirty="0" smtClean="0">
              <a:solidFill>
                <a:srgbClr val="4A7EBB"/>
              </a:solidFill>
              <a:latin typeface="+mn-lt"/>
              <a:ea typeface="+mn-ea"/>
              <a:cs typeface="Times New Roman" pitchFamily="18" charset="0"/>
            </a:endParaRPr>
          </a:p>
          <a:p>
            <a:pPr algn="ctr"/>
            <a:r>
              <a:rPr lang="de-DE" sz="2400" b="1" dirty="0" smtClean="0">
                <a:solidFill>
                  <a:srgbClr val="4A7EBB"/>
                </a:solidFill>
                <a:latin typeface="+mn-lt"/>
                <a:ea typeface="+mn-ea"/>
                <a:cs typeface="Times New Roman" pitchFamily="18" charset="0"/>
              </a:rPr>
              <a:t>Imaging </a:t>
            </a:r>
            <a:r>
              <a:rPr lang="de-DE" sz="2400" b="1" dirty="0" smtClean="0">
                <a:solidFill>
                  <a:srgbClr val="4A7EBB"/>
                </a:solidFill>
                <a:latin typeface="+mn-lt"/>
                <a:ea typeface="+mn-ea"/>
                <a:cs typeface="Times New Roman" pitchFamily="18" charset="0"/>
              </a:rPr>
              <a:t>capability of EDET: </a:t>
            </a:r>
            <a:r>
              <a:rPr lang="de-DE" sz="2400" b="1" dirty="0" smtClean="0">
                <a:solidFill>
                  <a:srgbClr val="4A7EBB"/>
                </a:solidFill>
                <a:latin typeface="+mn-lt"/>
                <a:ea typeface="+mn-ea"/>
                <a:cs typeface="Times New Roman" pitchFamily="18" charset="0"/>
              </a:rPr>
              <a:t>DQE and MTF</a:t>
            </a:r>
          </a:p>
          <a:p>
            <a:pPr algn="ctr"/>
            <a:endParaRPr lang="en-US" sz="2400" b="1" dirty="0">
              <a:solidFill>
                <a:srgbClr val="4A7EBB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1315326" y="3548595"/>
                <a:ext cx="2392578" cy="6004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𝑫𝑸𝑬</m:t>
                    </m:r>
                    <m:r>
                      <a:rPr lang="de-DE" b="1" i="1" smtClean="0">
                        <a:latin typeface="Cambria Math"/>
                      </a:rPr>
                      <m:t>(</m:t>
                    </m:r>
                    <m:r>
                      <a:rPr lang="de-DE" b="1" i="1" smtClean="0">
                        <a:latin typeface="Cambria Math"/>
                      </a:rPr>
                      <m:t>𝟎</m:t>
                    </m:r>
                    <m:r>
                      <a:rPr lang="de-DE" b="1" i="1" smtClean="0"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de-DE" b="1" i="1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de-DE" b="1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latin typeface="Cambria Math"/>
                              </a:rPr>
                              <m:t>𝑺𝑵𝑹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𝒐𝒖𝒕</m:t>
                            </m:r>
                          </m:sub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de-DE" b="1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latin typeface="Cambria Math"/>
                              </a:rPr>
                              <m:t>𝑺𝑵𝑹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𝒊𝒏</m:t>
                            </m:r>
                          </m:sub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bSup>
                      </m:den>
                    </m:f>
                  </m:oMath>
                </a14:m>
                <a:r>
                  <a:rPr lang="de-DE" b="1" dirty="0" smtClean="0"/>
                  <a:t>  </a:t>
                </a:r>
                <a:r>
                  <a:rPr lang="de-DE" b="1" dirty="0" smtClean="0">
                    <a:sym typeface="Symbol"/>
                  </a:rPr>
                  <a:t> 1 </a:t>
                </a:r>
                <a:r>
                  <a:rPr lang="de-DE" b="1" dirty="0" smtClean="0"/>
                  <a:t> </a:t>
                </a:r>
                <a:endParaRPr lang="de-DE" b="1" dirty="0"/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326" y="3548595"/>
                <a:ext cx="2392578" cy="60048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251520" y="1268760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Radiation </a:t>
            </a:r>
            <a:r>
              <a:rPr lang="en-US" b="1" dirty="0" err="1" smtClean="0"/>
              <a:t>senistive</a:t>
            </a:r>
            <a:r>
              <a:rPr lang="en-US" b="1" dirty="0" smtClean="0"/>
              <a:t> samples: </a:t>
            </a:r>
            <a:r>
              <a:rPr lang="en-US" dirty="0" smtClean="0"/>
              <a:t>DQE is a key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2xDQE</a:t>
            </a:r>
            <a:r>
              <a:rPr lang="en-US" dirty="0" smtClean="0"/>
              <a:t> </a:t>
            </a:r>
            <a:r>
              <a:rPr lang="en-US" dirty="0"/>
              <a:t>achieves same </a:t>
            </a:r>
            <a:r>
              <a:rPr lang="en-US" dirty="0" smtClean="0"/>
              <a:t>SNR </a:t>
            </a:r>
            <a:r>
              <a:rPr lang="en-US" dirty="0"/>
              <a:t>with </a:t>
            </a:r>
            <a:r>
              <a:rPr lang="en-US" dirty="0" smtClean="0"/>
              <a:t>half the dose.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255952" y="4509120"/>
                <a:ext cx="8528008" cy="1754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dirty="0" smtClean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Ideal </a:t>
                </a:r>
                <a:r>
                  <a:rPr lang="en-US" dirty="0" smtClean="0"/>
                  <a:t>detector: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𝑆𝑁𝑅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𝑜𝑢𝑡</m:t>
                        </m:r>
                      </m:sub>
                      <m:sup/>
                    </m:sSubSup>
                    <m:r>
                      <a:rPr lang="de-DE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de-DE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𝑆𝑁𝑅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𝑖𝑛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 </a:t>
                </a:r>
                <a:r>
                  <a:rPr lang="en-US" dirty="0" smtClean="0">
                    <a:ea typeface="Cambria Math"/>
                  </a:rPr>
                  <a:t>⇒   </a:t>
                </a:r>
                <a:r>
                  <a:rPr lang="en-US" dirty="0" smtClean="0">
                    <a:ea typeface="Cambria Math"/>
                  </a:rPr>
                  <a:t>DQE=1</a:t>
                </a:r>
                <a:endParaRPr lang="en-US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b="1" dirty="0" smtClean="0"/>
                  <a:t>Noise </a:t>
                </a:r>
                <a:r>
                  <a:rPr lang="en-US" b="1" dirty="0" smtClean="0"/>
                  <a:t>components: </a:t>
                </a:r>
                <a:endParaRPr lang="en-US" dirty="0" smtClean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b="1" dirty="0" smtClean="0"/>
                  <a:t>Shot noise </a:t>
                </a:r>
                <a:r>
                  <a:rPr lang="en-US" dirty="0" smtClean="0"/>
                  <a:t>(Poisson statistic):                                                                    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b="1" dirty="0" smtClean="0"/>
                  <a:t>Landau distribution</a:t>
                </a:r>
                <a:r>
                  <a:rPr lang="en-US" dirty="0" smtClean="0"/>
                  <a:t>: </a:t>
                </a:r>
                <a:r>
                  <a:rPr lang="en-US" dirty="0"/>
                  <a:t>electrons are detected with different </a:t>
                </a:r>
                <a:r>
                  <a:rPr lang="en-US" dirty="0" smtClean="0"/>
                  <a:t>weights 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b="1" dirty="0" smtClean="0"/>
                  <a:t>Readout noise, </a:t>
                </a:r>
                <a:r>
                  <a:rPr lang="en-US" b="1" dirty="0" err="1" smtClean="0"/>
                  <a:t>Fano</a:t>
                </a:r>
                <a:r>
                  <a:rPr lang="en-US" b="1" dirty="0" smtClean="0"/>
                  <a:t>, background, etc.</a:t>
                </a: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52" y="4509120"/>
                <a:ext cx="8528008" cy="1754648"/>
              </a:xfrm>
              <a:prstGeom prst="rect">
                <a:avLst/>
              </a:prstGeom>
              <a:blipFill rotWithShape="1">
                <a:blip r:embed="rId3"/>
                <a:stretch>
                  <a:fillRect l="-500" b="-45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96" y="6467191"/>
            <a:ext cx="1800200" cy="365125"/>
          </a:xfrm>
        </p:spPr>
        <p:txBody>
          <a:bodyPr/>
          <a:lstStyle/>
          <a:p>
            <a:pPr algn="l"/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P</a:t>
            </a:r>
            <a:fld id="{DF411575-8A59-4F4F-9E2F-D62102C87B4F}" type="slidenum">
              <a:rPr lang="de-DE" sz="1400" smtClean="0">
                <a:solidFill>
                  <a:srgbClr val="3F6EA7"/>
                </a:solidFill>
                <a:cs typeface="Times New Roman" panose="02020603050405020304" pitchFamily="18" charset="0"/>
              </a:rPr>
              <a:pPr algn="l"/>
              <a:t>16</a:t>
            </a:fld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, </a:t>
            </a:r>
            <a:r>
              <a:rPr lang="de-DE" sz="1400" dirty="0" err="1" smtClean="0">
                <a:solidFill>
                  <a:srgbClr val="3F6EA7"/>
                </a:solidFill>
                <a:cs typeface="Times New Roman" panose="02020603050405020304" pitchFamily="18" charset="0"/>
              </a:rPr>
              <a:t>Ibrahym</a:t>
            </a:r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solidFill>
                  <a:srgbClr val="3F6EA7"/>
                </a:solidFill>
                <a:cs typeface="Times New Roman" panose="02020603050405020304" pitchFamily="18" charset="0"/>
              </a:rPr>
              <a:t>Dourki</a:t>
            </a:r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           </a:t>
            </a:r>
            <a:endParaRPr lang="de-DE" sz="1400" dirty="0">
              <a:solidFill>
                <a:srgbClr val="3F6EA7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71145" y="1772816"/>
            <a:ext cx="7132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>
                <a:solidFill>
                  <a:schemeClr val="bg1"/>
                </a:solidFill>
              </a:rPr>
              <a:t>33 %</a:t>
            </a:r>
            <a:endParaRPr lang="de-DE" sz="1200" b="1" dirty="0">
              <a:solidFill>
                <a:schemeClr val="bg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076056" y="1332129"/>
            <a:ext cx="3744416" cy="3393015"/>
            <a:chOff x="611560" y="933631"/>
            <a:chExt cx="3303759" cy="3140956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1560" y="933631"/>
              <a:ext cx="3240225" cy="2927417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675094" y="3846657"/>
              <a:ext cx="3240225" cy="2279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000" dirty="0"/>
                <a:t>M. </a:t>
              </a:r>
              <a:r>
                <a:rPr lang="en-US" sz="1000" dirty="0" err="1"/>
                <a:t>Kuijper</a:t>
              </a:r>
              <a:r>
                <a:rPr lang="en-US" sz="1000" dirty="0"/>
                <a:t> et al. / Journal of Structural Biology 192 (2015) 179–187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916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6"/>
          </a:xfrm>
        </p:spPr>
        <p:txBody>
          <a:bodyPr/>
          <a:lstStyle/>
          <a:p>
            <a:pPr algn="ctr"/>
            <a:r>
              <a:rPr lang="de-DE" sz="2400" b="1" dirty="0" err="1">
                <a:solidFill>
                  <a:srgbClr val="4A7EBB"/>
                </a:solidFill>
                <a:latin typeface="+mn-lt"/>
                <a:ea typeface="+mn-ea"/>
                <a:cs typeface="Times New Roman" pitchFamily="18" charset="0"/>
              </a:rPr>
              <a:t>Quantization</a:t>
            </a:r>
            <a:r>
              <a:rPr lang="de-DE" sz="2400" b="1" dirty="0">
                <a:solidFill>
                  <a:srgbClr val="4A7EBB"/>
                </a:solidFill>
                <a:latin typeface="+mn-lt"/>
                <a:ea typeface="+mn-ea"/>
                <a:cs typeface="Times New Roman" pitchFamily="18" charset="0"/>
              </a:rPr>
              <a:t> of </a:t>
            </a:r>
            <a:r>
              <a:rPr lang="de-DE" sz="2400" b="1" dirty="0">
                <a:solidFill>
                  <a:srgbClr val="4A7EBB"/>
                </a:solidFill>
                <a:latin typeface="+mn-lt"/>
                <a:ea typeface="+mn-ea"/>
                <a:cs typeface="Times New Roman" pitchFamily="18" charset="0"/>
              </a:rPr>
              <a:t>DQE</a:t>
            </a:r>
            <a:endParaRPr lang="de-DE" sz="2400" b="1" dirty="0">
              <a:solidFill>
                <a:srgbClr val="4A7EBB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571" y="1268760"/>
            <a:ext cx="8229600" cy="471157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b="1" dirty="0" smtClean="0"/>
              <a:t>Infinit </a:t>
            </a:r>
            <a:r>
              <a:rPr lang="de-DE" b="1" dirty="0" err="1" smtClean="0"/>
              <a:t>pixel</a:t>
            </a:r>
            <a:endParaRPr lang="de-DE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de-DE" dirty="0" smtClean="0"/>
          </a:p>
          <a:p>
            <a:pPr>
              <a:buFont typeface="Wingdings" panose="05000000000000000000" pitchFamily="2" charset="2"/>
              <a:buChar char="Ø"/>
            </a:pPr>
            <a:endParaRPr lang="de-DE" dirty="0" smtClean="0"/>
          </a:p>
          <a:p>
            <a:pPr>
              <a:buFont typeface="Wingdings" panose="05000000000000000000" pitchFamily="2" charset="2"/>
              <a:buChar char="Ø"/>
            </a:pPr>
            <a:endParaRPr lang="de-DE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Cluster 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pic>
        <p:nvPicPr>
          <p:cNvPr id="9218" name="Picture 2" descr="C:\MyDocuments\MyTalks_Edet\Conferences\DEPFET_Meetings\22nd_DEPFET_Ringberg\22ndDEPFET_plots\impact_positio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424" y="2112818"/>
            <a:ext cx="2426984" cy="182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29400"/>
            <a:ext cx="3168352" cy="1691888"/>
          </a:xfrm>
          <a:prstGeom prst="rect">
            <a:avLst/>
          </a:prstGeom>
        </p:spPr>
      </p:pic>
      <p:pic>
        <p:nvPicPr>
          <p:cNvPr id="8" name="Picture 6" descr="C:\MyDocuments\MyPhDThesis\subsections\charge_sharing\plots\FGTS_FullEdetGeometry_SharedSignal_Si_Housing\plots\Mean_Im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464705"/>
            <a:ext cx="1931827" cy="144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580112" y="1291701"/>
            <a:ext cx="22974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3200" dirty="0" smtClean="0"/>
              <a:t> Single hits</a:t>
            </a:r>
            <a:endParaRPr lang="de-DE" sz="3200" dirty="0"/>
          </a:p>
        </p:txBody>
      </p:sp>
      <p:sp>
        <p:nvSpPr>
          <p:cNvPr id="10" name="Rectangle 9"/>
          <p:cNvSpPr/>
          <p:nvPr/>
        </p:nvSpPr>
        <p:spPr>
          <a:xfrm>
            <a:off x="5705969" y="4428401"/>
            <a:ext cx="33305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3200" dirty="0" smtClean="0"/>
              <a:t>DQE </a:t>
            </a:r>
            <a:r>
              <a:rPr lang="de-DE" sz="3200" dirty="0" err="1" smtClean="0"/>
              <a:t>veruse</a:t>
            </a:r>
            <a:r>
              <a:rPr lang="de-DE" sz="3200" dirty="0" smtClean="0"/>
              <a:t> dose</a:t>
            </a:r>
            <a:endParaRPr lang="de-DE" sz="3200" dirty="0"/>
          </a:p>
        </p:txBody>
      </p:sp>
      <p:pic>
        <p:nvPicPr>
          <p:cNvPr id="11" name="Picture 3" descr="C:\MyDocuments\MyTalks_Edet\Conferences\Mypapers\paper2_v2\paper2_figures_v2\figure_03_6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" t="8717" r="3894" b="45641"/>
          <a:stretch/>
        </p:blipFill>
        <p:spPr bwMode="auto">
          <a:xfrm>
            <a:off x="1403647" y="1890847"/>
            <a:ext cx="3324608" cy="125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96" y="6467191"/>
            <a:ext cx="1800200" cy="365125"/>
          </a:xfrm>
        </p:spPr>
        <p:txBody>
          <a:bodyPr/>
          <a:lstStyle/>
          <a:p>
            <a:pPr algn="l"/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P</a:t>
            </a:r>
            <a:fld id="{DF411575-8A59-4F4F-9E2F-D62102C87B4F}" type="slidenum">
              <a:rPr lang="de-DE" sz="1400" smtClean="0">
                <a:solidFill>
                  <a:srgbClr val="3F6EA7"/>
                </a:solidFill>
                <a:cs typeface="Times New Roman" panose="02020603050405020304" pitchFamily="18" charset="0"/>
              </a:rPr>
              <a:pPr algn="l"/>
              <a:t>17</a:t>
            </a:fld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, </a:t>
            </a:r>
            <a:r>
              <a:rPr lang="de-DE" sz="1400" dirty="0" err="1" smtClean="0">
                <a:solidFill>
                  <a:srgbClr val="3F6EA7"/>
                </a:solidFill>
                <a:cs typeface="Times New Roman" panose="02020603050405020304" pitchFamily="18" charset="0"/>
              </a:rPr>
              <a:t>Ibrahym</a:t>
            </a:r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solidFill>
                  <a:srgbClr val="3F6EA7"/>
                </a:solidFill>
                <a:cs typeface="Times New Roman" panose="02020603050405020304" pitchFamily="18" charset="0"/>
              </a:rPr>
              <a:t>Dourki</a:t>
            </a:r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           </a:t>
            </a:r>
            <a:endParaRPr lang="de-DE" sz="1400" dirty="0">
              <a:solidFill>
                <a:srgbClr val="3F6EA7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15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07504" y="614653"/>
                <a:ext cx="7416824" cy="3678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dirty="0" smtClean="0"/>
              </a:p>
              <a:p>
                <a:r>
                  <a:rPr lang="en-US" dirty="0" smtClean="0"/>
                  <a:t>DQE(f) in frequency domain can be calculated from the following equation:</a:t>
                </a:r>
              </a:p>
              <a:p>
                <a:endParaRPr lang="de-DE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𝐷𝑄𝐸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𝑓</m:t>
                      </m:r>
                      <m:r>
                        <a:rPr lang="en-US" i="1">
                          <a:latin typeface="Cambria Math"/>
                        </a:rPr>
                        <m:t>)=</m:t>
                      </m:r>
                      <m:r>
                        <a:rPr lang="en-US" i="1">
                          <a:latin typeface="Cambria Math"/>
                        </a:rPr>
                        <m:t>𝐷𝑄𝐸</m:t>
                      </m:r>
                      <m:r>
                        <a:rPr lang="en-US" i="1">
                          <a:latin typeface="Cambria Math"/>
                        </a:rPr>
                        <m:t>(0)</m:t>
                      </m:r>
                      <m:f>
                        <m:fPr>
                          <m:ctrlPr>
                            <a:rPr lang="de-DE" i="1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𝑀𝑇𝐹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𝑜𝑢𝑡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𝑀𝑇𝐹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𝑖𝑛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de-DE" dirty="0" smtClean="0"/>
              </a:p>
              <a:p>
                <a:endParaRPr lang="de-DE" dirty="0" smtClean="0"/>
              </a:p>
              <a:p>
                <a:r>
                  <a:rPr lang="en-US" dirty="0"/>
                  <a:t>MTF measures  how well a detector is able to transfer</a:t>
                </a:r>
              </a:p>
              <a:p>
                <a:r>
                  <a:rPr lang="en-US" dirty="0" smtClean="0"/>
                  <a:t>signals  of  </a:t>
                </a:r>
                <a:r>
                  <a:rPr lang="en-US" dirty="0"/>
                  <a:t>various </a:t>
                </a:r>
                <a:r>
                  <a:rPr lang="en-US" dirty="0" smtClean="0"/>
                  <a:t>SF from </a:t>
                </a:r>
                <a:r>
                  <a:rPr lang="en-US" dirty="0"/>
                  <a:t>the input </a:t>
                </a:r>
                <a:r>
                  <a:rPr lang="en-US" dirty="0" smtClean="0"/>
                  <a:t>to the output.</a:t>
                </a:r>
              </a:p>
              <a:p>
                <a:endParaRPr lang="de-DE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err="1" smtClean="0"/>
                  <a:t>MTF</a:t>
                </a:r>
                <a:r>
                  <a:rPr lang="en-US" baseline="-25000" dirty="0" err="1" smtClean="0"/>
                  <a:t>in</a:t>
                </a:r>
                <a:r>
                  <a:rPr lang="en-US" baseline="-25000" dirty="0"/>
                  <a:t> </a:t>
                </a:r>
                <a:r>
                  <a:rPr lang="en-US" dirty="0" smtClean="0"/>
                  <a:t> : Modulation Transfer function at the input</a:t>
                </a:r>
                <a:endParaRPr lang="en-US" baseline="-250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baseline="-25000" dirty="0" smtClean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err="1" smtClean="0"/>
                  <a:t>MTF</a:t>
                </a:r>
                <a:r>
                  <a:rPr lang="en-US" baseline="-25000" dirty="0" err="1" smtClean="0"/>
                  <a:t>out</a:t>
                </a:r>
                <a:r>
                  <a:rPr lang="en-US" baseline="-25000" dirty="0" smtClean="0"/>
                  <a:t>   </a:t>
                </a:r>
                <a:r>
                  <a:rPr lang="en-US" dirty="0" smtClean="0"/>
                  <a:t>: Modulation transfer function at the output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14653"/>
                <a:ext cx="7416824" cy="3678443"/>
              </a:xfrm>
              <a:prstGeom prst="rect">
                <a:avLst/>
              </a:prstGeom>
              <a:blipFill rotWithShape="1">
                <a:blip r:embed="rId2"/>
                <a:stretch>
                  <a:fillRect l="-74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Left Arrow 141"/>
          <p:cNvSpPr/>
          <p:nvPr/>
        </p:nvSpPr>
        <p:spPr>
          <a:xfrm rot="10800000">
            <a:off x="3597638" y="5151538"/>
            <a:ext cx="839313" cy="653725"/>
          </a:xfrm>
          <a:prstGeom prst="leftArrow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tangle 1"/>
          <p:cNvSpPr/>
          <p:nvPr/>
        </p:nvSpPr>
        <p:spPr>
          <a:xfrm>
            <a:off x="155749" y="4211796"/>
            <a:ext cx="3960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MTF is calculated from slanted </a:t>
            </a:r>
            <a:r>
              <a:rPr lang="en-US" dirty="0" smtClean="0"/>
              <a:t>edge</a:t>
            </a:r>
            <a:endParaRPr lang="de-DE" dirty="0"/>
          </a:p>
        </p:txBody>
      </p:sp>
      <p:grpSp>
        <p:nvGrpSpPr>
          <p:cNvPr id="11" name="Group 10"/>
          <p:cNvGrpSpPr/>
          <p:nvPr/>
        </p:nvGrpSpPr>
        <p:grpSpPr>
          <a:xfrm>
            <a:off x="827584" y="4804223"/>
            <a:ext cx="2053405" cy="1505097"/>
            <a:chOff x="1078435" y="4775985"/>
            <a:chExt cx="2053405" cy="1505097"/>
          </a:xfrm>
        </p:grpSpPr>
        <p:sp>
          <p:nvSpPr>
            <p:cNvPr id="4096" name="Rectangle 4095"/>
            <p:cNvSpPr/>
            <p:nvPr/>
          </p:nvSpPr>
          <p:spPr>
            <a:xfrm>
              <a:off x="1909763" y="4775985"/>
              <a:ext cx="3706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>
                  <a:solidFill>
                    <a:srgbClr val="FF0000"/>
                  </a:solidFill>
                </a:rPr>
                <a:t>e-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78435" y="4900534"/>
              <a:ext cx="2053405" cy="1380548"/>
              <a:chOff x="1115616" y="4900533"/>
              <a:chExt cx="2053405" cy="1380548"/>
            </a:xfrm>
          </p:grpSpPr>
          <p:grpSp>
            <p:nvGrpSpPr>
              <p:cNvPr id="127" name="Group 126"/>
              <p:cNvGrpSpPr/>
              <p:nvPr/>
            </p:nvGrpSpPr>
            <p:grpSpPr>
              <a:xfrm>
                <a:off x="1115616" y="5966746"/>
                <a:ext cx="2053405" cy="314335"/>
                <a:chOff x="1403648" y="4607234"/>
                <a:chExt cx="6192688" cy="1057211"/>
              </a:xfrm>
            </p:grpSpPr>
            <p:sp>
              <p:nvSpPr>
                <p:cNvPr id="130" name="Rectangle 129"/>
                <p:cNvSpPr/>
                <p:nvPr/>
              </p:nvSpPr>
              <p:spPr>
                <a:xfrm>
                  <a:off x="1403648" y="4607234"/>
                  <a:ext cx="3312368" cy="648072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B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de-DE">
                    <a:noFill/>
                  </a:endParaRPr>
                </a:p>
              </p:txBody>
            </p:sp>
            <p:sp>
              <p:nvSpPr>
                <p:cNvPr id="131" name="Rectangle 130"/>
                <p:cNvSpPr/>
                <p:nvPr/>
              </p:nvSpPr>
              <p:spPr>
                <a:xfrm>
                  <a:off x="2195737" y="5301206"/>
                  <a:ext cx="5400599" cy="363239"/>
                </a:xfrm>
                <a:prstGeom prst="rect">
                  <a:avLst/>
                </a:prstGeom>
                <a:solidFill>
                  <a:srgbClr val="4A7EBB"/>
                </a:solidFill>
                <a:ln>
                  <a:solidFill>
                    <a:srgbClr val="4A7EB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de-DE"/>
                </a:p>
              </p:txBody>
            </p:sp>
          </p:grpSp>
          <p:sp>
            <p:nvSpPr>
              <p:cNvPr id="4" name="Rectangle 3"/>
              <p:cNvSpPr/>
              <p:nvPr/>
            </p:nvSpPr>
            <p:spPr>
              <a:xfrm>
                <a:off x="1338798" y="4900533"/>
                <a:ext cx="1830223" cy="1078088"/>
              </a:xfrm>
              <a:prstGeom prst="rect">
                <a:avLst/>
              </a:prstGeom>
              <a:solidFill>
                <a:srgbClr val="FF0000">
                  <a:alpha val="3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>
                <a:off x="1932212" y="5085184"/>
                <a:ext cx="0" cy="65372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/>
              <p:cNvSpPr/>
              <p:nvPr/>
            </p:nvSpPr>
            <p:spPr>
              <a:xfrm>
                <a:off x="1643716" y="5008038"/>
                <a:ext cx="72472" cy="77146"/>
              </a:xfrm>
              <a:prstGeom prst="ellipse">
                <a:avLst/>
              </a:prstGeom>
              <a:solidFill>
                <a:srgbClr val="FF0000">
                  <a:alpha val="5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796116" y="5160438"/>
                <a:ext cx="72472" cy="77146"/>
              </a:xfrm>
              <a:prstGeom prst="ellipse">
                <a:avLst/>
              </a:prstGeom>
              <a:solidFill>
                <a:srgbClr val="FF0000">
                  <a:alpha val="5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411296" y="5085184"/>
                <a:ext cx="72472" cy="77146"/>
              </a:xfrm>
              <a:prstGeom prst="ellipse">
                <a:avLst/>
              </a:prstGeom>
              <a:solidFill>
                <a:srgbClr val="FF0000">
                  <a:alpha val="5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100916" y="5157192"/>
                <a:ext cx="72472" cy="77146"/>
              </a:xfrm>
              <a:prstGeom prst="ellipse">
                <a:avLst/>
              </a:prstGeom>
              <a:solidFill>
                <a:srgbClr val="FF0000">
                  <a:alpha val="5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253316" y="5373216"/>
                <a:ext cx="72472" cy="77146"/>
              </a:xfrm>
              <a:prstGeom prst="ellipse">
                <a:avLst/>
              </a:prstGeom>
              <a:solidFill>
                <a:srgbClr val="FF0000">
                  <a:alpha val="5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895829" y="4941168"/>
                <a:ext cx="72472" cy="77146"/>
              </a:xfrm>
              <a:prstGeom prst="ellipse">
                <a:avLst/>
              </a:prstGeom>
              <a:solidFill>
                <a:srgbClr val="FF0000">
                  <a:alpha val="5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691680" y="5362940"/>
                <a:ext cx="72472" cy="77146"/>
              </a:xfrm>
              <a:prstGeom prst="ellipse">
                <a:avLst/>
              </a:prstGeom>
              <a:solidFill>
                <a:srgbClr val="FF0000">
                  <a:alpha val="5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844080" y="5515340"/>
                <a:ext cx="72472" cy="77146"/>
              </a:xfrm>
              <a:prstGeom prst="ellipse">
                <a:avLst/>
              </a:prstGeom>
              <a:solidFill>
                <a:srgbClr val="FF0000">
                  <a:alpha val="5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459260" y="5440086"/>
                <a:ext cx="72472" cy="77146"/>
              </a:xfrm>
              <a:prstGeom prst="ellipse">
                <a:avLst/>
              </a:prstGeom>
              <a:solidFill>
                <a:srgbClr val="FF0000">
                  <a:alpha val="5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148880" y="5512094"/>
                <a:ext cx="72472" cy="77146"/>
              </a:xfrm>
              <a:prstGeom prst="ellipse">
                <a:avLst/>
              </a:prstGeom>
              <a:solidFill>
                <a:srgbClr val="FF0000">
                  <a:alpha val="5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2301280" y="5728118"/>
                <a:ext cx="72472" cy="77146"/>
              </a:xfrm>
              <a:prstGeom prst="ellipse">
                <a:avLst/>
              </a:prstGeom>
              <a:solidFill>
                <a:srgbClr val="FF0000">
                  <a:alpha val="5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955668" y="5296070"/>
                <a:ext cx="72472" cy="77146"/>
              </a:xfrm>
              <a:prstGeom prst="ellipse">
                <a:avLst/>
              </a:prstGeom>
              <a:solidFill>
                <a:srgbClr val="FF0000">
                  <a:alpha val="5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291788" y="5008038"/>
                <a:ext cx="72472" cy="77146"/>
              </a:xfrm>
              <a:prstGeom prst="ellipse">
                <a:avLst/>
              </a:prstGeom>
              <a:solidFill>
                <a:srgbClr val="FF0000">
                  <a:alpha val="5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267744" y="5193575"/>
                <a:ext cx="72472" cy="77146"/>
              </a:xfrm>
              <a:prstGeom prst="ellipse">
                <a:avLst/>
              </a:prstGeom>
              <a:solidFill>
                <a:srgbClr val="FF0000">
                  <a:alpha val="5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059368" y="5085184"/>
                <a:ext cx="72472" cy="77146"/>
              </a:xfrm>
              <a:prstGeom prst="ellipse">
                <a:avLst/>
              </a:prstGeom>
              <a:solidFill>
                <a:srgbClr val="FF0000">
                  <a:alpha val="5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2748988" y="5157192"/>
                <a:ext cx="72472" cy="77146"/>
              </a:xfrm>
              <a:prstGeom prst="ellipse">
                <a:avLst/>
              </a:prstGeom>
              <a:solidFill>
                <a:srgbClr val="FF0000">
                  <a:alpha val="5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024541" y="5373216"/>
                <a:ext cx="72472" cy="77146"/>
              </a:xfrm>
              <a:prstGeom prst="ellipse">
                <a:avLst/>
              </a:prstGeom>
              <a:solidFill>
                <a:srgbClr val="FF0000">
                  <a:alpha val="5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555776" y="4941168"/>
                <a:ext cx="72472" cy="77146"/>
              </a:xfrm>
              <a:prstGeom prst="ellipse">
                <a:avLst/>
              </a:prstGeom>
              <a:solidFill>
                <a:srgbClr val="FF0000">
                  <a:alpha val="5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651828" y="5296070"/>
                <a:ext cx="72472" cy="77146"/>
              </a:xfrm>
              <a:prstGeom prst="ellipse">
                <a:avLst/>
              </a:prstGeom>
              <a:solidFill>
                <a:srgbClr val="FF0000">
                  <a:alpha val="5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804228" y="5448470"/>
                <a:ext cx="72472" cy="77146"/>
              </a:xfrm>
              <a:prstGeom prst="ellipse">
                <a:avLst/>
              </a:prstGeom>
              <a:solidFill>
                <a:srgbClr val="FF0000">
                  <a:alpha val="5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439884" y="5018314"/>
                <a:ext cx="72472" cy="77146"/>
              </a:xfrm>
              <a:prstGeom prst="ellipse">
                <a:avLst/>
              </a:prstGeom>
              <a:solidFill>
                <a:srgbClr val="FF0000">
                  <a:alpha val="5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2987824" y="5584102"/>
                <a:ext cx="72472" cy="77146"/>
              </a:xfrm>
              <a:prstGeom prst="ellipse">
                <a:avLst/>
              </a:prstGeom>
              <a:solidFill>
                <a:srgbClr val="FF0000">
                  <a:alpha val="5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403648" y="5306346"/>
                <a:ext cx="72472" cy="77146"/>
              </a:xfrm>
              <a:prstGeom prst="ellipse">
                <a:avLst/>
              </a:prstGeom>
              <a:solidFill>
                <a:srgbClr val="FF0000">
                  <a:alpha val="5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2915816" y="5229200"/>
                <a:ext cx="72472" cy="77146"/>
              </a:xfrm>
              <a:prstGeom prst="ellipse">
                <a:avLst/>
              </a:prstGeom>
              <a:solidFill>
                <a:srgbClr val="FF0000">
                  <a:alpha val="5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2003756" y="5650972"/>
                <a:ext cx="72472" cy="77146"/>
              </a:xfrm>
              <a:prstGeom prst="ellipse">
                <a:avLst/>
              </a:prstGeom>
              <a:solidFill>
                <a:srgbClr val="FF0000">
                  <a:alpha val="5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2664501" y="5512093"/>
                <a:ext cx="72472" cy="77146"/>
              </a:xfrm>
              <a:prstGeom prst="ellipse">
                <a:avLst/>
              </a:prstGeom>
              <a:solidFill>
                <a:srgbClr val="FF0000">
                  <a:alpha val="5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771336" y="5728118"/>
                <a:ext cx="72472" cy="77146"/>
              </a:xfrm>
              <a:prstGeom prst="ellipse">
                <a:avLst/>
              </a:prstGeom>
              <a:solidFill>
                <a:srgbClr val="FF0000">
                  <a:alpha val="5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460956" y="5800126"/>
                <a:ext cx="72472" cy="77146"/>
              </a:xfrm>
              <a:prstGeom prst="ellipse">
                <a:avLst/>
              </a:prstGeom>
              <a:solidFill>
                <a:srgbClr val="FF0000">
                  <a:alpha val="5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2987360" y="5805264"/>
                <a:ext cx="72472" cy="77146"/>
              </a:xfrm>
              <a:prstGeom prst="ellipse">
                <a:avLst/>
              </a:prstGeom>
              <a:solidFill>
                <a:srgbClr val="FF0000">
                  <a:alpha val="5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267744" y="5584102"/>
                <a:ext cx="72472" cy="77146"/>
              </a:xfrm>
              <a:prstGeom prst="ellipse">
                <a:avLst/>
              </a:prstGeom>
              <a:solidFill>
                <a:srgbClr val="FF0000">
                  <a:alpha val="5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403648" y="5650972"/>
                <a:ext cx="72472" cy="77146"/>
              </a:xfrm>
              <a:prstGeom prst="ellipse">
                <a:avLst/>
              </a:prstGeom>
              <a:solidFill>
                <a:srgbClr val="FF0000">
                  <a:alpha val="5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556048" y="5803372"/>
                <a:ext cx="72472" cy="77146"/>
              </a:xfrm>
              <a:prstGeom prst="ellipse">
                <a:avLst/>
              </a:prstGeom>
              <a:solidFill>
                <a:srgbClr val="FF0000">
                  <a:alpha val="5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2123728" y="5800126"/>
                <a:ext cx="72472" cy="77146"/>
              </a:xfrm>
              <a:prstGeom prst="ellipse">
                <a:avLst/>
              </a:prstGeom>
              <a:solidFill>
                <a:srgbClr val="FF0000">
                  <a:alpha val="5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860848" y="5800126"/>
                <a:ext cx="72472" cy="77146"/>
              </a:xfrm>
              <a:prstGeom prst="ellipse">
                <a:avLst/>
              </a:prstGeom>
              <a:solidFill>
                <a:srgbClr val="FF0000">
                  <a:alpha val="5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2483768" y="5229200"/>
                <a:ext cx="72472" cy="77146"/>
              </a:xfrm>
              <a:prstGeom prst="ellipse">
                <a:avLst/>
              </a:prstGeom>
              <a:solidFill>
                <a:srgbClr val="FF0000">
                  <a:alpha val="5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667636" y="5584102"/>
                <a:ext cx="72472" cy="77146"/>
              </a:xfrm>
              <a:prstGeom prst="ellipse">
                <a:avLst/>
              </a:prstGeom>
              <a:solidFill>
                <a:srgbClr val="FF0000">
                  <a:alpha val="5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771336" y="4941168"/>
                <a:ext cx="72472" cy="77146"/>
              </a:xfrm>
              <a:prstGeom prst="ellipse">
                <a:avLst/>
              </a:prstGeom>
              <a:solidFill>
                <a:srgbClr val="FF0000">
                  <a:alpha val="5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Oval 57"/>
            <p:cNvSpPr/>
            <p:nvPr/>
          </p:nvSpPr>
          <p:spPr>
            <a:xfrm>
              <a:off x="1487067" y="5445224"/>
              <a:ext cx="72472" cy="77146"/>
            </a:xfrm>
            <a:prstGeom prst="ellipse">
              <a:avLst/>
            </a:prstGeom>
            <a:solidFill>
              <a:srgbClr val="FF0000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1535031" y="5181700"/>
              <a:ext cx="72472" cy="77146"/>
            </a:xfrm>
            <a:prstGeom prst="ellipse">
              <a:avLst/>
            </a:prstGeom>
            <a:solidFill>
              <a:srgbClr val="FF0000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2579062" y="5776376"/>
              <a:ext cx="72472" cy="77146"/>
            </a:xfrm>
            <a:prstGeom prst="ellipse">
              <a:avLst/>
            </a:prstGeom>
            <a:solidFill>
              <a:srgbClr val="FF0000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2483768" y="5597624"/>
              <a:ext cx="72472" cy="77146"/>
            </a:xfrm>
            <a:prstGeom prst="ellipse">
              <a:avLst/>
            </a:prstGeom>
            <a:solidFill>
              <a:srgbClr val="FF0000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932040" y="4084837"/>
            <a:ext cx="2880320" cy="2296501"/>
            <a:chOff x="4067944" y="2780928"/>
            <a:chExt cx="2285006" cy="2044329"/>
          </a:xfrm>
        </p:grpSpPr>
        <p:pic>
          <p:nvPicPr>
            <p:cNvPr id="65" name="Picture 2" descr="C:\MyDocuments\MyTalks\Conferences\DEPFET_Meetings\20th_DEPFET_Seeon\Fotos_#15-142\15-142-0-000-EDet-I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9" r="6807"/>
            <a:stretch/>
          </p:blipFill>
          <p:spPr bwMode="auto">
            <a:xfrm>
              <a:off x="4067944" y="2780928"/>
              <a:ext cx="2285006" cy="204432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65" descr="C:\MyDocuments\MyTalks\Conferences\iWoRiD2016\iworid2016_Proceeding\Jinst-Proceeding-Draft2\Figure5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91" t="6246" r="16044" b="10865"/>
            <a:stretch/>
          </p:blipFill>
          <p:spPr bwMode="auto">
            <a:xfrm rot="1560000">
              <a:off x="4786311" y="2839768"/>
              <a:ext cx="665336" cy="738136"/>
            </a:xfrm>
            <a:prstGeom prst="rect">
              <a:avLst/>
            </a:prstGeom>
            <a:noFill/>
            <a:scene3d>
              <a:camera prst="isometricOffAxis2Top">
                <a:rot lat="19200000" lon="3779999" rev="18900000"/>
              </a:camera>
              <a:lightRig rig="threePt" dir="t">
                <a:rot lat="0" lon="0" rev="0"/>
              </a:lightRig>
            </a:scene3d>
            <a:sp3d prstMaterial="matte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96" y="6467191"/>
            <a:ext cx="1800200" cy="365125"/>
          </a:xfrm>
        </p:spPr>
        <p:txBody>
          <a:bodyPr/>
          <a:lstStyle/>
          <a:p>
            <a:pPr algn="l"/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P</a:t>
            </a:r>
            <a:fld id="{DF411575-8A59-4F4F-9E2F-D62102C87B4F}" type="slidenum">
              <a:rPr lang="de-DE" sz="1400" smtClean="0">
                <a:solidFill>
                  <a:srgbClr val="3F6EA7"/>
                </a:solidFill>
                <a:cs typeface="Times New Roman" panose="02020603050405020304" pitchFamily="18" charset="0"/>
              </a:rPr>
              <a:pPr algn="l"/>
              <a:t>18</a:t>
            </a:fld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, </a:t>
            </a:r>
            <a:r>
              <a:rPr lang="de-DE" sz="1400" dirty="0" err="1" smtClean="0">
                <a:solidFill>
                  <a:srgbClr val="3F6EA7"/>
                </a:solidFill>
                <a:cs typeface="Times New Roman" panose="02020603050405020304" pitchFamily="18" charset="0"/>
              </a:rPr>
              <a:t>Ibrahym</a:t>
            </a:r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solidFill>
                  <a:srgbClr val="3F6EA7"/>
                </a:solidFill>
                <a:cs typeface="Times New Roman" panose="02020603050405020304" pitchFamily="18" charset="0"/>
              </a:rPr>
              <a:t>Dourki</a:t>
            </a:r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           </a:t>
            </a:r>
            <a:endParaRPr lang="de-DE" sz="1400" dirty="0">
              <a:solidFill>
                <a:srgbClr val="3F6EA7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4" name="Picture 2" descr="C:\MyDocuments\MyTalks_Edet\Conferences\DEPFET_Meetings\22nd_DEPFET_Ringberg\22ndDEPFET_plots\New_Infinite_DQE_PEout_PEinSi hous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68760"/>
            <a:ext cx="3408000" cy="2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ctangle 61"/>
          <p:cNvSpPr/>
          <p:nvPr/>
        </p:nvSpPr>
        <p:spPr>
          <a:xfrm>
            <a:off x="6932092" y="2780928"/>
            <a:ext cx="7136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>
                <a:cs typeface="Times New Roman" pitchFamily="18" charset="0"/>
              </a:rPr>
              <a:t>DQE(0)</a:t>
            </a:r>
            <a:endParaRPr lang="de-DE" sz="1400" b="1" dirty="0"/>
          </a:p>
        </p:txBody>
      </p:sp>
      <p:sp>
        <p:nvSpPr>
          <p:cNvPr id="3" name="Rectangle 2"/>
          <p:cNvSpPr/>
          <p:nvPr/>
        </p:nvSpPr>
        <p:spPr>
          <a:xfrm>
            <a:off x="251520" y="179348"/>
            <a:ext cx="6586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400" b="1" dirty="0">
                <a:solidFill>
                  <a:srgbClr val="4A7EBB"/>
                </a:solidFill>
              </a:rPr>
              <a:t>Non-spatial counting </a:t>
            </a:r>
            <a:r>
              <a:rPr lang="en-US" sz="2400" b="1" dirty="0" smtClean="0">
                <a:solidFill>
                  <a:srgbClr val="4A7EBB"/>
                </a:solidFill>
              </a:rPr>
              <a:t>capabilities: Infinity-pixel</a:t>
            </a:r>
            <a:endParaRPr lang="en-US" sz="2400" b="1" dirty="0">
              <a:solidFill>
                <a:srgbClr val="4A7E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5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96" y="6467191"/>
            <a:ext cx="1800200" cy="365125"/>
          </a:xfrm>
        </p:spPr>
        <p:txBody>
          <a:bodyPr/>
          <a:lstStyle/>
          <a:p>
            <a:pPr algn="l"/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P</a:t>
            </a:r>
            <a:fld id="{DF411575-8A59-4F4F-9E2F-D62102C87B4F}" type="slidenum">
              <a:rPr lang="de-DE" sz="1400" smtClean="0">
                <a:solidFill>
                  <a:srgbClr val="3F6EA7"/>
                </a:solidFill>
                <a:cs typeface="Times New Roman" panose="02020603050405020304" pitchFamily="18" charset="0"/>
              </a:rPr>
              <a:pPr algn="l"/>
              <a:t>19</a:t>
            </a:fld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, </a:t>
            </a:r>
            <a:r>
              <a:rPr lang="de-DE" sz="1400" dirty="0" err="1" smtClean="0">
                <a:solidFill>
                  <a:srgbClr val="3F6EA7"/>
                </a:solidFill>
                <a:cs typeface="Times New Roman" panose="02020603050405020304" pitchFamily="18" charset="0"/>
              </a:rPr>
              <a:t>Ibrahym</a:t>
            </a:r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solidFill>
                  <a:srgbClr val="3F6EA7"/>
                </a:solidFill>
                <a:cs typeface="Times New Roman" panose="02020603050405020304" pitchFamily="18" charset="0"/>
              </a:rPr>
              <a:t>Dourki</a:t>
            </a:r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           </a:t>
            </a:r>
            <a:endParaRPr lang="de-DE" sz="1400" dirty="0">
              <a:solidFill>
                <a:srgbClr val="3F6EA7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4" name="Picture 2" descr="C:\MyDocuments\MyTalks_Edet\Conferences\DEPFET_Meetings\22nd_DEPFET_Ringberg\22ndDEPFET_plots\New_Infinite_DQE_PEout_PEinSi hous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60517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ctangle 61"/>
          <p:cNvSpPr/>
          <p:nvPr/>
        </p:nvSpPr>
        <p:spPr>
          <a:xfrm>
            <a:off x="2195736" y="1825079"/>
            <a:ext cx="7136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>
                <a:cs typeface="Times New Roman" pitchFamily="18" charset="0"/>
              </a:rPr>
              <a:t>DQE(0)</a:t>
            </a:r>
            <a:endParaRPr lang="de-DE" sz="1400" b="1" dirty="0"/>
          </a:p>
        </p:txBody>
      </p:sp>
      <p:sp>
        <p:nvSpPr>
          <p:cNvPr id="3" name="Rectangle 2"/>
          <p:cNvSpPr/>
          <p:nvPr/>
        </p:nvSpPr>
        <p:spPr>
          <a:xfrm>
            <a:off x="251520" y="179348"/>
            <a:ext cx="6586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400" b="1" dirty="0">
                <a:solidFill>
                  <a:srgbClr val="4A7EBB"/>
                </a:solidFill>
              </a:rPr>
              <a:t>Non-spatial counting </a:t>
            </a:r>
            <a:r>
              <a:rPr lang="en-US" sz="2400" b="1" dirty="0" smtClean="0">
                <a:solidFill>
                  <a:srgbClr val="4A7EBB"/>
                </a:solidFill>
              </a:rPr>
              <a:t>capabilities: Infinity-pixel</a:t>
            </a:r>
            <a:endParaRPr lang="en-US" sz="2400" b="1" dirty="0">
              <a:solidFill>
                <a:srgbClr val="4A7EBB"/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5364088" y="660517"/>
            <a:ext cx="3338904" cy="3376242"/>
            <a:chOff x="5220072" y="936916"/>
            <a:chExt cx="3338904" cy="3376242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0072" y="936916"/>
              <a:ext cx="3338904" cy="3122326"/>
            </a:xfrm>
            <a:prstGeom prst="rect">
              <a:avLst/>
            </a:prstGeom>
          </p:spPr>
        </p:pic>
        <p:sp>
          <p:nvSpPr>
            <p:cNvPr id="69" name="Rectangle 68"/>
            <p:cNvSpPr/>
            <p:nvPr/>
          </p:nvSpPr>
          <p:spPr>
            <a:xfrm>
              <a:off x="5220072" y="4059242"/>
              <a:ext cx="3338904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050" dirty="0"/>
                <a:t>G. McMullan et al. / </a:t>
              </a:r>
              <a:r>
                <a:rPr lang="en-US" sz="1050" dirty="0" err="1"/>
                <a:t>Ultramicroscopy</a:t>
              </a:r>
              <a:r>
                <a:rPr lang="en-US" sz="1050" dirty="0"/>
                <a:t> 147 (2014) 156–163</a:t>
              </a:r>
            </a:p>
          </p:txBody>
        </p:sp>
      </p:grpSp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939122"/>
              </p:ext>
            </p:extLst>
          </p:nvPr>
        </p:nvGraphicFramePr>
        <p:xfrm>
          <a:off x="693245" y="4507056"/>
          <a:ext cx="8003232" cy="230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9580">
                  <a:extLst>
                    <a:ext uri="{9D8B030D-6E8A-4147-A177-3AD203B41FA5}">
                      <a16:colId xmlns:a16="http://schemas.microsoft.com/office/drawing/2014/main" xmlns="" val="3154466480"/>
                    </a:ext>
                  </a:extLst>
                </a:gridCol>
                <a:gridCol w="791228">
                  <a:extLst>
                    <a:ext uri="{9D8B030D-6E8A-4147-A177-3AD203B41FA5}">
                      <a16:colId xmlns:a16="http://schemas.microsoft.com/office/drawing/2014/main" xmlns="" val="3762984061"/>
                    </a:ext>
                  </a:extLst>
                </a:gridCol>
                <a:gridCol w="1000404">
                  <a:extLst>
                    <a:ext uri="{9D8B030D-6E8A-4147-A177-3AD203B41FA5}">
                      <a16:colId xmlns:a16="http://schemas.microsoft.com/office/drawing/2014/main" xmlns="" val="3609219569"/>
                    </a:ext>
                  </a:extLst>
                </a:gridCol>
                <a:gridCol w="1000404">
                  <a:extLst>
                    <a:ext uri="{9D8B030D-6E8A-4147-A177-3AD203B41FA5}">
                      <a16:colId xmlns:a16="http://schemas.microsoft.com/office/drawing/2014/main" xmlns="" val="3561945859"/>
                    </a:ext>
                  </a:extLst>
                </a:gridCol>
                <a:gridCol w="1000404">
                  <a:extLst>
                    <a:ext uri="{9D8B030D-6E8A-4147-A177-3AD203B41FA5}">
                      <a16:colId xmlns:a16="http://schemas.microsoft.com/office/drawing/2014/main" xmlns="" val="3725067687"/>
                    </a:ext>
                  </a:extLst>
                </a:gridCol>
                <a:gridCol w="1000404">
                  <a:extLst>
                    <a:ext uri="{9D8B030D-6E8A-4147-A177-3AD203B41FA5}">
                      <a16:colId xmlns:a16="http://schemas.microsoft.com/office/drawing/2014/main" xmlns="" val="1252273563"/>
                    </a:ext>
                  </a:extLst>
                </a:gridCol>
                <a:gridCol w="1000404">
                  <a:extLst>
                    <a:ext uri="{9D8B030D-6E8A-4147-A177-3AD203B41FA5}">
                      <a16:colId xmlns:a16="http://schemas.microsoft.com/office/drawing/2014/main" xmlns="" val="1140458119"/>
                    </a:ext>
                  </a:extLst>
                </a:gridCol>
                <a:gridCol w="1000404">
                  <a:extLst>
                    <a:ext uri="{9D8B030D-6E8A-4147-A177-3AD203B41FA5}">
                      <a16:colId xmlns:a16="http://schemas.microsoft.com/office/drawing/2014/main" xmlns="" val="7576507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Detector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#pixel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Pixel</a:t>
                      </a:r>
                      <a:r>
                        <a:rPr lang="de-DE" sz="1200" baseline="0" dirty="0" smtClean="0"/>
                        <a:t> length [mu]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  per pixel at mag.</a:t>
                      </a:r>
                      <a:r>
                        <a:rPr lang="de-DE" sz="1200" baseline="0" dirty="0" smtClean="0"/>
                        <a:t> 50k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Object</a:t>
                      </a:r>
                      <a:r>
                        <a:rPr lang="de-DE" sz="1200" baseline="0" dirty="0" smtClean="0"/>
                        <a:t> length at mag. 50k [mu]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Ava. Speed [fps]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Max. Speed [fps]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/>
                        <a:t>Sweet</a:t>
                      </a:r>
                      <a:r>
                        <a:rPr lang="de-DE" sz="1200" baseline="0" dirty="0" smtClean="0"/>
                        <a:t> flux [e-/px/s]</a:t>
                      </a:r>
                      <a:endParaRPr lang="en-US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34427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Falcon III</a:t>
                      </a:r>
                      <a:endParaRPr lang="en-U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20 M</a:t>
                      </a:r>
                      <a:endParaRPr lang="en-U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14</a:t>
                      </a:r>
                      <a:endParaRPr lang="en-U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2.8</a:t>
                      </a:r>
                      <a:endParaRPr lang="en-U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0.41</a:t>
                      </a:r>
                      <a:endParaRPr lang="en-U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40</a:t>
                      </a:r>
                      <a:endParaRPr lang="en-U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-&gt;</a:t>
                      </a:r>
                      <a:endParaRPr lang="en-U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160</a:t>
                      </a:r>
                      <a:endParaRPr lang="en-US" sz="14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2135804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K</a:t>
                      </a:r>
                      <a:r>
                        <a:rPr lang="de-DE" sz="1400" baseline="0" dirty="0" smtClean="0"/>
                        <a:t>2 Summit</a:t>
                      </a:r>
                      <a:endParaRPr lang="en-U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14 M</a:t>
                      </a:r>
                      <a:endParaRPr lang="en-U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5</a:t>
                      </a:r>
                      <a:endParaRPr lang="en-U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</a:t>
                      </a:r>
                      <a:endParaRPr lang="en-U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0.38</a:t>
                      </a:r>
                      <a:endParaRPr lang="en-U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400</a:t>
                      </a:r>
                      <a:endParaRPr lang="en-U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-&gt;</a:t>
                      </a:r>
                      <a:endParaRPr lang="en-U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&lt;2</a:t>
                      </a:r>
                      <a:endParaRPr lang="en-US" sz="14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534855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DE-20</a:t>
                      </a:r>
                      <a:endParaRPr lang="en-U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17 M</a:t>
                      </a:r>
                      <a:endParaRPr lang="en-U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6.4</a:t>
                      </a:r>
                      <a:endParaRPr lang="en-U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1.3</a:t>
                      </a:r>
                      <a:endParaRPr lang="en-U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0.67</a:t>
                      </a:r>
                      <a:endParaRPr lang="en-U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25</a:t>
                      </a:r>
                      <a:endParaRPr lang="en-U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-&gt;</a:t>
                      </a:r>
                      <a:endParaRPr lang="en-U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100</a:t>
                      </a:r>
                      <a:endParaRPr lang="en-US" sz="14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788764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EDET_80k</a:t>
                      </a:r>
                      <a:endParaRPr lang="en-US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 M</a:t>
                      </a:r>
                      <a:endParaRPr lang="en-US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60</a:t>
                      </a:r>
                      <a:endParaRPr lang="en-US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12</a:t>
                      </a:r>
                      <a:endParaRPr lang="en-US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1.2 </a:t>
                      </a:r>
                      <a:endParaRPr lang="en-US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1000</a:t>
                      </a:r>
                      <a:endParaRPr lang="en-US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80 000</a:t>
                      </a:r>
                      <a:endParaRPr lang="en-US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20 000</a:t>
                      </a:r>
                      <a:endParaRPr lang="en-US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1021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89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5184576" cy="840978"/>
          </a:xfrm>
        </p:spPr>
        <p:txBody>
          <a:bodyPr/>
          <a:lstStyle/>
          <a:p>
            <a:pPr algn="ctr"/>
            <a:r>
              <a:rPr lang="de-DE" b="1" dirty="0" smtClean="0">
                <a:solidFill>
                  <a:srgbClr val="4A7EBB"/>
                </a:solidFill>
                <a:latin typeface="+mn-lt"/>
                <a:ea typeface="+mn-ea"/>
                <a:cs typeface="Times New Roman" pitchFamily="18" charset="0"/>
              </a:rPr>
              <a:t>Outline</a:t>
            </a:r>
            <a:endParaRPr lang="de-DE" b="1" dirty="0">
              <a:solidFill>
                <a:srgbClr val="4A7EBB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23528" y="1191518"/>
            <a:ext cx="820891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600" b="1" dirty="0" err="1" smtClean="0">
                <a:solidFill>
                  <a:srgbClr val="4A7EBB"/>
                </a:solidFill>
                <a:cs typeface="Times New Roman" pitchFamily="18" charset="0"/>
              </a:rPr>
              <a:t>Introduction</a:t>
            </a:r>
            <a:r>
              <a:rPr lang="de-DE" sz="2600" b="1" dirty="0" smtClean="0">
                <a:solidFill>
                  <a:srgbClr val="4A7EBB"/>
                </a:solidFill>
                <a:cs typeface="Times New Roman" pitchFamily="18" charset="0"/>
              </a:rPr>
              <a:t>: TEM, Bio samples and radiation</a:t>
            </a:r>
            <a:endParaRPr lang="de-DE" sz="2600" b="1" dirty="0">
              <a:solidFill>
                <a:srgbClr val="4A7EBB"/>
              </a:solidFill>
              <a:cs typeface="Times New Roman" pitchFamily="18" charset="0"/>
            </a:endParaRPr>
          </a:p>
          <a:p>
            <a:endParaRPr lang="de-DE" sz="2600" b="1" dirty="0" smtClean="0">
              <a:solidFill>
                <a:srgbClr val="4A7EBB"/>
              </a:solidFill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600" b="1" dirty="0" smtClean="0">
                <a:solidFill>
                  <a:srgbClr val="4A7EBB"/>
                </a:solidFill>
                <a:cs typeface="Times New Roman" pitchFamily="18" charset="0"/>
              </a:rPr>
              <a:t>Simulation of </a:t>
            </a:r>
            <a:r>
              <a:rPr lang="de-DE" sz="2600" b="1" dirty="0" err="1" smtClean="0">
                <a:solidFill>
                  <a:srgbClr val="4A7EBB"/>
                </a:solidFill>
                <a:cs typeface="Times New Roman" pitchFamily="18" charset="0"/>
              </a:rPr>
              <a:t>detector</a:t>
            </a:r>
            <a:r>
              <a:rPr lang="de-DE" sz="2600" b="1" dirty="0" smtClean="0">
                <a:solidFill>
                  <a:srgbClr val="4A7EBB"/>
                </a:solidFill>
                <a:cs typeface="Times New Roman" pitchFamily="18" charset="0"/>
              </a:rPr>
              <a:t> performance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de-DE" sz="2600" b="1" dirty="0" smtClean="0">
              <a:solidFill>
                <a:srgbClr val="4A7EBB"/>
              </a:solidFill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600" b="1" dirty="0" smtClean="0">
                <a:solidFill>
                  <a:srgbClr val="4A7EBB"/>
                </a:solidFill>
                <a:cs typeface="Times New Roman" pitchFamily="18" charset="0"/>
              </a:rPr>
              <a:t>Charge </a:t>
            </a:r>
            <a:r>
              <a:rPr lang="de-DE" sz="2600" b="1" dirty="0" err="1" smtClean="0">
                <a:solidFill>
                  <a:srgbClr val="4A7EBB"/>
                </a:solidFill>
                <a:cs typeface="Times New Roman" pitchFamily="18" charset="0"/>
              </a:rPr>
              <a:t>sharing</a:t>
            </a:r>
            <a:r>
              <a:rPr lang="de-DE" sz="2600" b="1" dirty="0" smtClean="0">
                <a:solidFill>
                  <a:srgbClr val="4A7EBB"/>
                </a:solidFill>
                <a:cs typeface="Times New Roman" pitchFamily="18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600" b="1" dirty="0" smtClean="0">
                <a:solidFill>
                  <a:srgbClr val="4A7EBB"/>
                </a:solidFill>
                <a:cs typeface="Times New Roman" pitchFamily="18" charset="0"/>
              </a:rPr>
              <a:t>Signal </a:t>
            </a:r>
            <a:r>
              <a:rPr lang="de-DE" sz="2600" b="1" dirty="0" err="1" smtClean="0">
                <a:solidFill>
                  <a:srgbClr val="4A7EBB"/>
                </a:solidFill>
                <a:cs typeface="Times New Roman" pitchFamily="18" charset="0"/>
              </a:rPr>
              <a:t>processing</a:t>
            </a:r>
            <a:endParaRPr lang="de-DE" sz="2600" b="1" dirty="0" smtClean="0">
              <a:solidFill>
                <a:srgbClr val="4A7EBB"/>
              </a:solidFill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600" b="1" dirty="0" smtClean="0">
                <a:solidFill>
                  <a:srgbClr val="4A7EBB"/>
                </a:solidFill>
                <a:cs typeface="Times New Roman" pitchFamily="18" charset="0"/>
              </a:rPr>
              <a:t>Noise</a:t>
            </a:r>
            <a:endParaRPr lang="de-DE" sz="2600" b="1" dirty="0">
              <a:solidFill>
                <a:srgbClr val="4A7EBB"/>
              </a:solidFill>
              <a:cs typeface="Times New Roman" pitchFamily="18" charset="0"/>
            </a:endParaRPr>
          </a:p>
          <a:p>
            <a:endParaRPr lang="de-DE" altLang="de-DE" sz="2600" b="1" dirty="0" smtClean="0">
              <a:solidFill>
                <a:srgbClr val="4A7EBB"/>
              </a:solidFill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de-DE" sz="2600" b="1" dirty="0">
                <a:solidFill>
                  <a:srgbClr val="4A7EBB"/>
                </a:solidFill>
                <a:cs typeface="Times New Roman" pitchFamily="18" charset="0"/>
              </a:rPr>
              <a:t>I</a:t>
            </a:r>
            <a:r>
              <a:rPr lang="en-US" altLang="de-DE" sz="2600" b="1" dirty="0" smtClean="0">
                <a:solidFill>
                  <a:srgbClr val="4A7EBB"/>
                </a:solidFill>
                <a:cs typeface="Times New Roman" pitchFamily="18" charset="0"/>
              </a:rPr>
              <a:t>maging capability of EDET: DQE </a:t>
            </a:r>
          </a:p>
          <a:p>
            <a:endParaRPr lang="en-US" sz="2600" b="1" dirty="0">
              <a:solidFill>
                <a:srgbClr val="4A7EBB"/>
              </a:solidFill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600" b="1" dirty="0" err="1" smtClean="0">
                <a:solidFill>
                  <a:srgbClr val="4A7EBB"/>
                </a:solidFill>
                <a:cs typeface="Times New Roman" pitchFamily="18" charset="0"/>
              </a:rPr>
              <a:t>Conclusion</a:t>
            </a:r>
            <a:r>
              <a:rPr lang="de-DE" sz="2600" b="1" dirty="0" smtClean="0">
                <a:solidFill>
                  <a:srgbClr val="4A7EBB"/>
                </a:solidFill>
                <a:cs typeface="Times New Roman" pitchFamily="18" charset="0"/>
              </a:rPr>
              <a:t> and </a:t>
            </a:r>
            <a:r>
              <a:rPr lang="de-DE" sz="2600" b="1" dirty="0" err="1" smtClean="0">
                <a:solidFill>
                  <a:srgbClr val="4A7EBB"/>
                </a:solidFill>
                <a:cs typeface="Times New Roman" pitchFamily="18" charset="0"/>
              </a:rPr>
              <a:t>outlook</a:t>
            </a:r>
            <a:endParaRPr lang="de-DE" sz="2600" b="1" dirty="0">
              <a:solidFill>
                <a:srgbClr val="4A7EBB"/>
              </a:solidFill>
              <a:cs typeface="Times New Roman" pitchFamily="18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87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39752" y="116632"/>
            <a:ext cx="424847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sz="2800" b="1" dirty="0" smtClean="0">
                <a:solidFill>
                  <a:srgbClr val="4A7EBB"/>
                </a:solidFill>
                <a:latin typeface="+mn-lt"/>
                <a:ea typeface="+mn-ea"/>
                <a:cs typeface="Times New Roman" panose="02020603050405020304" pitchFamily="18" charset="0"/>
              </a:rPr>
              <a:t>Summary &amp; Outlook</a:t>
            </a:r>
            <a:endParaRPr lang="de-DE" sz="2800" b="1" dirty="0">
              <a:solidFill>
                <a:srgbClr val="4A7EBB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04419" y="1484784"/>
            <a:ext cx="7416824" cy="400110"/>
          </a:xfrm>
          <a:prstGeom prst="rect">
            <a:avLst/>
          </a:prstGeom>
          <a:solidFill>
            <a:srgbClr val="4A7EBB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Detailed detector simulation studies have been performed.</a:t>
            </a:r>
            <a:endParaRPr lang="en-US" sz="2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7604" y="2289066"/>
            <a:ext cx="7413639" cy="707886"/>
          </a:xfrm>
          <a:prstGeom prst="rect">
            <a:avLst/>
          </a:prstGeom>
          <a:solidFill>
            <a:srgbClr val="4A7EBB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A competitive </a:t>
            </a:r>
            <a:r>
              <a:rPr lang="en-US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direct detector with improved </a:t>
            </a:r>
            <a:r>
              <a:rPr lang="en-US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imaging performance </a:t>
            </a:r>
            <a:r>
              <a:rPr lang="en-US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has been identified.</a:t>
            </a:r>
            <a:endParaRPr lang="en-US" sz="2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681" y="4149080"/>
            <a:ext cx="7416824" cy="1631216"/>
          </a:xfrm>
          <a:prstGeom prst="rect">
            <a:avLst/>
          </a:prstGeom>
          <a:solidFill>
            <a:srgbClr val="4A7EBB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Next steps: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DQE in spatial frequency domain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DQE from single hits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DQE vs.  Dose</a:t>
            </a:r>
          </a:p>
          <a:p>
            <a:pPr algn="just"/>
            <a:endParaRPr lang="en-US" sz="2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6312" y="3388930"/>
            <a:ext cx="7416824" cy="400110"/>
          </a:xfrm>
          <a:prstGeom prst="rect">
            <a:avLst/>
          </a:prstGeom>
          <a:solidFill>
            <a:srgbClr val="4A7EBB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Dominant source of noise in the detector: Poisson </a:t>
            </a:r>
            <a:r>
              <a:rPr lang="en-US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noise</a:t>
            </a:r>
            <a:endParaRPr lang="en-US" sz="2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96" y="6467191"/>
            <a:ext cx="1800200" cy="365125"/>
          </a:xfrm>
        </p:spPr>
        <p:txBody>
          <a:bodyPr/>
          <a:lstStyle/>
          <a:p>
            <a:pPr algn="l"/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P</a:t>
            </a:r>
            <a:fld id="{DF411575-8A59-4F4F-9E2F-D62102C87B4F}" type="slidenum">
              <a:rPr lang="de-DE" sz="1400" smtClean="0">
                <a:solidFill>
                  <a:srgbClr val="3F6EA7"/>
                </a:solidFill>
                <a:cs typeface="Times New Roman" panose="02020603050405020304" pitchFamily="18" charset="0"/>
              </a:rPr>
              <a:pPr algn="l"/>
              <a:t>20</a:t>
            </a:fld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, </a:t>
            </a:r>
            <a:r>
              <a:rPr lang="de-DE" sz="1400" dirty="0" err="1" smtClean="0">
                <a:solidFill>
                  <a:srgbClr val="3F6EA7"/>
                </a:solidFill>
                <a:cs typeface="Times New Roman" panose="02020603050405020304" pitchFamily="18" charset="0"/>
              </a:rPr>
              <a:t>Ibrahym</a:t>
            </a:r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solidFill>
                  <a:srgbClr val="3F6EA7"/>
                </a:solidFill>
                <a:cs typeface="Times New Roman" panose="02020603050405020304" pitchFamily="18" charset="0"/>
              </a:rPr>
              <a:t>Dourki</a:t>
            </a:r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           </a:t>
            </a:r>
            <a:endParaRPr lang="de-DE" sz="1400" dirty="0">
              <a:solidFill>
                <a:srgbClr val="3F6EA7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13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5760" y="1262356"/>
            <a:ext cx="8595360" cy="9541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HLL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 ►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F5B94"/>
                </a:solidFill>
                <a:cs typeface="Times New Roman" panose="02020603050405020304" pitchFamily="18" charset="0"/>
              </a:rPr>
              <a:t>Ladislaw </a:t>
            </a:r>
            <a:r>
              <a:rPr lang="en-US" b="1" dirty="0" err="1" smtClean="0">
                <a:solidFill>
                  <a:srgbClr val="1F5B94"/>
                </a:solidFill>
                <a:cs typeface="Times New Roman" panose="02020603050405020304" pitchFamily="18" charset="0"/>
              </a:rPr>
              <a:t>Andricek</a:t>
            </a:r>
            <a:r>
              <a:rPr lang="en-US" b="1" dirty="0">
                <a:solidFill>
                  <a:srgbClr val="1F5B94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1F5B94"/>
                </a:solidFill>
                <a:cs typeface="Times New Roman" panose="02020603050405020304" pitchFamily="18" charset="0"/>
              </a:rPr>
              <a:t>    </a:t>
            </a:r>
            <a:r>
              <a:rPr lang="en-US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●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1F5B94"/>
                </a:solidFill>
                <a:cs typeface="Times New Roman" panose="02020603050405020304" pitchFamily="18" charset="0"/>
              </a:rPr>
              <a:t>Martin Hensel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     ● </a:t>
            </a:r>
            <a:r>
              <a:rPr lang="en-US" b="1" dirty="0" smtClean="0">
                <a:solidFill>
                  <a:srgbClr val="1F5B94"/>
                </a:solidFill>
                <a:cs typeface="Times New Roman" panose="02020603050405020304" pitchFamily="18" charset="0"/>
              </a:rPr>
              <a:t>Christian </a:t>
            </a:r>
            <a:r>
              <a:rPr lang="en-US" b="1" dirty="0" err="1" smtClean="0">
                <a:solidFill>
                  <a:srgbClr val="1F5B94"/>
                </a:solidFill>
                <a:cs typeface="Times New Roman" panose="02020603050405020304" pitchFamily="18" charset="0"/>
              </a:rPr>
              <a:t>Koffmane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 ● </a:t>
            </a:r>
            <a:r>
              <a:rPr lang="en-US" b="1" dirty="0" smtClean="0">
                <a:solidFill>
                  <a:srgbClr val="1F5B94"/>
                </a:solidFill>
                <a:cs typeface="Times New Roman" panose="02020603050405020304" pitchFamily="18" charset="0"/>
              </a:rPr>
              <a:t>Jelena </a:t>
            </a:r>
            <a:r>
              <a:rPr lang="en-US" b="1" dirty="0" err="1" smtClean="0">
                <a:solidFill>
                  <a:srgbClr val="1F5B94"/>
                </a:solidFill>
                <a:cs typeface="Times New Roman" panose="02020603050405020304" pitchFamily="18" charset="0"/>
              </a:rPr>
              <a:t>Ninkovic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 ●</a:t>
            </a:r>
            <a:r>
              <a:rPr lang="en-US" b="1" dirty="0" smtClean="0">
                <a:solidFill>
                  <a:srgbClr val="1F5B94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F5B94"/>
                </a:solidFill>
                <a:cs typeface="Times New Roman" panose="02020603050405020304" pitchFamily="18" charset="0"/>
              </a:rPr>
              <a:t>Gerhard </a:t>
            </a:r>
            <a:r>
              <a:rPr lang="en-US" b="1" dirty="0" smtClean="0">
                <a:solidFill>
                  <a:srgbClr val="1F5B94"/>
                </a:solidFill>
                <a:cs typeface="Times New Roman" panose="02020603050405020304" pitchFamily="18" charset="0"/>
              </a:rPr>
              <a:t>Schaller</a:t>
            </a:r>
            <a:r>
              <a:rPr lang="en-US" b="1" dirty="0">
                <a:solidFill>
                  <a:srgbClr val="1F5B94"/>
                </a:solidFill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● </a:t>
            </a:r>
            <a:r>
              <a:rPr lang="en-US" b="1" dirty="0" smtClean="0">
                <a:solidFill>
                  <a:srgbClr val="1F5B94"/>
                </a:solidFill>
                <a:cs typeface="Times New Roman" panose="02020603050405020304" pitchFamily="18" charset="0"/>
              </a:rPr>
              <a:t>Martina </a:t>
            </a:r>
            <a:r>
              <a:rPr lang="en-US" b="1" dirty="0" err="1" smtClean="0">
                <a:solidFill>
                  <a:srgbClr val="1F5B94"/>
                </a:solidFill>
                <a:cs typeface="Times New Roman" panose="02020603050405020304" pitchFamily="18" charset="0"/>
              </a:rPr>
              <a:t>Schnecke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 ●</a:t>
            </a:r>
            <a:r>
              <a:rPr lang="en-US" b="1" dirty="0" smtClean="0">
                <a:solidFill>
                  <a:srgbClr val="1F5B94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F5B94"/>
                </a:solidFill>
                <a:cs typeface="Times New Roman" panose="02020603050405020304" pitchFamily="18" charset="0"/>
              </a:rPr>
              <a:t>Florian </a:t>
            </a:r>
            <a:r>
              <a:rPr lang="en-US" b="1" dirty="0" err="1" smtClean="0">
                <a:solidFill>
                  <a:srgbClr val="1F5B94"/>
                </a:solidFill>
                <a:cs typeface="Times New Roman" panose="02020603050405020304" pitchFamily="18" charset="0"/>
              </a:rPr>
              <a:t>Schopper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    ● </a:t>
            </a:r>
            <a:r>
              <a:rPr lang="en-US" b="1" dirty="0" smtClean="0">
                <a:solidFill>
                  <a:srgbClr val="1F5B94"/>
                </a:solidFill>
                <a:cs typeface="Times New Roman" panose="02020603050405020304" pitchFamily="18" charset="0"/>
              </a:rPr>
              <a:t>Andreas </a:t>
            </a:r>
            <a:r>
              <a:rPr lang="en-US" b="1" dirty="0" err="1" smtClean="0">
                <a:solidFill>
                  <a:srgbClr val="1F5B94"/>
                </a:solidFill>
                <a:cs typeface="Times New Roman" panose="02020603050405020304" pitchFamily="18" charset="0"/>
              </a:rPr>
              <a:t>Wassatsch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 ●</a:t>
            </a:r>
            <a:r>
              <a:rPr lang="en-US" b="1" dirty="0" smtClean="0">
                <a:solidFill>
                  <a:srgbClr val="1F5B94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F5B94"/>
                </a:solidFill>
                <a:cs typeface="Times New Roman" panose="02020603050405020304" pitchFamily="18" charset="0"/>
              </a:rPr>
              <a:t>Christian </a:t>
            </a:r>
            <a:r>
              <a:rPr lang="en-US" b="1" dirty="0" err="1">
                <a:solidFill>
                  <a:srgbClr val="1F5B94"/>
                </a:solidFill>
                <a:cs typeface="Times New Roman" panose="02020603050405020304" pitchFamily="18" charset="0"/>
              </a:rPr>
              <a:t>Zirr</a:t>
            </a:r>
            <a:endParaRPr lang="en-US" b="1" dirty="0">
              <a:solidFill>
                <a:srgbClr val="1F5B94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" y="2292663"/>
            <a:ext cx="8595360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KIT</a:t>
            </a:r>
            <a:r>
              <a:rPr lang="en-US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►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1F5B94"/>
                </a:solidFill>
                <a:cs typeface="Times New Roman" panose="02020603050405020304" pitchFamily="18" charset="0"/>
              </a:rPr>
              <a:t>Ivan </a:t>
            </a:r>
            <a:r>
              <a:rPr lang="en-US" b="1" dirty="0" err="1" smtClean="0">
                <a:solidFill>
                  <a:srgbClr val="1F5B94"/>
                </a:solidFill>
                <a:cs typeface="Times New Roman" panose="02020603050405020304" pitchFamily="18" charset="0"/>
              </a:rPr>
              <a:t>Peric</a:t>
            </a:r>
            <a:endParaRPr lang="en-US" b="1" dirty="0">
              <a:solidFill>
                <a:srgbClr val="1F5B94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" y="2768973"/>
            <a:ext cx="8595360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USI</a:t>
            </a:r>
            <a:r>
              <a:rPr lang="en-US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►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F5B94"/>
                </a:solidFill>
                <a:cs typeface="Times New Roman" panose="02020603050405020304" pitchFamily="18" charset="0"/>
              </a:rPr>
              <a:t>Klaus </a:t>
            </a:r>
            <a:r>
              <a:rPr lang="en-US" b="1" dirty="0" err="1">
                <a:solidFill>
                  <a:srgbClr val="1F5B94"/>
                </a:solidFill>
                <a:cs typeface="Times New Roman" panose="02020603050405020304" pitchFamily="18" charset="0"/>
              </a:rPr>
              <a:t>Gärtner</a:t>
            </a:r>
            <a:endParaRPr lang="en-US" b="1" dirty="0">
              <a:solidFill>
                <a:srgbClr val="1F5B94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" y="3258796"/>
            <a:ext cx="8595360" cy="67710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MPSD</a:t>
            </a:r>
            <a:r>
              <a:rPr lang="en-US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►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1F5B94"/>
                </a:solidFill>
                <a:cs typeface="Times New Roman" panose="02020603050405020304" pitchFamily="18" charset="0"/>
              </a:rPr>
              <a:t>Ibrahym Dourki </a:t>
            </a:r>
            <a:r>
              <a:rPr lang="en-US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●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1F5B94"/>
                </a:solidFill>
                <a:cs typeface="Times New Roman" panose="02020603050405020304" pitchFamily="18" charset="0"/>
              </a:rPr>
              <a:t>Sascha Epp </a:t>
            </a:r>
            <a:r>
              <a:rPr lang="en-US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● </a:t>
            </a:r>
            <a:r>
              <a:rPr lang="en-US" b="1" dirty="0" smtClean="0">
                <a:solidFill>
                  <a:srgbClr val="1F5B94"/>
                </a:solidFill>
                <a:cs typeface="Times New Roman" panose="02020603050405020304" pitchFamily="18" charset="0"/>
              </a:rPr>
              <a:t>Djordje Gitaric</a:t>
            </a:r>
            <a:r>
              <a:rPr lang="en-US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● </a:t>
            </a:r>
            <a:r>
              <a:rPr lang="en-US" b="1" dirty="0" smtClean="0">
                <a:solidFill>
                  <a:srgbClr val="1F5B94"/>
                </a:solidFill>
                <a:cs typeface="Times New Roman" panose="02020603050405020304" pitchFamily="18" charset="0"/>
              </a:rPr>
              <a:t>R. J. Dwayne Miller</a:t>
            </a:r>
            <a:r>
              <a:rPr lang="en-US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● </a:t>
            </a:r>
            <a:r>
              <a:rPr lang="en-US" b="1" dirty="0" smtClean="0">
                <a:solidFill>
                  <a:srgbClr val="1F5B94"/>
                </a:solidFill>
                <a:cs typeface="Times New Roman" panose="02020603050405020304" pitchFamily="18" charset="0"/>
              </a:rPr>
              <a:t>Fabian Westermeier</a:t>
            </a:r>
            <a:endParaRPr lang="en-US" b="1" dirty="0">
              <a:solidFill>
                <a:srgbClr val="1F5B94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347864" y="4077072"/>
            <a:ext cx="3168352" cy="2417744"/>
            <a:chOff x="2741813" y="3740883"/>
            <a:chExt cx="3866340" cy="294058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1813" y="3740883"/>
              <a:ext cx="3866340" cy="2940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1813" y="3752630"/>
              <a:ext cx="833681" cy="776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3" descr="C:\Users\eppsas\_MPSD\Talks\mpsd-logo_blue_short_CMYK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5188" y="5803771"/>
              <a:ext cx="1421553" cy="853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1796" y="3754155"/>
              <a:ext cx="1013678" cy="619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89" t="19198"/>
            <a:stretch/>
          </p:blipFill>
          <p:spPr bwMode="auto">
            <a:xfrm>
              <a:off x="2741813" y="6069859"/>
              <a:ext cx="1306943" cy="61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2051720" y="404664"/>
            <a:ext cx="446449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6"/>
                </a:solidFill>
                <a:cs typeface="Times New Roman" pitchFamily="18" charset="0"/>
              </a:rPr>
              <a:t>EDET Team: </a:t>
            </a:r>
            <a:r>
              <a:rPr lang="en-US" sz="2400" b="1" dirty="0" err="1" smtClean="0">
                <a:solidFill>
                  <a:schemeClr val="accent6"/>
                </a:solidFill>
                <a:cs typeface="Times New Roman" pitchFamily="18" charset="0"/>
              </a:rPr>
              <a:t>Acknowlegements</a:t>
            </a:r>
            <a:endParaRPr lang="en-US" sz="2400" b="1" dirty="0">
              <a:solidFill>
                <a:schemeClr val="accent6"/>
              </a:solidFill>
              <a:cs typeface="Times New Roman" pitchFamily="18" charset="0"/>
            </a:endParaRP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96" y="6467191"/>
            <a:ext cx="1800200" cy="365125"/>
          </a:xfrm>
        </p:spPr>
        <p:txBody>
          <a:bodyPr/>
          <a:lstStyle/>
          <a:p>
            <a:pPr algn="l"/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P</a:t>
            </a:r>
            <a:fld id="{DF411575-8A59-4F4F-9E2F-D62102C87B4F}" type="slidenum">
              <a:rPr lang="de-DE" sz="1400" smtClean="0">
                <a:solidFill>
                  <a:srgbClr val="3F6EA7"/>
                </a:solidFill>
                <a:cs typeface="Times New Roman" panose="02020603050405020304" pitchFamily="18" charset="0"/>
              </a:rPr>
              <a:pPr algn="l"/>
              <a:t>21</a:t>
            </a:fld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, </a:t>
            </a:r>
            <a:r>
              <a:rPr lang="de-DE" sz="1400" dirty="0" err="1" smtClean="0">
                <a:solidFill>
                  <a:srgbClr val="3F6EA7"/>
                </a:solidFill>
                <a:cs typeface="Times New Roman" panose="02020603050405020304" pitchFamily="18" charset="0"/>
              </a:rPr>
              <a:t>Ibrahym</a:t>
            </a:r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solidFill>
                  <a:srgbClr val="3F6EA7"/>
                </a:solidFill>
                <a:cs typeface="Times New Roman" panose="02020603050405020304" pitchFamily="18" charset="0"/>
              </a:rPr>
              <a:t>Dourki</a:t>
            </a:r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           </a:t>
            </a:r>
            <a:endParaRPr lang="de-DE" sz="1400" dirty="0">
              <a:solidFill>
                <a:srgbClr val="3F6EA7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74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044160" y="2689623"/>
            <a:ext cx="7221488" cy="21496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Thank you for your attention</a:t>
            </a:r>
          </a:p>
          <a:p>
            <a:pPr algn="ctr">
              <a:buFont typeface="Arial" pitchFamily="34" charset="0"/>
              <a:buNone/>
            </a:pPr>
            <a:endParaRPr lang="en-US" sz="4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6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436096" y="5847075"/>
            <a:ext cx="2983509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de-DE" sz="1000" dirty="0" smtClean="0"/>
              <a:t>Keskin et al. </a:t>
            </a:r>
            <a:r>
              <a:rPr lang="de-DE" sz="1000" dirty="0"/>
              <a:t>J. Phys. Chem. </a:t>
            </a:r>
            <a:r>
              <a:rPr lang="de-DE" sz="1000" dirty="0" err="1"/>
              <a:t>Lett</a:t>
            </a:r>
            <a:r>
              <a:rPr lang="de-DE" sz="1000" dirty="0"/>
              <a:t>. </a:t>
            </a:r>
            <a:r>
              <a:rPr lang="de-DE" sz="1000" dirty="0" smtClean="0"/>
              <a:t> </a:t>
            </a:r>
            <a:r>
              <a:rPr lang="de-DE" sz="1000" dirty="0"/>
              <a:t>6, 4487−</a:t>
            </a:r>
            <a:r>
              <a:rPr lang="de-DE" sz="1000" dirty="0" smtClean="0"/>
              <a:t>4492 (2015)</a:t>
            </a:r>
            <a:endParaRPr lang="de-DE" sz="1000" dirty="0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1150836" y="332656"/>
            <a:ext cx="6373492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de-DE" sz="2800" b="1" dirty="0" err="1" smtClean="0">
                <a:solidFill>
                  <a:srgbClr val="4A7EBB"/>
                </a:solidFill>
                <a:latin typeface="+mn-lt"/>
                <a:ea typeface="+mn-ea"/>
                <a:cs typeface="Times New Roman" pitchFamily="18" charset="0"/>
              </a:rPr>
              <a:t>Introduction</a:t>
            </a:r>
            <a:endParaRPr lang="en-US" sz="2800" b="1" dirty="0">
              <a:solidFill>
                <a:srgbClr val="4A7EBB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292080" y="3088705"/>
            <a:ext cx="3306781" cy="2715376"/>
            <a:chOff x="4451525" y="1579502"/>
            <a:chExt cx="4330132" cy="3450100"/>
          </a:xfrm>
        </p:grpSpPr>
        <p:pic>
          <p:nvPicPr>
            <p:cNvPr id="4" name="jz5b02075_si_005.mpg">
              <a:hlinkClick r:id="" action="ppaction://media"/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4"/>
            <a:stretch>
              <a:fillRect/>
            </a:stretch>
          </p:blipFill>
          <p:spPr>
            <a:xfrm>
              <a:off x="4451525" y="1579502"/>
              <a:ext cx="4330132" cy="324760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90" r="83996" b="72860"/>
            <a:stretch/>
          </p:blipFill>
          <p:spPr bwMode="auto">
            <a:xfrm>
              <a:off x="4705794" y="4891456"/>
              <a:ext cx="125449" cy="138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6067973" y="2780928"/>
            <a:ext cx="1612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cs typeface="Times New Roman" panose="02020603050405020304" pitchFamily="18" charset="0"/>
              </a:rPr>
              <a:t>DNA self assembly</a:t>
            </a:r>
            <a:endParaRPr lang="de-DE" sz="1400" b="1" dirty="0"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73792" y="5301208"/>
            <a:ext cx="6480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200 nm</a:t>
            </a:r>
            <a:endParaRPr lang="de-DE" sz="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340768"/>
            <a:ext cx="87073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>
                <a:ea typeface="CL Univers 47 CondensedLight"/>
                <a:cs typeface="Times New Roman" pitchFamily="18" charset="0"/>
              </a:rPr>
              <a:t>Goal</a:t>
            </a:r>
            <a:r>
              <a:rPr lang="en-US" dirty="0">
                <a:solidFill>
                  <a:srgbClr val="4F81BD"/>
                </a:solidFill>
                <a:ea typeface="CL Univers 47 CondensedLight"/>
                <a:cs typeface="Times New Roman" pitchFamily="18" charset="0"/>
              </a:rPr>
              <a:t>: </a:t>
            </a:r>
            <a:r>
              <a:rPr lang="en-US" dirty="0" smtClean="0">
                <a:solidFill>
                  <a:srgbClr val="4F81BD"/>
                </a:solidFill>
                <a:ea typeface="CL Univers 47 CondensedLight"/>
                <a:cs typeface="Times New Roman" pitchFamily="18" charset="0"/>
              </a:rPr>
              <a:t> </a:t>
            </a:r>
            <a:r>
              <a:rPr lang="en-US" b="1" dirty="0" smtClean="0"/>
              <a:t>Real </a:t>
            </a:r>
            <a:r>
              <a:rPr lang="en-US" b="1" dirty="0"/>
              <a:t>space and real time imaging using </a:t>
            </a:r>
            <a:r>
              <a:rPr lang="en-US" b="1" dirty="0" smtClean="0"/>
              <a:t>TEM. </a:t>
            </a:r>
          </a:p>
          <a:p>
            <a:pPr algn="just"/>
            <a:endParaRPr lang="en-US" b="1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smtClean="0"/>
              <a:t>Fast </a:t>
            </a:r>
            <a:r>
              <a:rPr lang="en-US" dirty="0"/>
              <a:t>molecular </a:t>
            </a:r>
            <a:r>
              <a:rPr lang="en-US" dirty="0" smtClean="0"/>
              <a:t>dynamics in biology:               </a:t>
            </a:r>
          </a:p>
          <a:p>
            <a:pPr algn="just"/>
            <a:endParaRPr lang="en-US" b="1" dirty="0">
              <a:ea typeface="CL Univers 47 CondensedLight"/>
              <a:cs typeface="Times New Roman" pitchFamily="18" charset="0"/>
            </a:endParaRPr>
          </a:p>
          <a:p>
            <a:pPr algn="just"/>
            <a:r>
              <a:rPr lang="en-US" b="1" dirty="0" smtClean="0">
                <a:ea typeface="CL Univers 47 CondensedLight"/>
                <a:cs typeface="Times New Roman" pitchFamily="18" charset="0"/>
              </a:rPr>
              <a:t>                                               Need </a:t>
            </a:r>
            <a:r>
              <a:rPr lang="en-US" b="1" dirty="0">
                <a:ea typeface="CL Univers 47 CondensedLight"/>
                <a:cs typeface="Times New Roman" pitchFamily="18" charset="0"/>
              </a:rPr>
              <a:t>direct and  fast </a:t>
            </a:r>
            <a:r>
              <a:rPr lang="en-US" b="1" dirty="0" smtClean="0">
                <a:ea typeface="CL Univers 47 CondensedLight"/>
                <a:cs typeface="Times New Roman" pitchFamily="18" charset="0"/>
              </a:rPr>
              <a:t>detector: EDET-80kHz</a:t>
            </a:r>
            <a:endParaRPr lang="en-US" b="1" dirty="0">
              <a:ea typeface="CL Univers 47 CondensedLight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72" y="2852936"/>
            <a:ext cx="3910135" cy="3402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601153" y="3230172"/>
            <a:ext cx="1099367" cy="1328066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TextBox 48"/>
          <p:cNvSpPr txBox="1"/>
          <p:nvPr/>
        </p:nvSpPr>
        <p:spPr>
          <a:xfrm>
            <a:off x="687805" y="2936888"/>
            <a:ext cx="1160444" cy="285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80 000 Hz</a:t>
            </a:r>
            <a:endParaRPr lang="de-DE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952416" y="5257437"/>
            <a:ext cx="2146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 smtClean="0">
                <a:latin typeface="Times New Roman" pitchFamily="18" charset="0"/>
                <a:ea typeface="CL Univers 47 CondensedLight"/>
                <a:cs typeface="Times New Roman" pitchFamily="18" charset="0"/>
              </a:rPr>
              <a:t>Some phenomena </a:t>
            </a:r>
            <a:r>
              <a:rPr lang="en-US" sz="900" b="1" dirty="0">
                <a:latin typeface="Times New Roman" pitchFamily="18" charset="0"/>
                <a:ea typeface="CL Univers 47 CondensedLight"/>
                <a:cs typeface="Times New Roman" pitchFamily="18" charset="0"/>
              </a:rPr>
              <a:t>classified by spatial </a:t>
            </a:r>
            <a:r>
              <a:rPr lang="en-US" sz="900" b="1" dirty="0" smtClean="0">
                <a:latin typeface="Times New Roman" pitchFamily="18" charset="0"/>
                <a:ea typeface="CL Univers 47 CondensedLight"/>
                <a:cs typeface="Times New Roman" pitchFamily="18" charset="0"/>
              </a:rPr>
              <a:t>and </a:t>
            </a:r>
            <a:r>
              <a:rPr lang="en-US" sz="900" b="1" dirty="0">
                <a:latin typeface="Times New Roman" pitchFamily="18" charset="0"/>
                <a:ea typeface="CL Univers 47 CondensedLight"/>
                <a:cs typeface="Times New Roman" pitchFamily="18" charset="0"/>
              </a:rPr>
              <a:t>temporal </a:t>
            </a:r>
            <a:r>
              <a:rPr lang="en-US" sz="900" b="1" dirty="0" smtClean="0">
                <a:latin typeface="Times New Roman" pitchFamily="18" charset="0"/>
                <a:ea typeface="CL Univers 47 CondensedLight"/>
                <a:cs typeface="Times New Roman" pitchFamily="18" charset="0"/>
              </a:rPr>
              <a:t>resolutions [1]</a:t>
            </a:r>
            <a:endParaRPr lang="de-DE" sz="900" b="1" dirty="0">
              <a:latin typeface="Times New Roman" pitchFamily="18" charset="0"/>
              <a:ea typeface="CL Univers 47 CondensedLight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83568" y="6292771"/>
            <a:ext cx="2804544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1000" dirty="0" smtClean="0"/>
              <a:t>W</a:t>
            </a:r>
            <a:r>
              <a:rPr lang="en-US" sz="1000" dirty="0"/>
              <a:t>. E. King et al</a:t>
            </a:r>
            <a:r>
              <a:rPr lang="en-US" sz="1000" dirty="0" smtClean="0"/>
              <a:t>., </a:t>
            </a:r>
            <a:r>
              <a:rPr lang="en-US" sz="1000" dirty="0"/>
              <a:t>J. Appl. Phys.  97, 111101, (2005).</a:t>
            </a:r>
            <a:endParaRPr lang="en-US" altLang="de-DE" sz="1000" dirty="0"/>
          </a:p>
        </p:txBody>
      </p:sp>
      <p:sp>
        <p:nvSpPr>
          <p:cNvPr id="21" name="Down Arrow 20"/>
          <p:cNvSpPr/>
          <p:nvPr/>
        </p:nvSpPr>
        <p:spPr>
          <a:xfrm>
            <a:off x="4337582" y="1916832"/>
            <a:ext cx="425675" cy="405279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96" y="6467191"/>
            <a:ext cx="1665024" cy="365125"/>
          </a:xfrm>
        </p:spPr>
        <p:txBody>
          <a:bodyPr/>
          <a:lstStyle/>
          <a:p>
            <a:pPr algn="l"/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P</a:t>
            </a:r>
            <a:fld id="{DF411575-8A59-4F4F-9E2F-D62102C87B4F}" type="slidenum">
              <a:rPr lang="de-DE" sz="1400" smtClean="0">
                <a:solidFill>
                  <a:srgbClr val="3F6EA7"/>
                </a:solidFill>
                <a:cs typeface="Times New Roman" panose="02020603050405020304" pitchFamily="18" charset="0"/>
              </a:rPr>
              <a:pPr algn="l"/>
              <a:t>3</a:t>
            </a:fld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, </a:t>
            </a:r>
            <a:r>
              <a:rPr lang="de-DE" sz="1400" dirty="0" err="1" smtClean="0">
                <a:solidFill>
                  <a:srgbClr val="3F6EA7"/>
                </a:solidFill>
                <a:cs typeface="Times New Roman" panose="02020603050405020304" pitchFamily="18" charset="0"/>
              </a:rPr>
              <a:t>Ibrahym</a:t>
            </a:r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solidFill>
                  <a:srgbClr val="3F6EA7"/>
                </a:solidFill>
                <a:cs typeface="Times New Roman" panose="02020603050405020304" pitchFamily="18" charset="0"/>
              </a:rPr>
              <a:t>Dourki</a:t>
            </a:r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           </a:t>
            </a:r>
            <a:endParaRPr lang="de-DE" sz="1400" dirty="0">
              <a:solidFill>
                <a:srgbClr val="3F6EA7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664093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670044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1600" b="1" dirty="0" smtClean="0"/>
              <a:t>Low dose </a:t>
            </a:r>
            <a:r>
              <a:rPr lang="en-US" sz="1600" dirty="0"/>
              <a:t>to avoid radiation damage </a:t>
            </a:r>
            <a:r>
              <a:rPr lang="en-US" sz="1600" dirty="0" smtClean="0"/>
              <a:t>of </a:t>
            </a:r>
            <a:r>
              <a:rPr lang="en-US" sz="1600" dirty="0"/>
              <a:t>the </a:t>
            </a:r>
            <a:r>
              <a:rPr lang="en-US" sz="1600" dirty="0" smtClean="0"/>
              <a:t>sample</a:t>
            </a:r>
          </a:p>
          <a:p>
            <a:pPr algn="just">
              <a:spcBef>
                <a:spcPct val="0"/>
              </a:spcBef>
            </a:pPr>
            <a:r>
              <a:rPr lang="en-US" sz="1600" dirty="0" smtClean="0"/>
              <a:t>      - Need </a:t>
            </a:r>
            <a:r>
              <a:rPr lang="en-US" sz="1600" dirty="0"/>
              <a:t>direct detector with large </a:t>
            </a:r>
            <a:r>
              <a:rPr lang="en-US" sz="1600" dirty="0" smtClean="0"/>
              <a:t>DQE</a:t>
            </a:r>
          </a:p>
          <a:p>
            <a:pPr algn="just">
              <a:spcBef>
                <a:spcPct val="0"/>
              </a:spcBef>
            </a:pPr>
            <a:endParaRPr lang="en-US" sz="1600" dirty="0" smtClean="0"/>
          </a:p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1600" b="1" dirty="0" smtClean="0"/>
              <a:t>Large </a:t>
            </a:r>
            <a:r>
              <a:rPr lang="en-US" sz="1600" b="1" dirty="0" smtClean="0"/>
              <a:t>charge </a:t>
            </a:r>
            <a:r>
              <a:rPr lang="en-US" sz="1600" b="1" dirty="0"/>
              <a:t>handling capability: </a:t>
            </a:r>
          </a:p>
          <a:p>
            <a:pPr lvl="0" algn="just">
              <a:spcBef>
                <a:spcPct val="0"/>
              </a:spcBef>
            </a:pPr>
            <a:r>
              <a:rPr lang="en-US" sz="1600" dirty="0"/>
              <a:t>       </a:t>
            </a:r>
            <a:r>
              <a:rPr lang="en-US" sz="1600" dirty="0" smtClean="0"/>
              <a:t>- Thin </a:t>
            </a:r>
            <a:r>
              <a:rPr lang="en-US" sz="1600" dirty="0"/>
              <a:t>sensor (e.g. 50 µm) with 100 % Detection </a:t>
            </a:r>
            <a:r>
              <a:rPr lang="en-US" sz="1600" dirty="0" smtClean="0"/>
              <a:t>efficiency</a:t>
            </a:r>
          </a:p>
          <a:p>
            <a:pPr lvl="0" algn="just">
              <a:spcBef>
                <a:spcPct val="0"/>
              </a:spcBef>
            </a:pPr>
            <a:endParaRPr lang="en-US" sz="1600" dirty="0"/>
          </a:p>
          <a:p>
            <a:pPr marL="285750" lvl="0" indent="-28575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1600" b="1" dirty="0" smtClean="0"/>
              <a:t>Single </a:t>
            </a:r>
            <a:r>
              <a:rPr lang="en-US" sz="1600" b="1" dirty="0"/>
              <a:t>electron detection with high </a:t>
            </a:r>
            <a:r>
              <a:rPr lang="en-US" sz="1600" b="1" dirty="0" smtClean="0"/>
              <a:t>probability</a:t>
            </a:r>
            <a:endParaRPr lang="en-US" sz="1600" b="1" dirty="0"/>
          </a:p>
          <a:p>
            <a:pPr lvl="0" algn="just">
              <a:spcBef>
                <a:spcPct val="0"/>
              </a:spcBef>
            </a:pPr>
            <a:endParaRPr lang="en-US" sz="1600" b="1" dirty="0"/>
          </a:p>
          <a:p>
            <a:pPr marL="285750" lvl="0" indent="-28575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1600" b="1" dirty="0"/>
              <a:t>Fast </a:t>
            </a:r>
            <a:r>
              <a:rPr lang="en-US" sz="1600" b="1" dirty="0" smtClean="0"/>
              <a:t>Readout:</a:t>
            </a:r>
            <a:r>
              <a:rPr lang="en-US" sz="1600" dirty="0"/>
              <a:t> </a:t>
            </a:r>
            <a:r>
              <a:rPr lang="en-US" sz="1600" dirty="0" smtClean="0"/>
              <a:t>80 </a:t>
            </a:r>
            <a:r>
              <a:rPr lang="en-US" sz="1600" dirty="0"/>
              <a:t>kHz </a:t>
            </a:r>
            <a:endParaRPr lang="en-US" sz="1600" dirty="0"/>
          </a:p>
          <a:p>
            <a:pPr lvl="0" algn="just">
              <a:spcBef>
                <a:spcPct val="0"/>
              </a:spcBef>
            </a:pPr>
            <a:r>
              <a:rPr lang="en-US" altLang="de-DE" sz="1600" dirty="0"/>
              <a:t> </a:t>
            </a:r>
            <a:r>
              <a:rPr lang="en-US" altLang="de-DE" sz="1600" dirty="0" smtClean="0"/>
              <a:t>    - </a:t>
            </a:r>
            <a:r>
              <a:rPr lang="de-DE" altLang="de-DE" sz="1600" dirty="0" smtClean="0"/>
              <a:t>100 </a:t>
            </a:r>
            <a:r>
              <a:rPr lang="de-DE" altLang="de-DE" sz="1600" dirty="0" err="1"/>
              <a:t>frames</a:t>
            </a:r>
            <a:r>
              <a:rPr lang="de-DE" altLang="de-DE" sz="1600" dirty="0"/>
              <a:t> form </a:t>
            </a:r>
            <a:r>
              <a:rPr lang="de-DE" altLang="de-DE" sz="1600" dirty="0" err="1"/>
              <a:t>one</a:t>
            </a:r>
            <a:r>
              <a:rPr lang="de-DE" altLang="de-DE" sz="1600" dirty="0"/>
              <a:t>  </a:t>
            </a:r>
            <a:r>
              <a:rPr lang="de-DE" altLang="de-DE" sz="1600" dirty="0" err="1"/>
              <a:t>movie</a:t>
            </a:r>
            <a:r>
              <a:rPr lang="de-DE" altLang="de-DE" sz="1600" dirty="0"/>
              <a:t> of  1.28 </a:t>
            </a:r>
            <a:r>
              <a:rPr lang="de-DE" altLang="de-DE" sz="1600" dirty="0" err="1"/>
              <a:t>ms</a:t>
            </a:r>
            <a:endParaRPr lang="de-DE" altLang="de-DE" sz="1600" dirty="0"/>
          </a:p>
          <a:p>
            <a:pPr lvl="0" algn="just">
              <a:buNone/>
            </a:pPr>
            <a:endParaRPr lang="de-DE" sz="1600" b="1" dirty="0">
              <a:solidFill>
                <a:srgbClr val="4F81BD"/>
              </a:solidFill>
              <a:ea typeface="CL Univers 47 CondensedLight"/>
              <a:cs typeface="Times New Roman" pitchFamily="18" charset="0"/>
            </a:endParaRPr>
          </a:p>
          <a:p>
            <a:pPr lvl="0" algn="just">
              <a:buNone/>
            </a:pPr>
            <a:endParaRPr lang="en-US" sz="1600" b="1" dirty="0">
              <a:solidFill>
                <a:srgbClr val="4F81BD"/>
              </a:solidFill>
              <a:ea typeface="CL Univers 47 CondensedLight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00192" y="3284984"/>
            <a:ext cx="2115140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da-DK" sz="1000" dirty="0"/>
              <a:t>I. Dourki </a:t>
            </a:r>
            <a:r>
              <a:rPr lang="da-DK" sz="1000" dirty="0" smtClean="0"/>
              <a:t>et al. 2017 </a:t>
            </a:r>
            <a:r>
              <a:rPr lang="da-DK" sz="1000" dirty="0"/>
              <a:t> </a:t>
            </a:r>
            <a:r>
              <a:rPr lang="da-DK" sz="1000" dirty="0" smtClean="0"/>
              <a:t>JINST</a:t>
            </a:r>
            <a:r>
              <a:rPr lang="da-DK" sz="1000" dirty="0"/>
              <a:t> </a:t>
            </a:r>
            <a:r>
              <a:rPr lang="da-DK" sz="1000" dirty="0" smtClean="0"/>
              <a:t>12</a:t>
            </a:r>
            <a:r>
              <a:rPr lang="da-DK" sz="1000" dirty="0"/>
              <a:t> </a:t>
            </a:r>
            <a:r>
              <a:rPr lang="da-DK" sz="1000" dirty="0" smtClean="0"/>
              <a:t>C03047</a:t>
            </a:r>
            <a:endParaRPr lang="da-DK" sz="1000" dirty="0"/>
          </a:p>
        </p:txBody>
      </p:sp>
      <p:grpSp>
        <p:nvGrpSpPr>
          <p:cNvPr id="3" name="Group 2"/>
          <p:cNvGrpSpPr/>
          <p:nvPr/>
        </p:nvGrpSpPr>
        <p:grpSpPr>
          <a:xfrm>
            <a:off x="5500250" y="476672"/>
            <a:ext cx="3248214" cy="2736000"/>
            <a:chOff x="5644266" y="752375"/>
            <a:chExt cx="3248214" cy="2736000"/>
          </a:xfrm>
        </p:grpSpPr>
        <p:pic>
          <p:nvPicPr>
            <p:cNvPr id="7172" name="Picture 4" descr="C:\MyDocuments\MyTalks_Edet\Conferences\iWoRiD2016\iworid2016_Proceeding\Final\RE__IWORID_2016__Abstracts__New_author\Jinst_Draft_Submitted\figure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7" r="5989"/>
            <a:stretch/>
          </p:blipFill>
          <p:spPr bwMode="auto">
            <a:xfrm>
              <a:off x="5644266" y="752375"/>
              <a:ext cx="3248214" cy="273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L-Shape 11"/>
            <p:cNvSpPr/>
            <p:nvPr/>
          </p:nvSpPr>
          <p:spPr>
            <a:xfrm rot="10800000">
              <a:off x="5944695" y="2669507"/>
              <a:ext cx="1440000" cy="504000"/>
            </a:xfrm>
            <a:prstGeom prst="corner">
              <a:avLst>
                <a:gd name="adj1" fmla="val 8018"/>
                <a:gd name="adj2" fmla="val 8920"/>
              </a:avLst>
            </a:prstGeom>
            <a:solidFill>
              <a:srgbClr val="92D050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n>
                  <a:solidFill>
                    <a:srgbClr val="90E937"/>
                  </a:solidFill>
                </a:ln>
                <a:solidFill>
                  <a:srgbClr val="90E937"/>
                </a:solidFill>
              </a:endParaRPr>
            </a:p>
          </p:txBody>
        </p:sp>
      </p:grp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96" y="6467191"/>
            <a:ext cx="1665024" cy="365125"/>
          </a:xfrm>
        </p:spPr>
        <p:txBody>
          <a:bodyPr/>
          <a:lstStyle/>
          <a:p>
            <a:pPr algn="l"/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P</a:t>
            </a:r>
            <a:fld id="{DF411575-8A59-4F4F-9E2F-D62102C87B4F}" type="slidenum">
              <a:rPr lang="de-DE" sz="1400" smtClean="0">
                <a:solidFill>
                  <a:srgbClr val="3F6EA7"/>
                </a:solidFill>
                <a:cs typeface="Times New Roman" panose="02020603050405020304" pitchFamily="18" charset="0"/>
              </a:rPr>
              <a:pPr algn="l"/>
              <a:t>4</a:t>
            </a:fld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, </a:t>
            </a:r>
            <a:r>
              <a:rPr lang="de-DE" sz="1400" dirty="0" err="1" smtClean="0">
                <a:solidFill>
                  <a:srgbClr val="3F6EA7"/>
                </a:solidFill>
                <a:cs typeface="Times New Roman" panose="02020603050405020304" pitchFamily="18" charset="0"/>
              </a:rPr>
              <a:t>Ibrahym</a:t>
            </a:r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solidFill>
                  <a:srgbClr val="3F6EA7"/>
                </a:solidFill>
                <a:cs typeface="Times New Roman" panose="02020603050405020304" pitchFamily="18" charset="0"/>
              </a:rPr>
              <a:t>Dourki</a:t>
            </a:r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           </a:t>
            </a:r>
            <a:endParaRPr lang="de-DE" sz="1400" dirty="0">
              <a:solidFill>
                <a:srgbClr val="3F6EA7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05658" y="3645024"/>
            <a:ext cx="3390278" cy="2664296"/>
            <a:chOff x="1037706" y="1124744"/>
            <a:chExt cx="3390278" cy="2664296"/>
          </a:xfrm>
        </p:grpSpPr>
        <p:grpSp>
          <p:nvGrpSpPr>
            <p:cNvPr id="20" name="Group 19"/>
            <p:cNvGrpSpPr/>
            <p:nvPr/>
          </p:nvGrpSpPr>
          <p:grpSpPr>
            <a:xfrm>
              <a:off x="1037706" y="1196752"/>
              <a:ext cx="3390278" cy="2592288"/>
              <a:chOff x="1037706" y="1196752"/>
              <a:chExt cx="3390278" cy="2592288"/>
            </a:xfrm>
          </p:grpSpPr>
          <p:pic>
            <p:nvPicPr>
              <p:cNvPr id="23" name="Picture 2" descr="C:\MyDocuments\MyTalks\Conferences\DEPFET_Meetings\20th_DEPFET_Seeon\Fotos_#15-142\15-142-0-000-EDet-I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7706" y="1246331"/>
                <a:ext cx="3390278" cy="25427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4" name="Straight Arrow Connector 23"/>
              <p:cNvCxnSpPr/>
              <p:nvPr/>
            </p:nvCxnSpPr>
            <p:spPr>
              <a:xfrm flipH="1">
                <a:off x="2915816" y="1445518"/>
                <a:ext cx="432048" cy="327298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3297546" y="1268760"/>
                <a:ext cx="11304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b="1" dirty="0" smtClean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512x512 pixels</a:t>
                </a:r>
                <a:endParaRPr lang="de-DE" sz="1200" b="1" dirty="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>
                <a:off x="1835696" y="1484784"/>
                <a:ext cx="277070" cy="360000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1259632" y="1196752"/>
                <a:ext cx="800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b="1" dirty="0" smtClean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Shielding</a:t>
                </a:r>
                <a:endParaRPr lang="de-DE" sz="1200" b="1" dirty="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1" name="Straight Arrow Connector 20"/>
            <p:cNvCxnSpPr/>
            <p:nvPr/>
          </p:nvCxnSpPr>
          <p:spPr>
            <a:xfrm>
              <a:off x="2631065" y="1378685"/>
              <a:ext cx="0" cy="46893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617210" y="1124744"/>
              <a:ext cx="37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FF0000"/>
                  </a:solidFill>
                </a:rPr>
                <a:t>e</a:t>
              </a:r>
              <a:r>
                <a:rPr lang="de-DE" dirty="0" smtClean="0">
                  <a:solidFill>
                    <a:srgbClr val="FF0000"/>
                  </a:solidFill>
                </a:rPr>
                <a:t>-</a:t>
              </a:r>
              <a:endParaRPr lang="de-DE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6" name="Picture 2" descr="E:\07.04.18 RealSim\Zusammenbau\DSC_136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2" b="6600"/>
          <a:stretch/>
        </p:blipFill>
        <p:spPr bwMode="auto">
          <a:xfrm>
            <a:off x="5588834" y="3573336"/>
            <a:ext cx="2761532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5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3528" y="4964975"/>
            <a:ext cx="61206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None/>
            </a:pPr>
            <a:r>
              <a:rPr lang="en-US" b="1" dirty="0">
                <a:ea typeface="CL Univers 47 CondensedLight"/>
                <a:cs typeface="Times New Roman" pitchFamily="18" charset="0"/>
              </a:rPr>
              <a:t>Tools:  </a:t>
            </a:r>
            <a:endParaRPr lang="en-US" b="1" dirty="0" smtClean="0">
              <a:ea typeface="CL Univers 47 CondensedLight"/>
              <a:cs typeface="Times New Roman" pitchFamily="18" charset="0"/>
            </a:endParaRPr>
          </a:p>
          <a:p>
            <a:pPr lvl="0" algn="just">
              <a:buNone/>
            </a:pPr>
            <a:endParaRPr lang="en-US" b="1" dirty="0">
              <a:ea typeface="CL Univers 47 CondensedLight"/>
              <a:cs typeface="Times New Roman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n-US" dirty="0" smtClean="0"/>
              <a:t>Monte Carlo simulation: detector modeling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n-US" dirty="0" smtClean="0"/>
              <a:t>DEPFET </a:t>
            </a:r>
            <a:r>
              <a:rPr lang="en-US" dirty="0"/>
              <a:t>technology </a:t>
            </a:r>
            <a:r>
              <a:rPr lang="en-US" dirty="0" smtClean="0"/>
              <a:t>concept with signal compression</a:t>
            </a:r>
          </a:p>
          <a:p>
            <a:pPr lvl="0" algn="just"/>
            <a:r>
              <a:rPr lang="en-US" dirty="0" smtClean="0"/>
              <a:t>     f</a:t>
            </a:r>
            <a:r>
              <a:rPr lang="en-US" dirty="0" smtClean="0"/>
              <a:t>ulfill </a:t>
            </a:r>
            <a:r>
              <a:rPr lang="en-US" dirty="0"/>
              <a:t>these requirements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6084168" y="5760258"/>
            <a:ext cx="2736304" cy="4770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de-DE" sz="1000" dirty="0" smtClean="0"/>
              <a:t>M. </a:t>
            </a:r>
            <a:r>
              <a:rPr lang="en-US" altLang="de-DE" sz="1000" dirty="0" err="1" smtClean="0"/>
              <a:t>Porro</a:t>
            </a:r>
            <a:r>
              <a:rPr lang="en-US" altLang="de-DE" sz="1000" dirty="0" smtClean="0"/>
              <a:t> et al. , I</a:t>
            </a:r>
            <a:r>
              <a:rPr lang="en-US" sz="1000" dirty="0" smtClean="0"/>
              <a:t>EEE Trans. </a:t>
            </a:r>
            <a:r>
              <a:rPr lang="en-US" sz="1000" dirty="0" err="1" smtClean="0"/>
              <a:t>Nucl</a:t>
            </a:r>
            <a:r>
              <a:rPr lang="en-US" sz="1000" dirty="0" smtClean="0"/>
              <a:t> Sci. </a:t>
            </a:r>
            <a:r>
              <a:rPr lang="de-DE" sz="1000" dirty="0" smtClean="0"/>
              <a:t>(2012)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1000" dirty="0"/>
              <a:t>P. </a:t>
            </a:r>
            <a:r>
              <a:rPr lang="en-US" sz="1000" dirty="0" err="1" smtClean="0"/>
              <a:t>Lechner</a:t>
            </a:r>
            <a:r>
              <a:rPr lang="en-US" sz="1000" dirty="0" smtClean="0"/>
              <a:t> et  al. </a:t>
            </a:r>
            <a:r>
              <a:rPr lang="en-US" sz="1000" dirty="0" smtClean="0"/>
              <a:t>, </a:t>
            </a:r>
            <a:r>
              <a:rPr lang="en-US" sz="1000" dirty="0" smtClean="0"/>
              <a:t>IEEE </a:t>
            </a:r>
            <a:r>
              <a:rPr lang="en-US" sz="1000" dirty="0" err="1" smtClean="0"/>
              <a:t>Nuc</a:t>
            </a:r>
            <a:r>
              <a:rPr lang="en-US" sz="1000" dirty="0" smtClean="0"/>
              <a:t>. Sci. Sym.  (2011)</a:t>
            </a:r>
            <a:endParaRPr lang="en-US" altLang="de-DE" sz="1000" dirty="0"/>
          </a:p>
        </p:txBody>
      </p:sp>
      <p:sp>
        <p:nvSpPr>
          <p:cNvPr id="9" name="Rectangle 8"/>
          <p:cNvSpPr/>
          <p:nvPr/>
        </p:nvSpPr>
        <p:spPr>
          <a:xfrm>
            <a:off x="323528" y="116632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DEPFET response and the number of ADC bits are the key factors determining the achievable dynamic range of EDET-80</a:t>
            </a:r>
            <a:endParaRPr lang="en-US" b="1" dirty="0">
              <a:cs typeface="Times New Roman" panose="02020603050405020304" pitchFamily="18" charset="0"/>
            </a:endParaRPr>
          </a:p>
        </p:txBody>
      </p:sp>
      <p:pic>
        <p:nvPicPr>
          <p:cNvPr id="1027" name="Picture 3" descr="C:\MyDocuments\MyTalks_Edet\Conferences\Mypapers\paper2_v4_word\paper2_figures_v2\DEPFET_Current_HLL_1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" r="5493"/>
          <a:stretch/>
        </p:blipFill>
        <p:spPr bwMode="auto">
          <a:xfrm>
            <a:off x="97668" y="1196752"/>
            <a:ext cx="4474332" cy="370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MyDocuments\MyTalks_Edet\Conferences\Mypapers\paper2_v4_word\paper2_figures_v2\DEPFET_Current_HLL_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528" y="2983464"/>
            <a:ext cx="1991212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MyDocuments\MyTalks_Edet\Conferences\Mypapers\paper2_v4_word\paper2_figures_v2\Depfet_0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" t="2738" b="5334"/>
          <a:stretch/>
        </p:blipFill>
        <p:spPr bwMode="auto">
          <a:xfrm>
            <a:off x="4691828" y="764704"/>
            <a:ext cx="4272660" cy="444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96" y="6467191"/>
            <a:ext cx="1665024" cy="365125"/>
          </a:xfrm>
        </p:spPr>
        <p:txBody>
          <a:bodyPr/>
          <a:lstStyle/>
          <a:p>
            <a:pPr algn="l"/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P</a:t>
            </a:r>
            <a:fld id="{DF411575-8A59-4F4F-9E2F-D62102C87B4F}" type="slidenum">
              <a:rPr lang="de-DE" sz="1400" smtClean="0">
                <a:solidFill>
                  <a:srgbClr val="3F6EA7"/>
                </a:solidFill>
                <a:cs typeface="Times New Roman" panose="02020603050405020304" pitchFamily="18" charset="0"/>
              </a:rPr>
              <a:pPr algn="l"/>
              <a:t>5</a:t>
            </a:fld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, </a:t>
            </a:r>
            <a:r>
              <a:rPr lang="de-DE" sz="1400" dirty="0" err="1" smtClean="0">
                <a:solidFill>
                  <a:srgbClr val="3F6EA7"/>
                </a:solidFill>
                <a:cs typeface="Times New Roman" panose="02020603050405020304" pitchFamily="18" charset="0"/>
              </a:rPr>
              <a:t>Ibrahym</a:t>
            </a:r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solidFill>
                  <a:srgbClr val="3F6EA7"/>
                </a:solidFill>
                <a:cs typeface="Times New Roman" panose="02020603050405020304" pitchFamily="18" charset="0"/>
              </a:rPr>
              <a:t>Dourki</a:t>
            </a:r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           </a:t>
            </a:r>
            <a:endParaRPr lang="de-DE" sz="1400" dirty="0">
              <a:solidFill>
                <a:srgbClr val="3F6EA7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26156" y="2627620"/>
            <a:ext cx="3290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n-US" dirty="0" smtClean="0"/>
              <a:t>Fast saturation and limited DR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013592" y="5219908"/>
            <a:ext cx="3518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n-US" dirty="0" smtClean="0"/>
              <a:t>Single e- resolution and large DR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11560" y="4146465"/>
            <a:ext cx="15045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/>
              <a:t>g</a:t>
            </a:r>
            <a:r>
              <a:rPr lang="en-US" sz="1200" baseline="-25000" dirty="0" err="1"/>
              <a:t>q</a:t>
            </a:r>
            <a:r>
              <a:rPr lang="en-US" sz="1200" dirty="0"/>
              <a:t>=2.1064x10</a:t>
            </a:r>
            <a:r>
              <a:rPr lang="en-US" sz="1200" baseline="30000" dirty="0"/>
              <a:t>-4</a:t>
            </a:r>
            <a:r>
              <a:rPr lang="en-US" sz="1200" dirty="0"/>
              <a:t> </a:t>
            </a:r>
            <a:r>
              <a:rPr lang="en-US" sz="1200" dirty="0" smtClean="0"/>
              <a:t>µA/e-</a:t>
            </a:r>
            <a:endParaRPr lang="de-DE" sz="1200" dirty="0"/>
          </a:p>
        </p:txBody>
      </p:sp>
      <p:sp>
        <p:nvSpPr>
          <p:cNvPr id="4" name="Rectangle 3"/>
          <p:cNvSpPr/>
          <p:nvPr/>
        </p:nvSpPr>
        <p:spPr>
          <a:xfrm>
            <a:off x="1987301" y="1988840"/>
            <a:ext cx="15045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/>
              <a:t>g</a:t>
            </a:r>
            <a:r>
              <a:rPr lang="en-US" sz="1200" baseline="-25000" dirty="0" err="1"/>
              <a:t>q</a:t>
            </a:r>
            <a:r>
              <a:rPr lang="en-US" sz="1200" dirty="0"/>
              <a:t>=3.7133x10</a:t>
            </a:r>
            <a:r>
              <a:rPr lang="en-US" sz="1200" baseline="30000" dirty="0"/>
              <a:t>-5</a:t>
            </a:r>
            <a:r>
              <a:rPr lang="en-US" sz="1200" dirty="0"/>
              <a:t> </a:t>
            </a:r>
            <a:r>
              <a:rPr lang="en-US" sz="1200" dirty="0" smtClean="0"/>
              <a:t>µA/e-</a:t>
            </a:r>
            <a:endParaRPr lang="de-DE" sz="1200" dirty="0"/>
          </a:p>
        </p:txBody>
      </p:sp>
      <p:sp>
        <p:nvSpPr>
          <p:cNvPr id="23" name="Rectangle 22"/>
          <p:cNvSpPr/>
          <p:nvPr/>
        </p:nvSpPr>
        <p:spPr>
          <a:xfrm>
            <a:off x="1539790" y="4808185"/>
            <a:ext cx="8719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dirty="0" smtClean="0"/>
              <a:t>Rainer</a:t>
            </a:r>
            <a:r>
              <a:rPr lang="da-DK" sz="1200" dirty="0" smtClean="0"/>
              <a:t>, </a:t>
            </a:r>
            <a:r>
              <a:rPr lang="da-DK" sz="1200" dirty="0" smtClean="0"/>
              <a:t>HLL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28094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 movie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Dynamic range limit: Speed is the goal….not beauty</a:t>
            </a:r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20" y="1167619"/>
            <a:ext cx="5437830" cy="5473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502" y="1167619"/>
            <a:ext cx="3137590" cy="194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7720" y="342352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u="sng" dirty="0" smtClean="0">
                <a:solidFill>
                  <a:prstClr val="white"/>
                </a:solidFill>
              </a:rPr>
              <a:t>Lit.:</a:t>
            </a:r>
            <a:r>
              <a:rPr lang="en-US" sz="1200" dirty="0" smtClean="0">
                <a:solidFill>
                  <a:prstClr val="white"/>
                </a:solidFill>
              </a:rPr>
              <a:t> G</a:t>
            </a:r>
            <a:r>
              <a:rPr lang="en-US" sz="1200" dirty="0">
                <a:solidFill>
                  <a:prstClr val="white"/>
                </a:solidFill>
              </a:rPr>
              <a:t>. McMullan and a. R. </a:t>
            </a:r>
            <a:r>
              <a:rPr lang="en-US" sz="1200" dirty="0" err="1">
                <a:solidFill>
                  <a:prstClr val="white"/>
                </a:solidFill>
              </a:rPr>
              <a:t>Faruqi</a:t>
            </a:r>
            <a:r>
              <a:rPr lang="en-US" sz="1200" dirty="0">
                <a:solidFill>
                  <a:prstClr val="white"/>
                </a:solidFill>
              </a:rPr>
              <a:t>, </a:t>
            </a:r>
            <a:r>
              <a:rPr lang="en-US" sz="1200" dirty="0" err="1">
                <a:solidFill>
                  <a:prstClr val="white"/>
                </a:solidFill>
              </a:rPr>
              <a:t>Nucl</a:t>
            </a:r>
            <a:r>
              <a:rPr lang="en-US" sz="1200" dirty="0">
                <a:solidFill>
                  <a:prstClr val="white"/>
                </a:solidFill>
              </a:rPr>
              <a:t>. Instruments Methods Phys. Res. Sect. A </a:t>
            </a:r>
            <a:r>
              <a:rPr lang="en-US" sz="1200" dirty="0" err="1">
                <a:solidFill>
                  <a:prstClr val="white"/>
                </a:solidFill>
              </a:rPr>
              <a:t>Accel</a:t>
            </a:r>
            <a:r>
              <a:rPr lang="en-US" sz="1200" dirty="0">
                <a:solidFill>
                  <a:prstClr val="white"/>
                </a:solidFill>
              </a:rPr>
              <a:t>. Spectrometers, Detect. Assoc. Equip. 591, 129 (2008).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8954" y="6271892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0.5 mu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3108960" y="6456558"/>
            <a:ext cx="82999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>
            <a:off x="4774439" y="6456558"/>
            <a:ext cx="83857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58130" y="1290096"/>
            <a:ext cx="202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0.4 e-/pixel (scaled)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49010" y="1290096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40 e-/pixel (scaled)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8411" y="3946543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3500 e-/pixel (scaled)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9069" y="3947657"/>
            <a:ext cx="2315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16000 e-/pixel (scaled)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2878" y="8089776"/>
            <a:ext cx="973374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►100 el/</a:t>
            </a:r>
            <a:r>
              <a:rPr lang="en-US" dirty="0" err="1">
                <a:solidFill>
                  <a:prstClr val="white"/>
                </a:solidFill>
              </a:rPr>
              <a:t>px</a:t>
            </a:r>
            <a:r>
              <a:rPr lang="en-US" dirty="0">
                <a:solidFill>
                  <a:prstClr val="white"/>
                </a:solidFill>
              </a:rPr>
              <a:t> Poisson only</a:t>
            </a:r>
            <a:endParaRPr lang="en-US" b="1" baseline="30000" dirty="0">
              <a:solidFill>
                <a:srgbClr val="1F5B94"/>
              </a:solidFill>
              <a:latin typeface="Arial Narrow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212976"/>
            <a:ext cx="3096344" cy="309634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796136" y="6309320"/>
            <a:ext cx="309539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►100 el/</a:t>
            </a:r>
            <a:r>
              <a:rPr lang="en-US" dirty="0" err="1">
                <a:solidFill>
                  <a:prstClr val="white"/>
                </a:solidFill>
              </a:rPr>
              <a:t>px</a:t>
            </a:r>
            <a:r>
              <a:rPr lang="en-US" dirty="0">
                <a:solidFill>
                  <a:prstClr val="white"/>
                </a:solidFill>
              </a:rPr>
              <a:t> Poisson only</a:t>
            </a:r>
            <a:endParaRPr lang="en-US" b="1" baseline="30000" dirty="0">
              <a:solidFill>
                <a:srgbClr val="1F5B94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02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75656" y="2411596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512 x 512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3890" y="3635732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512 x 512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9792" y="2555612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512 x 512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9754" y="3419708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512 x 512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2156594" y="1538788"/>
            <a:ext cx="227870" cy="448193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247786" y="1484784"/>
            <a:ext cx="227870" cy="654597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84555" y="1818112"/>
            <a:ext cx="432312" cy="962816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 txBox="1">
            <a:spLocks/>
          </p:cNvSpPr>
          <p:nvPr/>
        </p:nvSpPr>
        <p:spPr>
          <a:xfrm>
            <a:off x="1295657" y="116632"/>
            <a:ext cx="6228671" cy="70609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b="1" dirty="0" smtClean="0">
                <a:solidFill>
                  <a:srgbClr val="4A7EBB"/>
                </a:solidFill>
                <a:cs typeface="Times New Roman" pitchFamily="18" charset="0"/>
              </a:rPr>
              <a:t>Detector specification and simulation</a:t>
            </a:r>
            <a:endParaRPr lang="de-DE" sz="2800" b="1" dirty="0">
              <a:solidFill>
                <a:srgbClr val="4A7EBB"/>
              </a:solidFill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86689" y="1101312"/>
            <a:ext cx="3744416" cy="369332"/>
          </a:xfrm>
          <a:prstGeom prst="rect">
            <a:avLst/>
          </a:prstGeom>
          <a:solidFill>
            <a:srgbClr val="4A7EBB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Direct  hit electron detector</a:t>
            </a:r>
            <a:endParaRPr lang="en-US" b="1" baseline="300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86689" y="1619016"/>
            <a:ext cx="3744416" cy="590931"/>
          </a:xfrm>
          <a:prstGeom prst="rect">
            <a:avLst/>
          </a:prstGeom>
          <a:solidFill>
            <a:srgbClr val="4A7EBB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Megapixel detector made up of </a:t>
            </a:r>
            <a:r>
              <a:rPr lang="en-US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four quadrants (512x512)</a:t>
            </a:r>
            <a:endParaRPr lang="en-US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86689" y="2348880"/>
            <a:ext cx="3744416" cy="341632"/>
          </a:xfrm>
          <a:prstGeom prst="rect">
            <a:avLst/>
          </a:prstGeom>
          <a:solidFill>
            <a:srgbClr val="4A7EBB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Pixel size: 60 µm x 60 </a:t>
            </a:r>
            <a:r>
              <a:rPr lang="en-US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µm </a:t>
            </a:r>
            <a:endParaRPr lang="en-US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086689" y="3360518"/>
            <a:ext cx="3744416" cy="590931"/>
          </a:xfrm>
          <a:prstGeom prst="rect">
            <a:avLst/>
          </a:prstGeom>
          <a:solidFill>
            <a:srgbClr val="4A7EBB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Full </a:t>
            </a:r>
            <a:r>
              <a:rPr 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frame recording at 80kHz </a:t>
            </a:r>
            <a:r>
              <a:rPr lang="en-US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(Four-fold </a:t>
            </a:r>
            <a:r>
              <a:rPr 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rolling shutter </a:t>
            </a:r>
            <a:r>
              <a:rPr lang="en-US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mode)</a:t>
            </a:r>
            <a:endParaRPr lang="en-US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86689" y="4119629"/>
            <a:ext cx="3744416" cy="590931"/>
          </a:xfrm>
          <a:prstGeom prst="rect">
            <a:avLst/>
          </a:prstGeom>
          <a:solidFill>
            <a:srgbClr val="4A7EBB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High statistical probability to discriminate single electron hits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86689" y="4877688"/>
            <a:ext cx="3744416" cy="341632"/>
          </a:xfrm>
          <a:prstGeom prst="rect">
            <a:avLst/>
          </a:prstGeom>
          <a:solidFill>
            <a:srgbClr val="4A7EBB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High detection efficiency</a:t>
            </a:r>
            <a:endParaRPr lang="en-US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79071" y="5862405"/>
            <a:ext cx="3744416" cy="590931"/>
          </a:xfrm>
          <a:prstGeom prst="rect">
            <a:avLst/>
          </a:prstGeom>
          <a:solidFill>
            <a:srgbClr val="4A7EBB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Applications: Fast Imaging Experiments (e.g. TEM)</a:t>
            </a:r>
            <a:endParaRPr lang="en-US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86689" y="2857792"/>
            <a:ext cx="3744416" cy="341632"/>
          </a:xfrm>
          <a:prstGeom prst="rect">
            <a:avLst/>
          </a:prstGeom>
          <a:solidFill>
            <a:srgbClr val="4A7EBB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Dynamic range &gt; 200 primaries</a:t>
            </a:r>
            <a:endParaRPr lang="en-US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043608" y="3861048"/>
            <a:ext cx="3394348" cy="2563763"/>
            <a:chOff x="1043608" y="3843046"/>
            <a:chExt cx="3394348" cy="2563763"/>
          </a:xfrm>
        </p:grpSpPr>
        <p:pic>
          <p:nvPicPr>
            <p:cNvPr id="1027" name="Picture 3" descr="C:\MyDocuments\MyTalks\Conferences\DEPFET_Meetings\20th_DEPFET_Seeon\Fotos_#15-142\15-142-0-000-EDet-I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3861048"/>
              <a:ext cx="3394348" cy="2545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3109536" y="3888051"/>
              <a:ext cx="6703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Switcher</a:t>
              </a:r>
              <a:endParaRPr lang="en-US" sz="1000" b="1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H="1">
              <a:off x="2719114" y="4038240"/>
              <a:ext cx="432048" cy="327298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1857670" y="3843046"/>
              <a:ext cx="41229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DCD</a:t>
              </a:r>
              <a:endParaRPr lang="en-US" sz="1000" b="1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2134850" y="4074339"/>
              <a:ext cx="235035" cy="316655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1415261" y="3974867"/>
              <a:ext cx="4443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DMC</a:t>
              </a:r>
              <a:endParaRPr lang="en-US" sz="1000" b="1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1857283" y="4077072"/>
              <a:ext cx="277070" cy="36000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1037706" y="1124744"/>
            <a:ext cx="3390278" cy="2664296"/>
            <a:chOff x="1037706" y="1124744"/>
            <a:chExt cx="3390278" cy="2664296"/>
          </a:xfrm>
        </p:grpSpPr>
        <p:grpSp>
          <p:nvGrpSpPr>
            <p:cNvPr id="5" name="Group 4"/>
            <p:cNvGrpSpPr/>
            <p:nvPr/>
          </p:nvGrpSpPr>
          <p:grpSpPr>
            <a:xfrm>
              <a:off x="1037706" y="1196752"/>
              <a:ext cx="3390278" cy="2592288"/>
              <a:chOff x="1037706" y="1196752"/>
              <a:chExt cx="3390278" cy="2592288"/>
            </a:xfrm>
          </p:grpSpPr>
          <p:pic>
            <p:nvPicPr>
              <p:cNvPr id="1026" name="Picture 2" descr="C:\MyDocuments\MyTalks\Conferences\DEPFET_Meetings\20th_DEPFET_Seeon\Fotos_#15-142\15-142-0-000-EDet-I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7706" y="1246331"/>
                <a:ext cx="3390278" cy="25427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0" name="Straight Arrow Connector 29"/>
              <p:cNvCxnSpPr/>
              <p:nvPr/>
            </p:nvCxnSpPr>
            <p:spPr>
              <a:xfrm flipH="1">
                <a:off x="2915816" y="1445518"/>
                <a:ext cx="432048" cy="327298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" name="TextBox 1"/>
              <p:cNvSpPr txBox="1"/>
              <p:nvPr/>
            </p:nvSpPr>
            <p:spPr>
              <a:xfrm>
                <a:off x="3297546" y="1268760"/>
                <a:ext cx="11304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b="1" dirty="0" smtClean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512x512 pixels</a:t>
                </a:r>
                <a:endParaRPr lang="de-DE" sz="1200" b="1" dirty="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>
                <a:off x="1835696" y="1484784"/>
                <a:ext cx="277070" cy="360000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1259632" y="1196752"/>
                <a:ext cx="800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b="1" dirty="0" smtClean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Shielding</a:t>
                </a:r>
                <a:endParaRPr lang="de-DE" sz="1200" b="1" dirty="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6" name="Straight Arrow Connector 35"/>
            <p:cNvCxnSpPr/>
            <p:nvPr/>
          </p:nvCxnSpPr>
          <p:spPr>
            <a:xfrm>
              <a:off x="2631065" y="1378685"/>
              <a:ext cx="0" cy="46893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2617210" y="1124744"/>
              <a:ext cx="37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FF0000"/>
                  </a:solidFill>
                </a:rPr>
                <a:t>e</a:t>
              </a:r>
              <a:r>
                <a:rPr lang="de-DE" dirty="0" smtClean="0">
                  <a:solidFill>
                    <a:srgbClr val="FF0000"/>
                  </a:solidFill>
                </a:rPr>
                <a:t>-</a:t>
              </a:r>
              <a:endParaRPr lang="de-DE" dirty="0">
                <a:solidFill>
                  <a:srgbClr val="FF0000"/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076056" y="5391624"/>
            <a:ext cx="3744416" cy="341632"/>
          </a:xfrm>
          <a:prstGeom prst="rect">
            <a:avLst/>
          </a:prstGeom>
          <a:solidFill>
            <a:srgbClr val="4A7EBB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Digitization: 8 bit resolution</a:t>
            </a:r>
            <a:endParaRPr lang="en-US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4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96" y="6467191"/>
            <a:ext cx="1665024" cy="365125"/>
          </a:xfrm>
        </p:spPr>
        <p:txBody>
          <a:bodyPr/>
          <a:lstStyle/>
          <a:p>
            <a:pPr algn="l"/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P</a:t>
            </a:r>
            <a:fld id="{DF411575-8A59-4F4F-9E2F-D62102C87B4F}" type="slidenum">
              <a:rPr lang="de-DE" sz="1400" smtClean="0">
                <a:solidFill>
                  <a:srgbClr val="3F6EA7"/>
                </a:solidFill>
                <a:cs typeface="Times New Roman" panose="02020603050405020304" pitchFamily="18" charset="0"/>
              </a:rPr>
              <a:pPr algn="l"/>
              <a:t>7</a:t>
            </a:fld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, </a:t>
            </a:r>
            <a:r>
              <a:rPr lang="de-DE" sz="1400" dirty="0" err="1" smtClean="0">
                <a:solidFill>
                  <a:srgbClr val="3F6EA7"/>
                </a:solidFill>
                <a:cs typeface="Times New Roman" panose="02020603050405020304" pitchFamily="18" charset="0"/>
              </a:rPr>
              <a:t>Ibrahym</a:t>
            </a:r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solidFill>
                  <a:srgbClr val="3F6EA7"/>
                </a:solidFill>
                <a:cs typeface="Times New Roman" panose="02020603050405020304" pitchFamily="18" charset="0"/>
              </a:rPr>
              <a:t>Dourki</a:t>
            </a:r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           </a:t>
            </a:r>
            <a:endParaRPr lang="de-DE" sz="1400" dirty="0">
              <a:solidFill>
                <a:srgbClr val="3F6EA7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08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Diagram 20"/>
          <p:cNvGraphicFramePr/>
          <p:nvPr>
            <p:extLst/>
          </p:nvPr>
        </p:nvGraphicFramePr>
        <p:xfrm>
          <a:off x="683568" y="-89148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EDET DATA </a:t>
            </a:r>
            <a:endParaRPr lang="de-DE" dirty="0"/>
          </a:p>
        </p:txBody>
      </p:sp>
      <p:sp>
        <p:nvSpPr>
          <p:cNvPr id="118" name="Text Placeholder 117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de-DE" dirty="0"/>
          </a:p>
        </p:txBody>
      </p:sp>
      <p:grpSp>
        <p:nvGrpSpPr>
          <p:cNvPr id="17" name="Group 16"/>
          <p:cNvGrpSpPr/>
          <p:nvPr/>
        </p:nvGrpSpPr>
        <p:grpSpPr>
          <a:xfrm>
            <a:off x="-1232790" y="838083"/>
            <a:ext cx="1014595" cy="532836"/>
            <a:chOff x="439644" y="1340768"/>
            <a:chExt cx="1326825" cy="736286"/>
          </a:xfrm>
        </p:grpSpPr>
        <p:pic>
          <p:nvPicPr>
            <p:cNvPr id="2052" name="Picture 4" descr="Bildergebnis für emitter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644" y="1340768"/>
              <a:ext cx="1326825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797643" y="1707722"/>
              <a:ext cx="824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prstClr val="white"/>
                  </a:solidFill>
                </a:rPr>
                <a:t>Source</a:t>
              </a:r>
              <a:endParaRPr lang="de-DE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683568" y="1710163"/>
            <a:ext cx="1576070" cy="225084"/>
            <a:chOff x="1835696" y="2421636"/>
            <a:chExt cx="1773426" cy="277200"/>
          </a:xfrm>
        </p:grpSpPr>
        <p:pic>
          <p:nvPicPr>
            <p:cNvPr id="14" name="Picture 6" descr="https://d3ui957tjb5bqd.cloudfront.net/images/screenshots/products/24/244/244424/physics-f.jpg?1416563856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41" t="47346" r="71324" b="36985"/>
            <a:stretch/>
          </p:blipFill>
          <p:spPr bwMode="auto">
            <a:xfrm>
              <a:off x="3267122" y="2425194"/>
              <a:ext cx="342000" cy="273600"/>
            </a:xfrm>
            <a:prstGeom prst="rect">
              <a:avLst/>
            </a:prstGeom>
            <a:noFill/>
            <a:ln w="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Speaker volume icon (PSD) | PSDGraphics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2421636"/>
              <a:ext cx="346682" cy="277200"/>
            </a:xfrm>
            <a:prstGeom prst="rect">
              <a:avLst/>
            </a:prstGeom>
            <a:noFill/>
            <a:ln w="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2178755" y="2421636"/>
              <a:ext cx="1090965" cy="27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0">
              <a:noFill/>
            </a:ln>
          </p:spPr>
          <p:txBody>
            <a:bodyPr wrap="square" lIns="0" rIns="0" rtlCol="0" anchor="ctr" anchorCtr="1">
              <a:normAutofit fontScale="62500" lnSpcReduction="20000"/>
            </a:bodyPr>
            <a:lstStyle/>
            <a:p>
              <a:r>
                <a:rPr lang="en-US" sz="1600" b="1" dirty="0" smtClean="0">
                  <a:solidFill>
                    <a:srgbClr val="1F5B94"/>
                  </a:solidFill>
                  <a:latin typeface="Arial Narrow" pitchFamily="34" charset="0"/>
                </a:rPr>
                <a:t>Poisson noise (G4)</a:t>
              </a:r>
              <a:endParaRPr lang="en-US" sz="1600" b="1" dirty="0">
                <a:solidFill>
                  <a:srgbClr val="1F5B94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>
          <a:xfrm rot="16200000">
            <a:off x="1377520" y="1397245"/>
            <a:ext cx="190781" cy="365861"/>
            <a:chOff x="1437448" y="645160"/>
            <a:chExt cx="312753" cy="365862"/>
          </a:xfrm>
        </p:grpSpPr>
        <p:sp>
          <p:nvSpPr>
            <p:cNvPr id="19" name="Right Arrow 18"/>
            <p:cNvSpPr/>
            <p:nvPr/>
          </p:nvSpPr>
          <p:spPr>
            <a:xfrm>
              <a:off x="1437448" y="645160"/>
              <a:ext cx="312753" cy="36586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ight Arrow 4"/>
            <p:cNvSpPr txBox="1"/>
            <p:nvPr/>
          </p:nvSpPr>
          <p:spPr>
            <a:xfrm>
              <a:off x="1437448" y="718332"/>
              <a:ext cx="218927" cy="2195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5171168" y="1711189"/>
            <a:ext cx="1580704" cy="225083"/>
            <a:chOff x="1835696" y="2421636"/>
            <a:chExt cx="1773426" cy="277200"/>
          </a:xfrm>
        </p:grpSpPr>
        <p:pic>
          <p:nvPicPr>
            <p:cNvPr id="29" name="Picture 6" descr="https://d3ui957tjb5bqd.cloudfront.net/images/screenshots/products/24/244/244424/physics-f.jpg?1416563856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41" t="47346" r="71324" b="36985"/>
            <a:stretch/>
          </p:blipFill>
          <p:spPr bwMode="auto">
            <a:xfrm>
              <a:off x="3267122" y="2425194"/>
              <a:ext cx="342000" cy="27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Speaker volume icon (PSD) | PSDGraphics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2421636"/>
              <a:ext cx="346682" cy="2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2178755" y="2421636"/>
              <a:ext cx="1090965" cy="27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lIns="0" rIns="0" rtlCol="0" anchor="ctr" anchorCtr="1">
              <a:normAutofit fontScale="62500" lnSpcReduction="20000"/>
            </a:bodyPr>
            <a:lstStyle/>
            <a:p>
              <a:r>
                <a:rPr lang="en-US" sz="1600" b="1" dirty="0" smtClean="0">
                  <a:solidFill>
                    <a:srgbClr val="1F5B94"/>
                  </a:solidFill>
                  <a:latin typeface="Arial Narrow" pitchFamily="34" charset="0"/>
                </a:rPr>
                <a:t>Landau noise (G4)</a:t>
              </a:r>
              <a:endParaRPr lang="en-US" sz="1600" b="1" dirty="0">
                <a:solidFill>
                  <a:srgbClr val="1F5B94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32" name="Group 31"/>
          <p:cNvGrpSpPr>
            <a:grpSpLocks/>
          </p:cNvGrpSpPr>
          <p:nvPr/>
        </p:nvGrpSpPr>
        <p:grpSpPr>
          <a:xfrm rot="16200000">
            <a:off x="5866079" y="1397245"/>
            <a:ext cx="190781" cy="365861"/>
            <a:chOff x="1437448" y="645160"/>
            <a:chExt cx="312753" cy="365862"/>
          </a:xfrm>
        </p:grpSpPr>
        <p:sp>
          <p:nvSpPr>
            <p:cNvPr id="33" name="Right Arrow 32"/>
            <p:cNvSpPr/>
            <p:nvPr/>
          </p:nvSpPr>
          <p:spPr>
            <a:xfrm>
              <a:off x="1437448" y="645160"/>
              <a:ext cx="312753" cy="36586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ight Arrow 4"/>
            <p:cNvSpPr txBox="1"/>
            <p:nvPr/>
          </p:nvSpPr>
          <p:spPr>
            <a:xfrm>
              <a:off x="1437448" y="718332"/>
              <a:ext cx="218927" cy="2195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5171168" y="1936700"/>
            <a:ext cx="1580704" cy="225083"/>
            <a:chOff x="1835696" y="2421636"/>
            <a:chExt cx="1773426" cy="277200"/>
          </a:xfrm>
        </p:grpSpPr>
        <p:pic>
          <p:nvPicPr>
            <p:cNvPr id="40" name="Picture 6" descr="https://d3ui957tjb5bqd.cloudfront.net/images/screenshots/products/24/244/244424/physics-f.jpg?1416563856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41" t="47346" r="71324" b="36985"/>
            <a:stretch/>
          </p:blipFill>
          <p:spPr bwMode="auto">
            <a:xfrm>
              <a:off x="3267122" y="2425194"/>
              <a:ext cx="342000" cy="27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8" descr="Speaker volume icon (PSD) | PSDGraphics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2421636"/>
              <a:ext cx="346682" cy="2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2178755" y="2421636"/>
              <a:ext cx="1090965" cy="27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lIns="0" rIns="0" rtlCol="0" anchor="ctr" anchorCtr="1">
              <a:normAutofit fontScale="62500" lnSpcReduction="20000"/>
            </a:bodyPr>
            <a:lstStyle/>
            <a:p>
              <a:r>
                <a:rPr lang="en-US" sz="1600" b="1" dirty="0" err="1" smtClean="0">
                  <a:solidFill>
                    <a:srgbClr val="1F5B94"/>
                  </a:solidFill>
                  <a:latin typeface="Arial Narrow" pitchFamily="34" charset="0"/>
                </a:rPr>
                <a:t>Fano</a:t>
              </a:r>
              <a:r>
                <a:rPr lang="en-US" sz="1600" b="1" dirty="0" smtClean="0">
                  <a:solidFill>
                    <a:srgbClr val="1F5B94"/>
                  </a:solidFill>
                  <a:latin typeface="Arial Narrow" pitchFamily="34" charset="0"/>
                </a:rPr>
                <a:t> no</a:t>
              </a:r>
              <a:r>
                <a:rPr lang="en-US" sz="1600" dirty="0" smtClean="0">
                  <a:solidFill>
                    <a:srgbClr val="1F5B94"/>
                  </a:solidFill>
                  <a:latin typeface="Arial Narrow" pitchFamily="34" charset="0"/>
                </a:rPr>
                <a:t>i</a:t>
              </a:r>
              <a:r>
                <a:rPr lang="en-US" sz="1600" b="1" dirty="0" smtClean="0">
                  <a:solidFill>
                    <a:srgbClr val="1F5B94"/>
                  </a:solidFill>
                  <a:latin typeface="Arial Narrow" pitchFamily="34" charset="0"/>
                </a:rPr>
                <a:t>se (ext.)</a:t>
              </a:r>
              <a:endParaRPr lang="en-US" sz="1600" b="1" dirty="0">
                <a:solidFill>
                  <a:srgbClr val="1F5B94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2891136" y="774097"/>
            <a:ext cx="1656184" cy="744669"/>
            <a:chOff x="4139952" y="608279"/>
            <a:chExt cx="1656183" cy="1080120"/>
          </a:xfrm>
        </p:grpSpPr>
        <p:pic>
          <p:nvPicPr>
            <p:cNvPr id="2054" name="Picture 6" descr="Ähnliches Foto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608279"/>
              <a:ext cx="1656183" cy="1080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4312396" y="1334100"/>
              <a:ext cx="1267716" cy="338554"/>
            </a:xfrm>
            <a:prstGeom prst="rect">
              <a:avLst/>
            </a:prstGeom>
            <a:solidFill>
              <a:schemeClr val="tx1"/>
            </a:solidFill>
            <a:ln w="31750" cap="rnd">
              <a:noFill/>
            </a:ln>
          </p:spPr>
          <p:txBody>
            <a:bodyPr wrap="square" rtlCol="0" anchor="ctr" anchorCtr="1">
              <a:spAutoFit/>
            </a:bodyPr>
            <a:lstStyle/>
            <a:p>
              <a:r>
                <a:rPr lang="de-DE" sz="1600" dirty="0" smtClean="0">
                  <a:solidFill>
                    <a:prstClr val="white"/>
                  </a:solidFill>
                </a:rPr>
                <a:t>Obsevable</a:t>
              </a:r>
              <a:endParaRPr lang="de-DE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62" name="Freeform 61"/>
          <p:cNvSpPr/>
          <p:nvPr/>
        </p:nvSpPr>
        <p:spPr>
          <a:xfrm>
            <a:off x="646956" y="2903072"/>
            <a:ext cx="1601390" cy="604800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ln>
            <a:solidFill>
              <a:srgbClr val="FFFF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772" tIns="115772" rIns="115772" bIns="115772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dirty="0" smtClean="0">
                <a:solidFill>
                  <a:prstClr val="white"/>
                </a:solidFill>
              </a:rPr>
              <a:t>Digitization</a:t>
            </a:r>
            <a:endParaRPr lang="en-US" sz="2300" dirty="0">
              <a:solidFill>
                <a:prstClr val="white"/>
              </a:solidFill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2404380" y="3005491"/>
            <a:ext cx="339494" cy="397144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4744814" y="3005491"/>
            <a:ext cx="339494" cy="397144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72" name="Freeform 71"/>
          <p:cNvSpPr/>
          <p:nvPr/>
        </p:nvSpPr>
        <p:spPr>
          <a:xfrm>
            <a:off x="6405082" y="2887155"/>
            <a:ext cx="1601390" cy="604800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772" tIns="115772" rIns="115772" bIns="115772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dirty="0" smtClean="0">
                <a:solidFill>
                  <a:prstClr val="white"/>
                </a:solidFill>
              </a:rPr>
              <a:t>Look-up tables</a:t>
            </a:r>
            <a:endParaRPr lang="en-US" sz="2300" dirty="0">
              <a:solidFill>
                <a:prstClr val="white"/>
              </a:solidFill>
            </a:endParaRPr>
          </a:p>
        </p:txBody>
      </p:sp>
      <p:grpSp>
        <p:nvGrpSpPr>
          <p:cNvPr id="47" name="Group 46"/>
          <p:cNvGrpSpPr>
            <a:grpSpLocks noChangeAspect="1"/>
          </p:cNvGrpSpPr>
          <p:nvPr/>
        </p:nvGrpSpPr>
        <p:grpSpPr>
          <a:xfrm>
            <a:off x="5170364" y="2160979"/>
            <a:ext cx="1581507" cy="225656"/>
            <a:chOff x="789319" y="4554861"/>
            <a:chExt cx="1768919" cy="277200"/>
          </a:xfrm>
        </p:grpSpPr>
        <p:pic>
          <p:nvPicPr>
            <p:cNvPr id="54" name="Picture 6" descr="https://d3ui957tjb5bqd.cloudfront.net/images/screenshots/products/24/244/244424/physics-f.jpg?1416563856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73" t="21544" r="70489" b="60829"/>
            <a:stretch/>
          </p:blipFill>
          <p:spPr bwMode="auto">
            <a:xfrm>
              <a:off x="2219437" y="4554861"/>
              <a:ext cx="338801" cy="2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8" descr="Speaker volume icon (PSD) | PSDGraphics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19" y="4554861"/>
              <a:ext cx="346682" cy="2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TextBox 55"/>
            <p:cNvSpPr txBox="1"/>
            <p:nvPr/>
          </p:nvSpPr>
          <p:spPr>
            <a:xfrm>
              <a:off x="1132378" y="4554861"/>
              <a:ext cx="1090965" cy="27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lIns="0" rIns="0" rtlCol="0" anchor="ctr" anchorCtr="1">
              <a:normAutofit fontScale="70000" lnSpcReduction="20000"/>
            </a:bodyPr>
            <a:lstStyle/>
            <a:p>
              <a:r>
                <a:rPr lang="en-US" sz="1600" b="1" dirty="0" smtClean="0">
                  <a:solidFill>
                    <a:srgbClr val="1F5B94"/>
                  </a:solidFill>
                  <a:latin typeface="Arial Narrow" pitchFamily="34" charset="0"/>
                </a:rPr>
                <a:t>Backscatter (G4)</a:t>
              </a:r>
              <a:endParaRPr lang="en-US" sz="1600" b="1" dirty="0">
                <a:solidFill>
                  <a:srgbClr val="1F5B94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57" name="Group 56"/>
          <p:cNvGrpSpPr>
            <a:grpSpLocks noChangeAspect="1"/>
          </p:cNvGrpSpPr>
          <p:nvPr/>
        </p:nvGrpSpPr>
        <p:grpSpPr>
          <a:xfrm>
            <a:off x="7340575" y="1710547"/>
            <a:ext cx="1584174" cy="225656"/>
            <a:chOff x="6331473" y="3333110"/>
            <a:chExt cx="1768919" cy="277200"/>
          </a:xfrm>
        </p:grpSpPr>
        <p:pic>
          <p:nvPicPr>
            <p:cNvPr id="58" name="Picture 6" descr="https://d3ui957tjb5bqd.cloudfront.net/images/screenshots/products/24/244/244424/physics-f.jpg?1416563856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73" t="21544" r="70489" b="60829"/>
            <a:stretch/>
          </p:blipFill>
          <p:spPr bwMode="auto">
            <a:xfrm>
              <a:off x="7761591" y="3333110"/>
              <a:ext cx="338801" cy="2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8" name="Group 47"/>
            <p:cNvGrpSpPr/>
            <p:nvPr/>
          </p:nvGrpSpPr>
          <p:grpSpPr>
            <a:xfrm>
              <a:off x="6331473" y="3333110"/>
              <a:ext cx="1434024" cy="277200"/>
              <a:chOff x="6331473" y="3333110"/>
              <a:chExt cx="1434024" cy="277200"/>
            </a:xfrm>
          </p:grpSpPr>
          <p:pic>
            <p:nvPicPr>
              <p:cNvPr id="59" name="Picture 8" descr="Speaker volume icon (PSD) | PSDGraphics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31473" y="3333110"/>
                <a:ext cx="346682" cy="27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0" name="TextBox 59"/>
              <p:cNvSpPr txBox="1"/>
              <p:nvPr/>
            </p:nvSpPr>
            <p:spPr>
              <a:xfrm>
                <a:off x="6674532" y="3333110"/>
                <a:ext cx="1090965" cy="27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rtlCol="0" anchor="ctr" anchorCtr="0">
                <a:normAutofit fontScale="55000" lnSpcReduction="20000"/>
              </a:bodyPr>
              <a:lstStyle/>
              <a:p>
                <a:r>
                  <a:rPr lang="en-US" sz="1600" b="1" dirty="0" smtClean="0">
                    <a:solidFill>
                      <a:srgbClr val="1F5B94"/>
                    </a:solidFill>
                    <a:latin typeface="Arial Narrow" pitchFamily="34" charset="0"/>
                  </a:rPr>
                  <a:t>Charge coll. (ext.)</a:t>
                </a:r>
                <a:endParaRPr lang="en-US" sz="1600" b="1" dirty="0">
                  <a:solidFill>
                    <a:srgbClr val="1F5B94"/>
                  </a:solidFill>
                  <a:latin typeface="Arial Narrow" pitchFamily="34" charset="0"/>
                </a:endParaRPr>
              </a:p>
            </p:txBody>
          </p:sp>
        </p:grpSp>
      </p:grpSp>
      <p:grpSp>
        <p:nvGrpSpPr>
          <p:cNvPr id="63" name="Group 62"/>
          <p:cNvGrpSpPr/>
          <p:nvPr/>
        </p:nvGrpSpPr>
        <p:grpSpPr>
          <a:xfrm>
            <a:off x="8144938" y="955804"/>
            <a:ext cx="1467621" cy="397144"/>
            <a:chOff x="4008834" y="1833427"/>
            <a:chExt cx="339494" cy="397144"/>
          </a:xfrm>
        </p:grpSpPr>
        <p:sp>
          <p:nvSpPr>
            <p:cNvPr id="64" name="Right Arrow 63"/>
            <p:cNvSpPr/>
            <p:nvPr/>
          </p:nvSpPr>
          <p:spPr>
            <a:xfrm>
              <a:off x="4008834" y="1833427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Right Arrow 4"/>
            <p:cNvSpPr txBox="1"/>
            <p:nvPr/>
          </p:nvSpPr>
          <p:spPr>
            <a:xfrm>
              <a:off x="4008834" y="1912856"/>
              <a:ext cx="237646" cy="2382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-943818" y="3003816"/>
            <a:ext cx="1467621" cy="397144"/>
            <a:chOff x="4008834" y="1833427"/>
            <a:chExt cx="339494" cy="397144"/>
          </a:xfrm>
        </p:grpSpPr>
        <p:sp>
          <p:nvSpPr>
            <p:cNvPr id="67" name="Right Arrow 66"/>
            <p:cNvSpPr/>
            <p:nvPr/>
          </p:nvSpPr>
          <p:spPr>
            <a:xfrm>
              <a:off x="4008834" y="1833427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Right Arrow 4"/>
            <p:cNvSpPr txBox="1"/>
            <p:nvPr/>
          </p:nvSpPr>
          <p:spPr>
            <a:xfrm>
              <a:off x="4008834" y="1912856"/>
              <a:ext cx="237646" cy="2382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75" name="Group 74"/>
          <p:cNvGrpSpPr>
            <a:grpSpLocks noChangeAspect="1"/>
          </p:cNvGrpSpPr>
          <p:nvPr/>
        </p:nvGrpSpPr>
        <p:grpSpPr>
          <a:xfrm>
            <a:off x="643676" y="3808655"/>
            <a:ext cx="1602552" cy="277200"/>
            <a:chOff x="6331473" y="3333110"/>
            <a:chExt cx="1768919" cy="277200"/>
          </a:xfrm>
        </p:grpSpPr>
        <p:pic>
          <p:nvPicPr>
            <p:cNvPr id="76" name="Picture 6" descr="https://d3ui957tjb5bqd.cloudfront.net/images/screenshots/products/24/244/244424/physics-f.jpg?1416563856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73" t="21544" r="70489" b="60829"/>
            <a:stretch/>
          </p:blipFill>
          <p:spPr bwMode="auto">
            <a:xfrm>
              <a:off x="7761591" y="3333110"/>
              <a:ext cx="338801" cy="2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7" name="Group 76"/>
            <p:cNvGrpSpPr/>
            <p:nvPr/>
          </p:nvGrpSpPr>
          <p:grpSpPr>
            <a:xfrm>
              <a:off x="6331473" y="3333110"/>
              <a:ext cx="1434024" cy="277200"/>
              <a:chOff x="6331473" y="3333110"/>
              <a:chExt cx="1434024" cy="277200"/>
            </a:xfrm>
          </p:grpSpPr>
          <p:pic>
            <p:nvPicPr>
              <p:cNvPr id="78" name="Picture 8" descr="Speaker volume icon (PSD) | PSDGraphics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31473" y="3333110"/>
                <a:ext cx="346682" cy="27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9" name="TextBox 78"/>
              <p:cNvSpPr txBox="1"/>
              <p:nvPr/>
            </p:nvSpPr>
            <p:spPr>
              <a:xfrm>
                <a:off x="6674532" y="3333110"/>
                <a:ext cx="1090965" cy="27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lIns="0" rIns="0" rtlCol="0" anchor="ctr" anchorCtr="1">
                <a:normAutofit fontScale="47500" lnSpcReduction="20000"/>
              </a:bodyPr>
              <a:lstStyle/>
              <a:p>
                <a:r>
                  <a:rPr lang="en-US" sz="1600" b="1" dirty="0" smtClean="0">
                    <a:solidFill>
                      <a:srgbClr val="1F5B94"/>
                    </a:solidFill>
                    <a:latin typeface="Arial Narrow" pitchFamily="34" charset="0"/>
                  </a:rPr>
                  <a:t>Analog noise DCD (est.)</a:t>
                </a:r>
                <a:endParaRPr lang="en-US" sz="1600" b="1" dirty="0">
                  <a:solidFill>
                    <a:srgbClr val="1F5B94"/>
                  </a:solidFill>
                  <a:latin typeface="Arial Narrow" pitchFamily="34" charset="0"/>
                </a:endParaRPr>
              </a:p>
            </p:txBody>
          </p:sp>
        </p:grpSp>
      </p:grpSp>
      <p:grpSp>
        <p:nvGrpSpPr>
          <p:cNvPr id="84" name="Group 83"/>
          <p:cNvGrpSpPr>
            <a:grpSpLocks/>
          </p:cNvGrpSpPr>
          <p:nvPr/>
        </p:nvGrpSpPr>
        <p:grpSpPr>
          <a:xfrm rot="16200000">
            <a:off x="1352492" y="3492341"/>
            <a:ext cx="190781" cy="365861"/>
            <a:chOff x="1437448" y="645160"/>
            <a:chExt cx="312753" cy="365862"/>
          </a:xfrm>
        </p:grpSpPr>
        <p:sp>
          <p:nvSpPr>
            <p:cNvPr id="85" name="Right Arrow 84"/>
            <p:cNvSpPr/>
            <p:nvPr/>
          </p:nvSpPr>
          <p:spPr>
            <a:xfrm>
              <a:off x="1437448" y="645160"/>
              <a:ext cx="312753" cy="36586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6" name="Right Arrow 4"/>
            <p:cNvSpPr txBox="1"/>
            <p:nvPr/>
          </p:nvSpPr>
          <p:spPr>
            <a:xfrm>
              <a:off x="1437448" y="718332"/>
              <a:ext cx="218927" cy="2195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4" name="Group 73"/>
          <p:cNvGrpSpPr>
            <a:grpSpLocks/>
          </p:cNvGrpSpPr>
          <p:nvPr/>
        </p:nvGrpSpPr>
        <p:grpSpPr>
          <a:xfrm>
            <a:off x="2814237" y="2859800"/>
            <a:ext cx="1786561" cy="679967"/>
            <a:chOff x="3267122" y="3332071"/>
            <a:chExt cx="1645638" cy="1045274"/>
          </a:xfrm>
        </p:grpSpPr>
        <p:pic>
          <p:nvPicPr>
            <p:cNvPr id="2056" name="Picture 8" descr="Bildergebnis für observable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122" y="3332071"/>
              <a:ext cx="1645638" cy="1045274"/>
            </a:xfrm>
            <a:prstGeom prst="rect">
              <a:avLst/>
            </a:prstGeom>
            <a:noFill/>
            <a:ln w="12700">
              <a:solidFill>
                <a:srgbClr val="FFFF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" name="TextBox 87"/>
            <p:cNvSpPr txBox="1"/>
            <p:nvPr/>
          </p:nvSpPr>
          <p:spPr>
            <a:xfrm>
              <a:off x="3491880" y="4005064"/>
              <a:ext cx="1267716" cy="338554"/>
            </a:xfrm>
            <a:prstGeom prst="rect">
              <a:avLst/>
            </a:prstGeom>
            <a:solidFill>
              <a:schemeClr val="tx1"/>
            </a:solidFill>
            <a:ln w="12700" cap="rnd">
              <a:solidFill>
                <a:srgbClr val="FFFF00"/>
              </a:solidFill>
            </a:ln>
          </p:spPr>
          <p:txBody>
            <a:bodyPr wrap="square" rtlCol="0" anchor="ctr" anchorCtr="1">
              <a:spAutoFit/>
            </a:bodyPr>
            <a:lstStyle/>
            <a:p>
              <a:r>
                <a:rPr lang="de-DE" sz="1600" dirty="0" smtClean="0">
                  <a:solidFill>
                    <a:prstClr val="white"/>
                  </a:solidFill>
                </a:rPr>
                <a:t>ADU</a:t>
              </a:r>
              <a:endParaRPr lang="de-DE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643516" y="4082525"/>
            <a:ext cx="1602712" cy="277200"/>
            <a:chOff x="6331473" y="3333110"/>
            <a:chExt cx="1768919" cy="277200"/>
          </a:xfrm>
        </p:grpSpPr>
        <p:pic>
          <p:nvPicPr>
            <p:cNvPr id="90" name="Picture 6" descr="https://d3ui957tjb5bqd.cloudfront.net/images/screenshots/products/24/244/244424/physics-f.jpg?1416563856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73" t="21544" r="70489" b="60829"/>
            <a:stretch/>
          </p:blipFill>
          <p:spPr bwMode="auto">
            <a:xfrm>
              <a:off x="7761591" y="3333110"/>
              <a:ext cx="338801" cy="2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1" name="Group 90"/>
            <p:cNvGrpSpPr/>
            <p:nvPr/>
          </p:nvGrpSpPr>
          <p:grpSpPr>
            <a:xfrm>
              <a:off x="6331473" y="3333110"/>
              <a:ext cx="1434024" cy="277200"/>
              <a:chOff x="6331473" y="3333110"/>
              <a:chExt cx="1434024" cy="277200"/>
            </a:xfrm>
          </p:grpSpPr>
          <p:pic>
            <p:nvPicPr>
              <p:cNvPr id="92" name="Picture 8" descr="Speaker volume icon (PSD) | PSDGraphics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31473" y="3333110"/>
                <a:ext cx="346682" cy="27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3" name="TextBox 92"/>
              <p:cNvSpPr txBox="1"/>
              <p:nvPr/>
            </p:nvSpPr>
            <p:spPr>
              <a:xfrm>
                <a:off x="6674532" y="3333110"/>
                <a:ext cx="1090965" cy="27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lIns="0" rIns="0" rtlCol="0" anchor="ctr" anchorCtr="1">
                <a:normAutofit fontScale="55000" lnSpcReduction="20000"/>
              </a:bodyPr>
              <a:lstStyle/>
              <a:p>
                <a:r>
                  <a:rPr lang="en-US" sz="1600" b="1" dirty="0" smtClean="0">
                    <a:solidFill>
                      <a:srgbClr val="1F5B94"/>
                    </a:solidFill>
                    <a:latin typeface="Arial Narrow" pitchFamily="34" charset="0"/>
                  </a:rPr>
                  <a:t>*b. scatter correction</a:t>
                </a:r>
                <a:endParaRPr lang="en-US" sz="1600" b="1" dirty="0">
                  <a:solidFill>
                    <a:srgbClr val="1F5B94"/>
                  </a:solidFill>
                  <a:latin typeface="Arial Narrow" pitchFamily="34" charset="0"/>
                </a:endParaRPr>
              </a:p>
            </p:txBody>
          </p:sp>
        </p:grpSp>
      </p:grpSp>
      <p:cxnSp>
        <p:nvCxnSpPr>
          <p:cNvPr id="94" name="Straight Arrow Connector 93"/>
          <p:cNvCxnSpPr/>
          <p:nvPr/>
        </p:nvCxnSpPr>
        <p:spPr>
          <a:xfrm flipV="1">
            <a:off x="3728421" y="1560092"/>
            <a:ext cx="3147" cy="1226532"/>
          </a:xfrm>
          <a:prstGeom prst="straightConnector1">
            <a:avLst/>
          </a:prstGeom>
          <a:ln w="5715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3706693" y="1785955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="1" dirty="0" smtClean="0">
                <a:solidFill>
                  <a:srgbClr val="F79646">
                    <a:lumMod val="75000"/>
                  </a:srgbClr>
                </a:solidFill>
              </a:rPr>
              <a:t>?</a:t>
            </a:r>
            <a:endParaRPr lang="de-DE" sz="5400" b="1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96" name="AutoShape 10" descr="Bildergebnis für calcul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pic>
        <p:nvPicPr>
          <p:cNvPr id="2060" name="Picture 12" descr="Bildergebnis für calculation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6" t="8666" r="23391"/>
          <a:stretch/>
        </p:blipFill>
        <p:spPr bwMode="auto">
          <a:xfrm>
            <a:off x="5163032" y="2873531"/>
            <a:ext cx="688598" cy="70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Left-Right Arrow 96"/>
          <p:cNvSpPr/>
          <p:nvPr/>
        </p:nvSpPr>
        <p:spPr>
          <a:xfrm>
            <a:off x="5898740" y="3005254"/>
            <a:ext cx="470702" cy="358651"/>
          </a:xfrm>
          <a:prstGeom prst="leftRightArrow">
            <a:avLst/>
          </a:prstGeom>
          <a:solidFill>
            <a:srgbClr val="B2C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graphicFrame>
        <p:nvGraphicFramePr>
          <p:cNvPr id="99" name="Table 98"/>
          <p:cNvGraphicFramePr>
            <a:graphicFrameLocks noGrp="1"/>
          </p:cNvGraphicFramePr>
          <p:nvPr>
            <p:extLst/>
          </p:nvPr>
        </p:nvGraphicFramePr>
        <p:xfrm>
          <a:off x="5947149" y="4508012"/>
          <a:ext cx="2317748" cy="1153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437">
                  <a:extLst>
                    <a:ext uri="{9D8B030D-6E8A-4147-A177-3AD203B41FA5}">
                      <a16:colId xmlns:a16="http://schemas.microsoft.com/office/drawing/2014/main" xmlns="" val="3162427891"/>
                    </a:ext>
                  </a:extLst>
                </a:gridCol>
                <a:gridCol w="709710">
                  <a:extLst>
                    <a:ext uri="{9D8B030D-6E8A-4147-A177-3AD203B41FA5}">
                      <a16:colId xmlns:a16="http://schemas.microsoft.com/office/drawing/2014/main" xmlns="" val="933077388"/>
                    </a:ext>
                  </a:extLst>
                </a:gridCol>
                <a:gridCol w="449164">
                  <a:extLst>
                    <a:ext uri="{9D8B030D-6E8A-4147-A177-3AD203B41FA5}">
                      <a16:colId xmlns:a16="http://schemas.microsoft.com/office/drawing/2014/main" xmlns="" val="304365778"/>
                    </a:ext>
                  </a:extLst>
                </a:gridCol>
                <a:gridCol w="579437">
                  <a:extLst>
                    <a:ext uri="{9D8B030D-6E8A-4147-A177-3AD203B41FA5}">
                      <a16:colId xmlns:a16="http://schemas.microsoft.com/office/drawing/2014/main" xmlns="" val="18744838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ADU</a:t>
                      </a:r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e- (primary)</a:t>
                      </a:r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+err</a:t>
                      </a:r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-err</a:t>
                      </a:r>
                      <a:endParaRPr lang="de-DE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89328202"/>
                  </a:ext>
                </a:extLst>
              </a:tr>
              <a:tr h="234969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0</a:t>
                      </a:r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1</a:t>
                      </a:r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0.5</a:t>
                      </a:r>
                      <a:endParaRPr lang="de-DE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6021989"/>
                  </a:ext>
                </a:extLst>
              </a:tr>
              <a:tr h="234969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1</a:t>
                      </a:r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0.2</a:t>
                      </a:r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0.4</a:t>
                      </a:r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0.1</a:t>
                      </a:r>
                      <a:endParaRPr lang="de-DE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75700320"/>
                  </a:ext>
                </a:extLst>
              </a:tr>
              <a:tr h="234969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2573593"/>
                  </a:ext>
                </a:extLst>
              </a:tr>
              <a:tr h="234969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150</a:t>
                      </a:r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19</a:t>
                      </a:r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18</a:t>
                      </a:r>
                      <a:endParaRPr lang="de-DE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7182610"/>
                  </a:ext>
                </a:extLst>
              </a:tr>
            </a:tbl>
          </a:graphicData>
        </a:graphic>
      </p:graphicFrame>
      <p:sp>
        <p:nvSpPr>
          <p:cNvPr id="105" name="TextBox 104"/>
          <p:cNvSpPr txBox="1"/>
          <p:nvPr/>
        </p:nvSpPr>
        <p:spPr>
          <a:xfrm>
            <a:off x="5940152" y="4178560"/>
            <a:ext cx="2324745" cy="33792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 anchor="ctr" anchorCtr="0">
            <a:normAutofit/>
          </a:bodyPr>
          <a:lstStyle/>
          <a:p>
            <a:r>
              <a:rPr lang="en-US" sz="1600" b="1" dirty="0" smtClean="0">
                <a:solidFill>
                  <a:srgbClr val="1F5B94"/>
                </a:solidFill>
                <a:latin typeface="Arial Narrow" pitchFamily="34" charset="0"/>
              </a:rPr>
              <a:t>DCDE gain k</a:t>
            </a:r>
            <a:r>
              <a:rPr lang="en-US" sz="1600" b="1" baseline="-25000" dirty="0" smtClean="0">
                <a:solidFill>
                  <a:srgbClr val="1F5B94"/>
                </a:solidFill>
                <a:latin typeface="Arial Narrow" pitchFamily="34" charset="0"/>
              </a:rPr>
              <a:t>1</a:t>
            </a:r>
            <a:endParaRPr lang="en-US" sz="1600" b="1" baseline="-25000" dirty="0">
              <a:solidFill>
                <a:srgbClr val="1F5B94"/>
              </a:solidFill>
              <a:latin typeface="Arial Narrow" pitchFamily="34" charset="0"/>
            </a:endParaRPr>
          </a:p>
        </p:txBody>
      </p:sp>
      <p:grpSp>
        <p:nvGrpSpPr>
          <p:cNvPr id="106" name="Group 105"/>
          <p:cNvGrpSpPr>
            <a:grpSpLocks noChangeAspect="1"/>
          </p:cNvGrpSpPr>
          <p:nvPr/>
        </p:nvGrpSpPr>
        <p:grpSpPr>
          <a:xfrm>
            <a:off x="2928762" y="3803039"/>
            <a:ext cx="1602712" cy="225622"/>
            <a:chOff x="1066429" y="6171379"/>
            <a:chExt cx="1769193" cy="277200"/>
          </a:xfrm>
        </p:grpSpPr>
        <p:pic>
          <p:nvPicPr>
            <p:cNvPr id="107" name="Picture 10" descr="Blind symbol of an opened eye with a slash Icons | Free ...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429" y="6179102"/>
              <a:ext cx="345600" cy="269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8" name="TextBox 107"/>
            <p:cNvSpPr txBox="1"/>
            <p:nvPr/>
          </p:nvSpPr>
          <p:spPr>
            <a:xfrm>
              <a:off x="1411876" y="6171379"/>
              <a:ext cx="1090965" cy="27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lIns="0" rIns="0" rtlCol="0" anchor="ctr" anchorCtr="1">
              <a:normAutofit fontScale="70000" lnSpcReduction="20000"/>
            </a:bodyPr>
            <a:lstStyle/>
            <a:p>
              <a:r>
                <a:rPr lang="en-US" sz="1600" b="1" dirty="0" smtClean="0">
                  <a:solidFill>
                    <a:srgbClr val="1F5B94"/>
                  </a:solidFill>
                  <a:latin typeface="Arial Narrow" pitchFamily="34" charset="0"/>
                </a:rPr>
                <a:t>Granularity</a:t>
              </a:r>
              <a:endParaRPr lang="en-US" sz="1600" b="1" dirty="0">
                <a:solidFill>
                  <a:srgbClr val="1F5B94"/>
                </a:solidFill>
                <a:latin typeface="Arial Narrow" pitchFamily="34" charset="0"/>
              </a:endParaRPr>
            </a:p>
          </p:txBody>
        </p:sp>
        <p:pic>
          <p:nvPicPr>
            <p:cNvPr id="109" name="Picture 6" descr="https://d3ui957tjb5bqd.cloudfront.net/images/screenshots/products/24/244/244424/physics-f.jpg?1416563856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73" t="21544" r="70489" b="60829"/>
            <a:stretch/>
          </p:blipFill>
          <p:spPr bwMode="auto">
            <a:xfrm>
              <a:off x="2496821" y="6171379"/>
              <a:ext cx="338801" cy="2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0" name="Group 109"/>
          <p:cNvGrpSpPr>
            <a:grpSpLocks/>
          </p:cNvGrpSpPr>
          <p:nvPr/>
        </p:nvGrpSpPr>
        <p:grpSpPr>
          <a:xfrm rot="16200000">
            <a:off x="3651429" y="3492341"/>
            <a:ext cx="190781" cy="365861"/>
            <a:chOff x="1437448" y="645160"/>
            <a:chExt cx="312753" cy="365862"/>
          </a:xfrm>
        </p:grpSpPr>
        <p:sp>
          <p:nvSpPr>
            <p:cNvPr id="111" name="Right Arrow 110"/>
            <p:cNvSpPr/>
            <p:nvPr/>
          </p:nvSpPr>
          <p:spPr>
            <a:xfrm>
              <a:off x="1437448" y="645160"/>
              <a:ext cx="312753" cy="36586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2" name="Right Arrow 4"/>
            <p:cNvSpPr txBox="1"/>
            <p:nvPr/>
          </p:nvSpPr>
          <p:spPr>
            <a:xfrm>
              <a:off x="1437448" y="718332"/>
              <a:ext cx="218927" cy="2195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102" name="Straight Arrow Connector 101"/>
          <p:cNvCxnSpPr/>
          <p:nvPr/>
        </p:nvCxnSpPr>
        <p:spPr>
          <a:xfrm flipH="1">
            <a:off x="6624598" y="3575397"/>
            <a:ext cx="475928" cy="520260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7238878" y="3570274"/>
            <a:ext cx="1447922" cy="474141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/>
          <p:cNvGrpSpPr/>
          <p:nvPr/>
        </p:nvGrpSpPr>
        <p:grpSpPr>
          <a:xfrm>
            <a:off x="2865778" y="4892087"/>
            <a:ext cx="1656184" cy="744669"/>
            <a:chOff x="4139952" y="608279"/>
            <a:chExt cx="1656183" cy="1080120"/>
          </a:xfrm>
        </p:grpSpPr>
        <p:pic>
          <p:nvPicPr>
            <p:cNvPr id="120" name="Picture 6" descr="Ähnliches Foto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608279"/>
              <a:ext cx="1656183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1" name="TextBox 120"/>
            <p:cNvSpPr txBox="1"/>
            <p:nvPr/>
          </p:nvSpPr>
          <p:spPr>
            <a:xfrm>
              <a:off x="4312396" y="1334100"/>
              <a:ext cx="1267716" cy="338554"/>
            </a:xfrm>
            <a:prstGeom prst="rect">
              <a:avLst/>
            </a:prstGeom>
            <a:solidFill>
              <a:schemeClr val="tx1"/>
            </a:solidFill>
            <a:ln w="31750" cap="rnd">
              <a:noFill/>
            </a:ln>
          </p:spPr>
          <p:txBody>
            <a:bodyPr wrap="square" rtlCol="0" anchor="ctr" anchorCtr="1">
              <a:normAutofit fontScale="70000" lnSpcReduction="20000"/>
            </a:bodyPr>
            <a:lstStyle/>
            <a:p>
              <a:r>
                <a:rPr lang="de-DE" sz="1600" dirty="0" smtClean="0">
                  <a:solidFill>
                    <a:srgbClr val="FFFF00"/>
                  </a:solidFill>
                </a:rPr>
                <a:t>ESTIMATOR</a:t>
              </a:r>
              <a:endParaRPr lang="de-DE" sz="16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13" name="Bent Arrow 112"/>
          <p:cNvSpPr/>
          <p:nvPr/>
        </p:nvSpPr>
        <p:spPr>
          <a:xfrm rot="10800000">
            <a:off x="4589612" y="3858962"/>
            <a:ext cx="1029851" cy="1665131"/>
          </a:xfrm>
          <a:prstGeom prst="bentArrow">
            <a:avLst/>
          </a:prstGeom>
          <a:solidFill>
            <a:srgbClr val="B2C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black"/>
              </a:solidFill>
            </a:endParaRPr>
          </a:p>
        </p:txBody>
      </p:sp>
      <p:sp>
        <p:nvSpPr>
          <p:cNvPr id="123" name="Freeform 122"/>
          <p:cNvSpPr/>
          <p:nvPr/>
        </p:nvSpPr>
        <p:spPr>
          <a:xfrm>
            <a:off x="666354" y="4941168"/>
            <a:ext cx="1601390" cy="604800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772" tIns="115772" rIns="115772" bIns="115772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dirty="0" smtClean="0">
                <a:solidFill>
                  <a:prstClr val="white"/>
                </a:solidFill>
              </a:rPr>
              <a:t>Biased Analysis</a:t>
            </a:r>
            <a:endParaRPr lang="en-US" sz="2300" dirty="0">
              <a:solidFill>
                <a:prstClr val="white"/>
              </a:solidFill>
            </a:endParaRPr>
          </a:p>
        </p:txBody>
      </p:sp>
      <p:sp>
        <p:nvSpPr>
          <p:cNvPr id="124" name="Freeform 123"/>
          <p:cNvSpPr/>
          <p:nvPr/>
        </p:nvSpPr>
        <p:spPr>
          <a:xfrm rot="10800000">
            <a:off x="2411760" y="5048080"/>
            <a:ext cx="339494" cy="397144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197048" y="3491716"/>
            <a:ext cx="620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prstClr val="white"/>
                </a:solidFill>
              </a:rPr>
              <a:t>DAQ</a:t>
            </a:r>
            <a:endParaRPr lang="de-DE" b="1" dirty="0">
              <a:solidFill>
                <a:prstClr val="white"/>
              </a:solidFill>
            </a:endParaRPr>
          </a:p>
        </p:txBody>
      </p:sp>
      <p:sp>
        <p:nvSpPr>
          <p:cNvPr id="126" name="Freeform 125"/>
          <p:cNvSpPr/>
          <p:nvPr/>
        </p:nvSpPr>
        <p:spPr>
          <a:xfrm>
            <a:off x="5876911" y="6122755"/>
            <a:ext cx="1551134" cy="604800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772" tIns="115772" rIns="115772" bIns="115772" numCol="1" spcCol="1270" anchor="ctr" anchorCtr="0">
            <a:norm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dirty="0" smtClean="0">
                <a:solidFill>
                  <a:prstClr val="white"/>
                </a:solidFill>
              </a:rPr>
              <a:t>Calibration</a:t>
            </a:r>
            <a:endParaRPr lang="en-US" sz="2300" dirty="0">
              <a:solidFill>
                <a:prstClr val="white"/>
              </a:solidFill>
            </a:endParaRPr>
          </a:p>
        </p:txBody>
      </p:sp>
      <p:sp>
        <p:nvSpPr>
          <p:cNvPr id="127" name="Freeform 126"/>
          <p:cNvSpPr/>
          <p:nvPr/>
        </p:nvSpPr>
        <p:spPr>
          <a:xfrm rot="16200000">
            <a:off x="6481414" y="5696151"/>
            <a:ext cx="339494" cy="397144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29" name="Freeform 128"/>
          <p:cNvSpPr/>
          <p:nvPr/>
        </p:nvSpPr>
        <p:spPr>
          <a:xfrm>
            <a:off x="7318428" y="840972"/>
            <a:ext cx="1601390" cy="604800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ln>
            <a:solidFill>
              <a:srgbClr val="FFFF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772" tIns="115772" rIns="115772" bIns="115772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dirty="0" err="1" smtClean="0">
                <a:solidFill>
                  <a:prstClr val="white"/>
                </a:solidFill>
              </a:rPr>
              <a:t>DepFET</a:t>
            </a:r>
            <a:endParaRPr lang="en-US" sz="2300" dirty="0">
              <a:solidFill>
                <a:prstClr val="white"/>
              </a:solidFill>
            </a:endParaRPr>
          </a:p>
        </p:txBody>
      </p:sp>
      <p:sp>
        <p:nvSpPr>
          <p:cNvPr id="130" name="Freeform 129"/>
          <p:cNvSpPr/>
          <p:nvPr/>
        </p:nvSpPr>
        <p:spPr>
          <a:xfrm>
            <a:off x="6900748" y="943624"/>
            <a:ext cx="339494" cy="397144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grpSp>
        <p:nvGrpSpPr>
          <p:cNvPr id="131" name="Group 130"/>
          <p:cNvGrpSpPr>
            <a:grpSpLocks/>
          </p:cNvGrpSpPr>
          <p:nvPr/>
        </p:nvGrpSpPr>
        <p:grpSpPr>
          <a:xfrm rot="16200000">
            <a:off x="8027300" y="1397245"/>
            <a:ext cx="190781" cy="365861"/>
            <a:chOff x="1437448" y="645160"/>
            <a:chExt cx="312753" cy="365862"/>
          </a:xfrm>
        </p:grpSpPr>
        <p:sp>
          <p:nvSpPr>
            <p:cNvPr id="132" name="Right Arrow 131"/>
            <p:cNvSpPr/>
            <p:nvPr/>
          </p:nvSpPr>
          <p:spPr>
            <a:xfrm>
              <a:off x="1437448" y="645160"/>
              <a:ext cx="312753" cy="36586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3" name="Right Arrow 4"/>
            <p:cNvSpPr txBox="1"/>
            <p:nvPr/>
          </p:nvSpPr>
          <p:spPr>
            <a:xfrm>
              <a:off x="1437448" y="718332"/>
              <a:ext cx="218927" cy="2195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34" name="Group 133"/>
          <p:cNvGrpSpPr>
            <a:grpSpLocks noChangeAspect="1"/>
          </p:cNvGrpSpPr>
          <p:nvPr/>
        </p:nvGrpSpPr>
        <p:grpSpPr>
          <a:xfrm>
            <a:off x="7340575" y="1937661"/>
            <a:ext cx="1584016" cy="225656"/>
            <a:chOff x="6331473" y="3333110"/>
            <a:chExt cx="1768919" cy="277200"/>
          </a:xfrm>
        </p:grpSpPr>
        <p:pic>
          <p:nvPicPr>
            <p:cNvPr id="135" name="Picture 6" descr="https://d3ui957tjb5bqd.cloudfront.net/images/screenshots/products/24/244/244424/physics-f.jpg?1416563856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73" t="21544" r="70489" b="60829"/>
            <a:stretch/>
          </p:blipFill>
          <p:spPr bwMode="auto">
            <a:xfrm>
              <a:off x="7761591" y="3333110"/>
              <a:ext cx="338801" cy="2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6" name="Group 135"/>
            <p:cNvGrpSpPr/>
            <p:nvPr/>
          </p:nvGrpSpPr>
          <p:grpSpPr>
            <a:xfrm>
              <a:off x="6331473" y="3333110"/>
              <a:ext cx="1434024" cy="277200"/>
              <a:chOff x="6331473" y="3333110"/>
              <a:chExt cx="1434024" cy="277200"/>
            </a:xfrm>
          </p:grpSpPr>
          <p:pic>
            <p:nvPicPr>
              <p:cNvPr id="137" name="Picture 8" descr="Speaker volume icon (PSD) | PSDGraphics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31473" y="3333110"/>
                <a:ext cx="346682" cy="27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8" name="TextBox 137"/>
              <p:cNvSpPr txBox="1"/>
              <p:nvPr/>
            </p:nvSpPr>
            <p:spPr>
              <a:xfrm>
                <a:off x="6674532" y="3333110"/>
                <a:ext cx="1090965" cy="27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lIns="0" rIns="0" rtlCol="0" anchor="ctr" anchorCtr="1">
                <a:normAutofit fontScale="62500" lnSpcReduction="20000"/>
              </a:bodyPr>
              <a:lstStyle/>
              <a:p>
                <a:r>
                  <a:rPr lang="en-US" sz="1600" b="1" dirty="0" smtClean="0">
                    <a:solidFill>
                      <a:srgbClr val="1F5B94"/>
                    </a:solidFill>
                    <a:latin typeface="Arial Narrow" pitchFamily="34" charset="0"/>
                  </a:rPr>
                  <a:t>Current noise (est.)</a:t>
                </a:r>
                <a:endParaRPr lang="en-US" sz="1600" b="1" dirty="0">
                  <a:solidFill>
                    <a:srgbClr val="1F5B94"/>
                  </a:solidFill>
                  <a:latin typeface="Arial Narrow" pitchFamily="34" charset="0"/>
                </a:endParaRPr>
              </a:p>
            </p:txBody>
          </p:sp>
        </p:grpSp>
      </p:grpSp>
      <p:sp>
        <p:nvSpPr>
          <p:cNvPr id="140" name="Freeform 139"/>
          <p:cNvSpPr/>
          <p:nvPr/>
        </p:nvSpPr>
        <p:spPr>
          <a:xfrm>
            <a:off x="668708" y="6093296"/>
            <a:ext cx="1601390" cy="604800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772" tIns="115772" rIns="115772" bIns="115772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dirty="0" smtClean="0">
                <a:solidFill>
                  <a:prstClr val="white"/>
                </a:solidFill>
              </a:rPr>
              <a:t>Biased Results</a:t>
            </a:r>
            <a:endParaRPr lang="en-US" sz="2300" dirty="0">
              <a:solidFill>
                <a:prstClr val="white"/>
              </a:solidFill>
            </a:endParaRPr>
          </a:p>
        </p:txBody>
      </p:sp>
      <p:sp>
        <p:nvSpPr>
          <p:cNvPr id="141" name="Freeform 140"/>
          <p:cNvSpPr>
            <a:spLocks/>
          </p:cNvSpPr>
          <p:nvPr/>
        </p:nvSpPr>
        <p:spPr>
          <a:xfrm rot="5400000">
            <a:off x="1323361" y="5641337"/>
            <a:ext cx="339494" cy="397144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grpSp>
        <p:nvGrpSpPr>
          <p:cNvPr id="143" name="Group 142"/>
          <p:cNvGrpSpPr/>
          <p:nvPr/>
        </p:nvGrpSpPr>
        <p:grpSpPr>
          <a:xfrm>
            <a:off x="7340029" y="2392439"/>
            <a:ext cx="1580693" cy="226800"/>
            <a:chOff x="6331473" y="3333110"/>
            <a:chExt cx="1768919" cy="277200"/>
          </a:xfrm>
        </p:grpSpPr>
        <p:pic>
          <p:nvPicPr>
            <p:cNvPr id="144" name="Picture 6" descr="https://d3ui957tjb5bqd.cloudfront.net/images/screenshots/products/24/244/244424/physics-f.jpg?1416563856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73" t="21544" r="70489" b="60829"/>
            <a:stretch/>
          </p:blipFill>
          <p:spPr bwMode="auto">
            <a:xfrm>
              <a:off x="7761591" y="3333110"/>
              <a:ext cx="338801" cy="2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5" name="Group 144"/>
            <p:cNvGrpSpPr/>
            <p:nvPr/>
          </p:nvGrpSpPr>
          <p:grpSpPr>
            <a:xfrm>
              <a:off x="6331473" y="3333110"/>
              <a:ext cx="1434024" cy="277200"/>
              <a:chOff x="6331473" y="3333110"/>
              <a:chExt cx="1434024" cy="277200"/>
            </a:xfrm>
          </p:grpSpPr>
          <p:pic>
            <p:nvPicPr>
              <p:cNvPr id="146" name="Picture 8" descr="Speaker volume icon (PSD) | PSDGraphics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31473" y="3333110"/>
                <a:ext cx="346682" cy="27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7" name="TextBox 146"/>
              <p:cNvSpPr txBox="1"/>
              <p:nvPr/>
            </p:nvSpPr>
            <p:spPr>
              <a:xfrm>
                <a:off x="6674532" y="3333110"/>
                <a:ext cx="1090965" cy="27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rtlCol="0" anchor="ctr" anchorCtr="1">
                <a:normAutofit fontScale="62500" lnSpcReduction="20000"/>
              </a:bodyPr>
              <a:lstStyle/>
              <a:p>
                <a:r>
                  <a:rPr lang="en-US" sz="1600" b="1" dirty="0" smtClean="0">
                    <a:solidFill>
                      <a:srgbClr val="1F5B94"/>
                    </a:solidFill>
                    <a:latin typeface="Arial Narrow" pitchFamily="34" charset="0"/>
                  </a:rPr>
                  <a:t>*thermal &amp; leak</a:t>
                </a:r>
                <a:endParaRPr lang="en-US" sz="1600" b="1" dirty="0">
                  <a:solidFill>
                    <a:srgbClr val="1F5B94"/>
                  </a:solidFill>
                  <a:latin typeface="Arial Narrow" pitchFamily="34" charset="0"/>
                </a:endParaRPr>
              </a:p>
            </p:txBody>
          </p:sp>
        </p:grpSp>
      </p:grpSp>
      <p:grpSp>
        <p:nvGrpSpPr>
          <p:cNvPr id="158" name="Group 157"/>
          <p:cNvGrpSpPr>
            <a:grpSpLocks noChangeAspect="1"/>
          </p:cNvGrpSpPr>
          <p:nvPr/>
        </p:nvGrpSpPr>
        <p:grpSpPr>
          <a:xfrm>
            <a:off x="7342213" y="2164585"/>
            <a:ext cx="1584175" cy="225083"/>
            <a:chOff x="1835696" y="2421636"/>
            <a:chExt cx="1773426" cy="277200"/>
          </a:xfrm>
        </p:grpSpPr>
        <p:pic>
          <p:nvPicPr>
            <p:cNvPr id="159" name="Picture 6" descr="https://d3ui957tjb5bqd.cloudfront.net/images/screenshots/products/24/244/244424/physics-f.jpg?1416563856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41" t="47346" r="71324" b="36985"/>
            <a:stretch/>
          </p:blipFill>
          <p:spPr bwMode="auto">
            <a:xfrm>
              <a:off x="3267122" y="2425194"/>
              <a:ext cx="342000" cy="27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8" descr="Speaker volume icon (PSD) | PSDGraphics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2421636"/>
              <a:ext cx="346682" cy="2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1" name="TextBox 160"/>
            <p:cNvSpPr txBox="1"/>
            <p:nvPr/>
          </p:nvSpPr>
          <p:spPr>
            <a:xfrm>
              <a:off x="2178755" y="2421636"/>
              <a:ext cx="1090965" cy="27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lIns="0" rIns="0" rtlCol="0" anchor="ctr" anchorCtr="1">
              <a:normAutofit fontScale="62500" lnSpcReduction="20000"/>
            </a:bodyPr>
            <a:lstStyle/>
            <a:p>
              <a:r>
                <a:rPr lang="en-US" sz="1600" b="1" dirty="0">
                  <a:solidFill>
                    <a:srgbClr val="1F5B94"/>
                  </a:solidFill>
                  <a:latin typeface="Arial Narrow" pitchFamily="34" charset="0"/>
                </a:rPr>
                <a:t>*</a:t>
              </a:r>
              <a:r>
                <a:rPr lang="en-US" sz="1600" b="1" dirty="0" smtClean="0">
                  <a:solidFill>
                    <a:srgbClr val="1F5B94"/>
                  </a:solidFill>
                  <a:latin typeface="Arial Narrow" pitchFamily="34" charset="0"/>
                </a:rPr>
                <a:t>read out</a:t>
              </a:r>
              <a:endParaRPr lang="en-US" sz="1600" b="1" dirty="0">
                <a:solidFill>
                  <a:srgbClr val="1F5B94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62" name="Group 161"/>
          <p:cNvGrpSpPr>
            <a:grpSpLocks noChangeAspect="1"/>
          </p:cNvGrpSpPr>
          <p:nvPr/>
        </p:nvGrpSpPr>
        <p:grpSpPr>
          <a:xfrm>
            <a:off x="7342214" y="2619579"/>
            <a:ext cx="1584174" cy="225083"/>
            <a:chOff x="1835696" y="2421636"/>
            <a:chExt cx="1773426" cy="277200"/>
          </a:xfrm>
        </p:grpSpPr>
        <p:pic>
          <p:nvPicPr>
            <p:cNvPr id="163" name="Picture 6" descr="https://d3ui957tjb5bqd.cloudfront.net/images/screenshots/products/24/244/244424/physics-f.jpg?1416563856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41" t="47346" r="71324" b="36985"/>
            <a:stretch/>
          </p:blipFill>
          <p:spPr bwMode="auto">
            <a:xfrm>
              <a:off x="3267122" y="2425194"/>
              <a:ext cx="342000" cy="27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" name="Picture 8" descr="Speaker volume icon (PSD) | PSDGraphics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2421636"/>
              <a:ext cx="346682" cy="2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5" name="TextBox 164"/>
            <p:cNvSpPr txBox="1"/>
            <p:nvPr/>
          </p:nvSpPr>
          <p:spPr>
            <a:xfrm>
              <a:off x="2178755" y="2421636"/>
              <a:ext cx="1090965" cy="27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lIns="0" rIns="0" rtlCol="0" anchor="ctr" anchorCtr="1">
              <a:normAutofit fontScale="62500" lnSpcReduction="20000"/>
            </a:bodyPr>
            <a:lstStyle/>
            <a:p>
              <a:r>
                <a:rPr lang="en-US" sz="1600" b="1" dirty="0">
                  <a:solidFill>
                    <a:srgbClr val="1F5B94"/>
                  </a:solidFill>
                  <a:latin typeface="Arial Narrow" pitchFamily="34" charset="0"/>
                </a:rPr>
                <a:t>*</a:t>
              </a:r>
              <a:r>
                <a:rPr lang="en-US" sz="1600" b="1" dirty="0" smtClean="0">
                  <a:solidFill>
                    <a:srgbClr val="1F5B94"/>
                  </a:solidFill>
                  <a:latin typeface="Arial Narrow" pitchFamily="34" charset="0"/>
                </a:rPr>
                <a:t>cosmic (-)</a:t>
              </a:r>
              <a:endParaRPr lang="en-US" sz="1600" b="1" dirty="0">
                <a:solidFill>
                  <a:srgbClr val="1F5B94"/>
                </a:solidFill>
                <a:latin typeface="Arial Narrow" pitchFamily="34" charset="0"/>
              </a:endParaRPr>
            </a:p>
          </p:txBody>
        </p:sp>
      </p:grpSp>
      <p:sp>
        <p:nvSpPr>
          <p:cNvPr id="116" name="TextBox 115"/>
          <p:cNvSpPr txBox="1"/>
          <p:nvPr/>
        </p:nvSpPr>
        <p:spPr>
          <a:xfrm>
            <a:off x="4843084" y="4066776"/>
            <a:ext cx="4106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="1" dirty="0" smtClean="0">
                <a:solidFill>
                  <a:srgbClr val="F79646">
                    <a:lumMod val="75000"/>
                  </a:srgbClr>
                </a:solidFill>
              </a:rPr>
              <a:t>!</a:t>
            </a:r>
            <a:endParaRPr lang="de-DE" sz="5400" b="1" dirty="0">
              <a:solidFill>
                <a:srgbClr val="F79646">
                  <a:lumMod val="75000"/>
                </a:srgbClr>
              </a:solidFill>
            </a:endParaRPr>
          </a:p>
        </p:txBody>
      </p:sp>
      <p:grpSp>
        <p:nvGrpSpPr>
          <p:cNvPr id="122" name="Group 121"/>
          <p:cNvGrpSpPr/>
          <p:nvPr/>
        </p:nvGrpSpPr>
        <p:grpSpPr>
          <a:xfrm>
            <a:off x="644893" y="4355983"/>
            <a:ext cx="1602712" cy="277200"/>
            <a:chOff x="6331473" y="3333110"/>
            <a:chExt cx="1768919" cy="277200"/>
          </a:xfrm>
        </p:grpSpPr>
        <p:pic>
          <p:nvPicPr>
            <p:cNvPr id="125" name="Picture 6" descr="https://d3ui957tjb5bqd.cloudfront.net/images/screenshots/products/24/244/244424/physics-f.jpg?1416563856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73" t="21544" r="70489" b="60829"/>
            <a:stretch/>
          </p:blipFill>
          <p:spPr bwMode="auto">
            <a:xfrm>
              <a:off x="7761591" y="3333110"/>
              <a:ext cx="338801" cy="2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8" name="Group 127"/>
            <p:cNvGrpSpPr/>
            <p:nvPr/>
          </p:nvGrpSpPr>
          <p:grpSpPr>
            <a:xfrm>
              <a:off x="6331473" y="3333110"/>
              <a:ext cx="1434024" cy="277200"/>
              <a:chOff x="6331473" y="3333110"/>
              <a:chExt cx="1434024" cy="277200"/>
            </a:xfrm>
          </p:grpSpPr>
          <p:pic>
            <p:nvPicPr>
              <p:cNvPr id="139" name="Picture 8" descr="Speaker volume icon (PSD) | PSDGraphics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31473" y="3333110"/>
                <a:ext cx="346682" cy="27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2" name="TextBox 141"/>
              <p:cNvSpPr txBox="1"/>
              <p:nvPr/>
            </p:nvSpPr>
            <p:spPr>
              <a:xfrm>
                <a:off x="6674532" y="3333110"/>
                <a:ext cx="1090965" cy="27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lIns="0" rIns="0" rtlCol="0" anchor="ctr" anchorCtr="1">
                <a:normAutofit/>
              </a:bodyPr>
              <a:lstStyle/>
              <a:p>
                <a:r>
                  <a:rPr lang="en-US" sz="1200" b="1" dirty="0" smtClean="0">
                    <a:solidFill>
                      <a:srgbClr val="1F5B94"/>
                    </a:solidFill>
                    <a:latin typeface="Arial Narrow" pitchFamily="34" charset="0"/>
                  </a:rPr>
                  <a:t>*pedestals</a:t>
                </a:r>
                <a:endParaRPr lang="en-US" sz="1200" b="1" dirty="0">
                  <a:solidFill>
                    <a:srgbClr val="1F5B94"/>
                  </a:solidFill>
                  <a:latin typeface="Arial Narrow" pitchFamily="34" charset="0"/>
                </a:endParaRPr>
              </a:p>
            </p:txBody>
          </p:sp>
        </p:grpSp>
      </p:grpSp>
      <p:sp>
        <p:nvSpPr>
          <p:cNvPr id="151" name="Freeform 150"/>
          <p:cNvSpPr/>
          <p:nvPr/>
        </p:nvSpPr>
        <p:spPr>
          <a:xfrm>
            <a:off x="7939761" y="6122755"/>
            <a:ext cx="1067770" cy="604799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772" tIns="115772" rIns="115772" bIns="115772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dirty="0" smtClean="0">
                <a:solidFill>
                  <a:prstClr val="white"/>
                </a:solidFill>
              </a:rPr>
              <a:t>Experiment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52" name="Freeform 151"/>
          <p:cNvSpPr/>
          <p:nvPr/>
        </p:nvSpPr>
        <p:spPr>
          <a:xfrm>
            <a:off x="4283968" y="6122755"/>
            <a:ext cx="1058149" cy="604799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772" tIns="115772" rIns="115772" bIns="115772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 smtClean="0">
                <a:solidFill>
                  <a:prstClr val="white"/>
                </a:solidFill>
              </a:rPr>
              <a:t>Simulation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56" name="Freeform 155"/>
          <p:cNvSpPr/>
          <p:nvPr/>
        </p:nvSpPr>
        <p:spPr>
          <a:xfrm>
            <a:off x="5458991" y="6226582"/>
            <a:ext cx="339494" cy="397144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7" name="Freeform 156"/>
          <p:cNvSpPr/>
          <p:nvPr/>
        </p:nvSpPr>
        <p:spPr>
          <a:xfrm rot="10800000">
            <a:off x="7506471" y="6226582"/>
            <a:ext cx="339494" cy="397144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43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07504" y="476672"/>
            <a:ext cx="2995648" cy="2576686"/>
            <a:chOff x="755576" y="1440789"/>
            <a:chExt cx="3843282" cy="3790861"/>
          </a:xfrm>
        </p:grpSpPr>
        <p:pic>
          <p:nvPicPr>
            <p:cNvPr id="34" name="Picture 33" descr="C:\MyDocuments\MyTalks\Conferences\Bonn\Poster\04.02\04.02\EDet_08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440789"/>
              <a:ext cx="3843282" cy="3790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5" name="Straight Arrow Connector 34"/>
            <p:cNvCxnSpPr/>
            <p:nvPr/>
          </p:nvCxnSpPr>
          <p:spPr>
            <a:xfrm flipV="1">
              <a:off x="2699792" y="2853121"/>
              <a:ext cx="0" cy="1656000"/>
            </a:xfrm>
            <a:prstGeom prst="straightConnector1">
              <a:avLst/>
            </a:prstGeom>
            <a:ln w="12700">
              <a:solidFill>
                <a:schemeClr val="bg1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1835696" y="3645023"/>
              <a:ext cx="917646" cy="3396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9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35 mm gap</a:t>
              </a:r>
              <a:endParaRPr lang="de-DE" sz="900" b="1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518331" y="3092825"/>
              <a:ext cx="950552" cy="3396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9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Sloped wall</a:t>
              </a:r>
              <a:endParaRPr lang="de-DE" sz="900" b="1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553167" y="4027328"/>
              <a:ext cx="1049269" cy="3396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9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Straight  wall</a:t>
              </a:r>
              <a:endParaRPr lang="de-DE" sz="900" b="1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H="1">
              <a:off x="1546941" y="3385509"/>
              <a:ext cx="468975" cy="32400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>
              <a:off x="1619673" y="4326194"/>
              <a:ext cx="365493" cy="230829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" name="Picture 10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601" y="836712"/>
            <a:ext cx="3218599" cy="2160000"/>
          </a:xfrm>
          <a:prstGeom prst="snipRoundRect">
            <a:avLst>
              <a:gd name="adj1" fmla="val 16667"/>
              <a:gd name="adj2" fmla="val 20849"/>
            </a:avLst>
          </a:prstGeom>
        </p:spPr>
      </p:pic>
      <p:pic>
        <p:nvPicPr>
          <p:cNvPr id="106" name="Picture 3" descr="C:\MyDocuments\MyTalks_Edet\Conferences\Mypapers\paper2_v2\figure010_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3404319"/>
            <a:ext cx="3750444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584061" y="3224009"/>
            <a:ext cx="17995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4A7EBB"/>
                </a:solidFill>
                <a:cs typeface="Times New Roman" pitchFamily="18" charset="0"/>
              </a:rPr>
              <a:t>Backscattering  reduction</a:t>
            </a:r>
            <a:endParaRPr lang="de-DE" sz="1200" b="1" dirty="0">
              <a:solidFill>
                <a:srgbClr val="4A7EBB"/>
              </a:solidFill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05588" y="3127320"/>
            <a:ext cx="20734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4A7EBB"/>
                </a:solidFill>
                <a:cs typeface="Times New Roman" pitchFamily="18" charset="0"/>
              </a:rPr>
              <a:t>Detector design optimization</a:t>
            </a:r>
            <a:endParaRPr lang="de-DE" sz="1200" b="1" dirty="0">
              <a:solidFill>
                <a:srgbClr val="4A7EBB"/>
              </a:solidFill>
              <a:cs typeface="Times New Roman" pitchFamily="18" charset="0"/>
            </a:endParaRPr>
          </a:p>
        </p:txBody>
      </p:sp>
      <p:pic>
        <p:nvPicPr>
          <p:cNvPr id="3074" name="Picture 2" descr="C:\MyDocuments\MyTalks_Edet\MPSD_Talks\Talk3_MPSD_Dourki\plots_MPSD_talk3\BSE_Gap_All_Materials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424" y="3501328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MyDocuments\MyTalks_Edet\Conferences\Mypapers\paper2_v2\paper2_figures_v2\figure_03_6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" t="8717" r="3894"/>
          <a:stretch/>
        </p:blipFill>
        <p:spPr bwMode="auto">
          <a:xfrm>
            <a:off x="6444208" y="1025440"/>
            <a:ext cx="2621798" cy="19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99792" y="-88"/>
            <a:ext cx="4937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 smtClean="0">
                <a:solidFill>
                  <a:srgbClr val="4A7EBB"/>
                </a:solidFill>
                <a:cs typeface="Times New Roman" pitchFamily="18" charset="0"/>
              </a:rPr>
              <a:t>Simulation of </a:t>
            </a:r>
            <a:r>
              <a:rPr lang="de-DE" sz="2400" b="1" dirty="0" err="1" smtClean="0">
                <a:solidFill>
                  <a:srgbClr val="4A7EBB"/>
                </a:solidFill>
                <a:cs typeface="Times New Roman" pitchFamily="18" charset="0"/>
              </a:rPr>
              <a:t>detector</a:t>
            </a:r>
            <a:r>
              <a:rPr lang="de-DE" sz="2400" b="1" dirty="0" smtClean="0">
                <a:solidFill>
                  <a:srgbClr val="4A7EBB"/>
                </a:solidFill>
                <a:cs typeface="Times New Roman" pitchFamily="18" charset="0"/>
              </a:rPr>
              <a:t> performance</a:t>
            </a:r>
            <a:endParaRPr lang="de-DE" sz="2400" b="1" dirty="0">
              <a:solidFill>
                <a:srgbClr val="4A7EBB"/>
              </a:solidFill>
              <a:cs typeface="Times New Roman" pitchFamily="18" charset="0"/>
            </a:endParaRP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96" y="6467191"/>
            <a:ext cx="1665024" cy="365125"/>
          </a:xfrm>
        </p:spPr>
        <p:txBody>
          <a:bodyPr/>
          <a:lstStyle/>
          <a:p>
            <a:pPr algn="l"/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P</a:t>
            </a:r>
            <a:fld id="{DF411575-8A59-4F4F-9E2F-D62102C87B4F}" type="slidenum">
              <a:rPr lang="de-DE" sz="1400" smtClean="0">
                <a:solidFill>
                  <a:srgbClr val="3F6EA7"/>
                </a:solidFill>
                <a:cs typeface="Times New Roman" panose="02020603050405020304" pitchFamily="18" charset="0"/>
              </a:rPr>
              <a:pPr algn="l"/>
              <a:t>9</a:t>
            </a:fld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, </a:t>
            </a:r>
            <a:r>
              <a:rPr lang="de-DE" sz="1400" dirty="0" err="1" smtClean="0">
                <a:solidFill>
                  <a:srgbClr val="3F6EA7"/>
                </a:solidFill>
                <a:cs typeface="Times New Roman" panose="02020603050405020304" pitchFamily="18" charset="0"/>
              </a:rPr>
              <a:t>Ibrahym</a:t>
            </a:r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solidFill>
                  <a:srgbClr val="3F6EA7"/>
                </a:solidFill>
                <a:cs typeface="Times New Roman" panose="02020603050405020304" pitchFamily="18" charset="0"/>
              </a:rPr>
              <a:t>Dourki</a:t>
            </a:r>
            <a:r>
              <a:rPr lang="de-DE" sz="1400" dirty="0" smtClean="0">
                <a:solidFill>
                  <a:srgbClr val="3F6EA7"/>
                </a:solidFill>
                <a:cs typeface="Times New Roman" panose="02020603050405020304" pitchFamily="18" charset="0"/>
              </a:rPr>
              <a:t>           </a:t>
            </a:r>
            <a:endParaRPr lang="de-DE" sz="1400" dirty="0">
              <a:solidFill>
                <a:srgbClr val="3F6EA7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61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PSD_leer_00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 Narrow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MPSD_leer_00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 Narrow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MPSD_leer_00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 Narrow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1780</Words>
  <Application>Microsoft Office PowerPoint</Application>
  <PresentationFormat>On-screen Show (4:3)</PresentationFormat>
  <Paragraphs>387</Paragraphs>
  <Slides>22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1_Larissa-Design</vt:lpstr>
      <vt:lpstr>Larissa-Design</vt:lpstr>
      <vt:lpstr>1_Benutzerdefiniertes Design</vt:lpstr>
      <vt:lpstr>Office Theme</vt:lpstr>
      <vt:lpstr>2_Larissa-Design</vt:lpstr>
      <vt:lpstr>MPSD_leer_002</vt:lpstr>
      <vt:lpstr>1_MPSD_leer_002</vt:lpstr>
      <vt:lpstr>3_Larissa-Design</vt:lpstr>
      <vt:lpstr>2_MPSD_leer_002</vt:lpstr>
      <vt:lpstr>Imaging capabilities of the EDET-80k detector</vt:lpstr>
      <vt:lpstr>Outline</vt:lpstr>
      <vt:lpstr>PowerPoint Presentation</vt:lpstr>
      <vt:lpstr>PowerPoint Presentation</vt:lpstr>
      <vt:lpstr>PowerPoint Presentation</vt:lpstr>
      <vt:lpstr>TEM movie</vt:lpstr>
      <vt:lpstr>PowerPoint Presentation</vt:lpstr>
      <vt:lpstr> EDET DATA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Quantization of DQE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westwerk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Jelena Komso</dc:creator>
  <cp:lastModifiedBy> Ibrahym</cp:lastModifiedBy>
  <cp:revision>1373</cp:revision>
  <cp:lastPrinted>2016-07-05T13:46:24Z</cp:lastPrinted>
  <dcterms:created xsi:type="dcterms:W3CDTF">2013-01-18T09:00:28Z</dcterms:created>
  <dcterms:modified xsi:type="dcterms:W3CDTF">2018-04-10T13:15:26Z</dcterms:modified>
</cp:coreProperties>
</file>