
<file path=[Content_Types].xml><?xml version="1.0" encoding="utf-8"?>
<Types xmlns="http://schemas.openxmlformats.org/package/2006/content-types">
  <Default Extension="png" ContentType="image/png"/>
  <Default Extension="mpg" ContentType="video/mpeg"/>
  <Default Extension="mpeg" ContentType="video/mpe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charts/chart1.xml" ContentType="application/vnd.openxmlformats-officedocument.drawingml.chart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</p:sldMasterIdLst>
  <p:notesMasterIdLst>
    <p:notesMasterId r:id="rId23"/>
  </p:notesMasterIdLst>
  <p:handoutMasterIdLst>
    <p:handoutMasterId r:id="rId24"/>
  </p:handoutMasterIdLst>
  <p:sldIdLst>
    <p:sldId id="1035" r:id="rId3"/>
    <p:sldId id="1018" r:id="rId4"/>
    <p:sldId id="1036" r:id="rId5"/>
    <p:sldId id="1037" r:id="rId6"/>
    <p:sldId id="1039" r:id="rId7"/>
    <p:sldId id="1040" r:id="rId8"/>
    <p:sldId id="1041" r:id="rId9"/>
    <p:sldId id="1042" r:id="rId10"/>
    <p:sldId id="1044" r:id="rId11"/>
    <p:sldId id="1045" r:id="rId12"/>
    <p:sldId id="1051" r:id="rId13"/>
    <p:sldId id="1052" r:id="rId14"/>
    <p:sldId id="1053" r:id="rId15"/>
    <p:sldId id="1054" r:id="rId16"/>
    <p:sldId id="1055" r:id="rId17"/>
    <p:sldId id="1056" r:id="rId18"/>
    <p:sldId id="1050" r:id="rId19"/>
    <p:sldId id="1019" r:id="rId20"/>
    <p:sldId id="1057" r:id="rId21"/>
    <p:sldId id="1034" r:id="rId22"/>
  </p:sldIdLst>
  <p:sldSz cx="9144000" cy="6858000" type="screen4x3"/>
  <p:notesSz cx="7102475" cy="10234613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omic Sans MS" pitchFamily="66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40F6"/>
    <a:srgbClr val="33CCFF"/>
    <a:srgbClr val="FF9900"/>
    <a:srgbClr val="FF3300"/>
    <a:srgbClr val="FFFF00"/>
    <a:srgbClr val="CCFFCC"/>
    <a:srgbClr val="CCFF66"/>
    <a:srgbClr val="00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ittlere Formatvorlage 2 - Akz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789" autoAdjust="0"/>
    <p:restoredTop sz="95938" autoAdjust="0"/>
  </p:normalViewPr>
  <p:slideViewPr>
    <p:cSldViewPr snapToGrid="0">
      <p:cViewPr>
        <p:scale>
          <a:sx n="100" d="100"/>
          <a:sy n="100" d="100"/>
        </p:scale>
        <p:origin x="-2412" y="-23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txPr>
        <a:bodyPr/>
        <a:lstStyle/>
        <a:p>
          <a:pPr>
            <a:defRPr sz="320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ru-RU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Tabelle1!$B$1</c:f>
              <c:strCache>
                <c:ptCount val="1"/>
                <c:pt idx="0">
                  <c:v>Time</c:v>
                </c:pt>
              </c:strCache>
            </c:strRef>
          </c:tx>
          <c:dPt>
            <c:idx val="0"/>
            <c:bubble3D val="0"/>
          </c:dPt>
          <c:dPt>
            <c:idx val="1"/>
            <c:bubble3D val="0"/>
          </c:dPt>
          <c:cat>
            <c:strRef>
              <c:f>Tabelle1!$A$2:$A$3</c:f>
              <c:strCache>
                <c:ptCount val="2"/>
                <c:pt idx="0">
                  <c:v>1. Passed</c:v>
                </c:pt>
                <c:pt idx="1">
                  <c:v>2. Left</c:v>
                </c:pt>
              </c:strCache>
            </c:strRef>
          </c:cat>
          <c:val>
            <c:numRef>
              <c:f>Tabelle1!$B$2:$B$3</c:f>
              <c:numCache>
                <c:formatCode>0.00</c:formatCode>
                <c:ptCount val="2"/>
                <c:pt idx="0">
                  <c:v>100</c:v>
                </c:pt>
                <c:pt idx="1">
                  <c:v>265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 w="25402">
          <a:noFill/>
        </a:ln>
      </c:spPr>
    </c:plotArea>
    <c:legend>
      <c:legendPos val="r"/>
      <c:layout/>
      <c:overlay val="0"/>
      <c:txPr>
        <a:bodyPr/>
        <a:lstStyle/>
        <a:p>
          <a:pPr>
            <a:defRPr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defRPr>
          </a:pPr>
          <a:endParaRPr lang="ru-RU"/>
        </a:p>
      </c:txPr>
    </c:legend>
    <c:plotVisOnly val="1"/>
    <c:dispBlanksAs val="gap"/>
    <c:showDLblsOverMax val="0"/>
  </c:chart>
  <c:spPr>
    <a:solidFill>
      <a:schemeClr val="bg1">
        <a:lumMod val="75000"/>
        <a:alpha val="77000"/>
      </a:schemeClr>
    </a:solidFill>
  </c:spPr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51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513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514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b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7514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1EFDF62E-D193-41DF-8113-BFFF29C2130F}" type="slidenum">
              <a:rPr lang="de-DE" altLang="de-DE"/>
              <a:pPr>
                <a:defRPr/>
              </a:pPr>
              <a:t>‹#›</a:t>
            </a:fld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3370961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89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725" y="0"/>
            <a:ext cx="3078163" cy="512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t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2662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89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2513"/>
            <a:ext cx="5683250" cy="460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de-DE" noProof="0" smtClean="0"/>
              <a:t>Click to edit Master text styles</a:t>
            </a:r>
          </a:p>
          <a:p>
            <a:pPr lvl="1"/>
            <a:r>
              <a:rPr lang="en-US" altLang="de-DE" noProof="0" smtClean="0"/>
              <a:t>Second level</a:t>
            </a:r>
          </a:p>
          <a:p>
            <a:pPr lvl="2"/>
            <a:r>
              <a:rPr lang="en-US" altLang="de-DE" noProof="0" smtClean="0"/>
              <a:t>Third level</a:t>
            </a:r>
          </a:p>
          <a:p>
            <a:pPr lvl="3"/>
            <a:r>
              <a:rPr lang="en-US" altLang="de-DE" noProof="0" smtClean="0"/>
              <a:t>Fourth level</a:t>
            </a:r>
          </a:p>
          <a:p>
            <a:pPr lvl="4"/>
            <a:r>
              <a:rPr lang="en-US" altLang="de-DE" noProof="0" smtClean="0"/>
              <a:t>Fifth level</a:t>
            </a:r>
          </a:p>
        </p:txBody>
      </p:sp>
      <p:sp>
        <p:nvSpPr>
          <p:cNvPr id="389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0263"/>
            <a:ext cx="30781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b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altLang="de-DE"/>
          </a:p>
        </p:txBody>
      </p:sp>
      <p:sp>
        <p:nvSpPr>
          <p:cNvPr id="389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725" y="9720263"/>
            <a:ext cx="3078163" cy="512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779" tIns="47390" rIns="94779" bIns="47390" numCol="1" anchor="b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4DB9F67-5176-4DF4-84F9-8F7DB362914C}" type="slidenum">
              <a:rPr lang="en-US" altLang="de-DE"/>
              <a:pPr>
                <a:defRPr/>
              </a:pPr>
              <a:t>‹#›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35715001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5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A candidate to be removed from the design.</a:t>
            </a:r>
            <a:endParaRPr lang="en-GB" altLang="en-US" smtClean="0"/>
          </a:p>
        </p:txBody>
      </p:sp>
      <p:sp>
        <p:nvSpPr>
          <p:cNvPr id="2765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C084D54D-A7AC-4A7F-B7C4-BE2C312EC1CC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7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4DB9F67-5176-4DF4-84F9-8F7DB362914C}" type="slidenum">
              <a:rPr lang="en-US" altLang="de-DE" smtClean="0"/>
              <a:pPr>
                <a:defRPr/>
              </a:pPr>
              <a:t>17</a:t>
            </a:fld>
            <a:endParaRPr lang="en-US" altLang="de-DE"/>
          </a:p>
        </p:txBody>
      </p:sp>
    </p:spTree>
    <p:extLst>
      <p:ext uri="{BB962C8B-B14F-4D97-AF65-F5344CB8AC3E}">
        <p14:creationId xmlns:p14="http://schemas.microsoft.com/office/powerpoint/2010/main" val="164904642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7891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ru-RU" altLang="en-US" smtClean="0"/>
          </a:p>
        </p:txBody>
      </p:sp>
      <p:sp>
        <p:nvSpPr>
          <p:cNvPr id="37892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69938" indent="-295275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84275" indent="-236538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57350" indent="-236538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132013" indent="-236538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89213" indent="-23653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3046413" indent="-23653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503613" indent="-23653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960813" indent="-236538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48FDEAC9-FAEC-4ECD-8747-6ABE91342F00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18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3891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A6BA8DFF-14C2-45DE-B4DD-7A007A21E492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19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67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We have entrusted the data handling to a high-end Xilinx SoC populated on a very compact PCB with  and I beleive we made a right choice. By the next slides I‘ll show you why I think so.</a:t>
            </a:r>
            <a:endParaRPr lang="en-GB" altLang="en-US" smtClean="0"/>
          </a:p>
        </p:txBody>
      </p:sp>
      <p:sp>
        <p:nvSpPr>
          <p:cNvPr id="2867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0C7BA69D-728F-4269-991A-E2279AC20779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8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072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Splitting the DAQ system into several independent tasks.</a:t>
            </a:r>
            <a:endParaRPr lang="en-GB" altLang="en-US" smtClean="0"/>
          </a:p>
        </p:txBody>
      </p:sp>
      <p:sp>
        <p:nvSpPr>
          <p:cNvPr id="3072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361EB766-0D80-4073-BCA6-24DB2E7AEB48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10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174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Splitting the DAQ system into several independent tasks.</a:t>
            </a:r>
            <a:endParaRPr lang="en-GB" altLang="en-US" smtClean="0"/>
          </a:p>
        </p:txBody>
      </p:sp>
      <p:sp>
        <p:nvSpPr>
          <p:cNvPr id="3174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B496298B-9C36-4AA3-9DD0-C451112BB083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11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2771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Splitting the DAQ system into several independent tasks.</a:t>
            </a:r>
            <a:endParaRPr lang="en-GB" altLang="en-US" smtClean="0"/>
          </a:p>
        </p:txBody>
      </p:sp>
      <p:sp>
        <p:nvSpPr>
          <p:cNvPr id="32772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0AEC5BB5-91B2-404B-A439-37986C0688D0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12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3795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That section gives me more questions than answers.</a:t>
            </a:r>
            <a:endParaRPr lang="en-GB" altLang="en-US" smtClean="0"/>
          </a:p>
        </p:txBody>
      </p:sp>
      <p:sp>
        <p:nvSpPr>
          <p:cNvPr id="33796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B346A071-E1A7-4C2F-9139-185E980632EB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13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4819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That section gives me more questions than answers.</a:t>
            </a:r>
            <a:endParaRPr lang="en-GB" altLang="en-US" smtClean="0"/>
          </a:p>
        </p:txBody>
      </p:sp>
      <p:sp>
        <p:nvSpPr>
          <p:cNvPr id="34820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BBE0EFF1-C5A8-47B5-A295-F5FFF57C71B5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14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5843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de-DE" altLang="en-US" smtClean="0"/>
              <a:t>That section gives me more questions than answers.</a:t>
            </a:r>
            <a:endParaRPr lang="en-GB" altLang="en-US" smtClean="0"/>
          </a:p>
        </p:txBody>
      </p:sp>
      <p:sp>
        <p:nvSpPr>
          <p:cNvPr id="3584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2190C7CD-5285-4687-9886-EB4DD24CE937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15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lienbildplatzhalt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6867" name="Notizenplatzhalt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GB" altLang="en-US" smtClean="0"/>
          </a:p>
        </p:txBody>
      </p:sp>
      <p:sp>
        <p:nvSpPr>
          <p:cNvPr id="36868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fld id="{8EC64714-1580-4BFA-B3EB-BB32D7EFEE34}" type="slidenum">
              <a:rPr lang="en-US" altLang="de-DE" smtClean="0">
                <a:latin typeface="Times New Roman" pitchFamily="18" charset="0"/>
              </a:rPr>
              <a:pPr>
                <a:buClrTx/>
                <a:buFontTx/>
                <a:buNone/>
                <a:defRPr/>
              </a:pPr>
              <a:t>16</a:t>
            </a:fld>
            <a:endParaRPr lang="en-US" altLang="de-DE" smtClean="0">
              <a:latin typeface="Times New Roman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4037730605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4143746353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7029450" y="333375"/>
            <a:ext cx="2114550" cy="57626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84213" y="333375"/>
            <a:ext cx="6192837" cy="57626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595914431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el, Inhalt und 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25538"/>
            <a:ext cx="4070350" cy="497046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quarter" idx="2"/>
          </p:nvPr>
        </p:nvSpPr>
        <p:spPr>
          <a:xfrm>
            <a:off x="5072063" y="1125538"/>
            <a:ext cx="4071937" cy="24082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Inhaltsplatzhalter 4"/>
          <p:cNvSpPr>
            <a:spLocks noGrp="1"/>
          </p:cNvSpPr>
          <p:nvPr>
            <p:ph sz="quarter" idx="3"/>
          </p:nvPr>
        </p:nvSpPr>
        <p:spPr>
          <a:xfrm>
            <a:off x="5072063" y="3686175"/>
            <a:ext cx="4071937" cy="2409825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1987064581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el und Tabel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84213" y="333375"/>
            <a:ext cx="7772400" cy="609600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abellenplatzhalter 2"/>
          <p:cNvSpPr>
            <a:spLocks noGrp="1"/>
          </p:cNvSpPr>
          <p:nvPr>
            <p:ph type="tbl" idx="1"/>
          </p:nvPr>
        </p:nvSpPr>
        <p:spPr>
          <a:xfrm>
            <a:off x="849313" y="1125538"/>
            <a:ext cx="8294687" cy="4970462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243932582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4540128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77265704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488762618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522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713288" y="1493838"/>
            <a:ext cx="40386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00935224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3730137742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890763857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  <a:lvl2pPr>
              <a:defRPr>
                <a:latin typeface="Calibri" panose="020F0502020204030204" pitchFamily="34" charset="0"/>
              </a:defRPr>
            </a:lvl2pPr>
            <a:lvl3pPr>
              <a:defRPr>
                <a:latin typeface="Calibri" panose="020F0502020204030204" pitchFamily="34" charset="0"/>
              </a:defRPr>
            </a:lvl3pPr>
            <a:lvl4pPr>
              <a:defRPr>
                <a:latin typeface="Calibri" panose="020F0502020204030204" pitchFamily="34" charset="0"/>
              </a:defRPr>
            </a:lvl4pPr>
            <a:lvl5pPr>
              <a:defRPr>
                <a:latin typeface="Calibri" panose="020F0502020204030204" pitchFamily="34" charset="0"/>
              </a:defRPr>
            </a:lvl5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 smtClean="0"/>
              <a:t>Treis</a:t>
            </a:r>
            <a:r>
              <a:rPr lang="de-DE" altLang="de-DE" smtClean="0"/>
              <a:t> </a:t>
            </a:r>
            <a:r>
              <a:rPr lang="de-DE" altLang="de-DE"/>
              <a:t>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3707857371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1940777840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860060578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165790248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548390334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61150" y="188913"/>
            <a:ext cx="2090738" cy="5830887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385763" y="188913"/>
            <a:ext cx="6122987" cy="5830887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2462114513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1182692265"/>
      </p:ext>
    </p:extLst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49313" y="1125538"/>
            <a:ext cx="4070350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5072063" y="1125538"/>
            <a:ext cx="4071937" cy="49704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159793134"/>
      </p:ext>
    </p:extLst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2169666241"/>
      </p:ext>
    </p:extLst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3604607606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2729467586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2541325256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</p:spTree>
    <p:extLst>
      <p:ext uri="{BB962C8B-B14F-4D97-AF65-F5344CB8AC3E}">
        <p14:creationId xmlns:p14="http://schemas.microsoft.com/office/powerpoint/2010/main" val="1210981741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49313" y="1125538"/>
            <a:ext cx="8294687" cy="4970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Klicken Sie, um die Textformatierung des Masters zu bearbeiten.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</a:p>
        </p:txBody>
      </p:sp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333375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Test beam results</a:t>
            </a:r>
          </a:p>
        </p:txBody>
      </p:sp>
      <p:sp>
        <p:nvSpPr>
          <p:cNvPr id="1028" name="Rectangle 25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1029" name="Rectangle 21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buClrTx/>
              <a:buFontTx/>
              <a:buNone/>
              <a:defRPr sz="1400">
                <a:latin typeface="Technical" pitchFamily="34" charset="0"/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1031" name="Rectangle 20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09913" y="6635750"/>
            <a:ext cx="2895600" cy="260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0" hangingPunct="0">
              <a:buClrTx/>
              <a:buFontTx/>
              <a:buNone/>
              <a:defRPr sz="1000">
                <a:solidFill>
                  <a:schemeClr val="bg1"/>
                </a:solidFill>
                <a:latin typeface="Calibri" panose="020F0502020204030204" pitchFamily="34" charset="0"/>
                <a:cs typeface="+mn-cs"/>
              </a:defRPr>
            </a:lvl1pPr>
          </a:lstStyle>
          <a:p>
            <a:pPr>
              <a:defRPr/>
            </a:pPr>
            <a:r>
              <a:rPr lang="de-DE" altLang="de-DE"/>
              <a:t>Johannes </a:t>
            </a:r>
            <a:r>
              <a:rPr lang="de-DE" altLang="de-DE" err="1"/>
              <a:t>Treis</a:t>
            </a:r>
            <a:r>
              <a:rPr lang="de-DE" altLang="de-DE"/>
              <a:t> / Halbleiterlabor der MPG</a:t>
            </a:r>
          </a:p>
        </p:txBody>
      </p:sp>
      <p:sp>
        <p:nvSpPr>
          <p:cNvPr id="1034" name="Rectangle 24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1035" name="Rectangle 19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304800" y="1125538"/>
            <a:ext cx="88392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pic>
        <p:nvPicPr>
          <p:cNvPr id="1036" name="Picture 55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" r="13068"/>
          <a:stretch>
            <a:fillRect/>
          </a:stretch>
        </p:blipFill>
        <p:spPr bwMode="auto">
          <a:xfrm>
            <a:off x="7731125" y="144463"/>
            <a:ext cx="1393825" cy="947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775" r:id="rId1"/>
    <p:sldLayoutId id="2147484798" r:id="rId2"/>
    <p:sldLayoutId id="2147484776" r:id="rId3"/>
    <p:sldLayoutId id="2147484777" r:id="rId4"/>
    <p:sldLayoutId id="2147484778" r:id="rId5"/>
    <p:sldLayoutId id="2147484779" r:id="rId6"/>
    <p:sldLayoutId id="2147484780" r:id="rId7"/>
    <p:sldLayoutId id="2147484781" r:id="rId8"/>
    <p:sldLayoutId id="2147484782" r:id="rId9"/>
    <p:sldLayoutId id="2147484783" r:id="rId10"/>
    <p:sldLayoutId id="2147484784" r:id="rId11"/>
    <p:sldLayoutId id="2147484785" r:id="rId12"/>
    <p:sldLayoutId id="2147484786" r:id="rId13"/>
  </p:sldLayoutIdLst>
  <p:transition/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alibri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tx2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t"/>
        <a:defRPr sz="32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Times New Roman" pitchFamily="18" charset="0"/>
        <a:buChar char="●"/>
        <a:defRPr sz="2800">
          <a:solidFill>
            <a:schemeClr val="tx1"/>
          </a:solidFill>
          <a:latin typeface="Calibri" panose="020F0502020204030204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 2" pitchFamily="18" charset="2"/>
        <a:buChar char="ö"/>
        <a:defRPr sz="2400">
          <a:solidFill>
            <a:schemeClr val="tx1"/>
          </a:solidFill>
          <a:latin typeface="Calibri" panose="020F0502020204030204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Calibri" panose="020F0502020204030204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Calibri" panose="020F0502020204030204" pitchFamily="34" charset="0"/>
        </a:defRPr>
      </a:lvl5pPr>
      <a:lvl6pPr marL="27940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6pPr>
      <a:lvl7pPr marL="32512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7pPr>
      <a:lvl8pPr marL="37084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8pPr>
      <a:lvl9pPr marL="4165600" indent="-508000" algn="l" rtl="0" eaLnBrk="0" fontAlgn="base" hangingPunct="0">
        <a:spcBef>
          <a:spcPct val="20000"/>
        </a:spcBef>
        <a:spcAft>
          <a:spcPct val="0"/>
        </a:spcAft>
        <a:buClr>
          <a:srgbClr val="C9DBD8"/>
        </a:buClr>
        <a:buFont typeface="Wingdings" pitchFamily="2" charset="2"/>
        <a:buChar char="©"/>
        <a:defRPr sz="20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119063" y="0"/>
            <a:ext cx="133350" cy="6669088"/>
          </a:xfrm>
          <a:prstGeom prst="rect">
            <a:avLst/>
          </a:prstGeom>
          <a:solidFill>
            <a:srgbClr val="C9DBD8"/>
          </a:solidFill>
          <a:ln w="9525">
            <a:solidFill>
              <a:srgbClr val="C9DBD8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252413" y="0"/>
            <a:ext cx="131762" cy="6858000"/>
          </a:xfrm>
          <a:prstGeom prst="rect">
            <a:avLst/>
          </a:prstGeom>
          <a:solidFill>
            <a:srgbClr val="E6F2F2"/>
          </a:solidFill>
          <a:ln w="9525">
            <a:solidFill>
              <a:srgbClr val="E6F2F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6669088"/>
            <a:ext cx="9144000" cy="215900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85763" y="188913"/>
            <a:ext cx="77724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4008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Title</a:t>
            </a:r>
          </a:p>
        </p:txBody>
      </p:sp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0" y="0"/>
            <a:ext cx="119063" cy="6669088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2055" name="Rectangle 7"/>
          <p:cNvSpPr>
            <a:spLocks noChangeArrowheads="1"/>
          </p:cNvSpPr>
          <p:nvPr/>
        </p:nvSpPr>
        <p:spPr bwMode="auto">
          <a:xfrm>
            <a:off x="0" y="-26988"/>
            <a:ext cx="9144000" cy="142876"/>
          </a:xfrm>
          <a:prstGeom prst="rect">
            <a:avLst/>
          </a:prstGeom>
          <a:solidFill>
            <a:srgbClr val="7CA6A6"/>
          </a:solidFill>
          <a:ln w="9525">
            <a:solidFill>
              <a:srgbClr val="7CA6A6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de-DE" smtClean="0">
              <a:cs typeface="+mn-cs"/>
            </a:endParaRPr>
          </a:p>
        </p:txBody>
      </p:sp>
      <p:sp>
        <p:nvSpPr>
          <p:cNvPr id="2056" name="Line 8"/>
          <p:cNvSpPr>
            <a:spLocks noChangeShapeType="1"/>
          </p:cNvSpPr>
          <p:nvPr/>
        </p:nvSpPr>
        <p:spPr bwMode="auto">
          <a:xfrm>
            <a:off x="296863" y="908050"/>
            <a:ext cx="7124700" cy="0"/>
          </a:xfrm>
          <a:prstGeom prst="line">
            <a:avLst/>
          </a:prstGeom>
          <a:noFill/>
          <a:ln w="38100">
            <a:solidFill>
              <a:srgbClr val="E6F2F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/>
          </a:p>
        </p:txBody>
      </p:sp>
      <p:sp>
        <p:nvSpPr>
          <p:cNvPr id="74855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6416675" y="6677025"/>
            <a:ext cx="2546350" cy="180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 eaLnBrk="0" hangingPunct="0">
              <a:buClrTx/>
              <a:buFontTx/>
              <a:buNone/>
              <a:defRPr sz="1000">
                <a:solidFill>
                  <a:schemeClr val="bg1"/>
                </a:solidFill>
                <a:cs typeface="+mn-cs"/>
              </a:defRPr>
            </a:lvl1pPr>
          </a:lstStyle>
          <a:p>
            <a:pPr>
              <a:defRPr/>
            </a:pPr>
            <a:endParaRPr lang="de-DE" altLang="de-DE"/>
          </a:p>
        </p:txBody>
      </p:sp>
      <p:sp>
        <p:nvSpPr>
          <p:cNvPr id="205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522288" y="1493838"/>
            <a:ext cx="8229600" cy="4525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Click to edit Master text styles</a:t>
            </a:r>
          </a:p>
          <a:p>
            <a:pPr lvl="1"/>
            <a:r>
              <a:rPr lang="de-DE" altLang="de-DE" smtClean="0"/>
              <a:t>Second level</a:t>
            </a:r>
          </a:p>
          <a:p>
            <a:pPr lvl="2"/>
            <a:r>
              <a:rPr lang="de-DE" altLang="de-DE" smtClean="0"/>
              <a:t>Third level</a:t>
            </a:r>
          </a:p>
          <a:p>
            <a:pPr lvl="3"/>
            <a:r>
              <a:rPr lang="de-DE" altLang="de-DE" smtClean="0"/>
              <a:t>Fourth level</a:t>
            </a:r>
          </a:p>
          <a:p>
            <a:pPr lvl="4"/>
            <a:r>
              <a:rPr lang="de-DE" altLang="de-DE" smtClean="0"/>
              <a:t>Fifth level</a:t>
            </a:r>
          </a:p>
        </p:txBody>
      </p:sp>
      <p:pic>
        <p:nvPicPr>
          <p:cNvPr id="2059" name="Picture 12" descr="hll-logo-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138" y="142875"/>
            <a:ext cx="1439862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5"/>
          <p:cNvSpPr txBox="1">
            <a:spLocks noChangeArrowheads="1"/>
          </p:cNvSpPr>
          <p:nvPr/>
        </p:nvSpPr>
        <p:spPr>
          <a:xfrm>
            <a:off x="3109913" y="6654800"/>
            <a:ext cx="2895600" cy="260350"/>
          </a:xfrm>
          <a:prstGeom prst="rect">
            <a:avLst/>
          </a:prstGeom>
          <a:ln/>
        </p:spPr>
        <p:txBody>
          <a:bodyPr/>
          <a:lstStyle>
            <a:defPPr>
              <a:defRPr lang="de-DE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omic Sans MS" pitchFamily="66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de-DE" altLang="de-DE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Johannes </a:t>
            </a:r>
            <a:r>
              <a:rPr lang="de-DE" altLang="de-DE" sz="1000" dirty="0" err="1" smtClean="0">
                <a:solidFill>
                  <a:schemeClr val="bg1"/>
                </a:solidFill>
                <a:latin typeface="Calibri" panose="020F0502020204030204" pitchFamily="34" charset="0"/>
              </a:rPr>
              <a:t>Treis</a:t>
            </a:r>
            <a:r>
              <a:rPr lang="de-DE" altLang="de-DE" sz="1000" dirty="0" smtClean="0">
                <a:solidFill>
                  <a:schemeClr val="bg1"/>
                </a:solidFill>
                <a:latin typeface="Calibri" panose="020F0502020204030204" pitchFamily="34" charset="0"/>
              </a:rPr>
              <a:t> / Halbleiterlabor der MPG</a:t>
            </a:r>
            <a:endParaRPr lang="de-DE" altLang="de-DE" sz="1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87" r:id="rId1"/>
    <p:sldLayoutId id="2147484788" r:id="rId2"/>
    <p:sldLayoutId id="2147484789" r:id="rId3"/>
    <p:sldLayoutId id="2147484790" r:id="rId4"/>
    <p:sldLayoutId id="2147484791" r:id="rId5"/>
    <p:sldLayoutId id="2147484792" r:id="rId6"/>
    <p:sldLayoutId id="2147484793" r:id="rId7"/>
    <p:sldLayoutId id="2147484794" r:id="rId8"/>
    <p:sldLayoutId id="2147484795" r:id="rId9"/>
    <p:sldLayoutId id="2147484796" r:id="rId10"/>
    <p:sldLayoutId id="2147484797" r:id="rId11"/>
  </p:sldLayoutIdLst>
  <p:transition/>
  <p:txStyles>
    <p:titleStyle>
      <a:lvl1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anose="020F0502020204030204" pitchFamily="34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buSzPct val="150000"/>
        <a:defRPr sz="2400">
          <a:solidFill>
            <a:schemeClr val="tx2"/>
          </a:solidFill>
          <a:latin typeface="Comic Sans MS" pitchFamily="66" charset="0"/>
        </a:defRPr>
      </a:lvl9pPr>
    </p:titleStyle>
    <p:bodyStyle>
      <a:lvl1pPr marL="812800" indent="-8128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600">
          <a:solidFill>
            <a:schemeClr val="tx1"/>
          </a:solidFill>
          <a:latin typeface="Calibri" panose="020F0502020204030204" pitchFamily="34" charset="0"/>
          <a:ea typeface="+mn-ea"/>
          <a:cs typeface="+mn-cs"/>
        </a:defRPr>
      </a:lvl1pPr>
      <a:lvl2pPr marL="1168400" indent="-7112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400">
          <a:solidFill>
            <a:schemeClr val="tx1"/>
          </a:solidFill>
          <a:latin typeface="Calibri" panose="020F0502020204030204" pitchFamily="34" charset="0"/>
        </a:defRPr>
      </a:lvl2pPr>
      <a:lvl3pPr marL="1524000" indent="-609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3pPr>
      <a:lvl4pPr marL="18796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4pPr>
      <a:lvl5pPr marL="2336800" indent="-5080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Calibri" panose="020F0502020204030204" pitchFamily="34" charset="0"/>
        </a:defRPr>
      </a:lvl5pPr>
      <a:lvl6pPr marL="27940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6pPr>
      <a:lvl7pPr marL="32512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7pPr>
      <a:lvl8pPr marL="37084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8pPr>
      <a:lvl9pPr marL="4165600" indent="-508000" algn="l" rtl="0" fontAlgn="base"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jpeg"/><Relationship Id="rId13" Type="http://schemas.openxmlformats.org/officeDocument/2006/relationships/image" Target="../media/image29.jpeg"/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12" Type="http://schemas.openxmlformats.org/officeDocument/2006/relationships/image" Target="../media/image28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jpeg"/><Relationship Id="rId4" Type="http://schemas.openxmlformats.org/officeDocument/2006/relationships/image" Target="../media/image20.jpe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jpeg"/><Relationship Id="rId4" Type="http://schemas.openxmlformats.org/officeDocument/2006/relationships/image" Target="../media/image39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3" Type="http://schemas.openxmlformats.org/officeDocument/2006/relationships/image" Target="../media/image40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media" Target="../media/media3.mpeg"/><Relationship Id="rId7" Type="http://schemas.openxmlformats.org/officeDocument/2006/relationships/image" Target="../media/image46.png"/><Relationship Id="rId2" Type="http://schemas.openxmlformats.org/officeDocument/2006/relationships/video" Target="../media/media2.mpeg"/><Relationship Id="rId1" Type="http://schemas.microsoft.com/office/2007/relationships/media" Target="../media/media2.mpeg"/><Relationship Id="rId6" Type="http://schemas.openxmlformats.org/officeDocument/2006/relationships/notesSlide" Target="../notesSlides/notesSlide10.xml"/><Relationship Id="rId5" Type="http://schemas.openxmlformats.org/officeDocument/2006/relationships/slideLayout" Target="../slideLayouts/slideLayout2.xml"/><Relationship Id="rId4" Type="http://schemas.openxmlformats.org/officeDocument/2006/relationships/video" Target="../media/media3.mpe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jpeg"/><Relationship Id="rId11" Type="http://schemas.openxmlformats.org/officeDocument/2006/relationships/chart" Target="../charts/chart1.xml"/><Relationship Id="rId5" Type="http://schemas.openxmlformats.org/officeDocument/2006/relationships/image" Target="../media/image49.pn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7.png"/><Relationship Id="rId2" Type="http://schemas.openxmlformats.org/officeDocument/2006/relationships/video" Target="../media/media1.mpg"/><Relationship Id="rId1" Type="http://schemas.microsoft.com/office/2007/relationships/media" Target="../media/media1.mpg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MyDocuments\MyTalks\Conferences\DEPFET_Meetings\20th_DEPFET_Seeon\Fotos_#15-142\15-142-0-000-EDet-I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4713" y="2028825"/>
            <a:ext cx="4341812" cy="325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5124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5125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099425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20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</a:t>
            </a:r>
            <a:endParaRPr lang="de-DE" altLang="en-US" sz="2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01" name="Textfeld 5"/>
          <p:cNvSpPr txBox="1">
            <a:spLocks noChangeArrowheads="1"/>
          </p:cNvSpPr>
          <p:nvPr/>
        </p:nvSpPr>
        <p:spPr bwMode="auto">
          <a:xfrm>
            <a:off x="381000" y="2593975"/>
            <a:ext cx="4238625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eaLnBrk="0" hangingPunct="0"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altLang="en-US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Introduction</a:t>
            </a: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85750" indent="-285750" eaLnBrk="0" hangingPunct="0">
              <a:spcAft>
                <a:spcPts val="12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EDET. Data </a:t>
            </a:r>
            <a:r>
              <a:rPr lang="de-DE" altLang="en-US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flow</a:t>
            </a:r>
            <a:r>
              <a:rPr lang="de-DE" altLang="en-US" sz="16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de-DE" altLang="en-US" sz="1600" dirty="0" smtClean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hangingPunct="0"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DAQ </a:t>
            </a:r>
            <a:r>
              <a:rPr lang="de-DE" altLang="en-US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tasks</a:t>
            </a: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85750" indent="-285750" eaLnBrk="0" hangingPunct="0">
              <a:spcAft>
                <a:spcPts val="12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Questions</a:t>
            </a: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&amp; Solutions.</a:t>
            </a:r>
          </a:p>
          <a:p>
            <a:pPr eaLnBrk="0" hangingPunct="0"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Resources </a:t>
            </a:r>
            <a:r>
              <a:rPr lang="de-DE" altLang="en-US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overview</a:t>
            </a: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285750" indent="-285750" eaLnBrk="0" hangingPunct="0">
              <a:spcAft>
                <a:spcPts val="1200"/>
              </a:spcAft>
              <a:buClr>
                <a:schemeClr val="hlink"/>
              </a:buClr>
              <a:buFont typeface="Arial" panose="020B0604020202020204" pitchFamily="34" charset="0"/>
              <a:buChar char="•"/>
              <a:defRPr/>
            </a:pP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Hardware &amp; Software + time*</a:t>
            </a:r>
            <a:r>
              <a:rPr lang="de-DE" altLang="en-US" sz="16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manpower</a:t>
            </a:r>
            <a:r>
              <a:rPr lang="de-DE" altLang="en-US" sz="16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5363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EDET backend firmware tasks.</a:t>
            </a:r>
          </a:p>
        </p:txBody>
      </p:sp>
      <p:sp>
        <p:nvSpPr>
          <p:cNvPr id="1536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11" name="Textfeld 5"/>
          <p:cNvSpPr txBox="1">
            <a:spLocks noChangeArrowheads="1"/>
          </p:cNvSpPr>
          <p:nvPr/>
        </p:nvSpPr>
        <p:spPr bwMode="auto">
          <a:xfrm>
            <a:off x="714375" y="1552575"/>
            <a:ext cx="8258175" cy="4462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Provide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path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from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sensor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DE" altLang="en-US" kern="7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storage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excluding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new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bottlenecks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if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possible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);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Metadata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encapsulation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Configuration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delivery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every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part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of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vertical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Inter-module link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communication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1028700" lvl="1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Trigger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clock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distribution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neighboring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tiles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1028700" lvl="1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Configuration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delivery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 horizontal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direction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monitoring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transition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Houskeeping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1028700" lvl="1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Power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module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1028700" lvl="1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DLSP;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Operator UI;</a:t>
            </a:r>
          </a:p>
          <a:p>
            <a:pPr marL="285750" indent="-285750" eaLnBrk="0" hangingPunct="0">
              <a:spcAft>
                <a:spcPts val="600"/>
              </a:spcAft>
              <a:buFont typeface="Arial" panose="020B0604020202020204" pitchFamily="34" charset="0"/>
              <a:buChar char="•"/>
              <a:defRPr/>
            </a:pP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Trigger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signal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kern="7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generation</a:t>
            </a:r>
            <a:r>
              <a:rPr lang="de-DE" altLang="en-US" kern="7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(!)</a:t>
            </a:r>
            <a:endParaRPr lang="de-DE" altLang="en-US" kern="7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028" name="Picture 4" descr="Image result for speed cycling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00" y="1663700"/>
            <a:ext cx="531813" cy="376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 descr="Image result for encapsulati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738" y="2217738"/>
            <a:ext cx="31591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8" descr="Image result for deliver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0150" y="3667125"/>
            <a:ext cx="461963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 descr="Image result for clock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3513" y="3254375"/>
            <a:ext cx="298450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 descr="Image result for trigger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13" y="3281363"/>
            <a:ext cx="309562" cy="23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8" name="Picture 14" descr="Image result for rocke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263" y="2568575"/>
            <a:ext cx="296862" cy="298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46" name="Picture 22" descr="Related image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113" y="4538663"/>
            <a:ext cx="265112" cy="309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uppieren 7"/>
          <p:cNvGrpSpPr>
            <a:grpSpLocks/>
          </p:cNvGrpSpPr>
          <p:nvPr/>
        </p:nvGrpSpPr>
        <p:grpSpPr bwMode="auto">
          <a:xfrm>
            <a:off x="1141413" y="4938713"/>
            <a:ext cx="620712" cy="357187"/>
            <a:chOff x="1141811" y="4938724"/>
            <a:chExt cx="620215" cy="357047"/>
          </a:xfrm>
        </p:grpSpPr>
        <p:pic>
          <p:nvPicPr>
            <p:cNvPr id="15378" name="Picture 26" descr="Image result for L shap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34331" y="4937903"/>
              <a:ext cx="326873" cy="32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379" name="Picture 26" descr="Image result for L shape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811" y="4967255"/>
              <a:ext cx="326873" cy="3285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054" name="Picture 30" descr="Image result for housekeeper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4244975"/>
            <a:ext cx="293688" cy="293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8" name="Picture 34" descr="Image result for brains cartoon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013" y="5610225"/>
            <a:ext cx="5064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0" name="Picture 36" descr="Image result for communication cartoon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263" y="2951163"/>
            <a:ext cx="527050" cy="23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66" name="Picture 42" descr="Image result for joystick cartoon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5287963"/>
            <a:ext cx="241300" cy="28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8"/>
            </p:par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>
            <a:spLocks/>
          </p:cNvSpPr>
          <p:nvPr/>
        </p:nvSpPr>
        <p:spPr bwMode="auto">
          <a:xfrm>
            <a:off x="406400" y="1636713"/>
            <a:ext cx="5083175" cy="4900612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Programmable logic</a:t>
            </a:r>
          </a:p>
        </p:txBody>
      </p:sp>
      <p:sp>
        <p:nvSpPr>
          <p:cNvPr id="16387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6388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High speed data path. Test mode.</a:t>
            </a:r>
          </a:p>
        </p:txBody>
      </p:sp>
      <p:sp>
        <p:nvSpPr>
          <p:cNvPr id="16389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6" name="Прямоугольник 1"/>
          <p:cNvSpPr>
            <a:spLocks noChangeAspect="1"/>
          </p:cNvSpPr>
          <p:nvPr/>
        </p:nvSpPr>
        <p:spPr bwMode="auto">
          <a:xfrm>
            <a:off x="555625" y="2082800"/>
            <a:ext cx="4651375" cy="5397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17938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DHPT data generator/checker</a:t>
            </a:r>
          </a:p>
        </p:txBody>
      </p:sp>
      <p:sp>
        <p:nvSpPr>
          <p:cNvPr id="8" name="Прямоугольник 1"/>
          <p:cNvSpPr>
            <a:spLocks noChangeAspect="1"/>
          </p:cNvSpPr>
          <p:nvPr/>
        </p:nvSpPr>
        <p:spPr bwMode="auto">
          <a:xfrm>
            <a:off x="555625" y="4213225"/>
            <a:ext cx="2159000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Aurora IP 1,6Gb/s</a:t>
            </a:r>
          </a:p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8b10b</a:t>
            </a:r>
          </a:p>
        </p:txBody>
      </p:sp>
      <p:sp>
        <p:nvSpPr>
          <p:cNvPr id="9" name="Прямоугольник 1"/>
          <p:cNvSpPr>
            <a:spLocks noChangeAspect="1"/>
          </p:cNvSpPr>
          <p:nvPr/>
        </p:nvSpPr>
        <p:spPr bwMode="auto">
          <a:xfrm>
            <a:off x="1949450" y="3148013"/>
            <a:ext cx="3257550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AXI interconnect</a:t>
            </a:r>
          </a:p>
        </p:txBody>
      </p:sp>
      <p:sp>
        <p:nvSpPr>
          <p:cNvPr id="4" name="Pfeil nach unten 3"/>
          <p:cNvSpPr>
            <a:spLocks noChangeArrowheads="1"/>
          </p:cNvSpPr>
          <p:nvPr/>
        </p:nvSpPr>
        <p:spPr bwMode="auto">
          <a:xfrm>
            <a:off x="962025" y="2622550"/>
            <a:ext cx="539750" cy="1590675"/>
          </a:xfrm>
          <a:prstGeom prst="downArrow">
            <a:avLst>
              <a:gd name="adj1" fmla="val 50000"/>
              <a:gd name="adj2" fmla="val 50018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5" name="Pfeil nach oben 4"/>
          <p:cNvSpPr>
            <a:spLocks noChangeArrowheads="1"/>
          </p:cNvSpPr>
          <p:nvPr/>
        </p:nvSpPr>
        <p:spPr bwMode="auto">
          <a:xfrm>
            <a:off x="2054225" y="3687763"/>
            <a:ext cx="539750" cy="525462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0" name="Freihandform 9"/>
          <p:cNvSpPr>
            <a:spLocks/>
          </p:cNvSpPr>
          <p:nvPr/>
        </p:nvSpPr>
        <p:spPr bwMode="auto">
          <a:xfrm>
            <a:off x="555625" y="5286375"/>
            <a:ext cx="1768475" cy="1571625"/>
          </a:xfrm>
          <a:custGeom>
            <a:avLst/>
            <a:gdLst>
              <a:gd name="T0" fmla="*/ 0 w 1943100"/>
              <a:gd name="T1" fmla="*/ 0 h 2071688"/>
              <a:gd name="T2" fmla="*/ 1943100 w 1943100"/>
              <a:gd name="T3" fmla="*/ 2071688 h 2071688"/>
            </a:gdLst>
            <a:ahLst/>
            <a:cxnLst/>
            <a:rect l="T0" t="T1" r="T2" b="T3"/>
            <a:pathLst>
              <a:path w="1943100" h="2071688">
                <a:moveTo>
                  <a:pt x="481013" y="0"/>
                </a:moveTo>
                <a:cubicBezTo>
                  <a:pt x="474663" y="7938"/>
                  <a:pt x="466831" y="14889"/>
                  <a:pt x="461963" y="23813"/>
                </a:cubicBezTo>
                <a:cubicBezTo>
                  <a:pt x="457155" y="32627"/>
                  <a:pt x="459538" y="45289"/>
                  <a:pt x="452438" y="52388"/>
                </a:cubicBezTo>
                <a:cubicBezTo>
                  <a:pt x="439302" y="65523"/>
                  <a:pt x="437467" y="65490"/>
                  <a:pt x="428625" y="80963"/>
                </a:cubicBezTo>
                <a:cubicBezTo>
                  <a:pt x="425103" y="87127"/>
                  <a:pt x="422622" y="93849"/>
                  <a:pt x="419100" y="100013"/>
                </a:cubicBezTo>
                <a:cubicBezTo>
                  <a:pt x="416260" y="104983"/>
                  <a:pt x="412415" y="109330"/>
                  <a:pt x="409575" y="114300"/>
                </a:cubicBezTo>
                <a:cubicBezTo>
                  <a:pt x="404595" y="123016"/>
                  <a:pt x="398260" y="139903"/>
                  <a:pt x="390525" y="147638"/>
                </a:cubicBezTo>
                <a:cubicBezTo>
                  <a:pt x="386478" y="151685"/>
                  <a:pt x="381000" y="153988"/>
                  <a:pt x="376238" y="157163"/>
                </a:cubicBezTo>
                <a:cubicBezTo>
                  <a:pt x="373063" y="163513"/>
                  <a:pt x="369206" y="169566"/>
                  <a:pt x="366713" y="176213"/>
                </a:cubicBezTo>
                <a:cubicBezTo>
                  <a:pt x="364415" y="182342"/>
                  <a:pt x="364877" y="189409"/>
                  <a:pt x="361950" y="195263"/>
                </a:cubicBezTo>
                <a:cubicBezTo>
                  <a:pt x="358400" y="202362"/>
                  <a:pt x="352973" y="208413"/>
                  <a:pt x="347663" y="214313"/>
                </a:cubicBezTo>
                <a:cubicBezTo>
                  <a:pt x="338652" y="224326"/>
                  <a:pt x="319088" y="242888"/>
                  <a:pt x="319088" y="242888"/>
                </a:cubicBezTo>
                <a:cubicBezTo>
                  <a:pt x="314161" y="257667"/>
                  <a:pt x="313627" y="261514"/>
                  <a:pt x="304800" y="276225"/>
                </a:cubicBezTo>
                <a:cubicBezTo>
                  <a:pt x="298910" y="286041"/>
                  <a:pt x="285750" y="304800"/>
                  <a:pt x="285750" y="304800"/>
                </a:cubicBezTo>
                <a:lnTo>
                  <a:pt x="276225" y="333375"/>
                </a:lnTo>
                <a:cubicBezTo>
                  <a:pt x="274638" y="338138"/>
                  <a:pt x="274248" y="343486"/>
                  <a:pt x="271463" y="347663"/>
                </a:cubicBezTo>
                <a:cubicBezTo>
                  <a:pt x="268288" y="352425"/>
                  <a:pt x="264263" y="356720"/>
                  <a:pt x="261938" y="361950"/>
                </a:cubicBezTo>
                <a:cubicBezTo>
                  <a:pt x="257860" y="371125"/>
                  <a:pt x="254848" y="380785"/>
                  <a:pt x="252413" y="390525"/>
                </a:cubicBezTo>
                <a:cubicBezTo>
                  <a:pt x="250825" y="396875"/>
                  <a:pt x="250228" y="403559"/>
                  <a:pt x="247650" y="409575"/>
                </a:cubicBezTo>
                <a:cubicBezTo>
                  <a:pt x="245395" y="414836"/>
                  <a:pt x="241300" y="419100"/>
                  <a:pt x="238125" y="423863"/>
                </a:cubicBezTo>
                <a:cubicBezTo>
                  <a:pt x="226790" y="457868"/>
                  <a:pt x="234169" y="444084"/>
                  <a:pt x="219075" y="466725"/>
                </a:cubicBezTo>
                <a:cubicBezTo>
                  <a:pt x="207108" y="502632"/>
                  <a:pt x="223249" y="458378"/>
                  <a:pt x="204788" y="495300"/>
                </a:cubicBezTo>
                <a:cubicBezTo>
                  <a:pt x="202543" y="499790"/>
                  <a:pt x="202516" y="505229"/>
                  <a:pt x="200025" y="509588"/>
                </a:cubicBezTo>
                <a:cubicBezTo>
                  <a:pt x="196087" y="516480"/>
                  <a:pt x="190290" y="522135"/>
                  <a:pt x="185738" y="528638"/>
                </a:cubicBezTo>
                <a:cubicBezTo>
                  <a:pt x="179173" y="538016"/>
                  <a:pt x="173038" y="547688"/>
                  <a:pt x="166688" y="557213"/>
                </a:cubicBezTo>
                <a:cubicBezTo>
                  <a:pt x="163513" y="561975"/>
                  <a:pt x="158973" y="566070"/>
                  <a:pt x="157163" y="571500"/>
                </a:cubicBezTo>
                <a:cubicBezTo>
                  <a:pt x="145828" y="605505"/>
                  <a:pt x="153207" y="591721"/>
                  <a:pt x="138113" y="614363"/>
                </a:cubicBezTo>
                <a:cubicBezTo>
                  <a:pt x="124933" y="667083"/>
                  <a:pt x="132730" y="640034"/>
                  <a:pt x="114300" y="695325"/>
                </a:cubicBezTo>
                <a:cubicBezTo>
                  <a:pt x="112712" y="700088"/>
                  <a:pt x="112323" y="705436"/>
                  <a:pt x="109538" y="709613"/>
                </a:cubicBezTo>
                <a:cubicBezTo>
                  <a:pt x="103188" y="719138"/>
                  <a:pt x="95608" y="727949"/>
                  <a:pt x="90488" y="738188"/>
                </a:cubicBezTo>
                <a:cubicBezTo>
                  <a:pt x="87313" y="744538"/>
                  <a:pt x="84616" y="751150"/>
                  <a:pt x="80963" y="757238"/>
                </a:cubicBezTo>
                <a:cubicBezTo>
                  <a:pt x="75073" y="767054"/>
                  <a:pt x="65534" y="774953"/>
                  <a:pt x="61913" y="785813"/>
                </a:cubicBezTo>
                <a:cubicBezTo>
                  <a:pt x="55340" y="805530"/>
                  <a:pt x="59935" y="795923"/>
                  <a:pt x="47625" y="814388"/>
                </a:cubicBezTo>
                <a:cubicBezTo>
                  <a:pt x="46038" y="819150"/>
                  <a:pt x="44940" y="824105"/>
                  <a:pt x="42863" y="828675"/>
                </a:cubicBezTo>
                <a:cubicBezTo>
                  <a:pt x="36987" y="841601"/>
                  <a:pt x="23813" y="866775"/>
                  <a:pt x="23813" y="866775"/>
                </a:cubicBezTo>
                <a:cubicBezTo>
                  <a:pt x="22225" y="874713"/>
                  <a:pt x="21892" y="883009"/>
                  <a:pt x="19050" y="890588"/>
                </a:cubicBezTo>
                <a:cubicBezTo>
                  <a:pt x="17040" y="895947"/>
                  <a:pt x="10836" y="899303"/>
                  <a:pt x="9525" y="904875"/>
                </a:cubicBezTo>
                <a:cubicBezTo>
                  <a:pt x="4383" y="926729"/>
                  <a:pt x="0" y="971550"/>
                  <a:pt x="0" y="971550"/>
                </a:cubicBezTo>
                <a:cubicBezTo>
                  <a:pt x="1588" y="1019175"/>
                  <a:pt x="806" y="1066938"/>
                  <a:pt x="4763" y="1114425"/>
                </a:cubicBezTo>
                <a:cubicBezTo>
                  <a:pt x="5597" y="1124431"/>
                  <a:pt x="8719" y="1134646"/>
                  <a:pt x="14288" y="1143000"/>
                </a:cubicBezTo>
                <a:lnTo>
                  <a:pt x="23813" y="1157288"/>
                </a:lnTo>
                <a:cubicBezTo>
                  <a:pt x="37482" y="1211971"/>
                  <a:pt x="18369" y="1144588"/>
                  <a:pt x="38100" y="1190625"/>
                </a:cubicBezTo>
                <a:cubicBezTo>
                  <a:pt x="56554" y="1233683"/>
                  <a:pt x="28473" y="1188090"/>
                  <a:pt x="52388" y="1223963"/>
                </a:cubicBezTo>
                <a:cubicBezTo>
                  <a:pt x="65400" y="1263002"/>
                  <a:pt x="42892" y="1202574"/>
                  <a:pt x="85725" y="1266825"/>
                </a:cubicBezTo>
                <a:cubicBezTo>
                  <a:pt x="99653" y="1287717"/>
                  <a:pt x="90671" y="1277679"/>
                  <a:pt x="114300" y="1295400"/>
                </a:cubicBezTo>
                <a:cubicBezTo>
                  <a:pt x="122432" y="1319793"/>
                  <a:pt x="113690" y="1302605"/>
                  <a:pt x="138113" y="1323975"/>
                </a:cubicBezTo>
                <a:cubicBezTo>
                  <a:pt x="170208" y="1352057"/>
                  <a:pt x="142787" y="1335837"/>
                  <a:pt x="176213" y="1352550"/>
                </a:cubicBezTo>
                <a:cubicBezTo>
                  <a:pt x="182035" y="1364194"/>
                  <a:pt x="186849" y="1375791"/>
                  <a:pt x="195263" y="1385888"/>
                </a:cubicBezTo>
                <a:cubicBezTo>
                  <a:pt x="225821" y="1422558"/>
                  <a:pt x="195426" y="1378988"/>
                  <a:pt x="219075" y="1414463"/>
                </a:cubicBezTo>
                <a:cubicBezTo>
                  <a:pt x="221869" y="1428433"/>
                  <a:pt x="223110" y="1439753"/>
                  <a:pt x="228600" y="1452563"/>
                </a:cubicBezTo>
                <a:cubicBezTo>
                  <a:pt x="231397" y="1459089"/>
                  <a:pt x="234950" y="1465263"/>
                  <a:pt x="238125" y="1471613"/>
                </a:cubicBezTo>
                <a:cubicBezTo>
                  <a:pt x="239713" y="1482725"/>
                  <a:pt x="240687" y="1493943"/>
                  <a:pt x="242888" y="1504950"/>
                </a:cubicBezTo>
                <a:cubicBezTo>
                  <a:pt x="243873" y="1509873"/>
                  <a:pt x="246432" y="1514368"/>
                  <a:pt x="247650" y="1519238"/>
                </a:cubicBezTo>
                <a:cubicBezTo>
                  <a:pt x="249613" y="1527091"/>
                  <a:pt x="250450" y="1535197"/>
                  <a:pt x="252413" y="1543050"/>
                </a:cubicBezTo>
                <a:cubicBezTo>
                  <a:pt x="253631" y="1547920"/>
                  <a:pt x="255459" y="1552620"/>
                  <a:pt x="257175" y="1557338"/>
                </a:cubicBezTo>
                <a:cubicBezTo>
                  <a:pt x="261810" y="1570085"/>
                  <a:pt x="266700" y="1582738"/>
                  <a:pt x="271463" y="1595438"/>
                </a:cubicBezTo>
                <a:cubicBezTo>
                  <a:pt x="273050" y="1608138"/>
                  <a:pt x="272857" y="1621190"/>
                  <a:pt x="276225" y="1633538"/>
                </a:cubicBezTo>
                <a:cubicBezTo>
                  <a:pt x="277731" y="1639060"/>
                  <a:pt x="284244" y="1642303"/>
                  <a:pt x="285750" y="1647825"/>
                </a:cubicBezTo>
                <a:cubicBezTo>
                  <a:pt x="289118" y="1660173"/>
                  <a:pt x="288821" y="1673238"/>
                  <a:pt x="290513" y="1685925"/>
                </a:cubicBezTo>
                <a:cubicBezTo>
                  <a:pt x="291997" y="1697052"/>
                  <a:pt x="293267" y="1708219"/>
                  <a:pt x="295275" y="1719263"/>
                </a:cubicBezTo>
                <a:cubicBezTo>
                  <a:pt x="300939" y="1750414"/>
                  <a:pt x="296834" y="1727141"/>
                  <a:pt x="309563" y="1752600"/>
                </a:cubicBezTo>
                <a:cubicBezTo>
                  <a:pt x="348228" y="1829930"/>
                  <a:pt x="296566" y="1731798"/>
                  <a:pt x="323850" y="1795463"/>
                </a:cubicBezTo>
                <a:cubicBezTo>
                  <a:pt x="330109" y="1810067"/>
                  <a:pt x="337568" y="1811924"/>
                  <a:pt x="347663" y="1824038"/>
                </a:cubicBezTo>
                <a:cubicBezTo>
                  <a:pt x="351327" y="1828435"/>
                  <a:pt x="352880" y="1834556"/>
                  <a:pt x="357188" y="1838325"/>
                </a:cubicBezTo>
                <a:cubicBezTo>
                  <a:pt x="365803" y="1845863"/>
                  <a:pt x="377669" y="1849280"/>
                  <a:pt x="385763" y="1857375"/>
                </a:cubicBezTo>
                <a:cubicBezTo>
                  <a:pt x="390525" y="1862138"/>
                  <a:pt x="394446" y="1867927"/>
                  <a:pt x="400050" y="1871663"/>
                </a:cubicBezTo>
                <a:cubicBezTo>
                  <a:pt x="404227" y="1874448"/>
                  <a:pt x="409575" y="1874838"/>
                  <a:pt x="414338" y="1876425"/>
                </a:cubicBezTo>
                <a:cubicBezTo>
                  <a:pt x="419100" y="1881188"/>
                  <a:pt x="423237" y="1886672"/>
                  <a:pt x="428625" y="1890713"/>
                </a:cubicBezTo>
                <a:cubicBezTo>
                  <a:pt x="444146" y="1902354"/>
                  <a:pt x="468300" y="1912933"/>
                  <a:pt x="485775" y="1919288"/>
                </a:cubicBezTo>
                <a:cubicBezTo>
                  <a:pt x="491926" y="1921525"/>
                  <a:pt x="498556" y="1922169"/>
                  <a:pt x="504825" y="1924050"/>
                </a:cubicBezTo>
                <a:cubicBezTo>
                  <a:pt x="514442" y="1926935"/>
                  <a:pt x="523875" y="1930400"/>
                  <a:pt x="533400" y="1933575"/>
                </a:cubicBezTo>
                <a:cubicBezTo>
                  <a:pt x="538163" y="1935163"/>
                  <a:pt x="542765" y="1937354"/>
                  <a:pt x="547688" y="1938338"/>
                </a:cubicBezTo>
                <a:cubicBezTo>
                  <a:pt x="567993" y="1942399"/>
                  <a:pt x="569049" y="1941586"/>
                  <a:pt x="585788" y="1947863"/>
                </a:cubicBezTo>
                <a:cubicBezTo>
                  <a:pt x="597079" y="1952097"/>
                  <a:pt x="617827" y="1960149"/>
                  <a:pt x="628650" y="1966913"/>
                </a:cubicBezTo>
                <a:cubicBezTo>
                  <a:pt x="635381" y="1971120"/>
                  <a:pt x="640447" y="1977976"/>
                  <a:pt x="647700" y="1981200"/>
                </a:cubicBezTo>
                <a:cubicBezTo>
                  <a:pt x="655097" y="1984488"/>
                  <a:pt x="663611" y="1984207"/>
                  <a:pt x="671513" y="1985963"/>
                </a:cubicBezTo>
                <a:cubicBezTo>
                  <a:pt x="677903" y="1987383"/>
                  <a:pt x="684294" y="1988844"/>
                  <a:pt x="690563" y="1990725"/>
                </a:cubicBezTo>
                <a:cubicBezTo>
                  <a:pt x="700180" y="1993610"/>
                  <a:pt x="709613" y="1997075"/>
                  <a:pt x="719138" y="2000250"/>
                </a:cubicBezTo>
                <a:cubicBezTo>
                  <a:pt x="723900" y="2001838"/>
                  <a:pt x="728555" y="2003796"/>
                  <a:pt x="733425" y="2005013"/>
                </a:cubicBezTo>
                <a:cubicBezTo>
                  <a:pt x="752140" y="2009691"/>
                  <a:pt x="761721" y="2011569"/>
                  <a:pt x="781050" y="2019300"/>
                </a:cubicBezTo>
                <a:cubicBezTo>
                  <a:pt x="785674" y="2021150"/>
                  <a:pt x="810757" y="2031723"/>
                  <a:pt x="819150" y="2033588"/>
                </a:cubicBezTo>
                <a:cubicBezTo>
                  <a:pt x="828576" y="2035683"/>
                  <a:pt x="838200" y="2036763"/>
                  <a:pt x="847725" y="2038350"/>
                </a:cubicBezTo>
                <a:lnTo>
                  <a:pt x="890588" y="2052638"/>
                </a:lnTo>
                <a:cubicBezTo>
                  <a:pt x="904198" y="2057175"/>
                  <a:pt x="908984" y="2059175"/>
                  <a:pt x="923925" y="2062163"/>
                </a:cubicBezTo>
                <a:cubicBezTo>
                  <a:pt x="946801" y="2066738"/>
                  <a:pt x="967205" y="2068763"/>
                  <a:pt x="990600" y="2071688"/>
                </a:cubicBezTo>
                <a:cubicBezTo>
                  <a:pt x="1046163" y="2070100"/>
                  <a:pt x="1101866" y="2071188"/>
                  <a:pt x="1157288" y="2066925"/>
                </a:cubicBezTo>
                <a:cubicBezTo>
                  <a:pt x="1164367" y="2066380"/>
                  <a:pt x="1170250" y="2061053"/>
                  <a:pt x="1176338" y="2057400"/>
                </a:cubicBezTo>
                <a:cubicBezTo>
                  <a:pt x="1186154" y="2051510"/>
                  <a:pt x="1195388" y="2044700"/>
                  <a:pt x="1204913" y="2038350"/>
                </a:cubicBezTo>
                <a:cubicBezTo>
                  <a:pt x="1218959" y="2028986"/>
                  <a:pt x="1222031" y="2028286"/>
                  <a:pt x="1233488" y="2014538"/>
                </a:cubicBezTo>
                <a:cubicBezTo>
                  <a:pt x="1237152" y="2010141"/>
                  <a:pt x="1239686" y="2004908"/>
                  <a:pt x="1243013" y="2000250"/>
                </a:cubicBezTo>
                <a:cubicBezTo>
                  <a:pt x="1247626" y="1993791"/>
                  <a:pt x="1252686" y="1987659"/>
                  <a:pt x="1257300" y="1981200"/>
                </a:cubicBezTo>
                <a:cubicBezTo>
                  <a:pt x="1260627" y="1976542"/>
                  <a:pt x="1262778" y="1970960"/>
                  <a:pt x="1266825" y="1966913"/>
                </a:cubicBezTo>
                <a:cubicBezTo>
                  <a:pt x="1270873" y="1962866"/>
                  <a:pt x="1276350" y="1960563"/>
                  <a:pt x="1281113" y="1957388"/>
                </a:cubicBezTo>
                <a:cubicBezTo>
                  <a:pt x="1289580" y="1944688"/>
                  <a:pt x="1292232" y="1938686"/>
                  <a:pt x="1304925" y="1928813"/>
                </a:cubicBezTo>
                <a:cubicBezTo>
                  <a:pt x="1313961" y="1921785"/>
                  <a:pt x="1325405" y="1917858"/>
                  <a:pt x="1333500" y="1909763"/>
                </a:cubicBezTo>
                <a:cubicBezTo>
                  <a:pt x="1338263" y="1905000"/>
                  <a:pt x="1341940" y="1898817"/>
                  <a:pt x="1347788" y="1895475"/>
                </a:cubicBezTo>
                <a:cubicBezTo>
                  <a:pt x="1353471" y="1892228"/>
                  <a:pt x="1360569" y="1892594"/>
                  <a:pt x="1366838" y="1890713"/>
                </a:cubicBezTo>
                <a:cubicBezTo>
                  <a:pt x="1414386" y="1876449"/>
                  <a:pt x="1376167" y="1883938"/>
                  <a:pt x="1428750" y="1876425"/>
                </a:cubicBezTo>
                <a:cubicBezTo>
                  <a:pt x="1456134" y="1867298"/>
                  <a:pt x="1432598" y="1874196"/>
                  <a:pt x="1476375" y="1866900"/>
                </a:cubicBezTo>
                <a:cubicBezTo>
                  <a:pt x="1491491" y="1864381"/>
                  <a:pt x="1527159" y="1856323"/>
                  <a:pt x="1538288" y="1852613"/>
                </a:cubicBezTo>
                <a:cubicBezTo>
                  <a:pt x="1543050" y="1851025"/>
                  <a:pt x="1548017" y="1849954"/>
                  <a:pt x="1552575" y="1847850"/>
                </a:cubicBezTo>
                <a:cubicBezTo>
                  <a:pt x="1568690" y="1840412"/>
                  <a:pt x="1583721" y="1830630"/>
                  <a:pt x="1600200" y="1824038"/>
                </a:cubicBezTo>
                <a:cubicBezTo>
                  <a:pt x="1647086" y="1805284"/>
                  <a:pt x="1605010" y="1824011"/>
                  <a:pt x="1638300" y="1804988"/>
                </a:cubicBezTo>
                <a:cubicBezTo>
                  <a:pt x="1644464" y="1801466"/>
                  <a:pt x="1651573" y="1799590"/>
                  <a:pt x="1657350" y="1795463"/>
                </a:cubicBezTo>
                <a:cubicBezTo>
                  <a:pt x="1662831" y="1791548"/>
                  <a:pt x="1666464" y="1785487"/>
                  <a:pt x="1671638" y="1781175"/>
                </a:cubicBezTo>
                <a:cubicBezTo>
                  <a:pt x="1676035" y="1777511"/>
                  <a:pt x="1681647" y="1775453"/>
                  <a:pt x="1685925" y="1771650"/>
                </a:cubicBezTo>
                <a:cubicBezTo>
                  <a:pt x="1695993" y="1762701"/>
                  <a:pt x="1704975" y="1752600"/>
                  <a:pt x="1714500" y="1743075"/>
                </a:cubicBezTo>
                <a:lnTo>
                  <a:pt x="1728788" y="1728788"/>
                </a:lnTo>
                <a:lnTo>
                  <a:pt x="1743075" y="1714500"/>
                </a:lnTo>
                <a:lnTo>
                  <a:pt x="1757363" y="1700213"/>
                </a:lnTo>
                <a:cubicBezTo>
                  <a:pt x="1763223" y="1682631"/>
                  <a:pt x="1762914" y="1680111"/>
                  <a:pt x="1776413" y="1662113"/>
                </a:cubicBezTo>
                <a:cubicBezTo>
                  <a:pt x="1780454" y="1656725"/>
                  <a:pt x="1786388" y="1652999"/>
                  <a:pt x="1790700" y="1647825"/>
                </a:cubicBezTo>
                <a:cubicBezTo>
                  <a:pt x="1807762" y="1627351"/>
                  <a:pt x="1794247" y="1640731"/>
                  <a:pt x="1804988" y="1619250"/>
                </a:cubicBezTo>
                <a:cubicBezTo>
                  <a:pt x="1807548" y="1614131"/>
                  <a:pt x="1811338" y="1609725"/>
                  <a:pt x="1814513" y="1604963"/>
                </a:cubicBezTo>
                <a:cubicBezTo>
                  <a:pt x="1825426" y="1561310"/>
                  <a:pt x="1816777" y="1577755"/>
                  <a:pt x="1833563" y="1552575"/>
                </a:cubicBezTo>
                <a:cubicBezTo>
                  <a:pt x="1835854" y="1531954"/>
                  <a:pt x="1837400" y="1506754"/>
                  <a:pt x="1843088" y="1485900"/>
                </a:cubicBezTo>
                <a:cubicBezTo>
                  <a:pt x="1845730" y="1476214"/>
                  <a:pt x="1849438" y="1466850"/>
                  <a:pt x="1852613" y="1457325"/>
                </a:cubicBezTo>
                <a:cubicBezTo>
                  <a:pt x="1851025" y="1362075"/>
                  <a:pt x="1850780" y="1266793"/>
                  <a:pt x="1847850" y="1171575"/>
                </a:cubicBezTo>
                <a:cubicBezTo>
                  <a:pt x="1847234" y="1151552"/>
                  <a:pt x="1842466" y="1150039"/>
                  <a:pt x="1838325" y="1133475"/>
                </a:cubicBezTo>
                <a:cubicBezTo>
                  <a:pt x="1836362" y="1125622"/>
                  <a:pt x="1834894" y="1117647"/>
                  <a:pt x="1833563" y="1109663"/>
                </a:cubicBezTo>
                <a:cubicBezTo>
                  <a:pt x="1831718" y="1098590"/>
                  <a:pt x="1830551" y="1087413"/>
                  <a:pt x="1828800" y="1076325"/>
                </a:cubicBezTo>
                <a:cubicBezTo>
                  <a:pt x="1815427" y="991632"/>
                  <a:pt x="1822513" y="1048316"/>
                  <a:pt x="1814513" y="976313"/>
                </a:cubicBezTo>
                <a:cubicBezTo>
                  <a:pt x="1816100" y="939800"/>
                  <a:pt x="1816472" y="903215"/>
                  <a:pt x="1819275" y="866775"/>
                </a:cubicBezTo>
                <a:cubicBezTo>
                  <a:pt x="1819660" y="861770"/>
                  <a:pt x="1823053" y="857411"/>
                  <a:pt x="1824038" y="852488"/>
                </a:cubicBezTo>
                <a:cubicBezTo>
                  <a:pt x="1826239" y="841481"/>
                  <a:pt x="1826599" y="830157"/>
                  <a:pt x="1828800" y="819150"/>
                </a:cubicBezTo>
                <a:cubicBezTo>
                  <a:pt x="1829785" y="814227"/>
                  <a:pt x="1832184" y="809690"/>
                  <a:pt x="1833563" y="804863"/>
                </a:cubicBezTo>
                <a:cubicBezTo>
                  <a:pt x="1835361" y="798569"/>
                  <a:pt x="1836527" y="792107"/>
                  <a:pt x="1838325" y="785813"/>
                </a:cubicBezTo>
                <a:cubicBezTo>
                  <a:pt x="1839704" y="780986"/>
                  <a:pt x="1841870" y="776395"/>
                  <a:pt x="1843088" y="771525"/>
                </a:cubicBezTo>
                <a:cubicBezTo>
                  <a:pt x="1845051" y="763672"/>
                  <a:pt x="1845887" y="755566"/>
                  <a:pt x="1847850" y="747713"/>
                </a:cubicBezTo>
                <a:cubicBezTo>
                  <a:pt x="1849068" y="742843"/>
                  <a:pt x="1851292" y="738268"/>
                  <a:pt x="1852613" y="733425"/>
                </a:cubicBezTo>
                <a:cubicBezTo>
                  <a:pt x="1856058" y="720795"/>
                  <a:pt x="1855403" y="706550"/>
                  <a:pt x="1862138" y="695325"/>
                </a:cubicBezTo>
                <a:cubicBezTo>
                  <a:pt x="1880823" y="664182"/>
                  <a:pt x="1872987" y="680107"/>
                  <a:pt x="1885950" y="647700"/>
                </a:cubicBezTo>
                <a:cubicBezTo>
                  <a:pt x="1887538" y="633413"/>
                  <a:pt x="1887480" y="618845"/>
                  <a:pt x="1890713" y="604838"/>
                </a:cubicBezTo>
                <a:cubicBezTo>
                  <a:pt x="1892309" y="597920"/>
                  <a:pt x="1897745" y="592436"/>
                  <a:pt x="1900238" y="585788"/>
                </a:cubicBezTo>
                <a:cubicBezTo>
                  <a:pt x="1902536" y="579659"/>
                  <a:pt x="1903202" y="573032"/>
                  <a:pt x="1905000" y="566738"/>
                </a:cubicBezTo>
                <a:cubicBezTo>
                  <a:pt x="1906379" y="561911"/>
                  <a:pt x="1908175" y="557213"/>
                  <a:pt x="1909763" y="552450"/>
                </a:cubicBezTo>
                <a:cubicBezTo>
                  <a:pt x="1913101" y="532422"/>
                  <a:pt x="1919481" y="492242"/>
                  <a:pt x="1924050" y="476250"/>
                </a:cubicBezTo>
                <a:lnTo>
                  <a:pt x="1933575" y="442913"/>
                </a:lnTo>
                <a:cubicBezTo>
                  <a:pt x="1935163" y="388938"/>
                  <a:pt x="1935770" y="334925"/>
                  <a:pt x="1938338" y="280988"/>
                </a:cubicBezTo>
                <a:cubicBezTo>
                  <a:pt x="1938947" y="268204"/>
                  <a:pt x="1943100" y="255687"/>
                  <a:pt x="1943100" y="242888"/>
                </a:cubicBezTo>
                <a:cubicBezTo>
                  <a:pt x="1943100" y="185716"/>
                  <a:pt x="1942411" y="128465"/>
                  <a:pt x="1938338" y="71438"/>
                </a:cubicBezTo>
                <a:cubicBezTo>
                  <a:pt x="1937623" y="61423"/>
                  <a:pt x="1930782" y="52708"/>
                  <a:pt x="1928813" y="42863"/>
                </a:cubicBezTo>
                <a:cubicBezTo>
                  <a:pt x="1923116" y="14380"/>
                  <a:pt x="1924050" y="27145"/>
                  <a:pt x="1924050" y="4763"/>
                </a:cubicBezTo>
              </a:path>
            </a:pathLst>
          </a:custGeom>
          <a:noFill/>
          <a:ln w="12700" cap="rnd" algn="ctr">
            <a:solidFill>
              <a:srgbClr val="FF00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Loopback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3" name="Pfeil nach unten 12"/>
          <p:cNvSpPr>
            <a:spLocks noChangeArrowheads="1"/>
          </p:cNvSpPr>
          <p:nvPr/>
        </p:nvSpPr>
        <p:spPr bwMode="auto">
          <a:xfrm>
            <a:off x="3151188" y="3687763"/>
            <a:ext cx="539750" cy="525462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Прямоугольник 1"/>
          <p:cNvSpPr>
            <a:spLocks noChangeAspect="1"/>
          </p:cNvSpPr>
          <p:nvPr/>
        </p:nvSpPr>
        <p:spPr bwMode="auto">
          <a:xfrm>
            <a:off x="3048000" y="4213225"/>
            <a:ext cx="2159000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XG Ethernet</a:t>
            </a:r>
          </a:p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UDP/IP/MAC</a:t>
            </a:r>
          </a:p>
        </p:txBody>
      </p:sp>
      <p:sp>
        <p:nvSpPr>
          <p:cNvPr id="15" name="Freihandform 14"/>
          <p:cNvSpPr>
            <a:spLocks/>
          </p:cNvSpPr>
          <p:nvPr/>
        </p:nvSpPr>
        <p:spPr bwMode="auto">
          <a:xfrm>
            <a:off x="3430588" y="5821363"/>
            <a:ext cx="1165225" cy="982662"/>
          </a:xfrm>
          <a:custGeom>
            <a:avLst/>
            <a:gdLst>
              <a:gd name="T0" fmla="*/ 0 w 1165860"/>
              <a:gd name="T1" fmla="*/ 0 h 1653540"/>
              <a:gd name="T2" fmla="*/ 1165860 w 1165860"/>
              <a:gd name="T3" fmla="*/ 1653540 h 1653540"/>
            </a:gdLst>
            <a:ahLst/>
            <a:cxnLst/>
            <a:rect l="T0" t="T1" r="T2" b="T3"/>
            <a:pathLst>
              <a:path w="1165860" h="1653540">
                <a:moveTo>
                  <a:pt x="0" y="7620"/>
                </a:moveTo>
                <a:cubicBezTo>
                  <a:pt x="13952" y="202948"/>
                  <a:pt x="-13614" y="64211"/>
                  <a:pt x="22860" y="137160"/>
                </a:cubicBezTo>
                <a:cubicBezTo>
                  <a:pt x="26452" y="144344"/>
                  <a:pt x="25462" y="153748"/>
                  <a:pt x="30480" y="160020"/>
                </a:cubicBezTo>
                <a:cubicBezTo>
                  <a:pt x="36201" y="167171"/>
                  <a:pt x="45720" y="170180"/>
                  <a:pt x="53340" y="175260"/>
                </a:cubicBezTo>
                <a:cubicBezTo>
                  <a:pt x="71210" y="228871"/>
                  <a:pt x="47952" y="162688"/>
                  <a:pt x="76200" y="228600"/>
                </a:cubicBezTo>
                <a:cubicBezTo>
                  <a:pt x="79364" y="235983"/>
                  <a:pt x="81280" y="243840"/>
                  <a:pt x="83820" y="251460"/>
                </a:cubicBezTo>
                <a:cubicBezTo>
                  <a:pt x="81280" y="287020"/>
                  <a:pt x="81488" y="322884"/>
                  <a:pt x="76200" y="358140"/>
                </a:cubicBezTo>
                <a:cubicBezTo>
                  <a:pt x="72553" y="382452"/>
                  <a:pt x="61611" y="407651"/>
                  <a:pt x="45720" y="426720"/>
                </a:cubicBezTo>
                <a:cubicBezTo>
                  <a:pt x="38821" y="434999"/>
                  <a:pt x="30480" y="441960"/>
                  <a:pt x="22860" y="449580"/>
                </a:cubicBezTo>
                <a:cubicBezTo>
                  <a:pt x="20320" y="457200"/>
                  <a:pt x="16815" y="464564"/>
                  <a:pt x="15240" y="472440"/>
                </a:cubicBezTo>
                <a:cubicBezTo>
                  <a:pt x="-982" y="553549"/>
                  <a:pt x="7921" y="605896"/>
                  <a:pt x="15240" y="701040"/>
                </a:cubicBezTo>
                <a:cubicBezTo>
                  <a:pt x="15856" y="709049"/>
                  <a:pt x="21118" y="716059"/>
                  <a:pt x="22860" y="723900"/>
                </a:cubicBezTo>
                <a:cubicBezTo>
                  <a:pt x="26212" y="738982"/>
                  <a:pt x="26040" y="754821"/>
                  <a:pt x="30480" y="769620"/>
                </a:cubicBezTo>
                <a:cubicBezTo>
                  <a:pt x="40499" y="803018"/>
                  <a:pt x="46930" y="794900"/>
                  <a:pt x="60960" y="822960"/>
                </a:cubicBezTo>
                <a:cubicBezTo>
                  <a:pt x="64552" y="830144"/>
                  <a:pt x="64988" y="838636"/>
                  <a:pt x="68580" y="845820"/>
                </a:cubicBezTo>
                <a:cubicBezTo>
                  <a:pt x="72676" y="854011"/>
                  <a:pt x="79724" y="860489"/>
                  <a:pt x="83820" y="868680"/>
                </a:cubicBezTo>
                <a:cubicBezTo>
                  <a:pt x="93031" y="887102"/>
                  <a:pt x="91736" y="902488"/>
                  <a:pt x="99060" y="922020"/>
                </a:cubicBezTo>
                <a:cubicBezTo>
                  <a:pt x="128945" y="1001714"/>
                  <a:pt x="102361" y="904743"/>
                  <a:pt x="121920" y="982980"/>
                </a:cubicBezTo>
                <a:cubicBezTo>
                  <a:pt x="119277" y="1014700"/>
                  <a:pt x="116166" y="1082195"/>
                  <a:pt x="106680" y="1120140"/>
                </a:cubicBezTo>
                <a:cubicBezTo>
                  <a:pt x="102784" y="1135725"/>
                  <a:pt x="96520" y="1150620"/>
                  <a:pt x="91440" y="1165860"/>
                </a:cubicBezTo>
                <a:lnTo>
                  <a:pt x="83820" y="1188720"/>
                </a:lnTo>
                <a:lnTo>
                  <a:pt x="76200" y="1211580"/>
                </a:lnTo>
                <a:cubicBezTo>
                  <a:pt x="78740" y="1287780"/>
                  <a:pt x="79208" y="1364077"/>
                  <a:pt x="83820" y="1440180"/>
                </a:cubicBezTo>
                <a:cubicBezTo>
                  <a:pt x="84620" y="1453375"/>
                  <a:pt x="98063" y="1477283"/>
                  <a:pt x="106680" y="1485900"/>
                </a:cubicBezTo>
                <a:cubicBezTo>
                  <a:pt x="113156" y="1492376"/>
                  <a:pt x="121920" y="1496060"/>
                  <a:pt x="129540" y="1501140"/>
                </a:cubicBezTo>
                <a:cubicBezTo>
                  <a:pt x="139700" y="1516380"/>
                  <a:pt x="144780" y="1536700"/>
                  <a:pt x="160020" y="1546860"/>
                </a:cubicBezTo>
                <a:cubicBezTo>
                  <a:pt x="175260" y="1557020"/>
                  <a:pt x="188364" y="1571548"/>
                  <a:pt x="205740" y="1577340"/>
                </a:cubicBezTo>
                <a:cubicBezTo>
                  <a:pt x="213360" y="1579880"/>
                  <a:pt x="221416" y="1581368"/>
                  <a:pt x="228600" y="1584960"/>
                </a:cubicBezTo>
                <a:cubicBezTo>
                  <a:pt x="236791" y="1589056"/>
                  <a:pt x="243269" y="1596104"/>
                  <a:pt x="251460" y="1600200"/>
                </a:cubicBezTo>
                <a:cubicBezTo>
                  <a:pt x="258644" y="1603792"/>
                  <a:pt x="267299" y="1603919"/>
                  <a:pt x="274320" y="1607820"/>
                </a:cubicBezTo>
                <a:cubicBezTo>
                  <a:pt x="290331" y="1616715"/>
                  <a:pt x="302664" y="1632508"/>
                  <a:pt x="320040" y="1638300"/>
                </a:cubicBezTo>
                <a:lnTo>
                  <a:pt x="365760" y="1653540"/>
                </a:lnTo>
                <a:cubicBezTo>
                  <a:pt x="434340" y="1651000"/>
                  <a:pt x="503025" y="1650485"/>
                  <a:pt x="571500" y="1645920"/>
                </a:cubicBezTo>
                <a:cubicBezTo>
                  <a:pt x="586442" y="1644924"/>
                  <a:pt x="606611" y="1631901"/>
                  <a:pt x="617220" y="1623060"/>
                </a:cubicBezTo>
                <a:cubicBezTo>
                  <a:pt x="625499" y="1616161"/>
                  <a:pt x="631311" y="1606464"/>
                  <a:pt x="640080" y="1600200"/>
                </a:cubicBezTo>
                <a:cubicBezTo>
                  <a:pt x="649323" y="1593598"/>
                  <a:pt x="660400" y="1590040"/>
                  <a:pt x="670560" y="1584960"/>
                </a:cubicBezTo>
                <a:cubicBezTo>
                  <a:pt x="675640" y="1577340"/>
                  <a:pt x="681256" y="1570051"/>
                  <a:pt x="685800" y="1562100"/>
                </a:cubicBezTo>
                <a:cubicBezTo>
                  <a:pt x="691436" y="1552237"/>
                  <a:pt x="693008" y="1539652"/>
                  <a:pt x="701040" y="1531620"/>
                </a:cubicBezTo>
                <a:cubicBezTo>
                  <a:pt x="706720" y="1525940"/>
                  <a:pt x="716280" y="1526540"/>
                  <a:pt x="723900" y="1524000"/>
                </a:cubicBezTo>
                <a:cubicBezTo>
                  <a:pt x="726440" y="1516380"/>
                  <a:pt x="727928" y="1508324"/>
                  <a:pt x="731520" y="1501140"/>
                </a:cubicBezTo>
                <a:cubicBezTo>
                  <a:pt x="735616" y="1492949"/>
                  <a:pt x="744128" y="1487052"/>
                  <a:pt x="746760" y="1478280"/>
                </a:cubicBezTo>
                <a:cubicBezTo>
                  <a:pt x="748696" y="1471827"/>
                  <a:pt x="751750" y="1417454"/>
                  <a:pt x="762000" y="1402080"/>
                </a:cubicBezTo>
                <a:cubicBezTo>
                  <a:pt x="767978" y="1393114"/>
                  <a:pt x="777240" y="1386840"/>
                  <a:pt x="784860" y="1379220"/>
                </a:cubicBezTo>
                <a:cubicBezTo>
                  <a:pt x="802978" y="1324865"/>
                  <a:pt x="777287" y="1390579"/>
                  <a:pt x="815340" y="1333500"/>
                </a:cubicBezTo>
                <a:cubicBezTo>
                  <a:pt x="819795" y="1326817"/>
                  <a:pt x="819368" y="1317824"/>
                  <a:pt x="822960" y="1310640"/>
                </a:cubicBezTo>
                <a:cubicBezTo>
                  <a:pt x="827056" y="1302449"/>
                  <a:pt x="834104" y="1295971"/>
                  <a:pt x="838200" y="1287780"/>
                </a:cubicBezTo>
                <a:cubicBezTo>
                  <a:pt x="841792" y="1280596"/>
                  <a:pt x="842228" y="1272104"/>
                  <a:pt x="845820" y="1264920"/>
                </a:cubicBezTo>
                <a:cubicBezTo>
                  <a:pt x="849916" y="1256729"/>
                  <a:pt x="856516" y="1250011"/>
                  <a:pt x="861060" y="1242060"/>
                </a:cubicBezTo>
                <a:cubicBezTo>
                  <a:pt x="866696" y="1232197"/>
                  <a:pt x="871220" y="1221740"/>
                  <a:pt x="876300" y="1211580"/>
                </a:cubicBezTo>
                <a:cubicBezTo>
                  <a:pt x="885254" y="1104131"/>
                  <a:pt x="874248" y="1149156"/>
                  <a:pt x="899160" y="1074420"/>
                </a:cubicBezTo>
                <a:cubicBezTo>
                  <a:pt x="902136" y="1059540"/>
                  <a:pt x="912352" y="1000268"/>
                  <a:pt x="922020" y="990600"/>
                </a:cubicBezTo>
                <a:lnTo>
                  <a:pt x="944880" y="967740"/>
                </a:lnTo>
                <a:cubicBezTo>
                  <a:pt x="972670" y="884370"/>
                  <a:pt x="928349" y="1010650"/>
                  <a:pt x="967740" y="922020"/>
                </a:cubicBezTo>
                <a:cubicBezTo>
                  <a:pt x="974264" y="907340"/>
                  <a:pt x="974069" y="889666"/>
                  <a:pt x="982980" y="876300"/>
                </a:cubicBezTo>
                <a:cubicBezTo>
                  <a:pt x="988060" y="868680"/>
                  <a:pt x="994501" y="861809"/>
                  <a:pt x="998220" y="853440"/>
                </a:cubicBezTo>
                <a:cubicBezTo>
                  <a:pt x="1004744" y="838760"/>
                  <a:pt x="1008380" y="822960"/>
                  <a:pt x="1013460" y="807720"/>
                </a:cubicBezTo>
                <a:lnTo>
                  <a:pt x="1021080" y="784860"/>
                </a:lnTo>
                <a:cubicBezTo>
                  <a:pt x="1018540" y="741680"/>
                  <a:pt x="1019055" y="698211"/>
                  <a:pt x="1013460" y="655320"/>
                </a:cubicBezTo>
                <a:cubicBezTo>
                  <a:pt x="1011382" y="639391"/>
                  <a:pt x="998220" y="609600"/>
                  <a:pt x="998220" y="609600"/>
                </a:cubicBezTo>
                <a:cubicBezTo>
                  <a:pt x="1000315" y="588655"/>
                  <a:pt x="997386" y="526614"/>
                  <a:pt x="1021080" y="502920"/>
                </a:cubicBezTo>
                <a:cubicBezTo>
                  <a:pt x="1026760" y="497240"/>
                  <a:pt x="1036320" y="497840"/>
                  <a:pt x="1043940" y="495300"/>
                </a:cubicBezTo>
                <a:cubicBezTo>
                  <a:pt x="1065161" y="474079"/>
                  <a:pt x="1109531" y="435686"/>
                  <a:pt x="1120140" y="403860"/>
                </a:cubicBezTo>
                <a:cubicBezTo>
                  <a:pt x="1139293" y="346401"/>
                  <a:pt x="1113457" y="417226"/>
                  <a:pt x="1143000" y="358140"/>
                </a:cubicBezTo>
                <a:cubicBezTo>
                  <a:pt x="1174548" y="295044"/>
                  <a:pt x="1122184" y="377934"/>
                  <a:pt x="1165860" y="312420"/>
                </a:cubicBezTo>
                <a:cubicBezTo>
                  <a:pt x="1163320" y="261620"/>
                  <a:pt x="1161997" y="210744"/>
                  <a:pt x="1158240" y="160020"/>
                </a:cubicBezTo>
                <a:cubicBezTo>
                  <a:pt x="1156082" y="130881"/>
                  <a:pt x="1150928" y="103947"/>
                  <a:pt x="1143000" y="76200"/>
                </a:cubicBezTo>
                <a:cubicBezTo>
                  <a:pt x="1140793" y="68477"/>
                  <a:pt x="1136179" y="61332"/>
                  <a:pt x="1135380" y="53340"/>
                </a:cubicBezTo>
                <a:cubicBezTo>
                  <a:pt x="1133611" y="35648"/>
                  <a:pt x="1135380" y="17780"/>
                  <a:pt x="1135380" y="0"/>
                </a:cubicBezTo>
              </a:path>
            </a:pathLst>
          </a:custGeom>
          <a:noFill/>
          <a:ln w="12700" cap="rnd" algn="ctr">
            <a:solidFill>
              <a:srgbClr val="FF9900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Loopback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0" name="Pfeil nach oben 19"/>
          <p:cNvSpPr>
            <a:spLocks noChangeArrowheads="1"/>
          </p:cNvSpPr>
          <p:nvPr/>
        </p:nvSpPr>
        <p:spPr bwMode="auto">
          <a:xfrm>
            <a:off x="4587875" y="3687763"/>
            <a:ext cx="539750" cy="525462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1" name="Прямоугольник 1"/>
          <p:cNvSpPr>
            <a:spLocks noChangeAspect="1"/>
          </p:cNvSpPr>
          <p:nvPr/>
        </p:nvSpPr>
        <p:spPr bwMode="auto">
          <a:xfrm>
            <a:off x="3048000" y="5286375"/>
            <a:ext cx="2159000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PCS/PMA</a:t>
            </a:r>
          </a:p>
        </p:txBody>
      </p:sp>
      <p:sp>
        <p:nvSpPr>
          <p:cNvPr id="22" name="Pfeil nach oben 21"/>
          <p:cNvSpPr>
            <a:spLocks noChangeArrowheads="1"/>
          </p:cNvSpPr>
          <p:nvPr/>
        </p:nvSpPr>
        <p:spPr bwMode="auto">
          <a:xfrm>
            <a:off x="4587875" y="2622550"/>
            <a:ext cx="539750" cy="525463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6402" name="AutoShape 2" descr="Image result for analogue voltmeter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pic>
        <p:nvPicPr>
          <p:cNvPr id="98310" name="Picture 6" descr="Image result for analogue voltme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1822450"/>
            <a:ext cx="1603375" cy="1065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9" name="Gerade Verbindung mit Pfeil 18"/>
          <p:cNvCxnSpPr>
            <a:cxnSpLocks noChangeShapeType="1"/>
            <a:stCxn id="6" idx="3"/>
            <a:endCxn id="98310" idx="1"/>
          </p:cNvCxnSpPr>
          <p:nvPr/>
        </p:nvCxnSpPr>
        <p:spPr bwMode="auto">
          <a:xfrm>
            <a:off x="5207000" y="2352675"/>
            <a:ext cx="1397000" cy="3175"/>
          </a:xfrm>
          <a:prstGeom prst="straightConnector1">
            <a:avLst/>
          </a:prstGeom>
          <a:noFill/>
          <a:ln w="12700" algn="ctr">
            <a:solidFill>
              <a:schemeClr val="tx1"/>
            </a:solidFill>
            <a:round/>
            <a:headEnd/>
            <a:tailEnd type="stealth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98311" name="Picture 7" descr="C:\Users\mpo735\Desktop\Screenshot_2018-03-14_11-10-08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86" r="-23586"/>
          <a:stretch>
            <a:fillRect/>
          </a:stretch>
        </p:blipFill>
        <p:spPr bwMode="auto">
          <a:xfrm>
            <a:off x="5613400" y="3527425"/>
            <a:ext cx="4579938" cy="2036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Explosion 1 31"/>
          <p:cNvSpPr>
            <a:spLocks noChangeArrowheads="1"/>
          </p:cNvSpPr>
          <p:nvPr/>
        </p:nvSpPr>
        <p:spPr bwMode="auto">
          <a:xfrm>
            <a:off x="1003300" y="2628900"/>
            <a:ext cx="457200" cy="595313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3" name="Explosion 1 22"/>
          <p:cNvSpPr>
            <a:spLocks noChangeArrowheads="1"/>
          </p:cNvSpPr>
          <p:nvPr/>
        </p:nvSpPr>
        <p:spPr bwMode="auto">
          <a:xfrm>
            <a:off x="2019300" y="3754438"/>
            <a:ext cx="228600" cy="263525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4" name="Explosion 1 23"/>
          <p:cNvSpPr>
            <a:spLocks noChangeArrowheads="1"/>
          </p:cNvSpPr>
          <p:nvPr/>
        </p:nvSpPr>
        <p:spPr bwMode="auto">
          <a:xfrm>
            <a:off x="3132138" y="3956050"/>
            <a:ext cx="228600" cy="261938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Explosion 1 25"/>
          <p:cNvSpPr>
            <a:spLocks noChangeArrowheads="1"/>
          </p:cNvSpPr>
          <p:nvPr/>
        </p:nvSpPr>
        <p:spPr bwMode="auto">
          <a:xfrm>
            <a:off x="3316288" y="6021388"/>
            <a:ext cx="228600" cy="263525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8" name="Explosion 1 27"/>
          <p:cNvSpPr>
            <a:spLocks noChangeArrowheads="1"/>
          </p:cNvSpPr>
          <p:nvPr/>
        </p:nvSpPr>
        <p:spPr bwMode="auto">
          <a:xfrm>
            <a:off x="4967288" y="3754438"/>
            <a:ext cx="228600" cy="263525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9" name="Explosion 1 28"/>
          <p:cNvSpPr>
            <a:spLocks noChangeArrowheads="1"/>
          </p:cNvSpPr>
          <p:nvPr/>
        </p:nvSpPr>
        <p:spPr bwMode="auto">
          <a:xfrm>
            <a:off x="4906963" y="2663825"/>
            <a:ext cx="228600" cy="261938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" name="Explosion 1 29"/>
          <p:cNvSpPr>
            <a:spLocks noChangeArrowheads="1"/>
          </p:cNvSpPr>
          <p:nvPr/>
        </p:nvSpPr>
        <p:spPr bwMode="auto">
          <a:xfrm>
            <a:off x="5270500" y="2220913"/>
            <a:ext cx="228600" cy="263525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6" name="Pfeil nach unten 35"/>
          <p:cNvSpPr>
            <a:spLocks noChangeArrowheads="1"/>
          </p:cNvSpPr>
          <p:nvPr/>
        </p:nvSpPr>
        <p:spPr bwMode="auto">
          <a:xfrm>
            <a:off x="3151188" y="4752975"/>
            <a:ext cx="539750" cy="525463"/>
          </a:xfrm>
          <a:prstGeom prst="down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7" name="Pfeil nach oben 36"/>
          <p:cNvSpPr>
            <a:spLocks noChangeArrowheads="1"/>
          </p:cNvSpPr>
          <p:nvPr/>
        </p:nvSpPr>
        <p:spPr bwMode="auto">
          <a:xfrm>
            <a:off x="4595813" y="4752975"/>
            <a:ext cx="539750" cy="525463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" name="Textfeld 16"/>
          <p:cNvSpPr txBox="1">
            <a:spLocks noChangeArrowheads="1"/>
          </p:cNvSpPr>
          <p:nvPr/>
        </p:nvSpPr>
        <p:spPr bwMode="auto">
          <a:xfrm>
            <a:off x="5343525" y="3527425"/>
            <a:ext cx="269875" cy="47942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9" name="Textfeld 38"/>
          <p:cNvSpPr txBox="1">
            <a:spLocks noChangeArrowheads="1"/>
          </p:cNvSpPr>
          <p:nvPr/>
        </p:nvSpPr>
        <p:spPr bwMode="auto">
          <a:xfrm>
            <a:off x="5343525" y="3930650"/>
            <a:ext cx="269875" cy="219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0" name="Textfeld 39"/>
          <p:cNvSpPr txBox="1">
            <a:spLocks noChangeArrowheads="1"/>
          </p:cNvSpPr>
          <p:nvPr/>
        </p:nvSpPr>
        <p:spPr bwMode="auto">
          <a:xfrm>
            <a:off x="5343525" y="4105275"/>
            <a:ext cx="269875" cy="2174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2" name="Textfeld 41"/>
          <p:cNvSpPr txBox="1">
            <a:spLocks noChangeArrowheads="1"/>
          </p:cNvSpPr>
          <p:nvPr/>
        </p:nvSpPr>
        <p:spPr bwMode="auto">
          <a:xfrm>
            <a:off x="5343525" y="4286250"/>
            <a:ext cx="269875" cy="219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5" name="Explosion 1 24"/>
          <p:cNvSpPr>
            <a:spLocks noChangeArrowheads="1"/>
          </p:cNvSpPr>
          <p:nvPr/>
        </p:nvSpPr>
        <p:spPr bwMode="auto">
          <a:xfrm>
            <a:off x="3590925" y="4932363"/>
            <a:ext cx="228600" cy="261937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3" name="Textfeld 42"/>
          <p:cNvSpPr txBox="1">
            <a:spLocks noChangeArrowheads="1"/>
          </p:cNvSpPr>
          <p:nvPr/>
        </p:nvSpPr>
        <p:spPr bwMode="auto">
          <a:xfrm>
            <a:off x="5343525" y="4460875"/>
            <a:ext cx="269875" cy="219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5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4" name="Textfeld 43"/>
          <p:cNvSpPr txBox="1">
            <a:spLocks noChangeArrowheads="1"/>
          </p:cNvSpPr>
          <p:nvPr/>
        </p:nvSpPr>
        <p:spPr bwMode="auto">
          <a:xfrm>
            <a:off x="5343525" y="4660900"/>
            <a:ext cx="269875" cy="219075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5" name="Textfeld 44"/>
          <p:cNvSpPr txBox="1">
            <a:spLocks noChangeArrowheads="1"/>
          </p:cNvSpPr>
          <p:nvPr/>
        </p:nvSpPr>
        <p:spPr bwMode="auto">
          <a:xfrm>
            <a:off x="5343525" y="4837113"/>
            <a:ext cx="269875" cy="217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7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6" name="Textfeld 45"/>
          <p:cNvSpPr txBox="1">
            <a:spLocks noChangeArrowheads="1"/>
          </p:cNvSpPr>
          <p:nvPr/>
        </p:nvSpPr>
        <p:spPr bwMode="auto">
          <a:xfrm>
            <a:off x="5343525" y="5005388"/>
            <a:ext cx="269875" cy="217487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7" name="Textfeld 46"/>
          <p:cNvSpPr txBox="1">
            <a:spLocks noChangeArrowheads="1"/>
          </p:cNvSpPr>
          <p:nvPr/>
        </p:nvSpPr>
        <p:spPr bwMode="auto">
          <a:xfrm>
            <a:off x="5345113" y="5184775"/>
            <a:ext cx="268287" cy="217488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 anchorCtr="1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9</a:t>
            </a:r>
            <a:endParaRPr lang="en-GB" altLang="en-US" sz="1200">
              <a:solidFill>
                <a:schemeClr val="bg1"/>
              </a:solidFill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7" name="Explosion 1 26"/>
          <p:cNvSpPr>
            <a:spLocks noChangeArrowheads="1"/>
          </p:cNvSpPr>
          <p:nvPr/>
        </p:nvSpPr>
        <p:spPr bwMode="auto">
          <a:xfrm>
            <a:off x="4481513" y="4865688"/>
            <a:ext cx="228600" cy="263525"/>
          </a:xfrm>
          <a:prstGeom prst="irregularSeal1">
            <a:avLst/>
          </a:prstGeom>
          <a:solidFill>
            <a:srgbClr val="33CCFF"/>
          </a:solidFill>
          <a:ln w="12700" algn="ctr">
            <a:solidFill>
              <a:srgbClr val="33CCFF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6426" name="Picture 4" descr="Image result for speed cycling carto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07375" y="1169988"/>
            <a:ext cx="936625" cy="66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 nodeType="clickPar">
                      <p:stCondLst>
                        <p:cond delay="indefinite"/>
                      </p:stCondLst>
                      <p:childTnLst>
                        <p:par>
                          <p:cTn id="7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 nodeType="clickPar">
                      <p:stCondLst>
                        <p:cond delay="indefinite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 nodeType="clickPar">
                      <p:stCondLst>
                        <p:cond delay="indefinite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 nodeType="clickPar">
                      <p:stCondLst>
                        <p:cond delay="indefinite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08"/>
            </p:par>
          </p:childTnLst>
        </p:cTn>
      </p:par>
    </p:tnLst>
    <p:bldLst>
      <p:bldP spid="6" grpId="0" animBg="1"/>
      <p:bldP spid="8" grpId="0" animBg="1"/>
      <p:bldP spid="9" grpId="0" animBg="1"/>
      <p:bldP spid="4" grpId="0" animBg="1"/>
      <p:bldP spid="5" grpId="0" animBg="1"/>
      <p:bldP spid="10" grpId="0" animBg="1"/>
      <p:bldP spid="13" grpId="0" animBg="1"/>
      <p:bldP spid="18" grpId="0" animBg="1"/>
      <p:bldP spid="15" grpId="0" animBg="1"/>
      <p:bldP spid="20" grpId="0" animBg="1"/>
      <p:bldP spid="21" grpId="0" animBg="1"/>
      <p:bldP spid="22" grpId="0" animBg="1"/>
      <p:bldP spid="32" grpId="0" animBg="1"/>
      <p:bldP spid="23" grpId="0" animBg="1"/>
      <p:bldP spid="24" grpId="0" animBg="1"/>
      <p:bldP spid="26" grpId="0" animBg="1"/>
      <p:bldP spid="28" grpId="0" animBg="1"/>
      <p:bldP spid="29" grpId="0" animBg="1"/>
      <p:bldP spid="30" grpId="0" animBg="1"/>
      <p:bldP spid="36" grpId="0" animBg="1"/>
      <p:bldP spid="37" grpId="0" animBg="1"/>
      <p:bldP spid="17" grpId="0" animBg="1"/>
      <p:bldP spid="39" grpId="0" animBg="1"/>
      <p:bldP spid="40" grpId="0" animBg="1"/>
      <p:bldP spid="42" grpId="0" animBg="1"/>
      <p:bldP spid="25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2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>
            <a:spLocks/>
          </p:cNvSpPr>
          <p:nvPr/>
        </p:nvSpPr>
        <p:spPr bwMode="auto">
          <a:xfrm>
            <a:off x="406400" y="1636713"/>
            <a:ext cx="5083175" cy="4900612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/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Programmable logic</a:t>
            </a:r>
          </a:p>
        </p:txBody>
      </p:sp>
      <p:sp>
        <p:nvSpPr>
          <p:cNvPr id="1741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7412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Metadata encapsulation.</a:t>
            </a:r>
          </a:p>
        </p:txBody>
      </p:sp>
      <p:sp>
        <p:nvSpPr>
          <p:cNvPr id="17413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8" name="Прямоугольник 1"/>
          <p:cNvSpPr>
            <a:spLocks noChangeAspect="1"/>
          </p:cNvSpPr>
          <p:nvPr/>
        </p:nvSpPr>
        <p:spPr bwMode="auto">
          <a:xfrm>
            <a:off x="555625" y="4213225"/>
            <a:ext cx="2159000" cy="107950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Aurora IP 1,6Gb/s</a:t>
            </a:r>
          </a:p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8b10b</a:t>
            </a:r>
          </a:p>
        </p:txBody>
      </p:sp>
      <p:sp>
        <p:nvSpPr>
          <p:cNvPr id="9" name="Прямоугольник 1"/>
          <p:cNvSpPr>
            <a:spLocks noChangeAspect="1"/>
          </p:cNvSpPr>
          <p:nvPr/>
        </p:nvSpPr>
        <p:spPr bwMode="auto">
          <a:xfrm>
            <a:off x="555625" y="2111375"/>
            <a:ext cx="4651375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AXI interconnect</a:t>
            </a:r>
          </a:p>
        </p:txBody>
      </p:sp>
      <p:sp>
        <p:nvSpPr>
          <p:cNvPr id="17416" name="Pfeil nach oben 4"/>
          <p:cNvSpPr>
            <a:spLocks noChangeArrowheads="1"/>
          </p:cNvSpPr>
          <p:nvPr/>
        </p:nvSpPr>
        <p:spPr bwMode="auto">
          <a:xfrm>
            <a:off x="1365250" y="5302250"/>
            <a:ext cx="539750" cy="1235075"/>
          </a:xfrm>
          <a:prstGeom prst="upArrow">
            <a:avLst>
              <a:gd name="adj1" fmla="val 50000"/>
              <a:gd name="adj2" fmla="val 49992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17" name="Pfeil nach unten 12"/>
          <p:cNvSpPr>
            <a:spLocks noChangeArrowheads="1"/>
          </p:cNvSpPr>
          <p:nvPr/>
        </p:nvSpPr>
        <p:spPr bwMode="auto">
          <a:xfrm>
            <a:off x="3317875" y="2651125"/>
            <a:ext cx="539750" cy="1557338"/>
          </a:xfrm>
          <a:prstGeom prst="downArrow">
            <a:avLst>
              <a:gd name="adj1" fmla="val 50000"/>
              <a:gd name="adj2" fmla="val 50052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" name="Прямоугольник 1"/>
          <p:cNvSpPr>
            <a:spLocks noChangeAspect="1"/>
          </p:cNvSpPr>
          <p:nvPr/>
        </p:nvSpPr>
        <p:spPr bwMode="auto">
          <a:xfrm>
            <a:off x="3048000" y="4213225"/>
            <a:ext cx="1079500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XG Ethernet</a:t>
            </a:r>
          </a:p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UDP/IP/MAC</a:t>
            </a:r>
          </a:p>
        </p:txBody>
      </p:sp>
      <p:sp>
        <p:nvSpPr>
          <p:cNvPr id="21" name="Прямоугольник 1"/>
          <p:cNvSpPr>
            <a:spLocks noChangeAspect="1"/>
          </p:cNvSpPr>
          <p:nvPr/>
        </p:nvSpPr>
        <p:spPr bwMode="auto">
          <a:xfrm>
            <a:off x="3048000" y="4762500"/>
            <a:ext cx="1079500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PCS/PMA</a:t>
            </a:r>
          </a:p>
        </p:txBody>
      </p:sp>
      <p:sp>
        <p:nvSpPr>
          <p:cNvPr id="17420" name="AutoShape 2" descr="Image result for analogue voltmeter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49" name="Pfeil nach unten 48"/>
          <p:cNvSpPr/>
          <p:nvPr/>
        </p:nvSpPr>
        <p:spPr bwMode="auto">
          <a:xfrm>
            <a:off x="3317507" y="5302173"/>
            <a:ext cx="540000" cy="123578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none" anchor="ctr" anchorCtr="1"/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SFP+</a:t>
            </a:r>
            <a:endParaRPr lang="en-GB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pic>
        <p:nvPicPr>
          <p:cNvPr id="17422" name="Picture 2" descr="Image result for encapsula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1350" y="1149350"/>
            <a:ext cx="742950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3" name="Прямоугольник 1"/>
          <p:cNvSpPr>
            <a:spLocks noChangeAspect="1"/>
          </p:cNvSpPr>
          <p:nvPr/>
        </p:nvSpPr>
        <p:spPr bwMode="auto">
          <a:xfrm>
            <a:off x="555625" y="3146425"/>
            <a:ext cx="560388" cy="5778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</a:p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</a:t>
            </a:r>
          </a:p>
        </p:txBody>
      </p:sp>
      <p:sp>
        <p:nvSpPr>
          <p:cNvPr id="17424" name="Прямоугольник 1"/>
          <p:cNvSpPr>
            <a:spLocks noChangeAspect="1"/>
          </p:cNvSpPr>
          <p:nvPr/>
        </p:nvSpPr>
        <p:spPr bwMode="auto">
          <a:xfrm>
            <a:off x="1203325" y="3146425"/>
            <a:ext cx="560388" cy="5778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</a:p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</a:t>
            </a:r>
          </a:p>
        </p:txBody>
      </p:sp>
      <p:sp>
        <p:nvSpPr>
          <p:cNvPr id="17425" name="Прямоугольник 1"/>
          <p:cNvSpPr>
            <a:spLocks noChangeAspect="1"/>
          </p:cNvSpPr>
          <p:nvPr/>
        </p:nvSpPr>
        <p:spPr bwMode="auto">
          <a:xfrm>
            <a:off x="2154238" y="3146425"/>
            <a:ext cx="560387" cy="5778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+</a:t>
            </a:r>
          </a:p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</a:t>
            </a:r>
          </a:p>
        </p:txBody>
      </p:sp>
      <p:sp>
        <p:nvSpPr>
          <p:cNvPr id="17426" name="Pfeil nach oben 53"/>
          <p:cNvSpPr>
            <a:spLocks noChangeArrowheads="1"/>
          </p:cNvSpPr>
          <p:nvPr/>
        </p:nvSpPr>
        <p:spPr bwMode="auto">
          <a:xfrm>
            <a:off x="565150" y="3724275"/>
            <a:ext cx="539750" cy="488950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27" name="Pfeil nach oben 54"/>
          <p:cNvSpPr>
            <a:spLocks noChangeArrowheads="1"/>
          </p:cNvSpPr>
          <p:nvPr/>
        </p:nvSpPr>
        <p:spPr bwMode="auto">
          <a:xfrm>
            <a:off x="1212850" y="3724275"/>
            <a:ext cx="539750" cy="488950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28" name="Pfeil nach oben 55"/>
          <p:cNvSpPr>
            <a:spLocks noChangeArrowheads="1"/>
          </p:cNvSpPr>
          <p:nvPr/>
        </p:nvSpPr>
        <p:spPr bwMode="auto">
          <a:xfrm>
            <a:off x="2165350" y="3724275"/>
            <a:ext cx="539750" cy="488950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29" name="Pfeil nach oben 56"/>
          <p:cNvSpPr>
            <a:spLocks noChangeArrowheads="1"/>
          </p:cNvSpPr>
          <p:nvPr/>
        </p:nvSpPr>
        <p:spPr bwMode="auto">
          <a:xfrm>
            <a:off x="576263" y="2657475"/>
            <a:ext cx="539750" cy="488950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30" name="Pfeil nach oben 57"/>
          <p:cNvSpPr>
            <a:spLocks noChangeArrowheads="1"/>
          </p:cNvSpPr>
          <p:nvPr/>
        </p:nvSpPr>
        <p:spPr bwMode="auto">
          <a:xfrm>
            <a:off x="1223963" y="2657475"/>
            <a:ext cx="539750" cy="488950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7431" name="Pfeil nach oben 58"/>
          <p:cNvSpPr>
            <a:spLocks noChangeArrowheads="1"/>
          </p:cNvSpPr>
          <p:nvPr/>
        </p:nvSpPr>
        <p:spPr bwMode="auto">
          <a:xfrm>
            <a:off x="2174875" y="2657475"/>
            <a:ext cx="539750" cy="488950"/>
          </a:xfrm>
          <a:prstGeom prst="upArrow">
            <a:avLst>
              <a:gd name="adj1" fmla="val 50000"/>
              <a:gd name="adj2" fmla="val 5000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16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0" name="Прямоугольник 1"/>
          <p:cNvSpPr>
            <a:spLocks noChangeAspect="1"/>
          </p:cNvSpPr>
          <p:nvPr/>
        </p:nvSpPr>
        <p:spPr bwMode="auto">
          <a:xfrm>
            <a:off x="4135438" y="4213225"/>
            <a:ext cx="1079500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XG Ethernet</a:t>
            </a:r>
          </a:p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UDP/IP/MAC</a:t>
            </a:r>
          </a:p>
        </p:txBody>
      </p:sp>
      <p:sp>
        <p:nvSpPr>
          <p:cNvPr id="61" name="Прямоугольник 1"/>
          <p:cNvSpPr>
            <a:spLocks noChangeAspect="1"/>
          </p:cNvSpPr>
          <p:nvPr/>
        </p:nvSpPr>
        <p:spPr bwMode="auto">
          <a:xfrm>
            <a:off x="4135438" y="4762500"/>
            <a:ext cx="1079500" cy="5397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PCS/PMA</a:t>
            </a:r>
          </a:p>
        </p:txBody>
      </p:sp>
      <p:sp>
        <p:nvSpPr>
          <p:cNvPr id="17434" name="Pfeil nach unten 61"/>
          <p:cNvSpPr>
            <a:spLocks noChangeArrowheads="1"/>
          </p:cNvSpPr>
          <p:nvPr/>
        </p:nvSpPr>
        <p:spPr bwMode="auto">
          <a:xfrm>
            <a:off x="4405313" y="2651125"/>
            <a:ext cx="539750" cy="1557338"/>
          </a:xfrm>
          <a:prstGeom prst="downArrow">
            <a:avLst>
              <a:gd name="adj1" fmla="val 50000"/>
              <a:gd name="adj2" fmla="val 50052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</a:t>
            </a:r>
            <a:endParaRPr lang="en-GB" altLang="en-US" sz="12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63" name="Pfeil nach unten 62"/>
          <p:cNvSpPr/>
          <p:nvPr/>
        </p:nvSpPr>
        <p:spPr bwMode="auto">
          <a:xfrm>
            <a:off x="4405448" y="5302173"/>
            <a:ext cx="540000" cy="1235788"/>
          </a:xfrm>
          <a:prstGeom prst="downArrow">
            <a:avLst/>
          </a:prstGeom>
          <a:solidFill>
            <a:schemeClr val="accent6">
              <a:lumMod val="20000"/>
              <a:lumOff val="80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vert270" wrap="none" anchor="ctr" anchorCtr="1"/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SFP+</a:t>
            </a:r>
            <a:endParaRPr lang="en-GB" sz="12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" name="Fensterinhalt vertikal verschieben 2"/>
          <p:cNvSpPr>
            <a:spLocks noChangeArrowheads="1"/>
          </p:cNvSpPr>
          <p:nvPr/>
        </p:nvSpPr>
        <p:spPr bwMode="auto">
          <a:xfrm>
            <a:off x="5795963" y="2933700"/>
            <a:ext cx="2836862" cy="1128713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 </a:t>
            </a:r>
            <a:r>
              <a:rPr lang="de-DE" alt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reshaping</a:t>
            </a:r>
            <a:r>
              <a:rPr lang="de-DE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Metadata</a:t>
            </a:r>
            <a:r>
              <a:rPr lang="de-DE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generation</a:t>
            </a:r>
            <a:r>
              <a:rPr lang="de-DE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incapsulation</a:t>
            </a:r>
            <a:endParaRPr lang="de-DE" alt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  <p:bldLst>
      <p:bldP spid="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1"/>
          <p:cNvSpPr>
            <a:spLocks/>
          </p:cNvSpPr>
          <p:nvPr/>
        </p:nvSpPr>
        <p:spPr bwMode="auto">
          <a:xfrm>
            <a:off x="406400" y="1636713"/>
            <a:ext cx="2278063" cy="4900612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Programmable logic</a:t>
            </a:r>
          </a:p>
        </p:txBody>
      </p:sp>
      <p:sp>
        <p:nvSpPr>
          <p:cNvPr id="1843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8436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Vertical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configuration</a:t>
            </a:r>
            <a:endParaRPr lang="de-DE" alt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843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9" name="Прямоугольник 1"/>
          <p:cNvSpPr>
            <a:spLocks/>
          </p:cNvSpPr>
          <p:nvPr/>
        </p:nvSpPr>
        <p:spPr bwMode="auto">
          <a:xfrm>
            <a:off x="2414588" y="1798638"/>
            <a:ext cx="541337" cy="46799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AXI interconnect</a:t>
            </a:r>
          </a:p>
        </p:txBody>
      </p:sp>
      <p:sp>
        <p:nvSpPr>
          <p:cNvPr id="18439" name="AutoShape 2" descr="Image result for analogue voltmeter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8440" name="Прямоугольник 1"/>
          <p:cNvSpPr>
            <a:spLocks noChangeAspect="1"/>
          </p:cNvSpPr>
          <p:nvPr/>
        </p:nvSpPr>
        <p:spPr bwMode="auto">
          <a:xfrm>
            <a:off x="1265238" y="2324100"/>
            <a:ext cx="560387" cy="579438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</a:t>
            </a:r>
          </a:p>
        </p:txBody>
      </p:sp>
      <p:sp>
        <p:nvSpPr>
          <p:cNvPr id="18441" name="Прямоугольник 1"/>
          <p:cNvSpPr>
            <a:spLocks/>
          </p:cNvSpPr>
          <p:nvPr/>
        </p:nvSpPr>
        <p:spPr bwMode="auto">
          <a:xfrm>
            <a:off x="2684463" y="1636713"/>
            <a:ext cx="2847975" cy="4900612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Processing system</a:t>
            </a:r>
          </a:p>
        </p:txBody>
      </p:sp>
      <p:sp>
        <p:nvSpPr>
          <p:cNvPr id="18442" name="Прямоугольник 1"/>
          <p:cNvSpPr>
            <a:spLocks noChangeAspect="1"/>
          </p:cNvSpPr>
          <p:nvPr/>
        </p:nvSpPr>
        <p:spPr bwMode="auto">
          <a:xfrm>
            <a:off x="1265238" y="3003550"/>
            <a:ext cx="560387" cy="5778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</a:t>
            </a:r>
          </a:p>
        </p:txBody>
      </p:sp>
      <p:sp>
        <p:nvSpPr>
          <p:cNvPr id="18443" name="Прямоугольник 1"/>
          <p:cNvSpPr>
            <a:spLocks noChangeAspect="1"/>
          </p:cNvSpPr>
          <p:nvPr/>
        </p:nvSpPr>
        <p:spPr bwMode="auto">
          <a:xfrm>
            <a:off x="1262063" y="4033838"/>
            <a:ext cx="560387" cy="577850"/>
          </a:xfrm>
          <a:prstGeom prst="rect">
            <a:avLst/>
          </a:prstGeom>
          <a:solidFill>
            <a:srgbClr val="92D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IP</a:t>
            </a:r>
          </a:p>
        </p:txBody>
      </p:sp>
      <p:sp>
        <p:nvSpPr>
          <p:cNvPr id="18444" name="Прямоугольник 1"/>
          <p:cNvSpPr>
            <a:spLocks noChangeAspect="1"/>
          </p:cNvSpPr>
          <p:nvPr/>
        </p:nvSpPr>
        <p:spPr bwMode="auto">
          <a:xfrm>
            <a:off x="746125" y="5051425"/>
            <a:ext cx="1079500" cy="577850"/>
          </a:xfrm>
          <a:prstGeom prst="rect">
            <a:avLst/>
          </a:prstGeom>
          <a:solidFill>
            <a:srgbClr val="00B0F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JTAG</a:t>
            </a:r>
          </a:p>
        </p:txBody>
      </p:sp>
      <p:sp>
        <p:nvSpPr>
          <p:cNvPr id="18445" name="Pfeil nach oben und unten 1"/>
          <p:cNvSpPr>
            <a:spLocks noChangeArrowheads="1"/>
          </p:cNvSpPr>
          <p:nvPr/>
        </p:nvSpPr>
        <p:spPr bwMode="auto">
          <a:xfrm>
            <a:off x="1195388" y="5629275"/>
            <a:ext cx="180975" cy="908050"/>
          </a:xfrm>
          <a:prstGeom prst="upDownArrow">
            <a:avLst>
              <a:gd name="adj1" fmla="val 50000"/>
              <a:gd name="adj2" fmla="val 49688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8446" name="Pfeil nach links und rechts 3"/>
          <p:cNvSpPr>
            <a:spLocks noChangeArrowheads="1"/>
          </p:cNvSpPr>
          <p:nvPr/>
        </p:nvSpPr>
        <p:spPr bwMode="auto">
          <a:xfrm>
            <a:off x="1825625" y="5249863"/>
            <a:ext cx="585788" cy="179387"/>
          </a:xfrm>
          <a:prstGeom prst="leftRightArrow">
            <a:avLst>
              <a:gd name="adj1" fmla="val 50000"/>
              <a:gd name="adj2" fmla="val 5011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8447" name="Pfeil nach links und rechts 35"/>
          <p:cNvSpPr>
            <a:spLocks noChangeArrowheads="1"/>
          </p:cNvSpPr>
          <p:nvPr/>
        </p:nvSpPr>
        <p:spPr bwMode="auto">
          <a:xfrm>
            <a:off x="1828800" y="4233863"/>
            <a:ext cx="585788" cy="179387"/>
          </a:xfrm>
          <a:prstGeom prst="leftRightArrow">
            <a:avLst>
              <a:gd name="adj1" fmla="val 50000"/>
              <a:gd name="adj2" fmla="val 5011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8448" name="Pfeil nach links und rechts 36"/>
          <p:cNvSpPr>
            <a:spLocks noChangeArrowheads="1"/>
          </p:cNvSpPr>
          <p:nvPr/>
        </p:nvSpPr>
        <p:spPr bwMode="auto">
          <a:xfrm>
            <a:off x="1828800" y="3201988"/>
            <a:ext cx="585788" cy="180975"/>
          </a:xfrm>
          <a:prstGeom prst="leftRightArrow">
            <a:avLst>
              <a:gd name="adj1" fmla="val 50000"/>
              <a:gd name="adj2" fmla="val 4967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8449" name="Pfeil nach links und rechts 37"/>
          <p:cNvSpPr>
            <a:spLocks noChangeArrowheads="1"/>
          </p:cNvSpPr>
          <p:nvPr/>
        </p:nvSpPr>
        <p:spPr bwMode="auto">
          <a:xfrm>
            <a:off x="1828800" y="2524125"/>
            <a:ext cx="585788" cy="179388"/>
          </a:xfrm>
          <a:prstGeom prst="leftRightArrow">
            <a:avLst>
              <a:gd name="adj1" fmla="val 50000"/>
              <a:gd name="adj2" fmla="val 5011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39" name="Прямоугольник 1"/>
          <p:cNvSpPr>
            <a:spLocks/>
          </p:cNvSpPr>
          <p:nvPr/>
        </p:nvSpPr>
        <p:spPr bwMode="auto">
          <a:xfrm>
            <a:off x="3162300" y="1798638"/>
            <a:ext cx="952500" cy="4679950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Linux Kernel</a:t>
            </a:r>
          </a:p>
        </p:txBody>
      </p:sp>
      <p:sp>
        <p:nvSpPr>
          <p:cNvPr id="40" name="Прямоугольник 1"/>
          <p:cNvSpPr>
            <a:spLocks/>
          </p:cNvSpPr>
          <p:nvPr/>
        </p:nvSpPr>
        <p:spPr bwMode="auto">
          <a:xfrm>
            <a:off x="4259263" y="2011363"/>
            <a:ext cx="1065212" cy="2222500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software</a:t>
            </a:r>
          </a:p>
        </p:txBody>
      </p:sp>
      <p:sp>
        <p:nvSpPr>
          <p:cNvPr id="41" name="Прямоугольник 1"/>
          <p:cNvSpPr>
            <a:spLocks/>
          </p:cNvSpPr>
          <p:nvPr/>
        </p:nvSpPr>
        <p:spPr bwMode="auto">
          <a:xfrm>
            <a:off x="4259263" y="4233863"/>
            <a:ext cx="1065212" cy="2244725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File system</a:t>
            </a:r>
          </a:p>
        </p:txBody>
      </p:sp>
      <p:sp>
        <p:nvSpPr>
          <p:cNvPr id="6" name="Textfeld 5"/>
          <p:cNvSpPr txBox="1">
            <a:spLocks noChangeArrowheads="1"/>
          </p:cNvSpPr>
          <p:nvPr/>
        </p:nvSpPr>
        <p:spPr bwMode="auto">
          <a:xfrm>
            <a:off x="1430338" y="5757863"/>
            <a:ext cx="949299" cy="646331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DCD: </a:t>
            </a:r>
            <a:r>
              <a:rPr lang="de-DE" alt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&gt;80</a:t>
            </a:r>
            <a:endParaRPr lang="de-DE" altLang="en-US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DHPT: </a:t>
            </a:r>
            <a:r>
              <a:rPr lang="de-DE" alt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~60</a:t>
            </a:r>
            <a:endParaRPr lang="de-DE" altLang="en-US" sz="12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DMC: ~50</a:t>
            </a:r>
          </a:p>
        </p:txBody>
      </p:sp>
      <p:pic>
        <p:nvPicPr>
          <p:cNvPr id="18454" name="Picture 14" descr="Image result for rock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8975" y="1209675"/>
            <a:ext cx="681038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3" name="Fensterinhalt vertikal verschieben 42"/>
          <p:cNvSpPr>
            <a:spLocks noChangeArrowheads="1"/>
          </p:cNvSpPr>
          <p:nvPr/>
        </p:nvSpPr>
        <p:spPr bwMode="auto">
          <a:xfrm>
            <a:off x="5613400" y="1912938"/>
            <a:ext cx="3036888" cy="4389437"/>
          </a:xfrm>
          <a:prstGeom prst="verticalScroll">
            <a:avLst>
              <a:gd name="adj" fmla="val 7083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1. </a:t>
            </a:r>
            <a:r>
              <a:rPr lang="de-DE" alt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Where</a:t>
            </a:r>
            <a:r>
              <a:rPr lang="de-DE" alt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DE" alt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keep</a:t>
            </a:r>
            <a:r>
              <a:rPr lang="de-DE" alt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configuration</a:t>
            </a:r>
            <a:r>
              <a:rPr lang="de-DE" alt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</a:t>
            </a:r>
            <a:r>
              <a:rPr lang="de-DE" altLang="en-US" sz="1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(MIC </a:t>
            </a:r>
            <a:r>
              <a:rPr lang="de-DE" altLang="en-US" sz="1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Network)?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2*.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configure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tool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(SSH, </a:t>
            </a:r>
            <a:r>
              <a:rPr lang="de-DE" alt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xUI</a:t>
            </a:r>
            <a:r>
              <a:rPr lang="de-DE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  <a:endParaRPr lang="de-DE" alt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3*.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How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track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state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changes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(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text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log, CSV, </a:t>
            </a:r>
            <a:r>
              <a:rPr lang="de-DE" altLang="en-US" sz="18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EMACS/CS 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Studio)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4.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Where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keep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filesystem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 (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Locally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NFS)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27"/>
            </p:par>
          </p:childTnLst>
        </p:cTn>
      </p:par>
    </p:tnLst>
    <p:bldLst>
      <p:bldP spid="6" grpId="0" animBg="1"/>
      <p:bldP spid="43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Прямоугольник 1"/>
          <p:cNvSpPr>
            <a:spLocks/>
          </p:cNvSpPr>
          <p:nvPr/>
        </p:nvSpPr>
        <p:spPr bwMode="auto">
          <a:xfrm>
            <a:off x="406400" y="4564063"/>
            <a:ext cx="2278063" cy="2076450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266700" indent="-266700" algn="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</a:t>
            </a:r>
          </a:p>
        </p:txBody>
      </p:sp>
      <p:sp>
        <p:nvSpPr>
          <p:cNvPr id="1945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9460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Inter-module link communication (ILC)</a:t>
            </a:r>
          </a:p>
        </p:txBody>
      </p:sp>
      <p:sp>
        <p:nvSpPr>
          <p:cNvPr id="1946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19462" name="AutoShape 2" descr="Image result for analogue voltmeter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43" name="Fensterinhalt vertikal verschieben 42"/>
          <p:cNvSpPr>
            <a:spLocks noChangeArrowheads="1"/>
          </p:cNvSpPr>
          <p:nvPr/>
        </p:nvSpPr>
        <p:spPr bwMode="auto">
          <a:xfrm>
            <a:off x="5884863" y="3101975"/>
            <a:ext cx="3087687" cy="2144713"/>
          </a:xfrm>
          <a:prstGeom prst="verticalScroll">
            <a:avLst>
              <a:gd name="adj" fmla="val 7528"/>
            </a:avLst>
          </a:prstGeom>
          <a:solidFill>
            <a:srgbClr val="92D05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1G/10G Ethernet link between adjacent tiles;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Wired connection for clock and trigger.</a:t>
            </a:r>
          </a:p>
        </p:txBody>
      </p:sp>
      <p:pic>
        <p:nvPicPr>
          <p:cNvPr id="19464" name="Picture 36" descr="Image result for communication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32713" y="1209675"/>
            <a:ext cx="1411287" cy="630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Прямоугольник 1"/>
          <p:cNvSpPr>
            <a:spLocks/>
          </p:cNvSpPr>
          <p:nvPr/>
        </p:nvSpPr>
        <p:spPr bwMode="auto">
          <a:xfrm>
            <a:off x="406400" y="1931988"/>
            <a:ext cx="2278063" cy="2078037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266700" indent="-266700" algn="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PL</a:t>
            </a:r>
          </a:p>
        </p:txBody>
      </p:sp>
      <p:sp>
        <p:nvSpPr>
          <p:cNvPr id="47" name="Прямоугольник 1"/>
          <p:cNvSpPr>
            <a:spLocks/>
          </p:cNvSpPr>
          <p:nvPr/>
        </p:nvSpPr>
        <p:spPr bwMode="auto">
          <a:xfrm>
            <a:off x="2414588" y="2185988"/>
            <a:ext cx="541337" cy="1720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AXI interconnect</a:t>
            </a:r>
          </a:p>
        </p:txBody>
      </p:sp>
      <p:sp>
        <p:nvSpPr>
          <p:cNvPr id="48" name="Прямоугольник 1"/>
          <p:cNvSpPr>
            <a:spLocks/>
          </p:cNvSpPr>
          <p:nvPr/>
        </p:nvSpPr>
        <p:spPr bwMode="auto">
          <a:xfrm>
            <a:off x="2684463" y="1931988"/>
            <a:ext cx="2847975" cy="2078037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</a:t>
            </a:r>
          </a:p>
        </p:txBody>
      </p:sp>
      <p:sp>
        <p:nvSpPr>
          <p:cNvPr id="50" name="Pfeil nach oben und unten 49"/>
          <p:cNvSpPr>
            <a:spLocks noChangeArrowheads="1"/>
          </p:cNvSpPr>
          <p:nvPr/>
        </p:nvSpPr>
        <p:spPr bwMode="auto">
          <a:xfrm>
            <a:off x="1546225" y="4010025"/>
            <a:ext cx="179388" cy="554038"/>
          </a:xfrm>
          <a:prstGeom prst="upDownArrow">
            <a:avLst>
              <a:gd name="adj1" fmla="val 50000"/>
              <a:gd name="adj2" fmla="val 50174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52" name="Pfeil nach links und rechts 51"/>
          <p:cNvSpPr>
            <a:spLocks noChangeArrowheads="1"/>
          </p:cNvSpPr>
          <p:nvPr/>
        </p:nvSpPr>
        <p:spPr bwMode="auto">
          <a:xfrm>
            <a:off x="2124075" y="3597275"/>
            <a:ext cx="287338" cy="179388"/>
          </a:xfrm>
          <a:prstGeom prst="leftRightArrow">
            <a:avLst>
              <a:gd name="adj1" fmla="val 50000"/>
              <a:gd name="adj2" fmla="val 50129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53" name="Прямоугольник 1"/>
          <p:cNvSpPr>
            <a:spLocks/>
          </p:cNvSpPr>
          <p:nvPr/>
        </p:nvSpPr>
        <p:spPr bwMode="auto">
          <a:xfrm>
            <a:off x="3162300" y="2070100"/>
            <a:ext cx="952500" cy="1836738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Linux Kernel</a:t>
            </a:r>
          </a:p>
        </p:txBody>
      </p:sp>
      <p:sp>
        <p:nvSpPr>
          <p:cNvPr id="54" name="Прямоугольник 1"/>
          <p:cNvSpPr>
            <a:spLocks/>
          </p:cNvSpPr>
          <p:nvPr/>
        </p:nvSpPr>
        <p:spPr bwMode="auto">
          <a:xfrm>
            <a:off x="4259263" y="2220913"/>
            <a:ext cx="1065212" cy="638175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software</a:t>
            </a:r>
          </a:p>
        </p:txBody>
      </p:sp>
      <p:sp>
        <p:nvSpPr>
          <p:cNvPr id="55" name="Прямоугольник 1"/>
          <p:cNvSpPr>
            <a:spLocks/>
          </p:cNvSpPr>
          <p:nvPr/>
        </p:nvSpPr>
        <p:spPr bwMode="auto">
          <a:xfrm>
            <a:off x="4259263" y="2859088"/>
            <a:ext cx="1065212" cy="788987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File system</a:t>
            </a:r>
          </a:p>
        </p:txBody>
      </p:sp>
      <p:grpSp>
        <p:nvGrpSpPr>
          <p:cNvPr id="57" name="Gruppieren 56"/>
          <p:cNvGrpSpPr>
            <a:grpSpLocks/>
          </p:cNvGrpSpPr>
          <p:nvPr/>
        </p:nvGrpSpPr>
        <p:grpSpPr bwMode="auto">
          <a:xfrm>
            <a:off x="1092200" y="5994400"/>
            <a:ext cx="1031875" cy="646113"/>
            <a:chOff x="6061462" y="3707827"/>
            <a:chExt cx="1032758" cy="1065845"/>
          </a:xfrm>
        </p:grpSpPr>
        <p:sp>
          <p:nvSpPr>
            <p:cNvPr id="19517" name="Прямоугольник 1"/>
            <p:cNvSpPr>
              <a:spLocks noChangeAspect="1"/>
            </p:cNvSpPr>
            <p:nvPr/>
          </p:nvSpPr>
          <p:spPr bwMode="auto">
            <a:xfrm>
              <a:off x="6061462" y="3707827"/>
              <a:ext cx="1032758" cy="1065845"/>
            </a:xfrm>
            <a:prstGeom prst="rect">
              <a:avLst/>
            </a:prstGeom>
            <a:solidFill>
              <a:srgbClr val="92D050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indent="-71438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Aurora OR</a:t>
              </a:r>
            </a:p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USXGMII</a:t>
              </a:r>
            </a:p>
          </p:txBody>
        </p:sp>
        <p:sp>
          <p:nvSpPr>
            <p:cNvPr id="59" name="Прямоугольник 1"/>
            <p:cNvSpPr>
              <a:spLocks noChangeAspect="1"/>
            </p:cNvSpPr>
            <p:nvPr/>
          </p:nvSpPr>
          <p:spPr bwMode="auto">
            <a:xfrm>
              <a:off x="6293435" y="4435848"/>
              <a:ext cx="568811" cy="337824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anchor="ctr"/>
            <a:lstStyle/>
            <a:p>
              <a:pPr indent="-72000" algn="ctr" eaLnBrk="0" hangingPunct="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MGT</a:t>
              </a:r>
            </a:p>
          </p:txBody>
        </p:sp>
      </p:grpSp>
      <p:grpSp>
        <p:nvGrpSpPr>
          <p:cNvPr id="60" name="Gruppieren 59"/>
          <p:cNvGrpSpPr>
            <a:grpSpLocks/>
          </p:cNvGrpSpPr>
          <p:nvPr/>
        </p:nvGrpSpPr>
        <p:grpSpPr bwMode="auto">
          <a:xfrm>
            <a:off x="1092200" y="3363913"/>
            <a:ext cx="1031875" cy="646112"/>
            <a:chOff x="6061462" y="3707827"/>
            <a:chExt cx="1032758" cy="1065845"/>
          </a:xfrm>
        </p:grpSpPr>
        <p:sp>
          <p:nvSpPr>
            <p:cNvPr id="19515" name="Прямоугольник 1"/>
            <p:cNvSpPr>
              <a:spLocks noChangeAspect="1"/>
            </p:cNvSpPr>
            <p:nvPr/>
          </p:nvSpPr>
          <p:spPr bwMode="auto">
            <a:xfrm>
              <a:off x="6061462" y="3707827"/>
              <a:ext cx="1032758" cy="1065845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indent="-71438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Aurora OR</a:t>
              </a:r>
            </a:p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USXGMII</a:t>
              </a:r>
            </a:p>
          </p:txBody>
        </p:sp>
        <p:sp>
          <p:nvSpPr>
            <p:cNvPr id="62" name="Прямоугольник 1"/>
            <p:cNvSpPr>
              <a:spLocks noChangeAspect="1"/>
            </p:cNvSpPr>
            <p:nvPr/>
          </p:nvSpPr>
          <p:spPr bwMode="auto">
            <a:xfrm>
              <a:off x="6293435" y="4435849"/>
              <a:ext cx="568811" cy="337823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anchor="ctr"/>
            <a:lstStyle/>
            <a:p>
              <a:pPr indent="-72000" algn="ctr" eaLnBrk="0" hangingPunct="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MGT</a:t>
              </a:r>
            </a:p>
          </p:txBody>
        </p:sp>
      </p:grpSp>
      <p:pic>
        <p:nvPicPr>
          <p:cNvPr id="63" name="Picture 10" descr="Image result for clock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850" y="4284663"/>
            <a:ext cx="277813" cy="279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" name="Picture 12" descr="Image result for trigg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4033838"/>
            <a:ext cx="342900" cy="25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5" name="Gruppieren 64"/>
          <p:cNvGrpSpPr>
            <a:grpSpLocks/>
          </p:cNvGrpSpPr>
          <p:nvPr/>
        </p:nvGrpSpPr>
        <p:grpSpPr bwMode="auto">
          <a:xfrm>
            <a:off x="1119188" y="4564063"/>
            <a:ext cx="1031875" cy="644525"/>
            <a:chOff x="6061462" y="3707827"/>
            <a:chExt cx="1032758" cy="1065845"/>
          </a:xfrm>
        </p:grpSpPr>
        <p:sp>
          <p:nvSpPr>
            <p:cNvPr id="19513" name="Прямоугольник 1"/>
            <p:cNvSpPr>
              <a:spLocks noChangeAspect="1"/>
            </p:cNvSpPr>
            <p:nvPr/>
          </p:nvSpPr>
          <p:spPr bwMode="auto">
            <a:xfrm>
              <a:off x="6061462" y="3707827"/>
              <a:ext cx="1032758" cy="1065845"/>
            </a:xfrm>
            <a:prstGeom prst="rect">
              <a:avLst/>
            </a:prstGeom>
            <a:solidFill>
              <a:srgbClr val="92D050">
                <a:alpha val="50195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 indent="-71438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Aurora OR</a:t>
              </a:r>
            </a:p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USXGMII</a:t>
              </a:r>
            </a:p>
          </p:txBody>
        </p:sp>
        <p:sp>
          <p:nvSpPr>
            <p:cNvPr id="67" name="Прямоугольник 1"/>
            <p:cNvSpPr>
              <a:spLocks noChangeAspect="1"/>
            </p:cNvSpPr>
            <p:nvPr/>
          </p:nvSpPr>
          <p:spPr bwMode="auto">
            <a:xfrm>
              <a:off x="6293435" y="3707827"/>
              <a:ext cx="568811" cy="33603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7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anchor="ctr"/>
            <a:lstStyle/>
            <a:p>
              <a:pPr indent="-72000" algn="ctr" eaLnBrk="0" hangingPunct="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MGT</a:t>
              </a:r>
            </a:p>
          </p:txBody>
        </p:sp>
      </p:grpSp>
      <p:grpSp>
        <p:nvGrpSpPr>
          <p:cNvPr id="72" name="Gruppieren 71"/>
          <p:cNvGrpSpPr>
            <a:grpSpLocks/>
          </p:cNvGrpSpPr>
          <p:nvPr/>
        </p:nvGrpSpPr>
        <p:grpSpPr bwMode="auto">
          <a:xfrm>
            <a:off x="1092200" y="1963738"/>
            <a:ext cx="1031875" cy="644525"/>
            <a:chOff x="6061462" y="3707827"/>
            <a:chExt cx="1032758" cy="1065845"/>
          </a:xfrm>
        </p:grpSpPr>
        <p:sp>
          <p:nvSpPr>
            <p:cNvPr id="19511" name="Прямоугольник 1"/>
            <p:cNvSpPr>
              <a:spLocks noChangeAspect="1"/>
            </p:cNvSpPr>
            <p:nvPr/>
          </p:nvSpPr>
          <p:spPr bwMode="auto">
            <a:xfrm>
              <a:off x="6061462" y="3707827"/>
              <a:ext cx="1032758" cy="1065845"/>
            </a:xfrm>
            <a:prstGeom prst="rect">
              <a:avLst/>
            </a:prstGeom>
            <a:solidFill>
              <a:srgbClr val="92D050">
                <a:alpha val="25098"/>
              </a:srgbClr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b"/>
            <a:lstStyle>
              <a:lvl1pPr indent="-71438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Aurora OR</a:t>
              </a:r>
            </a:p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USXGMII</a:t>
              </a:r>
            </a:p>
          </p:txBody>
        </p:sp>
        <p:sp>
          <p:nvSpPr>
            <p:cNvPr id="74" name="Прямоугольник 1"/>
            <p:cNvSpPr>
              <a:spLocks noChangeAspect="1"/>
            </p:cNvSpPr>
            <p:nvPr/>
          </p:nvSpPr>
          <p:spPr bwMode="auto">
            <a:xfrm>
              <a:off x="6293435" y="3707827"/>
              <a:ext cx="568811" cy="336030"/>
            </a:xfrm>
            <a:prstGeom prst="rect">
              <a:avLst/>
            </a:prstGeom>
            <a:solidFill>
              <a:schemeClr val="accent2">
                <a:lumMod val="40000"/>
                <a:lumOff val="60000"/>
                <a:alpha val="25000"/>
              </a:schemeClr>
            </a:solidFill>
            <a:ln>
              <a:solidFill>
                <a:schemeClr val="tx1"/>
              </a:solidFill>
            </a:ln>
            <a:effectLst/>
            <a:extLst/>
          </p:spPr>
          <p:txBody>
            <a:bodyPr anchor="ctr"/>
            <a:lstStyle/>
            <a:p>
              <a:pPr indent="-72000" algn="ctr" eaLnBrk="0" hangingPunct="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0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MGT</a:t>
              </a:r>
            </a:p>
          </p:txBody>
        </p:sp>
      </p:grpSp>
      <p:sp>
        <p:nvSpPr>
          <p:cNvPr id="76" name="Pfeil nach links und rechts 75"/>
          <p:cNvSpPr>
            <a:spLocks noChangeArrowheads="1"/>
          </p:cNvSpPr>
          <p:nvPr/>
        </p:nvSpPr>
        <p:spPr bwMode="auto">
          <a:xfrm>
            <a:off x="2124075" y="2185988"/>
            <a:ext cx="290513" cy="180975"/>
          </a:xfrm>
          <a:prstGeom prst="leftRightArrow">
            <a:avLst>
              <a:gd name="adj1" fmla="val 50000"/>
              <a:gd name="adj2" fmla="val 49689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5" name="Ellipse 4"/>
          <p:cNvSpPr>
            <a:spLocks noChangeAspect="1"/>
          </p:cNvSpPr>
          <p:nvPr/>
        </p:nvSpPr>
        <p:spPr bwMode="auto">
          <a:xfrm>
            <a:off x="476250" y="2827338"/>
            <a:ext cx="287338" cy="287337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78" name="Прямоугольник 1"/>
          <p:cNvSpPr>
            <a:spLocks noChangeAspect="1"/>
          </p:cNvSpPr>
          <p:nvPr/>
        </p:nvSpPr>
        <p:spPr bwMode="auto">
          <a:xfrm>
            <a:off x="1546225" y="2784475"/>
            <a:ext cx="595313" cy="373063"/>
          </a:xfrm>
          <a:prstGeom prst="rect">
            <a:avLst/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 or S</a:t>
            </a:r>
          </a:p>
        </p:txBody>
      </p:sp>
      <p:sp>
        <p:nvSpPr>
          <p:cNvPr id="80" name="Pfeil nach links und rechts 79"/>
          <p:cNvSpPr>
            <a:spLocks noChangeArrowheads="1"/>
          </p:cNvSpPr>
          <p:nvPr/>
        </p:nvSpPr>
        <p:spPr bwMode="auto">
          <a:xfrm>
            <a:off x="2139950" y="2881313"/>
            <a:ext cx="274638" cy="179387"/>
          </a:xfrm>
          <a:prstGeom prst="leftRightArrow">
            <a:avLst>
              <a:gd name="adj1" fmla="val 50000"/>
              <a:gd name="adj2" fmla="val 4994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81" name="Trapezoid 80"/>
          <p:cNvSpPr>
            <a:spLocks noChangeAspect="1"/>
          </p:cNvSpPr>
          <p:nvPr/>
        </p:nvSpPr>
        <p:spPr bwMode="auto">
          <a:xfrm>
            <a:off x="523875" y="2517775"/>
            <a:ext cx="360363" cy="90488"/>
          </a:xfrm>
          <a:prstGeom prst="trapezoid">
            <a:avLst>
              <a:gd name="adj" fmla="val 7312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>
              <a:cs typeface="+mn-cs"/>
            </a:endParaRPr>
          </a:p>
        </p:txBody>
      </p:sp>
      <p:sp>
        <p:nvSpPr>
          <p:cNvPr id="82" name="Trapezoid 81"/>
          <p:cNvSpPr>
            <a:spLocks noChangeAspect="1"/>
          </p:cNvSpPr>
          <p:nvPr/>
        </p:nvSpPr>
        <p:spPr bwMode="auto">
          <a:xfrm rot="10800000">
            <a:off x="534988" y="3363913"/>
            <a:ext cx="358775" cy="90487"/>
          </a:xfrm>
          <a:prstGeom prst="trapezoid">
            <a:avLst>
              <a:gd name="adj" fmla="val 7312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>
              <a:cs typeface="+mn-cs"/>
            </a:endParaRPr>
          </a:p>
        </p:txBody>
      </p:sp>
      <p:sp>
        <p:nvSpPr>
          <p:cNvPr id="83" name="Pfeil nach oben und unten 82"/>
          <p:cNvSpPr>
            <a:spLocks noChangeArrowheads="1"/>
          </p:cNvSpPr>
          <p:nvPr/>
        </p:nvSpPr>
        <p:spPr bwMode="auto">
          <a:xfrm>
            <a:off x="609600" y="1931988"/>
            <a:ext cx="180975" cy="585787"/>
          </a:xfrm>
          <a:prstGeom prst="upDownArrow">
            <a:avLst>
              <a:gd name="adj1" fmla="val 50000"/>
              <a:gd name="adj2" fmla="val 4982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cxnSp>
        <p:nvCxnSpPr>
          <p:cNvPr id="13" name="Gerade Verbindung 12"/>
          <p:cNvCxnSpPr>
            <a:cxnSpLocks noChangeShapeType="1"/>
            <a:stCxn id="5" idx="0"/>
          </p:cNvCxnSpPr>
          <p:nvPr/>
        </p:nvCxnSpPr>
        <p:spPr bwMode="auto">
          <a:xfrm flipV="1">
            <a:off x="619125" y="2608263"/>
            <a:ext cx="0" cy="219075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4" name="Gerade Verbindung 83"/>
          <p:cNvCxnSpPr>
            <a:cxnSpLocks noChangeShapeType="1"/>
            <a:endCxn id="5" idx="4"/>
          </p:cNvCxnSpPr>
          <p:nvPr/>
        </p:nvCxnSpPr>
        <p:spPr bwMode="auto">
          <a:xfrm flipV="1">
            <a:off x="619125" y="3114675"/>
            <a:ext cx="0" cy="249238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2" name="Gewinkelte Verbindung 21"/>
          <p:cNvCxnSpPr>
            <a:cxnSpLocks noChangeShapeType="1"/>
            <a:stCxn id="78" idx="1"/>
            <a:endCxn id="81" idx="3"/>
          </p:cNvCxnSpPr>
          <p:nvPr/>
        </p:nvCxnSpPr>
        <p:spPr bwMode="auto">
          <a:xfrm rot="10800000">
            <a:off x="850900" y="2562225"/>
            <a:ext cx="695325" cy="407988"/>
          </a:xfrm>
          <a:prstGeom prst="bentConnector3">
            <a:avLst>
              <a:gd name="adj1" fmla="val 7881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6" name="Gewinkelte Verbindung 85"/>
          <p:cNvCxnSpPr>
            <a:cxnSpLocks noChangeShapeType="1"/>
            <a:stCxn id="78" idx="1"/>
            <a:endCxn id="82" idx="1"/>
          </p:cNvCxnSpPr>
          <p:nvPr/>
        </p:nvCxnSpPr>
        <p:spPr bwMode="auto">
          <a:xfrm rot="10800000" flipV="1">
            <a:off x="862013" y="2970213"/>
            <a:ext cx="684212" cy="439737"/>
          </a:xfrm>
          <a:prstGeom prst="bentConnector3">
            <a:avLst>
              <a:gd name="adj1" fmla="val 7994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Gerade Verbindung mit Pfeil 89"/>
          <p:cNvCxnSpPr>
            <a:cxnSpLocks noChangeShapeType="1"/>
          </p:cNvCxnSpPr>
          <p:nvPr/>
        </p:nvCxnSpPr>
        <p:spPr bwMode="auto">
          <a:xfrm>
            <a:off x="790575" y="2608263"/>
            <a:ext cx="0" cy="755650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5" name="Pfeil nach oben und unten 94"/>
          <p:cNvSpPr>
            <a:spLocks noChangeArrowheads="1"/>
          </p:cNvSpPr>
          <p:nvPr/>
        </p:nvSpPr>
        <p:spPr bwMode="auto">
          <a:xfrm>
            <a:off x="609600" y="3454400"/>
            <a:ext cx="180975" cy="1693863"/>
          </a:xfrm>
          <a:prstGeom prst="upDownArrow">
            <a:avLst>
              <a:gd name="adj1" fmla="val 50000"/>
              <a:gd name="adj2" fmla="val 4970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97" name="Прямоугольник 1"/>
          <p:cNvSpPr>
            <a:spLocks/>
          </p:cNvSpPr>
          <p:nvPr/>
        </p:nvSpPr>
        <p:spPr bwMode="auto">
          <a:xfrm>
            <a:off x="2414588" y="4818063"/>
            <a:ext cx="541337" cy="172085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AXI interconnect</a:t>
            </a:r>
          </a:p>
        </p:txBody>
      </p:sp>
      <p:sp>
        <p:nvSpPr>
          <p:cNvPr id="98" name="Прямоугольник 1"/>
          <p:cNvSpPr>
            <a:spLocks/>
          </p:cNvSpPr>
          <p:nvPr/>
        </p:nvSpPr>
        <p:spPr bwMode="auto">
          <a:xfrm>
            <a:off x="2684463" y="4564063"/>
            <a:ext cx="2847975" cy="2076450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PS</a:t>
            </a:r>
          </a:p>
        </p:txBody>
      </p:sp>
      <p:sp>
        <p:nvSpPr>
          <p:cNvPr id="99" name="Pfeil nach links und rechts 98"/>
          <p:cNvSpPr>
            <a:spLocks noChangeArrowheads="1"/>
          </p:cNvSpPr>
          <p:nvPr/>
        </p:nvSpPr>
        <p:spPr bwMode="auto">
          <a:xfrm>
            <a:off x="2124075" y="6227763"/>
            <a:ext cx="287338" cy="179387"/>
          </a:xfrm>
          <a:prstGeom prst="leftRightArrow">
            <a:avLst>
              <a:gd name="adj1" fmla="val 50000"/>
              <a:gd name="adj2" fmla="val 50130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00" name="Прямоугольник 1"/>
          <p:cNvSpPr>
            <a:spLocks/>
          </p:cNvSpPr>
          <p:nvPr/>
        </p:nvSpPr>
        <p:spPr bwMode="auto">
          <a:xfrm>
            <a:off x="3162300" y="4700588"/>
            <a:ext cx="952500" cy="1838325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Linux Kernel</a:t>
            </a:r>
          </a:p>
        </p:txBody>
      </p:sp>
      <p:sp>
        <p:nvSpPr>
          <p:cNvPr id="101" name="Прямоугольник 1"/>
          <p:cNvSpPr>
            <a:spLocks/>
          </p:cNvSpPr>
          <p:nvPr/>
        </p:nvSpPr>
        <p:spPr bwMode="auto">
          <a:xfrm>
            <a:off x="4259263" y="4851400"/>
            <a:ext cx="1065212" cy="638175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software</a:t>
            </a:r>
          </a:p>
        </p:txBody>
      </p:sp>
      <p:sp>
        <p:nvSpPr>
          <p:cNvPr id="102" name="Прямоугольник 1"/>
          <p:cNvSpPr>
            <a:spLocks/>
          </p:cNvSpPr>
          <p:nvPr/>
        </p:nvSpPr>
        <p:spPr bwMode="auto">
          <a:xfrm>
            <a:off x="4259263" y="5489575"/>
            <a:ext cx="1065212" cy="788988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File system</a:t>
            </a:r>
          </a:p>
        </p:txBody>
      </p:sp>
      <p:sp>
        <p:nvSpPr>
          <p:cNvPr id="109" name="Pfeil nach links und rechts 108"/>
          <p:cNvSpPr>
            <a:spLocks noChangeArrowheads="1"/>
          </p:cNvSpPr>
          <p:nvPr/>
        </p:nvSpPr>
        <p:spPr bwMode="auto">
          <a:xfrm>
            <a:off x="2151063" y="4818063"/>
            <a:ext cx="263525" cy="179387"/>
          </a:xfrm>
          <a:prstGeom prst="leftRightArrow">
            <a:avLst>
              <a:gd name="adj1" fmla="val 50000"/>
              <a:gd name="adj2" fmla="val 50212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10" name="Ellipse 109"/>
          <p:cNvSpPr>
            <a:spLocks noChangeAspect="1"/>
          </p:cNvSpPr>
          <p:nvPr/>
        </p:nvSpPr>
        <p:spPr bwMode="auto">
          <a:xfrm>
            <a:off x="476250" y="5457825"/>
            <a:ext cx="287338" cy="287338"/>
          </a:xfrm>
          <a:prstGeom prst="ellipse">
            <a:avLst/>
          </a:prstGeom>
          <a:noFill/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</a:t>
            </a:r>
            <a:endParaRPr lang="en-GB" altLang="en-US" sz="10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11" name="Прямоугольник 1"/>
          <p:cNvSpPr>
            <a:spLocks noChangeAspect="1"/>
          </p:cNvSpPr>
          <p:nvPr/>
        </p:nvSpPr>
        <p:spPr bwMode="auto">
          <a:xfrm>
            <a:off x="1546225" y="5414963"/>
            <a:ext cx="595313" cy="373062"/>
          </a:xfrm>
          <a:prstGeom prst="rect">
            <a:avLst/>
          </a:prstGeom>
          <a:solidFill>
            <a:srgbClr val="92D050">
              <a:alpha val="50195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7143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 or S</a:t>
            </a:r>
          </a:p>
        </p:txBody>
      </p:sp>
      <p:sp>
        <p:nvSpPr>
          <p:cNvPr id="112" name="Pfeil nach links und rechts 111"/>
          <p:cNvSpPr>
            <a:spLocks noChangeArrowheads="1"/>
          </p:cNvSpPr>
          <p:nvPr/>
        </p:nvSpPr>
        <p:spPr bwMode="auto">
          <a:xfrm>
            <a:off x="2139950" y="5511800"/>
            <a:ext cx="274638" cy="179388"/>
          </a:xfrm>
          <a:prstGeom prst="leftRightArrow">
            <a:avLst>
              <a:gd name="adj1" fmla="val 50000"/>
              <a:gd name="adj2" fmla="val 49941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13" name="Trapezoid 112"/>
          <p:cNvSpPr>
            <a:spLocks noChangeAspect="1"/>
          </p:cNvSpPr>
          <p:nvPr/>
        </p:nvSpPr>
        <p:spPr bwMode="auto">
          <a:xfrm>
            <a:off x="523875" y="5148263"/>
            <a:ext cx="360363" cy="90487"/>
          </a:xfrm>
          <a:prstGeom prst="trapezoid">
            <a:avLst>
              <a:gd name="adj" fmla="val 7312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>
              <a:cs typeface="+mn-cs"/>
            </a:endParaRPr>
          </a:p>
        </p:txBody>
      </p:sp>
      <p:sp>
        <p:nvSpPr>
          <p:cNvPr id="114" name="Trapezoid 113"/>
          <p:cNvSpPr>
            <a:spLocks noChangeAspect="1"/>
          </p:cNvSpPr>
          <p:nvPr/>
        </p:nvSpPr>
        <p:spPr bwMode="auto">
          <a:xfrm rot="10800000">
            <a:off x="534988" y="5994400"/>
            <a:ext cx="358775" cy="90488"/>
          </a:xfrm>
          <a:prstGeom prst="trapezoid">
            <a:avLst>
              <a:gd name="adj" fmla="val 73125"/>
            </a:avLst>
          </a:prstGeom>
          <a:noFill/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en-GB">
              <a:cs typeface="+mn-cs"/>
            </a:endParaRPr>
          </a:p>
        </p:txBody>
      </p:sp>
      <p:cxnSp>
        <p:nvCxnSpPr>
          <p:cNvPr id="115" name="Gerade Verbindung 114"/>
          <p:cNvCxnSpPr>
            <a:cxnSpLocks noChangeShapeType="1"/>
            <a:stCxn id="110" idx="0"/>
          </p:cNvCxnSpPr>
          <p:nvPr/>
        </p:nvCxnSpPr>
        <p:spPr bwMode="auto">
          <a:xfrm flipV="1">
            <a:off x="619125" y="5240338"/>
            <a:ext cx="0" cy="21748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6" name="Gerade Verbindung 115"/>
          <p:cNvCxnSpPr>
            <a:cxnSpLocks noChangeShapeType="1"/>
            <a:endCxn id="110" idx="4"/>
          </p:cNvCxnSpPr>
          <p:nvPr/>
        </p:nvCxnSpPr>
        <p:spPr bwMode="auto">
          <a:xfrm flipV="1">
            <a:off x="619125" y="5745163"/>
            <a:ext cx="0" cy="249237"/>
          </a:xfrm>
          <a:prstGeom prst="line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7" name="Gewinkelte Verbindung 116"/>
          <p:cNvCxnSpPr>
            <a:cxnSpLocks noChangeShapeType="1"/>
            <a:stCxn id="111" idx="1"/>
            <a:endCxn id="113" idx="3"/>
          </p:cNvCxnSpPr>
          <p:nvPr/>
        </p:nvCxnSpPr>
        <p:spPr bwMode="auto">
          <a:xfrm rot="10800000">
            <a:off x="850900" y="5194300"/>
            <a:ext cx="695325" cy="407988"/>
          </a:xfrm>
          <a:prstGeom prst="bentConnector3">
            <a:avLst>
              <a:gd name="adj1" fmla="val 7881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8" name="Gewinkelte Verbindung 117"/>
          <p:cNvCxnSpPr>
            <a:cxnSpLocks noChangeShapeType="1"/>
            <a:stCxn id="111" idx="1"/>
            <a:endCxn id="114" idx="1"/>
          </p:cNvCxnSpPr>
          <p:nvPr/>
        </p:nvCxnSpPr>
        <p:spPr bwMode="auto">
          <a:xfrm rot="10800000" flipV="1">
            <a:off x="862013" y="5602288"/>
            <a:ext cx="684212" cy="438150"/>
          </a:xfrm>
          <a:prstGeom prst="bentConnector3">
            <a:avLst>
              <a:gd name="adj1" fmla="val 79940"/>
            </a:avLst>
          </a:prstGeom>
          <a:noFill/>
          <a:ln w="9525" algn="ctr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19" name="Gerade Verbindung mit Pfeil 118"/>
          <p:cNvCxnSpPr>
            <a:cxnSpLocks noChangeShapeType="1"/>
          </p:cNvCxnSpPr>
          <p:nvPr/>
        </p:nvCxnSpPr>
        <p:spPr bwMode="auto">
          <a:xfrm>
            <a:off x="790575" y="5240338"/>
            <a:ext cx="0" cy="754062"/>
          </a:xfrm>
          <a:prstGeom prst="straightConnector1">
            <a:avLst/>
          </a:prstGeom>
          <a:noFill/>
          <a:ln w="9525" algn="ctr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20" name="Pfeil nach oben und unten 119"/>
          <p:cNvSpPr>
            <a:spLocks noChangeArrowheads="1"/>
          </p:cNvSpPr>
          <p:nvPr/>
        </p:nvSpPr>
        <p:spPr bwMode="auto">
          <a:xfrm>
            <a:off x="623888" y="6084888"/>
            <a:ext cx="180975" cy="555625"/>
          </a:xfrm>
          <a:prstGeom prst="upDownArrow">
            <a:avLst>
              <a:gd name="adj1" fmla="val 50000"/>
              <a:gd name="adj2" fmla="val 4977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pic>
        <p:nvPicPr>
          <p:cNvPr id="121" name="Picture 8" descr="Image result for deliver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5613" y="4197350"/>
            <a:ext cx="461962" cy="22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 nodeType="clickPar">
                      <p:stCondLst>
                        <p:cond delay="indefinite"/>
                      </p:stCondLst>
                      <p:childTnLst>
                        <p:par>
                          <p:cTn id="4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 nodeType="clickPar">
                      <p:stCondLst>
                        <p:cond delay="indefinite"/>
                      </p:stCondLst>
                      <p:childTnLst>
                        <p:par>
                          <p:cTn id="5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 nodeType="clickPar">
                      <p:stCondLst>
                        <p:cond delay="indefinite"/>
                      </p:stCondLst>
                      <p:childTnLst>
                        <p:par>
                          <p:cTn id="1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117"/>
            </p:par>
          </p:childTnLst>
        </p:cTn>
      </p:par>
    </p:tnLst>
    <p:bldLst>
      <p:bldP spid="96" grpId="0" animBg="1"/>
      <p:bldP spid="43" grpId="0" animBg="1"/>
      <p:bldP spid="46" grpId="0" animBg="1"/>
      <p:bldP spid="47" grpId="0" animBg="1"/>
      <p:bldP spid="48" grpId="0" animBg="1"/>
      <p:bldP spid="50" grpId="0" animBg="1"/>
      <p:bldP spid="52" grpId="0" animBg="1"/>
      <p:bldP spid="53" grpId="0" animBg="1"/>
      <p:bldP spid="54" grpId="0" animBg="1"/>
      <p:bldP spid="55" grpId="0" animBg="1"/>
      <p:bldP spid="76" grpId="0" animBg="1"/>
      <p:bldP spid="5" grpId="0" animBg="1"/>
      <p:bldP spid="78" grpId="0" animBg="1"/>
      <p:bldP spid="80" grpId="0" animBg="1"/>
      <p:bldP spid="83" grpId="0" animBg="1"/>
      <p:bldP spid="95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9" grpId="0" animBg="1"/>
      <p:bldP spid="110" grpId="0" animBg="1"/>
      <p:bldP spid="111" grpId="0" animBg="1"/>
      <p:bldP spid="112" grpId="0" animBg="1"/>
      <p:bldP spid="1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20483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Housekeeping</a:t>
            </a:r>
          </a:p>
        </p:txBody>
      </p:sp>
      <p:sp>
        <p:nvSpPr>
          <p:cNvPr id="2048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20485" name="AutoShape 2" descr="Image result for analogue voltmeter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43" name="Fensterinhalt vertikal verschieben 42"/>
          <p:cNvSpPr>
            <a:spLocks noChangeArrowheads="1"/>
          </p:cNvSpPr>
          <p:nvPr/>
        </p:nvSpPr>
        <p:spPr bwMode="auto">
          <a:xfrm>
            <a:off x="5948363" y="4330700"/>
            <a:ext cx="2433637" cy="563563"/>
          </a:xfrm>
          <a:prstGeom prst="verticalScroll">
            <a:avLst>
              <a:gd name="adj" fmla="val 12500"/>
            </a:avLst>
          </a:prstGeom>
          <a:solidFill>
            <a:srgbClr val="FFC000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 typeface="Comic Sans MS" pitchFamily="66" charset="0"/>
              <a:buAutoNum type="arabicPeriod"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Command </a:t>
            </a: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interface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?</a:t>
            </a:r>
          </a:p>
          <a:p>
            <a:pPr>
              <a:spcBef>
                <a:spcPct val="0"/>
              </a:spcBef>
              <a:buClrTx/>
              <a:buFont typeface="Comic Sans MS" pitchFamily="66" charset="0"/>
              <a:buAutoNum type="arabicPeriod"/>
            </a:pP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eXtended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UI </a:t>
            </a:r>
            <a:r>
              <a:rPr lang="de-DE" alt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</a:t>
            </a:r>
            <a:r>
              <a:rPr lang="de-DE" altLang="en-US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xUI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)</a:t>
            </a:r>
          </a:p>
        </p:txBody>
      </p:sp>
      <p:pic>
        <p:nvPicPr>
          <p:cNvPr id="20487" name="Picture 30" descr="Image result for housekeep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0063" y="1211263"/>
            <a:ext cx="619125" cy="61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" name="Прямоугольник 1"/>
          <p:cNvSpPr>
            <a:spLocks/>
          </p:cNvSpPr>
          <p:nvPr/>
        </p:nvSpPr>
        <p:spPr bwMode="auto">
          <a:xfrm>
            <a:off x="714375" y="1636713"/>
            <a:ext cx="1970088" cy="3613150"/>
          </a:xfrm>
          <a:prstGeom prst="rect">
            <a:avLst/>
          </a:prstGeom>
          <a:solidFill>
            <a:schemeClr val="accent1">
              <a:lumMod val="40000"/>
              <a:lumOff val="60000"/>
              <a:alpha val="25000"/>
            </a:schemeClr>
          </a:solidFill>
          <a:ln>
            <a:noFill/>
          </a:ln>
          <a:effectLst/>
          <a:extLst/>
        </p:spPr>
        <p:txBody>
          <a:bodyPr/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Programmable logic</a:t>
            </a:r>
          </a:p>
        </p:txBody>
      </p:sp>
      <p:sp>
        <p:nvSpPr>
          <p:cNvPr id="75" name="Прямоугольник 1"/>
          <p:cNvSpPr>
            <a:spLocks/>
          </p:cNvSpPr>
          <p:nvPr/>
        </p:nvSpPr>
        <p:spPr bwMode="auto">
          <a:xfrm>
            <a:off x="2414588" y="1798638"/>
            <a:ext cx="541337" cy="33543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AXI interconnect</a:t>
            </a:r>
          </a:p>
        </p:txBody>
      </p:sp>
      <p:sp>
        <p:nvSpPr>
          <p:cNvPr id="20490" name="Прямоугольник 1"/>
          <p:cNvSpPr>
            <a:spLocks noChangeAspect="1"/>
          </p:cNvSpPr>
          <p:nvPr/>
        </p:nvSpPr>
        <p:spPr bwMode="auto">
          <a:xfrm>
            <a:off x="1265238" y="2324100"/>
            <a:ext cx="560387" cy="579438"/>
          </a:xfrm>
          <a:prstGeom prst="rect">
            <a:avLst/>
          </a:prstGeom>
          <a:solidFill>
            <a:srgbClr val="F240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17938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en-US" sz="12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20491" name="Прямоугольник 1"/>
          <p:cNvSpPr>
            <a:spLocks/>
          </p:cNvSpPr>
          <p:nvPr/>
        </p:nvSpPr>
        <p:spPr bwMode="auto">
          <a:xfrm>
            <a:off x="2684463" y="1636713"/>
            <a:ext cx="2847975" cy="3613150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Processing system</a:t>
            </a:r>
          </a:p>
        </p:txBody>
      </p:sp>
      <p:sp>
        <p:nvSpPr>
          <p:cNvPr id="20492" name="Pfeil nach links und rechts 91"/>
          <p:cNvSpPr>
            <a:spLocks noChangeArrowheads="1"/>
          </p:cNvSpPr>
          <p:nvPr/>
        </p:nvSpPr>
        <p:spPr bwMode="auto">
          <a:xfrm>
            <a:off x="1828800" y="4233863"/>
            <a:ext cx="585788" cy="179387"/>
          </a:xfrm>
          <a:prstGeom prst="leftRightArrow">
            <a:avLst>
              <a:gd name="adj1" fmla="val 50000"/>
              <a:gd name="adj2" fmla="val 5011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493" name="Pfeil nach links und rechts 92"/>
          <p:cNvSpPr>
            <a:spLocks noChangeArrowheads="1"/>
          </p:cNvSpPr>
          <p:nvPr/>
        </p:nvSpPr>
        <p:spPr bwMode="auto">
          <a:xfrm>
            <a:off x="1828800" y="3201988"/>
            <a:ext cx="585788" cy="180975"/>
          </a:xfrm>
          <a:prstGeom prst="leftRightArrow">
            <a:avLst>
              <a:gd name="adj1" fmla="val 50000"/>
              <a:gd name="adj2" fmla="val 49677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0494" name="Pfeil nach links und rechts 93"/>
          <p:cNvSpPr>
            <a:spLocks noChangeArrowheads="1"/>
          </p:cNvSpPr>
          <p:nvPr/>
        </p:nvSpPr>
        <p:spPr bwMode="auto">
          <a:xfrm>
            <a:off x="1828800" y="2524125"/>
            <a:ext cx="585788" cy="179388"/>
          </a:xfrm>
          <a:prstGeom prst="leftRightArrow">
            <a:avLst>
              <a:gd name="adj1" fmla="val 50000"/>
              <a:gd name="adj2" fmla="val 50116"/>
            </a:avLst>
          </a:prstGeom>
          <a:noFill/>
          <a:ln w="12700" algn="ctr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03" name="Прямоугольник 1"/>
          <p:cNvSpPr>
            <a:spLocks/>
          </p:cNvSpPr>
          <p:nvPr/>
        </p:nvSpPr>
        <p:spPr bwMode="auto">
          <a:xfrm>
            <a:off x="3162300" y="1798638"/>
            <a:ext cx="952500" cy="3354387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Linux Kernel</a:t>
            </a:r>
          </a:p>
        </p:txBody>
      </p:sp>
      <p:sp>
        <p:nvSpPr>
          <p:cNvPr id="104" name="Прямоугольник 1"/>
          <p:cNvSpPr>
            <a:spLocks/>
          </p:cNvSpPr>
          <p:nvPr/>
        </p:nvSpPr>
        <p:spPr bwMode="auto">
          <a:xfrm>
            <a:off x="4259263" y="2011363"/>
            <a:ext cx="1065212" cy="1433512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software</a:t>
            </a:r>
          </a:p>
        </p:txBody>
      </p:sp>
      <p:sp>
        <p:nvSpPr>
          <p:cNvPr id="105" name="Прямоугольник 1"/>
          <p:cNvSpPr>
            <a:spLocks/>
          </p:cNvSpPr>
          <p:nvPr/>
        </p:nvSpPr>
        <p:spPr bwMode="auto">
          <a:xfrm>
            <a:off x="4259263" y="3540125"/>
            <a:ext cx="1065212" cy="1612900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File system</a:t>
            </a:r>
          </a:p>
        </p:txBody>
      </p:sp>
      <p:sp>
        <p:nvSpPr>
          <p:cNvPr id="20498" name="Прямоугольник 1"/>
          <p:cNvSpPr>
            <a:spLocks noChangeAspect="1"/>
          </p:cNvSpPr>
          <p:nvPr/>
        </p:nvSpPr>
        <p:spPr bwMode="auto">
          <a:xfrm>
            <a:off x="1265238" y="2995613"/>
            <a:ext cx="560387" cy="577850"/>
          </a:xfrm>
          <a:prstGeom prst="rect">
            <a:avLst/>
          </a:prstGeom>
          <a:solidFill>
            <a:srgbClr val="F240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17938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en-US" sz="12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20499" name="Прямоугольник 1"/>
          <p:cNvSpPr>
            <a:spLocks noChangeAspect="1"/>
          </p:cNvSpPr>
          <p:nvPr/>
        </p:nvSpPr>
        <p:spPr bwMode="auto">
          <a:xfrm>
            <a:off x="1265238" y="4033838"/>
            <a:ext cx="560387" cy="577850"/>
          </a:xfrm>
          <a:prstGeom prst="rect">
            <a:avLst/>
          </a:prstGeom>
          <a:solidFill>
            <a:srgbClr val="F240F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anchor="ctr"/>
          <a:lstStyle>
            <a:lvl1pPr indent="-17938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</a:t>
            </a:r>
            <a:r>
              <a:rPr lang="en-US" altLang="en-US" sz="1200" baseline="300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</a:t>
            </a: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</a:t>
            </a:r>
          </a:p>
        </p:txBody>
      </p:sp>
      <p:sp>
        <p:nvSpPr>
          <p:cNvPr id="122" name="Прямоугольник 1"/>
          <p:cNvSpPr>
            <a:spLocks/>
          </p:cNvSpPr>
          <p:nvPr/>
        </p:nvSpPr>
        <p:spPr bwMode="auto">
          <a:xfrm>
            <a:off x="1990725" y="5867400"/>
            <a:ext cx="1228725" cy="523875"/>
          </a:xfrm>
          <a:prstGeom prst="rect">
            <a:avLst/>
          </a:prstGeom>
          <a:solidFill>
            <a:srgbClr val="F240F6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indent="-17938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DLSP</a:t>
            </a:r>
          </a:p>
        </p:txBody>
      </p:sp>
      <p:sp>
        <p:nvSpPr>
          <p:cNvPr id="123" name="Прямоугольник 1"/>
          <p:cNvSpPr>
            <a:spLocks/>
          </p:cNvSpPr>
          <p:nvPr/>
        </p:nvSpPr>
        <p:spPr bwMode="auto">
          <a:xfrm>
            <a:off x="3371850" y="5867400"/>
            <a:ext cx="1228725" cy="523875"/>
          </a:xfrm>
          <a:prstGeom prst="rect">
            <a:avLst/>
          </a:prstGeom>
          <a:solidFill>
            <a:srgbClr val="F240F6">
              <a:alpha val="25098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indent="-179388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MPM</a:t>
            </a:r>
          </a:p>
        </p:txBody>
      </p:sp>
      <p:cxnSp>
        <p:nvCxnSpPr>
          <p:cNvPr id="3" name="Gewinkelte Verbindung 2"/>
          <p:cNvCxnSpPr>
            <a:cxnSpLocks noChangeShapeType="1"/>
            <a:stCxn id="20499" idx="2"/>
            <a:endCxn id="123" idx="0"/>
          </p:cNvCxnSpPr>
          <p:nvPr/>
        </p:nvCxnSpPr>
        <p:spPr bwMode="auto">
          <a:xfrm rot="16200000" flipH="1">
            <a:off x="2138363" y="4019550"/>
            <a:ext cx="1255712" cy="2439988"/>
          </a:xfrm>
          <a:prstGeom prst="bentConnector3">
            <a:avLst>
              <a:gd name="adj1" fmla="val 70500"/>
            </a:avLst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" name="Gewinkelte Verbindung 6"/>
          <p:cNvCxnSpPr>
            <a:cxnSpLocks noChangeShapeType="1"/>
            <a:stCxn id="20498" idx="1"/>
            <a:endCxn id="122" idx="1"/>
          </p:cNvCxnSpPr>
          <p:nvPr/>
        </p:nvCxnSpPr>
        <p:spPr bwMode="auto">
          <a:xfrm rot="10800000" flipH="1" flipV="1">
            <a:off x="1265238" y="3284538"/>
            <a:ext cx="725487" cy="2844800"/>
          </a:xfrm>
          <a:prstGeom prst="bentConnector3">
            <a:avLst>
              <a:gd name="adj1" fmla="val -31481"/>
            </a:avLst>
          </a:prstGeom>
          <a:noFill/>
          <a:ln w="12700" algn="ctr">
            <a:solidFill>
              <a:schemeClr val="tx1"/>
            </a:solidFill>
            <a:round/>
            <a:headEnd type="arrow" w="med" len="med"/>
            <a:tailEnd type="arrow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124" name="Picture 22" descr="Related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5692775"/>
            <a:ext cx="552450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25" name="Gruppieren 124"/>
          <p:cNvGrpSpPr>
            <a:grpSpLocks/>
          </p:cNvGrpSpPr>
          <p:nvPr/>
        </p:nvGrpSpPr>
        <p:grpSpPr bwMode="auto">
          <a:xfrm>
            <a:off x="2541588" y="5983288"/>
            <a:ext cx="620712" cy="357187"/>
            <a:chOff x="1141811" y="4938724"/>
            <a:chExt cx="620215" cy="357047"/>
          </a:xfrm>
        </p:grpSpPr>
        <p:pic>
          <p:nvPicPr>
            <p:cNvPr id="126" name="Picture 26" descr="Image result for L shap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240F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34331" y="4937903"/>
              <a:ext cx="326873" cy="328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7" name="Picture 26" descr="Image result for L shape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rgbClr val="F240F6">
                  <a:tint val="45000"/>
                  <a:satMod val="40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41811" y="4967255"/>
              <a:ext cx="326873" cy="328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Rechteck 17"/>
          <p:cNvSpPr>
            <a:spLocks noChangeArrowheads="1"/>
          </p:cNvSpPr>
          <p:nvPr/>
        </p:nvSpPr>
        <p:spPr bwMode="auto">
          <a:xfrm>
            <a:off x="5849938" y="2035175"/>
            <a:ext cx="2628900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23900" indent="-26670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Functionality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:</a:t>
            </a:r>
          </a:p>
          <a:p>
            <a:pPr lvl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Configuration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lvl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de-DE" altLang="en-US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Current</a:t>
            </a:r>
            <a:r>
              <a:rPr lang="de-DE" alt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2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device</a:t>
            </a:r>
            <a:r>
              <a:rPr lang="de-DE" altLang="en-US" sz="1200" dirty="0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state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reading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lvl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State </a:t>
            </a: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tracking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,</a:t>
            </a:r>
          </a:p>
          <a:p>
            <a:pPr lvl="1">
              <a:spcBef>
                <a:spcPct val="0"/>
              </a:spcBef>
              <a:buClrTx/>
              <a:buFont typeface="Wingdings" pitchFamily="2" charset="2"/>
              <a:buAutoNum type="arabicPeriod"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Reports </a:t>
            </a: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generating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41"/>
            </p:par>
          </p:childTnLst>
        </p:cTn>
      </p:par>
    </p:tnLst>
    <p:bldLst>
      <p:bldP spid="43" grpId="0" animBg="1"/>
      <p:bldP spid="122" grpId="0" animBg="1"/>
      <p:bldP spid="12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21507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Operator UI.</a:t>
            </a:r>
          </a:p>
        </p:txBody>
      </p:sp>
      <p:sp>
        <p:nvSpPr>
          <p:cNvPr id="2150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21509" name="AutoShape 2" descr="Image result for analogue voltmeter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1510" name="Прямоугольник 1"/>
          <p:cNvSpPr>
            <a:spLocks/>
          </p:cNvSpPr>
          <p:nvPr/>
        </p:nvSpPr>
        <p:spPr bwMode="auto">
          <a:xfrm>
            <a:off x="485775" y="2276475"/>
            <a:ext cx="1489075" cy="3613150"/>
          </a:xfrm>
          <a:prstGeom prst="rect">
            <a:avLst/>
          </a:prstGeom>
          <a:solidFill>
            <a:srgbClr val="FFC000">
              <a:alpha val="25098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en-US" altLang="en-US" sz="12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Processing system</a:t>
            </a:r>
          </a:p>
        </p:txBody>
      </p:sp>
      <p:sp>
        <p:nvSpPr>
          <p:cNvPr id="104" name="Прямоугольник 1"/>
          <p:cNvSpPr>
            <a:spLocks/>
          </p:cNvSpPr>
          <p:nvPr/>
        </p:nvSpPr>
        <p:spPr bwMode="auto">
          <a:xfrm>
            <a:off x="703263" y="2651125"/>
            <a:ext cx="1065212" cy="1431925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 software</a:t>
            </a:r>
          </a:p>
        </p:txBody>
      </p:sp>
      <p:sp>
        <p:nvSpPr>
          <p:cNvPr id="105" name="Прямоугольник 1"/>
          <p:cNvSpPr>
            <a:spLocks/>
          </p:cNvSpPr>
          <p:nvPr/>
        </p:nvSpPr>
        <p:spPr bwMode="auto">
          <a:xfrm>
            <a:off x="703263" y="4179888"/>
            <a:ext cx="1065212" cy="1612900"/>
          </a:xfrm>
          <a:prstGeom prst="rect">
            <a:avLst/>
          </a:prstGeom>
          <a:solidFill>
            <a:schemeClr val="accent5">
              <a:lumMod val="75000"/>
              <a:alpha val="25000"/>
            </a:schemeClr>
          </a:solidFill>
          <a:ln>
            <a:solidFill>
              <a:schemeClr val="tx1"/>
            </a:solidFill>
          </a:ln>
          <a:effectLst/>
          <a:extLst/>
        </p:spPr>
        <p:txBody>
          <a:bodyPr anchor="ctr"/>
          <a:lstStyle/>
          <a:p>
            <a:pPr indent="-1800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en-US" sz="12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File system</a:t>
            </a:r>
          </a:p>
        </p:txBody>
      </p:sp>
      <p:pic>
        <p:nvPicPr>
          <p:cNvPr id="21513" name="Picture 42" descr="Image result for joystick cartoon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6300" y="1185863"/>
            <a:ext cx="476250" cy="56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1751013"/>
            <a:ext cx="5670550" cy="3516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https://github.com/ControlSystemStudio/cs-studio/wiki/BEAST/screenshot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6300" y="2276475"/>
            <a:ext cx="4638675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 descr="https://github.com/ControlSystemStudio/cs-studio/wiki/BOY_Screenshots/virtual_linac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3700" y="2873375"/>
            <a:ext cx="4292600" cy="2919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 descr="https://github.com/ControlSystemStudio/cs-studio/wiki/BOY_Screenshots/BOY_Australia2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4100" y="3506788"/>
            <a:ext cx="3516313" cy="238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10" descr="https://github.com/ControlSystemStudio/cs-studio/wiki/BOY_Screenshots/IMG_20120622_130842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5725" y="1751013"/>
            <a:ext cx="5068888" cy="3803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" name="Fensterinhalt vertikal verschieben 36"/>
          <p:cNvSpPr/>
          <p:nvPr/>
        </p:nvSpPr>
        <p:spPr bwMode="auto">
          <a:xfrm>
            <a:off x="485775" y="6029325"/>
            <a:ext cx="8010525" cy="451485"/>
          </a:xfrm>
          <a:prstGeom prst="verticalScroll">
            <a:avLst/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numCol="2" spcCol="720000"/>
          <a:lstStyle/>
          <a:p>
            <a:pPr marL="266700"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dirty="0">
                <a:cs typeface="+mn-cs"/>
              </a:rPr>
              <a:t> 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Command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line</a:t>
            </a:r>
            <a:endParaRPr lang="de-DE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algn="ctr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Graphical</a:t>
            </a:r>
            <a:endParaRPr lang="de-DE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38" name="Textfeld 37"/>
          <p:cNvSpPr txBox="1">
            <a:spLocks noChangeArrowheads="1"/>
          </p:cNvSpPr>
          <p:nvPr/>
        </p:nvSpPr>
        <p:spPr bwMode="auto">
          <a:xfrm>
            <a:off x="7318375" y="1751013"/>
            <a:ext cx="1177925" cy="1198562"/>
          </a:xfrm>
          <a:prstGeom prst="rect">
            <a:avLst/>
          </a:prstGeom>
          <a:solidFill>
            <a:srgbClr val="FFC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DCD: 83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DHPT: 59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DMC: ~50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Total </a:t>
            </a:r>
            <a:r>
              <a:rPr lang="de-DE" altLang="en-US" sz="12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order</a:t>
            </a:r>
            <a:r>
              <a:rPr lang="de-DE" altLang="en-US" sz="12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~</a:t>
            </a:r>
            <a:r>
              <a:rPr lang="de-DE" altLang="en-US" sz="2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4,4*10</a:t>
            </a:r>
            <a:r>
              <a:rPr lang="de-DE" altLang="en-US" sz="2000" baseline="300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3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32"/>
            </p:par>
          </p:childTnLst>
        </p:cTn>
      </p:par>
    </p:tnLst>
    <p:bldLst>
      <p:bldP spid="3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1" name="intelligent1.mpe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525838"/>
            <a:ext cx="4146550" cy="3109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53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smtClean="0">
                <a:solidFill>
                  <a:schemeClr val="bg1"/>
                </a:solidFill>
                <a:latin typeface="Calibri" pitchFamily="34" charset="0"/>
              </a:rPr>
              <a:t>Mikhail  Polovykh / 03.2018 / Halbleiterlabor der MPG</a:t>
            </a:r>
          </a:p>
        </p:txBody>
      </p:sp>
      <p:sp>
        <p:nvSpPr>
          <p:cNvPr id="22531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grpSp>
        <p:nvGrpSpPr>
          <p:cNvPr id="92" name="Gruppieren 91"/>
          <p:cNvGrpSpPr>
            <a:grpSpLocks/>
          </p:cNvGrpSpPr>
          <p:nvPr/>
        </p:nvGrpSpPr>
        <p:grpSpPr bwMode="auto">
          <a:xfrm>
            <a:off x="706438" y="3984625"/>
            <a:ext cx="1458912" cy="2078038"/>
            <a:chOff x="463477" y="4536828"/>
            <a:chExt cx="1458754" cy="2076976"/>
          </a:xfrm>
        </p:grpSpPr>
        <p:sp>
          <p:nvSpPr>
            <p:cNvPr id="7" name="Прямоугольник 1"/>
            <p:cNvSpPr>
              <a:spLocks/>
            </p:cNvSpPr>
            <p:nvPr/>
          </p:nvSpPr>
          <p:spPr bwMode="auto">
            <a:xfrm>
              <a:off x="463477" y="4536828"/>
              <a:ext cx="1458754" cy="2076976"/>
            </a:xfrm>
            <a:prstGeom prst="rect">
              <a:avLst/>
            </a:prstGeom>
            <a:solidFill>
              <a:schemeClr val="accent1">
                <a:lumMod val="40000"/>
                <a:lumOff val="60000"/>
                <a:alpha val="25000"/>
              </a:schemeClr>
            </a:solidFill>
            <a:ln>
              <a:noFill/>
            </a:ln>
            <a:effectLst/>
            <a:extLst/>
          </p:spPr>
          <p:txBody>
            <a:bodyPr/>
            <a:lstStyle/>
            <a:p>
              <a:pPr marL="266700" indent="-266700" algn="r" eaLnBrk="0" hangingPunct="0">
                <a:buClr>
                  <a:schemeClr val="hlink"/>
                </a:buClr>
                <a:buFont typeface="Wingdings" pitchFamily="2" charset="2"/>
                <a:buNone/>
                <a:defRPr/>
              </a:pPr>
              <a:r>
                <a:rPr lang="en-US" sz="1200" dirty="0">
                  <a:latin typeface="Arial Unicode MS" panose="020B0604020202020204" pitchFamily="34" charset="-128"/>
                  <a:ea typeface="Arial Unicode MS" panose="020B0604020202020204" pitchFamily="34" charset="-128"/>
                  <a:cs typeface="Arial Unicode MS" panose="020B0604020202020204" pitchFamily="34" charset="-128"/>
                </a:rPr>
                <a:t>PL</a:t>
              </a:r>
            </a:p>
          </p:txBody>
        </p:sp>
        <p:sp>
          <p:nvSpPr>
            <p:cNvPr id="22586" name="Ellipse 15"/>
            <p:cNvSpPr>
              <a:spLocks noChangeAspect="1"/>
            </p:cNvSpPr>
            <p:nvPr/>
          </p:nvSpPr>
          <p:spPr bwMode="auto">
            <a:xfrm>
              <a:off x="533625" y="5431574"/>
              <a:ext cx="287479" cy="287479"/>
            </a:xfrm>
            <a:prstGeom prst="ellipse">
              <a:avLst/>
            </a:prstGeom>
            <a:solidFill>
              <a:srgbClr val="FF0000"/>
            </a:solidFill>
            <a:ln w="9525" algn="ctr">
              <a:solidFill>
                <a:schemeClr val="tx1"/>
              </a:solidFill>
              <a:round/>
              <a:headEnd/>
              <a:tailEnd/>
            </a:ln>
          </p:spPr>
          <p:txBody>
            <a:bodyPr anchor="ctr"/>
            <a:lstStyle>
              <a:lvl1pPr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G</a:t>
              </a:r>
              <a:endParaRPr lang="en-GB" altLang="en-US" sz="10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87" name="Прямоугольник 1"/>
            <p:cNvSpPr>
              <a:spLocks noChangeAspect="1"/>
            </p:cNvSpPr>
            <p:nvPr/>
          </p:nvSpPr>
          <p:spPr bwMode="auto">
            <a:xfrm>
              <a:off x="1195972" y="5389242"/>
              <a:ext cx="595722" cy="372145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indent="-71438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M or S</a:t>
              </a:r>
            </a:p>
          </p:txBody>
        </p:sp>
        <p:sp>
          <p:nvSpPr>
            <p:cNvPr id="19" name="Trapezoid 18"/>
            <p:cNvSpPr>
              <a:spLocks noChangeAspect="1"/>
            </p:cNvSpPr>
            <p:nvPr/>
          </p:nvSpPr>
          <p:spPr bwMode="auto">
            <a:xfrm>
              <a:off x="582526" y="5122317"/>
              <a:ext cx="358736" cy="90441"/>
            </a:xfrm>
            <a:prstGeom prst="trapezoid">
              <a:avLst>
                <a:gd name="adj" fmla="val 73125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66700" indent="-266700" eaLnBrk="0" hangingPunct="0"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0" name="Trapezoid 19"/>
            <p:cNvSpPr>
              <a:spLocks noChangeAspect="1"/>
            </p:cNvSpPr>
            <p:nvPr/>
          </p:nvSpPr>
          <p:spPr bwMode="auto">
            <a:xfrm rot="10800000">
              <a:off x="592050" y="5968021"/>
              <a:ext cx="360324" cy="90442"/>
            </a:xfrm>
            <a:prstGeom prst="trapezoid">
              <a:avLst>
                <a:gd name="adj" fmla="val 73125"/>
              </a:avLst>
            </a:prstGeom>
            <a:noFill/>
            <a:ln w="12700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marL="266700" indent="-266700" eaLnBrk="0" hangingPunct="0"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en-GB">
                <a:cs typeface="+mn-cs"/>
              </a:endParaRPr>
            </a:p>
          </p:txBody>
        </p:sp>
        <p:sp>
          <p:nvSpPr>
            <p:cNvPr id="22590" name="Pfeil nach oben und unten 20"/>
            <p:cNvSpPr>
              <a:spLocks noChangeArrowheads="1"/>
            </p:cNvSpPr>
            <p:nvPr/>
          </p:nvSpPr>
          <p:spPr bwMode="auto">
            <a:xfrm>
              <a:off x="668086" y="4536828"/>
              <a:ext cx="180000" cy="584719"/>
            </a:xfrm>
            <a:prstGeom prst="upDownArrow">
              <a:avLst>
                <a:gd name="adj1" fmla="val 50000"/>
                <a:gd name="adj2" fmla="val 50005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Comic Sans MS" pitchFamily="66" charset="0"/>
              </a:endParaRPr>
            </a:p>
          </p:txBody>
        </p:sp>
        <p:cxnSp>
          <p:nvCxnSpPr>
            <p:cNvPr id="22591" name="Gerade Verbindung 21"/>
            <p:cNvCxnSpPr>
              <a:cxnSpLocks noChangeShapeType="1"/>
              <a:stCxn id="22586" idx="0"/>
            </p:cNvCxnSpPr>
            <p:nvPr/>
          </p:nvCxnSpPr>
          <p:spPr bwMode="auto">
            <a:xfrm flipV="1">
              <a:off x="677365" y="5213104"/>
              <a:ext cx="0" cy="21847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2" name="Gerade Verbindung 22"/>
            <p:cNvCxnSpPr>
              <a:cxnSpLocks noChangeShapeType="1"/>
              <a:endCxn id="22586" idx="4"/>
            </p:cNvCxnSpPr>
            <p:nvPr/>
          </p:nvCxnSpPr>
          <p:spPr bwMode="auto">
            <a:xfrm flipV="1">
              <a:off x="677364" y="5719053"/>
              <a:ext cx="1" cy="249590"/>
            </a:xfrm>
            <a:prstGeom prst="line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3" name="Gewinkelte Verbindung 23"/>
            <p:cNvCxnSpPr>
              <a:cxnSpLocks noChangeShapeType="1"/>
              <a:stCxn id="22587" idx="1"/>
              <a:endCxn id="19" idx="3"/>
            </p:cNvCxnSpPr>
            <p:nvPr/>
          </p:nvCxnSpPr>
          <p:spPr bwMode="auto">
            <a:xfrm rot="10800000">
              <a:off x="908886" y="5167259"/>
              <a:ext cx="287087" cy="408056"/>
            </a:xfrm>
            <a:prstGeom prst="bentConnector3">
              <a:avLst>
                <a:gd name="adj1" fmla="val 50000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4" name="Gewinkelte Verbindung 24"/>
            <p:cNvCxnSpPr>
              <a:cxnSpLocks noChangeShapeType="1"/>
              <a:stCxn id="22587" idx="1"/>
              <a:endCxn id="20" idx="1"/>
            </p:cNvCxnSpPr>
            <p:nvPr/>
          </p:nvCxnSpPr>
          <p:spPr bwMode="auto">
            <a:xfrm rot="10800000" flipV="1">
              <a:off x="919180" y="5575315"/>
              <a:ext cx="276792" cy="438328"/>
            </a:xfrm>
            <a:prstGeom prst="bentConnector3">
              <a:avLst>
                <a:gd name="adj1" fmla="val 52579"/>
              </a:avLst>
            </a:prstGeom>
            <a:noFill/>
            <a:ln w="9525" algn="ctr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95" name="Gerade Verbindung mit Pfeil 25"/>
            <p:cNvCxnSpPr>
              <a:cxnSpLocks noChangeShapeType="1"/>
            </p:cNvCxnSpPr>
            <p:nvPr/>
          </p:nvCxnSpPr>
          <p:spPr bwMode="auto">
            <a:xfrm>
              <a:off x="848086" y="5213104"/>
              <a:ext cx="0" cy="755539"/>
            </a:xfrm>
            <a:prstGeom prst="straightConnector1">
              <a:avLst/>
            </a:prstGeom>
            <a:noFill/>
            <a:ln w="9525" algn="ctr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22596" name="Pfeil nach oben und unten 27"/>
            <p:cNvSpPr>
              <a:spLocks noChangeArrowheads="1"/>
            </p:cNvSpPr>
            <p:nvPr/>
          </p:nvSpPr>
          <p:spPr bwMode="auto">
            <a:xfrm>
              <a:off x="668086" y="6058644"/>
              <a:ext cx="180000" cy="555160"/>
            </a:xfrm>
            <a:prstGeom prst="upDownArrow">
              <a:avLst>
                <a:gd name="adj1" fmla="val 50000"/>
                <a:gd name="adj2" fmla="val 50004"/>
              </a:avLst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Comic Sans MS" pitchFamily="66" charset="0"/>
              </a:endParaRPr>
            </a:p>
          </p:txBody>
        </p:sp>
      </p:grpSp>
      <p:graphicFrame>
        <p:nvGraphicFramePr>
          <p:cNvPr id="31" name="Tabelle 30"/>
          <p:cNvGraphicFramePr>
            <a:graphicFrameLocks noGrp="1"/>
          </p:cNvGraphicFramePr>
          <p:nvPr/>
        </p:nvGraphicFramePr>
        <p:xfrm>
          <a:off x="2667000" y="2174875"/>
          <a:ext cx="4146550" cy="914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39024"/>
                <a:gridCol w="3407526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err="1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Filmed</a:t>
                      </a:r>
                      <a:r>
                        <a:rPr lang="de-DE" sz="1200" b="0" baseline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 time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26" marR="91426" anchor="ctr"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Blind time</a:t>
                      </a:r>
                      <a:endParaRPr lang="en-GB" sz="1200" b="0" dirty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26" marR="91426" anchor="ctr"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1,28ms (11%)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26" marR="91426" anchor="ctr">
                    <a:pattFill prst="ltDnDiag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1200" b="0" dirty="0" smtClean="0">
                          <a:solidFill>
                            <a:schemeClr val="tx1"/>
                          </a:solidFill>
                          <a:latin typeface="Arial Unicode MS" panose="020B0604020202020204" pitchFamily="34" charset="-128"/>
                          <a:ea typeface="Arial Unicode MS" panose="020B0604020202020204" pitchFamily="34" charset="-128"/>
                          <a:cs typeface="Arial Unicode MS" panose="020B0604020202020204" pitchFamily="34" charset="-128"/>
                        </a:rPr>
                        <a:t>10,24ms (89%)</a:t>
                      </a:r>
                      <a:endParaRPr lang="en-GB" sz="1200" b="0" dirty="0" smtClean="0">
                        <a:solidFill>
                          <a:schemeClr val="tx1"/>
                        </a:solidFill>
                        <a:latin typeface="Arial Unicode MS" panose="020B0604020202020204" pitchFamily="34" charset="-128"/>
                        <a:ea typeface="Arial Unicode MS" panose="020B0604020202020204" pitchFamily="34" charset="-128"/>
                        <a:cs typeface="Arial Unicode MS" panose="020B0604020202020204" pitchFamily="34" charset="-128"/>
                      </a:endParaRPr>
                    </a:p>
                  </a:txBody>
                  <a:tcPr marL="91426" marR="91426" anchor="ctr">
                    <a:pattFill prst="pct50">
                      <a:fgClr>
                        <a:schemeClr val="accent1"/>
                      </a:fgClr>
                      <a:bgClr>
                        <a:schemeClr val="bg1"/>
                      </a:bgClr>
                    </a:pattFill>
                  </a:tcPr>
                </a:tc>
              </a:tr>
            </a:tbl>
          </a:graphicData>
        </a:graphic>
      </p:graphicFrame>
      <p:grpSp>
        <p:nvGrpSpPr>
          <p:cNvPr id="74" name="Gruppieren 73"/>
          <p:cNvGrpSpPr>
            <a:grpSpLocks/>
          </p:cNvGrpSpPr>
          <p:nvPr/>
        </p:nvGrpSpPr>
        <p:grpSpPr bwMode="auto">
          <a:xfrm>
            <a:off x="0" y="1768475"/>
            <a:ext cx="9144000" cy="4899025"/>
            <a:chOff x="0" y="1768316"/>
            <a:chExt cx="9144000" cy="4899636"/>
          </a:xfrm>
        </p:grpSpPr>
        <p:grpSp>
          <p:nvGrpSpPr>
            <p:cNvPr id="22577" name="Gruppieren 72"/>
            <p:cNvGrpSpPr>
              <a:grpSpLocks/>
            </p:cNvGrpSpPr>
            <p:nvPr/>
          </p:nvGrpSpPr>
          <p:grpSpPr bwMode="auto">
            <a:xfrm>
              <a:off x="0" y="1768316"/>
              <a:ext cx="9144000" cy="360000"/>
              <a:chOff x="0" y="1768316"/>
              <a:chExt cx="9144000" cy="360000"/>
            </a:xfrm>
          </p:grpSpPr>
          <p:sp>
            <p:nvSpPr>
              <p:cNvPr id="22580" name="Rechteck 32"/>
              <p:cNvSpPr>
                <a:spLocks noChangeAspect="1"/>
              </p:cNvSpPr>
              <p:nvPr/>
            </p:nvSpPr>
            <p:spPr bwMode="auto">
              <a:xfrm>
                <a:off x="3127800" y="1768316"/>
                <a:ext cx="3686400" cy="3600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266700" indent="-2667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t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9DBD8"/>
                  </a:buClr>
                  <a:buFont typeface="Times New Roman" pitchFamily="18" charset="0"/>
                  <a:buChar char="●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 2" pitchFamily="18" charset="2"/>
                  <a:buChar char="ö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hlink"/>
                  </a:buClr>
                  <a:buFont typeface="Wingdings" pitchFamily="2" charset="2"/>
                  <a:buNone/>
                </a:pPr>
                <a:r>
                  <a:rPr lang="de-DE" altLang="en-US" sz="180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Read-out (Blind) time</a:t>
                </a:r>
                <a:endParaRPr lang="en-GB" altLang="en-US" sz="18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581" name="Rechteck 4"/>
              <p:cNvSpPr>
                <a:spLocks noChangeAspect="1"/>
              </p:cNvSpPr>
              <p:nvPr/>
            </p:nvSpPr>
            <p:spPr bwMode="auto">
              <a:xfrm>
                <a:off x="2667000" y="1768316"/>
                <a:ext cx="460800" cy="3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marL="266700" indent="-2667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t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9DBD8"/>
                  </a:buClr>
                  <a:buFont typeface="Times New Roman" pitchFamily="18" charset="0"/>
                  <a:buChar char="●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 2" pitchFamily="18" charset="2"/>
                  <a:buChar char="ö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hlink"/>
                  </a:buClr>
                  <a:buFont typeface="Wingdings" pitchFamily="2" charset="2"/>
                  <a:buNone/>
                </a:pPr>
                <a:r>
                  <a:rPr lang="de-DE" altLang="en-US" sz="1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</a:t>
                </a:r>
                <a:endParaRPr lang="en-GB" altLang="en-US" sz="18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582" name="Rechteck 66"/>
              <p:cNvSpPr>
                <a:spLocks noChangeAspect="1"/>
              </p:cNvSpPr>
              <p:nvPr/>
            </p:nvSpPr>
            <p:spPr bwMode="auto">
              <a:xfrm>
                <a:off x="0" y="1768316"/>
                <a:ext cx="2660319" cy="3600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266700" indent="-2667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t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9DBD8"/>
                  </a:buClr>
                  <a:buFont typeface="Times New Roman" pitchFamily="18" charset="0"/>
                  <a:buChar char="●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 2" pitchFamily="18" charset="2"/>
                  <a:buChar char="ö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hlink"/>
                  </a:buClr>
                  <a:buFont typeface="Wingdings" pitchFamily="2" charset="2"/>
                  <a:buNone/>
                </a:pPr>
                <a:r>
                  <a:rPr lang="de-DE" altLang="en-US" sz="180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Blind time</a:t>
                </a:r>
                <a:endParaRPr lang="en-GB" altLang="en-US" sz="18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583" name="Rechteck 67"/>
              <p:cNvSpPr>
                <a:spLocks noChangeAspect="1"/>
              </p:cNvSpPr>
              <p:nvPr/>
            </p:nvSpPr>
            <p:spPr bwMode="auto">
              <a:xfrm>
                <a:off x="6814200" y="1768316"/>
                <a:ext cx="460800" cy="360000"/>
              </a:xfrm>
              <a:prstGeom prst="rect">
                <a:avLst/>
              </a:prstGeom>
              <a:noFill/>
              <a:ln w="127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/>
              <a:lstStyle>
                <a:lvl1pPr marL="266700" indent="-2667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t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9DBD8"/>
                  </a:buClr>
                  <a:buFont typeface="Times New Roman" pitchFamily="18" charset="0"/>
                  <a:buChar char="●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 2" pitchFamily="18" charset="2"/>
                  <a:buChar char="ö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hlink"/>
                  </a:buClr>
                  <a:buFont typeface="Wingdings" pitchFamily="2" charset="2"/>
                  <a:buNone/>
                </a:pPr>
                <a:r>
                  <a:rPr lang="de-DE" altLang="en-US" sz="1800"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F</a:t>
                </a:r>
                <a:endParaRPr lang="en-GB" altLang="en-US" sz="18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  <p:sp>
            <p:nvSpPr>
              <p:cNvPr id="22584" name="Rechteck 68"/>
              <p:cNvSpPr>
                <a:spLocks noChangeAspect="1"/>
              </p:cNvSpPr>
              <p:nvPr/>
            </p:nvSpPr>
            <p:spPr bwMode="auto">
              <a:xfrm>
                <a:off x="7275000" y="1768316"/>
                <a:ext cx="1869000" cy="360000"/>
              </a:xfrm>
              <a:prstGeom prst="rect">
                <a:avLst/>
              </a:prstGeom>
              <a:solidFill>
                <a:schemeClr val="tx1"/>
              </a:solidFill>
              <a:ln w="12700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/>
              <a:lstStyle>
                <a:lvl1pPr marL="266700" indent="-2667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t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9DBD8"/>
                  </a:buClr>
                  <a:buFont typeface="Times New Roman" pitchFamily="18" charset="0"/>
                  <a:buChar char="●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 2" pitchFamily="18" charset="2"/>
                  <a:buChar char="ö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 algn="ctr">
                  <a:spcBef>
                    <a:spcPct val="0"/>
                  </a:spcBef>
                  <a:buClr>
                    <a:schemeClr val="hlink"/>
                  </a:buClr>
                  <a:buFont typeface="Wingdings" pitchFamily="2" charset="2"/>
                  <a:buNone/>
                </a:pPr>
                <a:r>
                  <a:rPr lang="de-DE" altLang="en-US" sz="1800">
                    <a:solidFill>
                      <a:schemeClr val="bg1"/>
                    </a:solidFill>
                    <a:latin typeface="Arial Unicode MS" pitchFamily="34" charset="-128"/>
                    <a:ea typeface="Arial Unicode MS" pitchFamily="34" charset="-128"/>
                    <a:cs typeface="Arial Unicode MS" pitchFamily="34" charset="-128"/>
                  </a:rPr>
                  <a:t>Blind time</a:t>
                </a:r>
                <a:endParaRPr lang="en-GB" altLang="en-US" sz="18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endParaRPr>
              </a:p>
            </p:txBody>
          </p:sp>
        </p:grpSp>
        <p:cxnSp>
          <p:nvCxnSpPr>
            <p:cNvPr id="22578" name="Gerade Verbindung 34"/>
            <p:cNvCxnSpPr>
              <a:cxnSpLocks noChangeShapeType="1"/>
            </p:cNvCxnSpPr>
            <p:nvPr/>
          </p:nvCxnSpPr>
          <p:spPr bwMode="auto">
            <a:xfrm>
              <a:off x="2667000" y="2128316"/>
              <a:ext cx="0" cy="453680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579" name="Gerade Verbindung 71"/>
            <p:cNvCxnSpPr>
              <a:cxnSpLocks noChangeShapeType="1"/>
            </p:cNvCxnSpPr>
            <p:nvPr/>
          </p:nvCxnSpPr>
          <p:spPr bwMode="auto">
            <a:xfrm>
              <a:off x="6814200" y="2131149"/>
              <a:ext cx="0" cy="4536803"/>
            </a:xfrm>
            <a:prstGeom prst="line">
              <a:avLst/>
            </a:prstGeom>
            <a:noFill/>
            <a:ln w="12700" algn="ctr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71" name="Gruppieren 70"/>
          <p:cNvGrpSpPr>
            <a:grpSpLocks/>
          </p:cNvGrpSpPr>
          <p:nvPr/>
        </p:nvGrpSpPr>
        <p:grpSpPr bwMode="auto">
          <a:xfrm>
            <a:off x="161925" y="3135313"/>
            <a:ext cx="8982075" cy="360362"/>
            <a:chOff x="162500" y="3134973"/>
            <a:chExt cx="8981500" cy="360000"/>
          </a:xfrm>
        </p:grpSpPr>
        <p:sp>
          <p:nvSpPr>
            <p:cNvPr id="22551" name="Rechteck 74"/>
            <p:cNvSpPr>
              <a:spLocks/>
            </p:cNvSpPr>
            <p:nvPr/>
          </p:nvSpPr>
          <p:spPr bwMode="auto">
            <a:xfrm>
              <a:off x="266700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52" name="Rechteck 76"/>
            <p:cNvSpPr>
              <a:spLocks/>
            </p:cNvSpPr>
            <p:nvPr/>
          </p:nvSpPr>
          <p:spPr bwMode="auto">
            <a:xfrm>
              <a:off x="271380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53" name="Rechteck 77"/>
            <p:cNvSpPr>
              <a:spLocks/>
            </p:cNvSpPr>
            <p:nvPr/>
          </p:nvSpPr>
          <p:spPr bwMode="auto">
            <a:xfrm>
              <a:off x="309125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54" name="Rechteck 78"/>
            <p:cNvSpPr>
              <a:spLocks/>
            </p:cNvSpPr>
            <p:nvPr/>
          </p:nvSpPr>
          <p:spPr bwMode="auto">
            <a:xfrm>
              <a:off x="313805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55" name="Rechteck 79"/>
            <p:cNvSpPr>
              <a:spLocks/>
            </p:cNvSpPr>
            <p:nvPr/>
          </p:nvSpPr>
          <p:spPr bwMode="auto">
            <a:xfrm>
              <a:off x="350525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56" name="Rechteck 80"/>
            <p:cNvSpPr>
              <a:spLocks/>
            </p:cNvSpPr>
            <p:nvPr/>
          </p:nvSpPr>
          <p:spPr bwMode="auto">
            <a:xfrm>
              <a:off x="355205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57" name="Rechteck 81"/>
            <p:cNvSpPr>
              <a:spLocks/>
            </p:cNvSpPr>
            <p:nvPr/>
          </p:nvSpPr>
          <p:spPr bwMode="auto">
            <a:xfrm>
              <a:off x="391925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58" name="Rechteck 82"/>
            <p:cNvSpPr>
              <a:spLocks/>
            </p:cNvSpPr>
            <p:nvPr/>
          </p:nvSpPr>
          <p:spPr bwMode="auto">
            <a:xfrm>
              <a:off x="396605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59" name="Rechteck 83"/>
            <p:cNvSpPr>
              <a:spLocks/>
            </p:cNvSpPr>
            <p:nvPr/>
          </p:nvSpPr>
          <p:spPr bwMode="auto">
            <a:xfrm>
              <a:off x="434350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0" name="Rechteck 84"/>
            <p:cNvSpPr>
              <a:spLocks/>
            </p:cNvSpPr>
            <p:nvPr/>
          </p:nvSpPr>
          <p:spPr bwMode="auto">
            <a:xfrm>
              <a:off x="439030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1" name="Rechteck 85"/>
            <p:cNvSpPr>
              <a:spLocks/>
            </p:cNvSpPr>
            <p:nvPr/>
          </p:nvSpPr>
          <p:spPr bwMode="auto">
            <a:xfrm>
              <a:off x="4757500" y="3134973"/>
              <a:ext cx="46800" cy="360000"/>
            </a:xfrm>
            <a:prstGeom prst="rect">
              <a:avLst/>
            </a:prstGeom>
            <a:solidFill>
              <a:srgbClr val="FFC000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2" name="Rechteck 86"/>
            <p:cNvSpPr>
              <a:spLocks/>
            </p:cNvSpPr>
            <p:nvPr/>
          </p:nvSpPr>
          <p:spPr bwMode="auto">
            <a:xfrm>
              <a:off x="480430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3" name="Rechteck 87"/>
            <p:cNvSpPr>
              <a:spLocks noChangeAspect="1"/>
            </p:cNvSpPr>
            <p:nvPr/>
          </p:nvSpPr>
          <p:spPr bwMode="auto">
            <a:xfrm>
              <a:off x="5171500" y="3134973"/>
              <a:ext cx="460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altLang="en-US" sz="1800"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F</a:t>
              </a: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4" name="Rechteck 88"/>
            <p:cNvSpPr>
              <a:spLocks noChangeAspect="1"/>
            </p:cNvSpPr>
            <p:nvPr/>
          </p:nvSpPr>
          <p:spPr bwMode="auto">
            <a:xfrm>
              <a:off x="5632300" y="3134973"/>
              <a:ext cx="35117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altLang="en-US" sz="1800">
                  <a:solidFill>
                    <a:schemeClr val="bg1"/>
                  </a:solidFill>
                  <a:latin typeface="Arial Unicode MS" pitchFamily="34" charset="-128"/>
                  <a:ea typeface="Arial Unicode MS" pitchFamily="34" charset="-128"/>
                  <a:cs typeface="Arial Unicode MS" pitchFamily="34" charset="-128"/>
                </a:rPr>
                <a:t>Blind time</a:t>
              </a: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5" name="Rechteck 93"/>
            <p:cNvSpPr>
              <a:spLocks/>
            </p:cNvSpPr>
            <p:nvPr/>
          </p:nvSpPr>
          <p:spPr bwMode="auto">
            <a:xfrm>
              <a:off x="57650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6" name="Rechteck 94"/>
            <p:cNvSpPr>
              <a:spLocks/>
            </p:cNvSpPr>
            <p:nvPr/>
          </p:nvSpPr>
          <p:spPr bwMode="auto">
            <a:xfrm>
              <a:off x="62330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7" name="Rechteck 95"/>
            <p:cNvSpPr>
              <a:spLocks/>
            </p:cNvSpPr>
            <p:nvPr/>
          </p:nvSpPr>
          <p:spPr bwMode="auto">
            <a:xfrm>
              <a:off x="100075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8" name="Rechteck 96"/>
            <p:cNvSpPr>
              <a:spLocks/>
            </p:cNvSpPr>
            <p:nvPr/>
          </p:nvSpPr>
          <p:spPr bwMode="auto">
            <a:xfrm>
              <a:off x="104755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69" name="Rechteck 97"/>
            <p:cNvSpPr>
              <a:spLocks/>
            </p:cNvSpPr>
            <p:nvPr/>
          </p:nvSpPr>
          <p:spPr bwMode="auto">
            <a:xfrm>
              <a:off x="141475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70" name="Rechteck 98"/>
            <p:cNvSpPr>
              <a:spLocks/>
            </p:cNvSpPr>
            <p:nvPr/>
          </p:nvSpPr>
          <p:spPr bwMode="auto">
            <a:xfrm>
              <a:off x="146155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71" name="Rechteck 99"/>
            <p:cNvSpPr>
              <a:spLocks/>
            </p:cNvSpPr>
            <p:nvPr/>
          </p:nvSpPr>
          <p:spPr bwMode="auto">
            <a:xfrm>
              <a:off x="182875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72" name="Rechteck 100"/>
            <p:cNvSpPr>
              <a:spLocks/>
            </p:cNvSpPr>
            <p:nvPr/>
          </p:nvSpPr>
          <p:spPr bwMode="auto">
            <a:xfrm>
              <a:off x="187555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73" name="Rechteck 101"/>
            <p:cNvSpPr>
              <a:spLocks/>
            </p:cNvSpPr>
            <p:nvPr/>
          </p:nvSpPr>
          <p:spPr bwMode="auto">
            <a:xfrm>
              <a:off x="225300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74" name="Rechteck 102"/>
            <p:cNvSpPr>
              <a:spLocks/>
            </p:cNvSpPr>
            <p:nvPr/>
          </p:nvSpPr>
          <p:spPr bwMode="auto">
            <a:xfrm>
              <a:off x="229980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75" name="Rechteck 103"/>
            <p:cNvSpPr>
              <a:spLocks/>
            </p:cNvSpPr>
            <p:nvPr/>
          </p:nvSpPr>
          <p:spPr bwMode="auto">
            <a:xfrm>
              <a:off x="162500" y="3134973"/>
              <a:ext cx="46800" cy="360000"/>
            </a:xfrm>
            <a:prstGeom prst="rect">
              <a:avLst/>
            </a:prstGeom>
            <a:noFill/>
            <a:ln w="127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  <p:sp>
          <p:nvSpPr>
            <p:cNvPr id="22576" name="Rechteck 104"/>
            <p:cNvSpPr>
              <a:spLocks/>
            </p:cNvSpPr>
            <p:nvPr/>
          </p:nvSpPr>
          <p:spPr bwMode="auto">
            <a:xfrm>
              <a:off x="209300" y="3134973"/>
              <a:ext cx="367200" cy="360000"/>
            </a:xfrm>
            <a:prstGeom prst="rect">
              <a:avLst/>
            </a:prstGeom>
            <a:solidFill>
              <a:schemeClr val="tx1"/>
            </a:solidFill>
            <a:ln w="12700">
              <a:solidFill>
                <a:schemeClr val="tx1"/>
              </a:solidFill>
              <a:miter lim="800000"/>
              <a:headEnd/>
              <a:tailEnd/>
            </a:ln>
          </p:spPr>
          <p:txBody>
            <a:bodyPr/>
            <a:lstStyle>
              <a:lvl1pPr marL="266700" indent="-2667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 algn="ctr"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endParaRPr lang="en-GB" altLang="en-US" sz="1800">
                <a:solidFill>
                  <a:schemeClr val="bg1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endParaRPr>
            </a:p>
          </p:txBody>
        </p:sp>
      </p:grpSp>
      <p:pic>
        <p:nvPicPr>
          <p:cNvPr id="90" name="blind1.mpeg">
            <a:hlinkClick r:id="" action="ppaction://media"/>
          </p:cNvPr>
          <p:cNvPicPr>
            <a:picLocks noChangeAspect="1"/>
          </p:cNvPicPr>
          <p:nvPr>
            <a:vide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4938" y="3530600"/>
            <a:ext cx="4138612" cy="310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3" name="Gleichschenkliges Dreieck 92"/>
          <p:cNvSpPr>
            <a:spLocks noChangeAspect="1"/>
          </p:cNvSpPr>
          <p:nvPr/>
        </p:nvSpPr>
        <p:spPr bwMode="auto">
          <a:xfrm rot="10800000">
            <a:off x="2552700" y="1517650"/>
            <a:ext cx="244475" cy="211138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15" name="Gleichschenkliges Dreieck 114"/>
          <p:cNvSpPr>
            <a:spLocks noChangeAspect="1"/>
          </p:cNvSpPr>
          <p:nvPr/>
        </p:nvSpPr>
        <p:spPr bwMode="auto">
          <a:xfrm rot="10800000">
            <a:off x="2538413" y="2908300"/>
            <a:ext cx="244475" cy="209550"/>
          </a:xfrm>
          <a:prstGeom prst="triangle">
            <a:avLst>
              <a:gd name="adj" fmla="val 50000"/>
            </a:avLst>
          </a:prstGeom>
          <a:solidFill>
            <a:srgbClr val="FFFF00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>
            <a:spAutoFit/>
          </a:bodyPr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22550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Trigger signal generation.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9976" fill="hold"/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5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533 -2.96296E-6 " pathEditMode="relative" rAng="0" ptsTypes="AA">
                                      <p:cBhvr>
                                        <p:cTn id="26" dur="10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2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9976" fill="hold"/>
                                        <p:tgtEl>
                                          <p:spTgt spid="9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9" presetID="42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-2.96296E-6 L 0.4533 -2.96296E-6 " pathEditMode="relative" rAng="0" ptsTypes="AA">
                                      <p:cBhvr>
                                        <p:cTn id="50" dur="100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2656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51" fill="hold" display="0">
                  <p:stCondLst>
                    <p:cond delay="indefinite"/>
                  </p:stCondLst>
                </p:cTn>
                <p:tgtEl>
                  <p:spTgt spid="90"/>
                </p:tgtEl>
              </p:cMediaNode>
            </p:video>
            <p:video>
              <p:cMediaNode vol="80000">
                <p:cTn id="52" fill="hold" display="0">
                  <p:stCondLst>
                    <p:cond delay="indefinite"/>
                  </p:stCondLst>
                </p:cTn>
                <p:tgtEl>
                  <p:spTgt spid="91"/>
                </p:tgtEl>
              </p:cMediaNode>
            </p:video>
          </p:childTnLst>
        </p:cTn>
      </p:par>
    </p:tnLst>
    <p:bldLst>
      <p:bldP spid="93" grpId="0" animBg="1"/>
      <p:bldP spid="93" grpId="1" animBg="1"/>
      <p:bldP spid="93" grpId="2" animBg="1"/>
      <p:bldP spid="115" grpId="0" animBg="1"/>
      <p:bldP spid="115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78920" y="6635750"/>
            <a:ext cx="3751420" cy="260350"/>
          </a:xfrm>
        </p:spPr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defRPr/>
            </a:pPr>
            <a:r>
              <a:rPr lang="de-DE" altLang="de-DE" dirty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>
                <a:solidFill>
                  <a:schemeClr val="bg1"/>
                </a:solidFill>
                <a:latin typeface="Calibri" pitchFamily="34" charset="0"/>
              </a:rPr>
              <a:t> / 04.2018 / Halbleiterlabor 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der MPG</a:t>
            </a:r>
            <a:endParaRPr lang="de-DE" altLang="de-DE" dirty="0">
              <a:solidFill>
                <a:schemeClr val="bg1"/>
              </a:solidFill>
              <a:latin typeface="Calibri" pitchFamily="34" charset="0"/>
            </a:endParaRPr>
          </a:p>
        </p:txBody>
      </p:sp>
      <p:sp>
        <p:nvSpPr>
          <p:cNvPr id="2355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23556" name="Textfeld 5"/>
          <p:cNvSpPr txBox="1">
            <a:spLocks noChangeArrowheads="1"/>
          </p:cNvSpPr>
          <p:nvPr/>
        </p:nvSpPr>
        <p:spPr bwMode="auto">
          <a:xfrm>
            <a:off x="714375" y="1262063"/>
            <a:ext cx="82581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Resources </a:t>
            </a: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overview</a:t>
            </a:r>
            <a:r>
              <a:rPr lang="de-DE" altLang="en-US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</p:txBody>
      </p:sp>
      <p:sp>
        <p:nvSpPr>
          <p:cNvPr id="23557" name="Textfeld 5"/>
          <p:cNvSpPr txBox="1">
            <a:spLocks noChangeArrowheads="1"/>
          </p:cNvSpPr>
          <p:nvPr/>
        </p:nvSpPr>
        <p:spPr bwMode="auto">
          <a:xfrm>
            <a:off x="714375" y="1547813"/>
            <a:ext cx="41290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Hardware</a:t>
            </a:r>
          </a:p>
        </p:txBody>
      </p:sp>
      <p:sp>
        <p:nvSpPr>
          <p:cNvPr id="23558" name="Textfeld 5"/>
          <p:cNvSpPr txBox="1">
            <a:spLocks noChangeArrowheads="1"/>
          </p:cNvSpPr>
          <p:nvPr/>
        </p:nvSpPr>
        <p:spPr bwMode="auto">
          <a:xfrm>
            <a:off x="4843463" y="1547813"/>
            <a:ext cx="41290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Software</a:t>
            </a:r>
          </a:p>
        </p:txBody>
      </p:sp>
      <p:sp>
        <p:nvSpPr>
          <p:cNvPr id="23559" name="Textfeld 5"/>
          <p:cNvSpPr txBox="1">
            <a:spLocks noChangeArrowheads="1"/>
          </p:cNvSpPr>
          <p:nvPr/>
        </p:nvSpPr>
        <p:spPr bwMode="auto">
          <a:xfrm>
            <a:off x="2344738" y="2982913"/>
            <a:ext cx="16351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SoC board</a:t>
            </a:r>
          </a:p>
        </p:txBody>
      </p:sp>
      <p:pic>
        <p:nvPicPr>
          <p:cNvPr id="23560" name="Picture 6" descr="Image result for zcu10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513" y="3722688"/>
            <a:ext cx="2147887" cy="1393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1" name="Textfeld 5"/>
          <p:cNvSpPr txBox="1">
            <a:spLocks noChangeArrowheads="1"/>
          </p:cNvSpPr>
          <p:nvPr/>
        </p:nvSpPr>
        <p:spPr bwMode="auto">
          <a:xfrm>
            <a:off x="801688" y="5216525"/>
            <a:ext cx="1635125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 service module (in design)</a:t>
            </a:r>
          </a:p>
        </p:txBody>
      </p:sp>
      <p:sp>
        <p:nvSpPr>
          <p:cNvPr id="23562" name="Textfeld 5"/>
          <p:cNvSpPr txBox="1">
            <a:spLocks noChangeArrowheads="1"/>
          </p:cNvSpPr>
          <p:nvPr/>
        </p:nvSpPr>
        <p:spPr bwMode="auto">
          <a:xfrm>
            <a:off x="2344738" y="4235450"/>
            <a:ext cx="163512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Xilinx devkit</a:t>
            </a:r>
          </a:p>
        </p:txBody>
      </p:sp>
      <p:pic>
        <p:nvPicPr>
          <p:cNvPr id="23563" name="Picture 8" descr="Image result for xilinx vivad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07213" y="1955800"/>
            <a:ext cx="1938337" cy="633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564" name="Textfeld 5"/>
          <p:cNvSpPr txBox="1">
            <a:spLocks noChangeArrowheads="1"/>
          </p:cNvSpPr>
          <p:nvPr/>
        </p:nvSpPr>
        <p:spPr bwMode="auto">
          <a:xfrm>
            <a:off x="4743450" y="2101850"/>
            <a:ext cx="2163763" cy="647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Xilinx synthesis EDA + simulator</a:t>
            </a:r>
          </a:p>
        </p:txBody>
      </p:sp>
      <p:sp>
        <p:nvSpPr>
          <p:cNvPr id="23565" name="Textfeld 5"/>
          <p:cNvSpPr txBox="1">
            <a:spLocks noChangeArrowheads="1"/>
          </p:cNvSpPr>
          <p:nvPr/>
        </p:nvSpPr>
        <p:spPr bwMode="auto">
          <a:xfrm>
            <a:off x="4486275" y="3405188"/>
            <a:ext cx="242093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GCC cross-compiler</a:t>
            </a:r>
          </a:p>
        </p:txBody>
      </p:sp>
      <p:pic>
        <p:nvPicPr>
          <p:cNvPr id="23566" name="Picture 10" descr="Image result for gcc compil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1825" y="2971800"/>
            <a:ext cx="131603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7" name="Picture 12" descr="Image result for open sourc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0375" y="3952875"/>
            <a:ext cx="3111500" cy="2141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8" name="Picture 4" descr="Картинки по запросу linux 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1425" y="4503738"/>
            <a:ext cx="984250" cy="116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69" name="Picture 7" descr="C:\Users\Buzzer\Downloads\Enclustra FPGA Solutions _ Mercury+ XU1_files\mercury_xu1_front_600.jp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2162175"/>
            <a:ext cx="1155700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0" name="Picture 2" descr="C:\Users\Buzzer\Downloads\Enclustra FPGA Solutions _ Mercury+ XU1_files\mercury_xu1_back_600.jp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2162175"/>
            <a:ext cx="1158875" cy="852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71" name="Picture 14" descr="Image result for enclustra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7300" y="2519363"/>
            <a:ext cx="1163638" cy="83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Diagramm 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49037859"/>
              </p:ext>
            </p:extLst>
          </p:nvPr>
        </p:nvGraphicFramePr>
        <p:xfrm>
          <a:off x="493713" y="1866900"/>
          <a:ext cx="8402637" cy="47069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1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7" grpId="0"/>
      <p:bldP spid="23558" grpId="0"/>
      <p:bldP spid="23559" grpId="0"/>
      <p:bldP spid="23561" grpId="0"/>
      <p:bldP spid="23562" grpId="0"/>
      <p:bldP spid="23564" grpId="0"/>
      <p:bldP spid="23565" grpId="0"/>
      <p:bldGraphic spid="2" grpId="0">
        <p:bldAsOne/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24579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Summary.</a:t>
            </a:r>
          </a:p>
        </p:txBody>
      </p:sp>
      <p:sp>
        <p:nvSpPr>
          <p:cNvPr id="2458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24581" name="AutoShape 2" descr="Image result for analogue voltmeter"/>
          <p:cNvSpPr>
            <a:spLocks noChangeAspect="1" noChangeArrowheads="1"/>
          </p:cNvSpPr>
          <p:nvPr/>
        </p:nvSpPr>
        <p:spPr bwMode="auto">
          <a:xfrm>
            <a:off x="160338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37" name="Fensterinhalt vertikal verschieben 36"/>
          <p:cNvSpPr/>
          <p:nvPr/>
        </p:nvSpPr>
        <p:spPr bwMode="auto">
          <a:xfrm>
            <a:off x="1211898" y="2105343"/>
            <a:ext cx="6797040" cy="3899217"/>
          </a:xfrm>
          <a:prstGeom prst="verticalScroll">
            <a:avLst>
              <a:gd name="adj" fmla="val 8248"/>
            </a:avLst>
          </a:prstGeom>
          <a:solidFill>
            <a:srgbClr val="FFC000"/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spcCol="720000"/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High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speed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path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Simulated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 Ok.</a:t>
            </a: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Image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reshaping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metadata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generation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  <a:endParaRPr lang="de-DE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Configuration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Storage: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local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initial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configuration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(RO),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local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user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modified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(RW)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Network.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Type: 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Database.</a:t>
            </a:r>
            <a:endParaRPr lang="de-DE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Instrument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data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: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Monitor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current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state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with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xUI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(CS Studio).</a:t>
            </a:r>
            <a:endParaRPr lang="de-DE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Log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past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events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(EMACS).</a:t>
            </a:r>
            <a:endParaRPr lang="de-DE" altLang="en-US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342900" indent="-342900" eaLnBrk="0" hangingPunct="0">
              <a:buFont typeface="+mj-lt"/>
              <a:buAutoNum type="arabicPeriod"/>
              <a:defRPr/>
            </a:pP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Intelligent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trigger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system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  <a:p>
            <a:pPr marL="800100" lvl="1" indent="-342900" eaLnBrk="0" hangingPunct="0">
              <a:buFont typeface="+mj-lt"/>
              <a:buAutoNum type="alphaLcPeriod"/>
              <a:defRPr/>
            </a:pP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Metadata</a:t>
            </a:r>
            <a:r>
              <a:rPr lang="de-DE" altLang="en-US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generation</a:t>
            </a:r>
            <a:r>
              <a:rPr lang="de-DE" altLang="en-US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.</a:t>
            </a:r>
          </a:p>
        </p:txBody>
      </p:sp>
      <p:pic>
        <p:nvPicPr>
          <p:cNvPr id="24583" name="Picture 4" descr="Image result for summer carto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08938" y="1266825"/>
            <a:ext cx="963612" cy="54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6147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What is EDET aiming for?</a:t>
            </a:r>
          </a:p>
        </p:txBody>
      </p:sp>
      <p:grpSp>
        <p:nvGrpSpPr>
          <p:cNvPr id="6148" name="Group 1"/>
          <p:cNvGrpSpPr>
            <a:grpSpLocks/>
          </p:cNvGrpSpPr>
          <p:nvPr/>
        </p:nvGrpSpPr>
        <p:grpSpPr bwMode="auto">
          <a:xfrm>
            <a:off x="479425" y="1616075"/>
            <a:ext cx="8362950" cy="4094163"/>
            <a:chOff x="33995" y="1203464"/>
            <a:chExt cx="8925234" cy="4708221"/>
          </a:xfrm>
        </p:grpSpPr>
        <p:grpSp>
          <p:nvGrpSpPr>
            <p:cNvPr id="6152" name="Group 6"/>
            <p:cNvGrpSpPr>
              <a:grpSpLocks/>
            </p:cNvGrpSpPr>
            <p:nvPr/>
          </p:nvGrpSpPr>
          <p:grpSpPr bwMode="auto">
            <a:xfrm>
              <a:off x="4644008" y="4891472"/>
              <a:ext cx="4315221" cy="1020213"/>
              <a:chOff x="4508254" y="4956809"/>
              <a:chExt cx="4450975" cy="948051"/>
            </a:xfrm>
          </p:grpSpPr>
          <p:pic>
            <p:nvPicPr>
              <p:cNvPr id="6157" name="Picture 5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508254" y="4958834"/>
                <a:ext cx="4450975" cy="94602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6158" name="Picture 5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10190" r="83997" b="72861"/>
              <a:stretch>
                <a:fillRect/>
              </a:stretch>
            </p:blipFill>
            <p:spPr bwMode="auto">
              <a:xfrm>
                <a:off x="4572000" y="4956809"/>
                <a:ext cx="129396" cy="1283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6153" name="Picture 2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995" y="1203464"/>
              <a:ext cx="4610013" cy="461172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11"/>
            <p:cNvSpPr/>
            <p:nvPr/>
          </p:nvSpPr>
          <p:spPr>
            <a:xfrm>
              <a:off x="611730" y="1773051"/>
              <a:ext cx="1296090" cy="1800041"/>
            </a:xfrm>
            <a:prstGeom prst="rect">
              <a:avLst/>
            </a:prstGeom>
            <a:noFill/>
            <a:ln w="63500">
              <a:solidFill>
                <a:srgbClr val="FFFF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0" hangingPunct="0">
                <a:buClr>
                  <a:schemeClr val="hlink"/>
                </a:buClr>
                <a:buFont typeface="Wingdings" pitchFamily="2" charset="2"/>
                <a:buNone/>
                <a:defRPr/>
              </a:pPr>
              <a:endParaRPr lang="de-DE"/>
            </a:p>
          </p:txBody>
        </p:sp>
        <p:sp>
          <p:nvSpPr>
            <p:cNvPr id="6155" name="TextBox 12"/>
            <p:cNvSpPr txBox="1">
              <a:spLocks noChangeArrowheads="1"/>
            </p:cNvSpPr>
            <p:nvPr/>
          </p:nvSpPr>
          <p:spPr bwMode="auto">
            <a:xfrm>
              <a:off x="1388000" y="1375269"/>
              <a:ext cx="1368152" cy="355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altLang="en-US" sz="1600" b="1">
                  <a:latin typeface="Times New Roman" pitchFamily="18" charset="0"/>
                  <a:cs typeface="Times New Roman" pitchFamily="18" charset="0"/>
                </a:rPr>
                <a:t>80 000 Hz</a:t>
              </a:r>
            </a:p>
          </p:txBody>
        </p:sp>
        <p:sp>
          <p:nvSpPr>
            <p:cNvPr id="6156" name="TextBox 13"/>
            <p:cNvSpPr txBox="1">
              <a:spLocks noChangeArrowheads="1"/>
            </p:cNvSpPr>
            <p:nvPr/>
          </p:nvSpPr>
          <p:spPr bwMode="auto">
            <a:xfrm>
              <a:off x="7569198" y="1327189"/>
              <a:ext cx="136815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altLang="en-US" sz="1800">
                  <a:solidFill>
                    <a:schemeClr val="bg1"/>
                  </a:solidFill>
                  <a:latin typeface="Comic Sans MS" pitchFamily="66" charset="0"/>
                </a:rPr>
                <a:t>1 Hz</a:t>
              </a:r>
            </a:p>
          </p:txBody>
        </p:sp>
      </p:grpSp>
      <p:sp>
        <p:nvSpPr>
          <p:cNvPr id="6149" name="Textfeld 5"/>
          <p:cNvSpPr txBox="1">
            <a:spLocks noChangeArrowheads="1"/>
          </p:cNvSpPr>
          <p:nvPr/>
        </p:nvSpPr>
        <p:spPr bwMode="auto">
          <a:xfrm>
            <a:off x="563563" y="5626100"/>
            <a:ext cx="82581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Large molecules interaction,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Substance structural changes.</a:t>
            </a:r>
          </a:p>
        </p:txBody>
      </p:sp>
      <p:sp>
        <p:nvSpPr>
          <p:cNvPr id="615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pic>
        <p:nvPicPr>
          <p:cNvPr id="15" name="jz5b02075_si_005.mpg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4692650" y="1723663"/>
            <a:ext cx="3978884" cy="2882669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071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5"/>
                </p:tgtEl>
              </p:cMediaNode>
            </p:vide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2766060" y="6635750"/>
            <a:ext cx="3718559" cy="260350"/>
          </a:xfrm>
        </p:spPr>
        <p:txBody>
          <a:bodyPr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defRPr/>
            </a:pPr>
            <a:r>
              <a:rPr lang="de-DE" altLang="de-DE" dirty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25603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  <a:endParaRPr lang="de-DE" altLang="de-DE" smtClean="0"/>
          </a:p>
        </p:txBody>
      </p:sp>
      <p:sp>
        <p:nvSpPr>
          <p:cNvPr id="25604" name="Inhaltsplatzhalter 2"/>
          <p:cNvSpPr>
            <a:spLocks noGrp="1"/>
          </p:cNvSpPr>
          <p:nvPr>
            <p:ph idx="1"/>
          </p:nvPr>
        </p:nvSpPr>
        <p:spPr>
          <a:xfrm>
            <a:off x="6256338" y="5311775"/>
            <a:ext cx="2071687" cy="441325"/>
          </a:xfrm>
        </p:spPr>
        <p:txBody>
          <a:bodyPr/>
          <a:lstStyle/>
          <a:p>
            <a:pPr marL="0" indent="0">
              <a:buFont typeface="Wingdings" pitchFamily="2" charset="2"/>
              <a:buNone/>
            </a:pPr>
            <a:r>
              <a:rPr lang="en-US" altLang="en-US" sz="1800" smtClean="0"/>
              <a:t>To be continued…</a:t>
            </a:r>
          </a:p>
        </p:txBody>
      </p:sp>
      <p:sp>
        <p:nvSpPr>
          <p:cNvPr id="5" name="Inhaltsplatzhalter 2"/>
          <p:cNvSpPr txBox="1">
            <a:spLocks/>
          </p:cNvSpPr>
          <p:nvPr/>
        </p:nvSpPr>
        <p:spPr bwMode="auto">
          <a:xfrm>
            <a:off x="2133600" y="2667000"/>
            <a:ext cx="5057775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812800" indent="-8128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1pPr>
            <a:lvl2pPr marL="1168400" indent="-7112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524000" indent="-609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879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3368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7940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+mn-lt"/>
              </a:defRPr>
            </a:lvl6pPr>
            <a:lvl7pPr marL="32512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+mn-lt"/>
              </a:defRPr>
            </a:lvl7pPr>
            <a:lvl8pPr marL="37084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+mn-lt"/>
              </a:defRPr>
            </a:lvl8pPr>
            <a:lvl9pPr marL="4165600" indent="-5080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>
              <a:buFont typeface="Wingdings" pitchFamily="2" charset="2"/>
              <a:buNone/>
              <a:defRPr/>
            </a:pPr>
            <a:r>
              <a:rPr lang="en-US" altLang="en-US" sz="4800" kern="0" dirty="0" smtClean="0"/>
              <a:t>Thanks for your attention.</a:t>
            </a:r>
            <a:endParaRPr lang="en-US" altLang="en-US" kern="0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5124" name="Textfeld 5"/>
          <p:cNvSpPr txBox="1">
            <a:spLocks noChangeArrowheads="1"/>
          </p:cNvSpPr>
          <p:nvPr/>
        </p:nvSpPr>
        <p:spPr bwMode="auto">
          <a:xfrm>
            <a:off x="603839" y="1097178"/>
            <a:ext cx="3969796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171450" indent="-171450"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 marL="0" indent="0" algn="ctr" eaLnBrk="0" hangingPunct="0"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alt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How</a:t>
            </a:r>
            <a:r>
              <a:rPr lang="de-DE" alt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b="1" strike="sngStrike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does</a:t>
            </a:r>
            <a:r>
              <a:rPr lang="de-DE" alt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should</a:t>
            </a:r>
            <a:r>
              <a:rPr lang="de-DE" alt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</a:t>
            </a:r>
            <a:r>
              <a:rPr lang="de-DE" alt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altLang="en-US" b="1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look</a:t>
            </a:r>
            <a:r>
              <a:rPr lang="de-DE" altLang="en-US" b="1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like?</a:t>
            </a:r>
          </a:p>
        </p:txBody>
      </p:sp>
      <p:sp>
        <p:nvSpPr>
          <p:cNvPr id="717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7173" name="Rechteck 16"/>
          <p:cNvSpPr>
            <a:spLocks noChangeArrowheads="1"/>
          </p:cNvSpPr>
          <p:nvPr/>
        </p:nvSpPr>
        <p:spPr bwMode="auto">
          <a:xfrm>
            <a:off x="4840288" y="1901825"/>
            <a:ext cx="3960812" cy="363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1168400" indent="-71120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524000" indent="-609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879600" indent="-5080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336800" indent="-5080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794000" indent="-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3251200" indent="-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708400" indent="-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4165600" indent="-5080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Detector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FPA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consisting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4 individual,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independent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modules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.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Each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quarter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en-US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consists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DEPFET ASM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together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with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electronics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and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mechanical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support</a:t>
            </a:r>
            <a:endParaRPr lang="de-DE" altLang="de-DE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DEPFET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matrix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512 x 512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pixels</a:t>
            </a:r>
            <a:endParaRPr lang="de-DE" altLang="de-DE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1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Mpixel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= 4 x 512 x 512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pixels</a:t>
            </a:r>
            <a:endParaRPr lang="de-DE" altLang="de-DE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Real-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space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imaging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in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the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focal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plane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of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a TEM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Arial" pitchFamily="34" charset="0"/>
              <a:buChar char="•"/>
            </a:pP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Grey-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scaled</a:t>
            </a:r>
            <a:r>
              <a:rPr lang="de-DE" altLang="de-DE" sz="1800" dirty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</a:t>
            </a:r>
            <a:r>
              <a:rPr lang="de-DE" altLang="de-DE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image</a:t>
            </a:r>
            <a:endParaRPr lang="de-DE" altLang="de-DE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grpSp>
        <p:nvGrpSpPr>
          <p:cNvPr id="7174" name="Group 10"/>
          <p:cNvGrpSpPr>
            <a:grpSpLocks/>
          </p:cNvGrpSpPr>
          <p:nvPr/>
        </p:nvGrpSpPr>
        <p:grpSpPr bwMode="auto">
          <a:xfrm>
            <a:off x="995363" y="1360488"/>
            <a:ext cx="3390900" cy="2665412"/>
            <a:chOff x="1037706" y="1124744"/>
            <a:chExt cx="3390278" cy="2664296"/>
          </a:xfrm>
        </p:grpSpPr>
        <p:grpSp>
          <p:nvGrpSpPr>
            <p:cNvPr id="7183" name="Group 4"/>
            <p:cNvGrpSpPr>
              <a:grpSpLocks/>
            </p:cNvGrpSpPr>
            <p:nvPr/>
          </p:nvGrpSpPr>
          <p:grpSpPr bwMode="auto">
            <a:xfrm>
              <a:off x="1037706" y="1196752"/>
              <a:ext cx="3390278" cy="2592288"/>
              <a:chOff x="1037706" y="1196752"/>
              <a:chExt cx="3390278" cy="2592288"/>
            </a:xfrm>
          </p:grpSpPr>
          <p:pic>
            <p:nvPicPr>
              <p:cNvPr id="7186" name="Picture 2" descr="C:\MyDocuments\MyTalks\Conferences\DEPFET_Meetings\20th_DEPFET_Seeon\Fotos_#15-142\15-142-0-000-EDet-I.jpg"/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037706" y="1246331"/>
                <a:ext cx="3390278" cy="254270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3" name="Straight Arrow Connector 29"/>
              <p:cNvCxnSpPr/>
              <p:nvPr/>
            </p:nvCxnSpPr>
            <p:spPr>
              <a:xfrm flipH="1">
                <a:off x="2915374" y="1445285"/>
                <a:ext cx="431721" cy="326888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88" name="TextBox 1"/>
              <p:cNvSpPr txBox="1">
                <a:spLocks noChangeArrowheads="1"/>
              </p:cNvSpPr>
              <p:nvPr/>
            </p:nvSpPr>
            <p:spPr bwMode="auto">
              <a:xfrm>
                <a:off x="3297546" y="1268760"/>
                <a:ext cx="1130438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t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9DBD8"/>
                  </a:buClr>
                  <a:buFont typeface="Times New Roman" pitchFamily="18" charset="0"/>
                  <a:buChar char="●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 2" pitchFamily="18" charset="2"/>
                  <a:buChar char="ö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hlink"/>
                  </a:buClr>
                  <a:buFont typeface="Wingdings" pitchFamily="2" charset="2"/>
                  <a:buNone/>
                </a:pPr>
                <a:r>
                  <a:rPr lang="de-DE" altLang="en-US"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512x512 pixels</a:t>
                </a:r>
              </a:p>
            </p:txBody>
          </p:sp>
          <p:cxnSp>
            <p:nvCxnSpPr>
              <p:cNvPr id="35" name="Straight Arrow Connector 32"/>
              <p:cNvCxnSpPr/>
              <p:nvPr/>
            </p:nvCxnSpPr>
            <p:spPr>
              <a:xfrm>
                <a:off x="1836072" y="1484955"/>
                <a:ext cx="276174" cy="358625"/>
              </a:xfrm>
              <a:prstGeom prst="straightConnector1">
                <a:avLst/>
              </a:prstGeom>
              <a:ln w="12700">
                <a:solidFill>
                  <a:schemeClr val="bg1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7190" name="TextBox 33"/>
              <p:cNvSpPr txBox="1">
                <a:spLocks noChangeArrowheads="1"/>
              </p:cNvSpPr>
              <p:nvPr/>
            </p:nvSpPr>
            <p:spPr bwMode="auto">
              <a:xfrm>
                <a:off x="1259632" y="1196752"/>
                <a:ext cx="800219" cy="27699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t"/>
                  <a:defRPr sz="3200">
                    <a:solidFill>
                      <a:schemeClr val="tx1"/>
                    </a:solidFill>
                    <a:latin typeface="Calibri" pitchFamily="34" charset="0"/>
                  </a:defRPr>
                </a:lvl1pPr>
                <a:lvl2pPr marL="742950" indent="-285750" eaLnBrk="0" hangingPunct="0">
                  <a:spcBef>
                    <a:spcPct val="20000"/>
                  </a:spcBef>
                  <a:buClr>
                    <a:srgbClr val="C9DBD8"/>
                  </a:buClr>
                  <a:buFont typeface="Times New Roman" pitchFamily="18" charset="0"/>
                  <a:buChar char="●"/>
                  <a:defRPr sz="2800">
                    <a:solidFill>
                      <a:schemeClr val="tx1"/>
                    </a:solidFill>
                    <a:latin typeface="Calibri" pitchFamily="34" charset="0"/>
                  </a:defRPr>
                </a:lvl2pPr>
                <a:lvl3pPr marL="11430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 2" pitchFamily="18" charset="2"/>
                  <a:buChar char="ö"/>
                  <a:defRPr sz="2400">
                    <a:solidFill>
                      <a:schemeClr val="tx1"/>
                    </a:solidFill>
                    <a:latin typeface="Calibri" pitchFamily="34" charset="0"/>
                  </a:defRPr>
                </a:lvl3pPr>
                <a:lvl4pPr marL="16002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4pPr>
                <a:lvl5pPr marL="2057400" indent="-228600" eaLnBrk="0" hangingPunct="0">
                  <a:spcBef>
                    <a:spcPct val="20000"/>
                  </a:spcBef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lr>
                    <a:srgbClr val="C9DBD8"/>
                  </a:buClr>
                  <a:buFont typeface="Wingdings" pitchFamily="2" charset="2"/>
                  <a:buChar char="©"/>
                  <a:defRPr sz="2000">
                    <a:solidFill>
                      <a:schemeClr val="tx1"/>
                    </a:solidFill>
                    <a:latin typeface="Calibri" pitchFamily="34" charset="0"/>
                  </a:defRPr>
                </a:lvl9pPr>
              </a:lstStyle>
              <a:p>
                <a:pPr>
                  <a:spcBef>
                    <a:spcPct val="0"/>
                  </a:spcBef>
                  <a:buClr>
                    <a:schemeClr val="hlink"/>
                  </a:buClr>
                  <a:buFont typeface="Wingdings" pitchFamily="2" charset="2"/>
                  <a:buNone/>
                </a:pPr>
                <a:r>
                  <a:rPr lang="de-DE" altLang="en-US" sz="1200" b="1">
                    <a:solidFill>
                      <a:schemeClr val="bg1"/>
                    </a:solidFill>
                    <a:latin typeface="Times New Roman" pitchFamily="18" charset="0"/>
                    <a:cs typeface="Times New Roman" pitchFamily="18" charset="0"/>
                  </a:rPr>
                  <a:t>Shielding</a:t>
                </a:r>
              </a:p>
            </p:txBody>
          </p:sp>
        </p:grpSp>
        <p:cxnSp>
          <p:nvCxnSpPr>
            <p:cNvPr id="30" name="Straight Arrow Connector 35"/>
            <p:cNvCxnSpPr/>
            <p:nvPr/>
          </p:nvCxnSpPr>
          <p:spPr>
            <a:xfrm>
              <a:off x="2631264" y="1378638"/>
              <a:ext cx="0" cy="469703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5" name="TextBox 36"/>
            <p:cNvSpPr txBox="1">
              <a:spLocks noChangeArrowheads="1"/>
            </p:cNvSpPr>
            <p:nvPr/>
          </p:nvSpPr>
          <p:spPr bwMode="auto">
            <a:xfrm>
              <a:off x="2617210" y="1124744"/>
              <a:ext cx="37061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altLang="en-US" sz="1800">
                  <a:solidFill>
                    <a:srgbClr val="FF0000"/>
                  </a:solidFill>
                  <a:latin typeface="Comic Sans MS" pitchFamily="66" charset="0"/>
                </a:rPr>
                <a:t>e-</a:t>
              </a:r>
            </a:p>
          </p:txBody>
        </p:sp>
      </p:grpSp>
      <p:grpSp>
        <p:nvGrpSpPr>
          <p:cNvPr id="7175" name="Group 17"/>
          <p:cNvGrpSpPr>
            <a:grpSpLocks/>
          </p:cNvGrpSpPr>
          <p:nvPr/>
        </p:nvGrpSpPr>
        <p:grpSpPr bwMode="auto">
          <a:xfrm>
            <a:off x="993775" y="4008438"/>
            <a:ext cx="3394075" cy="2563812"/>
            <a:chOff x="1043608" y="3843046"/>
            <a:chExt cx="3394348" cy="2563763"/>
          </a:xfrm>
        </p:grpSpPr>
        <p:pic>
          <p:nvPicPr>
            <p:cNvPr id="7176" name="Picture 3" descr="C:\MyDocuments\MyTalks\Conferences\DEPFET_Meetings\20th_DEPFET_Seeon\Fotos_#15-142\15-142-0-000-EDet-II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43608" y="3861048"/>
              <a:ext cx="3394348" cy="25457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177" name="TextBox 48"/>
            <p:cNvSpPr txBox="1">
              <a:spLocks noChangeArrowheads="1"/>
            </p:cNvSpPr>
            <p:nvPr/>
          </p:nvSpPr>
          <p:spPr bwMode="auto">
            <a:xfrm>
              <a:off x="3109536" y="3888051"/>
              <a:ext cx="670376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Switcher</a:t>
              </a:r>
            </a:p>
          </p:txBody>
        </p:sp>
        <p:cxnSp>
          <p:nvCxnSpPr>
            <p:cNvPr id="48" name="Straight Arrow Connector 49"/>
            <p:cNvCxnSpPr/>
            <p:nvPr/>
          </p:nvCxnSpPr>
          <p:spPr>
            <a:xfrm flipH="1">
              <a:off x="2718556" y="4038304"/>
              <a:ext cx="431835" cy="327019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79" name="TextBox 50"/>
            <p:cNvSpPr txBox="1">
              <a:spLocks noChangeArrowheads="1"/>
            </p:cNvSpPr>
            <p:nvPr/>
          </p:nvSpPr>
          <p:spPr bwMode="auto">
            <a:xfrm>
              <a:off x="1857670" y="3843046"/>
              <a:ext cx="463588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DCD</a:t>
              </a:r>
            </a:p>
          </p:txBody>
        </p:sp>
        <p:cxnSp>
          <p:nvCxnSpPr>
            <p:cNvPr id="50" name="Straight Arrow Connector 51"/>
            <p:cNvCxnSpPr/>
            <p:nvPr/>
          </p:nvCxnSpPr>
          <p:spPr>
            <a:xfrm>
              <a:off x="2134309" y="4074817"/>
              <a:ext cx="234969" cy="31590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181" name="TextBox 52"/>
            <p:cNvSpPr txBox="1">
              <a:spLocks noChangeArrowheads="1"/>
            </p:cNvSpPr>
            <p:nvPr/>
          </p:nvSpPr>
          <p:spPr bwMode="auto">
            <a:xfrm>
              <a:off x="1415261" y="3974867"/>
              <a:ext cx="492443" cy="2462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buClr>
                  <a:schemeClr val="hlink"/>
                </a:buClr>
                <a:buFont typeface="Wingdings" pitchFamily="2" charset="2"/>
                <a:buNone/>
              </a:pPr>
              <a:r>
                <a:rPr lang="en-US" altLang="en-US" sz="1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DMC</a:t>
              </a:r>
            </a:p>
          </p:txBody>
        </p:sp>
        <p:cxnSp>
          <p:nvCxnSpPr>
            <p:cNvPr id="52" name="Straight Arrow Connector 54"/>
            <p:cNvCxnSpPr/>
            <p:nvPr/>
          </p:nvCxnSpPr>
          <p:spPr>
            <a:xfrm>
              <a:off x="1858062" y="4076404"/>
              <a:ext cx="276247" cy="360356"/>
            </a:xfrm>
            <a:prstGeom prst="straightConnector1">
              <a:avLst/>
            </a:prstGeom>
            <a:ln w="12700">
              <a:solidFill>
                <a:schemeClr val="bg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3" y="1636713"/>
            <a:ext cx="8274050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8196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DAQ. Initial approach datapath overview.</a:t>
            </a:r>
          </a:p>
        </p:txBody>
      </p:sp>
      <p:sp>
        <p:nvSpPr>
          <p:cNvPr id="8197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pic>
        <p:nvPicPr>
          <p:cNvPr id="6" name="Picture 4" descr="Related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013" y="4219575"/>
            <a:ext cx="1816100" cy="181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13" y="1627188"/>
            <a:ext cx="8272462" cy="487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19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9220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DAQ. Actual approach datapath overview.</a:t>
            </a:r>
          </a:p>
        </p:txBody>
      </p:sp>
      <p:sp>
        <p:nvSpPr>
          <p:cNvPr id="9221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grpSp>
        <p:nvGrpSpPr>
          <p:cNvPr id="10246" name="Gruppieren 5"/>
          <p:cNvGrpSpPr>
            <a:grpSpLocks/>
          </p:cNvGrpSpPr>
          <p:nvPr/>
        </p:nvGrpSpPr>
        <p:grpSpPr bwMode="auto">
          <a:xfrm>
            <a:off x="3171825" y="4100513"/>
            <a:ext cx="4114800" cy="338137"/>
            <a:chOff x="3192780" y="4100096"/>
            <a:chExt cx="6070542" cy="338554"/>
          </a:xfrm>
        </p:grpSpPr>
        <p:cxnSp>
          <p:nvCxnSpPr>
            <p:cNvPr id="9223" name="Gerade Verbindung mit Pfeil 2"/>
            <p:cNvCxnSpPr>
              <a:cxnSpLocks noChangeShapeType="1"/>
            </p:cNvCxnSpPr>
            <p:nvPr/>
          </p:nvCxnSpPr>
          <p:spPr bwMode="auto">
            <a:xfrm>
              <a:off x="3192780" y="4434840"/>
              <a:ext cx="6070542" cy="3810"/>
            </a:xfrm>
            <a:prstGeom prst="straightConnector1">
              <a:avLst/>
            </a:prstGeom>
            <a:noFill/>
            <a:ln w="38100" algn="ctr">
              <a:solidFill>
                <a:srgbClr val="FF0000"/>
              </a:solidFill>
              <a:round/>
              <a:headEnd/>
              <a:tailEnd type="stealth" w="lg" len="lg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224" name="Textfeld 4"/>
            <p:cNvSpPr txBox="1">
              <a:spLocks noChangeArrowheads="1"/>
            </p:cNvSpPr>
            <p:nvPr/>
          </p:nvSpPr>
          <p:spPr bwMode="auto">
            <a:xfrm>
              <a:off x="3202464" y="4100096"/>
              <a:ext cx="5625240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t"/>
                <a:defRPr sz="3200">
                  <a:solidFill>
                    <a:schemeClr val="tx1"/>
                  </a:solidFill>
                  <a:latin typeface="Calibri" pitchFamily="34" charset="0"/>
                </a:defRPr>
              </a:lvl1pPr>
              <a:lvl2pPr marL="742950" indent="-285750" eaLnBrk="0" hangingPunct="0">
                <a:spcBef>
                  <a:spcPct val="20000"/>
                </a:spcBef>
                <a:buClr>
                  <a:srgbClr val="C9DBD8"/>
                </a:buClr>
                <a:buFont typeface="Times New Roman" pitchFamily="18" charset="0"/>
                <a:buChar char="●"/>
                <a:defRPr sz="2800">
                  <a:solidFill>
                    <a:schemeClr val="tx1"/>
                  </a:solidFill>
                  <a:latin typeface="Calibri" pitchFamily="34" charset="0"/>
                </a:defRPr>
              </a:lvl2pPr>
              <a:lvl3pPr marL="11430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 2" pitchFamily="18" charset="2"/>
                <a:buChar char="ö"/>
                <a:defRPr sz="2400">
                  <a:solidFill>
                    <a:schemeClr val="tx1"/>
                  </a:solidFill>
                  <a:latin typeface="Calibri" pitchFamily="34" charset="0"/>
                </a:defRPr>
              </a:lvl3pPr>
              <a:lvl4pPr marL="16002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4pPr>
              <a:lvl5pPr marL="2057400" indent="-228600" eaLnBrk="0" hangingPunct="0">
                <a:spcBef>
                  <a:spcPct val="20000"/>
                </a:spcBef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C9DBD8"/>
                </a:buClr>
                <a:buFont typeface="Wingdings" pitchFamily="2" charset="2"/>
                <a:buChar char="©"/>
                <a:defRPr sz="2000">
                  <a:solidFill>
                    <a:schemeClr val="tx1"/>
                  </a:solidFill>
                  <a:latin typeface="Calibri" pitchFamily="34" charset="0"/>
                </a:defRPr>
              </a:lvl9pPr>
            </a:lstStyle>
            <a:p>
              <a:pPr>
                <a:spcBef>
                  <a:spcPct val="0"/>
                </a:spcBef>
                <a:spcAft>
                  <a:spcPts val="1200"/>
                </a:spcAft>
                <a:buClr>
                  <a:schemeClr val="hlink"/>
                </a:buClr>
                <a:buFont typeface="Wingdings" pitchFamily="2" charset="2"/>
                <a:buNone/>
              </a:pPr>
              <a:r>
                <a:rPr lang="de-DE" altLang="en-US" sz="1600">
                  <a:solidFill>
                    <a:srgbClr val="FF0000"/>
                  </a:solidFill>
                </a:rPr>
                <a:t>Point of the most interest for today‘s topic.</a:t>
              </a:r>
              <a:endParaRPr lang="en-GB" altLang="en-US" sz="1600">
                <a:solidFill>
                  <a:srgbClr val="FF0000"/>
                </a:solidFill>
              </a:endParaRPr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par>
              <p:cTn id="7"/>
            </p:par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0243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All-silicon module (ASM).</a:t>
            </a:r>
          </a:p>
        </p:txBody>
      </p:sp>
      <p:sp>
        <p:nvSpPr>
          <p:cNvPr id="1024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smtClean="0">
                <a:solidFill>
                  <a:schemeClr val="bg1"/>
                </a:solidFill>
                <a:latin typeface="Calibri" pitchFamily="34" charset="0"/>
              </a:rPr>
              <a:t>Mikhail  Polovykh / 03.2018 / Halbleiterlabor der MPG</a:t>
            </a:r>
          </a:p>
        </p:txBody>
      </p:sp>
      <p:sp>
        <p:nvSpPr>
          <p:cNvPr id="10245" name="Rechteck 20"/>
          <p:cNvSpPr>
            <a:spLocks/>
          </p:cNvSpPr>
          <p:nvPr/>
        </p:nvSpPr>
        <p:spPr bwMode="auto">
          <a:xfrm>
            <a:off x="2273300" y="1835150"/>
            <a:ext cx="2682875" cy="4679950"/>
          </a:xfrm>
          <a:prstGeom prst="rect">
            <a:avLst/>
          </a:prstGeom>
          <a:solidFill>
            <a:srgbClr val="FFFF00">
              <a:alpha val="45097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DCD x 8</a:t>
            </a:r>
            <a:endParaRPr lang="en-GB" altLang="en-US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26" name="Rechteck 25"/>
          <p:cNvSpPr>
            <a:spLocks/>
          </p:cNvSpPr>
          <p:nvPr/>
        </p:nvSpPr>
        <p:spPr bwMode="auto">
          <a:xfrm>
            <a:off x="400050" y="1835150"/>
            <a:ext cx="1219200" cy="4679950"/>
          </a:xfrm>
          <a:prstGeom prst="rect">
            <a:avLst/>
          </a:prstGeom>
          <a:solidFill>
            <a:schemeClr val="accent6">
              <a:lumMod val="20000"/>
              <a:lumOff val="80000"/>
              <a:alpha val="33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normAutofit/>
          </a:bodyPr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Matrix</a:t>
            </a: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sz="2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512x512</a:t>
            </a:r>
          </a:p>
        </p:txBody>
      </p:sp>
      <p:sp>
        <p:nvSpPr>
          <p:cNvPr id="28" name="Rechteck 27"/>
          <p:cNvSpPr>
            <a:spLocks/>
          </p:cNvSpPr>
          <p:nvPr/>
        </p:nvSpPr>
        <p:spPr bwMode="auto">
          <a:xfrm>
            <a:off x="5829300" y="1835150"/>
            <a:ext cx="2938463" cy="4679950"/>
          </a:xfrm>
          <a:prstGeom prst="rect">
            <a:avLst/>
          </a:prstGeom>
          <a:solidFill>
            <a:srgbClr val="FFC000">
              <a:alpha val="64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normAutofit/>
          </a:bodyPr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DMC(DHPT) x 8</a:t>
            </a: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algn="ctr" eaLnBrk="0" hangingPunct="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SRAM </a:t>
            </a:r>
            <a:r>
              <a:rPr lang="de-D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buffer</a:t>
            </a: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algn="ctr" eaLnBrk="0" hangingPunct="0">
              <a:buFont typeface="Wingdings" pitchFamily="2" charset="2"/>
              <a:buNone/>
              <a:defRPr/>
            </a:pP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      </a:t>
            </a:r>
            <a:r>
              <a:rPr lang="de-D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for</a:t>
            </a: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10</a:t>
            </a:r>
            <a:r>
              <a:rPr lang="de-DE" baseline="300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2</a:t>
            </a: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frames</a:t>
            </a: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  <a:p>
            <a:pPr marL="285750" indent="-285750" algn="ctr" eaLnBrk="0" hangingPunct="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LVDS </a:t>
            </a:r>
            <a:r>
              <a:rPr lang="de-D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driver</a:t>
            </a: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;</a:t>
            </a:r>
          </a:p>
        </p:txBody>
      </p:sp>
      <p:sp>
        <p:nvSpPr>
          <p:cNvPr id="10248" name="Pfeil nach rechts 28"/>
          <p:cNvSpPr>
            <a:spLocks noChangeArrowheads="1"/>
          </p:cNvSpPr>
          <p:nvPr/>
        </p:nvSpPr>
        <p:spPr bwMode="auto">
          <a:xfrm>
            <a:off x="4843463" y="2676525"/>
            <a:ext cx="1079500" cy="3600450"/>
          </a:xfrm>
          <a:prstGeom prst="rightArrow">
            <a:avLst>
              <a:gd name="adj1" fmla="val 75398"/>
              <a:gd name="adj2" fmla="val 2619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x 8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digital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lines</a:t>
            </a:r>
          </a:p>
        </p:txBody>
      </p:sp>
      <p:pic>
        <p:nvPicPr>
          <p:cNvPr id="10249" name="Picture 2" descr="ADC Symbo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057525"/>
            <a:ext cx="2682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0" name="Picture 2" descr="ADC Symbo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362325"/>
            <a:ext cx="2682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1" name="Picture 2" descr="ADC Symbo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3667125"/>
            <a:ext cx="2682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2" name="Picture 2" descr="ADC Symbol.sv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73300" y="5172075"/>
            <a:ext cx="2682875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3" name="Picture 4" descr="Image result for static ram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3800" y="3286125"/>
            <a:ext cx="2120900" cy="1062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54" name="Picture 8" descr="https://www.imgonline.com.ua/result_img/imgonline-com-ua-pixbackhPyVIJUycy9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988" y="2676525"/>
            <a:ext cx="890587" cy="356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5" name="Pfeil nach rechts 21"/>
          <p:cNvSpPr>
            <a:spLocks noChangeArrowheads="1"/>
          </p:cNvSpPr>
          <p:nvPr/>
        </p:nvSpPr>
        <p:spPr bwMode="auto">
          <a:xfrm>
            <a:off x="1371600" y="2676525"/>
            <a:ext cx="1112838" cy="3600450"/>
          </a:xfrm>
          <a:prstGeom prst="rightArrow">
            <a:avLst>
              <a:gd name="adj1" fmla="val 75398"/>
              <a:gd name="adj2" fmla="val 23727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 err="1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Analogue</a:t>
            </a:r>
            <a:endParaRPr lang="de-DE" alt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dirty="0" err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lines</a:t>
            </a:r>
            <a:endParaRPr lang="de-DE" altLang="en-US" sz="1800" dirty="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1267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DAQ. Actual approach datapath overview.</a:t>
            </a:r>
          </a:p>
        </p:txBody>
      </p:sp>
      <p:sp>
        <p:nvSpPr>
          <p:cNvPr id="11268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26" name="Rechteck 25"/>
          <p:cNvSpPr>
            <a:spLocks/>
          </p:cNvSpPr>
          <p:nvPr/>
        </p:nvSpPr>
        <p:spPr bwMode="auto">
          <a:xfrm>
            <a:off x="3838575" y="1835150"/>
            <a:ext cx="4933950" cy="4679950"/>
          </a:xfrm>
          <a:prstGeom prst="rect">
            <a:avLst/>
          </a:prstGeom>
          <a:solidFill>
            <a:srgbClr val="FF0000">
              <a:alpha val="33000"/>
            </a:srgb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normAutofit lnSpcReduction="10000"/>
          </a:bodyPr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DLSP(</a:t>
            </a:r>
            <a:r>
              <a:rPr lang="de-DE" sz="2800" dirty="0" err="1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pcb</a:t>
            </a:r>
            <a:r>
              <a:rPr lang="de-DE" sz="2800" dirty="0" smtClean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</a:t>
            </a: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endParaRPr lang="de-DE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marL="285750" indent="-285750" eaLnBrk="0" hangingPunct="0">
              <a:buFont typeface="Arial" panose="020B0604020202020204" pitchFamily="34" charset="0"/>
              <a:buChar char="•"/>
              <a:defRPr/>
            </a:pPr>
            <a:r>
              <a:rPr lang="de-DE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LVDS </a:t>
            </a:r>
            <a:r>
              <a:rPr lang="de-DE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buffering</a:t>
            </a:r>
            <a:endParaRPr lang="de-DE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pPr eaLnBrk="0" hangingPunct="0">
              <a:buFont typeface="Wingdings" pitchFamily="2" charset="2"/>
              <a:buNone/>
              <a:defRPr/>
            </a:pP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Simulation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shall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give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an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answer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,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whether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to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use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the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buffer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or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painlessly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bypass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it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(</a:t>
            </a:r>
            <a:r>
              <a:rPr lang="de-DE" dirty="0" err="1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ChK</a:t>
            </a:r>
            <a:r>
              <a:rPr lang="de-DE" dirty="0">
                <a:solidFill>
                  <a:schemeClr val="bg1">
                    <a:lumMod val="65000"/>
                  </a:schemeClr>
                </a:solidFill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).</a:t>
            </a:r>
            <a:endParaRPr lang="en-GB" dirty="0">
              <a:solidFill>
                <a:schemeClr val="bg1">
                  <a:lumMod val="65000"/>
                </a:schemeClr>
              </a:solidFill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1270" name="Rechteck 8"/>
          <p:cNvSpPr>
            <a:spLocks/>
          </p:cNvSpPr>
          <p:nvPr/>
        </p:nvSpPr>
        <p:spPr bwMode="auto">
          <a:xfrm>
            <a:off x="414338" y="1835150"/>
            <a:ext cx="1843087" cy="4679950"/>
          </a:xfrm>
          <a:prstGeom prst="rect">
            <a:avLst/>
          </a:prstGeom>
          <a:solidFill>
            <a:srgbClr val="FFC000">
              <a:alpha val="63921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x DMC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(DHPT)</a:t>
            </a:r>
          </a:p>
        </p:txBody>
      </p:sp>
      <p:sp>
        <p:nvSpPr>
          <p:cNvPr id="11271" name="Pfeil nach rechts 21"/>
          <p:cNvSpPr>
            <a:spLocks noChangeArrowheads="1"/>
          </p:cNvSpPr>
          <p:nvPr/>
        </p:nvSpPr>
        <p:spPr bwMode="auto">
          <a:xfrm>
            <a:off x="2171700" y="2676525"/>
            <a:ext cx="1743075" cy="3600450"/>
          </a:xfrm>
          <a:prstGeom prst="rightArrow">
            <a:avLst>
              <a:gd name="adj1" fmla="val 75398"/>
              <a:gd name="adj2" fmla="val 29782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 anchorCtr="1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8 x 8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LVDS lines or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(8 x CML lines)</a:t>
            </a:r>
            <a:endParaRPr lang="en-GB" alt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1272" name="Picture 6" descr="Image result for spartan6 fp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4475" y="3524250"/>
            <a:ext cx="1962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3" name="Picture 4" descr="Image result for static ra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574" r="-69574"/>
          <a:stretch>
            <a:fillRect/>
          </a:stretch>
        </p:blipFill>
        <p:spPr bwMode="auto">
          <a:xfrm>
            <a:off x="414338" y="3944938"/>
            <a:ext cx="2120900" cy="106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2291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DAQ. Actual approach datapath overview.</a:t>
            </a:r>
          </a:p>
        </p:txBody>
      </p:sp>
      <p:sp>
        <p:nvSpPr>
          <p:cNvPr id="12292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12293" name="Rechteck 20"/>
          <p:cNvSpPr>
            <a:spLocks/>
          </p:cNvSpPr>
          <p:nvPr/>
        </p:nvSpPr>
        <p:spPr bwMode="auto">
          <a:xfrm>
            <a:off x="2849563" y="1835150"/>
            <a:ext cx="6122987" cy="4679950"/>
          </a:xfrm>
          <a:prstGeom prst="rect">
            <a:avLst/>
          </a:prstGeom>
          <a:solidFill>
            <a:schemeClr val="accent1">
              <a:alpha val="74901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MIC(+MIC Service Module(MSM))</a:t>
            </a:r>
            <a:endParaRPr lang="en-GB" altLang="en-US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4" name="Rechteck 25"/>
          <p:cNvSpPr>
            <a:spLocks/>
          </p:cNvSpPr>
          <p:nvPr/>
        </p:nvSpPr>
        <p:spPr bwMode="auto">
          <a:xfrm>
            <a:off x="400050" y="1835150"/>
            <a:ext cx="1390650" cy="4679950"/>
          </a:xfrm>
          <a:prstGeom prst="rect">
            <a:avLst/>
          </a:prstGeom>
          <a:solidFill>
            <a:srgbClr val="FF0000">
              <a:alpha val="32941"/>
            </a:srgb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DLSP</a:t>
            </a:r>
            <a:endParaRPr lang="en-GB" altLang="en-US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12295" name="Pfeil nach rechts 21"/>
          <p:cNvSpPr>
            <a:spLocks noChangeArrowheads="1"/>
          </p:cNvSpPr>
          <p:nvPr/>
        </p:nvSpPr>
        <p:spPr bwMode="auto">
          <a:xfrm>
            <a:off x="1343025" y="2676525"/>
            <a:ext cx="2022475" cy="3600450"/>
          </a:xfrm>
          <a:prstGeom prst="rightArrow">
            <a:avLst>
              <a:gd name="adj1" fmla="val 75398"/>
              <a:gd name="adj2" fmla="val 19884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64 x 320 Mb/s LVDS pairs</a:t>
            </a: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alt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alt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alt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alt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alt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de-DE" altLang="en-US" sz="1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  <a:p>
            <a:pPr algn="ctr"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20,48 Gb/s</a:t>
            </a:r>
          </a:p>
        </p:txBody>
      </p:sp>
      <p:pic>
        <p:nvPicPr>
          <p:cNvPr id="12296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8638" y="3846513"/>
            <a:ext cx="1008062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7" name="Picture 6" descr="Image result for spartan6 fpg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215" r="-64215"/>
          <a:stretch>
            <a:fillRect/>
          </a:stretch>
        </p:blipFill>
        <p:spPr bwMode="auto">
          <a:xfrm>
            <a:off x="400050" y="3524250"/>
            <a:ext cx="196215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8" name="Picture 14" descr="Image result for enclustra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6775" y="2451100"/>
            <a:ext cx="51530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altLang="de-DE" smtClean="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 system design.</a:t>
            </a:r>
          </a:p>
        </p:txBody>
      </p:sp>
      <p:sp>
        <p:nvSpPr>
          <p:cNvPr id="14339" name="Textfeld 5"/>
          <p:cNvSpPr txBox="1">
            <a:spLocks noChangeArrowheads="1"/>
          </p:cNvSpPr>
          <p:nvPr/>
        </p:nvSpPr>
        <p:spPr bwMode="auto">
          <a:xfrm>
            <a:off x="714375" y="1266825"/>
            <a:ext cx="82581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ctr"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 b="1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DAQ. Actual approach datapath overview.</a:t>
            </a:r>
          </a:p>
        </p:txBody>
      </p:sp>
      <p:sp>
        <p:nvSpPr>
          <p:cNvPr id="14340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081338" y="6592888"/>
            <a:ext cx="3600450" cy="360362"/>
          </a:xfrm>
        </p:spPr>
        <p:txBody>
          <a:bodyPr anchor="ctr"/>
          <a:lstStyle>
            <a:lvl1pPr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2pPr>
            <a:lvl3pPr marL="11430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3pPr>
            <a:lvl4pPr marL="16002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4pPr>
            <a:lvl5pPr marL="2057400" indent="-228600" eaLnBrk="0" hangingPunct="0"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defRPr>
                <a:solidFill>
                  <a:schemeClr val="tx1"/>
                </a:solidFill>
                <a:latin typeface="Comic Sans MS" pitchFamily="66" charset="0"/>
              </a:defRPr>
            </a:lvl9pPr>
          </a:lstStyle>
          <a:p>
            <a:pPr>
              <a:buClrTx/>
              <a:buFontTx/>
              <a:buNone/>
              <a:defRPr/>
            </a:pP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Mikhail  </a:t>
            </a:r>
            <a:r>
              <a:rPr lang="de-DE" altLang="de-DE" dirty="0" err="1" smtClean="0">
                <a:solidFill>
                  <a:schemeClr val="bg1"/>
                </a:solidFill>
                <a:latin typeface="Calibri" pitchFamily="34" charset="0"/>
              </a:rPr>
              <a:t>Polovykh</a:t>
            </a:r>
            <a:r>
              <a:rPr lang="de-DE" altLang="de-DE" dirty="0" smtClean="0">
                <a:solidFill>
                  <a:schemeClr val="bg1"/>
                </a:solidFill>
                <a:latin typeface="Calibri" pitchFamily="34" charset="0"/>
              </a:rPr>
              <a:t> / 04.2018 / Halbleiterlabor der MPG</a:t>
            </a:r>
          </a:p>
        </p:txBody>
      </p:sp>
      <p:sp>
        <p:nvSpPr>
          <p:cNvPr id="21" name="Rechteck 20"/>
          <p:cNvSpPr>
            <a:spLocks/>
          </p:cNvSpPr>
          <p:nvPr/>
        </p:nvSpPr>
        <p:spPr bwMode="auto">
          <a:xfrm>
            <a:off x="4702175" y="1835150"/>
            <a:ext cx="4270375" cy="4679950"/>
          </a:xfrm>
          <a:prstGeom prst="rect">
            <a:avLst/>
          </a:prstGeom>
          <a:solidFill>
            <a:schemeClr val="accent2">
              <a:lumMod val="60000"/>
              <a:lumOff val="40000"/>
              <a:alpha val="58000"/>
            </a:schemeClr>
          </a:solidFill>
          <a:ln w="1270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>
            <a:normAutofit/>
          </a:bodyPr>
          <a:lstStyle/>
          <a:p>
            <a:pPr marL="266700" indent="-266700" eaLnBrk="0" hangingPunct="0">
              <a:buClr>
                <a:schemeClr val="hlink"/>
              </a:buClr>
              <a:buFont typeface="Wingdings" pitchFamily="2" charset="2"/>
              <a:buNone/>
              <a:defRPr/>
            </a:pPr>
            <a:r>
              <a:rPr 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Network </a:t>
            </a:r>
            <a:r>
              <a:rPr 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and</a:t>
            </a:r>
            <a:r>
              <a:rPr lang="de-DE" sz="2800" dirty="0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 Storage </a:t>
            </a:r>
            <a:r>
              <a:rPr lang="de-DE" sz="2800" dirty="0" err="1">
                <a:latin typeface="Arial Unicode MS" panose="020B0604020202020204" pitchFamily="34" charset="-128"/>
                <a:ea typeface="Arial Unicode MS" panose="020B0604020202020204" pitchFamily="34" charset="-128"/>
                <a:cs typeface="Arial Unicode MS" panose="020B0604020202020204" pitchFamily="34" charset="-128"/>
              </a:rPr>
              <a:t>array</a:t>
            </a:r>
            <a:endParaRPr lang="en-GB" sz="2800" dirty="0">
              <a:latin typeface="Arial Unicode MS" panose="020B0604020202020204" pitchFamily="34" charset="-128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14342" name="Pfeil nach rechts 21"/>
          <p:cNvSpPr>
            <a:spLocks noChangeArrowheads="1"/>
          </p:cNvSpPr>
          <p:nvPr/>
        </p:nvSpPr>
        <p:spPr bwMode="auto">
          <a:xfrm>
            <a:off x="1343025" y="2676525"/>
            <a:ext cx="1079500" cy="3600450"/>
          </a:xfrm>
          <a:prstGeom prst="rightArrow">
            <a:avLst>
              <a:gd name="adj1" fmla="val 75398"/>
              <a:gd name="adj2" fmla="val 50000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wrap="none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endParaRPr lang="en-GB" altLang="en-US" sz="1800">
              <a:latin typeface="Comic Sans MS" pitchFamily="66" charset="0"/>
            </a:endParaRPr>
          </a:p>
        </p:txBody>
      </p:sp>
      <p:sp>
        <p:nvSpPr>
          <p:cNvPr id="14343" name="Rechteck 8"/>
          <p:cNvSpPr>
            <a:spLocks/>
          </p:cNvSpPr>
          <p:nvPr/>
        </p:nvSpPr>
        <p:spPr bwMode="auto">
          <a:xfrm>
            <a:off x="382588" y="1835150"/>
            <a:ext cx="2882900" cy="4679950"/>
          </a:xfrm>
          <a:prstGeom prst="rect">
            <a:avLst/>
          </a:prstGeom>
          <a:solidFill>
            <a:schemeClr val="accent1">
              <a:alpha val="74901"/>
            </a:schemeClr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2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MIC</a:t>
            </a:r>
            <a:endParaRPr lang="en-GB" altLang="en-US" sz="2800"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pic>
        <p:nvPicPr>
          <p:cNvPr id="14344" name="Picture 14" descr="Image result for enclustr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684" r="-58684"/>
          <a:stretch>
            <a:fillRect/>
          </a:stretch>
        </p:blipFill>
        <p:spPr bwMode="auto">
          <a:xfrm>
            <a:off x="403225" y="2451100"/>
            <a:ext cx="5153025" cy="3695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5" name="Pfeil nach rechts 19"/>
          <p:cNvSpPr>
            <a:spLocks noChangeArrowheads="1"/>
          </p:cNvSpPr>
          <p:nvPr/>
        </p:nvSpPr>
        <p:spPr bwMode="auto">
          <a:xfrm>
            <a:off x="2855913" y="3636963"/>
            <a:ext cx="2373312" cy="1466850"/>
          </a:xfrm>
          <a:prstGeom prst="rightArrow">
            <a:avLst>
              <a:gd name="adj1" fmla="val 75398"/>
              <a:gd name="adj2" fmla="val 28329"/>
            </a:avLst>
          </a:prstGeom>
          <a:solidFill>
            <a:schemeClr val="bg1"/>
          </a:solidFill>
          <a:ln w="12700" algn="ctr">
            <a:solidFill>
              <a:schemeClr val="tx1"/>
            </a:solidFill>
            <a:round/>
            <a:headEnd/>
            <a:tailEnd/>
          </a:ln>
        </p:spPr>
        <p:txBody>
          <a:bodyPr anchor="ctr"/>
          <a:lstStyle>
            <a:lvl1pPr marL="266700" indent="-2667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800"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2 x 10GBASE-SR</a:t>
            </a:r>
          </a:p>
        </p:txBody>
      </p:sp>
      <p:pic>
        <p:nvPicPr>
          <p:cNvPr id="14346" name="Picture 4" descr="Image result for ssd arra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0963" y="3287713"/>
            <a:ext cx="3706812" cy="2022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7" name="Textfeld 1"/>
          <p:cNvSpPr txBox="1">
            <a:spLocks noChangeArrowheads="1"/>
          </p:cNvSpPr>
          <p:nvPr/>
        </p:nvSpPr>
        <p:spPr bwMode="auto">
          <a:xfrm>
            <a:off x="5556250" y="5029200"/>
            <a:ext cx="2446338" cy="1139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t"/>
              <a:defRPr sz="3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C9DBD8"/>
              </a:buClr>
              <a:buFont typeface="Times New Roman" pitchFamily="18" charset="0"/>
              <a:buChar char="●"/>
              <a:defRPr sz="28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C9DBD8"/>
              </a:buClr>
              <a:buFont typeface="Wingdings 2" pitchFamily="18" charset="2"/>
              <a:buChar char="ö"/>
              <a:defRPr sz="24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C9DBD8"/>
              </a:buClr>
              <a:buFont typeface="Wingdings" pitchFamily="2" charset="2"/>
              <a:buChar char="©"/>
              <a:defRPr sz="20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600"/>
              <a:t>Requirements: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600"/>
              <a:t>Write rate 8GB/s</a:t>
            </a:r>
          </a:p>
          <a:p>
            <a:pPr>
              <a:spcBef>
                <a:spcPct val="0"/>
              </a:spcBef>
              <a:spcAft>
                <a:spcPts val="1200"/>
              </a:spcAft>
              <a:buClr>
                <a:schemeClr val="hlink"/>
              </a:buClr>
              <a:buFont typeface="Wingdings" pitchFamily="2" charset="2"/>
              <a:buNone/>
            </a:pPr>
            <a:r>
              <a:rPr lang="de-DE" altLang="en-US" sz="1600"/>
              <a:t>Capacity enough for 1 hour</a:t>
            </a:r>
            <a:endParaRPr lang="en-GB" altLang="en-US" sz="16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par>
              <p:cTn id="2"/>
            </p:par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  <a:txDef>
      <a:spPr>
        <a:noFill/>
      </a:spPr>
      <a:bodyPr wrap="none" rtlCol="0">
        <a:spAutoFit/>
      </a:bodyPr>
      <a:lstStyle>
        <a:defPPr>
          <a:spcAft>
            <a:spcPts val="1200"/>
          </a:spcAft>
          <a:defRPr sz="1600" dirty="0" err="1" smtClean="0">
            <a:latin typeface="Arial Unicode MS" panose="020B0604020202020204" pitchFamily="34" charset="-128"/>
            <a:ea typeface="Arial Unicode MS" panose="020B0604020202020204" pitchFamily="34" charset="-128"/>
            <a:cs typeface="Arial Unicode MS" panose="020B0604020202020204" pitchFamily="34" charset="-128"/>
          </a:defRPr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1_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1_Default Design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>
          <a:noFill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91240B29-F687-4F45-9708-019B960494DF}">
            <a14:hiddenLine xmlns:a14="http://schemas.microsoft.com/office/drawing/2010/main"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14:hiddenLine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266700" marR="0" indent="-26670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>
            <a:schemeClr val="hlink"/>
          </a:buClr>
          <a:buSzTx/>
          <a:buFont typeface="Wingdings" pitchFamily="2" charset="2"/>
          <a:buNone/>
          <a:tabLst/>
          <a:defRPr kumimoji="0" lang="de-DE" altLang="de-DE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224</TotalTime>
  <Words>1127</Words>
  <Application>Microsoft Office PowerPoint</Application>
  <PresentationFormat>Экран (4:3)</PresentationFormat>
  <Paragraphs>339</Paragraphs>
  <Slides>20</Slides>
  <Notes>12</Notes>
  <HiddenSlides>0</HiddenSlides>
  <MMClips>3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20</vt:i4>
      </vt:variant>
    </vt:vector>
  </HeadingPairs>
  <TitlesOfParts>
    <vt:vector size="22" baseType="lpstr">
      <vt:lpstr>Default Design</vt:lpstr>
      <vt:lpstr>1_Default Design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  <vt:lpstr>DAQ system design.</vt:lpstr>
    </vt:vector>
  </TitlesOfParts>
  <Company>FAUST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Tasks for the SDC card</dc:title>
  <dc:creator>jft</dc:creator>
  <cp:lastModifiedBy>Buzzer</cp:lastModifiedBy>
  <cp:revision>1453</cp:revision>
  <cp:lastPrinted>2018-03-13T09:49:48Z</cp:lastPrinted>
  <dcterms:created xsi:type="dcterms:W3CDTF">2002-11-25T10:47:35Z</dcterms:created>
  <dcterms:modified xsi:type="dcterms:W3CDTF">2018-04-10T13:34:32Z</dcterms:modified>
</cp:coreProperties>
</file>