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486" r:id="rId2"/>
    <p:sldMasterId id="2147484462" r:id="rId3"/>
    <p:sldMasterId id="2147484449" r:id="rId4"/>
    <p:sldMasterId id="2147483649" r:id="rId5"/>
  </p:sldMasterIdLst>
  <p:notesMasterIdLst>
    <p:notesMasterId r:id="rId47"/>
  </p:notesMasterIdLst>
  <p:handoutMasterIdLst>
    <p:handoutMasterId r:id="rId48"/>
  </p:handoutMasterIdLst>
  <p:sldIdLst>
    <p:sldId id="823" r:id="rId6"/>
    <p:sldId id="1023" r:id="rId7"/>
    <p:sldId id="1053" r:id="rId8"/>
    <p:sldId id="1043" r:id="rId9"/>
    <p:sldId id="1044" r:id="rId10"/>
    <p:sldId id="1045" r:id="rId11"/>
    <p:sldId id="1046" r:id="rId12"/>
    <p:sldId id="1047" r:id="rId13"/>
    <p:sldId id="1038" r:id="rId14"/>
    <p:sldId id="1002" r:id="rId15"/>
    <p:sldId id="1034" r:id="rId16"/>
    <p:sldId id="1035" r:id="rId17"/>
    <p:sldId id="1036" r:id="rId18"/>
    <p:sldId id="1037" r:id="rId19"/>
    <p:sldId id="1055" r:id="rId20"/>
    <p:sldId id="1040" r:id="rId21"/>
    <p:sldId id="1003" r:id="rId22"/>
    <p:sldId id="1049" r:id="rId23"/>
    <p:sldId id="1051" r:id="rId24"/>
    <p:sldId id="1052" r:id="rId25"/>
    <p:sldId id="1056" r:id="rId26"/>
    <p:sldId id="1054" r:id="rId27"/>
    <p:sldId id="1042" r:id="rId28"/>
    <p:sldId id="1025" r:id="rId29"/>
    <p:sldId id="1026" r:id="rId30"/>
    <p:sldId id="1031" r:id="rId31"/>
    <p:sldId id="1032" r:id="rId32"/>
    <p:sldId id="1027" r:id="rId33"/>
    <p:sldId id="1057" r:id="rId34"/>
    <p:sldId id="1062" r:id="rId35"/>
    <p:sldId id="1007" r:id="rId36"/>
    <p:sldId id="1058" r:id="rId37"/>
    <p:sldId id="1063" r:id="rId38"/>
    <p:sldId id="1059" r:id="rId39"/>
    <p:sldId id="1060" r:id="rId40"/>
    <p:sldId id="1028" r:id="rId41"/>
    <p:sldId id="1033" r:id="rId42"/>
    <p:sldId id="1000" r:id="rId43"/>
    <p:sldId id="999" r:id="rId44"/>
    <p:sldId id="1050" r:id="rId45"/>
    <p:sldId id="1061" r:id="rId4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BA883F6-3392-490A-AC1B-2F57CBBD5869}">
          <p14:sldIdLst>
            <p14:sldId id="823"/>
            <p14:sldId id="1023"/>
            <p14:sldId id="1053"/>
            <p14:sldId id="1043"/>
            <p14:sldId id="1044"/>
            <p14:sldId id="1045"/>
            <p14:sldId id="1046"/>
            <p14:sldId id="1047"/>
            <p14:sldId id="1038"/>
            <p14:sldId id="1002"/>
          </p14:sldIdLst>
        </p14:section>
        <p14:section name="MAPPING ISSUES" id="{8F5B8725-7842-4B72-B0EE-48F7DD255BFC}">
          <p14:sldIdLst>
            <p14:sldId id="1034"/>
            <p14:sldId id="1035"/>
            <p14:sldId id="1036"/>
            <p14:sldId id="1037"/>
            <p14:sldId id="1055"/>
            <p14:sldId id="1040"/>
            <p14:sldId id="1003"/>
            <p14:sldId id="1049"/>
            <p14:sldId id="1051"/>
            <p14:sldId id="1052"/>
            <p14:sldId id="1056"/>
            <p14:sldId id="1054"/>
            <p14:sldId id="1042"/>
            <p14:sldId id="1025"/>
            <p14:sldId id="1026"/>
            <p14:sldId id="1031"/>
            <p14:sldId id="1032"/>
            <p14:sldId id="1027"/>
            <p14:sldId id="1057"/>
            <p14:sldId id="1062"/>
            <p14:sldId id="1007"/>
            <p14:sldId id="1058"/>
            <p14:sldId id="1063"/>
            <p14:sldId id="1059"/>
            <p14:sldId id="1060"/>
            <p14:sldId id="1028"/>
            <p14:sldId id="1033"/>
            <p14:sldId id="1000"/>
            <p14:sldId id="999"/>
            <p14:sldId id="1050"/>
            <p14:sldId id="10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00"/>
    <a:srgbClr val="FF3300"/>
    <a:srgbClr val="CCFFCC"/>
    <a:srgbClr val="FFFF00"/>
    <a:srgbClr val="FFCCCC"/>
    <a:srgbClr val="F2D3D0"/>
    <a:srgbClr val="CCFF66"/>
    <a:srgbClr val="00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793" autoAdjust="0"/>
    <p:restoredTop sz="95861" autoAdjust="0"/>
  </p:normalViewPr>
  <p:slideViewPr>
    <p:cSldViewPr snapToGrid="0">
      <p:cViewPr>
        <p:scale>
          <a:sx n="99" d="100"/>
          <a:sy n="99" d="100"/>
        </p:scale>
        <p:origin x="-124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Si Mass Attenuation</c:v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'Silicon 1-100 keV'!$B$7:$B$25</c:f>
              <c:numCache>
                <c:formatCode>0</c:formatCode>
                <c:ptCount val="19"/>
                <c:pt idx="0">
                  <c:v>1</c:v>
                </c:pt>
                <c:pt idx="1">
                  <c:v>1.5</c:v>
                </c:pt>
                <c:pt idx="2">
                  <c:v>1.839</c:v>
                </c:pt>
                <c:pt idx="3">
                  <c:v>1.839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30</c:v>
                </c:pt>
                <c:pt idx="14">
                  <c:v>40</c:v>
                </c:pt>
                <c:pt idx="15">
                  <c:v>50</c:v>
                </c:pt>
                <c:pt idx="16">
                  <c:v>60</c:v>
                </c:pt>
                <c:pt idx="17">
                  <c:v>80</c:v>
                </c:pt>
                <c:pt idx="18">
                  <c:v>100</c:v>
                </c:pt>
              </c:numCache>
            </c:numRef>
          </c:xVal>
          <c:yVal>
            <c:numRef>
              <c:f>'Silicon 1-100 keV'!$H$7:$H$25</c:f>
              <c:numCache>
                <c:formatCode>0.00</c:formatCode>
                <c:ptCount val="19"/>
                <c:pt idx="0">
                  <c:v>1570</c:v>
                </c:pt>
                <c:pt idx="1">
                  <c:v>535.6</c:v>
                </c:pt>
                <c:pt idx="2">
                  <c:v>309.2</c:v>
                </c:pt>
                <c:pt idx="3">
                  <c:v>3193</c:v>
                </c:pt>
                <c:pt idx="4">
                  <c:v>2777</c:v>
                </c:pt>
                <c:pt idx="5">
                  <c:v>978.4</c:v>
                </c:pt>
                <c:pt idx="6">
                  <c:v>452.8</c:v>
                </c:pt>
                <c:pt idx="7">
                  <c:v>245.1</c:v>
                </c:pt>
                <c:pt idx="8">
                  <c:v>147</c:v>
                </c:pt>
                <c:pt idx="9">
                  <c:v>64.69</c:v>
                </c:pt>
                <c:pt idx="10">
                  <c:v>33.880000000000003</c:v>
                </c:pt>
                <c:pt idx="11">
                  <c:v>10.34</c:v>
                </c:pt>
                <c:pt idx="12">
                  <c:v>4.4630000000000001</c:v>
                </c:pt>
                <c:pt idx="13">
                  <c:v>1.4359999999999999</c:v>
                </c:pt>
                <c:pt idx="14">
                  <c:v>0.70099999999999996</c:v>
                </c:pt>
                <c:pt idx="15">
                  <c:v>0.4385</c:v>
                </c:pt>
                <c:pt idx="16">
                  <c:v>0.3206</c:v>
                </c:pt>
                <c:pt idx="17">
                  <c:v>0.2228</c:v>
                </c:pt>
                <c:pt idx="18">
                  <c:v>0.1835</c:v>
                </c:pt>
              </c:numCache>
            </c:numRef>
          </c:yVal>
          <c:smooth val="1"/>
        </c:ser>
        <c:ser>
          <c:idx val="1"/>
          <c:order val="1"/>
          <c:tx>
            <c:v>Photoelectric Effect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'Silicon 1-100 keV'!$B$7:$B$25</c:f>
              <c:numCache>
                <c:formatCode>0</c:formatCode>
                <c:ptCount val="19"/>
                <c:pt idx="0">
                  <c:v>1</c:v>
                </c:pt>
                <c:pt idx="1">
                  <c:v>1.5</c:v>
                </c:pt>
                <c:pt idx="2">
                  <c:v>1.839</c:v>
                </c:pt>
                <c:pt idx="3">
                  <c:v>1.839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30</c:v>
                </c:pt>
                <c:pt idx="14">
                  <c:v>40</c:v>
                </c:pt>
                <c:pt idx="15">
                  <c:v>50</c:v>
                </c:pt>
                <c:pt idx="16">
                  <c:v>60</c:v>
                </c:pt>
                <c:pt idx="17">
                  <c:v>80</c:v>
                </c:pt>
                <c:pt idx="18">
                  <c:v>100</c:v>
                </c:pt>
              </c:numCache>
            </c:numRef>
          </c:xVal>
          <c:yVal>
            <c:numRef>
              <c:f>'Silicon 1-100 keV'!$E$7:$E$25</c:f>
              <c:numCache>
                <c:formatCode>000,000</c:formatCode>
                <c:ptCount val="19"/>
                <c:pt idx="0">
                  <c:v>1567</c:v>
                </c:pt>
                <c:pt idx="1">
                  <c:v>533.29999999999995</c:v>
                </c:pt>
                <c:pt idx="2">
                  <c:v>307.10000000000002</c:v>
                </c:pt>
                <c:pt idx="3">
                  <c:v>3191</c:v>
                </c:pt>
                <c:pt idx="4">
                  <c:v>2775</c:v>
                </c:pt>
                <c:pt idx="5">
                  <c:v>976.7</c:v>
                </c:pt>
                <c:pt idx="6">
                  <c:v>451.4</c:v>
                </c:pt>
                <c:pt idx="7">
                  <c:v>243.8</c:v>
                </c:pt>
                <c:pt idx="8">
                  <c:v>145.80000000000001</c:v>
                </c:pt>
                <c:pt idx="9">
                  <c:v>63.79</c:v>
                </c:pt>
                <c:pt idx="10">
                  <c:v>33.15</c:v>
                </c:pt>
                <c:pt idx="11">
                  <c:v>9.8480000000000008</c:v>
                </c:pt>
                <c:pt idx="12">
                  <c:v>4.0890000000000004</c:v>
                </c:pt>
                <c:pt idx="13">
                  <c:v>1.161</c:v>
                </c:pt>
                <c:pt idx="14">
                  <c:v>0.46870000000000001</c:v>
                </c:pt>
                <c:pt idx="15">
                  <c:v>0.23069999999999999</c:v>
                </c:pt>
                <c:pt idx="16">
                  <c:v>0.1288</c:v>
                </c:pt>
                <c:pt idx="17">
                  <c:v>5.1200000000000002E-2</c:v>
                </c:pt>
                <c:pt idx="18">
                  <c:v>2.4979999999999999E-2</c:v>
                </c:pt>
              </c:numCache>
            </c:numRef>
          </c:yVal>
          <c:smooth val="1"/>
        </c:ser>
        <c:ser>
          <c:idx val="2"/>
          <c:order val="2"/>
          <c:tx>
            <c:v>Compton Scattering</c:v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'Silicon 1-100 keV'!$B$7:$B$25</c:f>
              <c:numCache>
                <c:formatCode>0</c:formatCode>
                <c:ptCount val="19"/>
                <c:pt idx="0">
                  <c:v>1</c:v>
                </c:pt>
                <c:pt idx="1">
                  <c:v>1.5</c:v>
                </c:pt>
                <c:pt idx="2">
                  <c:v>1.839</c:v>
                </c:pt>
                <c:pt idx="3">
                  <c:v>1.839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30</c:v>
                </c:pt>
                <c:pt idx="14">
                  <c:v>40</c:v>
                </c:pt>
                <c:pt idx="15">
                  <c:v>50</c:v>
                </c:pt>
                <c:pt idx="16">
                  <c:v>60</c:v>
                </c:pt>
                <c:pt idx="17">
                  <c:v>80</c:v>
                </c:pt>
                <c:pt idx="18">
                  <c:v>100</c:v>
                </c:pt>
              </c:numCache>
            </c:numRef>
          </c:xVal>
          <c:yVal>
            <c:numRef>
              <c:f>'Silicon 1-100 keV'!$D$7:$D$25</c:f>
              <c:numCache>
                <c:formatCode>00,000</c:formatCode>
                <c:ptCount val="19"/>
                <c:pt idx="0">
                  <c:v>1.3169999999999999E-2</c:v>
                </c:pt>
                <c:pt idx="1">
                  <c:v>2.393E-2</c:v>
                </c:pt>
                <c:pt idx="2">
                  <c:v>3.0809999999999997E-2</c:v>
                </c:pt>
                <c:pt idx="3">
                  <c:v>3.0809999999999997E-2</c:v>
                </c:pt>
                <c:pt idx="4">
                  <c:v>3.388E-2</c:v>
                </c:pt>
                <c:pt idx="5">
                  <c:v>4.9619999999999997E-2</c:v>
                </c:pt>
                <c:pt idx="6">
                  <c:v>6.1350000000000002E-2</c:v>
                </c:pt>
                <c:pt idx="7">
                  <c:v>7.1099999999999997E-2</c:v>
                </c:pt>
                <c:pt idx="8">
                  <c:v>7.9829999999999998E-2</c:v>
                </c:pt>
                <c:pt idx="9">
                  <c:v>9.5069999999999988E-2</c:v>
                </c:pt>
                <c:pt idx="10">
                  <c:v>0.1076</c:v>
                </c:pt>
                <c:pt idx="11">
                  <c:v>0.12890000000000001</c:v>
                </c:pt>
                <c:pt idx="12">
                  <c:v>0.14019999999999999</c:v>
                </c:pt>
                <c:pt idx="13">
                  <c:v>0.15009999999999998</c:v>
                </c:pt>
                <c:pt idx="14">
                  <c:v>0.15340000000000001</c:v>
                </c:pt>
                <c:pt idx="15">
                  <c:v>0.15380000000000002</c:v>
                </c:pt>
                <c:pt idx="16">
                  <c:v>0.15259999999999999</c:v>
                </c:pt>
                <c:pt idx="17">
                  <c:v>0.14830000000000002</c:v>
                </c:pt>
                <c:pt idx="18">
                  <c:v>0.14319999999999999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527296"/>
        <c:axId val="268527872"/>
      </c:scatterChart>
      <c:valAx>
        <c:axId val="268527296"/>
        <c:scaling>
          <c:logBase val="10"/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1100" dirty="0">
                    <a:latin typeface="Arial"/>
                    <a:cs typeface="Arial"/>
                  </a:rPr>
                  <a:t>Photon </a:t>
                </a:r>
                <a:r>
                  <a:rPr lang="de-DE" sz="1100" dirty="0" err="1">
                    <a:latin typeface="Arial"/>
                    <a:cs typeface="Arial"/>
                  </a:rPr>
                  <a:t>Energy</a:t>
                </a:r>
                <a:r>
                  <a:rPr lang="de-DE" sz="1100" dirty="0">
                    <a:latin typeface="Arial"/>
                    <a:cs typeface="Arial"/>
                  </a:rPr>
                  <a:t> [keV]</a:t>
                </a:r>
              </a:p>
            </c:rich>
          </c:tx>
          <c:layout>
            <c:manualLayout>
              <c:xMode val="edge"/>
              <c:yMode val="edge"/>
              <c:x val="0.64794584295806701"/>
              <c:y val="0.94018264840182697"/>
            </c:manualLayout>
          </c:layout>
          <c:overlay val="0"/>
        </c:title>
        <c:numFmt formatCode="0" sourceLinked="1"/>
        <c:majorTickMark val="cross"/>
        <c:minorTickMark val="cross"/>
        <c:tickLblPos val="nextTo"/>
        <c:crossAx val="268527872"/>
        <c:crossesAt val="0.01"/>
        <c:crossBetween val="midCat"/>
        <c:minorUnit val="10"/>
      </c:valAx>
      <c:valAx>
        <c:axId val="268527872"/>
        <c:scaling>
          <c:logBase val="10"/>
          <c:orientation val="minMax"/>
          <c:max val="10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100">
                    <a:latin typeface="Arial"/>
                    <a:cs typeface="Arial"/>
                  </a:rPr>
                  <a:t>cm</a:t>
                </a:r>
                <a:r>
                  <a:rPr lang="de-DE" sz="1100" baseline="30000">
                    <a:latin typeface="Arial"/>
                    <a:cs typeface="Arial"/>
                  </a:rPr>
                  <a:t>2</a:t>
                </a:r>
                <a:r>
                  <a:rPr lang="de-DE" sz="1100">
                    <a:latin typeface="Arial"/>
                    <a:cs typeface="Arial"/>
                  </a:rPr>
                  <a:t>/kg</a:t>
                </a:r>
              </a:p>
            </c:rich>
          </c:tx>
          <c:layout/>
          <c:overlay val="0"/>
        </c:title>
        <c:numFmt formatCode="0.00" sourceLinked="1"/>
        <c:majorTickMark val="cross"/>
        <c:minorTickMark val="cross"/>
        <c:tickLblPos val="nextTo"/>
        <c:crossAx val="268527296"/>
        <c:crossesAt val="0.1"/>
        <c:crossBetween val="midCat"/>
        <c:majorUnit val="10"/>
        <c:minorUnit val="10"/>
      </c:valAx>
    </c:plotArea>
    <c:legend>
      <c:legendPos val="r"/>
      <c:layout/>
      <c:overlay val="0"/>
      <c:txPr>
        <a:bodyPr/>
        <a:lstStyle/>
        <a:p>
          <a:pPr>
            <a:defRPr sz="1100">
              <a:latin typeface="Arial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 altLang="de-DE" dirty="0" smtClean="0"/>
              <a:t>HLL Internal Presentation</a:t>
            </a:r>
            <a:endParaRPr lang="de-DE" altLang="de-DE" dirty="0"/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581C0F6-FC97-44D2-A8B1-9AA882E88C5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04575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Click to edit Master text styles</a:t>
            </a:r>
          </a:p>
          <a:p>
            <a:pPr lvl="1"/>
            <a:r>
              <a:rPr lang="en-US" altLang="de-DE" noProof="0" smtClean="0"/>
              <a:t>Second level</a:t>
            </a:r>
          </a:p>
          <a:p>
            <a:pPr lvl="2"/>
            <a:r>
              <a:rPr lang="en-US" altLang="de-DE" noProof="0" smtClean="0"/>
              <a:t>Third level</a:t>
            </a:r>
          </a:p>
          <a:p>
            <a:pPr lvl="3"/>
            <a:r>
              <a:rPr lang="en-US" altLang="de-DE" noProof="0" smtClean="0"/>
              <a:t>Fourth level</a:t>
            </a:r>
          </a:p>
          <a:p>
            <a:pPr lvl="4"/>
            <a:r>
              <a:rPr lang="en-US" altLang="de-DE" noProof="0" smtClean="0"/>
              <a:t>Fifth level</a:t>
            </a:r>
          </a:p>
        </p:txBody>
      </p:sp>
      <p:sp>
        <p:nvSpPr>
          <p:cNvPr id="389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de-DE" smtClean="0"/>
              <a:t>HLL Internal Presentation</a:t>
            </a:r>
            <a:endParaRPr lang="en-US" altLang="de-DE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4BF8BEA-06CE-44FE-988C-DC8251A8A86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6514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F8BEA-06CE-44FE-988C-DC8251A8A868}" type="slidenum">
              <a:rPr lang="en-US" altLang="de-DE" smtClean="0"/>
              <a:pPr>
                <a:defRPr/>
              </a:pPr>
              <a:t>1</a:t>
            </a:fld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/>
              <a:t>HLL Internal Presentation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8876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smtClean="0"/>
              <a:t>HLL Internal Presentation</a:t>
            </a: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F8BEA-06CE-44FE-988C-DC8251A8A868}" type="slidenum">
              <a:rPr lang="en-US" altLang="de-DE" smtClean="0"/>
              <a:pPr>
                <a:defRPr/>
              </a:pPr>
              <a:t>41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8412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/>
              <a:t>HLL Internal Presentation</a:t>
            </a:r>
            <a:endParaRPr lang="en-US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F8BEA-06CE-44FE-988C-DC8251A8A868}" type="slidenum">
              <a:rPr lang="en-US" altLang="de-DE" smtClean="0"/>
              <a:pPr>
                <a:defRPr/>
              </a:pPr>
              <a:t>2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83943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smtClean="0"/>
              <a:t>HLL Internal Presentation</a:t>
            </a: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F8BEA-06CE-44FE-988C-DC8251A8A868}" type="slidenum">
              <a:rPr lang="en-US" altLang="de-DE" smtClean="0"/>
              <a:pPr>
                <a:defRPr/>
              </a:pPr>
              <a:t>18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8412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smtClean="0"/>
              <a:t>HLL Internal Presentation</a:t>
            </a: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F8BEA-06CE-44FE-988C-DC8251A8A868}" type="slidenum">
              <a:rPr lang="en-US" altLang="de-DE" smtClean="0"/>
              <a:pPr>
                <a:defRPr/>
              </a:pPr>
              <a:t>19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8412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smtClean="0"/>
              <a:t>HLL Internal Presentation</a:t>
            </a: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F8BEA-06CE-44FE-988C-DC8251A8A868}" type="slidenum">
              <a:rPr lang="en-US" altLang="de-DE" smtClean="0"/>
              <a:pPr>
                <a:defRPr/>
              </a:pPr>
              <a:t>20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8412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smtClean="0"/>
              <a:t>HLL Internal Presentation</a:t>
            </a: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F8BEA-06CE-44FE-988C-DC8251A8A868}" type="slidenum">
              <a:rPr lang="en-US" altLang="de-DE" smtClean="0"/>
              <a:pPr>
                <a:defRPr/>
              </a:pPr>
              <a:t>21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8412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smtClean="0"/>
              <a:t>HLL Internal Presentation</a:t>
            </a: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F8BEA-06CE-44FE-988C-DC8251A8A868}" type="slidenum">
              <a:rPr lang="en-US" altLang="de-DE" smtClean="0"/>
              <a:pPr>
                <a:defRPr/>
              </a:pPr>
              <a:t>22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84128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/>
              <a:t>HLL Internal Presentation</a:t>
            </a:r>
            <a:endParaRPr lang="en-US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F8BEA-06CE-44FE-988C-DC8251A8A868}" type="slidenum">
              <a:rPr lang="en-US" altLang="de-DE" smtClean="0"/>
              <a:pPr>
                <a:defRPr/>
              </a:pPr>
              <a:t>39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425530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smtClean="0"/>
              <a:t>HLL Internal Presentation</a:t>
            </a: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F8BEA-06CE-44FE-988C-DC8251A8A868}" type="slidenum">
              <a:rPr lang="en-US" altLang="de-DE" smtClean="0"/>
              <a:pPr>
                <a:defRPr/>
              </a:pPr>
              <a:t>40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8412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25538"/>
            <a:ext cx="4070350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2063" y="1125538"/>
            <a:ext cx="407193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42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YBRID5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25538"/>
            <a:ext cx="4070350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2063" y="1125538"/>
            <a:ext cx="407193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457200" y="-58701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HYBRID5</a:t>
            </a:r>
            <a:r>
              <a:rPr lang="en-US" sz="1000" b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PROVISIONAL ARRANGEMENT</a:t>
            </a:r>
            <a:endParaRPr lang="en-US" sz="1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7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20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30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80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90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769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00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57626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57626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6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DMC 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25538"/>
            <a:ext cx="4070350" cy="49704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72063" y="1125538"/>
            <a:ext cx="4071937" cy="2408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72063" y="3686175"/>
            <a:ext cx="4071937" cy="2409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LASER SYSTEM</a:t>
            </a:r>
          </a:p>
        </p:txBody>
      </p:sp>
    </p:spTree>
    <p:extLst>
      <p:ext uri="{BB962C8B-B14F-4D97-AF65-F5344CB8AC3E}">
        <p14:creationId xmlns:p14="http://schemas.microsoft.com/office/powerpoint/2010/main" val="217068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ROM HYBRID5 TO NEW EDET HYB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n-US" sz="1000" b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HYBRID5 TO NEW EDET HYBRID</a:t>
            </a:r>
            <a:endParaRPr lang="en-US" sz="1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9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LASER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25538"/>
            <a:ext cx="4070350" cy="49704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72063" y="1125538"/>
            <a:ext cx="4071937" cy="2408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72063" y="3686175"/>
            <a:ext cx="4071937" cy="2409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347133" y="-58701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n-US" sz="1000" b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HYBRID5 TO NEW EDET HYBRID</a:t>
            </a:r>
            <a:endParaRPr lang="en-US" sz="1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0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7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49313" y="1125538"/>
            <a:ext cx="8294687" cy="4970462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42313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38" y="342900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Textfeld 4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LASER SYSTEM</a:t>
            </a:r>
          </a:p>
        </p:txBody>
      </p:sp>
    </p:spTree>
    <p:extLst>
      <p:ext uri="{BB962C8B-B14F-4D97-AF65-F5344CB8AC3E}">
        <p14:creationId xmlns:p14="http://schemas.microsoft.com/office/powerpoint/2010/main" val="257020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4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8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0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LIBRATION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CALIBRATION</a:t>
            </a:r>
            <a:r>
              <a:rPr lang="en-US" sz="1000" b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IDEAS</a:t>
            </a:r>
            <a:endParaRPr lang="en-US" sz="1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8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2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4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1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89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52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9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MEASU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STANDARD MEASUREMENTS</a:t>
            </a:r>
          </a:p>
        </p:txBody>
      </p:sp>
    </p:spTree>
    <p:extLst>
      <p:ext uri="{BB962C8B-B14F-4D97-AF65-F5344CB8AC3E}">
        <p14:creationId xmlns:p14="http://schemas.microsoft.com/office/powerpoint/2010/main" val="304130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85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86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4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6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95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8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36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6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YBRI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343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HYBRID5 PROVISIONAL ARRANGEMENT</a:t>
            </a:r>
          </a:p>
        </p:txBody>
      </p:sp>
    </p:spTree>
    <p:extLst>
      <p:ext uri="{BB962C8B-B14F-4D97-AF65-F5344CB8AC3E}">
        <p14:creationId xmlns:p14="http://schemas.microsoft.com/office/powerpoint/2010/main" val="309940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17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76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3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45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5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19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83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27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89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20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PPING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MAPPING ISSUES</a:t>
            </a:r>
          </a:p>
        </p:txBody>
      </p:sp>
    </p:spTree>
    <p:extLst>
      <p:ext uri="{BB962C8B-B14F-4D97-AF65-F5344CB8AC3E}">
        <p14:creationId xmlns:p14="http://schemas.microsoft.com/office/powerpoint/2010/main" val="262800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88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98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673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9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90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19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41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190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962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00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SER SY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LASER</a:t>
            </a:r>
            <a:r>
              <a:rPr lang="en-US" sz="1000" b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SYSTEM</a:t>
            </a:r>
            <a:endParaRPr lang="en-US" sz="1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2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8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739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25538"/>
            <a:ext cx="8294687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die Textformatierung des Masters zu bearbeiten.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Test beam results</a:t>
            </a:r>
          </a:p>
        </p:txBody>
      </p:sp>
      <p:sp>
        <p:nvSpPr>
          <p:cNvPr id="1028" name="Rectangle 25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31" name="Rectangle 20"/>
          <p:cNvSpPr>
            <a:spLocks noChangeArrowheads="1"/>
          </p:cNvSpPr>
          <p:nvPr userDrawn="1"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10</a:t>
            </a:r>
            <a:r>
              <a:rPr kumimoji="0" lang="en-US" altLang="de-DE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</a:t>
            </a:r>
            <a:r>
              <a:rPr kumimoji="0" lang="en-US" alt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April 2018 	     Eduard Prinker,  22</a:t>
            </a:r>
            <a:r>
              <a:rPr kumimoji="0" lang="en-US" altLang="de-DE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nd</a:t>
            </a:r>
            <a:r>
              <a:rPr kumimoji="0" lang="en-US" alt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International Workshop on DEPFET Detectors &amp; Applications		     </a:t>
            </a:r>
            <a:fld id="{6A0D98C7-2588-4752-BE69-B40A7032D4EF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CCFF"/>
                </a:buClr>
                <a:buSzTx/>
                <a:buFont typeface="Wingdings" pitchFamily="2" charset="2"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35" name="Rectangle 19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04800" y="1125538"/>
            <a:ext cx="88392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55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3068"/>
          <a:stretch>
            <a:fillRect/>
          </a:stretch>
        </p:blipFill>
        <p:spPr bwMode="auto">
          <a:xfrm>
            <a:off x="7731125" y="144463"/>
            <a:ext cx="1393825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48" r:id="rId2"/>
    <p:sldLayoutId id="2147484485" r:id="rId3"/>
    <p:sldLayoutId id="2147484484" r:id="rId4"/>
    <p:sldLayoutId id="2147484482" r:id="rId5"/>
    <p:sldLayoutId id="2147484481" r:id="rId6"/>
    <p:sldLayoutId id="2147484480" r:id="rId7"/>
    <p:sldLayoutId id="2147484476" r:id="rId8"/>
    <p:sldLayoutId id="2147484426" r:id="rId9"/>
    <p:sldLayoutId id="2147484427" r:id="rId10"/>
    <p:sldLayoutId id="2147484483" r:id="rId11"/>
    <p:sldLayoutId id="2147484428" r:id="rId12"/>
    <p:sldLayoutId id="2147484429" r:id="rId13"/>
    <p:sldLayoutId id="2147484430" r:id="rId14"/>
    <p:sldLayoutId id="2147484431" r:id="rId15"/>
    <p:sldLayoutId id="2147484432" r:id="rId16"/>
    <p:sldLayoutId id="2147484433" r:id="rId17"/>
    <p:sldLayoutId id="2147484434" r:id="rId18"/>
    <p:sldLayoutId id="2147484435" r:id="rId19"/>
    <p:sldLayoutId id="2147484479" r:id="rId20"/>
    <p:sldLayoutId id="2147484478" r:id="rId21"/>
    <p:sldLayoutId id="2147484477" r:id="rId22"/>
    <p:sldLayoutId id="2147484436" r:id="rId23"/>
    <p:sldLayoutId id="2147484474" r:id="rId24"/>
    <p:sldLayoutId id="2147484475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t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Times New Roman" pitchFamily="18" charset="0"/>
        <a:buChar char="●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 2" pitchFamily="18" charset="2"/>
        <a:buChar char="ö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7940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6pPr>
      <a:lvl7pPr marL="32512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7pPr>
      <a:lvl8pPr marL="37084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8pPr>
      <a:lvl9pPr marL="41656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0550-2E2C-404C-9266-947CCBBF0E3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DD85F-96B4-4754-8B18-7CD6AA017BD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29D3-E229-4C5A-BDC9-C02AE82351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Title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Click to edit Master text styles</a:t>
            </a:r>
          </a:p>
          <a:p>
            <a:pPr lvl="1"/>
            <a:r>
              <a:rPr lang="de-DE" altLang="de-DE" smtClean="0"/>
              <a:t>Second level</a:t>
            </a:r>
          </a:p>
          <a:p>
            <a:pPr lvl="2"/>
            <a:r>
              <a:rPr lang="de-DE" altLang="de-DE" smtClean="0"/>
              <a:t>Third level</a:t>
            </a:r>
          </a:p>
          <a:p>
            <a:pPr lvl="3"/>
            <a:r>
              <a:rPr lang="de-DE" altLang="de-DE" smtClean="0"/>
              <a:t>Fourth level</a:t>
            </a:r>
          </a:p>
          <a:p>
            <a:pPr lvl="4"/>
            <a:r>
              <a:rPr lang="de-DE" altLang="de-DE" smtClean="0"/>
              <a:t>Fifth level</a:t>
            </a:r>
          </a:p>
        </p:txBody>
      </p:sp>
      <p:pic>
        <p:nvPicPr>
          <p:cNvPr id="2059" name="Picture 12" descr="hll-logo-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 txBox="1">
            <a:spLocks noChangeArrowheads="1"/>
          </p:cNvSpPr>
          <p:nvPr userDrawn="1"/>
        </p:nvSpPr>
        <p:spPr>
          <a:xfrm>
            <a:off x="3109913" y="6654800"/>
            <a:ext cx="2895600" cy="260350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altLang="de-DE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Johannes </a:t>
            </a:r>
            <a:r>
              <a:rPr lang="de-DE" altLang="de-DE" sz="1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Treis</a:t>
            </a:r>
            <a:r>
              <a:rPr lang="de-DE" altLang="de-DE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/ Halbleiterlabor der MPG</a:t>
            </a:r>
            <a:endParaRPr lang="de-DE" altLang="de-DE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61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Calibri" panose="020F0502020204030204" pitchFamily="34" charset="0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Calibri" panose="020F0502020204030204" pitchFamily="34" charset="0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Calibri" panose="020F0502020204030204" pitchFamily="34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Calibri" panose="020F0502020204030204" pitchFamily="34" charset="0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6.xml"/><Relationship Id="rId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 bwMode="auto">
          <a:xfrm>
            <a:off x="885825" y="1526845"/>
            <a:ext cx="7772400" cy="171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de-DE" sz="4000" kern="0" dirty="0" smtClean="0"/>
              <a:t>EDET Hybrid Measurement Results</a:t>
            </a:r>
            <a:endParaRPr lang="de-DE" altLang="de-DE" sz="4000" kern="0" dirty="0" smtClean="0"/>
          </a:p>
        </p:txBody>
      </p:sp>
      <p:sp>
        <p:nvSpPr>
          <p:cNvPr id="4103" name="Rechteck 1"/>
          <p:cNvSpPr>
            <a:spLocks noChangeArrowheads="1"/>
          </p:cNvSpPr>
          <p:nvPr/>
        </p:nvSpPr>
        <p:spPr bwMode="auto">
          <a:xfrm>
            <a:off x="6248400" y="3019425"/>
            <a:ext cx="1095375" cy="43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de-DE" altLang="de-DE" dirty="0"/>
          </a:p>
        </p:txBody>
      </p:sp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15001" r="33698" b="14999"/>
          <a:stretch>
            <a:fillRect/>
          </a:stretch>
        </p:blipFill>
        <p:spPr bwMode="auto">
          <a:xfrm>
            <a:off x="3024188" y="3371850"/>
            <a:ext cx="34956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1" y="256301"/>
            <a:ext cx="2713112" cy="101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Breakout-Board – Final Board</a:t>
            </a:r>
            <a:endParaRPr lang="en-US" dirty="0"/>
          </a:p>
        </p:txBody>
      </p:sp>
      <p:pic>
        <p:nvPicPr>
          <p:cNvPr id="19" name="Inhaltsplatzhalt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5" y="1224151"/>
            <a:ext cx="3727846" cy="4970462"/>
          </a:xfrm>
        </p:spPr>
      </p:pic>
      <p:pic>
        <p:nvPicPr>
          <p:cNvPr id="15" name="Inhaltsplatzhalter 1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1" y="1215185"/>
            <a:ext cx="3729037" cy="4970462"/>
          </a:xfrm>
        </p:spPr>
      </p:pic>
    </p:spTree>
    <p:extLst>
      <p:ext uri="{BB962C8B-B14F-4D97-AF65-F5344CB8AC3E}">
        <p14:creationId xmlns:p14="http://schemas.microsoft.com/office/powerpoint/2010/main" val="27110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Wire-Bonding </a:t>
            </a:r>
            <a:r>
              <a:rPr lang="en-US" u="sng" dirty="0" smtClean="0"/>
              <a:t>then</a:t>
            </a:r>
            <a:r>
              <a:rPr lang="en-US" dirty="0" smtClean="0"/>
              <a:t> (BELLE II) …</a:t>
            </a:r>
            <a:endParaRPr lang="en-US" dirty="0"/>
          </a:p>
        </p:txBody>
      </p:sp>
      <p:pic>
        <p:nvPicPr>
          <p:cNvPr id="45" name="Inhaltsplatzhalter 4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15" y="1125538"/>
            <a:ext cx="6627282" cy="4970462"/>
          </a:xfrm>
        </p:spPr>
      </p:pic>
      <p:sp>
        <p:nvSpPr>
          <p:cNvPr id="74" name="Ellipse 73"/>
          <p:cNvSpPr/>
          <p:nvPr/>
        </p:nvSpPr>
        <p:spPr bwMode="auto">
          <a:xfrm>
            <a:off x="1785935" y="1590675"/>
            <a:ext cx="1833563" cy="409575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 rot="16200000">
            <a:off x="2226468" y="283428"/>
            <a:ext cx="9525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DOWN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UP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DOWN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UP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6201694" y="1440715"/>
            <a:ext cx="9525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UP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DOWN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UP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DOWN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5761164" y="1286996"/>
            <a:ext cx="1833563" cy="409575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</a:t>
            </a:r>
            <a:r>
              <a:rPr lang="en-US" u="sng" dirty="0" smtClean="0"/>
              <a:t>today</a:t>
            </a:r>
            <a:r>
              <a:rPr lang="en-US" dirty="0" smtClean="0"/>
              <a:t> (small EDET matrix) same WBA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21" y="1428750"/>
            <a:ext cx="6627282" cy="4970462"/>
          </a:xfrm>
        </p:spPr>
      </p:pic>
      <p:sp>
        <p:nvSpPr>
          <p:cNvPr id="8" name="Ellipse 7"/>
          <p:cNvSpPr/>
          <p:nvPr/>
        </p:nvSpPr>
        <p:spPr bwMode="auto">
          <a:xfrm>
            <a:off x="3476625" y="1428750"/>
            <a:ext cx="1381125" cy="5524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3476625" y="1781175"/>
            <a:ext cx="1200150" cy="3429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3581311" y="704760"/>
            <a:ext cx="95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UP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DOWN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UP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DOWN</a:t>
            </a:r>
          </a:p>
        </p:txBody>
      </p:sp>
      <p:sp>
        <p:nvSpPr>
          <p:cNvPr id="7" name="Textfeld 6"/>
          <p:cNvSpPr txBox="1"/>
          <p:nvPr/>
        </p:nvSpPr>
        <p:spPr>
          <a:xfrm rot="16200000">
            <a:off x="5831453" y="1809661"/>
            <a:ext cx="95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UP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DOWN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UP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DOWN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5707538" y="2886076"/>
            <a:ext cx="1200150" cy="3429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APPROACH (1)</a:t>
            </a:r>
            <a:endParaRPr lang="en-US" dirty="0"/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99800" y="1135809"/>
            <a:ext cx="30435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48788"/>
            <a:ext cx="4071937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3476625" y="1428750"/>
            <a:ext cx="1381125" cy="5524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800350" y="1571625"/>
            <a:ext cx="2647950" cy="1952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129087" y="1248459"/>
            <a:ext cx="4171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wire-bonding starts with closest pad rows, i.e. 1-&gt;1, 2-&gt;2, 3-&gt;3, 4-&gt;4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05374" y="4610963"/>
            <a:ext cx="130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en-US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233612" y="6063614"/>
            <a:ext cx="130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en-US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APPROACH (2)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 bwMode="auto">
          <a:xfrm>
            <a:off x="3476625" y="1428750"/>
            <a:ext cx="1381125" cy="5524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800350" y="1571625"/>
            <a:ext cx="2647950" cy="1952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638425" y="1200150"/>
            <a:ext cx="6505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enter correct pad connections from the layout in an </a:t>
            </a:r>
            <a:r>
              <a:rPr lang="en-US" dirty="0">
                <a:latin typeface="Calibri" panose="020F0502020204030204" pitchFamily="34" charset="0"/>
              </a:rPr>
              <a:t>excel </a:t>
            </a:r>
            <a:r>
              <a:rPr lang="en-US" dirty="0" smtClean="0">
                <a:latin typeface="Calibri" panose="020F0502020204030204" pitchFamily="34" charset="0"/>
              </a:rPr>
              <a:t>sheet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electrical </a:t>
            </a:r>
            <a:r>
              <a:rPr lang="en-US" dirty="0">
                <a:latin typeface="Calibri" panose="020F0502020204030204" pitchFamily="34" charset="0"/>
              </a:rPr>
              <a:t>row consists of 4 geometrical rows 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pad arrangement </a:t>
            </a:r>
            <a:r>
              <a:rPr lang="en-US" dirty="0" smtClean="0">
                <a:latin typeface="Calibri" panose="020F0502020204030204" pitchFamily="34" charset="0"/>
              </a:rPr>
              <a:t>for </a:t>
            </a: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smtClean="0">
                <a:latin typeface="Calibri" panose="020F0502020204030204" pitchFamily="34" charset="0"/>
              </a:rPr>
              <a:t>EDET-Small-Matrix </a:t>
            </a:r>
            <a:r>
              <a:rPr lang="en-US" dirty="0">
                <a:latin typeface="Calibri" panose="020F0502020204030204" pitchFamily="34" charset="0"/>
              </a:rPr>
              <a:t>does not fully correspond to the geometrical numbering: </a:t>
            </a:r>
            <a:r>
              <a:rPr lang="en-US" dirty="0" smtClean="0">
                <a:latin typeface="Calibri" panose="020F0502020204030204" pitchFamily="34" charset="0"/>
              </a:rPr>
              <a:t>3,2,1,0 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3,1,2,0 </a:t>
            </a:r>
            <a:endParaRPr lang="en-US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sort by DCD channel index &amp; reversely by matrix index and copy corresponding matrix to python program mapping.py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27767"/>
              </p:ext>
            </p:extLst>
          </p:nvPr>
        </p:nvGraphicFramePr>
        <p:xfrm>
          <a:off x="419234" y="143445"/>
          <a:ext cx="925472" cy="6463554"/>
        </p:xfrm>
        <a:graphic>
          <a:graphicData uri="http://schemas.openxmlformats.org/drawingml/2006/table">
            <a:tbl>
              <a:tblPr/>
              <a:tblGrid>
                <a:gridCol w="231368"/>
                <a:gridCol w="231368"/>
                <a:gridCol w="231368"/>
                <a:gridCol w="231368"/>
              </a:tblGrid>
              <a:tr h="9227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Matrix Arrangement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8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101498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96884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81896"/>
              </p:ext>
            </p:extLst>
          </p:nvPr>
        </p:nvGraphicFramePr>
        <p:xfrm>
          <a:off x="1566718" y="166304"/>
          <a:ext cx="979258" cy="6440677"/>
        </p:xfrm>
        <a:graphic>
          <a:graphicData uri="http://schemas.openxmlformats.org/drawingml/2006/table">
            <a:tbl>
              <a:tblPr/>
              <a:tblGrid>
                <a:gridCol w="242686"/>
                <a:gridCol w="242686"/>
                <a:gridCol w="246943"/>
                <a:gridCol w="246943"/>
              </a:tblGrid>
              <a:tr h="919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DCD WB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1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  <a:tr h="9654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>
                        <a:alpha val="37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124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71" y="3551985"/>
            <a:ext cx="5172355" cy="27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4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– FUNCTIONAL TEST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 bwMode="auto">
          <a:xfrm>
            <a:off x="3476625" y="1428750"/>
            <a:ext cx="1381125" cy="5524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800350" y="1571625"/>
            <a:ext cx="2647950" cy="1952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2" y="1214442"/>
            <a:ext cx="7602070" cy="537612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448300" y="1214442"/>
            <a:ext cx="191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E1-I-02 Hybrid Board</a:t>
            </a:r>
            <a:endParaRPr lang="de-DE" sz="16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Spot x-direction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2" y="1144626"/>
            <a:ext cx="2916869" cy="1800000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47" y="1144626"/>
            <a:ext cx="2593471" cy="1800000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25" y="1144626"/>
            <a:ext cx="2970473" cy="180128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" y="3343043"/>
            <a:ext cx="2712832" cy="18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59" y="3343043"/>
            <a:ext cx="2743035" cy="18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45" y="3343043"/>
            <a:ext cx="274303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DCDE-Manual DAC-Registers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313" y="1134384"/>
            <a:ext cx="8294687" cy="495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4141632" y="3469341"/>
            <a:ext cx="1918509" cy="589270"/>
          </a:xfrm>
          <a:custGeom>
            <a:avLst/>
            <a:gdLst>
              <a:gd name="connsiteX0" fmla="*/ 0 w 1918447"/>
              <a:gd name="connsiteY0" fmla="*/ 237565 h 475130"/>
              <a:gd name="connsiteX1" fmla="*/ 959224 w 1918447"/>
              <a:gd name="connsiteY1" fmla="*/ 0 h 475130"/>
              <a:gd name="connsiteX2" fmla="*/ 1918448 w 1918447"/>
              <a:gd name="connsiteY2" fmla="*/ 237565 h 475130"/>
              <a:gd name="connsiteX3" fmla="*/ 959224 w 1918447"/>
              <a:gd name="connsiteY3" fmla="*/ 475130 h 475130"/>
              <a:gd name="connsiteX4" fmla="*/ 0 w 1918447"/>
              <a:gd name="connsiteY4" fmla="*/ 237565 h 475130"/>
              <a:gd name="connsiteX0" fmla="*/ 959224 w 1918448"/>
              <a:gd name="connsiteY0" fmla="*/ 475130 h 566570"/>
              <a:gd name="connsiteX1" fmla="*/ 0 w 1918448"/>
              <a:gd name="connsiteY1" fmla="*/ 237565 h 566570"/>
              <a:gd name="connsiteX2" fmla="*/ 959224 w 1918448"/>
              <a:gd name="connsiteY2" fmla="*/ 0 h 566570"/>
              <a:gd name="connsiteX3" fmla="*/ 1918448 w 1918448"/>
              <a:gd name="connsiteY3" fmla="*/ 237565 h 566570"/>
              <a:gd name="connsiteX4" fmla="*/ 1050664 w 1918448"/>
              <a:gd name="connsiteY4" fmla="*/ 566570 h 566570"/>
              <a:gd name="connsiteX0" fmla="*/ 959224 w 1918448"/>
              <a:gd name="connsiteY0" fmla="*/ 475130 h 611394"/>
              <a:gd name="connsiteX1" fmla="*/ 0 w 1918448"/>
              <a:gd name="connsiteY1" fmla="*/ 237565 h 611394"/>
              <a:gd name="connsiteX2" fmla="*/ 959224 w 1918448"/>
              <a:gd name="connsiteY2" fmla="*/ 0 h 611394"/>
              <a:gd name="connsiteX3" fmla="*/ 1918448 w 1918448"/>
              <a:gd name="connsiteY3" fmla="*/ 237565 h 611394"/>
              <a:gd name="connsiteX4" fmla="*/ 683111 w 1918448"/>
              <a:gd name="connsiteY4" fmla="*/ 611394 h 611394"/>
              <a:gd name="connsiteX0" fmla="*/ 1194563 w 1920705"/>
              <a:gd name="connsiteY0" fmla="*/ 457200 h 611394"/>
              <a:gd name="connsiteX1" fmla="*/ 2257 w 1920705"/>
              <a:gd name="connsiteY1" fmla="*/ 237565 h 611394"/>
              <a:gd name="connsiteX2" fmla="*/ 961481 w 1920705"/>
              <a:gd name="connsiteY2" fmla="*/ 0 h 611394"/>
              <a:gd name="connsiteX3" fmla="*/ 1920705 w 1920705"/>
              <a:gd name="connsiteY3" fmla="*/ 237565 h 611394"/>
              <a:gd name="connsiteX4" fmla="*/ 685368 w 1920705"/>
              <a:gd name="connsiteY4" fmla="*/ 611394 h 611394"/>
              <a:gd name="connsiteX0" fmla="*/ 923432 w 1918515"/>
              <a:gd name="connsiteY0" fmla="*/ 475130 h 611394"/>
              <a:gd name="connsiteX1" fmla="*/ 67 w 1918515"/>
              <a:gd name="connsiteY1" fmla="*/ 237565 h 611394"/>
              <a:gd name="connsiteX2" fmla="*/ 959291 w 1918515"/>
              <a:gd name="connsiteY2" fmla="*/ 0 h 611394"/>
              <a:gd name="connsiteX3" fmla="*/ 1918515 w 1918515"/>
              <a:gd name="connsiteY3" fmla="*/ 237565 h 611394"/>
              <a:gd name="connsiteX4" fmla="*/ 683178 w 1918515"/>
              <a:gd name="connsiteY4" fmla="*/ 611394 h 611394"/>
              <a:gd name="connsiteX0" fmla="*/ 923432 w 1918515"/>
              <a:gd name="connsiteY0" fmla="*/ 475130 h 584500"/>
              <a:gd name="connsiteX1" fmla="*/ 67 w 1918515"/>
              <a:gd name="connsiteY1" fmla="*/ 237565 h 584500"/>
              <a:gd name="connsiteX2" fmla="*/ 959291 w 1918515"/>
              <a:gd name="connsiteY2" fmla="*/ 0 h 584500"/>
              <a:gd name="connsiteX3" fmla="*/ 1918515 w 1918515"/>
              <a:gd name="connsiteY3" fmla="*/ 237565 h 584500"/>
              <a:gd name="connsiteX4" fmla="*/ 674213 w 1918515"/>
              <a:gd name="connsiteY4" fmla="*/ 584500 h 584500"/>
              <a:gd name="connsiteX0" fmla="*/ 923432 w 1918515"/>
              <a:gd name="connsiteY0" fmla="*/ 475130 h 584500"/>
              <a:gd name="connsiteX1" fmla="*/ 67 w 1918515"/>
              <a:gd name="connsiteY1" fmla="*/ 237565 h 584500"/>
              <a:gd name="connsiteX2" fmla="*/ 959291 w 1918515"/>
              <a:gd name="connsiteY2" fmla="*/ 0 h 584500"/>
              <a:gd name="connsiteX3" fmla="*/ 1918515 w 1918515"/>
              <a:gd name="connsiteY3" fmla="*/ 237565 h 584500"/>
              <a:gd name="connsiteX4" fmla="*/ 674213 w 1918515"/>
              <a:gd name="connsiteY4" fmla="*/ 584500 h 584500"/>
              <a:gd name="connsiteX0" fmla="*/ 923432 w 1918515"/>
              <a:gd name="connsiteY0" fmla="*/ 475130 h 589270"/>
              <a:gd name="connsiteX1" fmla="*/ 67 w 1918515"/>
              <a:gd name="connsiteY1" fmla="*/ 237565 h 589270"/>
              <a:gd name="connsiteX2" fmla="*/ 959291 w 1918515"/>
              <a:gd name="connsiteY2" fmla="*/ 0 h 589270"/>
              <a:gd name="connsiteX3" fmla="*/ 1918515 w 1918515"/>
              <a:gd name="connsiteY3" fmla="*/ 237565 h 589270"/>
              <a:gd name="connsiteX4" fmla="*/ 674213 w 1918515"/>
              <a:gd name="connsiteY4" fmla="*/ 584500 h 589270"/>
              <a:gd name="connsiteX0" fmla="*/ 995144 w 1918509"/>
              <a:gd name="connsiteY0" fmla="*/ 528918 h 589270"/>
              <a:gd name="connsiteX1" fmla="*/ 61 w 1918509"/>
              <a:gd name="connsiteY1" fmla="*/ 237565 h 589270"/>
              <a:gd name="connsiteX2" fmla="*/ 959285 w 1918509"/>
              <a:gd name="connsiteY2" fmla="*/ 0 h 589270"/>
              <a:gd name="connsiteX3" fmla="*/ 1918509 w 1918509"/>
              <a:gd name="connsiteY3" fmla="*/ 237565 h 589270"/>
              <a:gd name="connsiteX4" fmla="*/ 674207 w 1918509"/>
              <a:gd name="connsiteY4" fmla="*/ 584500 h 58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509" h="589270">
                <a:moveTo>
                  <a:pt x="995144" y="528918"/>
                </a:moveTo>
                <a:cubicBezTo>
                  <a:pt x="465379" y="528918"/>
                  <a:pt x="6038" y="325718"/>
                  <a:pt x="61" y="237565"/>
                </a:cubicBezTo>
                <a:cubicBezTo>
                  <a:pt x="-5916" y="149412"/>
                  <a:pt x="429520" y="0"/>
                  <a:pt x="959285" y="0"/>
                </a:cubicBezTo>
                <a:cubicBezTo>
                  <a:pt x="1489050" y="0"/>
                  <a:pt x="1918509" y="106361"/>
                  <a:pt x="1918509" y="237565"/>
                </a:cubicBezTo>
                <a:cubicBezTo>
                  <a:pt x="1918509" y="368769"/>
                  <a:pt x="1139427" y="627530"/>
                  <a:pt x="674207" y="58450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Ellipse 5"/>
          <p:cNvSpPr/>
          <p:nvPr/>
        </p:nvSpPr>
        <p:spPr bwMode="auto">
          <a:xfrm>
            <a:off x="4993341" y="2510117"/>
            <a:ext cx="1434354" cy="519954"/>
          </a:xfrm>
          <a:custGeom>
            <a:avLst/>
            <a:gdLst>
              <a:gd name="connsiteX0" fmla="*/ 0 w 1918447"/>
              <a:gd name="connsiteY0" fmla="*/ 237565 h 475130"/>
              <a:gd name="connsiteX1" fmla="*/ 959224 w 1918447"/>
              <a:gd name="connsiteY1" fmla="*/ 0 h 475130"/>
              <a:gd name="connsiteX2" fmla="*/ 1918448 w 1918447"/>
              <a:gd name="connsiteY2" fmla="*/ 237565 h 475130"/>
              <a:gd name="connsiteX3" fmla="*/ 959224 w 1918447"/>
              <a:gd name="connsiteY3" fmla="*/ 475130 h 475130"/>
              <a:gd name="connsiteX4" fmla="*/ 0 w 1918447"/>
              <a:gd name="connsiteY4" fmla="*/ 237565 h 475130"/>
              <a:gd name="connsiteX0" fmla="*/ 959224 w 1918448"/>
              <a:gd name="connsiteY0" fmla="*/ 475130 h 566570"/>
              <a:gd name="connsiteX1" fmla="*/ 0 w 1918448"/>
              <a:gd name="connsiteY1" fmla="*/ 237565 h 566570"/>
              <a:gd name="connsiteX2" fmla="*/ 959224 w 1918448"/>
              <a:gd name="connsiteY2" fmla="*/ 0 h 566570"/>
              <a:gd name="connsiteX3" fmla="*/ 1918448 w 1918448"/>
              <a:gd name="connsiteY3" fmla="*/ 237565 h 566570"/>
              <a:gd name="connsiteX4" fmla="*/ 1050664 w 1918448"/>
              <a:gd name="connsiteY4" fmla="*/ 566570 h 566570"/>
              <a:gd name="connsiteX0" fmla="*/ 959224 w 1918448"/>
              <a:gd name="connsiteY0" fmla="*/ 475130 h 611394"/>
              <a:gd name="connsiteX1" fmla="*/ 0 w 1918448"/>
              <a:gd name="connsiteY1" fmla="*/ 237565 h 611394"/>
              <a:gd name="connsiteX2" fmla="*/ 959224 w 1918448"/>
              <a:gd name="connsiteY2" fmla="*/ 0 h 611394"/>
              <a:gd name="connsiteX3" fmla="*/ 1918448 w 1918448"/>
              <a:gd name="connsiteY3" fmla="*/ 237565 h 611394"/>
              <a:gd name="connsiteX4" fmla="*/ 683111 w 1918448"/>
              <a:gd name="connsiteY4" fmla="*/ 611394 h 611394"/>
              <a:gd name="connsiteX0" fmla="*/ 1194563 w 1920705"/>
              <a:gd name="connsiteY0" fmla="*/ 457200 h 611394"/>
              <a:gd name="connsiteX1" fmla="*/ 2257 w 1920705"/>
              <a:gd name="connsiteY1" fmla="*/ 237565 h 611394"/>
              <a:gd name="connsiteX2" fmla="*/ 961481 w 1920705"/>
              <a:gd name="connsiteY2" fmla="*/ 0 h 611394"/>
              <a:gd name="connsiteX3" fmla="*/ 1920705 w 1920705"/>
              <a:gd name="connsiteY3" fmla="*/ 237565 h 611394"/>
              <a:gd name="connsiteX4" fmla="*/ 685368 w 1920705"/>
              <a:gd name="connsiteY4" fmla="*/ 611394 h 611394"/>
              <a:gd name="connsiteX0" fmla="*/ 923432 w 1918515"/>
              <a:gd name="connsiteY0" fmla="*/ 475130 h 611394"/>
              <a:gd name="connsiteX1" fmla="*/ 67 w 1918515"/>
              <a:gd name="connsiteY1" fmla="*/ 237565 h 611394"/>
              <a:gd name="connsiteX2" fmla="*/ 959291 w 1918515"/>
              <a:gd name="connsiteY2" fmla="*/ 0 h 611394"/>
              <a:gd name="connsiteX3" fmla="*/ 1918515 w 1918515"/>
              <a:gd name="connsiteY3" fmla="*/ 237565 h 611394"/>
              <a:gd name="connsiteX4" fmla="*/ 683178 w 1918515"/>
              <a:gd name="connsiteY4" fmla="*/ 611394 h 611394"/>
              <a:gd name="connsiteX0" fmla="*/ 923432 w 1918515"/>
              <a:gd name="connsiteY0" fmla="*/ 475130 h 584500"/>
              <a:gd name="connsiteX1" fmla="*/ 67 w 1918515"/>
              <a:gd name="connsiteY1" fmla="*/ 237565 h 584500"/>
              <a:gd name="connsiteX2" fmla="*/ 959291 w 1918515"/>
              <a:gd name="connsiteY2" fmla="*/ 0 h 584500"/>
              <a:gd name="connsiteX3" fmla="*/ 1918515 w 1918515"/>
              <a:gd name="connsiteY3" fmla="*/ 237565 h 584500"/>
              <a:gd name="connsiteX4" fmla="*/ 674213 w 1918515"/>
              <a:gd name="connsiteY4" fmla="*/ 584500 h 584500"/>
              <a:gd name="connsiteX0" fmla="*/ 923432 w 1918515"/>
              <a:gd name="connsiteY0" fmla="*/ 475130 h 584500"/>
              <a:gd name="connsiteX1" fmla="*/ 67 w 1918515"/>
              <a:gd name="connsiteY1" fmla="*/ 237565 h 584500"/>
              <a:gd name="connsiteX2" fmla="*/ 959291 w 1918515"/>
              <a:gd name="connsiteY2" fmla="*/ 0 h 584500"/>
              <a:gd name="connsiteX3" fmla="*/ 1918515 w 1918515"/>
              <a:gd name="connsiteY3" fmla="*/ 237565 h 584500"/>
              <a:gd name="connsiteX4" fmla="*/ 674213 w 1918515"/>
              <a:gd name="connsiteY4" fmla="*/ 584500 h 584500"/>
              <a:gd name="connsiteX0" fmla="*/ 923432 w 1918515"/>
              <a:gd name="connsiteY0" fmla="*/ 475130 h 589270"/>
              <a:gd name="connsiteX1" fmla="*/ 67 w 1918515"/>
              <a:gd name="connsiteY1" fmla="*/ 237565 h 589270"/>
              <a:gd name="connsiteX2" fmla="*/ 959291 w 1918515"/>
              <a:gd name="connsiteY2" fmla="*/ 0 h 589270"/>
              <a:gd name="connsiteX3" fmla="*/ 1918515 w 1918515"/>
              <a:gd name="connsiteY3" fmla="*/ 237565 h 589270"/>
              <a:gd name="connsiteX4" fmla="*/ 674213 w 1918515"/>
              <a:gd name="connsiteY4" fmla="*/ 584500 h 589270"/>
              <a:gd name="connsiteX0" fmla="*/ 995144 w 1918509"/>
              <a:gd name="connsiteY0" fmla="*/ 528918 h 589270"/>
              <a:gd name="connsiteX1" fmla="*/ 61 w 1918509"/>
              <a:gd name="connsiteY1" fmla="*/ 237565 h 589270"/>
              <a:gd name="connsiteX2" fmla="*/ 959285 w 1918509"/>
              <a:gd name="connsiteY2" fmla="*/ 0 h 589270"/>
              <a:gd name="connsiteX3" fmla="*/ 1918509 w 1918509"/>
              <a:gd name="connsiteY3" fmla="*/ 237565 h 589270"/>
              <a:gd name="connsiteX4" fmla="*/ 674207 w 1918509"/>
              <a:gd name="connsiteY4" fmla="*/ 584500 h 58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509" h="589270">
                <a:moveTo>
                  <a:pt x="995144" y="528918"/>
                </a:moveTo>
                <a:cubicBezTo>
                  <a:pt x="465379" y="528918"/>
                  <a:pt x="6038" y="325718"/>
                  <a:pt x="61" y="237565"/>
                </a:cubicBezTo>
                <a:cubicBezTo>
                  <a:pt x="-5916" y="149412"/>
                  <a:pt x="429520" y="0"/>
                  <a:pt x="959285" y="0"/>
                </a:cubicBezTo>
                <a:cubicBezTo>
                  <a:pt x="1489050" y="0"/>
                  <a:pt x="1918509" y="106361"/>
                  <a:pt x="1918509" y="237565"/>
                </a:cubicBezTo>
                <a:cubicBezTo>
                  <a:pt x="1918509" y="368769"/>
                  <a:pt x="1139427" y="627530"/>
                  <a:pt x="674207" y="58450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DCDE Gain Variation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60392"/>
              </p:ext>
            </p:extLst>
          </p:nvPr>
        </p:nvGraphicFramePr>
        <p:xfrm>
          <a:off x="420688" y="1314475"/>
          <a:ext cx="2221818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324000"/>
                <a:gridCol w="324000"/>
                <a:gridCol w="324000"/>
                <a:gridCol w="462909"/>
                <a:gridCol w="462909"/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Times lowest Gain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9525" marR="9525" marT="9525" marB="0" anchor="b"/>
                </a:tc>
              </a:tr>
              <a:tr h="16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47700" y="4752975"/>
                <a:ext cx="2075334" cy="1413400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dirty="0" smtClean="0">
                    <a:latin typeface="Calibri" panose="020F0502020204030204" pitchFamily="34" charset="0"/>
                  </a:rPr>
                  <a:t>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f</a:t>
                </a:r>
                <a:r>
                  <a:rPr lang="en-US" sz="1200" dirty="0" smtClean="0">
                    <a:latin typeface="Calibri" panose="020F0502020204030204" pitchFamily="34" charset="0"/>
                  </a:rPr>
                  <a:t>:  En30   = 30k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1200" dirty="0" smtClean="0">
                    <a:latin typeface="Calibri" panose="020F0502020204030204" pitchFamily="34" charset="0"/>
                  </a:rPr>
                  <a:t>       En60   = 3k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1200" dirty="0" smtClean="0">
                    <a:latin typeface="Calibri" panose="020F0502020204030204" pitchFamily="34" charset="0"/>
                  </a:rPr>
                  <a:t>       En90   = 1.5k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1200" dirty="0" smtClean="0">
                    <a:latin typeface="Calibri" panose="020F0502020204030204" pitchFamily="34" charset="0"/>
                  </a:rPr>
                  <a:t>       En120 = 15k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1200" dirty="0" smtClean="0">
                    <a:latin typeface="Calibri" panose="020F0502020204030204" pitchFamily="34" charset="0"/>
                  </a:rPr>
                  <a:t>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s</a:t>
                </a:r>
                <a:r>
                  <a:rPr lang="en-US" sz="1200" dirty="0" smtClean="0">
                    <a:latin typeface="Calibri" panose="020F0502020204030204" pitchFamily="34" charset="0"/>
                  </a:rPr>
                  <a:t> = 15k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𝐺𝑎𝑖𝑛</m:t>
                      </m:r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752975"/>
                <a:ext cx="2075334" cy="1413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3786"/>
              </p:ext>
            </p:extLst>
          </p:nvPr>
        </p:nvGraphicFramePr>
        <p:xfrm>
          <a:off x="3037412" y="4636715"/>
          <a:ext cx="288209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759"/>
                <a:gridCol w="2261336"/>
              </a:tblGrid>
              <a:tr h="252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Gain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dynamic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ange for 200 ADU [µA]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380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1.5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250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137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34" y="1192891"/>
            <a:ext cx="6252343" cy="3331484"/>
          </a:xfrm>
          <a:prstGeom prst="rect">
            <a:avLst/>
          </a:prstGeom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397935"/>
              </p:ext>
            </p:extLst>
          </p:nvPr>
        </p:nvGraphicFramePr>
        <p:xfrm>
          <a:off x="6232177" y="4885763"/>
          <a:ext cx="2743200" cy="13161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400"/>
                <a:gridCol w="914400"/>
                <a:gridCol w="914400"/>
              </a:tblGrid>
              <a:tr h="2632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Resistor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EDET</a:t>
                      </a:r>
                    </a:p>
                  </a:txBody>
                  <a:tcPr marL="9525" marR="9525" marT="9525" marB="9525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BELLE</a:t>
                      </a:r>
                    </a:p>
                  </a:txBody>
                  <a:tcPr marL="9525" marR="9525" marT="9525" marB="9525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32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En30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30k</a:t>
                      </a:r>
                    </a:p>
                  </a:txBody>
                  <a:tcPr marL="9525" marR="9525" marT="9525" marB="9525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19k</a:t>
                      </a:r>
                    </a:p>
                  </a:txBody>
                  <a:tcPr marL="9525" marR="9525" marT="9525" marB="9525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632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En60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3k</a:t>
                      </a:r>
                    </a:p>
                  </a:txBody>
                  <a:tcPr marL="9525" marR="9525" marT="9525" marB="9525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15k</a:t>
                      </a:r>
                    </a:p>
                  </a:txBody>
                  <a:tcPr marL="9525" marR="9525" marT="9525" marB="9525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632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En90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1.5k</a:t>
                      </a:r>
                    </a:p>
                  </a:txBody>
                  <a:tcPr marL="9525" marR="9525" marT="9525" marB="9525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26k</a:t>
                      </a:r>
                    </a:p>
                  </a:txBody>
                  <a:tcPr marL="9525" marR="9525" marT="9525" marB="9525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632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En120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15k</a:t>
                      </a:r>
                    </a:p>
                  </a:txBody>
                  <a:tcPr marL="9525" marR="9525" marT="9525" marB="9525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not used</a:t>
                      </a:r>
                    </a:p>
                  </a:txBody>
                  <a:tcPr marL="9525" marR="9525" marT="9525" marB="9525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8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BELLE (top) vs EDET (bottom) PS – low gain</a:t>
            </a: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4" y="1133474"/>
            <a:ext cx="4071600" cy="24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0" y="1133474"/>
            <a:ext cx="4071600" cy="24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4" y="3962401"/>
            <a:ext cx="4071600" cy="24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0" y="3962401"/>
            <a:ext cx="4071600" cy="24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61247" y="3541874"/>
            <a:ext cx="6789872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DHE current source limited to 75µA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solution: compound curves with IPDAC</a:t>
            </a:r>
            <a:endParaRPr lang="en-US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4294967295"/>
          </p:nvPr>
        </p:nvSpPr>
        <p:spPr>
          <a:xfrm>
            <a:off x="849313" y="1423244"/>
            <a:ext cx="8294687" cy="4970462"/>
          </a:xfrm>
        </p:spPr>
        <p:txBody>
          <a:bodyPr/>
          <a:lstStyle/>
          <a:p>
            <a:r>
              <a:rPr lang="en-US" dirty="0" smtClean="0"/>
              <a:t>FROM HYBRID5 to EDET-HYBRID</a:t>
            </a:r>
          </a:p>
          <a:p>
            <a:pPr lvl="1"/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COMPLETED COMPONENTS</a:t>
            </a:r>
          </a:p>
          <a:p>
            <a:r>
              <a:rPr lang="en-US" dirty="0" smtClean="0"/>
              <a:t>MAPPING ISSUES</a:t>
            </a:r>
          </a:p>
          <a:p>
            <a:r>
              <a:rPr lang="en-US" dirty="0" smtClean="0"/>
              <a:t>STANDARD MEASUREMENTS</a:t>
            </a:r>
          </a:p>
          <a:p>
            <a:r>
              <a:rPr lang="en-US" dirty="0" smtClean="0"/>
              <a:t>CALIBRATION ISSUES</a:t>
            </a:r>
          </a:p>
        </p:txBody>
      </p:sp>
    </p:spTree>
    <p:extLst>
      <p:ext uri="{BB962C8B-B14F-4D97-AF65-F5344CB8AC3E}">
        <p14:creationId xmlns:p14="http://schemas.microsoft.com/office/powerpoint/2010/main" val="17361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BELLE (top) vs EDET (bottom) PS – high gain</a:t>
            </a: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4" y="1133474"/>
            <a:ext cx="4071600" cy="24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00" y="1133474"/>
            <a:ext cx="4071600" cy="24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4" y="3962401"/>
            <a:ext cx="4071600" cy="24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00" y="3962401"/>
            <a:ext cx="4071600" cy="24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2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Matrix based Transfer Curves – high gain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1440000"/>
            <a:ext cx="3996000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42" y="1440000"/>
            <a:ext cx="3994915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2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DELAY SCAN – E1-I-04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75" y="1337795"/>
            <a:ext cx="71342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BRAINSTORMING</a:t>
            </a:r>
            <a:endParaRPr lang="en-US" dirty="0"/>
          </a:p>
        </p:txBody>
      </p:sp>
      <p:sp>
        <p:nvSpPr>
          <p:cNvPr id="7" name="AutoShape 4"/>
          <p:cNvSpPr>
            <a:spLocks noChangeAspect="1" noChangeArrowheads="1" noTextEdit="1"/>
          </p:cNvSpPr>
          <p:nvPr/>
        </p:nvSpPr>
        <p:spPr bwMode="auto">
          <a:xfrm>
            <a:off x="511175" y="1138238"/>
            <a:ext cx="8294688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1175" y="1162051"/>
            <a:ext cx="2073275" cy="37147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84450" y="1162051"/>
            <a:ext cx="2074863" cy="37147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59313" y="1162051"/>
            <a:ext cx="2073275" cy="37147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732588" y="1162051"/>
            <a:ext cx="2073275" cy="37147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11175" y="1533526"/>
            <a:ext cx="2073275" cy="639763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584450" y="1533526"/>
            <a:ext cx="2074863" cy="639763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659313" y="1533526"/>
            <a:ext cx="2073275" cy="639763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732588" y="1533526"/>
            <a:ext cx="2073275" cy="639763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11175" y="2173288"/>
            <a:ext cx="2073275" cy="701675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584450" y="2173288"/>
            <a:ext cx="2074863" cy="701675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659313" y="2173288"/>
            <a:ext cx="2073275" cy="701675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732588" y="2173288"/>
            <a:ext cx="2073275" cy="701675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11175" y="2874963"/>
            <a:ext cx="2073275" cy="700088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584450" y="2874963"/>
            <a:ext cx="2074863" cy="700088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659313" y="2874963"/>
            <a:ext cx="2073275" cy="700088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732588" y="2874963"/>
            <a:ext cx="2073275" cy="700088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11175" y="3575051"/>
            <a:ext cx="2073275" cy="884238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584450" y="3575051"/>
            <a:ext cx="2074863" cy="884238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659313" y="3575051"/>
            <a:ext cx="2073275" cy="884238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732588" y="3575051"/>
            <a:ext cx="2073275" cy="884238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11175" y="4459288"/>
            <a:ext cx="2073275" cy="549275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2584450" y="4459288"/>
            <a:ext cx="2074863" cy="549275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659313" y="4459288"/>
            <a:ext cx="2073275" cy="549275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6732588" y="4459288"/>
            <a:ext cx="2073275" cy="549275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" name="Rectangle 30"/>
          <p:cNvSpPr>
            <a:spLocks noChangeArrowheads="1"/>
          </p:cNvSpPr>
          <p:nvPr/>
        </p:nvSpPr>
        <p:spPr bwMode="auto">
          <a:xfrm>
            <a:off x="511175" y="5008563"/>
            <a:ext cx="2073275" cy="700088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" name="Rectangle 31"/>
          <p:cNvSpPr>
            <a:spLocks noChangeArrowheads="1"/>
          </p:cNvSpPr>
          <p:nvPr/>
        </p:nvSpPr>
        <p:spPr bwMode="auto">
          <a:xfrm>
            <a:off x="2584450" y="5008563"/>
            <a:ext cx="2074863" cy="700088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2"/>
          <p:cNvSpPr>
            <a:spLocks noChangeArrowheads="1"/>
          </p:cNvSpPr>
          <p:nvPr/>
        </p:nvSpPr>
        <p:spPr bwMode="auto">
          <a:xfrm>
            <a:off x="4659313" y="5008563"/>
            <a:ext cx="2073275" cy="700088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Rectangle 33"/>
          <p:cNvSpPr>
            <a:spLocks noChangeArrowheads="1"/>
          </p:cNvSpPr>
          <p:nvPr/>
        </p:nvSpPr>
        <p:spPr bwMode="auto">
          <a:xfrm>
            <a:off x="6732588" y="5008563"/>
            <a:ext cx="2073275" cy="700088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>
            <a:off x="511175" y="5708651"/>
            <a:ext cx="2073275" cy="854075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Rectangle 35"/>
          <p:cNvSpPr>
            <a:spLocks noChangeArrowheads="1"/>
          </p:cNvSpPr>
          <p:nvPr/>
        </p:nvSpPr>
        <p:spPr bwMode="auto">
          <a:xfrm>
            <a:off x="2584450" y="5708651"/>
            <a:ext cx="2074863" cy="854075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Rectangle 36"/>
          <p:cNvSpPr>
            <a:spLocks noChangeArrowheads="1"/>
          </p:cNvSpPr>
          <p:nvPr/>
        </p:nvSpPr>
        <p:spPr bwMode="auto">
          <a:xfrm>
            <a:off x="4659313" y="5708651"/>
            <a:ext cx="2073275" cy="854075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Rectangle 37"/>
          <p:cNvSpPr>
            <a:spLocks noChangeArrowheads="1"/>
          </p:cNvSpPr>
          <p:nvPr/>
        </p:nvSpPr>
        <p:spPr bwMode="auto">
          <a:xfrm>
            <a:off x="6732588" y="5708651"/>
            <a:ext cx="2073275" cy="854075"/>
          </a:xfrm>
          <a:prstGeom prst="rect">
            <a:avLst/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Line 38"/>
          <p:cNvSpPr>
            <a:spLocks noChangeShapeType="1"/>
          </p:cNvSpPr>
          <p:nvPr/>
        </p:nvSpPr>
        <p:spPr bwMode="auto">
          <a:xfrm>
            <a:off x="2584450" y="1155701"/>
            <a:ext cx="0" cy="5413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Line 39"/>
          <p:cNvSpPr>
            <a:spLocks noChangeShapeType="1"/>
          </p:cNvSpPr>
          <p:nvPr/>
        </p:nvSpPr>
        <p:spPr bwMode="auto">
          <a:xfrm>
            <a:off x="4659313" y="1155701"/>
            <a:ext cx="0" cy="5413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Line 40"/>
          <p:cNvSpPr>
            <a:spLocks noChangeShapeType="1"/>
          </p:cNvSpPr>
          <p:nvPr/>
        </p:nvSpPr>
        <p:spPr bwMode="auto">
          <a:xfrm>
            <a:off x="6732588" y="1155701"/>
            <a:ext cx="0" cy="5413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Line 41"/>
          <p:cNvSpPr>
            <a:spLocks noChangeShapeType="1"/>
          </p:cNvSpPr>
          <p:nvPr/>
        </p:nvSpPr>
        <p:spPr bwMode="auto">
          <a:xfrm>
            <a:off x="504825" y="1533526"/>
            <a:ext cx="8307388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Line 42"/>
          <p:cNvSpPr>
            <a:spLocks noChangeShapeType="1"/>
          </p:cNvSpPr>
          <p:nvPr/>
        </p:nvSpPr>
        <p:spPr bwMode="auto">
          <a:xfrm>
            <a:off x="504825" y="2173288"/>
            <a:ext cx="83073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4" name="Line 43"/>
          <p:cNvSpPr>
            <a:spLocks noChangeShapeType="1"/>
          </p:cNvSpPr>
          <p:nvPr/>
        </p:nvSpPr>
        <p:spPr bwMode="auto">
          <a:xfrm>
            <a:off x="504825" y="2874963"/>
            <a:ext cx="83073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5" name="Line 44"/>
          <p:cNvSpPr>
            <a:spLocks noChangeShapeType="1"/>
          </p:cNvSpPr>
          <p:nvPr/>
        </p:nvSpPr>
        <p:spPr bwMode="auto">
          <a:xfrm>
            <a:off x="504825" y="3575051"/>
            <a:ext cx="83073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6" name="Line 45"/>
          <p:cNvSpPr>
            <a:spLocks noChangeShapeType="1"/>
          </p:cNvSpPr>
          <p:nvPr/>
        </p:nvSpPr>
        <p:spPr bwMode="auto">
          <a:xfrm>
            <a:off x="504825" y="4459288"/>
            <a:ext cx="83073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7" name="Line 46"/>
          <p:cNvSpPr>
            <a:spLocks noChangeShapeType="1"/>
          </p:cNvSpPr>
          <p:nvPr/>
        </p:nvSpPr>
        <p:spPr bwMode="auto">
          <a:xfrm>
            <a:off x="504825" y="5008563"/>
            <a:ext cx="83073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8" name="Line 47"/>
          <p:cNvSpPr>
            <a:spLocks noChangeShapeType="1"/>
          </p:cNvSpPr>
          <p:nvPr/>
        </p:nvSpPr>
        <p:spPr bwMode="auto">
          <a:xfrm>
            <a:off x="504825" y="5708651"/>
            <a:ext cx="83073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9" name="Line 48"/>
          <p:cNvSpPr>
            <a:spLocks noChangeShapeType="1"/>
          </p:cNvSpPr>
          <p:nvPr/>
        </p:nvSpPr>
        <p:spPr bwMode="auto">
          <a:xfrm>
            <a:off x="511175" y="1155701"/>
            <a:ext cx="0" cy="5413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1" name="Line 50"/>
          <p:cNvSpPr>
            <a:spLocks noChangeShapeType="1"/>
          </p:cNvSpPr>
          <p:nvPr/>
        </p:nvSpPr>
        <p:spPr bwMode="auto">
          <a:xfrm>
            <a:off x="504825" y="1162051"/>
            <a:ext cx="83073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2" name="Line 51"/>
          <p:cNvSpPr>
            <a:spLocks noChangeShapeType="1"/>
          </p:cNvSpPr>
          <p:nvPr/>
        </p:nvSpPr>
        <p:spPr bwMode="auto">
          <a:xfrm>
            <a:off x="504825" y="6562726"/>
            <a:ext cx="83073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3" name="Rectangle 52"/>
          <p:cNvSpPr>
            <a:spLocks noChangeArrowheads="1"/>
          </p:cNvSpPr>
          <p:nvPr/>
        </p:nvSpPr>
        <p:spPr bwMode="auto">
          <a:xfrm>
            <a:off x="603250" y="1203326"/>
            <a:ext cx="989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METHOD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4" name="Rectangle 53"/>
          <p:cNvSpPr>
            <a:spLocks noChangeArrowheads="1"/>
          </p:cNvSpPr>
          <p:nvPr/>
        </p:nvSpPr>
        <p:spPr bwMode="auto">
          <a:xfrm>
            <a:off x="2676525" y="1203326"/>
            <a:ext cx="1395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DESCRIPTION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5" name="Rectangle 54"/>
          <p:cNvSpPr>
            <a:spLocks noChangeArrowheads="1"/>
          </p:cNvSpPr>
          <p:nvPr/>
        </p:nvSpPr>
        <p:spPr bwMode="auto">
          <a:xfrm>
            <a:off x="4751388" y="1203326"/>
            <a:ext cx="633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PROS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6" name="Rectangle 55"/>
          <p:cNvSpPr>
            <a:spLocks noChangeArrowheads="1"/>
          </p:cNvSpPr>
          <p:nvPr/>
        </p:nvSpPr>
        <p:spPr bwMode="auto">
          <a:xfrm>
            <a:off x="6824663" y="1203326"/>
            <a:ext cx="655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7" name="Rectangle 56"/>
          <p:cNvSpPr>
            <a:spLocks noChangeArrowheads="1"/>
          </p:cNvSpPr>
          <p:nvPr/>
        </p:nvSpPr>
        <p:spPr bwMode="auto">
          <a:xfrm>
            <a:off x="603250" y="1574801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8" name="Rectangle 57"/>
          <p:cNvSpPr>
            <a:spLocks noChangeArrowheads="1"/>
          </p:cNvSpPr>
          <p:nvPr/>
        </p:nvSpPr>
        <p:spPr bwMode="auto">
          <a:xfrm>
            <a:off x="722313" y="1574801"/>
            <a:ext cx="188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9" name="Rectangle 58"/>
          <p:cNvSpPr>
            <a:spLocks noChangeArrowheads="1"/>
          </p:cNvSpPr>
          <p:nvPr/>
        </p:nvSpPr>
        <p:spPr bwMode="auto">
          <a:xfrm>
            <a:off x="792163" y="1574801"/>
            <a:ext cx="1100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ray Source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0" name="Rectangle 59"/>
          <p:cNvSpPr>
            <a:spLocks noChangeArrowheads="1"/>
          </p:cNvSpPr>
          <p:nvPr/>
        </p:nvSpPr>
        <p:spPr bwMode="auto">
          <a:xfrm>
            <a:off x="603250" y="1849438"/>
            <a:ext cx="1287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(low energy)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1" name="Rectangle 60"/>
          <p:cNvSpPr>
            <a:spLocks noChangeArrowheads="1"/>
          </p:cNvSpPr>
          <p:nvPr/>
        </p:nvSpPr>
        <p:spPr bwMode="auto">
          <a:xfrm>
            <a:off x="2676525" y="1576388"/>
            <a:ext cx="282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2" name="Rectangle 61"/>
          <p:cNvSpPr>
            <a:spLocks noChangeArrowheads="1"/>
          </p:cNvSpPr>
          <p:nvPr/>
        </p:nvSpPr>
        <p:spPr bwMode="auto">
          <a:xfrm>
            <a:off x="2863850" y="1579563"/>
            <a:ext cx="3190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109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3" name="Rectangle 62"/>
          <p:cNvSpPr>
            <a:spLocks noChangeArrowheads="1"/>
          </p:cNvSpPr>
          <p:nvPr/>
        </p:nvSpPr>
        <p:spPr bwMode="auto">
          <a:xfrm>
            <a:off x="3100388" y="1576388"/>
            <a:ext cx="546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22keV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4" name="Rectangle 63"/>
          <p:cNvSpPr>
            <a:spLocks noChangeArrowheads="1"/>
          </p:cNvSpPr>
          <p:nvPr/>
        </p:nvSpPr>
        <p:spPr bwMode="auto">
          <a:xfrm>
            <a:off x="4751388" y="1584326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5" name="Rectangle 64"/>
          <p:cNvSpPr>
            <a:spLocks noChangeArrowheads="1"/>
          </p:cNvSpPr>
          <p:nvPr/>
        </p:nvSpPr>
        <p:spPr bwMode="auto">
          <a:xfrm>
            <a:off x="4922838" y="1577976"/>
            <a:ext cx="12477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acceptable interaction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6" name="Rectangle 65"/>
          <p:cNvSpPr>
            <a:spLocks noChangeArrowheads="1"/>
          </p:cNvSpPr>
          <p:nvPr/>
        </p:nvSpPr>
        <p:spPr bwMode="auto">
          <a:xfrm>
            <a:off x="4922838" y="1730376"/>
            <a:ext cx="6223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probability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7" name="Rectangle 66"/>
          <p:cNvSpPr>
            <a:spLocks noChangeArrowheads="1"/>
          </p:cNvSpPr>
          <p:nvPr/>
        </p:nvSpPr>
        <p:spPr bwMode="auto">
          <a:xfrm>
            <a:off x="4751388" y="1889126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8" name="Rectangle 67"/>
          <p:cNvSpPr>
            <a:spLocks noChangeArrowheads="1"/>
          </p:cNvSpPr>
          <p:nvPr/>
        </p:nvSpPr>
        <p:spPr bwMode="auto">
          <a:xfrm>
            <a:off x="4922838" y="1882776"/>
            <a:ext cx="6318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equipment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9" name="Rectangle 68"/>
          <p:cNvSpPr>
            <a:spLocks noChangeArrowheads="1"/>
          </p:cNvSpPr>
          <p:nvPr/>
        </p:nvSpPr>
        <p:spPr bwMode="auto">
          <a:xfrm>
            <a:off x="5518150" y="1882776"/>
            <a:ext cx="2524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HLL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0" name="Rectangle 69"/>
          <p:cNvSpPr>
            <a:spLocks noChangeArrowheads="1"/>
          </p:cNvSpPr>
          <p:nvPr/>
        </p:nvSpPr>
        <p:spPr bwMode="auto">
          <a:xfrm>
            <a:off x="5734050" y="1882776"/>
            <a:ext cx="5191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available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1" name="Rectangle 70"/>
          <p:cNvSpPr>
            <a:spLocks noChangeArrowheads="1"/>
          </p:cNvSpPr>
          <p:nvPr/>
        </p:nvSpPr>
        <p:spPr bwMode="auto">
          <a:xfrm>
            <a:off x="6824663" y="1584326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2" name="Rectangle 71"/>
          <p:cNvSpPr>
            <a:spLocks noChangeArrowheads="1"/>
          </p:cNvSpPr>
          <p:nvPr/>
        </p:nvSpPr>
        <p:spPr bwMode="auto">
          <a:xfrm>
            <a:off x="6996113" y="1577976"/>
            <a:ext cx="8556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generates only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3" name="Rectangle 72"/>
          <p:cNvSpPr>
            <a:spLocks noChangeArrowheads="1"/>
          </p:cNvSpPr>
          <p:nvPr/>
        </p:nvSpPr>
        <p:spPr bwMode="auto">
          <a:xfrm>
            <a:off x="7816850" y="1577976"/>
            <a:ext cx="3968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about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4" name="Rectangle 73"/>
          <p:cNvSpPr>
            <a:spLocks noChangeArrowheads="1"/>
          </p:cNvSpPr>
          <p:nvPr/>
        </p:nvSpPr>
        <p:spPr bwMode="auto">
          <a:xfrm>
            <a:off x="8147050" y="1577976"/>
            <a:ext cx="3540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6000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5" name="Freeform 74"/>
          <p:cNvSpPr>
            <a:spLocks noEditPoints="1"/>
          </p:cNvSpPr>
          <p:nvPr/>
        </p:nvSpPr>
        <p:spPr bwMode="auto">
          <a:xfrm>
            <a:off x="8442325" y="1638301"/>
            <a:ext cx="50800" cy="60325"/>
          </a:xfrm>
          <a:custGeom>
            <a:avLst/>
            <a:gdLst>
              <a:gd name="T0" fmla="*/ 87 w 132"/>
              <a:gd name="T1" fmla="*/ 13 h 160"/>
              <a:gd name="T2" fmla="*/ 56 w 132"/>
              <a:gd name="T3" fmla="*/ 29 h 160"/>
              <a:gd name="T4" fmla="*/ 32 w 132"/>
              <a:gd name="T5" fmla="*/ 74 h 160"/>
              <a:gd name="T6" fmla="*/ 72 w 132"/>
              <a:gd name="T7" fmla="*/ 70 h 160"/>
              <a:gd name="T8" fmla="*/ 97 w 132"/>
              <a:gd name="T9" fmla="*/ 57 h 160"/>
              <a:gd name="T10" fmla="*/ 105 w 132"/>
              <a:gd name="T11" fmla="*/ 34 h 160"/>
              <a:gd name="T12" fmla="*/ 101 w 132"/>
              <a:gd name="T13" fmla="*/ 18 h 160"/>
              <a:gd name="T14" fmla="*/ 87 w 132"/>
              <a:gd name="T15" fmla="*/ 13 h 160"/>
              <a:gd name="T16" fmla="*/ 93 w 132"/>
              <a:gd name="T17" fmla="*/ 0 h 160"/>
              <a:gd name="T18" fmla="*/ 122 w 132"/>
              <a:gd name="T19" fmla="*/ 8 h 160"/>
              <a:gd name="T20" fmla="*/ 132 w 132"/>
              <a:gd name="T21" fmla="*/ 33 h 160"/>
              <a:gd name="T22" fmla="*/ 106 w 132"/>
              <a:gd name="T23" fmla="*/ 74 h 160"/>
              <a:gd name="T24" fmla="*/ 30 w 132"/>
              <a:gd name="T25" fmla="*/ 88 h 160"/>
              <a:gd name="T26" fmla="*/ 28 w 132"/>
              <a:gd name="T27" fmla="*/ 109 h 160"/>
              <a:gd name="T28" fmla="*/ 34 w 132"/>
              <a:gd name="T29" fmla="*/ 134 h 160"/>
              <a:gd name="T30" fmla="*/ 56 w 132"/>
              <a:gd name="T31" fmla="*/ 141 h 160"/>
              <a:gd name="T32" fmla="*/ 83 w 132"/>
              <a:gd name="T33" fmla="*/ 135 h 160"/>
              <a:gd name="T34" fmla="*/ 109 w 132"/>
              <a:gd name="T35" fmla="*/ 115 h 160"/>
              <a:gd name="T36" fmla="*/ 119 w 132"/>
              <a:gd name="T37" fmla="*/ 125 h 160"/>
              <a:gd name="T38" fmla="*/ 87 w 132"/>
              <a:gd name="T39" fmla="*/ 152 h 160"/>
              <a:gd name="T40" fmla="*/ 49 w 132"/>
              <a:gd name="T41" fmla="*/ 160 h 160"/>
              <a:gd name="T42" fmla="*/ 13 w 132"/>
              <a:gd name="T43" fmla="*/ 146 h 160"/>
              <a:gd name="T44" fmla="*/ 0 w 132"/>
              <a:gd name="T45" fmla="*/ 106 h 160"/>
              <a:gd name="T46" fmla="*/ 6 w 132"/>
              <a:gd name="T47" fmla="*/ 69 h 160"/>
              <a:gd name="T48" fmla="*/ 25 w 132"/>
              <a:gd name="T49" fmla="*/ 33 h 160"/>
              <a:gd name="T50" fmla="*/ 55 w 132"/>
              <a:gd name="T51" fmla="*/ 9 h 160"/>
              <a:gd name="T52" fmla="*/ 93 w 132"/>
              <a:gd name="T5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2" h="160">
                <a:moveTo>
                  <a:pt x="87" y="13"/>
                </a:moveTo>
                <a:cubicBezTo>
                  <a:pt x="76" y="13"/>
                  <a:pt x="66" y="18"/>
                  <a:pt x="56" y="29"/>
                </a:cubicBezTo>
                <a:cubicBezTo>
                  <a:pt x="45" y="40"/>
                  <a:pt x="38" y="55"/>
                  <a:pt x="32" y="74"/>
                </a:cubicBezTo>
                <a:cubicBezTo>
                  <a:pt x="48" y="74"/>
                  <a:pt x="61" y="73"/>
                  <a:pt x="72" y="70"/>
                </a:cubicBezTo>
                <a:cubicBezTo>
                  <a:pt x="82" y="67"/>
                  <a:pt x="91" y="63"/>
                  <a:pt x="97" y="57"/>
                </a:cubicBezTo>
                <a:cubicBezTo>
                  <a:pt x="103" y="52"/>
                  <a:pt x="105" y="44"/>
                  <a:pt x="105" y="34"/>
                </a:cubicBezTo>
                <a:cubicBezTo>
                  <a:pt x="105" y="27"/>
                  <a:pt x="104" y="22"/>
                  <a:pt x="101" y="18"/>
                </a:cubicBezTo>
                <a:cubicBezTo>
                  <a:pt x="98" y="15"/>
                  <a:pt x="93" y="13"/>
                  <a:pt x="87" y="13"/>
                </a:cubicBezTo>
                <a:close/>
                <a:moveTo>
                  <a:pt x="93" y="0"/>
                </a:moveTo>
                <a:cubicBezTo>
                  <a:pt x="106" y="0"/>
                  <a:pt x="116" y="3"/>
                  <a:pt x="122" y="8"/>
                </a:cubicBezTo>
                <a:cubicBezTo>
                  <a:pt x="129" y="13"/>
                  <a:pt x="132" y="22"/>
                  <a:pt x="132" y="33"/>
                </a:cubicBezTo>
                <a:cubicBezTo>
                  <a:pt x="132" y="51"/>
                  <a:pt x="124" y="65"/>
                  <a:pt x="106" y="74"/>
                </a:cubicBezTo>
                <a:cubicBezTo>
                  <a:pt x="89" y="83"/>
                  <a:pt x="63" y="88"/>
                  <a:pt x="30" y="88"/>
                </a:cubicBezTo>
                <a:cubicBezTo>
                  <a:pt x="28" y="94"/>
                  <a:pt x="28" y="101"/>
                  <a:pt x="28" y="109"/>
                </a:cubicBezTo>
                <a:cubicBezTo>
                  <a:pt x="28" y="120"/>
                  <a:pt x="30" y="129"/>
                  <a:pt x="34" y="134"/>
                </a:cubicBezTo>
                <a:cubicBezTo>
                  <a:pt x="39" y="139"/>
                  <a:pt x="46" y="141"/>
                  <a:pt x="56" y="141"/>
                </a:cubicBezTo>
                <a:cubicBezTo>
                  <a:pt x="66" y="141"/>
                  <a:pt x="75" y="139"/>
                  <a:pt x="83" y="135"/>
                </a:cubicBezTo>
                <a:cubicBezTo>
                  <a:pt x="91" y="131"/>
                  <a:pt x="100" y="124"/>
                  <a:pt x="109" y="115"/>
                </a:cubicBezTo>
                <a:lnTo>
                  <a:pt x="119" y="125"/>
                </a:lnTo>
                <a:cubicBezTo>
                  <a:pt x="108" y="137"/>
                  <a:pt x="97" y="146"/>
                  <a:pt x="87" y="152"/>
                </a:cubicBezTo>
                <a:cubicBezTo>
                  <a:pt x="76" y="157"/>
                  <a:pt x="63" y="160"/>
                  <a:pt x="49" y="160"/>
                </a:cubicBezTo>
                <a:cubicBezTo>
                  <a:pt x="34" y="160"/>
                  <a:pt x="21" y="156"/>
                  <a:pt x="13" y="146"/>
                </a:cubicBezTo>
                <a:cubicBezTo>
                  <a:pt x="4" y="136"/>
                  <a:pt x="0" y="123"/>
                  <a:pt x="0" y="106"/>
                </a:cubicBezTo>
                <a:cubicBezTo>
                  <a:pt x="0" y="94"/>
                  <a:pt x="2" y="82"/>
                  <a:pt x="6" y="69"/>
                </a:cubicBezTo>
                <a:cubicBezTo>
                  <a:pt x="10" y="56"/>
                  <a:pt x="17" y="44"/>
                  <a:pt x="25" y="33"/>
                </a:cubicBezTo>
                <a:cubicBezTo>
                  <a:pt x="33" y="23"/>
                  <a:pt x="44" y="14"/>
                  <a:pt x="55" y="9"/>
                </a:cubicBezTo>
                <a:cubicBezTo>
                  <a:pt x="67" y="3"/>
                  <a:pt x="80" y="0"/>
                  <a:pt x="93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66" name="Rectangle 75"/>
          <p:cNvSpPr>
            <a:spLocks noChangeArrowheads="1"/>
          </p:cNvSpPr>
          <p:nvPr/>
        </p:nvSpPr>
        <p:spPr bwMode="auto">
          <a:xfrm>
            <a:off x="8513763" y="1622426"/>
            <a:ext cx="523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7" name="Rectangle 76"/>
          <p:cNvSpPr>
            <a:spLocks noChangeArrowheads="1"/>
          </p:cNvSpPr>
          <p:nvPr/>
        </p:nvSpPr>
        <p:spPr bwMode="auto">
          <a:xfrm>
            <a:off x="6824663" y="1736726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8" name="Rectangle 77"/>
          <p:cNvSpPr>
            <a:spLocks noChangeArrowheads="1"/>
          </p:cNvSpPr>
          <p:nvPr/>
        </p:nvSpPr>
        <p:spPr bwMode="auto">
          <a:xfrm>
            <a:off x="6996113" y="1730376"/>
            <a:ext cx="14366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geometry allows for only 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9" name="Rectangle 78"/>
          <p:cNvSpPr>
            <a:spLocks noChangeArrowheads="1"/>
          </p:cNvSpPr>
          <p:nvPr/>
        </p:nvSpPr>
        <p:spPr bwMode="auto">
          <a:xfrm>
            <a:off x="8366125" y="1730376"/>
            <a:ext cx="1047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0" name="Rectangle 79"/>
          <p:cNvSpPr>
            <a:spLocks noChangeArrowheads="1"/>
          </p:cNvSpPr>
          <p:nvPr/>
        </p:nvSpPr>
        <p:spPr bwMode="auto">
          <a:xfrm>
            <a:off x="8404225" y="1730376"/>
            <a:ext cx="1587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1" name="Rectangle 80"/>
          <p:cNvSpPr>
            <a:spLocks noChangeArrowheads="1"/>
          </p:cNvSpPr>
          <p:nvPr/>
        </p:nvSpPr>
        <p:spPr bwMode="auto">
          <a:xfrm>
            <a:off x="6996113" y="1882776"/>
            <a:ext cx="10509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events per readout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2" name="Rectangle 81"/>
          <p:cNvSpPr>
            <a:spLocks noChangeArrowheads="1"/>
          </p:cNvSpPr>
          <p:nvPr/>
        </p:nvSpPr>
        <p:spPr bwMode="auto">
          <a:xfrm>
            <a:off x="603250" y="2216151"/>
            <a:ext cx="23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3" name="Rectangle 82"/>
          <p:cNvSpPr>
            <a:spLocks noChangeArrowheads="1"/>
          </p:cNvSpPr>
          <p:nvPr/>
        </p:nvSpPr>
        <p:spPr bwMode="auto">
          <a:xfrm>
            <a:off x="722313" y="2216151"/>
            <a:ext cx="188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4" name="Rectangle 83"/>
          <p:cNvSpPr>
            <a:spLocks noChangeArrowheads="1"/>
          </p:cNvSpPr>
          <p:nvPr/>
        </p:nvSpPr>
        <p:spPr bwMode="auto">
          <a:xfrm>
            <a:off x="792163" y="2216151"/>
            <a:ext cx="1100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ray Source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5" name="Rectangle 84"/>
          <p:cNvSpPr>
            <a:spLocks noChangeArrowheads="1"/>
          </p:cNvSpPr>
          <p:nvPr/>
        </p:nvSpPr>
        <p:spPr bwMode="auto">
          <a:xfrm>
            <a:off x="603250" y="2489201"/>
            <a:ext cx="1352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(high energy)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6" name="Rectangle 85"/>
          <p:cNvSpPr>
            <a:spLocks noChangeArrowheads="1"/>
          </p:cNvSpPr>
          <p:nvPr/>
        </p:nvSpPr>
        <p:spPr bwMode="auto">
          <a:xfrm>
            <a:off x="2676525" y="2216151"/>
            <a:ext cx="13477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beyond 140keV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7" name="Rectangle 86"/>
          <p:cNvSpPr>
            <a:spLocks noChangeArrowheads="1"/>
          </p:cNvSpPr>
          <p:nvPr/>
        </p:nvSpPr>
        <p:spPr bwMode="auto">
          <a:xfrm>
            <a:off x="2676525" y="2430463"/>
            <a:ext cx="19478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(corresponds to 10ADUs)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8" name="Rectangle 87"/>
          <p:cNvSpPr>
            <a:spLocks noChangeArrowheads="1"/>
          </p:cNvSpPr>
          <p:nvPr/>
        </p:nvSpPr>
        <p:spPr bwMode="auto">
          <a:xfrm>
            <a:off x="4751388" y="2224088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9" name="Rectangle 88"/>
          <p:cNvSpPr>
            <a:spLocks noChangeArrowheads="1"/>
          </p:cNvSpPr>
          <p:nvPr/>
        </p:nvSpPr>
        <p:spPr bwMode="auto">
          <a:xfrm>
            <a:off x="4922838" y="2217738"/>
            <a:ext cx="6334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 vacuum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0" name="Rectangle 89"/>
          <p:cNvSpPr>
            <a:spLocks noChangeArrowheads="1"/>
          </p:cNvSpPr>
          <p:nvPr/>
        </p:nvSpPr>
        <p:spPr bwMode="auto">
          <a:xfrm>
            <a:off x="5519738" y="2217738"/>
            <a:ext cx="11191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apparatus necessary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1" name="Rectangle 90"/>
          <p:cNvSpPr>
            <a:spLocks noChangeArrowheads="1"/>
          </p:cNvSpPr>
          <p:nvPr/>
        </p:nvSpPr>
        <p:spPr bwMode="auto">
          <a:xfrm>
            <a:off x="6824663" y="2224088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2" name="Rectangle 91"/>
          <p:cNvSpPr>
            <a:spLocks noChangeArrowheads="1"/>
          </p:cNvSpPr>
          <p:nvPr/>
        </p:nvSpPr>
        <p:spPr bwMode="auto">
          <a:xfrm>
            <a:off x="6996113" y="2217738"/>
            <a:ext cx="13985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very low photoabsorption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3" name="Rectangle 92"/>
          <p:cNvSpPr>
            <a:spLocks noChangeArrowheads="1"/>
          </p:cNvSpPr>
          <p:nvPr/>
        </p:nvSpPr>
        <p:spPr bwMode="auto">
          <a:xfrm>
            <a:off x="6996113" y="2370138"/>
            <a:ext cx="11017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probability of 0.01%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4" name="Rectangle 93"/>
          <p:cNvSpPr>
            <a:spLocks noChangeArrowheads="1"/>
          </p:cNvSpPr>
          <p:nvPr/>
        </p:nvSpPr>
        <p:spPr bwMode="auto">
          <a:xfrm>
            <a:off x="6824663" y="2528888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5" name="Rectangle 94"/>
          <p:cNvSpPr>
            <a:spLocks noChangeArrowheads="1"/>
          </p:cNvSpPr>
          <p:nvPr/>
        </p:nvSpPr>
        <p:spPr bwMode="auto">
          <a:xfrm>
            <a:off x="6996113" y="2522538"/>
            <a:ext cx="14478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Compton effect dominates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6" name="Rectangle 95"/>
          <p:cNvSpPr>
            <a:spLocks noChangeArrowheads="1"/>
          </p:cNvSpPr>
          <p:nvPr/>
        </p:nvSpPr>
        <p:spPr bwMode="auto">
          <a:xfrm>
            <a:off x="6824663" y="2681288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7" name="Rectangle 96"/>
          <p:cNvSpPr>
            <a:spLocks noChangeArrowheads="1"/>
          </p:cNvSpPr>
          <p:nvPr/>
        </p:nvSpPr>
        <p:spPr bwMode="auto">
          <a:xfrm>
            <a:off x="6996113" y="2674938"/>
            <a:ext cx="11287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availability of Source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8" name="Rectangle 97"/>
          <p:cNvSpPr>
            <a:spLocks noChangeArrowheads="1"/>
          </p:cNvSpPr>
          <p:nvPr/>
        </p:nvSpPr>
        <p:spPr bwMode="auto">
          <a:xfrm>
            <a:off x="603250" y="2916238"/>
            <a:ext cx="126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sym typeface="Symbol"/>
              </a:rPr>
              <a:t>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9" name="Rectangle 98"/>
          <p:cNvSpPr>
            <a:spLocks noChangeArrowheads="1"/>
          </p:cNvSpPr>
          <p:nvPr/>
        </p:nvSpPr>
        <p:spPr bwMode="auto">
          <a:xfrm>
            <a:off x="725488" y="2921001"/>
            <a:ext cx="12541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0" name="Rectangle 99"/>
          <p:cNvSpPr>
            <a:spLocks noChangeArrowheads="1"/>
          </p:cNvSpPr>
          <p:nvPr/>
        </p:nvSpPr>
        <p:spPr bwMode="auto">
          <a:xfrm>
            <a:off x="823913" y="2916238"/>
            <a:ext cx="814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emitter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1" name="Rectangle 100"/>
          <p:cNvSpPr>
            <a:spLocks noChangeArrowheads="1"/>
          </p:cNvSpPr>
          <p:nvPr/>
        </p:nvSpPr>
        <p:spPr bwMode="auto">
          <a:xfrm>
            <a:off x="2676525" y="2917826"/>
            <a:ext cx="2365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2" name="Rectangle 101"/>
          <p:cNvSpPr>
            <a:spLocks noChangeArrowheads="1"/>
          </p:cNvSpPr>
          <p:nvPr/>
        </p:nvSpPr>
        <p:spPr bwMode="auto">
          <a:xfrm>
            <a:off x="2822575" y="2921001"/>
            <a:ext cx="1952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90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3" name="Rectangle 102"/>
          <p:cNvSpPr>
            <a:spLocks noChangeArrowheads="1"/>
          </p:cNvSpPr>
          <p:nvPr/>
        </p:nvSpPr>
        <p:spPr bwMode="auto">
          <a:xfrm>
            <a:off x="2979738" y="2917826"/>
            <a:ext cx="15437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ontinuous spectrum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4" name="Rectangle 103"/>
          <p:cNvSpPr>
            <a:spLocks noChangeArrowheads="1"/>
          </p:cNvSpPr>
          <p:nvPr/>
        </p:nvSpPr>
        <p:spPr bwMode="auto">
          <a:xfrm>
            <a:off x="4751388" y="2925763"/>
            <a:ext cx="1000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5" name="Rectangle 104"/>
          <p:cNvSpPr>
            <a:spLocks noChangeArrowheads="1"/>
          </p:cNvSpPr>
          <p:nvPr/>
        </p:nvSpPr>
        <p:spPr bwMode="auto">
          <a:xfrm>
            <a:off x="4922838" y="2919413"/>
            <a:ext cx="18049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generates over 100,000 e/h pairs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6" name="Rectangle 105"/>
          <p:cNvSpPr>
            <a:spLocks noChangeArrowheads="1"/>
          </p:cNvSpPr>
          <p:nvPr/>
        </p:nvSpPr>
        <p:spPr bwMode="auto">
          <a:xfrm>
            <a:off x="4922838" y="3071813"/>
            <a:ext cx="5730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(I. Dourki)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7" name="Rectangle 106"/>
          <p:cNvSpPr>
            <a:spLocks noChangeArrowheads="1"/>
          </p:cNvSpPr>
          <p:nvPr/>
        </p:nvSpPr>
        <p:spPr bwMode="auto">
          <a:xfrm>
            <a:off x="6824663" y="2925763"/>
            <a:ext cx="1000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8" name="Rectangle 107"/>
          <p:cNvSpPr>
            <a:spLocks noChangeArrowheads="1"/>
          </p:cNvSpPr>
          <p:nvPr/>
        </p:nvSpPr>
        <p:spPr bwMode="auto">
          <a:xfrm>
            <a:off x="6996113" y="2919413"/>
            <a:ext cx="4365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around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9" name="Rectangle 108"/>
          <p:cNvSpPr>
            <a:spLocks noChangeArrowheads="1"/>
          </p:cNvSpPr>
          <p:nvPr/>
        </p:nvSpPr>
        <p:spPr bwMode="auto">
          <a:xfrm>
            <a:off x="7396163" y="2919413"/>
            <a:ext cx="4199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300 keV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0" name="Rectangle 109"/>
          <p:cNvSpPr>
            <a:spLocks noChangeArrowheads="1"/>
          </p:cNvSpPr>
          <p:nvPr/>
        </p:nvSpPr>
        <p:spPr bwMode="auto">
          <a:xfrm>
            <a:off x="6996113" y="3071813"/>
            <a:ext cx="14239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electrons would leave the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1" name="Rectangle 110"/>
          <p:cNvSpPr>
            <a:spLocks noChangeArrowheads="1"/>
          </p:cNvSpPr>
          <p:nvPr/>
        </p:nvSpPr>
        <p:spPr bwMode="auto">
          <a:xfrm>
            <a:off x="6996113" y="3224213"/>
            <a:ext cx="16398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detector, so escape energy has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2" name="Rectangle 111"/>
          <p:cNvSpPr>
            <a:spLocks noChangeArrowheads="1"/>
          </p:cNvSpPr>
          <p:nvPr/>
        </p:nvSpPr>
        <p:spPr bwMode="auto">
          <a:xfrm>
            <a:off x="6996113" y="3376613"/>
            <a:ext cx="1524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 be measured (scintillator)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3" name="Rectangle 112"/>
          <p:cNvSpPr>
            <a:spLocks noChangeArrowheads="1"/>
          </p:cNvSpPr>
          <p:nvPr/>
        </p:nvSpPr>
        <p:spPr bwMode="auto">
          <a:xfrm>
            <a:off x="603250" y="3616326"/>
            <a:ext cx="145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sym typeface="Symbol"/>
              </a:rPr>
              <a:t>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4" name="Rectangle 113"/>
          <p:cNvSpPr>
            <a:spLocks noChangeArrowheads="1"/>
          </p:cNvSpPr>
          <p:nvPr/>
        </p:nvSpPr>
        <p:spPr bwMode="auto">
          <a:xfrm>
            <a:off x="785813" y="3616326"/>
            <a:ext cx="8143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emitter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5" name="Rectangle 114"/>
          <p:cNvSpPr>
            <a:spLocks noChangeArrowheads="1"/>
          </p:cNvSpPr>
          <p:nvPr/>
        </p:nvSpPr>
        <p:spPr bwMode="auto">
          <a:xfrm>
            <a:off x="2676525" y="3617913"/>
            <a:ext cx="361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6" name="Rectangle 115"/>
          <p:cNvSpPr>
            <a:spLocks noChangeArrowheads="1"/>
          </p:cNvSpPr>
          <p:nvPr/>
        </p:nvSpPr>
        <p:spPr bwMode="auto">
          <a:xfrm>
            <a:off x="2922588" y="3621088"/>
            <a:ext cx="26035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241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7" name="Rectangle 116"/>
          <p:cNvSpPr>
            <a:spLocks noChangeArrowheads="1"/>
          </p:cNvSpPr>
          <p:nvPr/>
        </p:nvSpPr>
        <p:spPr bwMode="auto">
          <a:xfrm>
            <a:off x="3141663" y="3617913"/>
            <a:ext cx="9017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5.486MeV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8" name="Rectangle 117"/>
          <p:cNvSpPr>
            <a:spLocks noChangeArrowheads="1"/>
          </p:cNvSpPr>
          <p:nvPr/>
        </p:nvSpPr>
        <p:spPr bwMode="auto">
          <a:xfrm>
            <a:off x="2676525" y="3832226"/>
            <a:ext cx="1716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(encapsulated as 60keV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9" name="Rectangle 118"/>
          <p:cNvSpPr>
            <a:spLocks noChangeArrowheads="1"/>
          </p:cNvSpPr>
          <p:nvPr/>
        </p:nvSpPr>
        <p:spPr bwMode="auto">
          <a:xfrm>
            <a:off x="2676525" y="4035426"/>
            <a:ext cx="192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0" name="Rectangle 119"/>
          <p:cNvSpPr>
            <a:spLocks noChangeArrowheads="1"/>
          </p:cNvSpPr>
          <p:nvPr/>
        </p:nvSpPr>
        <p:spPr bwMode="auto">
          <a:xfrm>
            <a:off x="2749550" y="4046538"/>
            <a:ext cx="158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1" name="Rectangle 120"/>
          <p:cNvSpPr>
            <a:spLocks noChangeArrowheads="1"/>
          </p:cNvSpPr>
          <p:nvPr/>
        </p:nvSpPr>
        <p:spPr bwMode="auto">
          <a:xfrm>
            <a:off x="2805113" y="4046538"/>
            <a:ext cx="12207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source usable)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2" name="Rectangle 121"/>
          <p:cNvSpPr>
            <a:spLocks noChangeArrowheads="1"/>
          </p:cNvSpPr>
          <p:nvPr/>
        </p:nvSpPr>
        <p:spPr bwMode="auto">
          <a:xfrm>
            <a:off x="4751388" y="3625851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3" name="Rectangle 122"/>
          <p:cNvSpPr>
            <a:spLocks noChangeArrowheads="1"/>
          </p:cNvSpPr>
          <p:nvPr/>
        </p:nvSpPr>
        <p:spPr bwMode="auto">
          <a:xfrm>
            <a:off x="4922838" y="3619501"/>
            <a:ext cx="3810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forces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4" name="Rectangle 123"/>
          <p:cNvSpPr>
            <a:spLocks noChangeArrowheads="1"/>
          </p:cNvSpPr>
          <p:nvPr/>
        </p:nvSpPr>
        <p:spPr bwMode="auto">
          <a:xfrm>
            <a:off x="5267325" y="3619501"/>
            <a:ext cx="13414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internal gate capacity to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5" name="Rectangle 124"/>
          <p:cNvSpPr>
            <a:spLocks noChangeArrowheads="1"/>
          </p:cNvSpPr>
          <p:nvPr/>
        </p:nvSpPr>
        <p:spPr bwMode="auto">
          <a:xfrm>
            <a:off x="4922838" y="3771901"/>
            <a:ext cx="14652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level (1,000,000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6" name="Freeform 125"/>
          <p:cNvSpPr>
            <a:spLocks noEditPoints="1"/>
          </p:cNvSpPr>
          <p:nvPr/>
        </p:nvSpPr>
        <p:spPr bwMode="auto">
          <a:xfrm>
            <a:off x="6329363" y="3832226"/>
            <a:ext cx="50800" cy="61913"/>
          </a:xfrm>
          <a:custGeom>
            <a:avLst/>
            <a:gdLst>
              <a:gd name="T0" fmla="*/ 174 w 264"/>
              <a:gd name="T1" fmla="*/ 25 h 320"/>
              <a:gd name="T2" fmla="*/ 111 w 264"/>
              <a:gd name="T3" fmla="*/ 58 h 320"/>
              <a:gd name="T4" fmla="*/ 65 w 264"/>
              <a:gd name="T5" fmla="*/ 148 h 320"/>
              <a:gd name="T6" fmla="*/ 143 w 264"/>
              <a:gd name="T7" fmla="*/ 139 h 320"/>
              <a:gd name="T8" fmla="*/ 193 w 264"/>
              <a:gd name="T9" fmla="*/ 114 h 320"/>
              <a:gd name="T10" fmla="*/ 211 w 264"/>
              <a:gd name="T11" fmla="*/ 67 h 320"/>
              <a:gd name="T12" fmla="*/ 202 w 264"/>
              <a:gd name="T13" fmla="*/ 36 h 320"/>
              <a:gd name="T14" fmla="*/ 174 w 264"/>
              <a:gd name="T15" fmla="*/ 25 h 320"/>
              <a:gd name="T16" fmla="*/ 186 w 264"/>
              <a:gd name="T17" fmla="*/ 0 h 320"/>
              <a:gd name="T18" fmla="*/ 245 w 264"/>
              <a:gd name="T19" fmla="*/ 15 h 320"/>
              <a:gd name="T20" fmla="*/ 264 w 264"/>
              <a:gd name="T21" fmla="*/ 65 h 320"/>
              <a:gd name="T22" fmla="*/ 213 w 264"/>
              <a:gd name="T23" fmla="*/ 148 h 320"/>
              <a:gd name="T24" fmla="*/ 59 w 264"/>
              <a:gd name="T25" fmla="*/ 175 h 320"/>
              <a:gd name="T26" fmla="*/ 55 w 264"/>
              <a:gd name="T27" fmla="*/ 217 h 320"/>
              <a:gd name="T28" fmla="*/ 69 w 264"/>
              <a:gd name="T29" fmla="*/ 267 h 320"/>
              <a:gd name="T30" fmla="*/ 112 w 264"/>
              <a:gd name="T31" fmla="*/ 282 h 320"/>
              <a:gd name="T32" fmla="*/ 166 w 264"/>
              <a:gd name="T33" fmla="*/ 269 h 320"/>
              <a:gd name="T34" fmla="*/ 217 w 264"/>
              <a:gd name="T35" fmla="*/ 229 h 320"/>
              <a:gd name="T36" fmla="*/ 237 w 264"/>
              <a:gd name="T37" fmla="*/ 251 h 320"/>
              <a:gd name="T38" fmla="*/ 174 w 264"/>
              <a:gd name="T39" fmla="*/ 303 h 320"/>
              <a:gd name="T40" fmla="*/ 98 w 264"/>
              <a:gd name="T41" fmla="*/ 320 h 320"/>
              <a:gd name="T42" fmla="*/ 26 w 264"/>
              <a:gd name="T43" fmla="*/ 292 h 320"/>
              <a:gd name="T44" fmla="*/ 0 w 264"/>
              <a:gd name="T45" fmla="*/ 212 h 320"/>
              <a:gd name="T46" fmla="*/ 12 w 264"/>
              <a:gd name="T47" fmla="*/ 137 h 320"/>
              <a:gd name="T48" fmla="*/ 50 w 264"/>
              <a:gd name="T49" fmla="*/ 66 h 320"/>
              <a:gd name="T50" fmla="*/ 111 w 264"/>
              <a:gd name="T51" fmla="*/ 17 h 320"/>
              <a:gd name="T52" fmla="*/ 186 w 264"/>
              <a:gd name="T53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4" h="320">
                <a:moveTo>
                  <a:pt x="174" y="25"/>
                </a:moveTo>
                <a:cubicBezTo>
                  <a:pt x="152" y="25"/>
                  <a:pt x="131" y="36"/>
                  <a:pt x="111" y="58"/>
                </a:cubicBezTo>
                <a:cubicBezTo>
                  <a:pt x="91" y="80"/>
                  <a:pt x="76" y="110"/>
                  <a:pt x="65" y="148"/>
                </a:cubicBezTo>
                <a:cubicBezTo>
                  <a:pt x="95" y="148"/>
                  <a:pt x="121" y="145"/>
                  <a:pt x="143" y="139"/>
                </a:cubicBezTo>
                <a:cubicBezTo>
                  <a:pt x="165" y="134"/>
                  <a:pt x="182" y="126"/>
                  <a:pt x="193" y="114"/>
                </a:cubicBezTo>
                <a:cubicBezTo>
                  <a:pt x="205" y="103"/>
                  <a:pt x="211" y="87"/>
                  <a:pt x="211" y="67"/>
                </a:cubicBezTo>
                <a:cubicBezTo>
                  <a:pt x="211" y="54"/>
                  <a:pt x="208" y="44"/>
                  <a:pt x="202" y="36"/>
                </a:cubicBezTo>
                <a:cubicBezTo>
                  <a:pt x="196" y="29"/>
                  <a:pt x="186" y="25"/>
                  <a:pt x="174" y="25"/>
                </a:cubicBezTo>
                <a:close/>
                <a:moveTo>
                  <a:pt x="186" y="0"/>
                </a:moveTo>
                <a:cubicBezTo>
                  <a:pt x="212" y="0"/>
                  <a:pt x="232" y="5"/>
                  <a:pt x="245" y="15"/>
                </a:cubicBezTo>
                <a:cubicBezTo>
                  <a:pt x="258" y="26"/>
                  <a:pt x="264" y="43"/>
                  <a:pt x="264" y="65"/>
                </a:cubicBezTo>
                <a:cubicBezTo>
                  <a:pt x="264" y="102"/>
                  <a:pt x="247" y="129"/>
                  <a:pt x="213" y="148"/>
                </a:cubicBezTo>
                <a:cubicBezTo>
                  <a:pt x="178" y="166"/>
                  <a:pt x="127" y="175"/>
                  <a:pt x="59" y="175"/>
                </a:cubicBezTo>
                <a:cubicBezTo>
                  <a:pt x="57" y="188"/>
                  <a:pt x="55" y="202"/>
                  <a:pt x="55" y="217"/>
                </a:cubicBezTo>
                <a:cubicBezTo>
                  <a:pt x="55" y="240"/>
                  <a:pt x="60" y="257"/>
                  <a:pt x="69" y="267"/>
                </a:cubicBezTo>
                <a:cubicBezTo>
                  <a:pt x="77" y="277"/>
                  <a:pt x="92" y="282"/>
                  <a:pt x="112" y="282"/>
                </a:cubicBezTo>
                <a:cubicBezTo>
                  <a:pt x="132" y="282"/>
                  <a:pt x="150" y="278"/>
                  <a:pt x="166" y="269"/>
                </a:cubicBezTo>
                <a:cubicBezTo>
                  <a:pt x="182" y="261"/>
                  <a:pt x="199" y="247"/>
                  <a:pt x="217" y="229"/>
                </a:cubicBezTo>
                <a:lnTo>
                  <a:pt x="237" y="251"/>
                </a:lnTo>
                <a:cubicBezTo>
                  <a:pt x="216" y="274"/>
                  <a:pt x="195" y="291"/>
                  <a:pt x="174" y="303"/>
                </a:cubicBezTo>
                <a:cubicBezTo>
                  <a:pt x="152" y="314"/>
                  <a:pt x="127" y="320"/>
                  <a:pt x="98" y="320"/>
                </a:cubicBezTo>
                <a:cubicBezTo>
                  <a:pt x="67" y="320"/>
                  <a:pt x="43" y="311"/>
                  <a:pt x="26" y="292"/>
                </a:cubicBezTo>
                <a:cubicBezTo>
                  <a:pt x="8" y="272"/>
                  <a:pt x="0" y="246"/>
                  <a:pt x="0" y="212"/>
                </a:cubicBezTo>
                <a:cubicBezTo>
                  <a:pt x="0" y="188"/>
                  <a:pt x="4" y="164"/>
                  <a:pt x="12" y="137"/>
                </a:cubicBezTo>
                <a:cubicBezTo>
                  <a:pt x="21" y="111"/>
                  <a:pt x="33" y="87"/>
                  <a:pt x="50" y="66"/>
                </a:cubicBezTo>
                <a:cubicBezTo>
                  <a:pt x="67" y="45"/>
                  <a:pt x="87" y="28"/>
                  <a:pt x="111" y="17"/>
                </a:cubicBezTo>
                <a:cubicBezTo>
                  <a:pt x="134" y="5"/>
                  <a:pt x="159" y="0"/>
                  <a:pt x="186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17" name="Rectangle 126"/>
          <p:cNvSpPr>
            <a:spLocks noChangeArrowheads="1"/>
          </p:cNvSpPr>
          <p:nvPr/>
        </p:nvSpPr>
        <p:spPr bwMode="auto">
          <a:xfrm>
            <a:off x="6400800" y="3816351"/>
            <a:ext cx="5238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8" name="Rectangle 127"/>
          <p:cNvSpPr>
            <a:spLocks noChangeArrowheads="1"/>
          </p:cNvSpPr>
          <p:nvPr/>
        </p:nvSpPr>
        <p:spPr bwMode="auto">
          <a:xfrm>
            <a:off x="6465888" y="3771901"/>
            <a:ext cx="1031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9" name="Rectangle 128"/>
          <p:cNvSpPr>
            <a:spLocks noChangeArrowheads="1"/>
          </p:cNvSpPr>
          <p:nvPr/>
        </p:nvSpPr>
        <p:spPr bwMode="auto">
          <a:xfrm>
            <a:off x="6824663" y="3625851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0" name="Rectangle 129"/>
          <p:cNvSpPr>
            <a:spLocks noChangeArrowheads="1"/>
          </p:cNvSpPr>
          <p:nvPr/>
        </p:nvSpPr>
        <p:spPr bwMode="auto">
          <a:xfrm>
            <a:off x="6996113" y="3619501"/>
            <a:ext cx="4714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vacuum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1" name="Rectangle 130"/>
          <p:cNvSpPr>
            <a:spLocks noChangeArrowheads="1"/>
          </p:cNvSpPr>
          <p:nvPr/>
        </p:nvSpPr>
        <p:spPr bwMode="auto">
          <a:xfrm>
            <a:off x="7431088" y="3619501"/>
            <a:ext cx="6492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device and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" name="Rectangle 131"/>
          <p:cNvSpPr>
            <a:spLocks noChangeArrowheads="1"/>
          </p:cNvSpPr>
          <p:nvPr/>
        </p:nvSpPr>
        <p:spPr bwMode="auto">
          <a:xfrm>
            <a:off x="6996113" y="3771901"/>
            <a:ext cx="1689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corresponding interconnection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" name="Rectangle 132"/>
          <p:cNvSpPr>
            <a:spLocks noChangeArrowheads="1"/>
          </p:cNvSpPr>
          <p:nvPr/>
        </p:nvSpPr>
        <p:spPr bwMode="auto">
          <a:xfrm>
            <a:off x="6996113" y="3924301"/>
            <a:ext cx="109855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hardware necessary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" name="Rectangle 133"/>
          <p:cNvSpPr>
            <a:spLocks noChangeArrowheads="1"/>
          </p:cNvSpPr>
          <p:nvPr/>
        </p:nvSpPr>
        <p:spPr bwMode="auto">
          <a:xfrm>
            <a:off x="6824663" y="4083051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5" name="Rectangle 134"/>
          <p:cNvSpPr>
            <a:spLocks noChangeArrowheads="1"/>
          </p:cNvSpPr>
          <p:nvPr/>
        </p:nvSpPr>
        <p:spPr bwMode="auto">
          <a:xfrm>
            <a:off x="6996113" y="4076701"/>
            <a:ext cx="14938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detector radiation damages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6" name="Rectangle 135"/>
          <p:cNvSpPr>
            <a:spLocks noChangeArrowheads="1"/>
          </p:cNvSpPr>
          <p:nvPr/>
        </p:nvSpPr>
        <p:spPr bwMode="auto">
          <a:xfrm>
            <a:off x="6824663" y="4260851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7" name="Rectangle 136"/>
          <p:cNvSpPr>
            <a:spLocks noChangeArrowheads="1"/>
          </p:cNvSpPr>
          <p:nvPr/>
        </p:nvSpPr>
        <p:spPr bwMode="auto">
          <a:xfrm>
            <a:off x="6996113" y="4254501"/>
            <a:ext cx="11303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radiation protection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8" name="Rectangle 137"/>
          <p:cNvSpPr>
            <a:spLocks noChangeArrowheads="1"/>
          </p:cNvSpPr>
          <p:nvPr/>
        </p:nvSpPr>
        <p:spPr bwMode="auto">
          <a:xfrm>
            <a:off x="8061325" y="4237038"/>
            <a:ext cx="236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Wingdings" pitchFamily="2" charset="2"/>
                <a:cs typeface="Arial" pitchFamily="34" charset="0"/>
              </a:rPr>
              <a:t>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9" name="Rectangle 138"/>
          <p:cNvSpPr>
            <a:spLocks noChangeArrowheads="1"/>
          </p:cNvSpPr>
          <p:nvPr/>
        </p:nvSpPr>
        <p:spPr bwMode="auto">
          <a:xfrm>
            <a:off x="603250" y="4500563"/>
            <a:ext cx="1036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SEM/TEM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0" name="Rectangle 139"/>
          <p:cNvSpPr>
            <a:spLocks noChangeArrowheads="1"/>
          </p:cNvSpPr>
          <p:nvPr/>
        </p:nvSpPr>
        <p:spPr bwMode="auto">
          <a:xfrm>
            <a:off x="4751388" y="4510088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1" name="Rectangle 140"/>
          <p:cNvSpPr>
            <a:spLocks noChangeArrowheads="1"/>
          </p:cNvSpPr>
          <p:nvPr/>
        </p:nvSpPr>
        <p:spPr bwMode="auto">
          <a:xfrm>
            <a:off x="4922838" y="4503738"/>
            <a:ext cx="13446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gradual increase of both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2" name="Rectangle 141"/>
          <p:cNvSpPr>
            <a:spLocks noChangeArrowheads="1"/>
          </p:cNvSpPr>
          <p:nvPr/>
        </p:nvSpPr>
        <p:spPr bwMode="auto">
          <a:xfrm>
            <a:off x="4922838" y="4656138"/>
            <a:ext cx="159543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intensity (in 10eV steps up to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3" name="Rectangle 142"/>
          <p:cNvSpPr>
            <a:spLocks noChangeArrowheads="1"/>
          </p:cNvSpPr>
          <p:nvPr/>
        </p:nvSpPr>
        <p:spPr bwMode="auto">
          <a:xfrm>
            <a:off x="4922838" y="4808538"/>
            <a:ext cx="13335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300keV) and quantity of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4" name="Freeform 143"/>
          <p:cNvSpPr>
            <a:spLocks noEditPoints="1"/>
          </p:cNvSpPr>
          <p:nvPr/>
        </p:nvSpPr>
        <p:spPr bwMode="auto">
          <a:xfrm>
            <a:off x="6227763" y="4868863"/>
            <a:ext cx="49213" cy="60325"/>
          </a:xfrm>
          <a:custGeom>
            <a:avLst/>
            <a:gdLst>
              <a:gd name="T0" fmla="*/ 174 w 264"/>
              <a:gd name="T1" fmla="*/ 25 h 320"/>
              <a:gd name="T2" fmla="*/ 111 w 264"/>
              <a:gd name="T3" fmla="*/ 58 h 320"/>
              <a:gd name="T4" fmla="*/ 65 w 264"/>
              <a:gd name="T5" fmla="*/ 148 h 320"/>
              <a:gd name="T6" fmla="*/ 143 w 264"/>
              <a:gd name="T7" fmla="*/ 139 h 320"/>
              <a:gd name="T8" fmla="*/ 193 w 264"/>
              <a:gd name="T9" fmla="*/ 114 h 320"/>
              <a:gd name="T10" fmla="*/ 211 w 264"/>
              <a:gd name="T11" fmla="*/ 67 h 320"/>
              <a:gd name="T12" fmla="*/ 202 w 264"/>
              <a:gd name="T13" fmla="*/ 36 h 320"/>
              <a:gd name="T14" fmla="*/ 174 w 264"/>
              <a:gd name="T15" fmla="*/ 25 h 320"/>
              <a:gd name="T16" fmla="*/ 186 w 264"/>
              <a:gd name="T17" fmla="*/ 0 h 320"/>
              <a:gd name="T18" fmla="*/ 245 w 264"/>
              <a:gd name="T19" fmla="*/ 15 h 320"/>
              <a:gd name="T20" fmla="*/ 264 w 264"/>
              <a:gd name="T21" fmla="*/ 65 h 320"/>
              <a:gd name="T22" fmla="*/ 213 w 264"/>
              <a:gd name="T23" fmla="*/ 148 h 320"/>
              <a:gd name="T24" fmla="*/ 59 w 264"/>
              <a:gd name="T25" fmla="*/ 175 h 320"/>
              <a:gd name="T26" fmla="*/ 55 w 264"/>
              <a:gd name="T27" fmla="*/ 217 h 320"/>
              <a:gd name="T28" fmla="*/ 69 w 264"/>
              <a:gd name="T29" fmla="*/ 267 h 320"/>
              <a:gd name="T30" fmla="*/ 112 w 264"/>
              <a:gd name="T31" fmla="*/ 282 h 320"/>
              <a:gd name="T32" fmla="*/ 166 w 264"/>
              <a:gd name="T33" fmla="*/ 269 h 320"/>
              <a:gd name="T34" fmla="*/ 217 w 264"/>
              <a:gd name="T35" fmla="*/ 229 h 320"/>
              <a:gd name="T36" fmla="*/ 237 w 264"/>
              <a:gd name="T37" fmla="*/ 251 h 320"/>
              <a:gd name="T38" fmla="*/ 174 w 264"/>
              <a:gd name="T39" fmla="*/ 303 h 320"/>
              <a:gd name="T40" fmla="*/ 98 w 264"/>
              <a:gd name="T41" fmla="*/ 320 h 320"/>
              <a:gd name="T42" fmla="*/ 26 w 264"/>
              <a:gd name="T43" fmla="*/ 292 h 320"/>
              <a:gd name="T44" fmla="*/ 0 w 264"/>
              <a:gd name="T45" fmla="*/ 212 h 320"/>
              <a:gd name="T46" fmla="*/ 12 w 264"/>
              <a:gd name="T47" fmla="*/ 137 h 320"/>
              <a:gd name="T48" fmla="*/ 50 w 264"/>
              <a:gd name="T49" fmla="*/ 66 h 320"/>
              <a:gd name="T50" fmla="*/ 111 w 264"/>
              <a:gd name="T51" fmla="*/ 17 h 320"/>
              <a:gd name="T52" fmla="*/ 186 w 264"/>
              <a:gd name="T53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4" h="320">
                <a:moveTo>
                  <a:pt x="174" y="25"/>
                </a:moveTo>
                <a:cubicBezTo>
                  <a:pt x="152" y="25"/>
                  <a:pt x="131" y="36"/>
                  <a:pt x="111" y="58"/>
                </a:cubicBezTo>
                <a:cubicBezTo>
                  <a:pt x="91" y="80"/>
                  <a:pt x="76" y="110"/>
                  <a:pt x="65" y="148"/>
                </a:cubicBezTo>
                <a:cubicBezTo>
                  <a:pt x="95" y="148"/>
                  <a:pt x="121" y="145"/>
                  <a:pt x="143" y="139"/>
                </a:cubicBezTo>
                <a:cubicBezTo>
                  <a:pt x="165" y="134"/>
                  <a:pt x="182" y="126"/>
                  <a:pt x="193" y="114"/>
                </a:cubicBezTo>
                <a:cubicBezTo>
                  <a:pt x="205" y="103"/>
                  <a:pt x="211" y="87"/>
                  <a:pt x="211" y="67"/>
                </a:cubicBezTo>
                <a:cubicBezTo>
                  <a:pt x="211" y="54"/>
                  <a:pt x="208" y="44"/>
                  <a:pt x="202" y="36"/>
                </a:cubicBezTo>
                <a:cubicBezTo>
                  <a:pt x="196" y="29"/>
                  <a:pt x="186" y="25"/>
                  <a:pt x="174" y="25"/>
                </a:cubicBezTo>
                <a:close/>
                <a:moveTo>
                  <a:pt x="186" y="0"/>
                </a:moveTo>
                <a:cubicBezTo>
                  <a:pt x="212" y="0"/>
                  <a:pt x="232" y="5"/>
                  <a:pt x="245" y="15"/>
                </a:cubicBezTo>
                <a:cubicBezTo>
                  <a:pt x="258" y="26"/>
                  <a:pt x="264" y="43"/>
                  <a:pt x="264" y="65"/>
                </a:cubicBezTo>
                <a:cubicBezTo>
                  <a:pt x="264" y="102"/>
                  <a:pt x="247" y="129"/>
                  <a:pt x="213" y="148"/>
                </a:cubicBezTo>
                <a:cubicBezTo>
                  <a:pt x="178" y="166"/>
                  <a:pt x="127" y="175"/>
                  <a:pt x="59" y="175"/>
                </a:cubicBezTo>
                <a:cubicBezTo>
                  <a:pt x="57" y="188"/>
                  <a:pt x="55" y="202"/>
                  <a:pt x="55" y="217"/>
                </a:cubicBezTo>
                <a:cubicBezTo>
                  <a:pt x="55" y="240"/>
                  <a:pt x="60" y="257"/>
                  <a:pt x="69" y="267"/>
                </a:cubicBezTo>
                <a:cubicBezTo>
                  <a:pt x="77" y="277"/>
                  <a:pt x="92" y="282"/>
                  <a:pt x="112" y="282"/>
                </a:cubicBezTo>
                <a:cubicBezTo>
                  <a:pt x="132" y="282"/>
                  <a:pt x="150" y="278"/>
                  <a:pt x="166" y="269"/>
                </a:cubicBezTo>
                <a:cubicBezTo>
                  <a:pt x="182" y="261"/>
                  <a:pt x="199" y="247"/>
                  <a:pt x="217" y="229"/>
                </a:cubicBezTo>
                <a:lnTo>
                  <a:pt x="237" y="251"/>
                </a:lnTo>
                <a:cubicBezTo>
                  <a:pt x="216" y="274"/>
                  <a:pt x="195" y="291"/>
                  <a:pt x="174" y="303"/>
                </a:cubicBezTo>
                <a:cubicBezTo>
                  <a:pt x="152" y="314"/>
                  <a:pt x="127" y="320"/>
                  <a:pt x="98" y="320"/>
                </a:cubicBezTo>
                <a:cubicBezTo>
                  <a:pt x="67" y="320"/>
                  <a:pt x="43" y="311"/>
                  <a:pt x="26" y="292"/>
                </a:cubicBezTo>
                <a:cubicBezTo>
                  <a:pt x="8" y="272"/>
                  <a:pt x="0" y="246"/>
                  <a:pt x="0" y="212"/>
                </a:cubicBezTo>
                <a:cubicBezTo>
                  <a:pt x="0" y="188"/>
                  <a:pt x="4" y="164"/>
                  <a:pt x="12" y="137"/>
                </a:cubicBezTo>
                <a:cubicBezTo>
                  <a:pt x="21" y="111"/>
                  <a:pt x="33" y="87"/>
                  <a:pt x="50" y="66"/>
                </a:cubicBezTo>
                <a:cubicBezTo>
                  <a:pt x="67" y="45"/>
                  <a:pt x="87" y="28"/>
                  <a:pt x="111" y="17"/>
                </a:cubicBezTo>
                <a:cubicBezTo>
                  <a:pt x="134" y="5"/>
                  <a:pt x="159" y="0"/>
                  <a:pt x="186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35" name="Rectangle 144"/>
          <p:cNvSpPr>
            <a:spLocks noChangeArrowheads="1"/>
          </p:cNvSpPr>
          <p:nvPr/>
        </p:nvSpPr>
        <p:spPr bwMode="auto">
          <a:xfrm>
            <a:off x="6297613" y="4852988"/>
            <a:ext cx="523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6" name="Rectangle 145"/>
          <p:cNvSpPr>
            <a:spLocks noChangeArrowheads="1"/>
          </p:cNvSpPr>
          <p:nvPr/>
        </p:nvSpPr>
        <p:spPr bwMode="auto">
          <a:xfrm>
            <a:off x="6824663" y="4510088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7" name="Rectangle 146"/>
          <p:cNvSpPr>
            <a:spLocks noChangeArrowheads="1"/>
          </p:cNvSpPr>
          <p:nvPr/>
        </p:nvSpPr>
        <p:spPr bwMode="auto">
          <a:xfrm>
            <a:off x="6996113" y="4503738"/>
            <a:ext cx="4714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vacuum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8" name="Rectangle 147"/>
          <p:cNvSpPr>
            <a:spLocks noChangeArrowheads="1"/>
          </p:cNvSpPr>
          <p:nvPr/>
        </p:nvSpPr>
        <p:spPr bwMode="auto">
          <a:xfrm>
            <a:off x="7431088" y="4503738"/>
            <a:ext cx="6492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device and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9" name="Rectangle 148"/>
          <p:cNvSpPr>
            <a:spLocks noChangeArrowheads="1"/>
          </p:cNvSpPr>
          <p:nvPr/>
        </p:nvSpPr>
        <p:spPr bwMode="auto">
          <a:xfrm>
            <a:off x="6996113" y="4656138"/>
            <a:ext cx="16891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corresponding interconnection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0" name="Rectangle 149"/>
          <p:cNvSpPr>
            <a:spLocks noChangeArrowheads="1"/>
          </p:cNvSpPr>
          <p:nvPr/>
        </p:nvSpPr>
        <p:spPr bwMode="auto">
          <a:xfrm>
            <a:off x="6996113" y="4808538"/>
            <a:ext cx="10985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hardware necessary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1" name="Rectangle 150"/>
          <p:cNvSpPr>
            <a:spLocks noChangeArrowheads="1"/>
          </p:cNvSpPr>
          <p:nvPr/>
        </p:nvSpPr>
        <p:spPr bwMode="auto">
          <a:xfrm>
            <a:off x="603250" y="5049838"/>
            <a:ext cx="608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Laser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2" name="Rectangle 151"/>
          <p:cNvSpPr>
            <a:spLocks noChangeArrowheads="1"/>
          </p:cNvSpPr>
          <p:nvPr/>
        </p:nvSpPr>
        <p:spPr bwMode="auto">
          <a:xfrm>
            <a:off x="2676525" y="5051426"/>
            <a:ext cx="6000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660nm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3" name="Rectangle 152"/>
          <p:cNvSpPr>
            <a:spLocks noChangeArrowheads="1"/>
          </p:cNvSpPr>
          <p:nvPr/>
        </p:nvSpPr>
        <p:spPr bwMode="auto">
          <a:xfrm>
            <a:off x="4751388" y="5059363"/>
            <a:ext cx="1000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4" name="Rectangle 153"/>
          <p:cNvSpPr>
            <a:spLocks noChangeArrowheads="1"/>
          </p:cNvSpPr>
          <p:nvPr/>
        </p:nvSpPr>
        <p:spPr bwMode="auto">
          <a:xfrm>
            <a:off x="4922838" y="5053013"/>
            <a:ext cx="7540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easy focusing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5" name="Rectangle 154"/>
          <p:cNvSpPr>
            <a:spLocks noChangeArrowheads="1"/>
          </p:cNvSpPr>
          <p:nvPr/>
        </p:nvSpPr>
        <p:spPr bwMode="auto">
          <a:xfrm>
            <a:off x="4751388" y="5211763"/>
            <a:ext cx="1000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6" name="Rectangle 155"/>
          <p:cNvSpPr>
            <a:spLocks noChangeArrowheads="1"/>
          </p:cNvSpPr>
          <p:nvPr/>
        </p:nvSpPr>
        <p:spPr bwMode="auto">
          <a:xfrm>
            <a:off x="4922838" y="5205413"/>
            <a:ext cx="5111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intensity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7" name="Rectangle 156"/>
          <p:cNvSpPr>
            <a:spLocks noChangeArrowheads="1"/>
          </p:cNvSpPr>
          <p:nvPr/>
        </p:nvSpPr>
        <p:spPr bwMode="auto">
          <a:xfrm>
            <a:off x="5397500" y="5205413"/>
            <a:ext cx="12954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controllable via applied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8" name="Rectangle 157"/>
          <p:cNvSpPr>
            <a:spLocks noChangeArrowheads="1"/>
          </p:cNvSpPr>
          <p:nvPr/>
        </p:nvSpPr>
        <p:spPr bwMode="auto">
          <a:xfrm>
            <a:off x="4922838" y="5357813"/>
            <a:ext cx="14033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voltage and time (pulsing)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9" name="Rectangle 158"/>
          <p:cNvSpPr>
            <a:spLocks noChangeArrowheads="1"/>
          </p:cNvSpPr>
          <p:nvPr/>
        </p:nvSpPr>
        <p:spPr bwMode="auto">
          <a:xfrm>
            <a:off x="4751388" y="5516563"/>
            <a:ext cx="1000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0" name="Rectangle 159"/>
          <p:cNvSpPr>
            <a:spLocks noChangeArrowheads="1"/>
          </p:cNvSpPr>
          <p:nvPr/>
        </p:nvSpPr>
        <p:spPr bwMode="auto">
          <a:xfrm>
            <a:off x="4922838" y="5510213"/>
            <a:ext cx="1330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equipment HLL available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1" name="Rectangle 160"/>
          <p:cNvSpPr>
            <a:spLocks noChangeArrowheads="1"/>
          </p:cNvSpPr>
          <p:nvPr/>
        </p:nvSpPr>
        <p:spPr bwMode="auto">
          <a:xfrm>
            <a:off x="6824663" y="5059363"/>
            <a:ext cx="1000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2" name="Rectangle 161"/>
          <p:cNvSpPr>
            <a:spLocks noChangeArrowheads="1"/>
          </p:cNvSpPr>
          <p:nvPr/>
        </p:nvSpPr>
        <p:spPr bwMode="auto">
          <a:xfrm>
            <a:off x="6996113" y="5053013"/>
            <a:ext cx="16732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exact energy transfer unknown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3" name="Rectangle 162"/>
          <p:cNvSpPr>
            <a:spLocks noChangeArrowheads="1"/>
          </p:cNvSpPr>
          <p:nvPr/>
        </p:nvSpPr>
        <p:spPr bwMode="auto">
          <a:xfrm>
            <a:off x="6996113" y="5205413"/>
            <a:ext cx="15208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(approximation with optical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4" name="Rectangle 163"/>
          <p:cNvSpPr>
            <a:spLocks noChangeArrowheads="1"/>
          </p:cNvSpPr>
          <p:nvPr/>
        </p:nvSpPr>
        <p:spPr bwMode="auto">
          <a:xfrm>
            <a:off x="6996113" y="5357813"/>
            <a:ext cx="7794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power meter)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5" name="Rectangle 164"/>
          <p:cNvSpPr>
            <a:spLocks noChangeArrowheads="1"/>
          </p:cNvSpPr>
          <p:nvPr/>
        </p:nvSpPr>
        <p:spPr bwMode="auto">
          <a:xfrm>
            <a:off x="6824663" y="5516563"/>
            <a:ext cx="1000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6" name="Rectangle 165"/>
          <p:cNvSpPr>
            <a:spLocks noChangeArrowheads="1"/>
          </p:cNvSpPr>
          <p:nvPr/>
        </p:nvSpPr>
        <p:spPr bwMode="auto">
          <a:xfrm>
            <a:off x="6996113" y="5510213"/>
            <a:ext cx="4873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only cell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7" name="Rectangle 166"/>
          <p:cNvSpPr>
            <a:spLocks noChangeArrowheads="1"/>
          </p:cNvSpPr>
          <p:nvPr/>
        </p:nvSpPr>
        <p:spPr bwMode="auto">
          <a:xfrm>
            <a:off x="7416800" y="5510213"/>
            <a:ext cx="1047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8" name="Rectangle 167"/>
          <p:cNvSpPr>
            <a:spLocks noChangeArrowheads="1"/>
          </p:cNvSpPr>
          <p:nvPr/>
        </p:nvSpPr>
        <p:spPr bwMode="auto">
          <a:xfrm>
            <a:off x="7454900" y="5510213"/>
            <a:ext cx="1889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9" name="Rectangle 168"/>
          <p:cNvSpPr>
            <a:spLocks noChangeArrowheads="1"/>
          </p:cNvSpPr>
          <p:nvPr/>
        </p:nvSpPr>
        <p:spPr bwMode="auto">
          <a:xfrm>
            <a:off x="7580313" y="5510213"/>
            <a:ext cx="1047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0" name="Rectangle 169"/>
          <p:cNvSpPr>
            <a:spLocks noChangeArrowheads="1"/>
          </p:cNvSpPr>
          <p:nvPr/>
        </p:nvSpPr>
        <p:spPr bwMode="auto">
          <a:xfrm>
            <a:off x="7618413" y="5510213"/>
            <a:ext cx="8159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cell calibration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1" name="Rectangle 170"/>
          <p:cNvSpPr>
            <a:spLocks noChangeArrowheads="1"/>
          </p:cNvSpPr>
          <p:nvPr/>
        </p:nvSpPr>
        <p:spPr bwMode="auto">
          <a:xfrm>
            <a:off x="603250" y="5749926"/>
            <a:ext cx="19986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CLEAR Backinjection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2" name="Rectangle 171"/>
          <p:cNvSpPr>
            <a:spLocks noChangeArrowheads="1"/>
          </p:cNvSpPr>
          <p:nvPr/>
        </p:nvSpPr>
        <p:spPr bwMode="auto">
          <a:xfrm>
            <a:off x="2676525" y="5751513"/>
            <a:ext cx="11445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capitalizes 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3" name="Rectangle 172"/>
          <p:cNvSpPr>
            <a:spLocks noChangeArrowheads="1"/>
          </p:cNvSpPr>
          <p:nvPr/>
        </p:nvSpPr>
        <p:spPr bwMode="auto">
          <a:xfrm>
            <a:off x="3689350" y="5751513"/>
            <a:ext cx="10287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variation of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4" name="Rectangle 173"/>
          <p:cNvSpPr>
            <a:spLocks noChangeArrowheads="1"/>
          </p:cNvSpPr>
          <p:nvPr/>
        </p:nvSpPr>
        <p:spPr bwMode="auto">
          <a:xfrm>
            <a:off x="2676525" y="5965826"/>
            <a:ext cx="1270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integration time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5" name="Rectangle 174"/>
          <p:cNvSpPr>
            <a:spLocks noChangeArrowheads="1"/>
          </p:cNvSpPr>
          <p:nvPr/>
        </p:nvSpPr>
        <p:spPr bwMode="auto">
          <a:xfrm>
            <a:off x="4751388" y="5759451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6" name="Rectangle 175"/>
          <p:cNvSpPr>
            <a:spLocks noChangeArrowheads="1"/>
          </p:cNvSpPr>
          <p:nvPr/>
        </p:nvSpPr>
        <p:spPr bwMode="auto">
          <a:xfrm>
            <a:off x="4922838" y="5753101"/>
            <a:ext cx="5381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relatively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7" name="Rectangle 176"/>
          <p:cNvSpPr>
            <a:spLocks noChangeArrowheads="1"/>
          </p:cNvSpPr>
          <p:nvPr/>
        </p:nvSpPr>
        <p:spPr bwMode="auto">
          <a:xfrm>
            <a:off x="5426075" y="5753101"/>
            <a:ext cx="12207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quick calibration of all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8" name="Rectangle 177"/>
          <p:cNvSpPr>
            <a:spLocks noChangeArrowheads="1"/>
          </p:cNvSpPr>
          <p:nvPr/>
        </p:nvSpPr>
        <p:spPr bwMode="auto">
          <a:xfrm>
            <a:off x="4922838" y="5905501"/>
            <a:ext cx="8032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pixels possible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9" name="Rectangle 178"/>
          <p:cNvSpPr>
            <a:spLocks noChangeArrowheads="1"/>
          </p:cNvSpPr>
          <p:nvPr/>
        </p:nvSpPr>
        <p:spPr bwMode="auto">
          <a:xfrm>
            <a:off x="6824663" y="5759451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0" name="Rectangle 179"/>
          <p:cNvSpPr>
            <a:spLocks noChangeArrowheads="1"/>
          </p:cNvSpPr>
          <p:nvPr/>
        </p:nvSpPr>
        <p:spPr bwMode="auto">
          <a:xfrm>
            <a:off x="6996113" y="5753101"/>
            <a:ext cx="1800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level of original backinjection not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1" name="Rectangle 180"/>
          <p:cNvSpPr>
            <a:spLocks noChangeArrowheads="1"/>
          </p:cNvSpPr>
          <p:nvPr/>
        </p:nvSpPr>
        <p:spPr bwMode="auto">
          <a:xfrm>
            <a:off x="6996113" y="5905501"/>
            <a:ext cx="15970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known (but can be measured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2" name="Rectangle 181"/>
          <p:cNvSpPr>
            <a:spLocks noChangeArrowheads="1"/>
          </p:cNvSpPr>
          <p:nvPr/>
        </p:nvSpPr>
        <p:spPr bwMode="auto">
          <a:xfrm>
            <a:off x="6996113" y="6057901"/>
            <a:ext cx="5746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indirectly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3" name="Rectangle 182"/>
          <p:cNvSpPr>
            <a:spLocks noChangeArrowheads="1"/>
          </p:cNvSpPr>
          <p:nvPr/>
        </p:nvSpPr>
        <p:spPr bwMode="auto">
          <a:xfrm>
            <a:off x="7505700" y="6057901"/>
            <a:ext cx="1285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–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4" name="Rectangle 183"/>
          <p:cNvSpPr>
            <a:spLocks noChangeArrowheads="1"/>
          </p:cNvSpPr>
          <p:nvPr/>
        </p:nvSpPr>
        <p:spPr bwMode="auto">
          <a:xfrm>
            <a:off x="7597775" y="6057901"/>
            <a:ext cx="34925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laser)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5" name="Rectangle 184"/>
          <p:cNvSpPr>
            <a:spLocks noChangeArrowheads="1"/>
          </p:cNvSpPr>
          <p:nvPr/>
        </p:nvSpPr>
        <p:spPr bwMode="auto">
          <a:xfrm>
            <a:off x="6824663" y="6216651"/>
            <a:ext cx="100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6" name="Rectangle 185"/>
          <p:cNvSpPr>
            <a:spLocks noChangeArrowheads="1"/>
          </p:cNvSpPr>
          <p:nvPr/>
        </p:nvSpPr>
        <p:spPr bwMode="auto">
          <a:xfrm>
            <a:off x="6996113" y="6210301"/>
            <a:ext cx="4206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finding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7" name="Rectangle 186"/>
          <p:cNvSpPr>
            <a:spLocks noChangeArrowheads="1"/>
          </p:cNvSpPr>
          <p:nvPr/>
        </p:nvSpPr>
        <p:spPr bwMode="auto">
          <a:xfrm>
            <a:off x="7380288" y="6210301"/>
            <a:ext cx="13239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optimal operation point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8" name="Rectangle 187"/>
          <p:cNvSpPr>
            <a:spLocks noChangeArrowheads="1"/>
          </p:cNvSpPr>
          <p:nvPr/>
        </p:nvSpPr>
        <p:spPr bwMode="auto">
          <a:xfrm>
            <a:off x="6996113" y="6362701"/>
            <a:ext cx="16637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for all pixels (process variation)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Interaktive Schaltfläche: Informationen 190">
            <a:hlinkClick r:id="rId2" action="ppaction://hlinksldjump" highlightClick="1"/>
          </p:cNvPr>
          <p:cNvSpPr/>
          <p:nvPr/>
        </p:nvSpPr>
        <p:spPr bwMode="auto">
          <a:xfrm>
            <a:off x="8367735" y="2300113"/>
            <a:ext cx="298405" cy="327373"/>
          </a:xfrm>
          <a:prstGeom prst="actionButtonInformation">
            <a:avLst/>
          </a:prstGeom>
          <a:solidFill>
            <a:schemeClr val="accent1">
              <a:tint val="2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2" name="Interaktive Schaltfläche: Informationen 191">
            <a:hlinkClick r:id="rId3" action="ppaction://hlinksldjump" highlightClick="1"/>
          </p:cNvPr>
          <p:cNvSpPr/>
          <p:nvPr/>
        </p:nvSpPr>
        <p:spPr bwMode="auto">
          <a:xfrm>
            <a:off x="5794580" y="3108326"/>
            <a:ext cx="298405" cy="327373"/>
          </a:xfrm>
          <a:prstGeom prst="actionButtonInformation">
            <a:avLst/>
          </a:prstGeom>
          <a:solidFill>
            <a:schemeClr val="accent1">
              <a:tint val="2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3" name="Interaktive Schaltfläche: Informationen 192">
            <a:hlinkClick r:id="rId4" action="ppaction://hlinksldjump" highlightClick="1"/>
          </p:cNvPr>
          <p:cNvSpPr/>
          <p:nvPr/>
        </p:nvSpPr>
        <p:spPr bwMode="auto">
          <a:xfrm>
            <a:off x="3350419" y="4570238"/>
            <a:ext cx="298405" cy="327373"/>
          </a:xfrm>
          <a:prstGeom prst="actionButtonInformation">
            <a:avLst/>
          </a:prstGeom>
          <a:solidFill>
            <a:schemeClr val="accent1">
              <a:tint val="2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4" name="Interaktive Schaltfläche: Nächste(r) oder Weiter 193">
            <a:hlinkClick r:id="rId5" action="ppaction://hlinksldjump" highlightClick="1"/>
          </p:cNvPr>
          <p:cNvSpPr/>
          <p:nvPr/>
        </p:nvSpPr>
        <p:spPr bwMode="auto">
          <a:xfrm>
            <a:off x="721677" y="273185"/>
            <a:ext cx="696912" cy="496388"/>
          </a:xfrm>
          <a:prstGeom prst="actionButtonForwardNext">
            <a:avLst/>
          </a:prstGeom>
          <a:solidFill>
            <a:schemeClr val="accent1">
              <a:tint val="2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2" grpId="0"/>
      <p:bldP spid="5173" grpId="0"/>
      <p:bldP spid="5174" grpId="0"/>
      <p:bldP spid="5175" grpId="0"/>
      <p:bldP spid="5176" grpId="0"/>
      <p:bldP spid="5177" grpId="0"/>
      <p:bldP spid="5178" grpId="0"/>
      <p:bldP spid="5179" grpId="0"/>
      <p:bldP spid="5180" grpId="0"/>
      <p:bldP spid="5181" grpId="0"/>
      <p:bldP spid="5182" grpId="0"/>
      <p:bldP spid="5183" grpId="0"/>
      <p:bldP spid="5184" grpId="0"/>
      <p:bldP spid="5185" grpId="0"/>
      <p:bldP spid="5186" grpId="0"/>
      <p:bldP spid="5187" grpId="0"/>
      <p:bldP spid="5188" grpId="0"/>
      <p:bldP spid="5189" grpId="0"/>
      <p:bldP spid="5190" grpId="0"/>
      <p:bldP spid="5191" grpId="0"/>
      <p:bldP spid="5192" grpId="0"/>
      <p:bldP spid="5193" grpId="0"/>
      <p:bldP spid="5194" grpId="0"/>
      <p:bldP spid="5195" grpId="0"/>
      <p:bldP spid="5196" grpId="0"/>
      <p:bldP spid="5197" grpId="0"/>
      <p:bldP spid="5198" grpId="0"/>
      <p:bldP spid="5199" grpId="0"/>
      <p:bldP spid="5200" grpId="0"/>
      <p:bldP spid="5201" grpId="0"/>
      <p:bldP spid="5202" grpId="0"/>
      <p:bldP spid="5203" grpId="0"/>
      <p:bldP spid="5204" grpId="0"/>
      <p:bldP spid="5205" grpId="0"/>
      <p:bldP spid="5206" grpId="0"/>
      <p:bldP spid="5207" grpId="0"/>
      <p:bldP spid="5208" grpId="0"/>
      <p:bldP spid="5209" grpId="0"/>
      <p:bldP spid="5210" grpId="0"/>
      <p:bldP spid="5211" grpId="0"/>
      <p:bldP spid="5212" grpId="0"/>
      <p:bldP spid="5213" grpId="0"/>
      <p:bldP spid="5214" grpId="0"/>
      <p:bldP spid="5215" grpId="0"/>
      <p:bldP spid="5216" grpId="0" animBg="1"/>
      <p:bldP spid="5217" grpId="0" animBg="1"/>
      <p:bldP spid="5218" grpId="0"/>
      <p:bldP spid="5219" grpId="0"/>
      <p:bldP spid="5220" grpId="0"/>
      <p:bldP spid="5221" grpId="0"/>
      <p:bldP spid="5222" grpId="0"/>
      <p:bldP spid="5223" grpId="0"/>
      <p:bldP spid="5224" grpId="0"/>
      <p:bldP spid="5225" grpId="0"/>
      <p:bldP spid="5226" grpId="0"/>
      <p:bldP spid="5227" grpId="0"/>
      <p:bldP spid="5228" grpId="0"/>
      <p:bldP spid="5229" grpId="0"/>
      <p:bldP spid="5230" grpId="0"/>
      <p:bldP spid="5231" grpId="0"/>
      <p:bldP spid="5232" grpId="0"/>
      <p:bldP spid="5233" grpId="0"/>
      <p:bldP spid="5234" grpId="0" animBg="1"/>
      <p:bldP spid="5235" grpId="0" animBg="1"/>
      <p:bldP spid="5236" grpId="0"/>
      <p:bldP spid="5237" grpId="0"/>
      <p:bldP spid="5238" grpId="0"/>
      <p:bldP spid="5239" grpId="0"/>
      <p:bldP spid="5240" grpId="0"/>
      <p:bldP spid="5241" grpId="0"/>
      <p:bldP spid="5242" grpId="0"/>
      <p:bldP spid="5243" grpId="0"/>
      <p:bldP spid="5244" grpId="0"/>
      <p:bldP spid="5245" grpId="0"/>
      <p:bldP spid="5246" grpId="0"/>
      <p:bldP spid="5247" grpId="0"/>
      <p:bldP spid="5248" grpId="0"/>
      <p:bldP spid="5249" grpId="0"/>
      <p:bldP spid="5250" grpId="0"/>
      <p:bldP spid="5251" grpId="0"/>
      <p:bldP spid="5252" grpId="0"/>
      <p:bldP spid="5253" grpId="0"/>
      <p:bldP spid="5254" grpId="0"/>
      <p:bldP spid="5255" grpId="0"/>
      <p:bldP spid="5256" grpId="0"/>
      <p:bldP spid="5257" grpId="0"/>
      <p:bldP spid="5258" grpId="0"/>
      <p:bldP spid="5259" grpId="0"/>
      <p:bldP spid="5260" grpId="0"/>
      <p:bldP spid="5261" grpId="0"/>
      <p:bldP spid="5262" grpId="0"/>
      <p:bldP spid="5263" grpId="0"/>
      <p:bldP spid="5264" grpId="0"/>
      <p:bldP spid="5265" grpId="0"/>
      <p:bldP spid="5266" grpId="0"/>
      <p:bldP spid="5267" grpId="0"/>
      <p:bldP spid="5268" grpId="0"/>
      <p:bldP spid="5269" grpId="0"/>
      <p:bldP spid="5270" grpId="0"/>
      <p:bldP spid="5271" grpId="0"/>
      <p:bldP spid="5272" grpId="0"/>
      <p:bldP spid="5273" grpId="0"/>
      <p:bldP spid="5274" grpId="0"/>
      <p:bldP spid="5275" grpId="0"/>
      <p:bldP spid="5276" grpId="0"/>
      <p:bldP spid="5277" grpId="0"/>
      <p:bldP spid="5278" grpId="0"/>
      <p:bldP spid="191" grpId="0" animBg="1"/>
      <p:bldP spid="192" grpId="0" animBg="1"/>
      <p:bldP spid="1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Above 60keV Compton Scattering dominates</a:t>
            </a:r>
            <a:endParaRPr lang="en-US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547328"/>
              </p:ext>
            </p:extLst>
          </p:nvPr>
        </p:nvGraphicFramePr>
        <p:xfrm>
          <a:off x="661054" y="1331726"/>
          <a:ext cx="8294687" cy="497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04047" y="6348064"/>
            <a:ext cx="164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Source: NIST data</a:t>
            </a:r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 bwMode="auto">
          <a:xfrm>
            <a:off x="513806" y="470263"/>
            <a:ext cx="635725" cy="548640"/>
          </a:xfrm>
          <a:prstGeom prst="actionButtonBackPrevious">
            <a:avLst/>
          </a:prstGeom>
          <a:solidFill>
            <a:schemeClr val="accent1">
              <a:tint val="2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Energetic Primary Electrons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992983" y="6127020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Ibrahym Dourki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02" y="1125538"/>
            <a:ext cx="7407109" cy="4970462"/>
          </a:xfrm>
        </p:spPr>
      </p:pic>
    </p:spTree>
    <p:extLst>
      <p:ext uri="{BB962C8B-B14F-4D97-AF65-F5344CB8AC3E}">
        <p14:creationId xmlns:p14="http://schemas.microsoft.com/office/powerpoint/2010/main" val="2418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 of high energetic electrons leaving Si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992983" y="6127020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Ibrahym Dourki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24" y="1125538"/>
            <a:ext cx="7209665" cy="4970462"/>
          </a:xfrm>
        </p:spPr>
      </p:pic>
    </p:spTree>
    <p:extLst>
      <p:ext uri="{BB962C8B-B14F-4D97-AF65-F5344CB8AC3E}">
        <p14:creationId xmlns:p14="http://schemas.microsoft.com/office/powerpoint/2010/main" val="30319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verage path length of electrons in Si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992983" y="6127020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Ibrahym Dourki</a:t>
            </a:r>
          </a:p>
        </p:txBody>
      </p:sp>
      <p:sp>
        <p:nvSpPr>
          <p:cNvPr id="6" name="Interaktive Schaltfläche: Zurück oder Vorherige(r) 5">
            <a:hlinkClick r:id="rId2" action="ppaction://hlinksldjump" highlightClick="1"/>
          </p:cNvPr>
          <p:cNvSpPr/>
          <p:nvPr/>
        </p:nvSpPr>
        <p:spPr bwMode="auto">
          <a:xfrm>
            <a:off x="600892" y="357052"/>
            <a:ext cx="635725" cy="548640"/>
          </a:xfrm>
          <a:prstGeom prst="actionButtonBackPrevious">
            <a:avLst/>
          </a:prstGeom>
          <a:solidFill>
            <a:schemeClr val="accent1">
              <a:tint val="2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53" y="1125538"/>
            <a:ext cx="7520606" cy="4970462"/>
          </a:xfrm>
        </p:spPr>
      </p:pic>
    </p:spTree>
    <p:extLst>
      <p:ext uri="{BB962C8B-B14F-4D97-AF65-F5344CB8AC3E}">
        <p14:creationId xmlns:p14="http://schemas.microsoft.com/office/powerpoint/2010/main" val="3216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SEM/TEM – JEOL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8" y="1323703"/>
            <a:ext cx="3834001" cy="511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2" y="1323703"/>
            <a:ext cx="3834000" cy="5112000"/>
          </a:xfrm>
          <a:prstGeom prst="rect">
            <a:avLst/>
          </a:prstGeom>
        </p:spPr>
      </p:pic>
      <p:sp>
        <p:nvSpPr>
          <p:cNvPr id="10" name="Interaktive Schaltfläche: Zurück oder Vorherige(r) 9">
            <a:hlinkClick r:id="rId4" action="ppaction://hlinksldjump" highlightClick="1"/>
          </p:cNvPr>
          <p:cNvSpPr/>
          <p:nvPr/>
        </p:nvSpPr>
        <p:spPr bwMode="auto">
          <a:xfrm>
            <a:off x="513806" y="313509"/>
            <a:ext cx="635725" cy="548640"/>
          </a:xfrm>
          <a:prstGeom prst="actionButtonBackPrevious">
            <a:avLst/>
          </a:prstGeom>
          <a:solidFill>
            <a:schemeClr val="accent1">
              <a:tint val="2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7266" y="1699279"/>
            <a:ext cx="8294687" cy="3822980"/>
          </a:xfrm>
        </p:spPr>
        <p:txBody>
          <a:bodyPr/>
          <a:lstStyle/>
          <a:p>
            <a:r>
              <a:rPr lang="en-US" dirty="0" smtClean="0"/>
              <a:t>Calibrate laser pulse with Cd</a:t>
            </a:r>
            <a:r>
              <a:rPr lang="en-US" baseline="30000" dirty="0" smtClean="0"/>
              <a:t>109</a:t>
            </a:r>
            <a:r>
              <a:rPr lang="en-US" dirty="0" smtClean="0"/>
              <a:t> source in high gain mode (from BELLE experience about 20 ADU, which corresponds to 1-2 ADU in lowest gain mode)</a:t>
            </a:r>
          </a:p>
          <a:p>
            <a:r>
              <a:rPr lang="en-US" dirty="0" smtClean="0"/>
              <a:t>Step-increase of pulse count within one readout period in order to measure a discrete gain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new E1 Hybrid Board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9314" y="1389412"/>
            <a:ext cx="8128432" cy="4706587"/>
          </a:xfrm>
        </p:spPr>
        <p:txBody>
          <a:bodyPr/>
          <a:lstStyle/>
          <a:p>
            <a:r>
              <a:rPr lang="en-US" sz="2400" dirty="0" smtClean="0"/>
              <a:t>Space Constraints</a:t>
            </a:r>
          </a:p>
          <a:p>
            <a:pPr lvl="1"/>
            <a:r>
              <a:rPr lang="en-US" sz="1800" dirty="0" smtClean="0"/>
              <a:t>EDET small matrix (</a:t>
            </a:r>
            <a:r>
              <a:rPr lang="en-US" sz="1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active area: 12x7mm</a:t>
            </a:r>
            <a:r>
              <a:rPr lang="en-US" sz="1400" i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800" dirty="0" smtClean="0"/>
              <a:t>) larger than BELLE small matrix (</a:t>
            </a:r>
            <a:r>
              <a:rPr lang="en-US" sz="1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7.68x3.84mm</a:t>
            </a:r>
            <a:r>
              <a:rPr lang="en-US" sz="1400" i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800" dirty="0" smtClean="0"/>
              <a:t>) permitting connections to all DCDE and Switcher channels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sym typeface="Wingdings" panose="05000000000000000000" pitchFamily="2" charset="2"/>
              </a:rPr>
              <a:t>new wirebond adapter</a:t>
            </a:r>
          </a:p>
          <a:p>
            <a:pPr lvl="1"/>
            <a:endParaRPr lang="en-US" sz="1800" b="1" dirty="0" smtClean="0"/>
          </a:p>
          <a:p>
            <a:r>
              <a:rPr lang="en-US" sz="2400" dirty="0" smtClean="0"/>
              <a:t>Integrate new connections</a:t>
            </a:r>
          </a:p>
          <a:p>
            <a:pPr lvl="1"/>
            <a:r>
              <a:rPr lang="en-US" sz="1800" dirty="0" smtClean="0"/>
              <a:t>compatibility to BELLE PS &amp; PSP </a:t>
            </a:r>
            <a:r>
              <a:rPr lang="en-US" sz="1800" b="1" dirty="0" smtClean="0"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sym typeface="Wingdings" panose="05000000000000000000" pitchFamily="2" charset="2"/>
              </a:rPr>
              <a:t>Glenair connectors</a:t>
            </a:r>
            <a:endParaRPr lang="en-US" sz="1800" b="1" dirty="0">
              <a:sym typeface="Wingdings" panose="05000000000000000000" pitchFamily="2" charset="2"/>
            </a:endParaRPr>
          </a:p>
          <a:p>
            <a:pPr lvl="1"/>
            <a:r>
              <a:rPr lang="en-US" sz="1800" dirty="0" smtClean="0"/>
              <a:t>Switcher </a:t>
            </a:r>
            <a:r>
              <a:rPr lang="en-US" sz="1800" dirty="0" smtClean="0"/>
              <a:t>substrate line, Switcher V</a:t>
            </a:r>
            <a:r>
              <a:rPr lang="en-US" sz="1800" baseline="-25000" dirty="0" smtClean="0"/>
              <a:t>ref</a:t>
            </a:r>
            <a:r>
              <a:rPr lang="en-US" sz="1800" dirty="0" smtClean="0"/>
              <a:t> line </a:t>
            </a:r>
          </a:p>
          <a:p>
            <a:pPr lvl="1"/>
            <a:r>
              <a:rPr lang="en-US" sz="1800" dirty="0" smtClean="0"/>
              <a:t>enabling sense lines to all ASIC voltages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Decision on data interface</a:t>
            </a:r>
          </a:p>
          <a:p>
            <a:pPr lvl="1"/>
            <a:r>
              <a:rPr lang="en-US" sz="1800" dirty="0" smtClean="0"/>
              <a:t>Change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infiniband (JTAG lines) connector to RJ45 in order to get rid of JTAG breakout board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96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optimal HV-Voltage 0V,-10V, -20V, -30V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2" y="1316307"/>
            <a:ext cx="3563385" cy="252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76" y="1316307"/>
            <a:ext cx="3563388" cy="2520000"/>
          </a:xfrm>
          <a:prstGeom prst="rect">
            <a:avLst/>
          </a:prstGeom>
        </p:spPr>
      </p:pic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2" y="4052048"/>
            <a:ext cx="3563389" cy="2520000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71" y="3998261"/>
            <a:ext cx="3563393" cy="252000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 bwMode="auto">
          <a:xfrm>
            <a:off x="7772400" y="2277035"/>
            <a:ext cx="197224" cy="215153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7772401" y="4926566"/>
            <a:ext cx="197224" cy="215153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3048000" y="5034143"/>
            <a:ext cx="197224" cy="215153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Expected Cd109-Peak – Calculations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76104" y="1072762"/>
                <a:ext cx="2159437" cy="717697"/>
              </a:xfrm>
              <a:prstGeom prst="rect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de-DE" sz="160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de-DE" sz="1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de-DE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de-DE" sz="1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𝑑𝑟𝑎𝑖𝑛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de-DE" sz="1600" dirty="0" smtClean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4" y="1072762"/>
                <a:ext cx="2159437" cy="7176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252277"/>
                  </p:ext>
                </p:extLst>
              </p:nvPr>
            </p:nvGraphicFramePr>
            <p:xfrm>
              <a:off x="2020264" y="1884980"/>
              <a:ext cx="6902355" cy="4562285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3860772"/>
                    <a:gridCol w="2233061"/>
                    <a:gridCol w="80852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unit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L(small matrix gate)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4.4*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µm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L(small pixel gate)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5.4*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µm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W(small matrix gate)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28.6*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µm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W(small pixel gate)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21.6*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µm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DCD-E dynamic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range (high gain)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µA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 1 ADU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78.4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Cd109 –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22 keV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/>
                            </a:rPr>
                            <a:t>6000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baseline="3000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baseline="3000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pixel measured g</a:t>
                          </a:r>
                          <a:r>
                            <a:rPr lang="en-US" baseline="-2500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endParaRPr lang="en-US" baseline="-2500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pA/e</a:t>
                          </a:r>
                          <a:r>
                            <a:rPr lang="en-US" baseline="3000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baseline="3000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6000 x 200pA </a:t>
                          </a:r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noProof="0" dirty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1.2µA</a:t>
                          </a:r>
                          <a:endParaRPr lang="en-US" noProof="0" dirty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15.3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ADU</a:t>
                          </a:r>
                          <a:endParaRPr lang="en-US" baseline="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noProof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noProof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𝑑𝑟𝑎𝑖𝑛</m:t>
                                  </m:r>
                                </m:sub>
                                <m:sup>
                                  <m:r>
                                    <a:rPr lang="en-US" b="0" i="1" noProof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𝑠𝑚𝑎𝑡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noProof="0" dirty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noProof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noProof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𝑑𝑟𝑎𝑖𝑛</m:t>
                                  </m:r>
                                </m:sub>
                                <m:sup>
                                  <m:r>
                                    <a:rPr lang="en-US" b="0" i="1" noProof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𝑠𝑝𝑖𝑥</m:t>
                                  </m:r>
                                </m:sup>
                              </m:sSubSup>
                            </m:oMath>
                          </a14:m>
                          <a:endParaRPr lang="en-US" noProof="0" dirty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74,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100(140)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noProof="0" dirty="0" smtClean="0"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baseline="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 rescaled by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noProof="0" smtClean="0">
                                      <a:latin typeface="Cambria Math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 noProof="0" smtClean="0">
                                          <a:latin typeface="Cambria Math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noProof="0" smtClean="0">
                                          <a:latin typeface="Cambria Math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noProof="0" smtClean="0">
                                          <a:latin typeface="Cambria Math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  <m:t>𝑑𝑟𝑎𝑖𝑛</m:t>
                                      </m:r>
                                    </m:sub>
                                  </m:sSub>
                                </m:e>
                              </m:rad>
                            </m:oMath>
                          </a14:m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and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g</a:t>
                          </a:r>
                          <a:r>
                            <a:rPr lang="en-US" baseline="-2500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q</a:t>
                          </a:r>
                          <a:endParaRPr lang="en-US" baseline="-2500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15.3</a:t>
                          </a:r>
                          <a:r>
                            <a:rPr lang="en-US" b="1" baseline="0" noProof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(13.0)</a:t>
                          </a:r>
                          <a:endParaRPr lang="en-US" b="1" noProof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ADU</a:t>
                          </a:r>
                          <a:endParaRPr lang="en-US" baseline="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252277"/>
                  </p:ext>
                </p:extLst>
              </p:nvPr>
            </p:nvGraphicFramePr>
            <p:xfrm>
              <a:off x="2020264" y="1884980"/>
              <a:ext cx="6902355" cy="4562285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3860772"/>
                    <a:gridCol w="2233061"/>
                    <a:gridCol w="80852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unit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L(small matrix gate)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4.4*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µm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L(small pixel gate)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5.4*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µm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W(small matrix gate)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28.6*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µm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W(small pixel gate)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21.6*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µm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DCD-E dynamic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range (high gain)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µA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 1 ADU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78.4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Cd109 –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22 keV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/>
                            </a:rPr>
                            <a:t>6000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baseline="3000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baseline="3000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pixel measured g</a:t>
                          </a:r>
                          <a:r>
                            <a:rPr lang="en-US" baseline="-2500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endParaRPr lang="en-US" baseline="-2500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pA/e</a:t>
                          </a:r>
                          <a:r>
                            <a:rPr lang="en-US" baseline="3000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baseline="3000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6000 x 200pA </a:t>
                          </a:r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noProof="0" dirty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1.2µA</a:t>
                          </a:r>
                          <a:endParaRPr lang="en-US" noProof="0" dirty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15.3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ADU</a:t>
                          </a:r>
                          <a:endParaRPr lang="en-US" baseline="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430276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04" t="-877143" r="-79811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74,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100(140)</a:t>
                          </a:r>
                          <a:endParaRPr lang="en-US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noProof="0" dirty="0" smtClean="0"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baseline="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423609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04" t="-977143" r="-79811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15.3</a:t>
                          </a:r>
                          <a:r>
                            <a:rPr lang="en-US" b="1" baseline="0" noProof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(13.0)</a:t>
                          </a:r>
                          <a:endParaRPr lang="en-US" b="1" noProof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noProof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ADU</a:t>
                          </a:r>
                          <a:endParaRPr lang="en-US" baseline="0" noProof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feld 6"/>
          <p:cNvSpPr txBox="1"/>
          <p:nvPr/>
        </p:nvSpPr>
        <p:spPr>
          <a:xfrm>
            <a:off x="472357" y="2747267"/>
            <a:ext cx="1333824" cy="2123658"/>
          </a:xfrm>
          <a:prstGeom prst="rect">
            <a:avLst/>
          </a:prstGeom>
          <a:solidFill>
            <a:srgbClr val="CCFFCC"/>
          </a:solidFill>
          <a:ln w="317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latin typeface="Calibri" panose="020F0502020204030204" pitchFamily="34" charset="0"/>
              </a:rPr>
              <a:t>* For wet etching normally a value of 1.4µm has to be deducted (in case of L) or added (in case of W) respectively from the design value; here it was plasma-etched </a:t>
            </a:r>
            <a:r>
              <a:rPr lang="en-US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only 0.6µm</a:t>
            </a:r>
            <a:endParaRPr lang="en-US" sz="1200" dirty="0" smtClean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2698376" y="1141461"/>
                <a:ext cx="1944828" cy="535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de-DE" sz="1000" b="0" i="1" smtClean="0">
                              <a:latin typeface="Cambria Math"/>
                            </a:rPr>
                            <m:t>𝑠𝑚𝑎𝑡</m:t>
                          </m:r>
                        </m:sup>
                      </m:sSubSup>
                      <m:r>
                        <a:rPr lang="de-DE" sz="1000" i="1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>
                                  <a:latin typeface="Cambria Math"/>
                                </a:rPr>
                                <m:t>4.4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de-DE" sz="1000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r>
                                    <m:rPr>
                                      <m:brk m:alnAt="63"/>
                                    </m:rPr>
                                    <a:rPr lang="de-DE" sz="10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de-DE" sz="1000" i="1">
                                      <a:latin typeface="Cambria Math"/>
                                    </a:rPr>
                                    <m:t>.5</m:t>
                                  </m:r>
                                </m:e>
                              </m:box>
                            </m:sup>
                          </m:sSup>
                          <m:r>
                            <a:rPr lang="de-DE" sz="1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de-DE" sz="1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>
                                  <a:latin typeface="Cambria Math"/>
                                  <a:ea typeface="Cambria Math"/>
                                </a:rPr>
                                <m:t>28.6</m:t>
                              </m:r>
                            </m:e>
                            <m:sup>
                              <m:r>
                                <a:rPr lang="de-DE" sz="1000" i="1">
                                  <a:latin typeface="Cambria Math"/>
                                  <a:ea typeface="Cambria Math"/>
                                </a:rPr>
                                <m:t>0.5</m:t>
                              </m:r>
                            </m:sup>
                          </m:sSup>
                        </m:den>
                      </m:f>
                      <m:r>
                        <a:rPr lang="de-DE" sz="1000" b="0" i="1" smtClean="0">
                          <a:latin typeface="Cambria Math"/>
                        </a:rPr>
                        <m:t>=0.020</m:t>
                      </m:r>
                    </m:oMath>
                  </m:oMathPara>
                </a14:m>
                <a:endParaRPr lang="de-DE" sz="1000" dirty="0" err="1" smtClean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76" y="1141461"/>
                <a:ext cx="1944828" cy="5353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4745003" y="1141461"/>
                <a:ext cx="1975284" cy="535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de-DE" sz="1000" b="0" i="1" smtClean="0">
                              <a:latin typeface="Cambria Math"/>
                            </a:rPr>
                            <m:t>𝑠𝑝𝑖𝑥</m:t>
                          </m:r>
                        </m:sup>
                      </m:sSubSup>
                      <m:r>
                        <a:rPr lang="de-DE" sz="1000" i="1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>
                                  <a:latin typeface="Cambria Math"/>
                                </a:rPr>
                                <m:t>5.4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de-DE" sz="1000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r>
                                    <m:rPr>
                                      <m:brk m:alnAt="63"/>
                                    </m:rPr>
                                    <a:rPr lang="de-DE" sz="10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de-DE" sz="1000" i="1">
                                      <a:latin typeface="Cambria Math"/>
                                    </a:rPr>
                                    <m:t>.5</m:t>
                                  </m:r>
                                </m:e>
                              </m:box>
                            </m:sup>
                          </m:sSup>
                          <m:r>
                            <a:rPr lang="de-DE" sz="1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de-DE" sz="1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>
                                  <a:latin typeface="Cambria Math"/>
                                  <a:ea typeface="Cambria Math"/>
                                </a:rPr>
                                <m:t>21.6</m:t>
                              </m:r>
                            </m:e>
                            <m:sup>
                              <m:r>
                                <a:rPr lang="de-DE" sz="1000" i="1">
                                  <a:latin typeface="Cambria Math"/>
                                  <a:ea typeface="Cambria Math"/>
                                </a:rPr>
                                <m:t>0.5</m:t>
                              </m:r>
                            </m:sup>
                          </m:sSup>
                        </m:den>
                      </m:f>
                      <m:r>
                        <a:rPr lang="de-DE" sz="1000" b="0" i="1" smtClean="0">
                          <a:latin typeface="Cambria Math"/>
                        </a:rPr>
                        <m:t>=0,0171</m:t>
                      </m:r>
                    </m:oMath>
                  </m:oMathPara>
                </a14:m>
                <a:endParaRPr lang="de-DE" sz="1000" dirty="0" err="1" smtClean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003" y="1141461"/>
                <a:ext cx="1975284" cy="5354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6822086" y="1141461"/>
                <a:ext cx="2167483" cy="534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de-DE" sz="1000" b="0" i="1" smtClean="0">
                              <a:latin typeface="Cambria Math"/>
                            </a:rPr>
                            <m:t>𝑏𝑒𝑙𝑙𝑒</m:t>
                          </m:r>
                        </m:sup>
                      </m:sSubSup>
                      <m:r>
                        <a:rPr lang="de-DE" sz="1000" i="1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>
                                  <a:latin typeface="Cambria Math"/>
                                </a:rPr>
                                <m:t>3.6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de-DE" sz="1000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r>
                                    <m:rPr>
                                      <m:brk m:alnAt="63"/>
                                    </m:rPr>
                                    <a:rPr lang="de-DE" sz="10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de-DE" sz="1000" i="1">
                                      <a:latin typeface="Cambria Math"/>
                                    </a:rPr>
                                    <m:t>.5</m:t>
                                  </m:r>
                                </m:e>
                              </m:box>
                            </m:sup>
                          </m:sSup>
                          <m:r>
                            <a:rPr lang="de-DE" sz="1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de-DE" sz="1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>
                                  <a:latin typeface="Cambria Math"/>
                                  <a:ea typeface="Cambria Math"/>
                                </a:rPr>
                                <m:t>13.4</m:t>
                              </m:r>
                            </m:e>
                            <m:sup>
                              <m:r>
                                <a:rPr lang="de-DE" sz="1000" i="1">
                                  <a:latin typeface="Cambria Math"/>
                                  <a:ea typeface="Cambria Math"/>
                                </a:rPr>
                                <m:t>0.5</m:t>
                              </m:r>
                            </m:sup>
                          </m:sSup>
                        </m:den>
                      </m:f>
                      <m:r>
                        <a:rPr lang="de-DE" sz="1000" b="0" i="1" smtClean="0">
                          <a:latin typeface="Cambria Math"/>
                        </a:rPr>
                        <m:t>=0.044</m:t>
                      </m:r>
                    </m:oMath>
                  </m:oMathPara>
                </a14:m>
                <a:endParaRPr lang="de-DE" sz="1000" dirty="0" err="1" smtClean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086" y="1141461"/>
                <a:ext cx="2167483" cy="5343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3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hits with Cd-Source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68" y="1272422"/>
            <a:ext cx="6114191" cy="48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7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optimal Voltages: high offset dispersion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07" y="1210235"/>
            <a:ext cx="7303781" cy="51651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8235" y="1810869"/>
            <a:ext cx="1811714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dirty="0" smtClean="0">
                <a:latin typeface="Calibri" panose="020F0502020204030204" pitchFamily="34" charset="0"/>
              </a:rPr>
              <a:t>GateOn</a:t>
            </a:r>
            <a:r>
              <a:rPr lang="de-DE" sz="1600" dirty="0" smtClean="0">
                <a:latin typeface="Calibri" panose="020F0502020204030204" pitchFamily="34" charset="0"/>
              </a:rPr>
              <a:t>= -1,660mV</a:t>
            </a:r>
            <a:endParaRPr lang="de-DE" sz="1600" dirty="0" smtClean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1600" dirty="0" smtClean="0">
                <a:latin typeface="Calibri" panose="020F0502020204030204" pitchFamily="34" charset="0"/>
              </a:rPr>
              <a:t>ClearOn=18,000mV</a:t>
            </a:r>
          </a:p>
          <a:p>
            <a:pPr>
              <a:spcAft>
                <a:spcPts val="1200"/>
              </a:spcAft>
            </a:pPr>
            <a:r>
              <a:rPr lang="de-DE" sz="1600" dirty="0" smtClean="0">
                <a:latin typeface="Calibri" panose="020F0502020204030204" pitchFamily="34" charset="0"/>
              </a:rPr>
              <a:t>ClearOff=3,000mV</a:t>
            </a:r>
          </a:p>
          <a:p>
            <a:pPr>
              <a:spcAft>
                <a:spcPts val="1200"/>
              </a:spcAft>
            </a:pPr>
            <a:r>
              <a:rPr lang="de-DE" sz="1600" dirty="0" smtClean="0">
                <a:latin typeface="Calibri" panose="020F0502020204030204" pitchFamily="34" charset="0"/>
              </a:rPr>
              <a:t>HV</a:t>
            </a:r>
            <a:r>
              <a:rPr lang="de-DE" sz="1600" dirty="0" smtClean="0">
                <a:latin typeface="Calibri" panose="020F0502020204030204" pitchFamily="34" charset="0"/>
              </a:rPr>
              <a:t>= -</a:t>
            </a:r>
            <a:r>
              <a:rPr lang="de-DE" sz="1600" dirty="0" smtClean="0">
                <a:latin typeface="Calibri" panose="020F0502020204030204" pitchFamily="34" charset="0"/>
              </a:rPr>
              <a:t>25,000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6664" y="3792822"/>
            <a:ext cx="2047778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</a:rPr>
              <a:t>h</a:t>
            </a:r>
            <a:r>
              <a:rPr lang="en-US" sz="1600" dirty="0" smtClean="0">
                <a:latin typeface="Calibri" panose="020F0502020204030204" pitchFamily="34" charset="0"/>
              </a:rPr>
              <a:t>igher (vs BELLE) offset dispersion due to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h</a:t>
            </a:r>
            <a:r>
              <a:rPr lang="en-US" sz="1600" dirty="0" smtClean="0">
                <a:latin typeface="Calibri" panose="020F0502020204030204" pitchFamily="34" charset="0"/>
              </a:rPr>
              <a:t>igher g</a:t>
            </a:r>
            <a:r>
              <a:rPr lang="en-US" sz="1600" baseline="-25000" dirty="0" smtClean="0">
                <a:latin typeface="Calibri" panose="020F0502020204030204" pitchFamily="34" charset="0"/>
              </a:rPr>
              <a:t>m</a:t>
            </a:r>
            <a:r>
              <a:rPr lang="en-US" sz="1600" dirty="0" smtClean="0">
                <a:latin typeface="Calibri" panose="020F0502020204030204" pitchFamily="34" charset="0"/>
              </a:rPr>
              <a:t> (32%)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h</a:t>
            </a:r>
            <a:r>
              <a:rPr lang="en-US" sz="1600" dirty="0" smtClean="0">
                <a:latin typeface="Calibri" panose="020F0502020204030204" pitchFamily="34" charset="0"/>
              </a:rPr>
              <a:t>igher gain (15%)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d</a:t>
            </a:r>
            <a:r>
              <a:rPr lang="en-US" sz="1600" dirty="0" smtClean="0">
                <a:latin typeface="Calibri" panose="020F0502020204030204" pitchFamily="34" charset="0"/>
              </a:rPr>
              <a:t>ifferent threshold level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…</a:t>
            </a:r>
            <a:endParaRPr lang="de-DE" sz="1600" dirty="0" err="1" smtClean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1741607" y="5534546"/>
                <a:ext cx="699038" cy="700898"/>
              </a:xfrm>
              <a:prstGeom prst="rect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de-DE" sz="1000" i="1" smtClean="0">
                          <a:latin typeface="Cambria Math"/>
                          <a:ea typeface="Cambria Math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0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DE" sz="1000" dirty="0" smtClean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07" y="5534546"/>
                <a:ext cx="699038" cy="7008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6131293" y="1200610"/>
            <a:ext cx="191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E1-I-04 Hybrid Board</a:t>
            </a:r>
            <a:endParaRPr lang="de-DE" sz="16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Cd-Source Measurement (1)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62" y="1289152"/>
            <a:ext cx="6099768" cy="480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7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Cd-Source Measurement (2)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18" y="1272988"/>
            <a:ext cx="6328985" cy="48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990165" y="6176682"/>
            <a:ext cx="599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CONCLUSION: channel-length of 5µA should be chosen</a:t>
            </a:r>
          </a:p>
        </p:txBody>
      </p:sp>
    </p:spTree>
    <p:extLst>
      <p:ext uri="{BB962C8B-B14F-4D97-AF65-F5344CB8AC3E}">
        <p14:creationId xmlns:p14="http://schemas.microsoft.com/office/powerpoint/2010/main" val="34768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788988" y="1349375"/>
            <a:ext cx="8355012" cy="4987925"/>
          </a:xfrm>
        </p:spPr>
        <p:txBody>
          <a:bodyPr/>
          <a:lstStyle/>
          <a:p>
            <a:r>
              <a:rPr lang="en-US" sz="4000" dirty="0" smtClean="0"/>
              <a:t>Optimize Settings for Source Measurements</a:t>
            </a:r>
          </a:p>
          <a:p>
            <a:endParaRPr lang="en-US" sz="4000" dirty="0" smtClean="0"/>
          </a:p>
          <a:p>
            <a:r>
              <a:rPr lang="en-US" sz="4000" dirty="0" smtClean="0"/>
              <a:t>Calibration of low gain/signal compression with Laser Pulse</a:t>
            </a:r>
          </a:p>
          <a:p>
            <a:endParaRPr lang="en-US" sz="4000" dirty="0" smtClean="0"/>
          </a:p>
          <a:p>
            <a:r>
              <a:rPr lang="en-US" sz="4000" dirty="0" smtClean="0"/>
              <a:t>Integration of PSP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30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344705" y="2922492"/>
            <a:ext cx="688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latin typeface="Calibri" panose="020F0502020204030204" pitchFamily="34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884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Breakout-Board – electronic schematics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5" y="1179419"/>
            <a:ext cx="2387273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70" y="1604683"/>
            <a:ext cx="6075796" cy="100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24" y="2954447"/>
            <a:ext cx="2438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24" y="4446214"/>
            <a:ext cx="4443972" cy="137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95082" y="1202323"/>
            <a:ext cx="1167179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Connector x2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132985" y="1200689"/>
            <a:ext cx="2973250" cy="52322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Power Group x7 + </a:t>
            </a:r>
          </a:p>
          <a:p>
            <a:pPr algn="ctr">
              <a:spcAft>
                <a:spcPts val="0"/>
              </a:spcAft>
            </a:pP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 x 6-pole </a:t>
            </a:r>
            <a:r>
              <a:rPr lang="de-DE" sz="1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jumpers</a:t>
            </a:r>
            <a:r>
              <a:rPr lang="de-DE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for</a:t>
            </a: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AGND &amp; DGND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56241" y="2627711"/>
            <a:ext cx="1426416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Sense Group x19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09387" y="4044907"/>
            <a:ext cx="2206758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Normal </a:t>
            </a: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Load</a:t>
            </a:r>
            <a:r>
              <a:rPr lang="de-DE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Group x18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45391" y="5944653"/>
            <a:ext cx="7040261" cy="584775"/>
          </a:xfrm>
          <a:prstGeom prst="rect">
            <a:avLst/>
          </a:prstGeom>
          <a:solidFill>
            <a:srgbClr val="CCFFCC"/>
          </a:solidFill>
          <a:ln w="3175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</a:rPr>
              <a:t>c</a:t>
            </a:r>
            <a:r>
              <a:rPr lang="en-US" sz="1600" dirty="0" smtClean="0">
                <a:latin typeface="Calibri" panose="020F0502020204030204" pitchFamily="34" charset="0"/>
              </a:rPr>
              <a:t>ircuit diagram/layout documents the electrical wiring of different components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</a:rPr>
              <a:t>d</a:t>
            </a:r>
            <a:r>
              <a:rPr lang="en-US" sz="1600" dirty="0" smtClean="0">
                <a:latin typeface="Calibri" panose="020F0502020204030204" pitchFamily="34" charset="0"/>
              </a:rPr>
              <a:t>efine footprints and functionalities in component library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267910" y="2966265"/>
            <a:ext cx="2573718" cy="584775"/>
          </a:xfrm>
          <a:prstGeom prst="rect">
            <a:avLst/>
          </a:prstGeom>
          <a:solidFill>
            <a:srgbClr val="CCFFCC"/>
          </a:solidFill>
          <a:ln w="3175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PCB standard size (W x L x H)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100mm x 160mm x 1.6mm</a:t>
            </a:r>
          </a:p>
        </p:txBody>
      </p:sp>
    </p:spTree>
    <p:extLst>
      <p:ext uri="{BB962C8B-B14F-4D97-AF65-F5344CB8AC3E}">
        <p14:creationId xmlns:p14="http://schemas.microsoft.com/office/powerpoint/2010/main" val="41548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Breakout-Board - Design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236173" y="5611713"/>
            <a:ext cx="2183996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FC/PC Terminated Fiber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91" y="1429400"/>
            <a:ext cx="7259979" cy="46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9314" y="1389412"/>
            <a:ext cx="8128432" cy="87900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Starting with the functional BELLE II chain all components are stepwise replaced and tested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3301341" y="3372593"/>
            <a:ext cx="2517569" cy="187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945082" y="3057897"/>
            <a:ext cx="3111334" cy="19356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74424" y="3149983"/>
            <a:ext cx="1416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Hybrid5 Board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03848" y="3873229"/>
            <a:ext cx="67881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DHP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23237" y="3873229"/>
            <a:ext cx="72637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DCD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929881" y="4310743"/>
            <a:ext cx="4706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 smtClean="0">
                <a:latin typeface="Calibri" panose="020F0502020204030204" pitchFamily="34" charset="0"/>
              </a:rPr>
              <a:t>SW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802010" y="3879997"/>
            <a:ext cx="921895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B-matrix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5949538" y="333958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949538" y="414751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6" name="Gewinkelte Verbindung 15"/>
          <p:cNvCxnSpPr/>
          <p:nvPr/>
        </p:nvCxnSpPr>
        <p:spPr bwMode="auto">
          <a:xfrm rot="10800000">
            <a:off x="1626915" y="3372593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winkelte Verbindung 21"/>
          <p:cNvCxnSpPr/>
          <p:nvPr/>
        </p:nvCxnSpPr>
        <p:spPr bwMode="auto">
          <a:xfrm rot="10800000">
            <a:off x="1626915" y="3506575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winkelte Verbindung 22"/>
          <p:cNvCxnSpPr/>
          <p:nvPr/>
        </p:nvCxnSpPr>
        <p:spPr bwMode="auto">
          <a:xfrm rot="10800000">
            <a:off x="1626915" y="3640557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winkelte Verbindung 23"/>
          <p:cNvCxnSpPr/>
          <p:nvPr/>
        </p:nvCxnSpPr>
        <p:spPr bwMode="auto">
          <a:xfrm rot="10800000">
            <a:off x="1626915" y="3774539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winkelte Verbindung 24"/>
          <p:cNvCxnSpPr/>
          <p:nvPr/>
        </p:nvCxnSpPr>
        <p:spPr bwMode="auto">
          <a:xfrm rot="10800000">
            <a:off x="1626915" y="3908521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winkelte Verbindung 25"/>
          <p:cNvCxnSpPr/>
          <p:nvPr/>
        </p:nvCxnSpPr>
        <p:spPr bwMode="auto">
          <a:xfrm rot="10800000">
            <a:off x="1626915" y="4042505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lussdiagramm: Prozess 26"/>
          <p:cNvSpPr/>
          <p:nvPr/>
        </p:nvSpPr>
        <p:spPr bwMode="auto">
          <a:xfrm>
            <a:off x="598223" y="2681655"/>
            <a:ext cx="1028700" cy="1987061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56740" y="3230332"/>
            <a:ext cx="8210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BELLE II</a:t>
            </a:r>
          </a:p>
          <a:p>
            <a:pPr algn="ctr"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PS</a:t>
            </a:r>
          </a:p>
        </p:txBody>
      </p:sp>
      <p:cxnSp>
        <p:nvCxnSpPr>
          <p:cNvPr id="30" name="Gewinkelte Verbindung 29"/>
          <p:cNvCxnSpPr/>
          <p:nvPr/>
        </p:nvCxnSpPr>
        <p:spPr bwMode="auto">
          <a:xfrm flipV="1">
            <a:off x="6151418" y="2947997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winkelte Verbindung 31"/>
          <p:cNvCxnSpPr/>
          <p:nvPr/>
        </p:nvCxnSpPr>
        <p:spPr bwMode="auto">
          <a:xfrm flipV="1">
            <a:off x="6151418" y="3030488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winkelte Verbindung 32"/>
          <p:cNvCxnSpPr/>
          <p:nvPr/>
        </p:nvCxnSpPr>
        <p:spPr bwMode="auto">
          <a:xfrm flipV="1">
            <a:off x="6151418" y="3112979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winkelte Verbindung 33"/>
          <p:cNvCxnSpPr/>
          <p:nvPr/>
        </p:nvCxnSpPr>
        <p:spPr bwMode="auto">
          <a:xfrm flipV="1">
            <a:off x="6151418" y="3195469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winkelte Verbindung 34"/>
          <p:cNvCxnSpPr/>
          <p:nvPr/>
        </p:nvCxnSpPr>
        <p:spPr bwMode="auto">
          <a:xfrm flipV="1">
            <a:off x="6151418" y="3752013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winkelte Verbindung 35"/>
          <p:cNvCxnSpPr/>
          <p:nvPr/>
        </p:nvCxnSpPr>
        <p:spPr bwMode="auto">
          <a:xfrm flipV="1">
            <a:off x="6151418" y="3834504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winkelte Verbindung 36"/>
          <p:cNvCxnSpPr/>
          <p:nvPr/>
        </p:nvCxnSpPr>
        <p:spPr bwMode="auto">
          <a:xfrm flipV="1">
            <a:off x="6151418" y="3916995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winkelte Verbindung 37"/>
          <p:cNvCxnSpPr/>
          <p:nvPr/>
        </p:nvCxnSpPr>
        <p:spPr bwMode="auto">
          <a:xfrm flipV="1">
            <a:off x="6151418" y="3999485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lussdiagramm: Prozess 38"/>
          <p:cNvSpPr/>
          <p:nvPr/>
        </p:nvSpPr>
        <p:spPr bwMode="auto">
          <a:xfrm>
            <a:off x="7071939" y="2417885"/>
            <a:ext cx="791307" cy="2169857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110495" y="2880649"/>
            <a:ext cx="735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JTAG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Break-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Out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Board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716411" y="534572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DHE</a:t>
            </a:r>
          </a:p>
        </p:txBody>
      </p:sp>
      <p:pic>
        <p:nvPicPr>
          <p:cNvPr id="6146" name="Picture 2" descr="Bildergebnis für computer schemat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9" y="5059183"/>
            <a:ext cx="1614892" cy="14695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hteck 40"/>
          <p:cNvSpPr/>
          <p:nvPr/>
        </p:nvSpPr>
        <p:spPr bwMode="auto">
          <a:xfrm>
            <a:off x="7406046" y="5257573"/>
            <a:ext cx="1433146" cy="1072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162" name="Gewinkelte Verbindung 6161"/>
          <p:cNvCxnSpPr/>
          <p:nvPr/>
        </p:nvCxnSpPr>
        <p:spPr bwMode="auto">
          <a:xfrm rot="16200000" flipH="1">
            <a:off x="6988524" y="3468452"/>
            <a:ext cx="2663842" cy="914400"/>
          </a:xfrm>
          <a:prstGeom prst="bentConnector3">
            <a:avLst>
              <a:gd name="adj1" fmla="val 1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Gewinkelte Verbindung 6168"/>
          <p:cNvCxnSpPr/>
          <p:nvPr/>
        </p:nvCxnSpPr>
        <p:spPr bwMode="auto">
          <a:xfrm rot="16200000" flipH="1">
            <a:off x="6986421" y="3498584"/>
            <a:ext cx="2635815" cy="882163"/>
          </a:xfrm>
          <a:prstGeom prst="bentConnector3">
            <a:avLst>
              <a:gd name="adj1" fmla="val 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3" name="Gewinkelte Verbindung 6172"/>
          <p:cNvCxnSpPr/>
          <p:nvPr/>
        </p:nvCxnSpPr>
        <p:spPr bwMode="auto">
          <a:xfrm rot="16200000" flipH="1">
            <a:off x="6984223" y="3529357"/>
            <a:ext cx="2607239" cy="849191"/>
          </a:xfrm>
          <a:prstGeom prst="bentConnector3">
            <a:avLst>
              <a:gd name="adj1" fmla="val 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winkelte Verbindung 65"/>
          <p:cNvCxnSpPr/>
          <p:nvPr/>
        </p:nvCxnSpPr>
        <p:spPr bwMode="auto">
          <a:xfrm rot="16200000" flipH="1">
            <a:off x="7460148" y="4462480"/>
            <a:ext cx="1198190" cy="391995"/>
          </a:xfrm>
          <a:prstGeom prst="bentConnector3">
            <a:avLst>
              <a:gd name="adj1" fmla="val -6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winkelte Verbindung 69"/>
          <p:cNvCxnSpPr/>
          <p:nvPr/>
        </p:nvCxnSpPr>
        <p:spPr bwMode="auto">
          <a:xfrm rot="16200000" flipH="1">
            <a:off x="7458274" y="4481675"/>
            <a:ext cx="1180870" cy="370925"/>
          </a:xfrm>
          <a:prstGeom prst="bentConnector3">
            <a:avLst>
              <a:gd name="adj1" fmla="val -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winkelte Verbindung 112"/>
          <p:cNvCxnSpPr/>
          <p:nvPr/>
        </p:nvCxnSpPr>
        <p:spPr bwMode="auto">
          <a:xfrm rot="16200000" flipH="1">
            <a:off x="7457731" y="4502653"/>
            <a:ext cx="1160436" cy="349404"/>
          </a:xfrm>
          <a:prstGeom prst="bentConnector3">
            <a:avLst>
              <a:gd name="adj1" fmla="val 13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 flipH="1" flipV="1">
            <a:off x="6115640" y="5793960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 flipH="1" flipV="1">
            <a:off x="6115640" y="5839204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 flipH="1" flipV="1">
            <a:off x="6115640" y="5885638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 flipH="1" flipV="1">
            <a:off x="6115640" y="5932072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feld 87"/>
          <p:cNvSpPr txBox="1"/>
          <p:nvPr/>
        </p:nvSpPr>
        <p:spPr>
          <a:xfrm>
            <a:off x="7518710" y="532952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DHE</a:t>
            </a:r>
          </a:p>
        </p:txBody>
      </p:sp>
      <p:grpSp>
        <p:nvGrpSpPr>
          <p:cNvPr id="106" name="Gruppieren 105"/>
          <p:cNvGrpSpPr/>
          <p:nvPr/>
        </p:nvGrpSpPr>
        <p:grpSpPr>
          <a:xfrm>
            <a:off x="2777716" y="3685474"/>
            <a:ext cx="330282" cy="798457"/>
            <a:chOff x="2777716" y="3685474"/>
            <a:chExt cx="330282" cy="798457"/>
          </a:xfrm>
        </p:grpSpPr>
        <p:sp>
          <p:nvSpPr>
            <p:cNvPr id="14" name="Rechteck 13"/>
            <p:cNvSpPr/>
            <p:nvPr/>
          </p:nvSpPr>
          <p:spPr bwMode="auto">
            <a:xfrm>
              <a:off x="2777716" y="3685474"/>
              <a:ext cx="330282" cy="7984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 rot="5400000">
              <a:off x="2594589" y="3927729"/>
              <a:ext cx="643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Samtec</a:t>
              </a:r>
            </a:p>
          </p:txBody>
        </p:sp>
      </p:grpSp>
      <p:sp>
        <p:nvSpPr>
          <p:cNvPr id="107" name="Textfeld 106"/>
          <p:cNvSpPr txBox="1"/>
          <p:nvPr/>
        </p:nvSpPr>
        <p:spPr>
          <a:xfrm rot="5400000">
            <a:off x="5843020" y="3337298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48" name="Rechteck 147"/>
          <p:cNvSpPr/>
          <p:nvPr/>
        </p:nvSpPr>
        <p:spPr bwMode="auto">
          <a:xfrm>
            <a:off x="6970999" y="3730825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9" name="Rechteck 148"/>
          <p:cNvSpPr/>
          <p:nvPr/>
        </p:nvSpPr>
        <p:spPr bwMode="auto">
          <a:xfrm>
            <a:off x="6967532" y="2903867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Textfeld 146"/>
          <p:cNvSpPr txBox="1"/>
          <p:nvPr/>
        </p:nvSpPr>
        <p:spPr>
          <a:xfrm rot="5400000">
            <a:off x="6866333" y="2897822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50" name="Textfeld 149"/>
          <p:cNvSpPr txBox="1"/>
          <p:nvPr/>
        </p:nvSpPr>
        <p:spPr>
          <a:xfrm rot="5400000">
            <a:off x="6869800" y="3709735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09" name="Textfeld 108"/>
          <p:cNvSpPr txBox="1"/>
          <p:nvPr/>
        </p:nvSpPr>
        <p:spPr>
          <a:xfrm rot="5400000">
            <a:off x="7675535" y="3996985"/>
            <a:ext cx="375424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RJ45</a:t>
            </a:r>
          </a:p>
        </p:txBody>
      </p:sp>
      <p:sp>
        <p:nvSpPr>
          <p:cNvPr id="153" name="Textfeld 152"/>
          <p:cNvSpPr txBox="1"/>
          <p:nvPr/>
        </p:nvSpPr>
        <p:spPr>
          <a:xfrm>
            <a:off x="8024940" y="5149851"/>
            <a:ext cx="375424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RJ45</a:t>
            </a:r>
          </a:p>
        </p:txBody>
      </p:sp>
      <p:sp>
        <p:nvSpPr>
          <p:cNvPr id="154" name="Textfeld 153"/>
          <p:cNvSpPr txBox="1"/>
          <p:nvPr/>
        </p:nvSpPr>
        <p:spPr>
          <a:xfrm rot="5400000">
            <a:off x="5830317" y="4157111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55" name="Rechteck 154"/>
          <p:cNvSpPr/>
          <p:nvPr/>
        </p:nvSpPr>
        <p:spPr bwMode="auto">
          <a:xfrm>
            <a:off x="7734743" y="248710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6" name="Rechteck 155"/>
          <p:cNvSpPr/>
          <p:nvPr/>
        </p:nvSpPr>
        <p:spPr bwMode="auto">
          <a:xfrm rot="5400000">
            <a:off x="8556695" y="509434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7" name="Textfeld 156"/>
          <p:cNvSpPr txBox="1"/>
          <p:nvPr/>
        </p:nvSpPr>
        <p:spPr>
          <a:xfrm rot="5400000">
            <a:off x="7615522" y="2481663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58" name="Textfeld 157"/>
          <p:cNvSpPr txBox="1"/>
          <p:nvPr/>
        </p:nvSpPr>
        <p:spPr>
          <a:xfrm>
            <a:off x="8437474" y="5088296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</p:spTree>
    <p:extLst>
      <p:ext uri="{BB962C8B-B14F-4D97-AF65-F5344CB8AC3E}">
        <p14:creationId xmlns:p14="http://schemas.microsoft.com/office/powerpoint/2010/main" val="16233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DCDE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676900" y="1257300"/>
                <a:ext cx="2971800" cy="2130327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dirty="0" smtClean="0">
                    <a:latin typeface="Calibri" panose="020F0502020204030204" pitchFamily="34" charset="0"/>
                  </a:rPr>
                  <a:t>1 primary electron generates 	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8000 </m:t>
                    </m:r>
                    <m:sSup>
                      <m:sSupPr>
                        <m:ctrlPr>
                          <a:rPr lang="de-DE" sz="1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12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de-DE" sz="1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300 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𝑘𝑒𝑉</m:t>
                        </m:r>
                      </m:e>
                    </m:d>
                  </m:oMath>
                </a14:m>
                <a:endParaRPr lang="de-DE" sz="1200" b="0" dirty="0" smtClean="0">
                  <a:latin typeface="Calibri" panose="020F0502020204030204" pitchFamily="34" charset="0"/>
                  <a:ea typeface="Cambria Math"/>
                </a:endParaRPr>
              </a:p>
              <a:p>
                <a:pPr>
                  <a:spcAft>
                    <a:spcPts val="0"/>
                  </a:spcAft>
                </a:pPr>
                <a:r>
                  <a:rPr lang="de-DE" sz="1200" dirty="0">
                    <a:latin typeface="Calibri" panose="020F0502020204030204" pitchFamily="34" charset="0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de-DE" sz="12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24,000 </m:t>
                    </m:r>
                    <m:sSup>
                      <m:sSupPr>
                        <m:ctrlPr>
                          <a:rPr lang="de-DE" sz="1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de-DE" sz="1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100 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𝑘𝑒𝑉</m:t>
                        </m:r>
                      </m:e>
                    </m:d>
                  </m:oMath>
                </a14:m>
                <a:endParaRPr lang="de-DE" sz="1200" b="0" dirty="0" smtClean="0">
                  <a:latin typeface="Calibri" panose="020F0502020204030204" pitchFamily="34" charset="0"/>
                  <a:ea typeface="Cambria Math"/>
                </a:endParaRPr>
              </a:p>
              <a:p>
                <a:pPr>
                  <a:spcAft>
                    <a:spcPts val="0"/>
                  </a:spcAft>
                </a:pPr>
                <a:r>
                  <a:rPr lang="de-DE" sz="1200" b="0" dirty="0" smtClean="0">
                    <a:latin typeface="Calibri" panose="020F0502020204030204" pitchFamily="34" charset="0"/>
                    <a:ea typeface="Cambria Math"/>
                  </a:rPr>
                  <a:t>	</a:t>
                </a:r>
                <a:r>
                  <a:rPr lang="en-US" sz="1200" b="0" dirty="0" smtClean="0">
                    <a:latin typeface="Calibri" panose="020F0502020204030204" pitchFamily="34" charset="0"/>
                    <a:ea typeface="Cambria Math"/>
                  </a:rPr>
                  <a:t>in 50µm thick silicon detector</a:t>
                </a:r>
              </a:p>
              <a:p>
                <a:pPr>
                  <a:spcAft>
                    <a:spcPts val="0"/>
                  </a:spcAft>
                </a:pPr>
                <a:endParaRPr lang="en-US" sz="1200" b="0" dirty="0" smtClean="0">
                  <a:latin typeface="Calibri" panose="020F0502020204030204" pitchFamily="34" charset="0"/>
                  <a:ea typeface="Cambria Math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200" dirty="0" smtClean="0">
                    <a:latin typeface="Calibri" panose="020F0502020204030204" pitchFamily="34" charset="0"/>
                  </a:rPr>
                  <a:t>EDET detector response for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1200" dirty="0" smtClean="0">
                    <a:latin typeface="Calibri" panose="020F0502020204030204" pitchFamily="34" charset="0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de-DE" sz="1200" b="0" i="1" smtClean="0">
                            <a:latin typeface="Cambria Math"/>
                          </a:rPr>
                          <m:t>𝑠𝑡</m:t>
                        </m:r>
                      </m:sup>
                    </m:sSup>
                    <m:r>
                      <a:rPr lang="de-DE" sz="1200" b="0" i="1" smtClean="0">
                        <a:latin typeface="Cambria Math"/>
                      </a:rPr>
                      <m:t>𝑝𝑟𝑖𝑚𝑎𝑟𝑦</m:t>
                    </m:r>
                    <m:r>
                      <a:rPr lang="de-DE" sz="1200" b="0" i="1" smtClean="0">
                        <a:latin typeface="Cambria Math"/>
                      </a:rPr>
                      <m:t> </m:t>
                    </m:r>
                    <m:r>
                      <a:rPr lang="de-DE" sz="1200" b="0" i="1" smtClean="0">
                        <a:latin typeface="Cambria Math"/>
                      </a:rPr>
                      <m:t>𝑒𝑙𝑒𝑐𝑡𝑟𝑜𝑛</m:t>
                    </m:r>
                    <m:r>
                      <a:rPr lang="de-DE" sz="1200" b="0" i="1" smtClean="0">
                        <a:latin typeface="Cambria Math"/>
                      </a:rPr>
                      <m:t>=300 </m:t>
                    </m:r>
                    <m:r>
                      <a:rPr lang="de-DE" sz="1200" b="0" i="1" smtClean="0">
                        <a:latin typeface="Cambria Math"/>
                      </a:rPr>
                      <m:t>𝑝𝐴</m:t>
                    </m:r>
                  </m:oMath>
                </a14:m>
                <a:endParaRPr lang="de-DE" sz="1200" b="0" dirty="0" smtClean="0">
                  <a:latin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200" dirty="0" smtClean="0">
                    <a:latin typeface="Calibri" panose="020F0502020204030204" pitchFamily="34" charset="0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/>
                          </a:rPr>
                          <m:t>100</m:t>
                        </m:r>
                      </m:e>
                      <m:sup>
                        <m:r>
                          <a:rPr lang="de-DE" sz="12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  <m:r>
                      <a:rPr lang="de-DE" sz="1200" b="0" i="1" smtClean="0">
                        <a:latin typeface="Cambria Math"/>
                      </a:rPr>
                      <m:t>𝑒𝑙𝑒𝑐𝑡𝑟𝑜𝑛</m:t>
                    </m:r>
                    <m:r>
                      <a:rPr lang="de-DE" sz="1200" b="0" i="1" smtClean="0">
                        <a:latin typeface="Cambria Math"/>
                      </a:rPr>
                      <m:t>=60 </m:t>
                    </m:r>
                    <m:r>
                      <a:rPr lang="de-DE" sz="1200" b="0" i="1" smtClean="0">
                        <a:latin typeface="Cambria Math"/>
                      </a:rPr>
                      <m:t>𝑝𝐴</m:t>
                    </m:r>
                  </m:oMath>
                </a14:m>
                <a:endParaRPr lang="en-US" sz="1200" dirty="0" smtClean="0">
                  <a:latin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200" dirty="0" smtClean="0">
                    <a:latin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1200" dirty="0" smtClean="0">
                    <a:latin typeface="Calibri" panose="020F0502020204030204" pitchFamily="34" charset="0"/>
                  </a:rPr>
                  <a:t>Incremental Signal for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1200" dirty="0">
                    <a:latin typeface="Calibri" panose="020F0502020204030204" pitchFamily="34" charset="0"/>
                  </a:rPr>
                  <a:t> </a:t>
                </a:r>
                <a:r>
                  <a:rPr lang="en-US" sz="1200" dirty="0" smtClean="0">
                    <a:latin typeface="Calibri" panose="020F0502020204030204" pitchFamily="34" charset="0"/>
                  </a:rPr>
                  <a:t>         </a:t>
                </a:r>
                <a:r>
                  <a:rPr lang="en-US" sz="12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200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de-DE" sz="1200" i="1">
                            <a:latin typeface="Cambria Math"/>
                          </a:rPr>
                          <m:t>𝑠𝑡</m:t>
                        </m:r>
                      </m:sup>
                    </m:sSup>
                    <m:r>
                      <a:rPr lang="de-DE" sz="1200" i="1">
                        <a:latin typeface="Cambria Math"/>
                      </a:rPr>
                      <m:t>𝑝𝑟𝑖𝑚𝑎𝑟𝑦</m:t>
                    </m:r>
                    <m:r>
                      <a:rPr lang="de-DE" sz="1200" i="1">
                        <a:latin typeface="Cambria Math"/>
                      </a:rPr>
                      <m:t> </m:t>
                    </m:r>
                    <m:r>
                      <a:rPr lang="de-DE" sz="1200" i="1">
                        <a:latin typeface="Cambria Math"/>
                      </a:rPr>
                      <m:t>𝑒𝑙𝑒𝑐𝑡𝑟𝑜𝑛</m:t>
                    </m:r>
                    <m:r>
                      <a:rPr lang="de-DE" sz="1200" i="1">
                        <a:latin typeface="Cambria Math"/>
                      </a:rPr>
                      <m:t>=2.4 µ</m:t>
                    </m:r>
                    <m:r>
                      <a:rPr lang="de-DE" sz="1200" i="1">
                        <a:latin typeface="Cambria Math"/>
                      </a:rPr>
                      <m:t>𝐴</m:t>
                    </m:r>
                  </m:oMath>
                </a14:m>
                <a:endParaRPr lang="de-DE" sz="1200" dirty="0">
                  <a:latin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200" dirty="0">
                    <a:latin typeface="Calibri" panose="020F0502020204030204" pitchFamily="34" charset="0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200" i="1">
                            <a:latin typeface="Cambria Math"/>
                          </a:rPr>
                          <m:t>100</m:t>
                        </m:r>
                      </m:e>
                      <m:sup>
                        <m:r>
                          <a:rPr lang="de-DE" sz="1200" i="1">
                            <a:latin typeface="Cambria Math"/>
                          </a:rPr>
                          <m:t>𝑡h</m:t>
                        </m:r>
                      </m:sup>
                    </m:sSup>
                    <m:r>
                      <a:rPr lang="de-DE" sz="1200" i="1">
                        <a:latin typeface="Cambria Math"/>
                      </a:rPr>
                      <m:t>𝑒𝑙𝑒𝑐𝑡𝑟𝑜𝑛</m:t>
                    </m:r>
                    <m:r>
                      <a:rPr lang="de-DE" sz="1200" i="1">
                        <a:latin typeface="Cambria Math"/>
                      </a:rPr>
                      <m:t>=0.48 µ</m:t>
                    </m:r>
                    <m:r>
                      <a:rPr lang="de-DE" sz="1200" i="1">
                        <a:latin typeface="Cambria Math"/>
                      </a:rPr>
                      <m:t>𝐴</m:t>
                    </m:r>
                  </m:oMath>
                </a14:m>
                <a:endParaRPr lang="en-US" sz="12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1257300"/>
                <a:ext cx="2971800" cy="2130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92264"/>
              </p:ext>
            </p:extLst>
          </p:nvPr>
        </p:nvGraphicFramePr>
        <p:xfrm>
          <a:off x="647698" y="1293440"/>
          <a:ext cx="468630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60"/>
                <a:gridCol w="1185895"/>
                <a:gridCol w="1062665"/>
                <a:gridCol w="960546"/>
                <a:gridCol w="921736"/>
              </a:tblGrid>
              <a:tr h="252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Gain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range 200 ADU [µA]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Current/ADU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[µA]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DCDE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noise [ADU]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DCDE noise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[µA]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380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1.9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0.92*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1.75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1.5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250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1.25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0.69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0.86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137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0.69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0.69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0.48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0.96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0.19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0.08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1.50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0.12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98959" y="3141406"/>
            <a:ext cx="411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latin typeface="Calibri" panose="020F0502020204030204" pitchFamily="34" charset="0"/>
              </a:rPr>
              <a:t>*Maybe too high because of discrete IPDAC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870715" y="3588637"/>
                <a:ext cx="3988849" cy="1375377"/>
              </a:xfrm>
              <a:prstGeom prst="rect">
                <a:avLst/>
              </a:prstGeom>
              <a:noFill/>
              <a:ln w="73025" cmpd="tri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b="1" dirty="0" smtClean="0">
                    <a:latin typeface="Calibri" panose="020F0502020204030204" pitchFamily="34" charset="0"/>
                  </a:rPr>
                  <a:t>DCDE noise mainly induced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600" b="1" dirty="0">
                    <a:latin typeface="Calibri" panose="020F0502020204030204" pitchFamily="34" charset="0"/>
                  </a:rPr>
                  <a:t>b</a:t>
                </a:r>
                <a:r>
                  <a:rPr lang="en-US" sz="1600" b="1" dirty="0" smtClean="0">
                    <a:latin typeface="Calibri" panose="020F0502020204030204" pitchFamily="34" charset="0"/>
                  </a:rPr>
                  <a:t>y quantization error (0.5 ADU)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Not relevant because of statistical deviations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or spatiotemporal signal generation</a:t>
                </a: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𝚫</m:t>
                      </m:r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𝒑𝒓𝒊𝒎𝒂𝒓𝒚</m:t>
                      </m:r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𝒑𝒓𝒊𝒎𝒂𝒓𝒚</m:t>
                          </m:r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de-DE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15" y="3588637"/>
                <a:ext cx="3988849" cy="13753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73025" cmpd="tri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90116"/>
              </p:ext>
            </p:extLst>
          </p:nvPr>
        </p:nvGraphicFramePr>
        <p:xfrm>
          <a:off x="6057900" y="5135464"/>
          <a:ext cx="1524000" cy="11451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81000"/>
                <a:gridCol w="381000"/>
                <a:gridCol w="381000"/>
                <a:gridCol w="381000"/>
              </a:tblGrid>
              <a:tr h="286279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6279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6279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6279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C:\MyDocuments\MyTalks\Conferences\Mypapers\paper1\matcodes\figure-plots\figure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7"/>
          <a:stretch/>
        </p:blipFill>
        <p:spPr bwMode="auto">
          <a:xfrm>
            <a:off x="484659" y="3452778"/>
            <a:ext cx="3787773" cy="30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384047" y="6305973"/>
            <a:ext cx="20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Ibrahym Dourki (CFEL)</a:t>
            </a:r>
          </a:p>
        </p:txBody>
      </p:sp>
    </p:spTree>
    <p:extLst>
      <p:ext uri="{BB962C8B-B14F-4D97-AF65-F5344CB8AC3E}">
        <p14:creationId xmlns:p14="http://schemas.microsoft.com/office/powerpoint/2010/main" val="14140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SAMPLING POINT SCAN – E1-I-04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1" y="1427759"/>
            <a:ext cx="8292353" cy="44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(I) – DCDE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9314" y="1389412"/>
            <a:ext cx="8128432" cy="87900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Starting with the functional BELLE II chain all components are stepwise replaced and tested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3301341" y="3372593"/>
            <a:ext cx="2517569" cy="187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945082" y="3057897"/>
            <a:ext cx="3111334" cy="19356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74424" y="3149983"/>
            <a:ext cx="1416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Hybrid5 Board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03848" y="3873229"/>
            <a:ext cx="67881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DHP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23237" y="3873229"/>
            <a:ext cx="726374" cy="338554"/>
          </a:xfrm>
          <a:prstGeom prst="rect">
            <a:avLst/>
          </a:prstGeom>
          <a:solidFill>
            <a:srgbClr val="F2D3D0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DCDE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929881" y="4310743"/>
            <a:ext cx="4706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 smtClean="0">
                <a:latin typeface="Calibri" panose="020F0502020204030204" pitchFamily="34" charset="0"/>
              </a:rPr>
              <a:t>SW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802010" y="3879997"/>
            <a:ext cx="921895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B-matrix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5949538" y="333958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949538" y="414751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6" name="Gewinkelte Verbindung 15"/>
          <p:cNvCxnSpPr/>
          <p:nvPr/>
        </p:nvCxnSpPr>
        <p:spPr bwMode="auto">
          <a:xfrm rot="10800000">
            <a:off x="1626915" y="3372593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winkelte Verbindung 21"/>
          <p:cNvCxnSpPr/>
          <p:nvPr/>
        </p:nvCxnSpPr>
        <p:spPr bwMode="auto">
          <a:xfrm rot="10800000">
            <a:off x="1626915" y="3506575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winkelte Verbindung 22"/>
          <p:cNvCxnSpPr/>
          <p:nvPr/>
        </p:nvCxnSpPr>
        <p:spPr bwMode="auto">
          <a:xfrm rot="10800000">
            <a:off x="1626915" y="3640557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winkelte Verbindung 23"/>
          <p:cNvCxnSpPr/>
          <p:nvPr/>
        </p:nvCxnSpPr>
        <p:spPr bwMode="auto">
          <a:xfrm rot="10800000">
            <a:off x="1626915" y="3774539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winkelte Verbindung 24"/>
          <p:cNvCxnSpPr/>
          <p:nvPr/>
        </p:nvCxnSpPr>
        <p:spPr bwMode="auto">
          <a:xfrm rot="10800000">
            <a:off x="1626915" y="3908521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winkelte Verbindung 25"/>
          <p:cNvCxnSpPr/>
          <p:nvPr/>
        </p:nvCxnSpPr>
        <p:spPr bwMode="auto">
          <a:xfrm rot="10800000">
            <a:off x="1626915" y="4042505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lussdiagramm: Prozess 26"/>
          <p:cNvSpPr/>
          <p:nvPr/>
        </p:nvSpPr>
        <p:spPr bwMode="auto">
          <a:xfrm>
            <a:off x="598223" y="2681655"/>
            <a:ext cx="1028700" cy="1987061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56740" y="3230332"/>
            <a:ext cx="8210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BELLE II</a:t>
            </a:r>
          </a:p>
          <a:p>
            <a:pPr algn="ctr"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PS</a:t>
            </a:r>
          </a:p>
        </p:txBody>
      </p:sp>
      <p:cxnSp>
        <p:nvCxnSpPr>
          <p:cNvPr id="30" name="Gewinkelte Verbindung 29"/>
          <p:cNvCxnSpPr/>
          <p:nvPr/>
        </p:nvCxnSpPr>
        <p:spPr bwMode="auto">
          <a:xfrm flipV="1">
            <a:off x="6151418" y="2947997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winkelte Verbindung 31"/>
          <p:cNvCxnSpPr/>
          <p:nvPr/>
        </p:nvCxnSpPr>
        <p:spPr bwMode="auto">
          <a:xfrm flipV="1">
            <a:off x="6151418" y="3030488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winkelte Verbindung 32"/>
          <p:cNvCxnSpPr/>
          <p:nvPr/>
        </p:nvCxnSpPr>
        <p:spPr bwMode="auto">
          <a:xfrm flipV="1">
            <a:off x="6151418" y="3112979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winkelte Verbindung 33"/>
          <p:cNvCxnSpPr/>
          <p:nvPr/>
        </p:nvCxnSpPr>
        <p:spPr bwMode="auto">
          <a:xfrm flipV="1">
            <a:off x="6151418" y="3195469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winkelte Verbindung 34"/>
          <p:cNvCxnSpPr/>
          <p:nvPr/>
        </p:nvCxnSpPr>
        <p:spPr bwMode="auto">
          <a:xfrm flipV="1">
            <a:off x="6151418" y="3752013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winkelte Verbindung 35"/>
          <p:cNvCxnSpPr/>
          <p:nvPr/>
        </p:nvCxnSpPr>
        <p:spPr bwMode="auto">
          <a:xfrm flipV="1">
            <a:off x="6151418" y="3834504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winkelte Verbindung 36"/>
          <p:cNvCxnSpPr/>
          <p:nvPr/>
        </p:nvCxnSpPr>
        <p:spPr bwMode="auto">
          <a:xfrm flipV="1">
            <a:off x="6151418" y="3916995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winkelte Verbindung 37"/>
          <p:cNvCxnSpPr/>
          <p:nvPr/>
        </p:nvCxnSpPr>
        <p:spPr bwMode="auto">
          <a:xfrm flipV="1">
            <a:off x="6151418" y="3999485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lussdiagramm: Prozess 38"/>
          <p:cNvSpPr/>
          <p:nvPr/>
        </p:nvSpPr>
        <p:spPr bwMode="auto">
          <a:xfrm>
            <a:off x="7071939" y="2417885"/>
            <a:ext cx="791307" cy="2169857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110495" y="2880649"/>
            <a:ext cx="735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JTAG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Break-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Out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Board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716411" y="534572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DHE</a:t>
            </a:r>
          </a:p>
        </p:txBody>
      </p:sp>
      <p:pic>
        <p:nvPicPr>
          <p:cNvPr id="6146" name="Picture 2" descr="Bildergebnis für computer schemat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9" y="5059183"/>
            <a:ext cx="1614892" cy="14695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hteck 40"/>
          <p:cNvSpPr/>
          <p:nvPr/>
        </p:nvSpPr>
        <p:spPr bwMode="auto">
          <a:xfrm>
            <a:off x="7406046" y="5257573"/>
            <a:ext cx="1433146" cy="1072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162" name="Gewinkelte Verbindung 6161"/>
          <p:cNvCxnSpPr/>
          <p:nvPr/>
        </p:nvCxnSpPr>
        <p:spPr bwMode="auto">
          <a:xfrm rot="16200000" flipH="1">
            <a:off x="6988524" y="3468452"/>
            <a:ext cx="2663842" cy="914400"/>
          </a:xfrm>
          <a:prstGeom prst="bentConnector3">
            <a:avLst>
              <a:gd name="adj1" fmla="val 1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Gewinkelte Verbindung 6168"/>
          <p:cNvCxnSpPr/>
          <p:nvPr/>
        </p:nvCxnSpPr>
        <p:spPr bwMode="auto">
          <a:xfrm rot="16200000" flipH="1">
            <a:off x="6986421" y="3498584"/>
            <a:ext cx="2635815" cy="882163"/>
          </a:xfrm>
          <a:prstGeom prst="bentConnector3">
            <a:avLst>
              <a:gd name="adj1" fmla="val 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3" name="Gewinkelte Verbindung 6172"/>
          <p:cNvCxnSpPr/>
          <p:nvPr/>
        </p:nvCxnSpPr>
        <p:spPr bwMode="auto">
          <a:xfrm rot="16200000" flipH="1">
            <a:off x="6984223" y="3529357"/>
            <a:ext cx="2607239" cy="849191"/>
          </a:xfrm>
          <a:prstGeom prst="bentConnector3">
            <a:avLst>
              <a:gd name="adj1" fmla="val 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winkelte Verbindung 65"/>
          <p:cNvCxnSpPr/>
          <p:nvPr/>
        </p:nvCxnSpPr>
        <p:spPr bwMode="auto">
          <a:xfrm rot="16200000" flipH="1">
            <a:off x="7460148" y="4462480"/>
            <a:ext cx="1198190" cy="391995"/>
          </a:xfrm>
          <a:prstGeom prst="bentConnector3">
            <a:avLst>
              <a:gd name="adj1" fmla="val -6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winkelte Verbindung 69"/>
          <p:cNvCxnSpPr/>
          <p:nvPr/>
        </p:nvCxnSpPr>
        <p:spPr bwMode="auto">
          <a:xfrm rot="16200000" flipH="1">
            <a:off x="7458274" y="4481675"/>
            <a:ext cx="1180870" cy="370925"/>
          </a:xfrm>
          <a:prstGeom prst="bentConnector3">
            <a:avLst>
              <a:gd name="adj1" fmla="val -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winkelte Verbindung 112"/>
          <p:cNvCxnSpPr/>
          <p:nvPr/>
        </p:nvCxnSpPr>
        <p:spPr bwMode="auto">
          <a:xfrm rot="16200000" flipH="1">
            <a:off x="7457731" y="4502653"/>
            <a:ext cx="1160436" cy="349404"/>
          </a:xfrm>
          <a:prstGeom prst="bentConnector3">
            <a:avLst>
              <a:gd name="adj1" fmla="val 13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 flipH="1" flipV="1">
            <a:off x="6115640" y="5793960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 flipH="1" flipV="1">
            <a:off x="6115640" y="5839204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 flipH="1" flipV="1">
            <a:off x="6115640" y="5885638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 flipH="1" flipV="1">
            <a:off x="6115640" y="5932072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feld 87"/>
          <p:cNvSpPr txBox="1"/>
          <p:nvPr/>
        </p:nvSpPr>
        <p:spPr>
          <a:xfrm>
            <a:off x="7518710" y="532952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DHE</a:t>
            </a:r>
          </a:p>
        </p:txBody>
      </p:sp>
      <p:grpSp>
        <p:nvGrpSpPr>
          <p:cNvPr id="106" name="Gruppieren 105"/>
          <p:cNvGrpSpPr/>
          <p:nvPr/>
        </p:nvGrpSpPr>
        <p:grpSpPr>
          <a:xfrm>
            <a:off x="2777716" y="3685474"/>
            <a:ext cx="330282" cy="798457"/>
            <a:chOff x="2777716" y="3685474"/>
            <a:chExt cx="330282" cy="798457"/>
          </a:xfrm>
        </p:grpSpPr>
        <p:sp>
          <p:nvSpPr>
            <p:cNvPr id="14" name="Rechteck 13"/>
            <p:cNvSpPr/>
            <p:nvPr/>
          </p:nvSpPr>
          <p:spPr bwMode="auto">
            <a:xfrm>
              <a:off x="2777716" y="3685474"/>
              <a:ext cx="330282" cy="7984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 rot="5400000">
              <a:off x="2594589" y="3927729"/>
              <a:ext cx="643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Samtec</a:t>
              </a:r>
            </a:p>
          </p:txBody>
        </p:sp>
      </p:grpSp>
      <p:sp>
        <p:nvSpPr>
          <p:cNvPr id="107" name="Textfeld 106"/>
          <p:cNvSpPr txBox="1"/>
          <p:nvPr/>
        </p:nvSpPr>
        <p:spPr>
          <a:xfrm rot="5400000">
            <a:off x="5843020" y="3337298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48" name="Rechteck 147"/>
          <p:cNvSpPr/>
          <p:nvPr/>
        </p:nvSpPr>
        <p:spPr bwMode="auto">
          <a:xfrm>
            <a:off x="6970999" y="3730825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9" name="Rechteck 148"/>
          <p:cNvSpPr/>
          <p:nvPr/>
        </p:nvSpPr>
        <p:spPr bwMode="auto">
          <a:xfrm>
            <a:off x="6967532" y="2903867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Textfeld 146"/>
          <p:cNvSpPr txBox="1"/>
          <p:nvPr/>
        </p:nvSpPr>
        <p:spPr>
          <a:xfrm rot="5400000">
            <a:off x="6866333" y="2897822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50" name="Textfeld 149"/>
          <p:cNvSpPr txBox="1"/>
          <p:nvPr/>
        </p:nvSpPr>
        <p:spPr>
          <a:xfrm rot="5400000">
            <a:off x="6869800" y="3709735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09" name="Textfeld 108"/>
          <p:cNvSpPr txBox="1"/>
          <p:nvPr/>
        </p:nvSpPr>
        <p:spPr>
          <a:xfrm rot="5400000">
            <a:off x="7675535" y="3996985"/>
            <a:ext cx="375424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RJ45</a:t>
            </a:r>
          </a:p>
        </p:txBody>
      </p:sp>
      <p:sp>
        <p:nvSpPr>
          <p:cNvPr id="153" name="Textfeld 152"/>
          <p:cNvSpPr txBox="1"/>
          <p:nvPr/>
        </p:nvSpPr>
        <p:spPr>
          <a:xfrm>
            <a:off x="8024940" y="5149851"/>
            <a:ext cx="375424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RJ45</a:t>
            </a:r>
          </a:p>
        </p:txBody>
      </p:sp>
      <p:sp>
        <p:nvSpPr>
          <p:cNvPr id="154" name="Textfeld 153"/>
          <p:cNvSpPr txBox="1"/>
          <p:nvPr/>
        </p:nvSpPr>
        <p:spPr>
          <a:xfrm rot="5400000">
            <a:off x="5830317" y="4157111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55" name="Rechteck 154"/>
          <p:cNvSpPr/>
          <p:nvPr/>
        </p:nvSpPr>
        <p:spPr bwMode="auto">
          <a:xfrm>
            <a:off x="7734743" y="248710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6" name="Rechteck 155"/>
          <p:cNvSpPr/>
          <p:nvPr/>
        </p:nvSpPr>
        <p:spPr bwMode="auto">
          <a:xfrm rot="5400000">
            <a:off x="8556695" y="509434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7" name="Textfeld 156"/>
          <p:cNvSpPr txBox="1"/>
          <p:nvPr/>
        </p:nvSpPr>
        <p:spPr>
          <a:xfrm rot="5400000">
            <a:off x="7615522" y="2481663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58" name="Textfeld 157"/>
          <p:cNvSpPr txBox="1"/>
          <p:nvPr/>
        </p:nvSpPr>
        <p:spPr>
          <a:xfrm>
            <a:off x="8437474" y="5088296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</p:spTree>
    <p:extLst>
      <p:ext uri="{BB962C8B-B14F-4D97-AF65-F5344CB8AC3E}">
        <p14:creationId xmlns:p14="http://schemas.microsoft.com/office/powerpoint/2010/main" val="397061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(II) – EDET MATRIX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9314" y="1389412"/>
            <a:ext cx="8128432" cy="87900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Starting with the functional BELLE II chain all components are stepwise replaced and tested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3301341" y="3372593"/>
            <a:ext cx="2517569" cy="187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945082" y="3057897"/>
            <a:ext cx="3111334" cy="19356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74424" y="3149983"/>
            <a:ext cx="1416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Hybrid5 Board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03848" y="3873229"/>
            <a:ext cx="67881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DHP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23237" y="3873229"/>
            <a:ext cx="726374" cy="338554"/>
          </a:xfrm>
          <a:prstGeom prst="rect">
            <a:avLst/>
          </a:prstGeom>
          <a:solidFill>
            <a:srgbClr val="F2D3D0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DCDE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66801" y="4325078"/>
            <a:ext cx="4706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 smtClean="0">
                <a:latin typeface="Calibri" panose="020F0502020204030204" pitchFamily="34" charset="0"/>
              </a:rPr>
              <a:t>SW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28354" y="3807907"/>
            <a:ext cx="1147528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-matrix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5949538" y="333958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949538" y="414751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6" name="Gewinkelte Verbindung 15"/>
          <p:cNvCxnSpPr/>
          <p:nvPr/>
        </p:nvCxnSpPr>
        <p:spPr bwMode="auto">
          <a:xfrm rot="10800000">
            <a:off x="1626915" y="3372593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winkelte Verbindung 21"/>
          <p:cNvCxnSpPr/>
          <p:nvPr/>
        </p:nvCxnSpPr>
        <p:spPr bwMode="auto">
          <a:xfrm rot="10800000">
            <a:off x="1626915" y="3506575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winkelte Verbindung 22"/>
          <p:cNvCxnSpPr/>
          <p:nvPr/>
        </p:nvCxnSpPr>
        <p:spPr bwMode="auto">
          <a:xfrm rot="10800000">
            <a:off x="1626915" y="3640557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winkelte Verbindung 23"/>
          <p:cNvCxnSpPr/>
          <p:nvPr/>
        </p:nvCxnSpPr>
        <p:spPr bwMode="auto">
          <a:xfrm rot="10800000">
            <a:off x="1626915" y="3774539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winkelte Verbindung 24"/>
          <p:cNvCxnSpPr/>
          <p:nvPr/>
        </p:nvCxnSpPr>
        <p:spPr bwMode="auto">
          <a:xfrm rot="10800000">
            <a:off x="1626915" y="3908521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winkelte Verbindung 25"/>
          <p:cNvCxnSpPr/>
          <p:nvPr/>
        </p:nvCxnSpPr>
        <p:spPr bwMode="auto">
          <a:xfrm rot="10800000">
            <a:off x="1626915" y="4042505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lussdiagramm: Prozess 26"/>
          <p:cNvSpPr/>
          <p:nvPr/>
        </p:nvSpPr>
        <p:spPr bwMode="auto">
          <a:xfrm>
            <a:off x="598223" y="2681655"/>
            <a:ext cx="1028700" cy="1987061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56740" y="3230332"/>
            <a:ext cx="8210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BELLE II</a:t>
            </a:r>
          </a:p>
          <a:p>
            <a:pPr algn="ctr"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PS</a:t>
            </a:r>
          </a:p>
        </p:txBody>
      </p:sp>
      <p:cxnSp>
        <p:nvCxnSpPr>
          <p:cNvPr id="30" name="Gewinkelte Verbindung 29"/>
          <p:cNvCxnSpPr/>
          <p:nvPr/>
        </p:nvCxnSpPr>
        <p:spPr bwMode="auto">
          <a:xfrm flipV="1">
            <a:off x="6151418" y="2947997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winkelte Verbindung 31"/>
          <p:cNvCxnSpPr/>
          <p:nvPr/>
        </p:nvCxnSpPr>
        <p:spPr bwMode="auto">
          <a:xfrm flipV="1">
            <a:off x="6151418" y="3030488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winkelte Verbindung 32"/>
          <p:cNvCxnSpPr/>
          <p:nvPr/>
        </p:nvCxnSpPr>
        <p:spPr bwMode="auto">
          <a:xfrm flipV="1">
            <a:off x="6151418" y="3112979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winkelte Verbindung 33"/>
          <p:cNvCxnSpPr/>
          <p:nvPr/>
        </p:nvCxnSpPr>
        <p:spPr bwMode="auto">
          <a:xfrm flipV="1">
            <a:off x="6151418" y="3195469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winkelte Verbindung 34"/>
          <p:cNvCxnSpPr/>
          <p:nvPr/>
        </p:nvCxnSpPr>
        <p:spPr bwMode="auto">
          <a:xfrm flipV="1">
            <a:off x="6151418" y="3752013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winkelte Verbindung 35"/>
          <p:cNvCxnSpPr/>
          <p:nvPr/>
        </p:nvCxnSpPr>
        <p:spPr bwMode="auto">
          <a:xfrm flipV="1">
            <a:off x="6151418" y="3834504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winkelte Verbindung 36"/>
          <p:cNvCxnSpPr/>
          <p:nvPr/>
        </p:nvCxnSpPr>
        <p:spPr bwMode="auto">
          <a:xfrm flipV="1">
            <a:off x="6151418" y="3916995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winkelte Verbindung 37"/>
          <p:cNvCxnSpPr/>
          <p:nvPr/>
        </p:nvCxnSpPr>
        <p:spPr bwMode="auto">
          <a:xfrm flipV="1">
            <a:off x="6151418" y="3999485"/>
            <a:ext cx="926390" cy="42459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lussdiagramm: Prozess 38"/>
          <p:cNvSpPr/>
          <p:nvPr/>
        </p:nvSpPr>
        <p:spPr bwMode="auto">
          <a:xfrm>
            <a:off x="7071939" y="2417885"/>
            <a:ext cx="791307" cy="2169857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110495" y="2880649"/>
            <a:ext cx="735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JTAG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Break-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Out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Board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716411" y="534572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DHE</a:t>
            </a:r>
          </a:p>
        </p:txBody>
      </p:sp>
      <p:pic>
        <p:nvPicPr>
          <p:cNvPr id="6146" name="Picture 2" descr="Bildergebnis für computer schemat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9" y="5059183"/>
            <a:ext cx="1614892" cy="14695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hteck 40"/>
          <p:cNvSpPr/>
          <p:nvPr/>
        </p:nvSpPr>
        <p:spPr bwMode="auto">
          <a:xfrm>
            <a:off x="7406046" y="5257573"/>
            <a:ext cx="1433146" cy="1072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162" name="Gewinkelte Verbindung 6161"/>
          <p:cNvCxnSpPr/>
          <p:nvPr/>
        </p:nvCxnSpPr>
        <p:spPr bwMode="auto">
          <a:xfrm rot="16200000" flipH="1">
            <a:off x="6988524" y="3468452"/>
            <a:ext cx="2663842" cy="914400"/>
          </a:xfrm>
          <a:prstGeom prst="bentConnector3">
            <a:avLst>
              <a:gd name="adj1" fmla="val 1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Gewinkelte Verbindung 6168"/>
          <p:cNvCxnSpPr/>
          <p:nvPr/>
        </p:nvCxnSpPr>
        <p:spPr bwMode="auto">
          <a:xfrm rot="16200000" flipH="1">
            <a:off x="6986421" y="3498584"/>
            <a:ext cx="2635815" cy="882163"/>
          </a:xfrm>
          <a:prstGeom prst="bentConnector3">
            <a:avLst>
              <a:gd name="adj1" fmla="val 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3" name="Gewinkelte Verbindung 6172"/>
          <p:cNvCxnSpPr/>
          <p:nvPr/>
        </p:nvCxnSpPr>
        <p:spPr bwMode="auto">
          <a:xfrm rot="16200000" flipH="1">
            <a:off x="6984223" y="3529357"/>
            <a:ext cx="2607239" cy="849191"/>
          </a:xfrm>
          <a:prstGeom prst="bentConnector3">
            <a:avLst>
              <a:gd name="adj1" fmla="val 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winkelte Verbindung 65"/>
          <p:cNvCxnSpPr/>
          <p:nvPr/>
        </p:nvCxnSpPr>
        <p:spPr bwMode="auto">
          <a:xfrm rot="16200000" flipH="1">
            <a:off x="7460148" y="4462480"/>
            <a:ext cx="1198190" cy="391995"/>
          </a:xfrm>
          <a:prstGeom prst="bentConnector3">
            <a:avLst>
              <a:gd name="adj1" fmla="val -6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winkelte Verbindung 69"/>
          <p:cNvCxnSpPr/>
          <p:nvPr/>
        </p:nvCxnSpPr>
        <p:spPr bwMode="auto">
          <a:xfrm rot="16200000" flipH="1">
            <a:off x="7458274" y="4481675"/>
            <a:ext cx="1180870" cy="370925"/>
          </a:xfrm>
          <a:prstGeom prst="bentConnector3">
            <a:avLst>
              <a:gd name="adj1" fmla="val -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winkelte Verbindung 112"/>
          <p:cNvCxnSpPr/>
          <p:nvPr/>
        </p:nvCxnSpPr>
        <p:spPr bwMode="auto">
          <a:xfrm rot="16200000" flipH="1">
            <a:off x="7457731" y="4502653"/>
            <a:ext cx="1160436" cy="349404"/>
          </a:xfrm>
          <a:prstGeom prst="bentConnector3">
            <a:avLst>
              <a:gd name="adj1" fmla="val 13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 flipH="1" flipV="1">
            <a:off x="6115640" y="5793960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 flipH="1" flipV="1">
            <a:off x="6115640" y="5839204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 flipH="1" flipV="1">
            <a:off x="6115640" y="5885638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 flipH="1" flipV="1">
            <a:off x="6115640" y="5932072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feld 87"/>
          <p:cNvSpPr txBox="1"/>
          <p:nvPr/>
        </p:nvSpPr>
        <p:spPr>
          <a:xfrm>
            <a:off x="7518710" y="532952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DHE</a:t>
            </a:r>
          </a:p>
        </p:txBody>
      </p:sp>
      <p:grpSp>
        <p:nvGrpSpPr>
          <p:cNvPr id="106" name="Gruppieren 105"/>
          <p:cNvGrpSpPr/>
          <p:nvPr/>
        </p:nvGrpSpPr>
        <p:grpSpPr>
          <a:xfrm>
            <a:off x="2777716" y="3685474"/>
            <a:ext cx="330282" cy="798457"/>
            <a:chOff x="2777716" y="3685474"/>
            <a:chExt cx="330282" cy="798457"/>
          </a:xfrm>
        </p:grpSpPr>
        <p:sp>
          <p:nvSpPr>
            <p:cNvPr id="14" name="Rechteck 13"/>
            <p:cNvSpPr/>
            <p:nvPr/>
          </p:nvSpPr>
          <p:spPr bwMode="auto">
            <a:xfrm>
              <a:off x="2777716" y="3685474"/>
              <a:ext cx="330282" cy="7984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 rot="5400000">
              <a:off x="2594589" y="3927729"/>
              <a:ext cx="643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Samtec</a:t>
              </a:r>
            </a:p>
          </p:txBody>
        </p:sp>
      </p:grpSp>
      <p:sp>
        <p:nvSpPr>
          <p:cNvPr id="107" name="Textfeld 106"/>
          <p:cNvSpPr txBox="1"/>
          <p:nvPr/>
        </p:nvSpPr>
        <p:spPr>
          <a:xfrm rot="5400000">
            <a:off x="5843020" y="3337298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48" name="Rechteck 147"/>
          <p:cNvSpPr/>
          <p:nvPr/>
        </p:nvSpPr>
        <p:spPr bwMode="auto">
          <a:xfrm>
            <a:off x="6970999" y="3730825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9" name="Rechteck 148"/>
          <p:cNvSpPr/>
          <p:nvPr/>
        </p:nvSpPr>
        <p:spPr bwMode="auto">
          <a:xfrm>
            <a:off x="6967532" y="2903867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Textfeld 146"/>
          <p:cNvSpPr txBox="1"/>
          <p:nvPr/>
        </p:nvSpPr>
        <p:spPr>
          <a:xfrm rot="5400000">
            <a:off x="6866333" y="2897822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50" name="Textfeld 149"/>
          <p:cNvSpPr txBox="1"/>
          <p:nvPr/>
        </p:nvSpPr>
        <p:spPr>
          <a:xfrm rot="5400000">
            <a:off x="6869800" y="3709735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09" name="Textfeld 108"/>
          <p:cNvSpPr txBox="1"/>
          <p:nvPr/>
        </p:nvSpPr>
        <p:spPr>
          <a:xfrm rot="5400000">
            <a:off x="7675535" y="3996985"/>
            <a:ext cx="375424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RJ45</a:t>
            </a:r>
          </a:p>
        </p:txBody>
      </p:sp>
      <p:sp>
        <p:nvSpPr>
          <p:cNvPr id="153" name="Textfeld 152"/>
          <p:cNvSpPr txBox="1"/>
          <p:nvPr/>
        </p:nvSpPr>
        <p:spPr>
          <a:xfrm>
            <a:off x="8024940" y="5149851"/>
            <a:ext cx="375424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RJ45</a:t>
            </a:r>
          </a:p>
        </p:txBody>
      </p:sp>
      <p:sp>
        <p:nvSpPr>
          <p:cNvPr id="154" name="Textfeld 153"/>
          <p:cNvSpPr txBox="1"/>
          <p:nvPr/>
        </p:nvSpPr>
        <p:spPr>
          <a:xfrm rot="5400000">
            <a:off x="5830317" y="4157111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55" name="Rechteck 154"/>
          <p:cNvSpPr/>
          <p:nvPr/>
        </p:nvSpPr>
        <p:spPr bwMode="auto">
          <a:xfrm>
            <a:off x="7734743" y="248710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6" name="Rechteck 155"/>
          <p:cNvSpPr/>
          <p:nvPr/>
        </p:nvSpPr>
        <p:spPr bwMode="auto">
          <a:xfrm rot="5400000">
            <a:off x="8556695" y="509434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7" name="Textfeld 156"/>
          <p:cNvSpPr txBox="1"/>
          <p:nvPr/>
        </p:nvSpPr>
        <p:spPr>
          <a:xfrm rot="5400000">
            <a:off x="7615522" y="2481663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58" name="Textfeld 157"/>
          <p:cNvSpPr txBox="1"/>
          <p:nvPr/>
        </p:nvSpPr>
        <p:spPr>
          <a:xfrm>
            <a:off x="8437474" y="5088296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</p:spTree>
    <p:extLst>
      <p:ext uri="{BB962C8B-B14F-4D97-AF65-F5344CB8AC3E}">
        <p14:creationId xmlns:p14="http://schemas.microsoft.com/office/powerpoint/2010/main" val="41791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(III) – EDET HYBRID BOARD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9314" y="1389412"/>
            <a:ext cx="8128432" cy="87900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Starting with the functional BELLE II chain all components are stepwise replaced and tested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3301341" y="3372593"/>
            <a:ext cx="2517569" cy="187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945082" y="3057897"/>
            <a:ext cx="3111334" cy="19356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74424" y="3149983"/>
            <a:ext cx="1562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E1 Hybrid Board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03848" y="3873229"/>
            <a:ext cx="67881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DHP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23237" y="3873229"/>
            <a:ext cx="726374" cy="338554"/>
          </a:xfrm>
          <a:prstGeom prst="rect">
            <a:avLst/>
          </a:prstGeom>
          <a:solidFill>
            <a:srgbClr val="F2D3D0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DCDE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39880" y="4363615"/>
            <a:ext cx="4706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 smtClean="0">
                <a:latin typeface="Calibri" panose="020F0502020204030204" pitchFamily="34" charset="0"/>
              </a:rPr>
              <a:t>SW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66747" y="3817629"/>
            <a:ext cx="1016900" cy="4747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-matrix</a:t>
            </a:r>
          </a:p>
        </p:txBody>
      </p:sp>
      <p:cxnSp>
        <p:nvCxnSpPr>
          <p:cNvPr id="16" name="Gewinkelte Verbindung 15"/>
          <p:cNvCxnSpPr/>
          <p:nvPr/>
        </p:nvCxnSpPr>
        <p:spPr bwMode="auto">
          <a:xfrm rot="10800000">
            <a:off x="1626915" y="3372593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winkelte Verbindung 21"/>
          <p:cNvCxnSpPr/>
          <p:nvPr/>
        </p:nvCxnSpPr>
        <p:spPr bwMode="auto">
          <a:xfrm rot="10800000">
            <a:off x="1626915" y="3506575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winkelte Verbindung 22"/>
          <p:cNvCxnSpPr/>
          <p:nvPr/>
        </p:nvCxnSpPr>
        <p:spPr bwMode="auto">
          <a:xfrm rot="10800000">
            <a:off x="1626915" y="3640557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winkelte Verbindung 23"/>
          <p:cNvCxnSpPr/>
          <p:nvPr/>
        </p:nvCxnSpPr>
        <p:spPr bwMode="auto">
          <a:xfrm rot="10800000">
            <a:off x="1626915" y="3774539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winkelte Verbindung 24"/>
          <p:cNvCxnSpPr/>
          <p:nvPr/>
        </p:nvCxnSpPr>
        <p:spPr bwMode="auto">
          <a:xfrm rot="10800000">
            <a:off x="1626915" y="3908521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winkelte Verbindung 25"/>
          <p:cNvCxnSpPr/>
          <p:nvPr/>
        </p:nvCxnSpPr>
        <p:spPr bwMode="auto">
          <a:xfrm rot="10800000">
            <a:off x="1626915" y="4042505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lussdiagramm: Prozess 26"/>
          <p:cNvSpPr/>
          <p:nvPr/>
        </p:nvSpPr>
        <p:spPr bwMode="auto">
          <a:xfrm>
            <a:off x="598223" y="2681655"/>
            <a:ext cx="1028700" cy="1987061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53535" y="3230332"/>
            <a:ext cx="8274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BELLE II</a:t>
            </a:r>
          </a:p>
          <a:p>
            <a:pPr algn="ctr"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PS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110495" y="2880649"/>
            <a:ext cx="735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JTAG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Break-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Out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Board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716411" y="534572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DHE</a:t>
            </a:r>
          </a:p>
        </p:txBody>
      </p:sp>
      <p:pic>
        <p:nvPicPr>
          <p:cNvPr id="6146" name="Picture 2" descr="Bildergebnis für computer schemat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9" y="5059183"/>
            <a:ext cx="1614892" cy="14695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hteck 40"/>
          <p:cNvSpPr/>
          <p:nvPr/>
        </p:nvSpPr>
        <p:spPr bwMode="auto">
          <a:xfrm>
            <a:off x="7406046" y="5257573"/>
            <a:ext cx="1433146" cy="1072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162" name="Gewinkelte Verbindung 6161"/>
          <p:cNvCxnSpPr/>
          <p:nvPr/>
        </p:nvCxnSpPr>
        <p:spPr bwMode="auto">
          <a:xfrm>
            <a:off x="6115641" y="3290888"/>
            <a:ext cx="2662004" cy="1966685"/>
          </a:xfrm>
          <a:prstGeom prst="bentConnector3">
            <a:avLst>
              <a:gd name="adj1" fmla="val 10018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Gewinkelte Verbindung 6168"/>
          <p:cNvCxnSpPr/>
          <p:nvPr/>
        </p:nvCxnSpPr>
        <p:spPr bwMode="auto">
          <a:xfrm>
            <a:off x="6115640" y="3317528"/>
            <a:ext cx="2629770" cy="1913404"/>
          </a:xfrm>
          <a:prstGeom prst="bentConnector3">
            <a:avLst>
              <a:gd name="adj1" fmla="val 10016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3" name="Gewinkelte Verbindung 6172"/>
          <p:cNvCxnSpPr/>
          <p:nvPr/>
        </p:nvCxnSpPr>
        <p:spPr bwMode="auto">
          <a:xfrm>
            <a:off x="6115641" y="3342085"/>
            <a:ext cx="2596797" cy="1864291"/>
          </a:xfrm>
          <a:prstGeom prst="bentConnector3">
            <a:avLst>
              <a:gd name="adj1" fmla="val 10016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winkelte Verbindung 65"/>
          <p:cNvCxnSpPr/>
          <p:nvPr/>
        </p:nvCxnSpPr>
        <p:spPr bwMode="auto">
          <a:xfrm>
            <a:off x="6170924" y="4441034"/>
            <a:ext cx="2084316" cy="816539"/>
          </a:xfrm>
          <a:prstGeom prst="bentConnector3">
            <a:avLst>
              <a:gd name="adj1" fmla="val 1001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winkelte Verbindung 69"/>
          <p:cNvCxnSpPr/>
          <p:nvPr/>
        </p:nvCxnSpPr>
        <p:spPr bwMode="auto">
          <a:xfrm>
            <a:off x="6170922" y="4471575"/>
            <a:ext cx="2063249" cy="755457"/>
          </a:xfrm>
          <a:prstGeom prst="bentConnector3">
            <a:avLst>
              <a:gd name="adj1" fmla="val 10008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winkelte Verbindung 112"/>
          <p:cNvCxnSpPr/>
          <p:nvPr/>
        </p:nvCxnSpPr>
        <p:spPr bwMode="auto">
          <a:xfrm>
            <a:off x="6170920" y="4508300"/>
            <a:ext cx="2041731" cy="682006"/>
          </a:xfrm>
          <a:prstGeom prst="bentConnector3">
            <a:avLst>
              <a:gd name="adj1" fmla="val 10015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 flipH="1" flipV="1">
            <a:off x="6115640" y="5793960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 flipH="1" flipV="1">
            <a:off x="6115640" y="5839204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 flipH="1" flipV="1">
            <a:off x="6115640" y="5885638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 flipH="1" flipV="1">
            <a:off x="6115640" y="5932072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feld 87"/>
          <p:cNvSpPr txBox="1"/>
          <p:nvPr/>
        </p:nvSpPr>
        <p:spPr>
          <a:xfrm>
            <a:off x="7518710" y="532952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DHE</a:t>
            </a:r>
          </a:p>
        </p:txBody>
      </p:sp>
      <p:grpSp>
        <p:nvGrpSpPr>
          <p:cNvPr id="106" name="Gruppieren 105"/>
          <p:cNvGrpSpPr/>
          <p:nvPr/>
        </p:nvGrpSpPr>
        <p:grpSpPr>
          <a:xfrm>
            <a:off x="2777715" y="3685474"/>
            <a:ext cx="330283" cy="798457"/>
            <a:chOff x="2777715" y="3685474"/>
            <a:chExt cx="330283" cy="798457"/>
          </a:xfrm>
        </p:grpSpPr>
        <p:sp>
          <p:nvSpPr>
            <p:cNvPr id="14" name="Rechteck 13"/>
            <p:cNvSpPr/>
            <p:nvPr/>
          </p:nvSpPr>
          <p:spPr bwMode="auto">
            <a:xfrm>
              <a:off x="2777716" y="3685474"/>
              <a:ext cx="330282" cy="7984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 rot="5400000">
              <a:off x="2592280" y="3927729"/>
              <a:ext cx="647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Samtec</a:t>
              </a:r>
            </a:p>
          </p:txBody>
        </p:sp>
      </p:grpSp>
      <p:sp>
        <p:nvSpPr>
          <p:cNvPr id="109" name="Textfeld 108"/>
          <p:cNvSpPr txBox="1"/>
          <p:nvPr/>
        </p:nvSpPr>
        <p:spPr>
          <a:xfrm rot="5400000">
            <a:off x="5875490" y="4400578"/>
            <a:ext cx="375424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RJ45</a:t>
            </a:r>
          </a:p>
        </p:txBody>
      </p:sp>
      <p:sp>
        <p:nvSpPr>
          <p:cNvPr id="153" name="Textfeld 152"/>
          <p:cNvSpPr txBox="1"/>
          <p:nvPr/>
        </p:nvSpPr>
        <p:spPr>
          <a:xfrm>
            <a:off x="8024940" y="5149851"/>
            <a:ext cx="375424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RJ45</a:t>
            </a:r>
          </a:p>
        </p:txBody>
      </p:sp>
      <p:sp>
        <p:nvSpPr>
          <p:cNvPr id="155" name="Rechteck 154"/>
          <p:cNvSpPr/>
          <p:nvPr/>
        </p:nvSpPr>
        <p:spPr bwMode="auto">
          <a:xfrm>
            <a:off x="5955476" y="3149983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6" name="Rechteck 155"/>
          <p:cNvSpPr/>
          <p:nvPr/>
        </p:nvSpPr>
        <p:spPr bwMode="auto">
          <a:xfrm rot="5400000">
            <a:off x="8556695" y="509434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7" name="Textfeld 156"/>
          <p:cNvSpPr txBox="1"/>
          <p:nvPr/>
        </p:nvSpPr>
        <p:spPr>
          <a:xfrm rot="5400000">
            <a:off x="5836255" y="3174892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58" name="Textfeld 157"/>
          <p:cNvSpPr txBox="1"/>
          <p:nvPr/>
        </p:nvSpPr>
        <p:spPr>
          <a:xfrm>
            <a:off x="8437474" y="5088296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</p:spTree>
    <p:extLst>
      <p:ext uri="{BB962C8B-B14F-4D97-AF65-F5344CB8AC3E}">
        <p14:creationId xmlns:p14="http://schemas.microsoft.com/office/powerpoint/2010/main" val="42246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(IV) – PSP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9314" y="1389412"/>
            <a:ext cx="8128432" cy="87900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Starting with the functional BELLE II chain all components are stepwise replaced and tested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3301341" y="3372593"/>
            <a:ext cx="2517569" cy="187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945082" y="3057897"/>
            <a:ext cx="3111334" cy="19356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74424" y="3149983"/>
            <a:ext cx="1562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E1 Hybrid Board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03848" y="3873229"/>
            <a:ext cx="67881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DHP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23237" y="3873229"/>
            <a:ext cx="726374" cy="338554"/>
          </a:xfrm>
          <a:prstGeom prst="rect">
            <a:avLst/>
          </a:prstGeom>
          <a:solidFill>
            <a:srgbClr val="F2D3D0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DCDE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39880" y="4363615"/>
            <a:ext cx="4706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 smtClean="0">
                <a:latin typeface="Calibri" panose="020F0502020204030204" pitchFamily="34" charset="0"/>
              </a:rPr>
              <a:t>SW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66747" y="3817629"/>
            <a:ext cx="1016900" cy="4747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-matrix</a:t>
            </a:r>
          </a:p>
        </p:txBody>
      </p:sp>
      <p:cxnSp>
        <p:nvCxnSpPr>
          <p:cNvPr id="16" name="Gewinkelte Verbindung 15"/>
          <p:cNvCxnSpPr/>
          <p:nvPr/>
        </p:nvCxnSpPr>
        <p:spPr bwMode="auto">
          <a:xfrm rot="10800000">
            <a:off x="1626915" y="3372593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winkelte Verbindung 21"/>
          <p:cNvCxnSpPr/>
          <p:nvPr/>
        </p:nvCxnSpPr>
        <p:spPr bwMode="auto">
          <a:xfrm rot="10800000">
            <a:off x="1626915" y="3506575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winkelte Verbindung 22"/>
          <p:cNvCxnSpPr/>
          <p:nvPr/>
        </p:nvCxnSpPr>
        <p:spPr bwMode="auto">
          <a:xfrm rot="10800000">
            <a:off x="1626915" y="3640557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winkelte Verbindung 23"/>
          <p:cNvCxnSpPr/>
          <p:nvPr/>
        </p:nvCxnSpPr>
        <p:spPr bwMode="auto">
          <a:xfrm rot="10800000">
            <a:off x="1626915" y="3774539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winkelte Verbindung 24"/>
          <p:cNvCxnSpPr/>
          <p:nvPr/>
        </p:nvCxnSpPr>
        <p:spPr bwMode="auto">
          <a:xfrm rot="10800000">
            <a:off x="1626915" y="3908521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winkelte Verbindung 25"/>
          <p:cNvCxnSpPr/>
          <p:nvPr/>
        </p:nvCxnSpPr>
        <p:spPr bwMode="auto">
          <a:xfrm rot="10800000">
            <a:off x="1626915" y="4042505"/>
            <a:ext cx="1150801" cy="36813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lussdiagramm: Prozess 26"/>
          <p:cNvSpPr/>
          <p:nvPr/>
        </p:nvSpPr>
        <p:spPr bwMode="auto">
          <a:xfrm>
            <a:off x="598223" y="2681655"/>
            <a:ext cx="1028700" cy="1987061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17040" y="3230332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PSP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110495" y="2880649"/>
            <a:ext cx="735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JTAG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Break-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Out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Board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716411" y="534572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DHE</a:t>
            </a:r>
          </a:p>
        </p:txBody>
      </p:sp>
      <p:pic>
        <p:nvPicPr>
          <p:cNvPr id="6146" name="Picture 2" descr="Bildergebnis für computer schemat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9" y="5059183"/>
            <a:ext cx="1614892" cy="14695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hteck 40"/>
          <p:cNvSpPr/>
          <p:nvPr/>
        </p:nvSpPr>
        <p:spPr bwMode="auto">
          <a:xfrm>
            <a:off x="7406046" y="5257573"/>
            <a:ext cx="1433146" cy="1072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162" name="Gewinkelte Verbindung 6161"/>
          <p:cNvCxnSpPr/>
          <p:nvPr/>
        </p:nvCxnSpPr>
        <p:spPr bwMode="auto">
          <a:xfrm>
            <a:off x="6115641" y="3290888"/>
            <a:ext cx="2662004" cy="1966685"/>
          </a:xfrm>
          <a:prstGeom prst="bentConnector3">
            <a:avLst>
              <a:gd name="adj1" fmla="val 10018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Gewinkelte Verbindung 6168"/>
          <p:cNvCxnSpPr/>
          <p:nvPr/>
        </p:nvCxnSpPr>
        <p:spPr bwMode="auto">
          <a:xfrm>
            <a:off x="6115640" y="3317528"/>
            <a:ext cx="2629770" cy="1913404"/>
          </a:xfrm>
          <a:prstGeom prst="bentConnector3">
            <a:avLst>
              <a:gd name="adj1" fmla="val 10016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3" name="Gewinkelte Verbindung 6172"/>
          <p:cNvCxnSpPr/>
          <p:nvPr/>
        </p:nvCxnSpPr>
        <p:spPr bwMode="auto">
          <a:xfrm>
            <a:off x="6115641" y="3342085"/>
            <a:ext cx="2596797" cy="1864291"/>
          </a:xfrm>
          <a:prstGeom prst="bentConnector3">
            <a:avLst>
              <a:gd name="adj1" fmla="val 10016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winkelte Verbindung 65"/>
          <p:cNvCxnSpPr/>
          <p:nvPr/>
        </p:nvCxnSpPr>
        <p:spPr bwMode="auto">
          <a:xfrm>
            <a:off x="6170924" y="4441034"/>
            <a:ext cx="2084316" cy="816539"/>
          </a:xfrm>
          <a:prstGeom prst="bentConnector3">
            <a:avLst>
              <a:gd name="adj1" fmla="val 1001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winkelte Verbindung 69"/>
          <p:cNvCxnSpPr/>
          <p:nvPr/>
        </p:nvCxnSpPr>
        <p:spPr bwMode="auto">
          <a:xfrm>
            <a:off x="6170922" y="4471575"/>
            <a:ext cx="2063249" cy="755457"/>
          </a:xfrm>
          <a:prstGeom prst="bentConnector3">
            <a:avLst>
              <a:gd name="adj1" fmla="val 10008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winkelte Verbindung 112"/>
          <p:cNvCxnSpPr/>
          <p:nvPr/>
        </p:nvCxnSpPr>
        <p:spPr bwMode="auto">
          <a:xfrm>
            <a:off x="6170920" y="4508300"/>
            <a:ext cx="2041731" cy="682006"/>
          </a:xfrm>
          <a:prstGeom prst="bentConnector3">
            <a:avLst>
              <a:gd name="adj1" fmla="val 10015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 flipH="1" flipV="1">
            <a:off x="6115640" y="5793960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 flipH="1" flipV="1">
            <a:off x="6115640" y="5839204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 flipH="1" flipV="1">
            <a:off x="6115640" y="5885638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 flipH="1" flipV="1">
            <a:off x="6115640" y="5932072"/>
            <a:ext cx="1290405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feld 87"/>
          <p:cNvSpPr txBox="1"/>
          <p:nvPr/>
        </p:nvSpPr>
        <p:spPr>
          <a:xfrm>
            <a:off x="7518710" y="532952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DHE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2751075" y="3380928"/>
            <a:ext cx="330282" cy="1639220"/>
            <a:chOff x="1323273" y="4441034"/>
            <a:chExt cx="330282" cy="1639220"/>
          </a:xfrm>
        </p:grpSpPr>
        <p:sp>
          <p:nvSpPr>
            <p:cNvPr id="14" name="Rechteck 13"/>
            <p:cNvSpPr/>
            <p:nvPr/>
          </p:nvSpPr>
          <p:spPr bwMode="auto">
            <a:xfrm>
              <a:off x="1323273" y="4441034"/>
              <a:ext cx="330282" cy="136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 rot="5400000">
              <a:off x="677190" y="5130530"/>
              <a:ext cx="162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Glenair Micro D 51</a:t>
              </a:r>
            </a:p>
          </p:txBody>
        </p:sp>
      </p:grpSp>
      <p:sp>
        <p:nvSpPr>
          <p:cNvPr id="109" name="Textfeld 108"/>
          <p:cNvSpPr txBox="1"/>
          <p:nvPr/>
        </p:nvSpPr>
        <p:spPr>
          <a:xfrm rot="5400000">
            <a:off x="5875490" y="4400578"/>
            <a:ext cx="375424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RJ45</a:t>
            </a:r>
          </a:p>
        </p:txBody>
      </p:sp>
      <p:sp>
        <p:nvSpPr>
          <p:cNvPr id="153" name="Textfeld 152"/>
          <p:cNvSpPr txBox="1"/>
          <p:nvPr/>
        </p:nvSpPr>
        <p:spPr>
          <a:xfrm>
            <a:off x="8024940" y="5149851"/>
            <a:ext cx="375424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RJ45</a:t>
            </a:r>
          </a:p>
        </p:txBody>
      </p:sp>
      <p:sp>
        <p:nvSpPr>
          <p:cNvPr id="155" name="Rechteck 154"/>
          <p:cNvSpPr/>
          <p:nvPr/>
        </p:nvSpPr>
        <p:spPr bwMode="auto">
          <a:xfrm>
            <a:off x="5955476" y="3149983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6" name="Rechteck 155"/>
          <p:cNvSpPr/>
          <p:nvPr/>
        </p:nvSpPr>
        <p:spPr bwMode="auto">
          <a:xfrm rot="5400000">
            <a:off x="8556695" y="5094340"/>
            <a:ext cx="201880" cy="3264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7" name="Textfeld 156"/>
          <p:cNvSpPr txBox="1"/>
          <p:nvPr/>
        </p:nvSpPr>
        <p:spPr>
          <a:xfrm rot="5400000">
            <a:off x="5836255" y="3174892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sp>
        <p:nvSpPr>
          <p:cNvPr id="158" name="Textfeld 157"/>
          <p:cNvSpPr txBox="1"/>
          <p:nvPr/>
        </p:nvSpPr>
        <p:spPr>
          <a:xfrm>
            <a:off x="8437474" y="5088296"/>
            <a:ext cx="44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Infini</a:t>
            </a:r>
          </a:p>
          <a:p>
            <a:pPr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band</a:t>
            </a:r>
          </a:p>
        </p:txBody>
      </p:sp>
      <p:grpSp>
        <p:nvGrpSpPr>
          <p:cNvPr id="45" name="Gruppieren 44"/>
          <p:cNvGrpSpPr/>
          <p:nvPr/>
        </p:nvGrpSpPr>
        <p:grpSpPr>
          <a:xfrm rot="10800000">
            <a:off x="1397404" y="2801814"/>
            <a:ext cx="330282" cy="1639220"/>
            <a:chOff x="1323273" y="4441034"/>
            <a:chExt cx="330282" cy="1639220"/>
          </a:xfrm>
        </p:grpSpPr>
        <p:sp>
          <p:nvSpPr>
            <p:cNvPr id="46" name="Rechteck 45"/>
            <p:cNvSpPr/>
            <p:nvPr/>
          </p:nvSpPr>
          <p:spPr bwMode="auto">
            <a:xfrm>
              <a:off x="1323273" y="4441034"/>
              <a:ext cx="330282" cy="136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 rot="5400000">
              <a:off x="677190" y="5130530"/>
              <a:ext cx="162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Glenair Micro D 51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914614" y="2956760"/>
            <a:ext cx="575401" cy="1832937"/>
            <a:chOff x="1914614" y="2956760"/>
            <a:chExt cx="575401" cy="1832937"/>
          </a:xfrm>
        </p:grpSpPr>
        <p:sp>
          <p:nvSpPr>
            <p:cNvPr id="43" name="Flussdiagramm: Prozess 42"/>
            <p:cNvSpPr/>
            <p:nvPr/>
          </p:nvSpPr>
          <p:spPr bwMode="auto">
            <a:xfrm>
              <a:off x="1914614" y="2956760"/>
              <a:ext cx="575401" cy="1832937"/>
            </a:xfrm>
            <a:prstGeom prst="flowChartProcess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 rot="5400000">
              <a:off x="1522289" y="3611618"/>
              <a:ext cx="13600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PSP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Breakout-Board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6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E1 – I – 01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1934" y="434142"/>
            <a:ext cx="4874560" cy="6499414"/>
          </a:xfrm>
        </p:spPr>
      </p:pic>
    </p:spTree>
    <p:extLst>
      <p:ext uri="{BB962C8B-B14F-4D97-AF65-F5344CB8AC3E}">
        <p14:creationId xmlns:p14="http://schemas.microsoft.com/office/powerpoint/2010/main" val="14080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Aft>
            <a:spcPts val="1200"/>
          </a:spcAft>
          <a:defRPr sz="1600" dirty="0" err="1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2138</Words>
  <Application>Microsoft Office PowerPoint</Application>
  <PresentationFormat>Bildschirmpräsentation (4:3)</PresentationFormat>
  <Paragraphs>1148</Paragraphs>
  <Slides>41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41</vt:i4>
      </vt:variant>
    </vt:vector>
  </HeadingPairs>
  <TitlesOfParts>
    <vt:vector size="46" baseType="lpstr">
      <vt:lpstr>Default Design</vt:lpstr>
      <vt:lpstr>2_Benutzerdefiniertes Design</vt:lpstr>
      <vt:lpstr>1_Benutzerdefiniertes Design</vt:lpstr>
      <vt:lpstr>Benutzerdefiniertes Design</vt:lpstr>
      <vt:lpstr>1_Default Design</vt:lpstr>
      <vt:lpstr>PowerPoint-Präsentation</vt:lpstr>
      <vt:lpstr>OVERVIEW</vt:lpstr>
      <vt:lpstr>Motivation for new E1 Hybrid Board</vt:lpstr>
      <vt:lpstr>Philosophy</vt:lpstr>
      <vt:lpstr>CHANGE (I) – DCDE </vt:lpstr>
      <vt:lpstr>CHANGE (II) – EDET MATRIX</vt:lpstr>
      <vt:lpstr>CHANGE (III) – EDET HYBRID BOARD</vt:lpstr>
      <vt:lpstr>CHANGE (IV) – PSP </vt:lpstr>
      <vt:lpstr>E1 – I – 01</vt:lpstr>
      <vt:lpstr>PSP Breakout-Board – Final Board</vt:lpstr>
      <vt:lpstr>Wire-Bonding then (BELLE II) …</vt:lpstr>
      <vt:lpstr>… and today (small EDET matrix) same WBA</vt:lpstr>
      <vt:lpstr>MAPPING APPROACH (1)</vt:lpstr>
      <vt:lpstr>MAPPING APPROACH (2)</vt:lpstr>
      <vt:lpstr>MAPPING – FUNCTIONAL TEST</vt:lpstr>
      <vt:lpstr>Laser Spot x-direction</vt:lpstr>
      <vt:lpstr>DCDE-Manual DAC-Registers</vt:lpstr>
      <vt:lpstr>DCDE Gain Variation</vt:lpstr>
      <vt:lpstr>BELLE (top) vs EDET (bottom) PS – low gain</vt:lpstr>
      <vt:lpstr>BELLE (top) vs EDET (bottom) PS – high gain</vt:lpstr>
      <vt:lpstr>Matrix based Transfer Curves – high gain</vt:lpstr>
      <vt:lpstr>DELAY SCAN – E1-I-04</vt:lpstr>
      <vt:lpstr>CALIBRATION BRAINSTORMING</vt:lpstr>
      <vt:lpstr>Above 60keV Compton Scattering dominates</vt:lpstr>
      <vt:lpstr>Different Energetic Primary Electrons</vt:lpstr>
      <vt:lpstr>Spectra of high energetic electrons leaving Si</vt:lpstr>
      <vt:lpstr>average path length of electrons in Si</vt:lpstr>
      <vt:lpstr>SEM/TEM – JEOL</vt:lpstr>
      <vt:lpstr>SOLUTION</vt:lpstr>
      <vt:lpstr>Find optimal HV-Voltage 0V,-10V, -20V, -30V</vt:lpstr>
      <vt:lpstr>Expected Cd109-Peak – Calculations</vt:lpstr>
      <vt:lpstr>Calculated hits with Cd-Source</vt:lpstr>
      <vt:lpstr>Find optimal Voltages: high offset dispersion</vt:lpstr>
      <vt:lpstr>Cd-Source Measurement (1)</vt:lpstr>
      <vt:lpstr>Cd-Source Measurement (2)</vt:lpstr>
      <vt:lpstr>NEXT STEPS</vt:lpstr>
      <vt:lpstr>PowerPoint-Präsentation</vt:lpstr>
      <vt:lpstr>PSP Breakout-Board – electronic schematics</vt:lpstr>
      <vt:lpstr>PSP Breakout-Board - Design</vt:lpstr>
      <vt:lpstr>DCDE Noise</vt:lpstr>
      <vt:lpstr>SAMPLING POINT SCAN – E1-I-04</vt:lpstr>
    </vt:vector>
  </TitlesOfParts>
  <Company>FAUST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Tasks for the SDC card</dc:title>
  <dc:creator>jft</dc:creator>
  <cp:lastModifiedBy>Christian Koffmane</cp:lastModifiedBy>
  <cp:revision>1381</cp:revision>
  <cp:lastPrinted>2018-04-05T12:28:25Z</cp:lastPrinted>
  <dcterms:created xsi:type="dcterms:W3CDTF">2002-11-25T10:47:35Z</dcterms:created>
  <dcterms:modified xsi:type="dcterms:W3CDTF">2018-04-09T15:12:59Z</dcterms:modified>
</cp:coreProperties>
</file>