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341" r:id="rId2"/>
    <p:sldId id="370" r:id="rId3"/>
    <p:sldId id="353" r:id="rId4"/>
    <p:sldId id="371" r:id="rId5"/>
    <p:sldId id="265" r:id="rId6"/>
    <p:sldId id="266" r:id="rId7"/>
    <p:sldId id="267" r:id="rId8"/>
    <p:sldId id="408" r:id="rId9"/>
    <p:sldId id="409" r:id="rId10"/>
    <p:sldId id="410" r:id="rId11"/>
    <p:sldId id="411" r:id="rId12"/>
    <p:sldId id="460" r:id="rId13"/>
    <p:sldId id="378" r:id="rId14"/>
    <p:sldId id="357" r:id="rId15"/>
    <p:sldId id="413" r:id="rId16"/>
    <p:sldId id="415" r:id="rId17"/>
    <p:sldId id="419" r:id="rId18"/>
    <p:sldId id="420" r:id="rId19"/>
    <p:sldId id="422" r:id="rId20"/>
    <p:sldId id="436" r:id="rId21"/>
    <p:sldId id="437" r:id="rId22"/>
    <p:sldId id="455" r:id="rId23"/>
    <p:sldId id="457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67" r:id="rId35"/>
    <p:sldId id="453" r:id="rId36"/>
    <p:sldId id="452" r:id="rId37"/>
    <p:sldId id="454" r:id="rId38"/>
    <p:sldId id="471" r:id="rId39"/>
    <p:sldId id="464" r:id="rId40"/>
    <p:sldId id="472" r:id="rId41"/>
    <p:sldId id="461" r:id="rId42"/>
    <p:sldId id="462" r:id="rId43"/>
    <p:sldId id="465" r:id="rId44"/>
    <p:sldId id="466" r:id="rId45"/>
    <p:sldId id="469" r:id="rId46"/>
    <p:sldId id="470" r:id="rId47"/>
    <p:sldId id="377" r:id="rId48"/>
    <p:sldId id="430" r:id="rId4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76" autoAdjust="0"/>
    <p:restoredTop sz="81193" autoAdjust="0"/>
  </p:normalViewPr>
  <p:slideViewPr>
    <p:cSldViewPr snapToObjects="1">
      <p:cViewPr varScale="1">
        <p:scale>
          <a:sx n="70" d="100"/>
          <a:sy n="70" d="100"/>
        </p:scale>
        <p:origin x="-46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918F5-6203-45D5-85C1-A6475BA02E8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97A92-59F1-497F-A52C-DA51609C27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venture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</a:t>
            </a:r>
            <a:r>
              <a:rPr lang="de-DE" baseline="0" dirty="0" smtClean="0"/>
              <a:t> at EST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2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Through</a:t>
            </a:r>
            <a:r>
              <a:rPr lang="de-DE" baseline="0" dirty="0" smtClean="0"/>
              <a:t> Modulator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Analyzer,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polarisation</a:t>
            </a:r>
            <a:r>
              <a:rPr lang="de-DE" baseline="0" dirty="0" smtClean="0"/>
              <a:t> at a </a:t>
            </a:r>
            <a:r>
              <a:rPr lang="de-DE" baseline="0" dirty="0" err="1" smtClean="0"/>
              <a:t>given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in time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variation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4 different </a:t>
            </a:r>
            <a:r>
              <a:rPr lang="de-DE" baseline="0" dirty="0" err="1" smtClean="0"/>
              <a:t>polarization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retrieved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sensors</a:t>
            </a:r>
            <a:r>
              <a:rPr lang="de-DE" baseline="0" dirty="0" smtClean="0"/>
              <a:t> Modulation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Frame rate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coupled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built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sensor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decouple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modulation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frequency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frame</a:t>
            </a:r>
            <a:r>
              <a:rPr lang="de-DE" baseline="0" dirty="0" smtClean="0"/>
              <a:t> rate.</a:t>
            </a:r>
          </a:p>
          <a:p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?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200" dirty="0" smtClean="0">
                <a:latin typeface="Georgia" panose="02040502050405020303" pitchFamily="18" charset="0"/>
              </a:rPr>
              <a:t>Devices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were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fabricated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based</a:t>
            </a:r>
            <a:r>
              <a:rPr lang="de-DE" sz="1200" baseline="0" dirty="0" smtClean="0">
                <a:latin typeface="Georgia" panose="02040502050405020303" pitchFamily="18" charset="0"/>
              </a:rPr>
              <a:t> on 2D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simulations</a:t>
            </a:r>
            <a:endParaRPr lang="de-DE" sz="1200" baseline="0" dirty="0" smtClean="0">
              <a:latin typeface="Georgia" panose="02040502050405020303" pitchFamily="18" charset="0"/>
            </a:endParaRPr>
          </a:p>
          <a:p>
            <a:pPr algn="l"/>
            <a:r>
              <a:rPr lang="de-DE" sz="1200" baseline="0" dirty="0" err="1" smtClean="0">
                <a:latin typeface="Georgia" panose="02040502050405020303" pitchFamily="18" charset="0"/>
              </a:rPr>
              <a:t>prototypes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are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produced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and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were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already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pre-characterized</a:t>
            </a:r>
            <a:endParaRPr lang="de-DE" sz="1200" baseline="0" dirty="0" smtClean="0">
              <a:latin typeface="Georgia" panose="02040502050405020303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9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9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9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9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desing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Alexander</a:t>
            </a:r>
            <a:r>
              <a:rPr lang="de-DE" baseline="0" dirty="0" smtClean="0"/>
              <a:t> Feller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MPS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6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g h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Wingdings 3" panose="05040102010807070707" pitchFamily="18" charset="2"/>
              <a:buChar char=""/>
              <a:defRPr/>
            </a:lvl1pPr>
            <a:lvl2pPr marL="715963" indent="-355600">
              <a:buFont typeface="Wingdings 3" panose="05040102010807070707" pitchFamily="18" charset="2"/>
              <a:buChar char=""/>
              <a:defRPr/>
            </a:lvl2pPr>
            <a:lvl3pPr marL="1254125" indent="-355600">
              <a:buSzPct val="100000"/>
              <a:buFont typeface="Wingdings 3" panose="05040102010807070707" pitchFamily="18" charset="2"/>
              <a:buChar char=""/>
              <a:defRPr sz="1400"/>
            </a:lvl3pPr>
            <a:lvl4pPr marL="1793875" indent="-355600">
              <a:buSzPct val="100000"/>
              <a:buFont typeface="Wingdings 3" panose="05040102010807070707" pitchFamily="18" charset="2"/>
              <a:buChar char=""/>
              <a:defRPr sz="1400"/>
            </a:lvl4pPr>
            <a:lvl5pPr marL="2332038" indent="-360363">
              <a:buSzPct val="100000"/>
              <a:buFont typeface="Wingdings 3" panose="05040102010807070707" pitchFamily="18" charset="2"/>
              <a:buChar char=""/>
              <a:defRPr sz="14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119062" y="6664107"/>
            <a:ext cx="1752637" cy="206004"/>
          </a:xfrm>
          <a:prstGeom prst="rect">
            <a:avLst/>
          </a:prstGeom>
          <a:ln/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en-US" smtClean="0"/>
              <a:t>February 2018</a:t>
            </a:r>
            <a:endParaRPr lang="de-DE" dirty="0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6376936" y="6653597"/>
            <a:ext cx="2767064" cy="180974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Alexander Bähr, MPG HLL</a:t>
            </a:r>
          </a:p>
        </p:txBody>
      </p:sp>
      <p:sp>
        <p:nvSpPr>
          <p:cNvPr id="14" name="Rectangle 10"/>
          <p:cNvSpPr txBox="1">
            <a:spLocks noChangeArrowheads="1"/>
          </p:cNvSpPr>
          <p:nvPr userDrawn="1"/>
        </p:nvSpPr>
        <p:spPr bwMode="auto">
          <a:xfrm>
            <a:off x="4139952" y="6669360"/>
            <a:ext cx="384631" cy="1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2C74C0C-8C4F-4B0C-A0DA-A4D8859FA67C}" type="slidenum">
              <a:rPr lang="de-DE" sz="100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>
                <a:defRPr/>
              </a:pPr>
              <a:t>‹Nr.›</a:t>
            </a:fld>
            <a:endParaRPr lang="de-DE" sz="10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9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119062" y="6664107"/>
            <a:ext cx="1752637" cy="206004"/>
          </a:xfrm>
          <a:prstGeom prst="rect">
            <a:avLst/>
          </a:prstGeom>
          <a:ln/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en-US" smtClean="0"/>
              <a:t>February 2018</a:t>
            </a:r>
            <a:endParaRPr lang="de-DE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6376936" y="6653597"/>
            <a:ext cx="2767064" cy="180974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Alexander Bähr, MPG HLL</a:t>
            </a:r>
            <a:endParaRPr lang="de-DE" dirty="0"/>
          </a:p>
        </p:txBody>
      </p:sp>
      <p:sp>
        <p:nvSpPr>
          <p:cNvPr id="10" name="Rectangle 10"/>
          <p:cNvSpPr txBox="1">
            <a:spLocks noChangeArrowheads="1"/>
          </p:cNvSpPr>
          <p:nvPr userDrawn="1"/>
        </p:nvSpPr>
        <p:spPr bwMode="auto">
          <a:xfrm>
            <a:off x="4139952" y="6669360"/>
            <a:ext cx="384631" cy="1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2C74C0C-8C4F-4B0C-A0DA-A4D8859FA67C}" type="slidenum">
              <a:rPr lang="de-DE" sz="100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>
                <a:defRPr/>
              </a:pPr>
              <a:t>‹Nr.›</a:t>
            </a:fld>
            <a:endParaRPr lang="de-DE" sz="10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1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157628"/>
            <a:ext cx="1126298" cy="69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709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119062" y="6664107"/>
            <a:ext cx="1752637" cy="206004"/>
          </a:xfrm>
          <a:prstGeom prst="rect">
            <a:avLst/>
          </a:prstGeom>
          <a:ln/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en-US" smtClean="0"/>
              <a:t>February 2018</a:t>
            </a:r>
            <a:endParaRPr lang="de-DE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6376936" y="6653597"/>
            <a:ext cx="2767064" cy="180974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Alexander Bähr, MPG HLL</a:t>
            </a:r>
            <a:endParaRPr lang="de-DE" dirty="0"/>
          </a:p>
        </p:txBody>
      </p:sp>
      <p:sp>
        <p:nvSpPr>
          <p:cNvPr id="17" name="Rectangle 10"/>
          <p:cNvSpPr txBox="1">
            <a:spLocks noChangeArrowheads="1"/>
          </p:cNvSpPr>
          <p:nvPr/>
        </p:nvSpPr>
        <p:spPr bwMode="auto">
          <a:xfrm>
            <a:off x="4139952" y="6669360"/>
            <a:ext cx="384631" cy="1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2C74C0C-8C4F-4B0C-A0DA-A4D8859FA67C}" type="slidenum">
              <a:rPr lang="de-DE" sz="100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>
                <a:defRPr/>
              </a:pPr>
              <a:t>‹Nr.›</a:t>
            </a:fld>
            <a:endParaRPr lang="de-DE" sz="10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Segoe UI Symbol" panose="020B0502040204020203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doi.org/10.1016/j.nima.2017.10.0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55" y="2684385"/>
            <a:ext cx="8370930" cy="609600"/>
          </a:xfrm>
        </p:spPr>
        <p:txBody>
          <a:bodyPr/>
          <a:lstStyle/>
          <a:p>
            <a:r>
              <a:rPr lang="en-GB" sz="4000" dirty="0"/>
              <a:t>DEPFETs for the GREST project </a:t>
            </a:r>
          </a:p>
        </p:txBody>
      </p:sp>
      <p:sp>
        <p:nvSpPr>
          <p:cNvPr id="6" name="Rechteck 5"/>
          <p:cNvSpPr/>
          <p:nvPr/>
        </p:nvSpPr>
        <p:spPr>
          <a:xfrm>
            <a:off x="2411760" y="42840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Bähr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A.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Feller, D.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Mießner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J.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Ninkovic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M.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Polovykh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R. Richter, F.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Schopper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J.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Treis</a:t>
            </a:r>
            <a:endParaRPr lang="en-US" baseline="30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36" y="6084295"/>
            <a:ext cx="5218176" cy="5608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21750" y="3293985"/>
            <a:ext cx="4410490" cy="360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22nd International Workshop on DEPFET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 </a:t>
            </a:r>
            <a:r>
              <a:rPr lang="de-DE" dirty="0" err="1" smtClean="0"/>
              <a:t>Applications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62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38" y="1655314"/>
            <a:ext cx="4448171" cy="3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Quadropix</a:t>
            </a:r>
            <a:endParaRPr lang="de-D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43" y="1295401"/>
            <a:ext cx="4116258" cy="23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088740"/>
            <a:ext cx="8229600" cy="4525963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four</a:t>
            </a:r>
            <a:r>
              <a:rPr lang="de-DE" kern="0" dirty="0" smtClean="0"/>
              <a:t> </a:t>
            </a:r>
            <a:r>
              <a:rPr lang="de-DE" kern="0" dirty="0" err="1" smtClean="0"/>
              <a:t>storage</a:t>
            </a:r>
            <a:r>
              <a:rPr lang="de-DE" kern="0" dirty="0" smtClean="0"/>
              <a:t> </a:t>
            </a:r>
            <a:r>
              <a:rPr lang="de-DE" kern="0" dirty="0" err="1" smtClean="0"/>
              <a:t>areas</a:t>
            </a:r>
            <a:endParaRPr lang="de-DE" kern="0" dirty="0" smtClean="0"/>
          </a:p>
          <a:p>
            <a:r>
              <a:rPr lang="de-DE" kern="0" dirty="0" smtClean="0"/>
              <a:t>fast </a:t>
            </a:r>
            <a:r>
              <a:rPr lang="de-DE" kern="0" dirty="0" err="1" smtClean="0"/>
              <a:t>modulation</a:t>
            </a:r>
            <a:endParaRPr lang="de-DE" kern="0" dirty="0" smtClean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6746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38" y="1655314"/>
            <a:ext cx="4448171" cy="3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Quadropix</a:t>
            </a:r>
            <a:endParaRPr lang="de-D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43" y="1295401"/>
            <a:ext cx="4116258" cy="23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088740"/>
            <a:ext cx="8229600" cy="4525963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four</a:t>
            </a:r>
            <a:r>
              <a:rPr lang="de-DE" kern="0" dirty="0" smtClean="0"/>
              <a:t> </a:t>
            </a:r>
            <a:r>
              <a:rPr lang="de-DE" kern="0" dirty="0" err="1" smtClean="0"/>
              <a:t>storage</a:t>
            </a:r>
            <a:r>
              <a:rPr lang="de-DE" kern="0" dirty="0" smtClean="0"/>
              <a:t> </a:t>
            </a:r>
            <a:r>
              <a:rPr lang="de-DE" kern="0" dirty="0" err="1" smtClean="0"/>
              <a:t>areas</a:t>
            </a:r>
            <a:endParaRPr lang="de-DE" kern="0" dirty="0" smtClean="0"/>
          </a:p>
          <a:p>
            <a:r>
              <a:rPr lang="de-DE" kern="0" dirty="0" smtClean="0"/>
              <a:t>fast </a:t>
            </a:r>
            <a:r>
              <a:rPr lang="de-DE" kern="0" dirty="0" err="1" smtClean="0"/>
              <a:t>modulation</a:t>
            </a:r>
            <a:endParaRPr lang="de-DE" kern="0" dirty="0" smtClean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3417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/>
          <p:cNvSpPr txBox="1">
            <a:spLocks/>
          </p:cNvSpPr>
          <p:nvPr/>
        </p:nvSpPr>
        <p:spPr>
          <a:xfrm>
            <a:off x="457200" y="1088740"/>
            <a:ext cx="8229600" cy="4525963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four</a:t>
            </a:r>
            <a:r>
              <a:rPr lang="de-DE" kern="0" dirty="0" smtClean="0"/>
              <a:t> </a:t>
            </a:r>
            <a:r>
              <a:rPr lang="de-DE" kern="0" dirty="0" err="1" smtClean="0"/>
              <a:t>storage</a:t>
            </a:r>
            <a:r>
              <a:rPr lang="de-DE" kern="0" dirty="0" smtClean="0"/>
              <a:t> </a:t>
            </a:r>
            <a:r>
              <a:rPr lang="de-DE" kern="0" dirty="0" err="1" smtClean="0"/>
              <a:t>areas</a:t>
            </a:r>
            <a:endParaRPr lang="de-DE" kern="0" dirty="0" smtClean="0"/>
          </a:p>
          <a:p>
            <a:r>
              <a:rPr lang="de-DE" kern="0" dirty="0" smtClean="0"/>
              <a:t>fast </a:t>
            </a:r>
            <a:r>
              <a:rPr lang="de-DE" kern="0" dirty="0" err="1" smtClean="0"/>
              <a:t>modulation</a:t>
            </a:r>
            <a:endParaRPr lang="de-DE" kern="0" dirty="0" smtClean="0"/>
          </a:p>
          <a:p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Quadropix</a:t>
            </a:r>
            <a:endParaRPr lang="de-DE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4662" y="1724326"/>
            <a:ext cx="4280225" cy="42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43" y="1295401"/>
            <a:ext cx="4116258" cy="23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011345" y="3164828"/>
            <a:ext cx="9268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gate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A/B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60794" y="4146245"/>
            <a:ext cx="9428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gate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C/D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32719" y="3657600"/>
            <a:ext cx="11512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source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A/D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19400" y="3647420"/>
            <a:ext cx="11448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source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B/C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25678" y="2568531"/>
            <a:ext cx="816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smtClean="0">
                <a:solidFill>
                  <a:schemeClr val="bg1"/>
                </a:solidFill>
                <a:latin typeface="Georgia" panose="02040502050405020303" pitchFamily="18" charset="0"/>
              </a:rPr>
              <a:t>drain A</a:t>
            </a:r>
            <a:endParaRPr lang="de-DE" sz="15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87085" y="2568531"/>
            <a:ext cx="8098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drain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B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4153" y="4815008"/>
            <a:ext cx="8306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drain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de-DE" sz="1500" dirty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87084" y="4815008"/>
            <a:ext cx="8098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drain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C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5400000">
            <a:off x="-27180" y="3571397"/>
            <a:ext cx="10038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clear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A/D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5400000">
            <a:off x="133557" y="3555171"/>
            <a:ext cx="1356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cleargate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A/D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5400000">
            <a:off x="3958268" y="3618090"/>
            <a:ext cx="9973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clear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B/C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 rot="5400000">
            <a:off x="3541425" y="3571397"/>
            <a:ext cx="13308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cleargate</a:t>
            </a:r>
            <a:r>
              <a:rPr lang="de-DE" sz="1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B/C</a:t>
            </a:r>
            <a:endParaRPr lang="de-DE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irmant\share\usershare\axb\BilderPXD11\PXD11_Wafer1_H03_40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29" y="16288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76545" y="1088740"/>
            <a:ext cx="3930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Georgia" panose="02040502050405020303" pitchFamily="18" charset="0"/>
              </a:rPr>
              <a:t>production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of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first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batch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finished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Prototype Sensor</a:t>
            </a:r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1560" y="56792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Test Sensor: 64 x 32 </a:t>
            </a:r>
            <a:r>
              <a:rPr lang="de-DE" dirty="0" err="1" smtClean="0"/>
              <a:t>Quadropixel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/>
              <a:t>	</a:t>
            </a:r>
            <a:r>
              <a:rPr lang="de-DE" dirty="0" smtClean="0"/>
              <a:t>     60 x 60 µm²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endParaRPr lang="en-GB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                   450 µm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7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Measurement Setup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157065" y="2393885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09473" y="416431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607015" y="4164315"/>
            <a:ext cx="23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26354" y="1582601"/>
            <a:ext cx="240000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607015" y="158260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Sequence</a:t>
            </a:r>
            <a:endParaRPr lang="en-GB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6" name="Picture 2" descr="D:\axb\grest\Messaufbau\TimingSchematicTestrunEnglis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1171575"/>
            <a:ext cx="6732646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Target Measurement</a:t>
            </a:r>
            <a:endParaRPr lang="en-GB" dirty="0"/>
          </a:p>
        </p:txBody>
      </p:sp>
      <p:sp>
        <p:nvSpPr>
          <p:cNvPr id="36" name="Inhaltsplatzhalt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368" y="1205981"/>
            <a:ext cx="6989885" cy="52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56565" y="9394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A </a:t>
            </a:r>
            <a:r>
              <a:rPr lang="de-DE" dirty="0" err="1" smtClean="0"/>
              <a:t>collects</a:t>
            </a:r>
            <a:r>
              <a:rPr lang="de-DE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8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Target Measurement</a:t>
            </a:r>
            <a:endParaRPr lang="en-GB" dirty="0"/>
          </a:p>
        </p:txBody>
      </p:sp>
      <p:sp>
        <p:nvSpPr>
          <p:cNvPr id="39" name="Inhaltsplatzhalter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411" y="1212184"/>
            <a:ext cx="6973798" cy="52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656565" y="9394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B </a:t>
            </a:r>
            <a:r>
              <a:rPr lang="de-DE" dirty="0" err="1" smtClean="0"/>
              <a:t>collects</a:t>
            </a:r>
            <a:r>
              <a:rPr lang="de-DE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2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Target Measurement</a:t>
            </a:r>
            <a:endParaRPr lang="en-GB" dirty="0"/>
          </a:p>
        </p:txBody>
      </p:sp>
      <p:sp>
        <p:nvSpPr>
          <p:cNvPr id="31" name="Inhaltsplatzhalt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411" y="1212184"/>
            <a:ext cx="6973798" cy="52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656565" y="9394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C </a:t>
            </a:r>
            <a:r>
              <a:rPr lang="de-DE" dirty="0" err="1" smtClean="0"/>
              <a:t>collects</a:t>
            </a:r>
            <a:r>
              <a:rPr lang="de-DE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2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Target Measurement</a:t>
            </a:r>
            <a:endParaRPr lang="en-GB" dirty="0"/>
          </a:p>
        </p:txBody>
      </p:sp>
      <p:sp>
        <p:nvSpPr>
          <p:cNvPr id="31" name="Inhaltsplatzhalt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411" y="1212184"/>
            <a:ext cx="6973798" cy="52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656565" y="9394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D </a:t>
            </a:r>
            <a:r>
              <a:rPr lang="de-DE" dirty="0" err="1" smtClean="0"/>
              <a:t>collects</a:t>
            </a:r>
            <a:r>
              <a:rPr lang="de-DE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487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GREST </a:t>
            </a:r>
            <a:r>
              <a:rPr lang="de-DE" dirty="0" smtClean="0"/>
              <a:t>- </a:t>
            </a:r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Solar </a:t>
            </a:r>
            <a:r>
              <a:rPr lang="de-DE" dirty="0" err="1" smtClean="0"/>
              <a:t>Telescope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MPG HLL</a:t>
            </a:r>
            <a:endParaRPr lang="de-DE" dirty="0"/>
          </a:p>
        </p:txBody>
      </p:sp>
      <p:pic>
        <p:nvPicPr>
          <p:cNvPr id="14" name="Picture 2" descr="D:\axb\KonferenzenUndMeetings\Ringberg2016\E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3113965"/>
            <a:ext cx="6000064" cy="33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5247074" y="998731"/>
            <a:ext cx="3730895" cy="1935214"/>
            <a:chOff x="0" y="-74294"/>
            <a:chExt cx="9144000" cy="4751490"/>
          </a:xfrm>
        </p:grpSpPr>
        <p:pic>
          <p:nvPicPr>
            <p:cNvPr id="6" name="Imagen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271"/>
              <a:ext cx="9144000" cy="4678467"/>
            </a:xfrm>
            <a:prstGeom prst="rect">
              <a:avLst/>
            </a:prstGeom>
          </p:spPr>
        </p:pic>
        <p:pic>
          <p:nvPicPr>
            <p:cNvPr id="7" name="Imagen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74294"/>
              <a:ext cx="2877312" cy="1158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7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 </a:t>
            </a:r>
            <a:r>
              <a:rPr lang="de-DE" dirty="0" err="1" smtClean="0"/>
              <a:t>Buffer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 descr="D:\LaserMeasurement2\m84StandardBuf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43735"/>
            <a:ext cx="4390651" cy="32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aserMeasurement2\m84StandardBuffersca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41" y="3047110"/>
            <a:ext cx="4590560" cy="34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Debugging </a:t>
            </a:r>
            <a:r>
              <a:rPr lang="de-DE" dirty="0" err="1" smtClean="0"/>
              <a:t>Buffer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2" cy="32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3" cy="34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Debugging 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/>
              <a:t>/ ?Cross – Talk?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2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719" y="968942"/>
            <a:ext cx="4590133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Debugging 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/>
              <a:t>/ ?Cross – Talk?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1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719" y="968942"/>
            <a:ext cx="4590132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Backside</a:t>
            </a:r>
            <a:r>
              <a:rPr lang="de-DE" dirty="0" smtClean="0"/>
              <a:t> </a:t>
            </a:r>
            <a:r>
              <a:rPr lang="de-DE" dirty="0" err="1" smtClean="0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2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3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-79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49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2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3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-80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49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2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1"/>
            <a:ext cx="4590133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-81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49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2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3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-82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49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1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2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-83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81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1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2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-84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81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GREST 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10" y="998730"/>
            <a:ext cx="4925792" cy="55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1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2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-85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81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1" cy="32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2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-86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81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1" cy="32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4" y="3047110"/>
            <a:ext cx="4590132" cy="3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-87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41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Sweep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49" y="1043735"/>
            <a:ext cx="4390240" cy="32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55" y="3047110"/>
            <a:ext cx="4590130" cy="3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11960" y="2643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-88 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12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Measurement Setup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3" y="1628800"/>
            <a:ext cx="8659345" cy="49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Pinhole</a:t>
            </a:r>
            <a:r>
              <a:rPr lang="de-DE" dirty="0" smtClean="0"/>
              <a:t> Measurement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76" y="958336"/>
            <a:ext cx="3843578" cy="28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154" y="958335"/>
            <a:ext cx="3843578" cy="28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76" y="3813848"/>
            <a:ext cx="3843578" cy="28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154" y="3813848"/>
            <a:ext cx="3843578" cy="28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Pinhole</a:t>
            </a:r>
            <a:r>
              <a:rPr lang="de-DE" dirty="0" smtClean="0"/>
              <a:t> Measurement / </a:t>
            </a:r>
            <a:r>
              <a:rPr lang="de-DE" dirty="0" err="1" smtClean="0"/>
              <a:t>left-right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944" y="1088740"/>
            <a:ext cx="7314521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Pinhole</a:t>
            </a:r>
            <a:r>
              <a:rPr lang="de-DE" dirty="0" smtClean="0"/>
              <a:t> Measurement / top-</a:t>
            </a:r>
            <a:r>
              <a:rPr lang="de-DE" dirty="0" err="1" smtClean="0"/>
              <a:t>bottom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944" y="1088740"/>
            <a:ext cx="7314521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30000" dirty="0"/>
              <a:t>55</a:t>
            </a:r>
            <a:r>
              <a:rPr lang="de-DE" dirty="0"/>
              <a:t>Fe </a:t>
            </a:r>
            <a:r>
              <a:rPr lang="de-DE" dirty="0" err="1"/>
              <a:t>Spectrum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HLL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9" y="2562768"/>
            <a:ext cx="4924890" cy="354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997860" y="47093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median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 2.9 e-  (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/>
              <a:t> </a:t>
            </a:r>
            <a:r>
              <a:rPr lang="de-DE" dirty="0" smtClean="0"/>
              <a:t>2.4 </a:t>
            </a:r>
            <a:r>
              <a:rPr lang="de-DE" dirty="0"/>
              <a:t>e-  </a:t>
            </a:r>
            <a:r>
              <a:rPr lang="de-DE" dirty="0" smtClean="0"/>
              <a:t>(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/>
              <a:t>readout</a:t>
            </a:r>
            <a:r>
              <a:rPr lang="de-DE" dirty="0"/>
              <a:t>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1916705" y="6102847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/>
              <a:t>FWHM ~ 150 eV</a:t>
            </a:r>
            <a:endParaRPr lang="en-GB" dirty="0"/>
          </a:p>
        </p:txBody>
      </p:sp>
      <p:pic>
        <p:nvPicPr>
          <p:cNvPr id="1026" name="Picture 2" descr="D:\LaserMeasurement2\CalibNoiseH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36" y="1043735"/>
            <a:ext cx="4898809" cy="36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53036" y="2105568"/>
            <a:ext cx="1395155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T=-30C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894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Intermediate </a:t>
            </a:r>
            <a:r>
              <a:rPr lang="de-DE" dirty="0" err="1" smtClean="0"/>
              <a:t>Conclusion</a:t>
            </a:r>
            <a:endParaRPr lang="en-GB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137875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err="1" smtClean="0"/>
              <a:t>Quadropix</a:t>
            </a:r>
            <a:r>
              <a:rPr lang="en-US" sz="2000" dirty="0" smtClean="0"/>
              <a:t> concept is functional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limited operation window for backside voltage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large and asymmetric spreading of charge over multiple pixels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20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GREST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10" y="998730"/>
            <a:ext cx="4925792" cy="55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787135" y="1538790"/>
            <a:ext cx="2371028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Modulation ~ 10 kHz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Frame-Rate ~ 400 Hz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63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Intermediate </a:t>
            </a:r>
            <a:r>
              <a:rPr lang="de-DE" dirty="0" err="1" smtClean="0"/>
              <a:t>Conclusion</a:t>
            </a:r>
            <a:endParaRPr lang="en-GB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137875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err="1" smtClean="0"/>
              <a:t>Quadropix</a:t>
            </a:r>
            <a:r>
              <a:rPr lang="en-US" sz="2000" dirty="0" smtClean="0"/>
              <a:t> concept is functional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limited operation window for backside voltage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large and asymmetric spreading of charge over multiple pixels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385763" y="3311555"/>
            <a:ext cx="8191682" cy="1512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TCAD simulations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Alexander Bähr, MPG </a:t>
            </a:r>
            <a:r>
              <a:rPr lang="de-DE" dirty="0"/>
              <a:t>HLL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60388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details</a:t>
            </a:r>
            <a:r>
              <a:rPr lang="de-DE" sz="1000" dirty="0" smtClean="0"/>
              <a:t> </a:t>
            </a:r>
            <a:r>
              <a:rPr lang="de-DE" sz="1000" dirty="0" err="1" smtClean="0"/>
              <a:t>see</a:t>
            </a:r>
            <a:r>
              <a:rPr lang="de-DE" sz="1000" dirty="0" smtClean="0"/>
              <a:t>: Bähr et al „</a:t>
            </a:r>
            <a:r>
              <a:rPr lang="de-DE" sz="1000" dirty="0" err="1" smtClean="0"/>
              <a:t>Advanded</a:t>
            </a:r>
            <a:r>
              <a:rPr lang="de-DE" sz="1000" dirty="0" smtClean="0"/>
              <a:t> </a:t>
            </a:r>
            <a:r>
              <a:rPr lang="de-DE" sz="1000" dirty="0" err="1" smtClean="0"/>
              <a:t>DePFET</a:t>
            </a:r>
            <a:r>
              <a:rPr lang="de-DE" sz="1000" dirty="0" smtClean="0"/>
              <a:t> </a:t>
            </a:r>
            <a:r>
              <a:rPr lang="de-DE" sz="1000" dirty="0" err="1" smtClean="0"/>
              <a:t>concepts</a:t>
            </a:r>
            <a:r>
              <a:rPr lang="de-DE" sz="1000" dirty="0" smtClean="0"/>
              <a:t>: </a:t>
            </a:r>
            <a:r>
              <a:rPr lang="de-DE" sz="1000" dirty="0" err="1" smtClean="0"/>
              <a:t>Quadropix</a:t>
            </a:r>
            <a:r>
              <a:rPr lang="de-DE" sz="1000" dirty="0" smtClean="0"/>
              <a:t>“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000" dirty="0">
                <a:hlinkClick r:id="rId2" tooltip="Persistent link using digital object identifier"/>
              </a:rPr>
              <a:t>https://doi.org/10.1016/j.nima.2017.10.048</a:t>
            </a:r>
            <a:endParaRPr lang="en-GB" sz="10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860" y="957511"/>
            <a:ext cx="5220580" cy="36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46" y="998730"/>
            <a:ext cx="1907516" cy="21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570" y="3429000"/>
            <a:ext cx="1907516" cy="21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906814" y="4959170"/>
            <a:ext cx="6237185" cy="8550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incrases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10 V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7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940" y="1313765"/>
            <a:ext cx="5024958" cy="35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TCAD simulations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Alexander Bähr, MPG </a:t>
            </a:r>
            <a:r>
              <a:rPr lang="de-DE" dirty="0"/>
              <a:t>HLL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55" y="953725"/>
            <a:ext cx="3645405" cy="4036730"/>
          </a:xfrm>
          <a:prstGeom prst="rect">
            <a:avLst/>
          </a:prstGeom>
          <a:noFill/>
          <a:extLst/>
        </p:spPr>
      </p:pic>
      <p:sp>
        <p:nvSpPr>
          <p:cNvPr id="5" name="Textfeld 4"/>
          <p:cNvSpPr txBox="1"/>
          <p:nvPr/>
        </p:nvSpPr>
        <p:spPr>
          <a:xfrm>
            <a:off x="1511660" y="10887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GB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746574" y="5544235"/>
            <a:ext cx="5715635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,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testes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107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3744" y="1313764"/>
            <a:ext cx="4993154" cy="35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TCAD simulations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Alexander Bähr, MPG </a:t>
            </a:r>
            <a:r>
              <a:rPr lang="de-DE" dirty="0"/>
              <a:t>HLL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55" y="953725"/>
            <a:ext cx="3645405" cy="4036730"/>
          </a:xfrm>
          <a:prstGeom prst="rect">
            <a:avLst/>
          </a:prstGeom>
          <a:noFill/>
          <a:extLst/>
        </p:spPr>
      </p:pic>
      <p:sp>
        <p:nvSpPr>
          <p:cNvPr id="10" name="Textfeld 9"/>
          <p:cNvSpPr txBox="1"/>
          <p:nvPr/>
        </p:nvSpPr>
        <p:spPr>
          <a:xfrm>
            <a:off x="746574" y="5544235"/>
            <a:ext cx="5715635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, </a:t>
            </a:r>
            <a:r>
              <a:rPr lang="de-DE" dirty="0" err="1" smtClean="0"/>
              <a:t>thin</a:t>
            </a:r>
            <a:r>
              <a:rPr lang="de-DE" dirty="0" smtClean="0"/>
              <a:t> (50 µm) </a:t>
            </a:r>
            <a:r>
              <a:rPr lang="de-DE" dirty="0" err="1" smtClean="0"/>
              <a:t>substrate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348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6645" y="1313764"/>
            <a:ext cx="4993155" cy="35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TCAD simulations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Alexander Bähr, MPG </a:t>
            </a:r>
            <a:r>
              <a:rPr lang="de-DE" dirty="0"/>
              <a:t>HLL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55" y="953725"/>
            <a:ext cx="3645405" cy="4036730"/>
          </a:xfrm>
          <a:prstGeom prst="rect">
            <a:avLst/>
          </a:prstGeom>
          <a:noFill/>
          <a:extLst/>
        </p:spPr>
      </p:pic>
      <p:sp>
        <p:nvSpPr>
          <p:cNvPr id="9" name="Textfeld 8"/>
          <p:cNvSpPr txBox="1"/>
          <p:nvPr/>
        </p:nvSpPr>
        <p:spPr>
          <a:xfrm>
            <a:off x="746574" y="5544235"/>
            <a:ext cx="7875876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, </a:t>
            </a:r>
            <a:r>
              <a:rPr lang="de-DE" dirty="0" err="1" smtClean="0"/>
              <a:t>thin</a:t>
            </a:r>
            <a:r>
              <a:rPr lang="de-DE" dirty="0" smtClean="0"/>
              <a:t> (50 µm) </a:t>
            </a:r>
            <a:r>
              <a:rPr lang="de-DE" dirty="0" err="1" smtClean="0"/>
              <a:t>substrate</a:t>
            </a:r>
            <a:r>
              <a:rPr lang="de-DE" dirty="0" smtClean="0"/>
              <a:t>, </a:t>
            </a:r>
            <a:r>
              <a:rPr lang="de-DE" dirty="0" err="1" smtClean="0"/>
              <a:t>focussing</a:t>
            </a:r>
            <a:r>
              <a:rPr lang="de-DE" dirty="0" smtClean="0"/>
              <a:t> </a:t>
            </a:r>
            <a:r>
              <a:rPr lang="de-DE" dirty="0" err="1" smtClean="0"/>
              <a:t>implant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backside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348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Polarimetric</a:t>
            </a:r>
            <a:r>
              <a:rPr lang="en-US" dirty="0" smtClean="0"/>
              <a:t> Crosstalk (based on TCAD simulations)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Alexander Bähr, MPG </a:t>
            </a:r>
            <a:r>
              <a:rPr lang="de-DE" dirty="0"/>
              <a:t>HLL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46574" y="5544235"/>
            <a:ext cx="7875876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testes</a:t>
            </a:r>
            <a:r>
              <a:rPr lang="de-DE" dirty="0"/>
              <a:t> </a:t>
            </a:r>
            <a:r>
              <a:rPr lang="de-DE" dirty="0" err="1"/>
              <a:t>sensor</a:t>
            </a:r>
            <a:endParaRPr lang="en-GB" dirty="0"/>
          </a:p>
        </p:txBody>
      </p:sp>
      <p:pic>
        <p:nvPicPr>
          <p:cNvPr id="1026" name="Picture 2" descr="D:\axb\KonferenzenUndMeetings\2017_NDIP\PaperTest\NDIP_2017_paper\imagesQuadropix\Stokes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0" y="1742170"/>
            <a:ext cx="3375240" cy="30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xb\KonferenzenUndMeetings\2017_NDIP\PaperTest\NDIP_2017_paper\imagesQuadropix\Stokes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1" y="1742170"/>
            <a:ext cx="3314890" cy="30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61710" y="49448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center</a:t>
            </a:r>
            <a:endParaRPr lang="en-GB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907850" y="49448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269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Polarimetric</a:t>
            </a:r>
            <a:r>
              <a:rPr lang="en-US" dirty="0"/>
              <a:t> Crosstalk (based on TCAD simulations)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Alexander Bähr, MPG </a:t>
            </a:r>
            <a:r>
              <a:rPr lang="de-DE" dirty="0"/>
              <a:t>HLL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46574" y="5544235"/>
            <a:ext cx="7875876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, </a:t>
            </a:r>
            <a:r>
              <a:rPr lang="de-DE" dirty="0" err="1"/>
              <a:t>thin</a:t>
            </a:r>
            <a:r>
              <a:rPr lang="de-DE" dirty="0"/>
              <a:t> (50 µm) </a:t>
            </a:r>
            <a:r>
              <a:rPr lang="de-DE" dirty="0" err="1"/>
              <a:t>substrate</a:t>
            </a:r>
            <a:r>
              <a:rPr lang="de-DE" dirty="0"/>
              <a:t>, </a:t>
            </a:r>
            <a:r>
              <a:rPr lang="de-DE" dirty="0" err="1"/>
              <a:t>focussing</a:t>
            </a:r>
            <a:r>
              <a:rPr lang="de-DE" dirty="0"/>
              <a:t> </a:t>
            </a:r>
            <a:r>
              <a:rPr lang="de-DE" dirty="0" err="1"/>
              <a:t>implant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backside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788" y="1718810"/>
            <a:ext cx="3314889" cy="30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8383" y="1718810"/>
            <a:ext cx="3314889" cy="30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61710" y="49448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center</a:t>
            </a:r>
            <a:endParaRPr lang="en-GB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907850" y="49448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80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GB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137875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err="1" smtClean="0"/>
              <a:t>Quadropix</a:t>
            </a:r>
            <a:r>
              <a:rPr lang="en-US" sz="2000" dirty="0" smtClean="0"/>
              <a:t> concept functional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optimization of geometry already investigated by simulations</a:t>
            </a:r>
            <a:br>
              <a:rPr lang="en-US" sz="2000" dirty="0" smtClean="0"/>
            </a:br>
            <a:r>
              <a:rPr lang="en-US" sz="2000" dirty="0" smtClean="0"/>
              <a:t>-&gt; possible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30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4172" y="3023955"/>
            <a:ext cx="5895655" cy="8100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4000" dirty="0" smtClean="0"/>
              <a:t>Thanks for your attention</a:t>
            </a:r>
            <a:endParaRPr lang="en-US" sz="4000" dirty="0" smtClean="0"/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36" y="6084295"/>
            <a:ext cx="5218176" cy="56083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DEPFET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intrinsic amplification</a:t>
            </a:r>
          </a:p>
          <a:p>
            <a:r>
              <a:rPr lang="de-DE" smtClean="0"/>
              <a:t>low noise </a:t>
            </a:r>
          </a:p>
          <a:p>
            <a:r>
              <a:rPr lang="de-DE" smtClean="0"/>
              <a:t>backside illumination</a:t>
            </a:r>
          </a:p>
          <a:p>
            <a:r>
              <a:rPr lang="de-DE" smtClean="0"/>
              <a:t>100% fill-factor</a:t>
            </a:r>
          </a:p>
          <a:p>
            <a:endParaRPr lang="de-DE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7" y="1524000"/>
            <a:ext cx="4448175" cy="415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101" y="1447800"/>
            <a:ext cx="350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257800" y="3886200"/>
            <a:ext cx="3748088" cy="1636601"/>
          </a:xfrm>
          <a:prstGeom prst="rect">
            <a:avLst/>
          </a:prstGeom>
        </p:spPr>
        <p:txBody>
          <a:bodyPr>
            <a:normAutofit/>
          </a:bodyPr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000" kern="0" dirty="0" smtClean="0">
                <a:latin typeface="Georgia" panose="02040502050405020303" pitchFamily="18" charset="0"/>
              </a:rPr>
              <a:t>intrinsic amplification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low noise 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backside illumination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100% fill-factor</a:t>
            </a:r>
          </a:p>
          <a:p>
            <a:endParaRPr lang="de-DE" sz="2000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37" y="1655314"/>
            <a:ext cx="4448175" cy="38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DEPFET</a:t>
            </a:r>
            <a:endParaRPr lang="de-DE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101" y="1447800"/>
            <a:ext cx="350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5257800" y="3886200"/>
            <a:ext cx="3748088" cy="1636601"/>
          </a:xfrm>
          <a:prstGeom prst="rect">
            <a:avLst/>
          </a:prstGeom>
        </p:spPr>
        <p:txBody>
          <a:bodyPr>
            <a:normAutofit/>
          </a:bodyPr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000" kern="0" dirty="0" smtClean="0">
                <a:latin typeface="Georgia" panose="02040502050405020303" pitchFamily="18" charset="0"/>
              </a:rPr>
              <a:t>intrinsic amplification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low noise 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backside illumination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100% fill-factor</a:t>
            </a:r>
          </a:p>
          <a:p>
            <a:endParaRPr lang="de-DE" sz="2000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37" y="1655314"/>
            <a:ext cx="4448174" cy="38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DEPFET</a:t>
            </a:r>
            <a:endParaRPr lang="de-DE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101" y="1447800"/>
            <a:ext cx="350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257800" y="3886200"/>
            <a:ext cx="3748088" cy="1636601"/>
          </a:xfrm>
          <a:prstGeom prst="rect">
            <a:avLst/>
          </a:prstGeom>
        </p:spPr>
        <p:txBody>
          <a:bodyPr>
            <a:normAutofit/>
          </a:bodyPr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000" kern="0" dirty="0" smtClean="0">
                <a:latin typeface="Georgia" panose="02040502050405020303" pitchFamily="18" charset="0"/>
              </a:rPr>
              <a:t>intrinsic amplification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low noise 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backside illumination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100% fill-factor</a:t>
            </a:r>
          </a:p>
          <a:p>
            <a:endParaRPr lang="de-DE" sz="2000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38" y="1655314"/>
            <a:ext cx="4448172" cy="3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Quadropix</a:t>
            </a:r>
            <a:endParaRPr lang="de-D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43" y="1295401"/>
            <a:ext cx="4116258" cy="23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088740"/>
            <a:ext cx="8229600" cy="4525963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four</a:t>
            </a:r>
            <a:r>
              <a:rPr lang="de-DE" kern="0" dirty="0" smtClean="0"/>
              <a:t> </a:t>
            </a:r>
            <a:r>
              <a:rPr lang="de-DE" kern="0" dirty="0" err="1" smtClean="0"/>
              <a:t>storage</a:t>
            </a:r>
            <a:r>
              <a:rPr lang="de-DE" kern="0" dirty="0" smtClean="0"/>
              <a:t> </a:t>
            </a:r>
            <a:r>
              <a:rPr lang="de-DE" kern="0" dirty="0" err="1" smtClean="0"/>
              <a:t>areas</a:t>
            </a:r>
            <a:endParaRPr lang="de-DE" kern="0" dirty="0" smtClean="0"/>
          </a:p>
          <a:p>
            <a:r>
              <a:rPr lang="de-DE" kern="0" dirty="0" smtClean="0"/>
              <a:t>fast </a:t>
            </a:r>
            <a:r>
              <a:rPr lang="de-DE" kern="0" dirty="0" err="1" smtClean="0"/>
              <a:t>modulation</a:t>
            </a:r>
            <a:endParaRPr lang="de-DE" kern="0" dirty="0" smtClean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4801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38" y="1655314"/>
            <a:ext cx="4448171" cy="3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Quadropix</a:t>
            </a:r>
            <a:endParaRPr lang="de-D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Alexander Bähr, </a:t>
            </a:r>
            <a:r>
              <a:rPr lang="de-DE" dirty="0"/>
              <a:t>MPG HLL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43" y="1295401"/>
            <a:ext cx="4116258" cy="23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088740"/>
            <a:ext cx="8229600" cy="4525963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four</a:t>
            </a:r>
            <a:r>
              <a:rPr lang="de-DE" kern="0" dirty="0" smtClean="0"/>
              <a:t> </a:t>
            </a:r>
            <a:r>
              <a:rPr lang="de-DE" kern="0" dirty="0" err="1" smtClean="0"/>
              <a:t>storage</a:t>
            </a:r>
            <a:r>
              <a:rPr lang="de-DE" kern="0" dirty="0" smtClean="0"/>
              <a:t> </a:t>
            </a:r>
            <a:r>
              <a:rPr lang="de-DE" kern="0" dirty="0" err="1" smtClean="0"/>
              <a:t>areas</a:t>
            </a:r>
            <a:endParaRPr lang="de-DE" kern="0" dirty="0" smtClean="0"/>
          </a:p>
          <a:p>
            <a:r>
              <a:rPr lang="de-DE" kern="0" dirty="0" smtClean="0"/>
              <a:t>fast </a:t>
            </a:r>
            <a:r>
              <a:rPr lang="de-DE" kern="0" dirty="0" err="1" smtClean="0"/>
              <a:t>modulation</a:t>
            </a:r>
            <a:endParaRPr lang="de-DE" kern="0" dirty="0" smtClean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2050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g hll default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2D2DB9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839</Words>
  <Application>Microsoft Office PowerPoint</Application>
  <PresentationFormat>Bildschirmpräsentation (4:3)</PresentationFormat>
  <Paragraphs>209</Paragraphs>
  <Slides>48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mpg hll default</vt:lpstr>
      <vt:lpstr>DEPFETs for the GREST project </vt:lpstr>
      <vt:lpstr>GREST - Getting Ready for the European Solar Telescope</vt:lpstr>
      <vt:lpstr>GREST </vt:lpstr>
      <vt:lpstr>GREST</vt:lpstr>
      <vt:lpstr>DEPFET</vt:lpstr>
      <vt:lpstr>DEPFET</vt:lpstr>
      <vt:lpstr>DEPFET</vt:lpstr>
      <vt:lpstr>Quadropix</vt:lpstr>
      <vt:lpstr>Quadropix</vt:lpstr>
      <vt:lpstr>Quadropix</vt:lpstr>
      <vt:lpstr>Quadropix</vt:lpstr>
      <vt:lpstr>Quadropix</vt:lpstr>
      <vt:lpstr>Prototype Sensor</vt:lpstr>
      <vt:lpstr>Measurement Setup</vt:lpstr>
      <vt:lpstr>Test Sequence</vt:lpstr>
      <vt:lpstr>Target Measurement</vt:lpstr>
      <vt:lpstr>Target Measurement</vt:lpstr>
      <vt:lpstr>Target Measurement</vt:lpstr>
      <vt:lpstr>Target Measurement</vt:lpstr>
      <vt:lpstr>Standard Buffer</vt:lpstr>
      <vt:lpstr>Debugging Buffer</vt:lpstr>
      <vt:lpstr>Debugging Buffer / ?Cross – Talk?</vt:lpstr>
      <vt:lpstr>Debugging Buffer / ?Cross – Talk?</vt:lpstr>
      <vt:lpstr>Backside Sweep</vt:lpstr>
      <vt:lpstr>Backside Sweep</vt:lpstr>
      <vt:lpstr>Backside Sweep</vt:lpstr>
      <vt:lpstr>Backside Sweep</vt:lpstr>
      <vt:lpstr>Backside Sweep</vt:lpstr>
      <vt:lpstr>Backside Sweep</vt:lpstr>
      <vt:lpstr>Backside Sweep</vt:lpstr>
      <vt:lpstr>Backside Sweep</vt:lpstr>
      <vt:lpstr>Backside Sweep</vt:lpstr>
      <vt:lpstr>Backside Sweep</vt:lpstr>
      <vt:lpstr>Measurement Setup</vt:lpstr>
      <vt:lpstr>Pinhole Measurement</vt:lpstr>
      <vt:lpstr>Pinhole Measurement / left-right</vt:lpstr>
      <vt:lpstr>Pinhole Measurement / top-bottom</vt:lpstr>
      <vt:lpstr>55Fe Spectrum</vt:lpstr>
      <vt:lpstr>Intermediate Conclusion</vt:lpstr>
      <vt:lpstr>Intermediate Conclusion</vt:lpstr>
      <vt:lpstr>TCAD simulations</vt:lpstr>
      <vt:lpstr>TCAD simulations</vt:lpstr>
      <vt:lpstr>TCAD simulations</vt:lpstr>
      <vt:lpstr>TCAD simulations</vt:lpstr>
      <vt:lpstr>Polarimetric Crosstalk (based on TCAD simulations)</vt:lpstr>
      <vt:lpstr>Polarimetric Crosstalk (based on TCAD simulations)</vt:lpstr>
      <vt:lpstr>Conclusion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Laci</dc:creator>
  <cp:lastModifiedBy>Alexander Bähr</cp:lastModifiedBy>
  <cp:revision>209</cp:revision>
  <dcterms:created xsi:type="dcterms:W3CDTF">2014-03-18T20:20:31Z</dcterms:created>
  <dcterms:modified xsi:type="dcterms:W3CDTF">2018-04-11T06:30:22Z</dcterms:modified>
</cp:coreProperties>
</file>