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8789"/>
    <a:srgbClr val="7273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11" autoAdjust="0"/>
  </p:normalViewPr>
  <p:slideViewPr>
    <p:cSldViewPr>
      <p:cViewPr>
        <p:scale>
          <a:sx n="90" d="100"/>
          <a:sy n="90" d="100"/>
        </p:scale>
        <p:origin x="140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EC26DB-5CDA-46E5-8FDB-841D32BDF2D4}" type="datetimeFigureOut">
              <a:rPr lang="en-US" smtClean="0"/>
              <a:t>4/9/2018</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BA307F-D6EC-411C-9584-E9AD753FF7B4}" type="slidenum">
              <a:rPr lang="en-US" smtClean="0"/>
              <a:t>‹Nr.›</a:t>
            </a:fld>
            <a:endParaRPr lang="en-US"/>
          </a:p>
        </p:txBody>
      </p:sp>
    </p:spTree>
    <p:extLst>
      <p:ext uri="{BB962C8B-B14F-4D97-AF65-F5344CB8AC3E}">
        <p14:creationId xmlns:p14="http://schemas.microsoft.com/office/powerpoint/2010/main" val="100095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title"/>
          </p:nvPr>
        </p:nvSpPr>
        <p:spPr>
          <a:xfrm>
            <a:off x="685800" y="2420887"/>
            <a:ext cx="7772400" cy="1470025"/>
          </a:xfrm>
        </p:spPr>
        <p:txBody>
          <a:bodyPr/>
          <a:lstStyle>
            <a:lvl1pPr>
              <a:defRPr sz="2400" b="1"/>
            </a:lvl1pPr>
          </a:lstStyle>
          <a:p>
            <a:r>
              <a:rPr lang="de-DE" dirty="0" smtClean="0"/>
              <a:t>Titelmasterformat durch Klicken bearbeiten</a:t>
            </a:r>
            <a:endParaRPr lang="en-US" dirty="0"/>
          </a:p>
        </p:txBody>
      </p:sp>
      <p:sp>
        <p:nvSpPr>
          <p:cNvPr id="3" name="Foliennummernplatzhalter 2"/>
          <p:cNvSpPr>
            <a:spLocks noGrp="1"/>
          </p:cNvSpPr>
          <p:nvPr>
            <p:ph type="sldNum" sz="quarter" idx="10"/>
          </p:nvPr>
        </p:nvSpPr>
        <p:spPr/>
        <p:txBody>
          <a:bodyPr/>
          <a:lstStyle/>
          <a:p>
            <a:fld id="{38F15DD8-C521-473F-8805-E2B9B87107C9}" type="slidenum">
              <a:rPr lang="de-DE" smtClean="0"/>
              <a:pPr/>
              <a:t>‹Nr.›</a:t>
            </a:fld>
            <a:endParaRPr lang="de-DE"/>
          </a:p>
        </p:txBody>
      </p:sp>
      <p:sp>
        <p:nvSpPr>
          <p:cNvPr id="4" name="Datumsplatzhalter 3"/>
          <p:cNvSpPr>
            <a:spLocks noGrp="1"/>
          </p:cNvSpPr>
          <p:nvPr>
            <p:ph type="dt" sz="half" idx="11"/>
          </p:nvPr>
        </p:nvSpPr>
        <p:spPr/>
        <p:txBody>
          <a:bodyPr/>
          <a:lstStyle/>
          <a:p>
            <a:r>
              <a:rPr lang="de-DE" smtClean="0"/>
              <a:t>22nd International Workshop on DEPFET Detectors and Applications</a:t>
            </a:r>
            <a:endParaRPr lang="en-US"/>
          </a:p>
        </p:txBody>
      </p:sp>
      <p:sp>
        <p:nvSpPr>
          <p:cNvPr id="5" name="Fußzeilenplatzhalter 4"/>
          <p:cNvSpPr>
            <a:spLocks noGrp="1"/>
          </p:cNvSpPr>
          <p:nvPr>
            <p:ph type="ftr" sz="quarter" idx="12"/>
          </p:nvPr>
        </p:nvSpPr>
        <p:spPr/>
        <p:txBody>
          <a:bodyPr/>
          <a:lstStyle/>
          <a:p>
            <a:r>
              <a:rPr lang="en-US" smtClean="0"/>
              <a:t>Martin Hensel, MPG Semiconductor Lab</a:t>
            </a:r>
            <a:endParaRPr lang="en-US" dirty="0"/>
          </a:p>
        </p:txBody>
      </p:sp>
      <p:sp>
        <p:nvSpPr>
          <p:cNvPr id="7" name="Untertitel 2"/>
          <p:cNvSpPr>
            <a:spLocks noGrp="1"/>
          </p:cNvSpPr>
          <p:nvPr>
            <p:ph type="subTitle" idx="1"/>
          </p:nvPr>
        </p:nvSpPr>
        <p:spPr>
          <a:xfrm>
            <a:off x="1371600" y="3886200"/>
            <a:ext cx="6400800" cy="1752600"/>
          </a:xfrm>
        </p:spPr>
        <p:txBody>
          <a:bodyPr>
            <a:normAutofit/>
          </a:bodyPr>
          <a:lstStyle>
            <a:lvl1pPr marL="0" indent="0" algn="ctr">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smtClean="0"/>
              <a:t>Formatvorlage des Untertitelmasters durch Klicken bearbeiten</a:t>
            </a:r>
            <a:endParaRPr lang="en-US" noProof="0" dirty="0"/>
          </a:p>
        </p:txBody>
      </p:sp>
    </p:spTree>
    <p:extLst>
      <p:ext uri="{BB962C8B-B14F-4D97-AF65-F5344CB8AC3E}">
        <p14:creationId xmlns:p14="http://schemas.microsoft.com/office/powerpoint/2010/main" val="24084050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7" name="Line 8"/>
          <p:cNvSpPr>
            <a:spLocks noChangeShapeType="1"/>
          </p:cNvSpPr>
          <p:nvPr userDrawn="1"/>
        </p:nvSpPr>
        <p:spPr bwMode="auto">
          <a:xfrm>
            <a:off x="296863" y="908050"/>
            <a:ext cx="7585075" cy="0"/>
          </a:xfrm>
          <a:prstGeom prst="line">
            <a:avLst/>
          </a:prstGeom>
          <a:noFill/>
          <a:ln w="38100">
            <a:solidFill>
              <a:srgbClr val="E6F2F2"/>
            </a:solidFill>
            <a:round/>
            <a:headEnd/>
            <a:tailEnd/>
          </a:ln>
          <a:effectLst/>
        </p:spPr>
        <p:txBody>
          <a:bodyPr wrap="none" anchor="ctr"/>
          <a:lstStyle/>
          <a:p>
            <a:pPr algn="ctr" eaLnBrk="0" hangingPunct="0">
              <a:defRPr/>
            </a:pPr>
            <a:endParaRPr lang="en-US">
              <a:latin typeface="Tahoma" pitchFamily="34" charset="0"/>
            </a:endParaRPr>
          </a:p>
        </p:txBody>
      </p:sp>
      <p:sp>
        <p:nvSpPr>
          <p:cNvPr id="2" name="Titel 1"/>
          <p:cNvSpPr>
            <a:spLocks noGrp="1"/>
          </p:cNvSpPr>
          <p:nvPr>
            <p:ph type="title"/>
          </p:nvPr>
        </p:nvSpPr>
        <p:spPr/>
        <p:txBody>
          <a:bodyPr/>
          <a:lstStyle/>
          <a:p>
            <a:r>
              <a:rPr lang="de-DE" noProof="0" smtClean="0"/>
              <a:t>Titelmasterformat durch Klicken bearbeiten</a:t>
            </a:r>
            <a:endParaRPr lang="en-US" noProof="0" dirty="0"/>
          </a:p>
        </p:txBody>
      </p:sp>
      <p:sp>
        <p:nvSpPr>
          <p:cNvPr id="3" name="Inhaltsplatzhalter 2"/>
          <p:cNvSpPr>
            <a:spLocks noGrp="1"/>
          </p:cNvSpPr>
          <p:nvPr>
            <p:ph idx="1"/>
          </p:nvPr>
        </p:nvSpPr>
        <p:spPr>
          <a:xfrm>
            <a:off x="518864" y="1268760"/>
            <a:ext cx="8229600" cy="496855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a:p>
        </p:txBody>
      </p:sp>
      <p:sp>
        <p:nvSpPr>
          <p:cNvPr id="8" name="Oval 13"/>
          <p:cNvSpPr>
            <a:spLocks noChangeArrowheads="1"/>
          </p:cNvSpPr>
          <p:nvPr userDrawn="1"/>
        </p:nvSpPr>
        <p:spPr bwMode="auto">
          <a:xfrm>
            <a:off x="566738" y="414338"/>
            <a:ext cx="179387" cy="180975"/>
          </a:xfrm>
          <a:prstGeom prst="ellipse">
            <a:avLst/>
          </a:prstGeom>
          <a:gradFill rotWithShape="1">
            <a:gsLst>
              <a:gs pos="0">
                <a:srgbClr val="7CA6A6">
                  <a:gamma/>
                  <a:shade val="46275"/>
                  <a:invGamma/>
                </a:srgbClr>
              </a:gs>
              <a:gs pos="50000">
                <a:srgbClr val="7CA6A6"/>
              </a:gs>
              <a:gs pos="100000">
                <a:srgbClr val="7CA6A6">
                  <a:gamma/>
                  <a:shade val="46275"/>
                  <a:invGamma/>
                </a:srgbClr>
              </a:gs>
            </a:gsLst>
            <a:lin ang="5400000" scaled="1"/>
          </a:gradFill>
          <a:ln w="9525" algn="ctr">
            <a:noFill/>
            <a:round/>
            <a:headEnd/>
            <a:tailEnd/>
          </a:ln>
          <a:effectLst/>
        </p:spPr>
        <p:txBody>
          <a:bodyPr anchor="ctr">
            <a:spAutoFit/>
          </a:bodyPr>
          <a:lstStyle/>
          <a:p>
            <a:pPr algn="ctr" eaLnBrk="0" hangingPunct="0">
              <a:defRPr/>
            </a:pPr>
            <a:endParaRPr lang="en-US">
              <a:latin typeface="Tahoma" pitchFamily="34" charset="0"/>
            </a:endParaRPr>
          </a:p>
        </p:txBody>
      </p:sp>
      <p:sp>
        <p:nvSpPr>
          <p:cNvPr id="9" name="Foliennummernplatzhalter 8"/>
          <p:cNvSpPr>
            <a:spLocks noGrp="1"/>
          </p:cNvSpPr>
          <p:nvPr>
            <p:ph type="sldNum" sz="quarter" idx="10"/>
          </p:nvPr>
        </p:nvSpPr>
        <p:spPr/>
        <p:txBody>
          <a:bodyPr/>
          <a:lstStyle/>
          <a:p>
            <a:fld id="{38F15DD8-C521-473F-8805-E2B9B87107C9}" type="slidenum">
              <a:rPr lang="de-DE" smtClean="0"/>
              <a:pPr/>
              <a:t>‹Nr.›</a:t>
            </a:fld>
            <a:endParaRPr lang="de-DE"/>
          </a:p>
        </p:txBody>
      </p:sp>
      <p:sp>
        <p:nvSpPr>
          <p:cNvPr id="10" name="Datumsplatzhalter 9"/>
          <p:cNvSpPr>
            <a:spLocks noGrp="1"/>
          </p:cNvSpPr>
          <p:nvPr>
            <p:ph type="dt" sz="half" idx="11"/>
          </p:nvPr>
        </p:nvSpPr>
        <p:spPr/>
        <p:txBody>
          <a:bodyPr/>
          <a:lstStyle/>
          <a:p>
            <a:r>
              <a:rPr lang="de-DE" smtClean="0"/>
              <a:t>22nd International Workshop on DEPFET Detectors and Applications</a:t>
            </a:r>
            <a:endParaRPr lang="en-US"/>
          </a:p>
        </p:txBody>
      </p:sp>
      <p:sp>
        <p:nvSpPr>
          <p:cNvPr id="11" name="Fußzeilenplatzhalter 10"/>
          <p:cNvSpPr>
            <a:spLocks noGrp="1"/>
          </p:cNvSpPr>
          <p:nvPr>
            <p:ph type="ftr" sz="quarter" idx="12"/>
          </p:nvPr>
        </p:nvSpPr>
        <p:spPr/>
        <p:txBody>
          <a:bodyPr/>
          <a:lstStyle/>
          <a:p>
            <a:r>
              <a:rPr lang="en-US" smtClean="0"/>
              <a:t>Martin Hensel, MPG Semiconductor Lab</a:t>
            </a:r>
            <a:endParaRPr lang="en-US" dirty="0"/>
          </a:p>
        </p:txBody>
      </p:sp>
    </p:spTree>
    <p:extLst>
      <p:ext uri="{BB962C8B-B14F-4D97-AF65-F5344CB8AC3E}">
        <p14:creationId xmlns:p14="http://schemas.microsoft.com/office/powerpoint/2010/main" val="5016985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übereinander)">
    <p:spTree>
      <p:nvGrpSpPr>
        <p:cNvPr id="1" name=""/>
        <p:cNvGrpSpPr/>
        <p:nvPr/>
      </p:nvGrpSpPr>
      <p:grpSpPr>
        <a:xfrm>
          <a:off x="0" y="0"/>
          <a:ext cx="0" cy="0"/>
          <a:chOff x="0" y="0"/>
          <a:chExt cx="0" cy="0"/>
        </a:xfrm>
      </p:grpSpPr>
      <p:sp>
        <p:nvSpPr>
          <p:cNvPr id="7" name="Line 8"/>
          <p:cNvSpPr>
            <a:spLocks noChangeShapeType="1"/>
          </p:cNvSpPr>
          <p:nvPr userDrawn="1"/>
        </p:nvSpPr>
        <p:spPr bwMode="auto">
          <a:xfrm>
            <a:off x="296863" y="908050"/>
            <a:ext cx="7585075" cy="0"/>
          </a:xfrm>
          <a:prstGeom prst="line">
            <a:avLst/>
          </a:prstGeom>
          <a:noFill/>
          <a:ln w="38100">
            <a:solidFill>
              <a:srgbClr val="E6F2F2"/>
            </a:solidFill>
            <a:round/>
            <a:headEnd/>
            <a:tailEnd/>
          </a:ln>
          <a:effectLst/>
        </p:spPr>
        <p:txBody>
          <a:bodyPr wrap="none" anchor="ctr"/>
          <a:lstStyle/>
          <a:p>
            <a:pPr algn="ctr" eaLnBrk="0" hangingPunct="0">
              <a:defRPr/>
            </a:pPr>
            <a:endParaRPr lang="en-US">
              <a:latin typeface="Tahoma" pitchFamily="34" charset="0"/>
            </a:endParaRPr>
          </a:p>
        </p:txBody>
      </p:sp>
      <p:sp>
        <p:nvSpPr>
          <p:cNvPr id="2" name="Titel 1"/>
          <p:cNvSpPr>
            <a:spLocks noGrp="1"/>
          </p:cNvSpPr>
          <p:nvPr>
            <p:ph type="title"/>
          </p:nvPr>
        </p:nvSpPr>
        <p:spPr/>
        <p:txBody>
          <a:bodyPr/>
          <a:lstStyle/>
          <a:p>
            <a:r>
              <a:rPr lang="de-DE" noProof="0" smtClean="0"/>
              <a:t>Titelmasterformat durch Klicken bearbeiten</a:t>
            </a:r>
            <a:endParaRPr lang="en-US" noProof="0" dirty="0"/>
          </a:p>
        </p:txBody>
      </p:sp>
      <p:sp>
        <p:nvSpPr>
          <p:cNvPr id="3" name="Inhaltsplatzhalter 2"/>
          <p:cNvSpPr>
            <a:spLocks noGrp="1"/>
          </p:cNvSpPr>
          <p:nvPr>
            <p:ph idx="1"/>
          </p:nvPr>
        </p:nvSpPr>
        <p:spPr>
          <a:xfrm>
            <a:off x="518864" y="1268760"/>
            <a:ext cx="8229600" cy="244827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a:p>
        </p:txBody>
      </p:sp>
      <p:sp>
        <p:nvSpPr>
          <p:cNvPr id="8" name="Oval 13"/>
          <p:cNvSpPr>
            <a:spLocks noChangeArrowheads="1"/>
          </p:cNvSpPr>
          <p:nvPr userDrawn="1"/>
        </p:nvSpPr>
        <p:spPr bwMode="auto">
          <a:xfrm>
            <a:off x="566738" y="414338"/>
            <a:ext cx="179387" cy="180975"/>
          </a:xfrm>
          <a:prstGeom prst="ellipse">
            <a:avLst/>
          </a:prstGeom>
          <a:gradFill rotWithShape="1">
            <a:gsLst>
              <a:gs pos="0">
                <a:srgbClr val="7CA6A6">
                  <a:gamma/>
                  <a:shade val="46275"/>
                  <a:invGamma/>
                </a:srgbClr>
              </a:gs>
              <a:gs pos="50000">
                <a:srgbClr val="7CA6A6"/>
              </a:gs>
              <a:gs pos="100000">
                <a:srgbClr val="7CA6A6">
                  <a:gamma/>
                  <a:shade val="46275"/>
                  <a:invGamma/>
                </a:srgbClr>
              </a:gs>
            </a:gsLst>
            <a:lin ang="5400000" scaled="1"/>
          </a:gradFill>
          <a:ln w="9525" algn="ctr">
            <a:noFill/>
            <a:round/>
            <a:headEnd/>
            <a:tailEnd/>
          </a:ln>
          <a:effectLst/>
        </p:spPr>
        <p:txBody>
          <a:bodyPr anchor="ctr">
            <a:spAutoFit/>
          </a:bodyPr>
          <a:lstStyle/>
          <a:p>
            <a:pPr algn="ctr" eaLnBrk="0" hangingPunct="0">
              <a:defRPr/>
            </a:pPr>
            <a:endParaRPr lang="en-US">
              <a:latin typeface="Tahoma" pitchFamily="34" charset="0"/>
            </a:endParaRPr>
          </a:p>
        </p:txBody>
      </p:sp>
      <p:sp>
        <p:nvSpPr>
          <p:cNvPr id="9" name="Foliennummernplatzhalter 8"/>
          <p:cNvSpPr>
            <a:spLocks noGrp="1"/>
          </p:cNvSpPr>
          <p:nvPr>
            <p:ph type="sldNum" sz="quarter" idx="10"/>
          </p:nvPr>
        </p:nvSpPr>
        <p:spPr/>
        <p:txBody>
          <a:bodyPr/>
          <a:lstStyle/>
          <a:p>
            <a:fld id="{38F15DD8-C521-473F-8805-E2B9B87107C9}" type="slidenum">
              <a:rPr lang="de-DE" smtClean="0"/>
              <a:pPr/>
              <a:t>‹Nr.›</a:t>
            </a:fld>
            <a:endParaRPr lang="de-DE"/>
          </a:p>
        </p:txBody>
      </p:sp>
      <p:sp>
        <p:nvSpPr>
          <p:cNvPr id="10" name="Datumsplatzhalter 9"/>
          <p:cNvSpPr>
            <a:spLocks noGrp="1"/>
          </p:cNvSpPr>
          <p:nvPr>
            <p:ph type="dt" sz="half" idx="11"/>
          </p:nvPr>
        </p:nvSpPr>
        <p:spPr/>
        <p:txBody>
          <a:bodyPr/>
          <a:lstStyle/>
          <a:p>
            <a:r>
              <a:rPr lang="de-DE" smtClean="0"/>
              <a:t>22nd International Workshop on DEPFET Detectors and Applications</a:t>
            </a:r>
            <a:endParaRPr lang="en-US"/>
          </a:p>
        </p:txBody>
      </p:sp>
      <p:sp>
        <p:nvSpPr>
          <p:cNvPr id="11" name="Fußzeilenplatzhalter 10"/>
          <p:cNvSpPr>
            <a:spLocks noGrp="1"/>
          </p:cNvSpPr>
          <p:nvPr>
            <p:ph type="ftr" sz="quarter" idx="12"/>
          </p:nvPr>
        </p:nvSpPr>
        <p:spPr/>
        <p:txBody>
          <a:bodyPr/>
          <a:lstStyle/>
          <a:p>
            <a:r>
              <a:rPr lang="en-US" smtClean="0"/>
              <a:t>Martin Hensel, MPG Semiconductor Lab</a:t>
            </a:r>
            <a:endParaRPr lang="en-US" dirty="0"/>
          </a:p>
        </p:txBody>
      </p:sp>
      <p:sp>
        <p:nvSpPr>
          <p:cNvPr id="13" name="Inhaltsplatzhalter 2"/>
          <p:cNvSpPr>
            <a:spLocks noGrp="1"/>
          </p:cNvSpPr>
          <p:nvPr>
            <p:ph idx="13"/>
          </p:nvPr>
        </p:nvSpPr>
        <p:spPr>
          <a:xfrm>
            <a:off x="518864" y="3789040"/>
            <a:ext cx="8229600" cy="244827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a:p>
        </p:txBody>
      </p:sp>
    </p:spTree>
    <p:extLst>
      <p:ext uri="{BB962C8B-B14F-4D97-AF65-F5344CB8AC3E}">
        <p14:creationId xmlns:p14="http://schemas.microsoft.com/office/powerpoint/2010/main" val="2807529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en-US" noProof="0" dirty="0"/>
          </a:p>
        </p:txBody>
      </p:sp>
      <p:sp>
        <p:nvSpPr>
          <p:cNvPr id="3" name="Inhaltsplatzhalter 2"/>
          <p:cNvSpPr>
            <a:spLocks noGrp="1"/>
          </p:cNvSpPr>
          <p:nvPr>
            <p:ph sz="half" idx="1"/>
          </p:nvPr>
        </p:nvSpPr>
        <p:spPr>
          <a:xfrm>
            <a:off x="525016" y="1268760"/>
            <a:ext cx="4038600" cy="4968552"/>
          </a:xfrm>
        </p:spPr>
        <p:txBody>
          <a:bodyPr>
            <a:normAutofit/>
          </a:bodyPr>
          <a:lstStyle>
            <a:lvl1pPr>
              <a:lnSpc>
                <a:spcPct val="150000"/>
              </a:lnSpc>
              <a:defRPr sz="1800"/>
            </a:lvl1pPr>
            <a:lvl2pPr>
              <a:lnSpc>
                <a:spcPct val="150000"/>
              </a:lnSpc>
              <a:defRPr sz="1600"/>
            </a:lvl2pPr>
            <a:lvl3pPr>
              <a:lnSpc>
                <a:spcPct val="150000"/>
              </a:lnSpc>
              <a:defRPr sz="1400"/>
            </a:lvl3pPr>
            <a:lvl4pPr>
              <a:lnSpc>
                <a:spcPct val="150000"/>
              </a:lnSpc>
              <a:defRPr sz="1200"/>
            </a:lvl4pPr>
            <a:lvl5pPr>
              <a:lnSpc>
                <a:spcPct val="150000"/>
              </a:lnSpc>
              <a:defRPr sz="12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a:p>
        </p:txBody>
      </p:sp>
      <p:sp>
        <p:nvSpPr>
          <p:cNvPr id="4" name="Inhaltsplatzhalter 3"/>
          <p:cNvSpPr>
            <a:spLocks noGrp="1"/>
          </p:cNvSpPr>
          <p:nvPr>
            <p:ph sz="half" idx="2"/>
          </p:nvPr>
        </p:nvSpPr>
        <p:spPr>
          <a:xfrm>
            <a:off x="4716016" y="1268760"/>
            <a:ext cx="4038600" cy="4968552"/>
          </a:xfrm>
        </p:spPr>
        <p:txBody>
          <a:bodyPr>
            <a:normAutofit/>
          </a:bodyPr>
          <a:lstStyle>
            <a:lvl1pPr>
              <a:lnSpc>
                <a:spcPct val="150000"/>
              </a:lnSpc>
              <a:defRPr sz="1800"/>
            </a:lvl1pPr>
            <a:lvl2pPr>
              <a:lnSpc>
                <a:spcPct val="150000"/>
              </a:lnSpc>
              <a:defRPr sz="1600"/>
            </a:lvl2pPr>
            <a:lvl3pPr>
              <a:lnSpc>
                <a:spcPct val="150000"/>
              </a:lnSpc>
              <a:defRPr sz="1400"/>
            </a:lvl3pPr>
            <a:lvl4pPr>
              <a:lnSpc>
                <a:spcPct val="150000"/>
              </a:lnSpc>
              <a:defRPr sz="1200"/>
            </a:lvl4pPr>
            <a:lvl5pPr>
              <a:lnSpc>
                <a:spcPct val="150000"/>
              </a:lnSpc>
              <a:defRPr sz="12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a:p>
        </p:txBody>
      </p:sp>
      <p:sp>
        <p:nvSpPr>
          <p:cNvPr id="8" name="Line 8"/>
          <p:cNvSpPr>
            <a:spLocks noChangeShapeType="1"/>
          </p:cNvSpPr>
          <p:nvPr userDrawn="1"/>
        </p:nvSpPr>
        <p:spPr bwMode="auto">
          <a:xfrm>
            <a:off x="296863" y="908050"/>
            <a:ext cx="7585075" cy="0"/>
          </a:xfrm>
          <a:prstGeom prst="line">
            <a:avLst/>
          </a:prstGeom>
          <a:noFill/>
          <a:ln w="38100">
            <a:solidFill>
              <a:srgbClr val="E6F2F2"/>
            </a:solidFill>
            <a:round/>
            <a:headEnd/>
            <a:tailEnd/>
          </a:ln>
          <a:effectLst/>
        </p:spPr>
        <p:txBody>
          <a:bodyPr wrap="none" anchor="ctr"/>
          <a:lstStyle/>
          <a:p>
            <a:pPr algn="ctr" eaLnBrk="0" hangingPunct="0">
              <a:defRPr/>
            </a:pPr>
            <a:endParaRPr lang="en-US">
              <a:latin typeface="Tahoma" pitchFamily="34" charset="0"/>
            </a:endParaRPr>
          </a:p>
        </p:txBody>
      </p:sp>
      <p:sp>
        <p:nvSpPr>
          <p:cNvPr id="9" name="Oval 13"/>
          <p:cNvSpPr>
            <a:spLocks noChangeArrowheads="1"/>
          </p:cNvSpPr>
          <p:nvPr userDrawn="1"/>
        </p:nvSpPr>
        <p:spPr bwMode="auto">
          <a:xfrm>
            <a:off x="566738" y="414338"/>
            <a:ext cx="179387" cy="180975"/>
          </a:xfrm>
          <a:prstGeom prst="ellipse">
            <a:avLst/>
          </a:prstGeom>
          <a:gradFill rotWithShape="1">
            <a:gsLst>
              <a:gs pos="0">
                <a:srgbClr val="7CA6A6">
                  <a:gamma/>
                  <a:shade val="46275"/>
                  <a:invGamma/>
                </a:srgbClr>
              </a:gs>
              <a:gs pos="50000">
                <a:srgbClr val="7CA6A6"/>
              </a:gs>
              <a:gs pos="100000">
                <a:srgbClr val="7CA6A6">
                  <a:gamma/>
                  <a:shade val="46275"/>
                  <a:invGamma/>
                </a:srgbClr>
              </a:gs>
            </a:gsLst>
            <a:lin ang="5400000" scaled="1"/>
          </a:gradFill>
          <a:ln w="9525" algn="ctr">
            <a:noFill/>
            <a:round/>
            <a:headEnd/>
            <a:tailEnd/>
          </a:ln>
          <a:effectLst/>
        </p:spPr>
        <p:txBody>
          <a:bodyPr anchor="ctr">
            <a:spAutoFit/>
          </a:bodyPr>
          <a:lstStyle/>
          <a:p>
            <a:pPr algn="ctr" eaLnBrk="0" hangingPunct="0">
              <a:defRPr/>
            </a:pPr>
            <a:endParaRPr lang="en-US">
              <a:latin typeface="Tahoma" pitchFamily="34" charset="0"/>
            </a:endParaRPr>
          </a:p>
        </p:txBody>
      </p:sp>
      <p:sp>
        <p:nvSpPr>
          <p:cNvPr id="10" name="Foliennummernplatzhalter 9"/>
          <p:cNvSpPr>
            <a:spLocks noGrp="1"/>
          </p:cNvSpPr>
          <p:nvPr>
            <p:ph type="sldNum" sz="quarter" idx="10"/>
          </p:nvPr>
        </p:nvSpPr>
        <p:spPr/>
        <p:txBody>
          <a:bodyPr/>
          <a:lstStyle/>
          <a:p>
            <a:fld id="{38F15DD8-C521-473F-8805-E2B9B87107C9}" type="slidenum">
              <a:rPr lang="de-DE" smtClean="0"/>
              <a:pPr/>
              <a:t>‹Nr.›</a:t>
            </a:fld>
            <a:endParaRPr lang="de-DE"/>
          </a:p>
        </p:txBody>
      </p:sp>
      <p:sp>
        <p:nvSpPr>
          <p:cNvPr id="11" name="Datumsplatzhalter 10"/>
          <p:cNvSpPr>
            <a:spLocks noGrp="1"/>
          </p:cNvSpPr>
          <p:nvPr>
            <p:ph type="dt" sz="half" idx="11"/>
          </p:nvPr>
        </p:nvSpPr>
        <p:spPr/>
        <p:txBody>
          <a:bodyPr/>
          <a:lstStyle/>
          <a:p>
            <a:r>
              <a:rPr lang="de-DE" smtClean="0"/>
              <a:t>22nd International Workshop on DEPFET Detectors and Applications</a:t>
            </a:r>
            <a:endParaRPr lang="en-US"/>
          </a:p>
        </p:txBody>
      </p:sp>
      <p:sp>
        <p:nvSpPr>
          <p:cNvPr id="12" name="Fußzeilenplatzhalter 11"/>
          <p:cNvSpPr>
            <a:spLocks noGrp="1"/>
          </p:cNvSpPr>
          <p:nvPr>
            <p:ph type="ftr" sz="quarter" idx="12"/>
          </p:nvPr>
        </p:nvSpPr>
        <p:spPr/>
        <p:txBody>
          <a:bodyPr/>
          <a:lstStyle/>
          <a:p>
            <a:r>
              <a:rPr lang="en-US" smtClean="0"/>
              <a:t>Martin Hensel, MPG Semiconductor Lab</a:t>
            </a:r>
            <a:endParaRPr lang="en-US" dirty="0"/>
          </a:p>
        </p:txBody>
      </p:sp>
    </p:spTree>
    <p:extLst>
      <p:ext uri="{BB962C8B-B14F-4D97-AF65-F5344CB8AC3E}">
        <p14:creationId xmlns:p14="http://schemas.microsoft.com/office/powerpoint/2010/main" val="36139135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0" name="Line 8"/>
          <p:cNvSpPr>
            <a:spLocks noChangeShapeType="1"/>
          </p:cNvSpPr>
          <p:nvPr userDrawn="1"/>
        </p:nvSpPr>
        <p:spPr bwMode="auto">
          <a:xfrm>
            <a:off x="296863" y="908050"/>
            <a:ext cx="7585075" cy="0"/>
          </a:xfrm>
          <a:prstGeom prst="line">
            <a:avLst/>
          </a:prstGeom>
          <a:noFill/>
          <a:ln w="38100">
            <a:solidFill>
              <a:srgbClr val="E6F2F2"/>
            </a:solidFill>
            <a:round/>
            <a:headEnd/>
            <a:tailEnd/>
          </a:ln>
          <a:effectLst/>
        </p:spPr>
        <p:txBody>
          <a:bodyPr wrap="none" anchor="ctr"/>
          <a:lstStyle/>
          <a:p>
            <a:pPr algn="ctr" eaLnBrk="0" hangingPunct="0">
              <a:defRPr/>
            </a:pPr>
            <a:endParaRPr lang="en-US">
              <a:latin typeface="Tahoma" pitchFamily="34" charset="0"/>
            </a:endParaRPr>
          </a:p>
        </p:txBody>
      </p:sp>
      <p:sp>
        <p:nvSpPr>
          <p:cNvPr id="2" name="Titel 1"/>
          <p:cNvSpPr>
            <a:spLocks noGrp="1"/>
          </p:cNvSpPr>
          <p:nvPr>
            <p:ph type="title"/>
          </p:nvPr>
        </p:nvSpPr>
        <p:spPr/>
        <p:txBody>
          <a:bodyPr/>
          <a:lstStyle>
            <a:lvl1pPr>
              <a:defRPr/>
            </a:lvl1pPr>
          </a:lstStyle>
          <a:p>
            <a:r>
              <a:rPr lang="de-DE" noProof="0" smtClean="0"/>
              <a:t>Titelmasterformat durch Klicken bearbeiten</a:t>
            </a:r>
            <a:endParaRPr lang="en-US" noProof="0" dirty="0"/>
          </a:p>
        </p:txBody>
      </p:sp>
      <p:sp>
        <p:nvSpPr>
          <p:cNvPr id="3" name="Textplatzhalter 2"/>
          <p:cNvSpPr>
            <a:spLocks noGrp="1"/>
          </p:cNvSpPr>
          <p:nvPr>
            <p:ph type="body" idx="1"/>
          </p:nvPr>
        </p:nvSpPr>
        <p:spPr>
          <a:xfrm>
            <a:off x="525016" y="1268760"/>
            <a:ext cx="4040188" cy="64807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smtClean="0"/>
              <a:t>Textmasterformat bearbeiten</a:t>
            </a:r>
          </a:p>
        </p:txBody>
      </p:sp>
      <p:sp>
        <p:nvSpPr>
          <p:cNvPr id="4" name="Inhaltsplatzhalter 3"/>
          <p:cNvSpPr>
            <a:spLocks noGrp="1"/>
          </p:cNvSpPr>
          <p:nvPr>
            <p:ph sz="half" idx="2"/>
          </p:nvPr>
        </p:nvSpPr>
        <p:spPr>
          <a:xfrm>
            <a:off x="525016" y="1916832"/>
            <a:ext cx="4040188" cy="4320480"/>
          </a:xfrm>
        </p:spPr>
        <p:txBody>
          <a:bodyPr>
            <a:normAutofit/>
          </a:bodyPr>
          <a:lstStyle>
            <a:lvl1pPr>
              <a:lnSpc>
                <a:spcPct val="150000"/>
              </a:lnSpc>
              <a:defRPr sz="1800"/>
            </a:lvl1pPr>
            <a:lvl2pPr>
              <a:lnSpc>
                <a:spcPct val="150000"/>
              </a:lnSpc>
              <a:defRPr sz="1600"/>
            </a:lvl2pPr>
            <a:lvl3pPr>
              <a:lnSpc>
                <a:spcPct val="150000"/>
              </a:lnSpc>
              <a:defRPr sz="1400"/>
            </a:lvl3pPr>
            <a:lvl4pPr>
              <a:lnSpc>
                <a:spcPct val="150000"/>
              </a:lnSpc>
              <a:defRPr sz="1200"/>
            </a:lvl4pPr>
            <a:lvl5pPr>
              <a:lnSpc>
                <a:spcPct val="150000"/>
              </a:lnSpc>
              <a:defRPr sz="1200"/>
            </a:lvl5pPr>
            <a:lvl6pPr>
              <a:defRPr sz="1600"/>
            </a:lvl6pPr>
            <a:lvl7pPr>
              <a:defRPr sz="1600"/>
            </a:lvl7pPr>
            <a:lvl8pPr>
              <a:defRPr sz="1600"/>
            </a:lvl8pPr>
            <a:lvl9pPr>
              <a:defRPr sz="1600"/>
            </a:lvl9pPr>
          </a:lstStyle>
          <a:p>
            <a:pPr lvl="0"/>
            <a:r>
              <a:rPr lang="de-DE" noProof="0" dirty="0" smtClean="0"/>
              <a:t>Textmasterformat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
        <p:nvSpPr>
          <p:cNvPr id="5" name="Textplatzhalter 4"/>
          <p:cNvSpPr>
            <a:spLocks noGrp="1"/>
          </p:cNvSpPr>
          <p:nvPr>
            <p:ph type="body" sz="quarter" idx="3"/>
          </p:nvPr>
        </p:nvSpPr>
        <p:spPr>
          <a:xfrm>
            <a:off x="4712841" y="1277070"/>
            <a:ext cx="4041775"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smtClean="0"/>
              <a:t>Textmasterformat bearbeiten</a:t>
            </a:r>
          </a:p>
        </p:txBody>
      </p:sp>
      <p:sp>
        <p:nvSpPr>
          <p:cNvPr id="6" name="Inhaltsplatzhalter 5"/>
          <p:cNvSpPr>
            <a:spLocks noGrp="1"/>
          </p:cNvSpPr>
          <p:nvPr>
            <p:ph sz="quarter" idx="4"/>
          </p:nvPr>
        </p:nvSpPr>
        <p:spPr>
          <a:xfrm>
            <a:off x="4712841" y="1916832"/>
            <a:ext cx="4041775" cy="4320479"/>
          </a:xfrm>
        </p:spPr>
        <p:txBody>
          <a:bodyPr>
            <a:normAutofit/>
          </a:bodyPr>
          <a:lstStyle>
            <a:lvl1pPr>
              <a:lnSpc>
                <a:spcPct val="150000"/>
              </a:lnSpc>
              <a:defRPr sz="1800"/>
            </a:lvl1pPr>
            <a:lvl2pPr>
              <a:lnSpc>
                <a:spcPct val="150000"/>
              </a:lnSpc>
              <a:defRPr sz="1600"/>
            </a:lvl2pPr>
            <a:lvl3pPr>
              <a:lnSpc>
                <a:spcPct val="150000"/>
              </a:lnSpc>
              <a:defRPr sz="1400"/>
            </a:lvl3pPr>
            <a:lvl4pPr>
              <a:lnSpc>
                <a:spcPct val="150000"/>
              </a:lnSpc>
              <a:defRPr sz="1200"/>
            </a:lvl4pPr>
            <a:lvl5pPr>
              <a:lnSpc>
                <a:spcPct val="150000"/>
              </a:lnSpc>
              <a:defRPr sz="1200"/>
            </a:lvl5pPr>
            <a:lvl6pPr>
              <a:defRPr sz="1600"/>
            </a:lvl6pPr>
            <a:lvl7pPr>
              <a:defRPr sz="1600"/>
            </a:lvl7pPr>
            <a:lvl8pPr>
              <a:defRPr sz="1600"/>
            </a:lvl8pPr>
            <a:lvl9pPr>
              <a:defRPr sz="16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a:p>
        </p:txBody>
      </p:sp>
      <p:sp>
        <p:nvSpPr>
          <p:cNvPr id="11" name="Oval 13"/>
          <p:cNvSpPr>
            <a:spLocks noChangeArrowheads="1"/>
          </p:cNvSpPr>
          <p:nvPr userDrawn="1"/>
        </p:nvSpPr>
        <p:spPr bwMode="auto">
          <a:xfrm>
            <a:off x="566738" y="414338"/>
            <a:ext cx="179387" cy="180975"/>
          </a:xfrm>
          <a:prstGeom prst="ellipse">
            <a:avLst/>
          </a:prstGeom>
          <a:gradFill rotWithShape="1">
            <a:gsLst>
              <a:gs pos="0">
                <a:srgbClr val="7CA6A6">
                  <a:gamma/>
                  <a:shade val="46275"/>
                  <a:invGamma/>
                </a:srgbClr>
              </a:gs>
              <a:gs pos="50000">
                <a:srgbClr val="7CA6A6"/>
              </a:gs>
              <a:gs pos="100000">
                <a:srgbClr val="7CA6A6">
                  <a:gamma/>
                  <a:shade val="46275"/>
                  <a:invGamma/>
                </a:srgbClr>
              </a:gs>
            </a:gsLst>
            <a:lin ang="5400000" scaled="1"/>
          </a:gradFill>
          <a:ln w="9525" algn="ctr">
            <a:noFill/>
            <a:round/>
            <a:headEnd/>
            <a:tailEnd/>
          </a:ln>
          <a:effectLst/>
        </p:spPr>
        <p:txBody>
          <a:bodyPr anchor="ctr">
            <a:spAutoFit/>
          </a:bodyPr>
          <a:lstStyle/>
          <a:p>
            <a:pPr algn="ctr" eaLnBrk="0" hangingPunct="0">
              <a:defRPr/>
            </a:pPr>
            <a:endParaRPr lang="en-US">
              <a:latin typeface="Tahoma" pitchFamily="34" charset="0"/>
            </a:endParaRPr>
          </a:p>
        </p:txBody>
      </p:sp>
      <p:sp>
        <p:nvSpPr>
          <p:cNvPr id="12" name="Foliennummernplatzhalter 11"/>
          <p:cNvSpPr>
            <a:spLocks noGrp="1"/>
          </p:cNvSpPr>
          <p:nvPr>
            <p:ph type="sldNum" sz="quarter" idx="10"/>
          </p:nvPr>
        </p:nvSpPr>
        <p:spPr/>
        <p:txBody>
          <a:bodyPr/>
          <a:lstStyle/>
          <a:p>
            <a:fld id="{38F15DD8-C521-473F-8805-E2B9B87107C9}" type="slidenum">
              <a:rPr lang="de-DE" smtClean="0"/>
              <a:pPr/>
              <a:t>‹Nr.›</a:t>
            </a:fld>
            <a:endParaRPr lang="de-DE"/>
          </a:p>
        </p:txBody>
      </p:sp>
      <p:sp>
        <p:nvSpPr>
          <p:cNvPr id="13" name="Datumsplatzhalter 12"/>
          <p:cNvSpPr>
            <a:spLocks noGrp="1"/>
          </p:cNvSpPr>
          <p:nvPr>
            <p:ph type="dt" sz="half" idx="11"/>
          </p:nvPr>
        </p:nvSpPr>
        <p:spPr/>
        <p:txBody>
          <a:bodyPr/>
          <a:lstStyle/>
          <a:p>
            <a:r>
              <a:rPr lang="de-DE" smtClean="0"/>
              <a:t>22nd International Workshop on DEPFET Detectors and Applications</a:t>
            </a:r>
            <a:endParaRPr lang="en-US"/>
          </a:p>
        </p:txBody>
      </p:sp>
      <p:sp>
        <p:nvSpPr>
          <p:cNvPr id="14" name="Fußzeilenplatzhalter 13"/>
          <p:cNvSpPr>
            <a:spLocks noGrp="1"/>
          </p:cNvSpPr>
          <p:nvPr>
            <p:ph type="ftr" sz="quarter" idx="12"/>
          </p:nvPr>
        </p:nvSpPr>
        <p:spPr/>
        <p:txBody>
          <a:bodyPr/>
          <a:lstStyle/>
          <a:p>
            <a:r>
              <a:rPr lang="en-US" smtClean="0"/>
              <a:t>Martin Hensel, MPG Semiconductor Lab</a:t>
            </a:r>
            <a:endParaRPr lang="en-US" dirty="0"/>
          </a:p>
        </p:txBody>
      </p:sp>
    </p:spTree>
    <p:extLst>
      <p:ext uri="{BB962C8B-B14F-4D97-AF65-F5344CB8AC3E}">
        <p14:creationId xmlns:p14="http://schemas.microsoft.com/office/powerpoint/2010/main" val="81540628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Line 8"/>
          <p:cNvSpPr>
            <a:spLocks noChangeShapeType="1"/>
          </p:cNvSpPr>
          <p:nvPr userDrawn="1"/>
        </p:nvSpPr>
        <p:spPr bwMode="auto">
          <a:xfrm>
            <a:off x="296863" y="908050"/>
            <a:ext cx="7585075" cy="0"/>
          </a:xfrm>
          <a:prstGeom prst="line">
            <a:avLst/>
          </a:prstGeom>
          <a:noFill/>
          <a:ln w="38100">
            <a:solidFill>
              <a:srgbClr val="E6F2F2"/>
            </a:solidFill>
            <a:round/>
            <a:headEnd/>
            <a:tailEnd/>
          </a:ln>
          <a:effectLst/>
        </p:spPr>
        <p:txBody>
          <a:bodyPr wrap="none" anchor="ctr"/>
          <a:lstStyle/>
          <a:p>
            <a:pPr algn="ctr" eaLnBrk="0" hangingPunct="0">
              <a:defRPr/>
            </a:pPr>
            <a:endParaRPr lang="en-US">
              <a:latin typeface="Tahoma" pitchFamily="34" charset="0"/>
            </a:endParaRPr>
          </a:p>
        </p:txBody>
      </p:sp>
      <p:sp>
        <p:nvSpPr>
          <p:cNvPr id="2" name="Titel 1"/>
          <p:cNvSpPr>
            <a:spLocks noGrp="1"/>
          </p:cNvSpPr>
          <p:nvPr>
            <p:ph type="title"/>
          </p:nvPr>
        </p:nvSpPr>
        <p:spPr/>
        <p:txBody>
          <a:bodyPr/>
          <a:lstStyle/>
          <a:p>
            <a:r>
              <a:rPr lang="de-DE" noProof="0" smtClean="0"/>
              <a:t>Titelmasterformat durch Klicken bearbeiten</a:t>
            </a:r>
            <a:endParaRPr lang="en-US" noProof="0" dirty="0"/>
          </a:p>
        </p:txBody>
      </p:sp>
      <p:sp>
        <p:nvSpPr>
          <p:cNvPr id="7" name="Oval 13"/>
          <p:cNvSpPr>
            <a:spLocks noChangeArrowheads="1"/>
          </p:cNvSpPr>
          <p:nvPr userDrawn="1"/>
        </p:nvSpPr>
        <p:spPr bwMode="auto">
          <a:xfrm>
            <a:off x="566738" y="414338"/>
            <a:ext cx="179387" cy="180975"/>
          </a:xfrm>
          <a:prstGeom prst="ellipse">
            <a:avLst/>
          </a:prstGeom>
          <a:gradFill rotWithShape="1">
            <a:gsLst>
              <a:gs pos="0">
                <a:srgbClr val="7CA6A6">
                  <a:gamma/>
                  <a:shade val="46275"/>
                  <a:invGamma/>
                </a:srgbClr>
              </a:gs>
              <a:gs pos="50000">
                <a:srgbClr val="7CA6A6"/>
              </a:gs>
              <a:gs pos="100000">
                <a:srgbClr val="7CA6A6">
                  <a:gamma/>
                  <a:shade val="46275"/>
                  <a:invGamma/>
                </a:srgbClr>
              </a:gs>
            </a:gsLst>
            <a:lin ang="5400000" scaled="1"/>
          </a:gradFill>
          <a:ln w="9525" algn="ctr">
            <a:noFill/>
            <a:round/>
            <a:headEnd/>
            <a:tailEnd/>
          </a:ln>
          <a:effectLst/>
        </p:spPr>
        <p:txBody>
          <a:bodyPr anchor="ctr">
            <a:spAutoFit/>
          </a:bodyPr>
          <a:lstStyle/>
          <a:p>
            <a:pPr algn="ctr" eaLnBrk="0" hangingPunct="0">
              <a:defRPr/>
            </a:pPr>
            <a:endParaRPr lang="en-US">
              <a:latin typeface="Tahoma" pitchFamily="34" charset="0"/>
            </a:endParaRPr>
          </a:p>
        </p:txBody>
      </p:sp>
      <p:sp>
        <p:nvSpPr>
          <p:cNvPr id="8" name="Foliennummernplatzhalter 7"/>
          <p:cNvSpPr>
            <a:spLocks noGrp="1"/>
          </p:cNvSpPr>
          <p:nvPr>
            <p:ph type="sldNum" sz="quarter" idx="10"/>
          </p:nvPr>
        </p:nvSpPr>
        <p:spPr/>
        <p:txBody>
          <a:bodyPr/>
          <a:lstStyle/>
          <a:p>
            <a:fld id="{38F15DD8-C521-473F-8805-E2B9B87107C9}" type="slidenum">
              <a:rPr lang="de-DE" smtClean="0"/>
              <a:pPr/>
              <a:t>‹Nr.›</a:t>
            </a:fld>
            <a:endParaRPr lang="de-DE"/>
          </a:p>
        </p:txBody>
      </p:sp>
      <p:sp>
        <p:nvSpPr>
          <p:cNvPr id="9" name="Datumsplatzhalter 8"/>
          <p:cNvSpPr>
            <a:spLocks noGrp="1"/>
          </p:cNvSpPr>
          <p:nvPr>
            <p:ph type="dt" sz="half" idx="11"/>
          </p:nvPr>
        </p:nvSpPr>
        <p:spPr/>
        <p:txBody>
          <a:bodyPr/>
          <a:lstStyle/>
          <a:p>
            <a:r>
              <a:rPr lang="de-DE" smtClean="0"/>
              <a:t>22nd International Workshop on DEPFET Detectors and Applications</a:t>
            </a:r>
            <a:endParaRPr lang="en-US"/>
          </a:p>
        </p:txBody>
      </p:sp>
      <p:sp>
        <p:nvSpPr>
          <p:cNvPr id="10" name="Fußzeilenplatzhalter 9"/>
          <p:cNvSpPr>
            <a:spLocks noGrp="1"/>
          </p:cNvSpPr>
          <p:nvPr>
            <p:ph type="ftr" sz="quarter" idx="12"/>
          </p:nvPr>
        </p:nvSpPr>
        <p:spPr/>
        <p:txBody>
          <a:bodyPr/>
          <a:lstStyle/>
          <a:p>
            <a:r>
              <a:rPr lang="en-US" smtClean="0"/>
              <a:t>Martin Hensel, MPG Semiconductor Lab</a:t>
            </a:r>
            <a:endParaRPr lang="en-US" dirty="0"/>
          </a:p>
        </p:txBody>
      </p:sp>
    </p:spTree>
    <p:extLst>
      <p:ext uri="{BB962C8B-B14F-4D97-AF65-F5344CB8AC3E}">
        <p14:creationId xmlns:p14="http://schemas.microsoft.com/office/powerpoint/2010/main" val="1598798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22nd International Workshop on DEPFET Detectors and Applications</a:t>
            </a:r>
            <a:endParaRPr lang="en-US"/>
          </a:p>
        </p:txBody>
      </p:sp>
      <p:sp>
        <p:nvSpPr>
          <p:cNvPr id="9" name="Fußzeilenplatzhalter 8"/>
          <p:cNvSpPr>
            <a:spLocks noGrp="1"/>
          </p:cNvSpPr>
          <p:nvPr>
            <p:ph type="ftr" sz="quarter" idx="11"/>
          </p:nvPr>
        </p:nvSpPr>
        <p:spPr/>
        <p:txBody>
          <a:bodyPr/>
          <a:lstStyle/>
          <a:p>
            <a:r>
              <a:rPr lang="en-US" smtClean="0"/>
              <a:t>Martin Hensel, MPG Semiconductor Lab</a:t>
            </a:r>
            <a:endParaRPr lang="en-US" dirty="0"/>
          </a:p>
        </p:txBody>
      </p:sp>
      <p:sp>
        <p:nvSpPr>
          <p:cNvPr id="10" name="Foliennummernplatzhalter 9"/>
          <p:cNvSpPr>
            <a:spLocks noGrp="1"/>
          </p:cNvSpPr>
          <p:nvPr>
            <p:ph type="sldNum" sz="quarter" idx="12"/>
          </p:nvPr>
        </p:nvSpPr>
        <p:spPr/>
        <p:txBody>
          <a:bodyPr/>
          <a:lstStyle/>
          <a:p>
            <a:fld id="{38F15DD8-C521-473F-8805-E2B9B87107C9}" type="slidenum">
              <a:rPr lang="de-DE" smtClean="0"/>
              <a:pPr/>
              <a:t>‹Nr.›</a:t>
            </a:fld>
            <a:endParaRPr lang="de-DE"/>
          </a:p>
        </p:txBody>
      </p:sp>
    </p:spTree>
    <p:extLst>
      <p:ext uri="{BB962C8B-B14F-4D97-AF65-F5344CB8AC3E}">
        <p14:creationId xmlns:p14="http://schemas.microsoft.com/office/powerpoint/2010/main" val="1368280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lIns="90000" anchor="b">
            <a:normAutofit/>
          </a:bodyPr>
          <a:lstStyle>
            <a:lvl1pPr algn="l">
              <a:defRPr sz="1800" b="1"/>
            </a:lvl1pPr>
          </a:lstStyle>
          <a:p>
            <a:r>
              <a:rPr lang="de-DE" noProof="0" smtClean="0"/>
              <a:t>Titelmasterformat durch Klicken bearbeiten</a:t>
            </a:r>
            <a:endParaRPr lang="en-US" noProof="0"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smtClean="0"/>
              <a:t>Bild durch Klicken auf Symbol hinzufügen</a:t>
            </a:r>
            <a:endParaRPr lang="en-US" noProof="0" dirty="0"/>
          </a:p>
        </p:txBody>
      </p:sp>
      <p:sp>
        <p:nvSpPr>
          <p:cNvPr id="4" name="Textplatzhalter 3"/>
          <p:cNvSpPr>
            <a:spLocks noGrp="1"/>
          </p:cNvSpPr>
          <p:nvPr>
            <p:ph type="body" sz="half" idx="2"/>
          </p:nvPr>
        </p:nvSpPr>
        <p:spPr>
          <a:xfrm>
            <a:off x="1792288" y="5367338"/>
            <a:ext cx="5486400" cy="80486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noProof="0" smtClean="0"/>
              <a:t>Textmasterformat bearbeiten</a:t>
            </a:r>
          </a:p>
        </p:txBody>
      </p:sp>
      <p:sp>
        <p:nvSpPr>
          <p:cNvPr id="8" name="Foliennummernplatzhalter 7"/>
          <p:cNvSpPr>
            <a:spLocks noGrp="1"/>
          </p:cNvSpPr>
          <p:nvPr>
            <p:ph type="sldNum" sz="quarter" idx="10"/>
          </p:nvPr>
        </p:nvSpPr>
        <p:spPr/>
        <p:txBody>
          <a:bodyPr/>
          <a:lstStyle/>
          <a:p>
            <a:fld id="{38F15DD8-C521-473F-8805-E2B9B87107C9}" type="slidenum">
              <a:rPr lang="de-DE" smtClean="0"/>
              <a:pPr/>
              <a:t>‹Nr.›</a:t>
            </a:fld>
            <a:endParaRPr lang="de-DE"/>
          </a:p>
        </p:txBody>
      </p:sp>
      <p:sp>
        <p:nvSpPr>
          <p:cNvPr id="9" name="Datumsplatzhalter 8"/>
          <p:cNvSpPr>
            <a:spLocks noGrp="1"/>
          </p:cNvSpPr>
          <p:nvPr>
            <p:ph type="dt" sz="half" idx="11"/>
          </p:nvPr>
        </p:nvSpPr>
        <p:spPr/>
        <p:txBody>
          <a:bodyPr/>
          <a:lstStyle/>
          <a:p>
            <a:r>
              <a:rPr lang="de-DE" smtClean="0"/>
              <a:t>22nd International Workshop on DEPFET Detectors and Applications</a:t>
            </a:r>
            <a:endParaRPr lang="en-US"/>
          </a:p>
        </p:txBody>
      </p:sp>
      <p:sp>
        <p:nvSpPr>
          <p:cNvPr id="10" name="Fußzeilenplatzhalter 9"/>
          <p:cNvSpPr>
            <a:spLocks noGrp="1"/>
          </p:cNvSpPr>
          <p:nvPr>
            <p:ph type="ftr" sz="quarter" idx="12"/>
          </p:nvPr>
        </p:nvSpPr>
        <p:spPr/>
        <p:txBody>
          <a:bodyPr/>
          <a:lstStyle/>
          <a:p>
            <a:r>
              <a:rPr lang="en-US" smtClean="0"/>
              <a:t>Martin Hensel, MPG Semiconductor Lab</a:t>
            </a:r>
            <a:endParaRPr lang="en-US" dirty="0"/>
          </a:p>
        </p:txBody>
      </p:sp>
    </p:spTree>
    <p:extLst>
      <p:ext uri="{BB962C8B-B14F-4D97-AF65-F5344CB8AC3E}">
        <p14:creationId xmlns:p14="http://schemas.microsoft.com/office/powerpoint/2010/main" val="40924317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8" name="Gruppieren 17"/>
          <p:cNvGrpSpPr/>
          <p:nvPr/>
        </p:nvGrpSpPr>
        <p:grpSpPr>
          <a:xfrm>
            <a:off x="0" y="-27384"/>
            <a:ext cx="9144000" cy="6884988"/>
            <a:chOff x="0" y="-26988"/>
            <a:chExt cx="9144000" cy="6884988"/>
          </a:xfrm>
        </p:grpSpPr>
        <p:pic>
          <p:nvPicPr>
            <p:cNvPr id="8" name="Picture 2" descr="C:\Users\Laci\Desktop\Logo-trans.png"/>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7881938" y="157628"/>
              <a:ext cx="1126429" cy="69414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119063" y="0"/>
              <a:ext cx="133350" cy="6669088"/>
            </a:xfrm>
            <a:prstGeom prst="rect">
              <a:avLst/>
            </a:prstGeom>
            <a:solidFill>
              <a:srgbClr val="C9DBD8"/>
            </a:solidFill>
            <a:ln w="9525">
              <a:solidFill>
                <a:srgbClr val="C9DBD8"/>
              </a:solidFill>
              <a:miter lim="800000"/>
              <a:headEnd/>
              <a:tailEnd/>
            </a:ln>
            <a:effectLst/>
          </p:spPr>
          <p:txBody>
            <a:bodyPr wrap="none" anchor="ctr"/>
            <a:lstStyle/>
            <a:p>
              <a:pPr algn="ctr" eaLnBrk="0" hangingPunct="0">
                <a:defRPr/>
              </a:pPr>
              <a:endParaRPr lang="en-US">
                <a:latin typeface="Tahoma" pitchFamily="34" charset="0"/>
              </a:endParaRPr>
            </a:p>
          </p:txBody>
        </p:sp>
        <p:sp>
          <p:nvSpPr>
            <p:cNvPr id="10" name="Rectangle 3"/>
            <p:cNvSpPr>
              <a:spLocks noChangeArrowheads="1"/>
            </p:cNvSpPr>
            <p:nvPr/>
          </p:nvSpPr>
          <p:spPr bwMode="auto">
            <a:xfrm>
              <a:off x="252413" y="0"/>
              <a:ext cx="131762" cy="6858000"/>
            </a:xfrm>
            <a:prstGeom prst="rect">
              <a:avLst/>
            </a:prstGeom>
            <a:solidFill>
              <a:srgbClr val="E6F2F2"/>
            </a:solidFill>
            <a:ln w="9525">
              <a:solidFill>
                <a:srgbClr val="E6F2F2"/>
              </a:solidFill>
              <a:miter lim="800000"/>
              <a:headEnd/>
              <a:tailEnd/>
            </a:ln>
            <a:effectLst/>
          </p:spPr>
          <p:txBody>
            <a:bodyPr wrap="none" anchor="ctr"/>
            <a:lstStyle/>
            <a:p>
              <a:pPr algn="ctr" eaLnBrk="0" hangingPunct="0">
                <a:defRPr/>
              </a:pPr>
              <a:endParaRPr lang="en-US">
                <a:latin typeface="Tahoma" pitchFamily="34" charset="0"/>
              </a:endParaRPr>
            </a:p>
          </p:txBody>
        </p:sp>
        <p:sp>
          <p:nvSpPr>
            <p:cNvPr id="11" name="Rectangle 4"/>
            <p:cNvSpPr>
              <a:spLocks noChangeArrowheads="1"/>
            </p:cNvSpPr>
            <p:nvPr/>
          </p:nvSpPr>
          <p:spPr bwMode="auto">
            <a:xfrm>
              <a:off x="0" y="6642100"/>
              <a:ext cx="9144000" cy="215900"/>
            </a:xfrm>
            <a:prstGeom prst="rect">
              <a:avLst/>
            </a:prstGeom>
            <a:solidFill>
              <a:srgbClr val="7CA6A6"/>
            </a:solidFill>
            <a:ln w="9525">
              <a:solidFill>
                <a:srgbClr val="7CA6A6"/>
              </a:solidFill>
              <a:miter lim="800000"/>
              <a:headEnd/>
              <a:tailEnd/>
            </a:ln>
            <a:effectLst/>
          </p:spPr>
          <p:txBody>
            <a:bodyPr wrap="none" anchor="ctr"/>
            <a:lstStyle/>
            <a:p>
              <a:pPr algn="ctr" eaLnBrk="0" hangingPunct="0">
                <a:defRPr/>
              </a:pPr>
              <a:endParaRPr lang="en-US">
                <a:latin typeface="Tahoma" pitchFamily="34" charset="0"/>
              </a:endParaRPr>
            </a:p>
          </p:txBody>
        </p:sp>
        <p:sp>
          <p:nvSpPr>
            <p:cNvPr id="12" name="Rectangle 6"/>
            <p:cNvSpPr>
              <a:spLocks noChangeArrowheads="1"/>
            </p:cNvSpPr>
            <p:nvPr/>
          </p:nvSpPr>
          <p:spPr bwMode="auto">
            <a:xfrm>
              <a:off x="0" y="0"/>
              <a:ext cx="119063" cy="6669088"/>
            </a:xfrm>
            <a:prstGeom prst="rect">
              <a:avLst/>
            </a:prstGeom>
            <a:solidFill>
              <a:srgbClr val="7CA6A6"/>
            </a:solidFill>
            <a:ln w="9525">
              <a:solidFill>
                <a:srgbClr val="7CA6A6"/>
              </a:solidFill>
              <a:miter lim="800000"/>
              <a:headEnd/>
              <a:tailEnd/>
            </a:ln>
            <a:effectLst/>
          </p:spPr>
          <p:txBody>
            <a:bodyPr wrap="none" anchor="ctr"/>
            <a:lstStyle/>
            <a:p>
              <a:pPr algn="ctr" eaLnBrk="0" hangingPunct="0">
                <a:defRPr/>
              </a:pPr>
              <a:endParaRPr lang="en-US">
                <a:latin typeface="Tahoma" pitchFamily="34" charset="0"/>
              </a:endParaRPr>
            </a:p>
          </p:txBody>
        </p:sp>
        <p:sp>
          <p:nvSpPr>
            <p:cNvPr id="13" name="Rectangle 7"/>
            <p:cNvSpPr>
              <a:spLocks noChangeArrowheads="1"/>
            </p:cNvSpPr>
            <p:nvPr/>
          </p:nvSpPr>
          <p:spPr bwMode="auto">
            <a:xfrm>
              <a:off x="0" y="-26988"/>
              <a:ext cx="9144000" cy="142876"/>
            </a:xfrm>
            <a:prstGeom prst="rect">
              <a:avLst/>
            </a:prstGeom>
            <a:solidFill>
              <a:srgbClr val="7CA6A6"/>
            </a:solidFill>
            <a:ln w="9525">
              <a:solidFill>
                <a:srgbClr val="7CA6A6"/>
              </a:solidFill>
              <a:miter lim="800000"/>
              <a:headEnd/>
              <a:tailEnd/>
            </a:ln>
            <a:effectLst/>
          </p:spPr>
          <p:txBody>
            <a:bodyPr wrap="none" anchor="ctr"/>
            <a:lstStyle/>
            <a:p>
              <a:pPr algn="ctr" eaLnBrk="0" hangingPunct="0">
                <a:defRPr/>
              </a:pPr>
              <a:endParaRPr lang="en-US">
                <a:latin typeface="Tahoma" pitchFamily="34" charset="0"/>
              </a:endParaRPr>
            </a:p>
          </p:txBody>
        </p:sp>
      </p:grpSp>
      <p:sp>
        <p:nvSpPr>
          <p:cNvPr id="2" name="Titelplatzhalter 1"/>
          <p:cNvSpPr>
            <a:spLocks noGrp="1"/>
          </p:cNvSpPr>
          <p:nvPr>
            <p:ph type="title"/>
          </p:nvPr>
        </p:nvSpPr>
        <p:spPr>
          <a:xfrm>
            <a:off x="386910" y="197266"/>
            <a:ext cx="7772400" cy="608400"/>
          </a:xfrm>
          <a:prstGeom prst="rect">
            <a:avLst/>
          </a:prstGeom>
        </p:spPr>
        <p:txBody>
          <a:bodyPr vert="horz" lIns="640800" tIns="45720" rIns="91440" bIns="45720" rtlCol="0" anchor="ctr">
            <a:noAutofit/>
          </a:bodyPr>
          <a:lstStyle/>
          <a:p>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3" name="Textplatzhalter 2"/>
          <p:cNvSpPr>
            <a:spLocks noGrp="1"/>
          </p:cNvSpPr>
          <p:nvPr>
            <p:ph type="body" idx="1"/>
          </p:nvPr>
        </p:nvSpPr>
        <p:spPr>
          <a:xfrm>
            <a:off x="518864" y="1484784"/>
            <a:ext cx="8229600" cy="4525963"/>
          </a:xfrm>
          <a:prstGeom prst="rect">
            <a:avLst/>
          </a:prstGeom>
        </p:spPr>
        <p:txBody>
          <a:bodyPr vert="horz" lIns="91440" tIns="45720" rIns="91440" bIns="45720" rtlCol="0">
            <a:normAutofit/>
          </a:body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6" name="Foliennummernplatzhalter 5"/>
          <p:cNvSpPr>
            <a:spLocks noGrp="1"/>
          </p:cNvSpPr>
          <p:nvPr>
            <p:ph type="sldNum" sz="quarter" idx="4"/>
          </p:nvPr>
        </p:nvSpPr>
        <p:spPr>
          <a:xfrm>
            <a:off x="3505200" y="6636984"/>
            <a:ext cx="2133600" cy="248400"/>
          </a:xfrm>
          <a:prstGeom prst="rect">
            <a:avLst/>
          </a:prstGeom>
        </p:spPr>
        <p:txBody>
          <a:bodyPr vert="horz" lIns="91440" tIns="45720" rIns="91440" bIns="45720" rtlCol="0" anchor="ctr"/>
          <a:lstStyle>
            <a:lvl1pPr algn="ctr">
              <a:defRPr sz="1000">
                <a:solidFill>
                  <a:schemeClr val="bg1"/>
                </a:solidFill>
              </a:defRPr>
            </a:lvl1pPr>
          </a:lstStyle>
          <a:p>
            <a:fld id="{38F15DD8-C521-473F-8805-E2B9B87107C9}" type="slidenum">
              <a:rPr lang="de-DE" smtClean="0"/>
              <a:pPr/>
              <a:t>‹Nr.›</a:t>
            </a:fld>
            <a:endParaRPr lang="de-DE"/>
          </a:p>
        </p:txBody>
      </p:sp>
      <p:sp>
        <p:nvSpPr>
          <p:cNvPr id="20" name="Datumsplatzhalter 19"/>
          <p:cNvSpPr>
            <a:spLocks noGrp="1"/>
          </p:cNvSpPr>
          <p:nvPr>
            <p:ph type="dt" sz="half" idx="2"/>
          </p:nvPr>
        </p:nvSpPr>
        <p:spPr>
          <a:xfrm>
            <a:off x="107504" y="6636984"/>
            <a:ext cx="4176464" cy="248400"/>
          </a:xfrm>
          <a:prstGeom prst="rect">
            <a:avLst/>
          </a:prstGeom>
        </p:spPr>
        <p:txBody>
          <a:bodyPr vert="horz" lIns="91440" tIns="45720" rIns="91440" bIns="45720" rtlCol="0" anchor="ctr"/>
          <a:lstStyle>
            <a:lvl1pPr algn="l">
              <a:defRPr sz="1000">
                <a:solidFill>
                  <a:schemeClr val="bg1"/>
                </a:solidFill>
              </a:defRPr>
            </a:lvl1pPr>
          </a:lstStyle>
          <a:p>
            <a:r>
              <a:rPr lang="de-DE" smtClean="0"/>
              <a:t>22nd International Workshop on DEPFET Detectors and Applications</a:t>
            </a:r>
            <a:endParaRPr lang="en-US"/>
          </a:p>
        </p:txBody>
      </p:sp>
      <p:sp>
        <p:nvSpPr>
          <p:cNvPr id="21" name="Fußzeilenplatzhalter 20"/>
          <p:cNvSpPr>
            <a:spLocks noGrp="1"/>
          </p:cNvSpPr>
          <p:nvPr>
            <p:ph type="ftr" sz="quarter" idx="3"/>
          </p:nvPr>
        </p:nvSpPr>
        <p:spPr>
          <a:xfrm>
            <a:off x="6140896" y="6635999"/>
            <a:ext cx="2895600" cy="249385"/>
          </a:xfrm>
          <a:prstGeom prst="rect">
            <a:avLst/>
          </a:prstGeom>
        </p:spPr>
        <p:txBody>
          <a:bodyPr vert="horz" lIns="91440" tIns="45720" rIns="91440" bIns="45720" rtlCol="0" anchor="ctr"/>
          <a:lstStyle>
            <a:lvl1pPr algn="r">
              <a:defRPr sz="1000">
                <a:solidFill>
                  <a:schemeClr val="bg1"/>
                </a:solidFill>
              </a:defRPr>
            </a:lvl1pPr>
          </a:lstStyle>
          <a:p>
            <a:r>
              <a:rPr lang="en-US" smtClean="0"/>
              <a:t>Martin Hensel, MPG Semiconductor Lab</a:t>
            </a:r>
            <a:endParaRPr lang="en-US" dirty="0"/>
          </a:p>
        </p:txBody>
      </p:sp>
    </p:spTree>
    <p:extLst>
      <p:ext uri="{BB962C8B-B14F-4D97-AF65-F5344CB8AC3E}">
        <p14:creationId xmlns:p14="http://schemas.microsoft.com/office/powerpoint/2010/main" val="3781730250"/>
      </p:ext>
    </p:extLst>
  </p:cSld>
  <p:clrMap bg1="lt1" tx1="dk1" bg2="lt2" tx2="dk2" accent1="accent1" accent2="accent2" accent3="accent3" accent4="accent4" accent5="accent5" accent6="accent6" hlink="hlink" folHlink="folHlink"/>
  <p:sldLayoutIdLst>
    <p:sldLayoutId id="2147483659" r:id="rId1"/>
    <p:sldLayoutId id="2147483650" r:id="rId2"/>
    <p:sldLayoutId id="2147483658" r:id="rId3"/>
    <p:sldLayoutId id="2147483652" r:id="rId4"/>
    <p:sldLayoutId id="2147483653" r:id="rId5"/>
    <p:sldLayoutId id="2147483654" r:id="rId6"/>
    <p:sldLayoutId id="2147483655" r:id="rId7"/>
    <p:sldLayoutId id="2147483657" r:id="rId8"/>
  </p:sldLayoutIdLst>
  <p:timing>
    <p:tnLst>
      <p:par>
        <p:cTn id="1" dur="indefinite" restart="never" nodeType="tmRoot"/>
      </p:par>
    </p:tnLst>
  </p:timing>
  <p:hf hdr="0"/>
  <p:txStyles>
    <p:titleStyle>
      <a:lvl1pPr algn="l" defTabSz="914400" rtl="0" eaLnBrk="1" latinLnBrk="0" hangingPunct="1">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1pPr>
      <a:lvl2pPr marL="1166813" indent="-709613" algn="l" defTabSz="914400" rtl="0" eaLnBrk="1" latinLnBrk="0" hangingPunct="1">
        <a:spcBef>
          <a:spcPct val="20000"/>
        </a:spcBef>
        <a:buFont typeface="Wingdings 3" panose="05040102010807070707" pitchFamily="18" charset="2"/>
        <a:buChar char=""/>
        <a:defRPr sz="1400" kern="1200">
          <a:solidFill>
            <a:schemeClr val="tx1"/>
          </a:solidFill>
          <a:latin typeface="+mn-lt"/>
          <a:ea typeface="+mn-ea"/>
          <a:cs typeface="+mn-cs"/>
        </a:defRPr>
      </a:lvl2pPr>
      <a:lvl3pPr marL="1527175" indent="-612775" algn="l" defTabSz="914400" rtl="0" eaLnBrk="1" latinLnBrk="0" hangingPunct="1">
        <a:spcBef>
          <a:spcPct val="20000"/>
        </a:spcBef>
        <a:buFont typeface="Wingdings 3" panose="05040102010807070707" pitchFamily="18" charset="2"/>
        <a:buChar char=""/>
        <a:defRPr sz="1200" kern="1200">
          <a:solidFill>
            <a:schemeClr val="tx1"/>
          </a:solidFill>
          <a:latin typeface="+mn-lt"/>
          <a:ea typeface="+mn-ea"/>
          <a:cs typeface="+mn-cs"/>
        </a:defRPr>
      </a:lvl3pPr>
      <a:lvl4pPr marL="1879600" indent="-508000" algn="l" defTabSz="914400" rtl="0" eaLnBrk="1" latinLnBrk="0" hangingPunct="1">
        <a:spcBef>
          <a:spcPct val="20000"/>
        </a:spcBef>
        <a:buFont typeface="Wingdings 3" panose="05040102010807070707" pitchFamily="18" charset="2"/>
        <a:buChar char=""/>
        <a:defRPr sz="1200" kern="1200">
          <a:solidFill>
            <a:schemeClr val="tx1"/>
          </a:solidFill>
          <a:latin typeface="+mn-lt"/>
          <a:ea typeface="+mn-ea"/>
          <a:cs typeface="+mn-cs"/>
        </a:defRPr>
      </a:lvl4pPr>
      <a:lvl5pPr marL="2332038" indent="-503238" algn="l" defTabSz="914400" rtl="0" eaLnBrk="1" latinLnBrk="0" hangingPunct="1">
        <a:spcBef>
          <a:spcPct val="20000"/>
        </a:spcBef>
        <a:buFont typeface="Wingdings 3" panose="05040102010807070707" pitchFamily="18"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log.belle2.org/elog/PXD-Mass-Testing/" TargetMode="External"/><Relationship Id="rId2" Type="http://schemas.openxmlformats.org/officeDocument/2006/relationships/hyperlink" Target="http://elog.mpp.mpg.de/DEPFET/" TargetMode="Externa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hephy.at/hephydb/hephydb/"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PXD9 Needle Card Module Testing and Reworks</a:t>
            </a:r>
            <a:endParaRPr lang="en-US" dirty="0"/>
          </a:p>
        </p:txBody>
      </p:sp>
      <p:sp>
        <p:nvSpPr>
          <p:cNvPr id="6" name="Foliennummernplatzhalter 5"/>
          <p:cNvSpPr>
            <a:spLocks noGrp="1"/>
          </p:cNvSpPr>
          <p:nvPr>
            <p:ph type="sldNum" sz="quarter" idx="10"/>
          </p:nvPr>
        </p:nvSpPr>
        <p:spPr/>
        <p:txBody>
          <a:bodyPr/>
          <a:lstStyle/>
          <a:p>
            <a:fld id="{38F15DD8-C521-473F-8805-E2B9B87107C9}" type="slidenum">
              <a:rPr lang="de-DE" smtClean="0"/>
              <a:pPr/>
              <a:t>1</a:t>
            </a:fld>
            <a:endParaRPr lang="de-DE" dirty="0"/>
          </a:p>
        </p:txBody>
      </p:sp>
      <p:sp>
        <p:nvSpPr>
          <p:cNvPr id="4" name="Datumsplatzhalter 3"/>
          <p:cNvSpPr>
            <a:spLocks noGrp="1"/>
          </p:cNvSpPr>
          <p:nvPr>
            <p:ph type="dt" sz="half" idx="11"/>
          </p:nvPr>
        </p:nvSpPr>
        <p:spPr/>
        <p:txBody>
          <a:bodyPr/>
          <a:lstStyle/>
          <a:p>
            <a:r>
              <a:rPr lang="de-DE" smtClean="0"/>
              <a:t>22nd International Workshop on DEPFET Detectors and Applications</a:t>
            </a:r>
            <a:endParaRPr lang="en-US" dirty="0"/>
          </a:p>
        </p:txBody>
      </p:sp>
      <p:sp>
        <p:nvSpPr>
          <p:cNvPr id="5" name="Fußzeilenplatzhalter 4"/>
          <p:cNvSpPr>
            <a:spLocks noGrp="1"/>
          </p:cNvSpPr>
          <p:nvPr>
            <p:ph type="ftr" sz="quarter" idx="12"/>
          </p:nvPr>
        </p:nvSpPr>
        <p:spPr/>
        <p:txBody>
          <a:bodyPr/>
          <a:lstStyle/>
          <a:p>
            <a:r>
              <a:rPr lang="en-US" smtClean="0"/>
              <a:t>Martin Hensel, MPG Semiconductor Lab</a:t>
            </a:r>
            <a:endParaRPr lang="en-US" dirty="0"/>
          </a:p>
        </p:txBody>
      </p:sp>
      <p:sp>
        <p:nvSpPr>
          <p:cNvPr id="3" name="Untertitel 2"/>
          <p:cNvSpPr>
            <a:spLocks noGrp="1"/>
          </p:cNvSpPr>
          <p:nvPr>
            <p:ph type="subTitle" idx="1"/>
          </p:nvPr>
        </p:nvSpPr>
        <p:spPr/>
        <p:txBody>
          <a:bodyPr/>
          <a:lstStyle/>
          <a:p>
            <a:r>
              <a:rPr lang="en-US" dirty="0" smtClean="0"/>
              <a:t>22nd </a:t>
            </a:r>
            <a:r>
              <a:rPr lang="en-US" dirty="0"/>
              <a:t>International Workshop on DEPFET Detectors and </a:t>
            </a:r>
            <a:r>
              <a:rPr lang="en-US" dirty="0" smtClean="0"/>
              <a:t>Applications</a:t>
            </a:r>
          </a:p>
          <a:p>
            <a:r>
              <a:rPr lang="en-US" dirty="0" smtClean="0"/>
              <a:t>09.04.2018</a:t>
            </a:r>
            <a:endParaRPr lang="en-US" dirty="0"/>
          </a:p>
        </p:txBody>
      </p:sp>
    </p:spTree>
    <p:extLst>
      <p:ext uri="{BB962C8B-B14F-4D97-AF65-F5344CB8AC3E}">
        <p14:creationId xmlns:p14="http://schemas.microsoft.com/office/powerpoint/2010/main" val="2068696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Output of the tests</a:t>
            </a:r>
            <a:endParaRPr lang="en-US" dirty="0"/>
          </a:p>
        </p:txBody>
      </p:sp>
      <p:sp>
        <p:nvSpPr>
          <p:cNvPr id="3" name="Inhaltsplatzhalter 2"/>
          <p:cNvSpPr>
            <a:spLocks noGrp="1"/>
          </p:cNvSpPr>
          <p:nvPr>
            <p:ph idx="1"/>
          </p:nvPr>
        </p:nvSpPr>
        <p:spPr>
          <a:xfrm>
            <a:off x="518864" y="1268760"/>
            <a:ext cx="6069360" cy="2448272"/>
          </a:xfrm>
        </p:spPr>
        <p:txBody>
          <a:bodyPr>
            <a:normAutofit fontScale="92500"/>
          </a:bodyPr>
          <a:lstStyle/>
          <a:p>
            <a:pPr marL="285750" indent="-285750">
              <a:buFont typeface="Arial" panose="020B0604020202020204" pitchFamily="34" charset="0"/>
              <a:buChar char="•"/>
            </a:pPr>
            <a:r>
              <a:rPr lang="en-US" dirty="0" smtClean="0"/>
              <a:t>A complete report for each module with all details is available in two different ELOG archives:</a:t>
            </a:r>
          </a:p>
          <a:p>
            <a:pPr marL="538163" lvl="1" indent="-285750">
              <a:buFont typeface="Arial" panose="020B0604020202020204" pitchFamily="34" charset="0"/>
              <a:buChar char="•"/>
            </a:pPr>
            <a:r>
              <a:rPr lang="en-US" dirty="0">
                <a:hlinkClick r:id="rId2"/>
              </a:rPr>
              <a:t>http://elog.mpp.mpg.de/DEPFET</a:t>
            </a:r>
            <a:r>
              <a:rPr lang="en-US" dirty="0" smtClean="0">
                <a:hlinkClick r:id="rId2"/>
              </a:rPr>
              <a:t>/</a:t>
            </a:r>
            <a:endParaRPr lang="en-US" dirty="0" smtClean="0"/>
          </a:p>
          <a:p>
            <a:pPr marL="538163" lvl="1" indent="-285750">
              <a:buFont typeface="Arial" panose="020B0604020202020204" pitchFamily="34" charset="0"/>
              <a:buChar char="•"/>
            </a:pPr>
            <a:r>
              <a:rPr lang="en-US" dirty="0">
                <a:hlinkClick r:id="rId3"/>
              </a:rPr>
              <a:t>https</a:t>
            </a:r>
            <a:r>
              <a:rPr lang="en-US" dirty="0" smtClean="0">
                <a:hlinkClick r:id="rId3"/>
              </a:rPr>
              <a:t>://elog.belle2.org/elog/PXD-Mass-Testing/</a:t>
            </a:r>
            <a:endParaRPr lang="en-US" dirty="0" smtClean="0"/>
          </a:p>
          <a:p>
            <a:pPr marL="285750" indent="-285750">
              <a:buFont typeface="Arial" panose="020B0604020202020204" pitchFamily="34" charset="0"/>
              <a:buChar char="•"/>
            </a:pPr>
            <a:r>
              <a:rPr lang="en-US" dirty="0" smtClean="0"/>
              <a:t>A check list section for the tests tracks the testing progress for each module at the </a:t>
            </a:r>
            <a:r>
              <a:rPr lang="en-US" dirty="0" err="1" smtClean="0"/>
              <a:t>HephyDB</a:t>
            </a:r>
            <a:r>
              <a:rPr lang="en-US" dirty="0"/>
              <a:t>: </a:t>
            </a:r>
            <a:r>
              <a:rPr lang="en-US" dirty="0">
                <a:hlinkClick r:id="rId4"/>
              </a:rPr>
              <a:t>http://hephy.at/hephydb/hephydb</a:t>
            </a:r>
            <a:r>
              <a:rPr lang="en-US" dirty="0" smtClean="0">
                <a:hlinkClick r:id="rId4"/>
              </a:rPr>
              <a:t>/</a:t>
            </a:r>
            <a:endParaRPr lang="en-US" dirty="0" smtClean="0"/>
          </a:p>
        </p:txBody>
      </p:sp>
      <p:sp>
        <p:nvSpPr>
          <p:cNvPr id="4" name="Foliennummernplatzhalter 3"/>
          <p:cNvSpPr>
            <a:spLocks noGrp="1"/>
          </p:cNvSpPr>
          <p:nvPr>
            <p:ph type="sldNum" sz="quarter" idx="10"/>
          </p:nvPr>
        </p:nvSpPr>
        <p:spPr/>
        <p:txBody>
          <a:bodyPr/>
          <a:lstStyle/>
          <a:p>
            <a:fld id="{38F15DD8-C521-473F-8805-E2B9B87107C9}" type="slidenum">
              <a:rPr lang="de-DE" smtClean="0"/>
              <a:pPr/>
              <a:t>10</a:t>
            </a:fld>
            <a:endParaRPr lang="de-DE"/>
          </a:p>
        </p:txBody>
      </p:sp>
      <p:sp>
        <p:nvSpPr>
          <p:cNvPr id="5" name="Datumsplatzhalter 4"/>
          <p:cNvSpPr>
            <a:spLocks noGrp="1"/>
          </p:cNvSpPr>
          <p:nvPr>
            <p:ph type="dt" sz="half" idx="11"/>
          </p:nvPr>
        </p:nvSpPr>
        <p:spPr/>
        <p:txBody>
          <a:bodyPr/>
          <a:lstStyle/>
          <a:p>
            <a:r>
              <a:rPr lang="de-DE" smtClean="0"/>
              <a:t>22nd International Workshop on DEPFET Detectors and Applications</a:t>
            </a:r>
            <a:endParaRPr lang="en-US"/>
          </a:p>
        </p:txBody>
      </p:sp>
      <p:sp>
        <p:nvSpPr>
          <p:cNvPr id="6" name="Fußzeilenplatzhalter 5"/>
          <p:cNvSpPr>
            <a:spLocks noGrp="1"/>
          </p:cNvSpPr>
          <p:nvPr>
            <p:ph type="ftr" sz="quarter" idx="12"/>
          </p:nvPr>
        </p:nvSpPr>
        <p:spPr/>
        <p:txBody>
          <a:bodyPr/>
          <a:lstStyle/>
          <a:p>
            <a:r>
              <a:rPr lang="en-US" smtClean="0"/>
              <a:t>Martin Hensel, MPG Semiconductor Lab</a:t>
            </a:r>
            <a:endParaRPr lang="en-US" dirty="0"/>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1052737"/>
            <a:ext cx="1947346" cy="273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Grp="1" noChangeAspect="1" noChangeArrowheads="1"/>
          </p:cNvPicPr>
          <p:nvPr>
            <p:ph idx="13"/>
          </p:nvPr>
        </p:nvPicPr>
        <p:blipFill>
          <a:blip r:embed="rId6">
            <a:extLst>
              <a:ext uri="{28A0092B-C50C-407E-A947-70E740481C1C}">
                <a14:useLocalDpi xmlns:a14="http://schemas.microsoft.com/office/drawing/2010/main" val="0"/>
              </a:ext>
            </a:extLst>
          </a:blip>
          <a:srcRect/>
          <a:stretch>
            <a:fillRect/>
          </a:stretch>
        </p:blipFill>
        <p:spPr bwMode="auto">
          <a:xfrm>
            <a:off x="916295" y="3933056"/>
            <a:ext cx="743523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92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Failure mode analysis</a:t>
            </a:r>
            <a:endParaRPr lang="en-US" dirty="0"/>
          </a:p>
        </p:txBody>
      </p:sp>
      <p:sp>
        <p:nvSpPr>
          <p:cNvPr id="3" name="Inhaltsplatzhalter 2"/>
          <p:cNvSpPr>
            <a:spLocks noGrp="1"/>
          </p:cNvSpPr>
          <p:nvPr>
            <p:ph sz="half" idx="1"/>
          </p:nvPr>
        </p:nvSpPr>
        <p:spPr/>
        <p:txBody>
          <a:bodyPr/>
          <a:lstStyle/>
          <a:p>
            <a:pPr marL="285750" indent="-285750">
              <a:buFont typeface="Arial" panose="020B0604020202020204" pitchFamily="34" charset="0"/>
              <a:buChar char="•"/>
            </a:pPr>
            <a:r>
              <a:rPr lang="en-US" dirty="0" smtClean="0"/>
              <a:t>Contact is not always perfect, so several tests can be passed only partially or even be skipped without negative implications for the final module performance:</a:t>
            </a:r>
          </a:p>
          <a:p>
            <a:pPr marL="538163" lvl="1" indent="-285750">
              <a:buFont typeface="Arial" panose="020B0604020202020204" pitchFamily="34" charset="0"/>
              <a:buChar char="•"/>
            </a:pPr>
            <a:r>
              <a:rPr lang="en-US" dirty="0" smtClean="0"/>
              <a:t>JTAG read/write stability</a:t>
            </a:r>
          </a:p>
          <a:p>
            <a:pPr marL="538163" lvl="1" indent="-285750">
              <a:buFont typeface="Arial" panose="020B0604020202020204" pitchFamily="34" charset="0"/>
              <a:buChar char="•"/>
            </a:pPr>
            <a:r>
              <a:rPr lang="en-US" dirty="0" smtClean="0"/>
              <a:t>Boundary scan (JTAG stability)</a:t>
            </a:r>
          </a:p>
          <a:p>
            <a:pPr marL="538163" lvl="1" indent="-285750">
              <a:buFont typeface="Arial" panose="020B0604020202020204" pitchFamily="34" charset="0"/>
              <a:buChar char="•"/>
            </a:pPr>
            <a:r>
              <a:rPr lang="en-US" dirty="0" smtClean="0"/>
              <a:t>High-speed-link stability</a:t>
            </a:r>
          </a:p>
          <a:p>
            <a:pPr marL="538163" lvl="1" indent="-285750">
              <a:buFont typeface="Arial" panose="020B0604020202020204" pitchFamily="34" charset="0"/>
              <a:buChar char="•"/>
            </a:pPr>
            <a:r>
              <a:rPr lang="en-US" dirty="0" smtClean="0"/>
              <a:t>Missing parts in pedestals (HSL)</a:t>
            </a:r>
          </a:p>
        </p:txBody>
      </p:sp>
      <p:sp>
        <p:nvSpPr>
          <p:cNvPr id="4" name="Inhaltsplatzhalter 3"/>
          <p:cNvSpPr>
            <a:spLocks noGrp="1"/>
          </p:cNvSpPr>
          <p:nvPr>
            <p:ph sz="half" idx="2"/>
          </p:nvPr>
        </p:nvSpPr>
        <p:spPr/>
        <p:txBody>
          <a:bodyPr/>
          <a:lstStyle/>
          <a:p>
            <a:pPr marL="285750" indent="-285750">
              <a:buFont typeface="Arial" panose="020B0604020202020204" pitchFamily="34" charset="0"/>
              <a:buChar char="•"/>
            </a:pPr>
            <a:r>
              <a:rPr lang="en-US" dirty="0" smtClean="0"/>
              <a:t>Other failure modes are show-stoppers and have to be investigated thoroughly to find possible reworks.</a:t>
            </a:r>
          </a:p>
          <a:p>
            <a:pPr marL="285750" indent="-285750">
              <a:buFont typeface="Arial" panose="020B0604020202020204" pitchFamily="34" charset="0"/>
              <a:buChar char="•"/>
            </a:pPr>
            <a:r>
              <a:rPr lang="en-US" dirty="0" smtClean="0"/>
              <a:t>Up to now we encountered:</a:t>
            </a:r>
          </a:p>
          <a:p>
            <a:pPr marL="538163" lvl="1" indent="-285750">
              <a:buFont typeface="Arial" panose="020B0604020202020204" pitchFamily="34" charset="0"/>
              <a:buChar char="•"/>
            </a:pPr>
            <a:r>
              <a:rPr lang="en-US" dirty="0" smtClean="0"/>
              <a:t>High SW-DVDD current (8 times)</a:t>
            </a:r>
          </a:p>
          <a:p>
            <a:pPr marL="538163" lvl="1" indent="-285750">
              <a:buFont typeface="Arial" panose="020B0604020202020204" pitchFamily="34" charset="0"/>
              <a:buChar char="•"/>
            </a:pPr>
            <a:r>
              <a:rPr lang="en-US" dirty="0" smtClean="0"/>
              <a:t>DHP-Core/IO short (twice)</a:t>
            </a:r>
          </a:p>
          <a:p>
            <a:pPr marL="538163" lvl="1" indent="-285750">
              <a:buFont typeface="Arial" panose="020B0604020202020204" pitchFamily="34" charset="0"/>
              <a:buChar char="•"/>
            </a:pPr>
            <a:r>
              <a:rPr lang="en-US" dirty="0" smtClean="0"/>
              <a:t>Failed boundary scan (once)</a:t>
            </a:r>
          </a:p>
          <a:p>
            <a:pPr marL="538163" lvl="1" indent="-285750">
              <a:buFont typeface="Arial" panose="020B0604020202020204" pitchFamily="34" charset="0"/>
              <a:buChar char="•"/>
            </a:pPr>
            <a:r>
              <a:rPr lang="en-US" dirty="0" smtClean="0"/>
              <a:t>Low DCD-AVDD current (once)</a:t>
            </a:r>
          </a:p>
          <a:p>
            <a:pPr marL="538163" lvl="1" indent="-285750">
              <a:buFont typeface="Arial" panose="020B0604020202020204" pitchFamily="34" charset="0"/>
              <a:buChar char="•"/>
            </a:pPr>
            <a:r>
              <a:rPr lang="en-US" dirty="0" smtClean="0"/>
              <a:t>Clear-On/Clear-Off short (twice)</a:t>
            </a:r>
            <a:endParaRPr lang="en-US" dirty="0"/>
          </a:p>
        </p:txBody>
      </p:sp>
      <p:sp>
        <p:nvSpPr>
          <p:cNvPr id="5" name="Foliennummernplatzhalter 4"/>
          <p:cNvSpPr>
            <a:spLocks noGrp="1"/>
          </p:cNvSpPr>
          <p:nvPr>
            <p:ph type="sldNum" sz="quarter" idx="10"/>
          </p:nvPr>
        </p:nvSpPr>
        <p:spPr/>
        <p:txBody>
          <a:bodyPr/>
          <a:lstStyle/>
          <a:p>
            <a:fld id="{38F15DD8-C521-473F-8805-E2B9B87107C9}" type="slidenum">
              <a:rPr lang="de-DE" smtClean="0"/>
              <a:pPr/>
              <a:t>11</a:t>
            </a:fld>
            <a:endParaRPr lang="de-DE"/>
          </a:p>
        </p:txBody>
      </p:sp>
      <p:sp>
        <p:nvSpPr>
          <p:cNvPr id="6" name="Datumsplatzhalter 5"/>
          <p:cNvSpPr>
            <a:spLocks noGrp="1"/>
          </p:cNvSpPr>
          <p:nvPr>
            <p:ph type="dt" sz="half" idx="11"/>
          </p:nvPr>
        </p:nvSpPr>
        <p:spPr/>
        <p:txBody>
          <a:bodyPr/>
          <a:lstStyle/>
          <a:p>
            <a:r>
              <a:rPr lang="de-DE" smtClean="0"/>
              <a:t>22nd International Workshop on DEPFET Detectors and Applications</a:t>
            </a:r>
            <a:endParaRPr lang="en-US"/>
          </a:p>
        </p:txBody>
      </p:sp>
      <p:sp>
        <p:nvSpPr>
          <p:cNvPr id="7" name="Fußzeilenplatzhalter 6"/>
          <p:cNvSpPr>
            <a:spLocks noGrp="1"/>
          </p:cNvSpPr>
          <p:nvPr>
            <p:ph type="ftr" sz="quarter" idx="12"/>
          </p:nvPr>
        </p:nvSpPr>
        <p:spPr/>
        <p:txBody>
          <a:bodyPr/>
          <a:lstStyle/>
          <a:p>
            <a:r>
              <a:rPr lang="en-US" smtClean="0"/>
              <a:t>Martin Hensel, MPG Semiconductor Lab</a:t>
            </a:r>
            <a:endParaRPr lang="en-US" dirty="0"/>
          </a:p>
        </p:txBody>
      </p:sp>
    </p:spTree>
    <p:extLst>
      <p:ext uri="{BB962C8B-B14F-4D97-AF65-F5344CB8AC3E}">
        <p14:creationId xmlns:p14="http://schemas.microsoft.com/office/powerpoint/2010/main" val="4178057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342900" indent="-342900"/>
            <a:r>
              <a:rPr lang="en-US" dirty="0"/>
              <a:t>Failure mode analysis and module reworks</a:t>
            </a:r>
          </a:p>
        </p:txBody>
      </p:sp>
      <p:sp>
        <p:nvSpPr>
          <p:cNvPr id="3" name="Textplatzhalter 2"/>
          <p:cNvSpPr>
            <a:spLocks noGrp="1"/>
          </p:cNvSpPr>
          <p:nvPr>
            <p:ph type="body" idx="1"/>
          </p:nvPr>
        </p:nvSpPr>
        <p:spPr/>
        <p:txBody>
          <a:bodyPr/>
          <a:lstStyle/>
          <a:p>
            <a:r>
              <a:rPr lang="en-US" dirty="0" smtClean="0"/>
              <a:t>High SW-DVDD current</a:t>
            </a:r>
            <a:endParaRPr lang="en-US" dirty="0"/>
          </a:p>
        </p:txBody>
      </p:sp>
      <p:sp>
        <p:nvSpPr>
          <p:cNvPr id="4" name="Inhaltsplatzhalter 3"/>
          <p:cNvSpPr>
            <a:spLocks noGrp="1"/>
          </p:cNvSpPr>
          <p:nvPr>
            <p:ph sz="half" idx="2"/>
          </p:nvPr>
        </p:nvSpPr>
        <p:spPr>
          <a:xfrm>
            <a:off x="525016" y="1916832"/>
            <a:ext cx="4040188" cy="4320480"/>
          </a:xfrm>
        </p:spPr>
        <p:txBody>
          <a:bodyPr/>
          <a:lstStyle/>
          <a:p>
            <a:pPr marL="285750" indent="-285750">
              <a:buFont typeface="Arial" panose="020B0604020202020204" pitchFamily="34" charset="0"/>
              <a:buChar char="•"/>
            </a:pPr>
            <a:r>
              <a:rPr lang="en-US" dirty="0" smtClean="0"/>
              <a:t>Caused by faulty switcher drawing the high current.</a:t>
            </a:r>
          </a:p>
          <a:p>
            <a:pPr marL="285750" indent="-285750">
              <a:buFont typeface="Arial" panose="020B0604020202020204" pitchFamily="34" charset="0"/>
              <a:buChar char="•"/>
            </a:pPr>
            <a:r>
              <a:rPr lang="en-US" dirty="0" smtClean="0"/>
              <a:t>Switcher can be identified for example via thermal imaging.</a:t>
            </a:r>
          </a:p>
          <a:p>
            <a:pPr marL="285750" indent="-285750">
              <a:buFont typeface="Arial" panose="020B0604020202020204" pitchFamily="34" charset="0"/>
              <a:buChar char="•"/>
            </a:pPr>
            <a:r>
              <a:rPr lang="en-US" dirty="0" smtClean="0"/>
              <a:t>Switcher has to be replaced.</a:t>
            </a:r>
            <a:endParaRPr lang="en-US" dirty="0"/>
          </a:p>
        </p:txBody>
      </p:sp>
      <p:sp>
        <p:nvSpPr>
          <p:cNvPr id="5" name="Textplatzhalter 4"/>
          <p:cNvSpPr>
            <a:spLocks noGrp="1"/>
          </p:cNvSpPr>
          <p:nvPr>
            <p:ph type="body" sz="quarter" idx="3"/>
          </p:nvPr>
        </p:nvSpPr>
        <p:spPr/>
        <p:txBody>
          <a:bodyPr/>
          <a:lstStyle/>
          <a:p>
            <a:r>
              <a:rPr lang="en-US" dirty="0" smtClean="0"/>
              <a:t>Results</a:t>
            </a:r>
            <a:endParaRPr lang="en-US" dirty="0"/>
          </a:p>
        </p:txBody>
      </p:sp>
      <p:graphicFrame>
        <p:nvGraphicFramePr>
          <p:cNvPr id="12" name="Inhaltsplatzhalter 11"/>
          <p:cNvGraphicFramePr>
            <a:graphicFrameLocks noGrp="1"/>
          </p:cNvGraphicFramePr>
          <p:nvPr>
            <p:ph sz="quarter" idx="4"/>
            <p:extLst>
              <p:ext uri="{D42A27DB-BD31-4B8C-83A1-F6EECF244321}">
                <p14:modId xmlns:p14="http://schemas.microsoft.com/office/powerpoint/2010/main" val="2547513059"/>
              </p:ext>
            </p:extLst>
          </p:nvPr>
        </p:nvGraphicFramePr>
        <p:xfrm>
          <a:off x="4713287" y="1916113"/>
          <a:ext cx="4188965" cy="2966720"/>
        </p:xfrm>
        <a:graphic>
          <a:graphicData uri="http://schemas.openxmlformats.org/drawingml/2006/table">
            <a:tbl>
              <a:tblPr firstRow="1" bandRow="1">
                <a:tableStyleId>{073A0DAA-6AF3-43AB-8588-CEC1D06C72B9}</a:tableStyleId>
              </a:tblPr>
              <a:tblGrid>
                <a:gridCol w="898391">
                  <a:extLst>
                    <a:ext uri="{9D8B030D-6E8A-4147-A177-3AD203B41FA5}">
                      <a16:colId xmlns:a16="http://schemas.microsoft.com/office/drawing/2014/main" val="20000"/>
                    </a:ext>
                  </a:extLst>
                </a:gridCol>
                <a:gridCol w="970194">
                  <a:extLst>
                    <a:ext uri="{9D8B030D-6E8A-4147-A177-3AD203B41FA5}">
                      <a16:colId xmlns:a16="http://schemas.microsoft.com/office/drawing/2014/main" val="20001"/>
                    </a:ext>
                  </a:extLst>
                </a:gridCol>
                <a:gridCol w="1268715">
                  <a:extLst>
                    <a:ext uri="{9D8B030D-6E8A-4147-A177-3AD203B41FA5}">
                      <a16:colId xmlns:a16="http://schemas.microsoft.com/office/drawing/2014/main" val="20002"/>
                    </a:ext>
                  </a:extLst>
                </a:gridCol>
                <a:gridCol w="1051665">
                  <a:extLst>
                    <a:ext uri="{9D8B030D-6E8A-4147-A177-3AD203B41FA5}">
                      <a16:colId xmlns:a16="http://schemas.microsoft.com/office/drawing/2014/main" val="20003"/>
                    </a:ext>
                  </a:extLst>
                </a:gridCol>
              </a:tblGrid>
              <a:tr h="370840">
                <a:tc>
                  <a:txBody>
                    <a:bodyPr/>
                    <a:lstStyle/>
                    <a:p>
                      <a:r>
                        <a:rPr lang="en-US" sz="1100" dirty="0" smtClean="0"/>
                        <a:t>Module</a:t>
                      </a:r>
                      <a:endParaRPr lang="en-US" sz="1100" dirty="0"/>
                    </a:p>
                  </a:txBody>
                  <a:tcPr/>
                </a:tc>
                <a:tc>
                  <a:txBody>
                    <a:bodyPr/>
                    <a:lstStyle/>
                    <a:p>
                      <a:r>
                        <a:rPr lang="en-US" sz="1100" dirty="0" smtClean="0"/>
                        <a:t>Fault</a:t>
                      </a:r>
                      <a:endParaRPr lang="en-US" sz="1100" dirty="0"/>
                    </a:p>
                  </a:txBody>
                  <a:tcPr/>
                </a:tc>
                <a:tc>
                  <a:txBody>
                    <a:bodyPr/>
                    <a:lstStyle/>
                    <a:p>
                      <a:r>
                        <a:rPr lang="en-US" sz="1100" dirty="0" smtClean="0"/>
                        <a:t>Action</a:t>
                      </a:r>
                      <a:endParaRPr lang="en-US" sz="1100" dirty="0"/>
                    </a:p>
                  </a:txBody>
                  <a:tcPr/>
                </a:tc>
                <a:tc>
                  <a:txBody>
                    <a:bodyPr/>
                    <a:lstStyle/>
                    <a:p>
                      <a:r>
                        <a:rPr lang="en-US" sz="1100" dirty="0" smtClean="0"/>
                        <a:t>Result</a:t>
                      </a:r>
                      <a:endParaRPr lang="en-US" sz="1100" dirty="0"/>
                    </a:p>
                  </a:txBody>
                  <a:tcPr/>
                </a:tc>
                <a:extLst>
                  <a:ext uri="{0D108BD9-81ED-4DB2-BD59-A6C34878D82A}">
                    <a16:rowId xmlns:a16="http://schemas.microsoft.com/office/drawing/2014/main" val="10000"/>
                  </a:ext>
                </a:extLst>
              </a:tr>
              <a:tr h="370840">
                <a:tc>
                  <a:txBody>
                    <a:bodyPr/>
                    <a:lstStyle/>
                    <a:p>
                      <a:r>
                        <a:rPr lang="en-US" sz="1100" dirty="0" smtClean="0"/>
                        <a:t>W31_OB1</a:t>
                      </a:r>
                      <a:endParaRPr lang="en-US" sz="1100" dirty="0"/>
                    </a:p>
                  </a:txBody>
                  <a:tcPr/>
                </a:tc>
                <a:tc>
                  <a:txBody>
                    <a:bodyPr/>
                    <a:lstStyle/>
                    <a:p>
                      <a:r>
                        <a:rPr lang="en-US" sz="1100" dirty="0" smtClean="0"/>
                        <a:t>SW</a:t>
                      </a:r>
                      <a:endParaRPr lang="en-US" sz="1100" dirty="0"/>
                    </a:p>
                  </a:txBody>
                  <a:tcPr/>
                </a:tc>
                <a:tc>
                  <a:txBody>
                    <a:bodyPr/>
                    <a:lstStyle/>
                    <a:p>
                      <a:r>
                        <a:rPr lang="en-US" sz="1100" dirty="0" smtClean="0"/>
                        <a:t>SW replaced</a:t>
                      </a:r>
                      <a:endParaRPr lang="en-US" sz="1100" dirty="0"/>
                    </a:p>
                  </a:txBody>
                  <a:tcPr/>
                </a:tc>
                <a:tc>
                  <a:txBody>
                    <a:bodyPr/>
                    <a:lstStyle/>
                    <a:p>
                      <a:r>
                        <a:rPr lang="en-US" sz="1100" dirty="0" err="1" smtClean="0"/>
                        <a:t>ClearOn</a:t>
                      </a:r>
                      <a:r>
                        <a:rPr lang="en-US" sz="1100" dirty="0" smtClean="0"/>
                        <a:t>/Off</a:t>
                      </a:r>
                      <a:endParaRPr lang="en-US" sz="1100" dirty="0"/>
                    </a:p>
                  </a:txBody>
                  <a:tcPr/>
                </a:tc>
                <a:extLst>
                  <a:ext uri="{0D108BD9-81ED-4DB2-BD59-A6C34878D82A}">
                    <a16:rowId xmlns:a16="http://schemas.microsoft.com/office/drawing/2014/main" val="10001"/>
                  </a:ext>
                </a:extLst>
              </a:tr>
              <a:tr h="370840">
                <a:tc>
                  <a:txBody>
                    <a:bodyPr/>
                    <a:lstStyle/>
                    <a:p>
                      <a:r>
                        <a:rPr lang="en-US" sz="1100" dirty="0" smtClean="0"/>
                        <a:t>W31_OB2</a:t>
                      </a:r>
                      <a:endParaRPr lang="en-US" sz="1100" dirty="0"/>
                    </a:p>
                  </a:txBody>
                  <a:tcPr/>
                </a:tc>
                <a:tc>
                  <a:txBody>
                    <a:bodyPr/>
                    <a:lstStyle/>
                    <a:p>
                      <a:r>
                        <a:rPr lang="en-US" sz="1100" dirty="0" smtClean="0"/>
                        <a:t>SW</a:t>
                      </a:r>
                      <a:endParaRPr lang="en-US" sz="1100" dirty="0"/>
                    </a:p>
                  </a:txBody>
                  <a:tcPr/>
                </a:tc>
                <a:tc>
                  <a:txBody>
                    <a:bodyPr/>
                    <a:lstStyle/>
                    <a:p>
                      <a:r>
                        <a:rPr lang="en-US" sz="1100" dirty="0" smtClean="0"/>
                        <a:t>SW replaced</a:t>
                      </a:r>
                      <a:endParaRPr lang="en-US" sz="1100" dirty="0"/>
                    </a:p>
                  </a:txBody>
                  <a:tcPr/>
                </a:tc>
                <a:tc>
                  <a:txBody>
                    <a:bodyPr/>
                    <a:lstStyle/>
                    <a:p>
                      <a:r>
                        <a:rPr lang="en-US" sz="1100" dirty="0" smtClean="0"/>
                        <a:t>OK.</a:t>
                      </a:r>
                      <a:endParaRPr lang="en-US" sz="1100" dirty="0"/>
                    </a:p>
                  </a:txBody>
                  <a:tcPr/>
                </a:tc>
                <a:extLst>
                  <a:ext uri="{0D108BD9-81ED-4DB2-BD59-A6C34878D82A}">
                    <a16:rowId xmlns:a16="http://schemas.microsoft.com/office/drawing/2014/main" val="10002"/>
                  </a:ext>
                </a:extLst>
              </a:tr>
              <a:tr h="370840">
                <a:tc>
                  <a:txBody>
                    <a:bodyPr/>
                    <a:lstStyle/>
                    <a:p>
                      <a:r>
                        <a:rPr lang="en-US" sz="1100" dirty="0" smtClean="0"/>
                        <a:t>W38_IB</a:t>
                      </a:r>
                      <a:endParaRPr lang="en-US" sz="1100" dirty="0"/>
                    </a:p>
                  </a:txBody>
                  <a:tcPr/>
                </a:tc>
                <a:tc>
                  <a:txBody>
                    <a:bodyPr/>
                    <a:lstStyle/>
                    <a:p>
                      <a:r>
                        <a:rPr lang="en-US" sz="1100" dirty="0" smtClean="0"/>
                        <a:t>SW rotated</a:t>
                      </a:r>
                      <a:endParaRPr lang="en-US" sz="1100" dirty="0"/>
                    </a:p>
                  </a:txBody>
                  <a:tcPr/>
                </a:tc>
                <a:tc>
                  <a:txBody>
                    <a:bodyPr/>
                    <a:lstStyle/>
                    <a:p>
                      <a:r>
                        <a:rPr lang="en-US" sz="1100" dirty="0" smtClean="0"/>
                        <a:t>SW replaced</a:t>
                      </a:r>
                      <a:endParaRPr lang="en-US" sz="1100" dirty="0"/>
                    </a:p>
                  </a:txBody>
                  <a:tcPr/>
                </a:tc>
                <a:tc>
                  <a:txBody>
                    <a:bodyPr/>
                    <a:lstStyle/>
                    <a:p>
                      <a:r>
                        <a:rPr lang="en-US" sz="1100" dirty="0" smtClean="0"/>
                        <a:t>OK.</a:t>
                      </a:r>
                      <a:endParaRPr lang="en-US" sz="1100" dirty="0"/>
                    </a:p>
                  </a:txBody>
                  <a:tcPr/>
                </a:tc>
                <a:extLst>
                  <a:ext uri="{0D108BD9-81ED-4DB2-BD59-A6C34878D82A}">
                    <a16:rowId xmlns:a16="http://schemas.microsoft.com/office/drawing/2014/main" val="10003"/>
                  </a:ext>
                </a:extLst>
              </a:tr>
              <a:tr h="370840">
                <a:tc>
                  <a:txBody>
                    <a:bodyPr/>
                    <a:lstStyle/>
                    <a:p>
                      <a:r>
                        <a:rPr lang="en-US" sz="1100" dirty="0" smtClean="0"/>
                        <a:t>W43_OF1</a:t>
                      </a:r>
                      <a:endParaRPr lang="en-US" sz="1100" dirty="0"/>
                    </a:p>
                  </a:txBody>
                  <a:tcPr/>
                </a:tc>
                <a:tc>
                  <a:txBody>
                    <a:bodyPr/>
                    <a:lstStyle/>
                    <a:p>
                      <a:r>
                        <a:rPr lang="en-US" sz="1100" dirty="0" smtClean="0"/>
                        <a:t>SW4</a:t>
                      </a:r>
                      <a:endParaRPr lang="en-US" sz="1100" dirty="0"/>
                    </a:p>
                  </a:txBody>
                  <a:tcPr/>
                </a:tc>
                <a:tc>
                  <a:txBody>
                    <a:bodyPr/>
                    <a:lstStyle/>
                    <a:p>
                      <a:r>
                        <a:rPr lang="en-US" sz="1100" dirty="0" smtClean="0"/>
                        <a:t>SW4 replaced</a:t>
                      </a:r>
                      <a:endParaRPr lang="en-US" sz="1100" dirty="0"/>
                    </a:p>
                  </a:txBody>
                  <a:tcPr/>
                </a:tc>
                <a:tc>
                  <a:txBody>
                    <a:bodyPr/>
                    <a:lstStyle/>
                    <a:p>
                      <a:r>
                        <a:rPr lang="en-US" sz="1100" dirty="0" smtClean="0"/>
                        <a:t>OK.</a:t>
                      </a:r>
                      <a:endParaRPr lang="en-US" sz="1100" dirty="0"/>
                    </a:p>
                  </a:txBody>
                  <a:tcPr/>
                </a:tc>
                <a:extLst>
                  <a:ext uri="{0D108BD9-81ED-4DB2-BD59-A6C34878D82A}">
                    <a16:rowId xmlns:a16="http://schemas.microsoft.com/office/drawing/2014/main" val="10004"/>
                  </a:ext>
                </a:extLst>
              </a:tr>
              <a:tr h="370840">
                <a:tc>
                  <a:txBody>
                    <a:bodyPr/>
                    <a:lstStyle/>
                    <a:p>
                      <a:r>
                        <a:rPr lang="en-US" sz="1100" dirty="0" smtClean="0"/>
                        <a:t>W44_OF1</a:t>
                      </a:r>
                      <a:endParaRPr lang="en-US" sz="1100" dirty="0"/>
                    </a:p>
                  </a:txBody>
                  <a:tcPr/>
                </a:tc>
                <a:tc>
                  <a:txBody>
                    <a:bodyPr/>
                    <a:lstStyle/>
                    <a:p>
                      <a:r>
                        <a:rPr lang="en-US" sz="1100" dirty="0" smtClean="0"/>
                        <a:t>SW</a:t>
                      </a:r>
                      <a:endParaRPr lang="en-US" sz="1100" dirty="0"/>
                    </a:p>
                  </a:txBody>
                  <a:tcPr/>
                </a:tc>
                <a:tc gridSpan="2">
                  <a:txBody>
                    <a:bodyPr/>
                    <a:lstStyle/>
                    <a:p>
                      <a:r>
                        <a:rPr lang="en-US" sz="1100" dirty="0" smtClean="0"/>
                        <a:t>Matrix </a:t>
                      </a:r>
                      <a:r>
                        <a:rPr lang="en-US" sz="1100" dirty="0" smtClean="0"/>
                        <a:t>cracked (manual handling)</a:t>
                      </a:r>
                      <a:endParaRPr lang="en-US" sz="1100" dirty="0"/>
                    </a:p>
                  </a:txBody>
                  <a:tcPr/>
                </a:tc>
                <a:tc hMerge="1">
                  <a:txBody>
                    <a:bodyPr/>
                    <a:lstStyle/>
                    <a:p>
                      <a:endParaRPr lang="en-US" sz="1100" dirty="0"/>
                    </a:p>
                  </a:txBody>
                  <a:tcPr/>
                </a:tc>
                <a:extLst>
                  <a:ext uri="{0D108BD9-81ED-4DB2-BD59-A6C34878D82A}">
                    <a16:rowId xmlns:a16="http://schemas.microsoft.com/office/drawing/2014/main" val="10005"/>
                  </a:ext>
                </a:extLst>
              </a:tr>
              <a:tr h="370840">
                <a:tc>
                  <a:txBody>
                    <a:bodyPr/>
                    <a:lstStyle/>
                    <a:p>
                      <a:r>
                        <a:rPr lang="en-US" sz="1100" dirty="0" smtClean="0"/>
                        <a:t>W44_OF2</a:t>
                      </a:r>
                      <a:endParaRPr lang="en-US" sz="1100" dirty="0"/>
                    </a:p>
                  </a:txBody>
                  <a:tcPr/>
                </a:tc>
                <a:tc>
                  <a:txBody>
                    <a:bodyPr/>
                    <a:lstStyle/>
                    <a:p>
                      <a:r>
                        <a:rPr lang="en-US" sz="1100" dirty="0" smtClean="0"/>
                        <a:t>SW6</a:t>
                      </a:r>
                      <a:endParaRPr lang="en-US" sz="1100" dirty="0"/>
                    </a:p>
                  </a:txBody>
                  <a:tcPr/>
                </a:tc>
                <a:tc>
                  <a:txBody>
                    <a:bodyPr/>
                    <a:lstStyle/>
                    <a:p>
                      <a:r>
                        <a:rPr lang="en-US" sz="1100" dirty="0" smtClean="0"/>
                        <a:t>SW6 replaced</a:t>
                      </a:r>
                      <a:endParaRPr lang="en-US" sz="1100" dirty="0"/>
                    </a:p>
                  </a:txBody>
                  <a:tcPr/>
                </a:tc>
                <a:tc>
                  <a:txBody>
                    <a:bodyPr/>
                    <a:lstStyle/>
                    <a:p>
                      <a:r>
                        <a:rPr lang="en-US" sz="1100" dirty="0" err="1" smtClean="0"/>
                        <a:t>ClearOn</a:t>
                      </a:r>
                      <a:r>
                        <a:rPr lang="en-US" sz="1100" dirty="0" smtClean="0"/>
                        <a:t>/Off</a:t>
                      </a:r>
                      <a:endParaRPr lang="en-US" sz="1100" dirty="0"/>
                    </a:p>
                  </a:txBody>
                  <a:tcPr/>
                </a:tc>
                <a:extLst>
                  <a:ext uri="{0D108BD9-81ED-4DB2-BD59-A6C34878D82A}">
                    <a16:rowId xmlns:a16="http://schemas.microsoft.com/office/drawing/2014/main" val="10006"/>
                  </a:ext>
                </a:extLst>
              </a:tr>
              <a:tr h="370840">
                <a:tc>
                  <a:txBody>
                    <a:bodyPr/>
                    <a:lstStyle/>
                    <a:p>
                      <a:r>
                        <a:rPr lang="en-US" sz="1100" dirty="0" smtClean="0"/>
                        <a:t>W09_OB1</a:t>
                      </a:r>
                      <a:endParaRPr lang="en-US" sz="1100" dirty="0"/>
                    </a:p>
                  </a:txBody>
                  <a:tcPr/>
                </a:tc>
                <a:tc>
                  <a:txBody>
                    <a:bodyPr/>
                    <a:lstStyle/>
                    <a:p>
                      <a:r>
                        <a:rPr lang="en-US" sz="1100" dirty="0" smtClean="0"/>
                        <a:t>SW2</a:t>
                      </a:r>
                      <a:endParaRPr lang="en-US" sz="1100" dirty="0"/>
                    </a:p>
                  </a:txBody>
                  <a:tcPr/>
                </a:tc>
                <a:tc>
                  <a:txBody>
                    <a:bodyPr/>
                    <a:lstStyle/>
                    <a:p>
                      <a:r>
                        <a:rPr lang="en-US" sz="1100" dirty="0" smtClean="0"/>
                        <a:t>SW2 replaced</a:t>
                      </a:r>
                      <a:endParaRPr lang="en-US" sz="1100" dirty="0"/>
                    </a:p>
                  </a:txBody>
                  <a:tcPr/>
                </a:tc>
                <a:tc>
                  <a:txBody>
                    <a:bodyPr/>
                    <a:lstStyle/>
                    <a:p>
                      <a:r>
                        <a:rPr lang="en-US" sz="1100" dirty="0" smtClean="0"/>
                        <a:t>OK.</a:t>
                      </a:r>
                      <a:endParaRPr lang="en-US" sz="1100" dirty="0"/>
                    </a:p>
                  </a:txBody>
                  <a:tcPr/>
                </a:tc>
                <a:extLst>
                  <a:ext uri="{0D108BD9-81ED-4DB2-BD59-A6C34878D82A}">
                    <a16:rowId xmlns:a16="http://schemas.microsoft.com/office/drawing/2014/main" val="10007"/>
                  </a:ext>
                </a:extLst>
              </a:tr>
            </a:tbl>
          </a:graphicData>
        </a:graphic>
      </p:graphicFrame>
      <p:sp>
        <p:nvSpPr>
          <p:cNvPr id="7" name="Foliennummernplatzhalter 6"/>
          <p:cNvSpPr>
            <a:spLocks noGrp="1"/>
          </p:cNvSpPr>
          <p:nvPr>
            <p:ph type="sldNum" sz="quarter" idx="10"/>
          </p:nvPr>
        </p:nvSpPr>
        <p:spPr/>
        <p:txBody>
          <a:bodyPr/>
          <a:lstStyle/>
          <a:p>
            <a:fld id="{38F15DD8-C521-473F-8805-E2B9B87107C9}" type="slidenum">
              <a:rPr lang="de-DE" smtClean="0"/>
              <a:pPr/>
              <a:t>12</a:t>
            </a:fld>
            <a:endParaRPr lang="de-DE"/>
          </a:p>
        </p:txBody>
      </p:sp>
      <p:sp>
        <p:nvSpPr>
          <p:cNvPr id="8" name="Datumsplatzhalter 7"/>
          <p:cNvSpPr>
            <a:spLocks noGrp="1"/>
          </p:cNvSpPr>
          <p:nvPr>
            <p:ph type="dt" sz="half" idx="11"/>
          </p:nvPr>
        </p:nvSpPr>
        <p:spPr/>
        <p:txBody>
          <a:bodyPr/>
          <a:lstStyle/>
          <a:p>
            <a:r>
              <a:rPr lang="de-DE" smtClean="0"/>
              <a:t>22nd International Workshop on DEPFET Detectors and Applications</a:t>
            </a:r>
            <a:endParaRPr lang="en-US"/>
          </a:p>
        </p:txBody>
      </p:sp>
      <p:sp>
        <p:nvSpPr>
          <p:cNvPr id="9" name="Fußzeilenplatzhalter 8"/>
          <p:cNvSpPr>
            <a:spLocks noGrp="1"/>
          </p:cNvSpPr>
          <p:nvPr>
            <p:ph type="ftr" sz="quarter" idx="12"/>
          </p:nvPr>
        </p:nvSpPr>
        <p:spPr/>
        <p:txBody>
          <a:bodyPr/>
          <a:lstStyle/>
          <a:p>
            <a:r>
              <a:rPr lang="en-US" smtClean="0"/>
              <a:t>Martin Hensel, MPG Semiconductor Lab</a:t>
            </a:r>
            <a:endParaRPr lang="en-US" dirty="0"/>
          </a:p>
        </p:txBody>
      </p:sp>
      <p:grpSp>
        <p:nvGrpSpPr>
          <p:cNvPr id="10" name="Gruppieren 9"/>
          <p:cNvGrpSpPr>
            <a:grpSpLocks noChangeAspect="1"/>
          </p:cNvGrpSpPr>
          <p:nvPr/>
        </p:nvGrpSpPr>
        <p:grpSpPr>
          <a:xfrm>
            <a:off x="525016" y="5125566"/>
            <a:ext cx="4039200" cy="1111746"/>
            <a:chOff x="280988" y="2671763"/>
            <a:chExt cx="5502395" cy="1514475"/>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719"/>
            <a:stretch/>
          </p:blipFill>
          <p:spPr bwMode="auto">
            <a:xfrm>
              <a:off x="280988" y="2671763"/>
              <a:ext cx="397183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166"/>
            <a:stretch/>
          </p:blipFill>
          <p:spPr bwMode="auto">
            <a:xfrm>
              <a:off x="4252823" y="2671763"/>
              <a:ext cx="153056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172" name="Picture 4" descr="C:\Users\mhe852\Pictures\Belle\W43_OF1\IR000076.BMP"/>
          <p:cNvPicPr>
            <a:picLocks noChangeAspect="1" noChangeArrowheads="1"/>
          </p:cNvPicPr>
          <p:nvPr/>
        </p:nvPicPr>
        <p:blipFill rotWithShape="1">
          <a:blip r:embed="rId3">
            <a:extLst>
              <a:ext uri="{28A0092B-C50C-407E-A947-70E740481C1C}">
                <a14:useLocalDpi xmlns:a14="http://schemas.microsoft.com/office/drawing/2010/main" val="0"/>
              </a:ext>
            </a:extLst>
          </a:blip>
          <a:srcRect t="16857"/>
          <a:stretch/>
        </p:blipFill>
        <p:spPr bwMode="auto">
          <a:xfrm>
            <a:off x="525016" y="3718560"/>
            <a:ext cx="4039200" cy="2518752"/>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mhe852\Pictures\Belle\W43_OF1\IR000077.BMP"/>
          <p:cNvPicPr>
            <a:picLocks noChangeAspect="1" noChangeArrowheads="1"/>
          </p:cNvPicPr>
          <p:nvPr/>
        </p:nvPicPr>
        <p:blipFill rotWithShape="1">
          <a:blip r:embed="rId4">
            <a:extLst>
              <a:ext uri="{28A0092B-C50C-407E-A947-70E740481C1C}">
                <a14:useLocalDpi xmlns:a14="http://schemas.microsoft.com/office/drawing/2010/main" val="0"/>
              </a:ext>
            </a:extLst>
          </a:blip>
          <a:srcRect t="16857"/>
          <a:stretch/>
        </p:blipFill>
        <p:spPr bwMode="auto">
          <a:xfrm>
            <a:off x="525016" y="3718560"/>
            <a:ext cx="4039200" cy="251875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mhe852\Pictures\Belle\W43_OF1\IR000075.BMP"/>
          <p:cNvPicPr>
            <a:picLocks noChangeAspect="1" noChangeArrowheads="1"/>
          </p:cNvPicPr>
          <p:nvPr/>
        </p:nvPicPr>
        <p:blipFill rotWithShape="1">
          <a:blip r:embed="rId5">
            <a:extLst>
              <a:ext uri="{28A0092B-C50C-407E-A947-70E740481C1C}">
                <a14:useLocalDpi xmlns:a14="http://schemas.microsoft.com/office/drawing/2010/main" val="0"/>
              </a:ext>
            </a:extLst>
          </a:blip>
          <a:srcRect t="16857"/>
          <a:stretch/>
        </p:blipFill>
        <p:spPr bwMode="auto">
          <a:xfrm>
            <a:off x="525016" y="3718560"/>
            <a:ext cx="4039200" cy="251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54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17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17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717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342900" indent="-342900"/>
            <a:r>
              <a:rPr lang="en-US" dirty="0"/>
              <a:t>Failure mode analysis and module reworks</a:t>
            </a:r>
          </a:p>
        </p:txBody>
      </p:sp>
      <p:sp>
        <p:nvSpPr>
          <p:cNvPr id="3" name="Textplatzhalter 2"/>
          <p:cNvSpPr>
            <a:spLocks noGrp="1"/>
          </p:cNvSpPr>
          <p:nvPr>
            <p:ph type="body" idx="1"/>
          </p:nvPr>
        </p:nvSpPr>
        <p:spPr/>
        <p:txBody>
          <a:bodyPr/>
          <a:lstStyle/>
          <a:p>
            <a:r>
              <a:rPr lang="en-US" dirty="0" smtClean="0"/>
              <a:t>DHP-Core/DHP-IO short</a:t>
            </a:r>
            <a:endParaRPr lang="en-US" dirty="0"/>
          </a:p>
        </p:txBody>
      </p:sp>
      <p:sp>
        <p:nvSpPr>
          <p:cNvPr id="4" name="Inhaltsplatzhalter 3"/>
          <p:cNvSpPr>
            <a:spLocks noGrp="1"/>
          </p:cNvSpPr>
          <p:nvPr>
            <p:ph sz="half" idx="2"/>
          </p:nvPr>
        </p:nvSpPr>
        <p:spPr>
          <a:xfrm>
            <a:off x="525016" y="1916832"/>
            <a:ext cx="4040188" cy="4320480"/>
          </a:xfrm>
        </p:spPr>
        <p:txBody>
          <a:bodyPr/>
          <a:lstStyle/>
          <a:p>
            <a:pPr marL="285750" indent="-285750">
              <a:buFont typeface="Arial" panose="020B0604020202020204" pitchFamily="34" charset="0"/>
              <a:buChar char="•"/>
            </a:pPr>
            <a:r>
              <a:rPr lang="en-US" dirty="0" smtClean="0"/>
              <a:t>Caused by faulty DHPT.</a:t>
            </a:r>
          </a:p>
          <a:p>
            <a:pPr marL="285750" indent="-285750">
              <a:buFont typeface="Arial" panose="020B0604020202020204" pitchFamily="34" charset="0"/>
              <a:buChar char="•"/>
            </a:pPr>
            <a:r>
              <a:rPr lang="en-US" dirty="0" smtClean="0"/>
              <a:t>DHPT may be identified via thermal imaging at different setup because the needle card blocks visibility of the DHPTs and DCDs.</a:t>
            </a:r>
          </a:p>
          <a:p>
            <a:pPr marL="285750" indent="-285750">
              <a:buFont typeface="Arial" panose="020B0604020202020204" pitchFamily="34" charset="0"/>
              <a:buChar char="•"/>
            </a:pPr>
            <a:r>
              <a:rPr lang="en-US" dirty="0" smtClean="0"/>
              <a:t>DHPT may be replaced but higher </a:t>
            </a:r>
            <a:r>
              <a:rPr lang="en-US" dirty="0" err="1" smtClean="0"/>
              <a:t>desoldering</a:t>
            </a:r>
            <a:r>
              <a:rPr lang="en-US" dirty="0" smtClean="0"/>
              <a:t> temperatures might be needed (1</a:t>
            </a:r>
            <a:r>
              <a:rPr lang="en-US" baseline="30000" dirty="0" smtClean="0"/>
              <a:t>st</a:t>
            </a:r>
            <a:r>
              <a:rPr lang="en-US" dirty="0" smtClean="0"/>
              <a:t> try: ~320°C)</a:t>
            </a:r>
            <a:endParaRPr lang="en-US" dirty="0"/>
          </a:p>
        </p:txBody>
      </p:sp>
      <p:sp>
        <p:nvSpPr>
          <p:cNvPr id="5" name="Textplatzhalter 4"/>
          <p:cNvSpPr>
            <a:spLocks noGrp="1"/>
          </p:cNvSpPr>
          <p:nvPr>
            <p:ph type="body" sz="quarter" idx="3"/>
          </p:nvPr>
        </p:nvSpPr>
        <p:spPr>
          <a:xfrm>
            <a:off x="4712841" y="1277070"/>
            <a:ext cx="4041775" cy="639762"/>
          </a:xfrm>
        </p:spPr>
        <p:txBody>
          <a:bodyPr/>
          <a:lstStyle/>
          <a:p>
            <a:r>
              <a:rPr lang="en-US" dirty="0" smtClean="0"/>
              <a:t>Results</a:t>
            </a:r>
            <a:endParaRPr lang="en-US" dirty="0"/>
          </a:p>
        </p:txBody>
      </p:sp>
      <p:graphicFrame>
        <p:nvGraphicFramePr>
          <p:cNvPr id="14" name="Inhaltsplatzhalter 13"/>
          <p:cNvGraphicFramePr>
            <a:graphicFrameLocks noGrp="1"/>
          </p:cNvGraphicFramePr>
          <p:nvPr>
            <p:ph sz="quarter" idx="4"/>
            <p:extLst>
              <p:ext uri="{D42A27DB-BD31-4B8C-83A1-F6EECF244321}">
                <p14:modId xmlns:p14="http://schemas.microsoft.com/office/powerpoint/2010/main" val="1671967472"/>
              </p:ext>
            </p:extLst>
          </p:nvPr>
        </p:nvGraphicFramePr>
        <p:xfrm>
          <a:off x="4713287" y="1916113"/>
          <a:ext cx="4188965" cy="1224280"/>
        </p:xfrm>
        <a:graphic>
          <a:graphicData uri="http://schemas.openxmlformats.org/drawingml/2006/table">
            <a:tbl>
              <a:tblPr firstRow="1" bandRow="1">
                <a:tableStyleId>{073A0DAA-6AF3-43AB-8588-CEC1D06C72B9}</a:tableStyleId>
              </a:tblPr>
              <a:tblGrid>
                <a:gridCol w="898391">
                  <a:extLst>
                    <a:ext uri="{9D8B030D-6E8A-4147-A177-3AD203B41FA5}">
                      <a16:colId xmlns:a16="http://schemas.microsoft.com/office/drawing/2014/main" val="20000"/>
                    </a:ext>
                  </a:extLst>
                </a:gridCol>
                <a:gridCol w="970194">
                  <a:extLst>
                    <a:ext uri="{9D8B030D-6E8A-4147-A177-3AD203B41FA5}">
                      <a16:colId xmlns:a16="http://schemas.microsoft.com/office/drawing/2014/main" val="20001"/>
                    </a:ext>
                  </a:extLst>
                </a:gridCol>
                <a:gridCol w="1273139">
                  <a:extLst>
                    <a:ext uri="{9D8B030D-6E8A-4147-A177-3AD203B41FA5}">
                      <a16:colId xmlns:a16="http://schemas.microsoft.com/office/drawing/2014/main" val="20002"/>
                    </a:ext>
                  </a:extLst>
                </a:gridCol>
                <a:gridCol w="1047241">
                  <a:extLst>
                    <a:ext uri="{9D8B030D-6E8A-4147-A177-3AD203B41FA5}">
                      <a16:colId xmlns:a16="http://schemas.microsoft.com/office/drawing/2014/main" val="20003"/>
                    </a:ext>
                  </a:extLst>
                </a:gridCol>
              </a:tblGrid>
              <a:tr h="370840">
                <a:tc>
                  <a:txBody>
                    <a:bodyPr/>
                    <a:lstStyle/>
                    <a:p>
                      <a:r>
                        <a:rPr lang="en-US" sz="1100" dirty="0" smtClean="0"/>
                        <a:t>Module</a:t>
                      </a:r>
                      <a:endParaRPr lang="en-US" sz="1100" dirty="0"/>
                    </a:p>
                  </a:txBody>
                  <a:tcPr/>
                </a:tc>
                <a:tc>
                  <a:txBody>
                    <a:bodyPr/>
                    <a:lstStyle/>
                    <a:p>
                      <a:r>
                        <a:rPr lang="en-US" sz="1100" dirty="0" smtClean="0"/>
                        <a:t>Fault</a:t>
                      </a:r>
                      <a:endParaRPr lang="en-US" sz="1100" dirty="0"/>
                    </a:p>
                  </a:txBody>
                  <a:tcPr/>
                </a:tc>
                <a:tc>
                  <a:txBody>
                    <a:bodyPr/>
                    <a:lstStyle/>
                    <a:p>
                      <a:r>
                        <a:rPr lang="en-US" sz="1100" dirty="0" smtClean="0"/>
                        <a:t>Action</a:t>
                      </a:r>
                      <a:endParaRPr lang="en-US" sz="1100" dirty="0"/>
                    </a:p>
                  </a:txBody>
                  <a:tcPr/>
                </a:tc>
                <a:tc>
                  <a:txBody>
                    <a:bodyPr/>
                    <a:lstStyle/>
                    <a:p>
                      <a:r>
                        <a:rPr lang="en-US" sz="1100" dirty="0" smtClean="0"/>
                        <a:t>Result</a:t>
                      </a:r>
                      <a:endParaRPr lang="en-US" sz="1100" dirty="0"/>
                    </a:p>
                  </a:txBody>
                  <a:tcPr/>
                </a:tc>
                <a:extLst>
                  <a:ext uri="{0D108BD9-81ED-4DB2-BD59-A6C34878D82A}">
                    <a16:rowId xmlns:a16="http://schemas.microsoft.com/office/drawing/2014/main" val="10000"/>
                  </a:ext>
                </a:extLst>
              </a:tr>
              <a:tr h="370840">
                <a:tc>
                  <a:txBody>
                    <a:bodyPr/>
                    <a:lstStyle/>
                    <a:p>
                      <a:r>
                        <a:rPr lang="en-US" sz="1100" dirty="0" smtClean="0"/>
                        <a:t>W38_OB1</a:t>
                      </a:r>
                      <a:endParaRPr lang="en-US" sz="1100" dirty="0"/>
                    </a:p>
                  </a:txBody>
                  <a:tcPr/>
                </a:tc>
                <a:tc>
                  <a:txBody>
                    <a:bodyPr/>
                    <a:lstStyle/>
                    <a:p>
                      <a:r>
                        <a:rPr lang="en-US" sz="1100" dirty="0" smtClean="0"/>
                        <a:t>ASIC not identified</a:t>
                      </a:r>
                      <a:endParaRPr lang="en-US" sz="1100" dirty="0"/>
                    </a:p>
                  </a:txBody>
                  <a:tcPr/>
                </a:tc>
                <a:tc>
                  <a:txBody>
                    <a:bodyPr/>
                    <a:lstStyle/>
                    <a:p>
                      <a:r>
                        <a:rPr lang="en-US" sz="1100" dirty="0" smtClean="0"/>
                        <a:t>None yet.</a:t>
                      </a:r>
                      <a:endParaRPr lang="en-US" sz="1100" dirty="0"/>
                    </a:p>
                  </a:txBody>
                  <a:tcPr/>
                </a:tc>
                <a:tc>
                  <a:txBody>
                    <a:bodyPr/>
                    <a:lstStyle/>
                    <a:p>
                      <a:r>
                        <a:rPr lang="en-US" sz="1100" dirty="0" smtClean="0"/>
                        <a:t>None</a:t>
                      </a:r>
                      <a:r>
                        <a:rPr lang="en-US" sz="1100" baseline="0" dirty="0" smtClean="0"/>
                        <a:t> yet.</a:t>
                      </a:r>
                      <a:endParaRPr lang="en-US" sz="1100" dirty="0"/>
                    </a:p>
                  </a:txBody>
                  <a:tcPr/>
                </a:tc>
                <a:extLst>
                  <a:ext uri="{0D108BD9-81ED-4DB2-BD59-A6C34878D82A}">
                    <a16:rowId xmlns:a16="http://schemas.microsoft.com/office/drawing/2014/main" val="10001"/>
                  </a:ext>
                </a:extLst>
              </a:tr>
              <a:tr h="370840">
                <a:tc>
                  <a:txBody>
                    <a:bodyPr/>
                    <a:lstStyle/>
                    <a:p>
                      <a:r>
                        <a:rPr lang="en-US" sz="1100" dirty="0" smtClean="0"/>
                        <a:t>W45_OF2</a:t>
                      </a:r>
                      <a:endParaRPr lang="en-US" sz="1100" dirty="0"/>
                    </a:p>
                  </a:txBody>
                  <a:tcPr/>
                </a:tc>
                <a:tc>
                  <a:txBody>
                    <a:bodyPr/>
                    <a:lstStyle/>
                    <a:p>
                      <a:r>
                        <a:rPr lang="en-US" sz="1100" dirty="0" smtClean="0"/>
                        <a:t>DHPT3</a:t>
                      </a:r>
                      <a:endParaRPr lang="en-US" sz="1100" dirty="0"/>
                    </a:p>
                  </a:txBody>
                  <a:tcPr/>
                </a:tc>
                <a:tc>
                  <a:txBody>
                    <a:bodyPr/>
                    <a:lstStyle/>
                    <a:p>
                      <a:r>
                        <a:rPr lang="en-US" sz="1100" dirty="0" smtClean="0"/>
                        <a:t>ASIC</a:t>
                      </a:r>
                      <a:r>
                        <a:rPr lang="en-US" sz="1100" baseline="0" dirty="0" smtClean="0"/>
                        <a:t> replaced with high temp.</a:t>
                      </a:r>
                      <a:endParaRPr lang="en-US" sz="1100" dirty="0"/>
                    </a:p>
                  </a:txBody>
                  <a:tcPr/>
                </a:tc>
                <a:tc>
                  <a:txBody>
                    <a:bodyPr/>
                    <a:lstStyle/>
                    <a:p>
                      <a:r>
                        <a:rPr lang="en-US" sz="1100" dirty="0" smtClean="0"/>
                        <a:t>OK.</a:t>
                      </a:r>
                      <a:endParaRPr lang="en-US" sz="1100" dirty="0"/>
                    </a:p>
                  </a:txBody>
                  <a:tcPr/>
                </a:tc>
                <a:extLst>
                  <a:ext uri="{0D108BD9-81ED-4DB2-BD59-A6C34878D82A}">
                    <a16:rowId xmlns:a16="http://schemas.microsoft.com/office/drawing/2014/main" val="10002"/>
                  </a:ext>
                </a:extLst>
              </a:tr>
            </a:tbl>
          </a:graphicData>
        </a:graphic>
      </p:graphicFrame>
      <p:sp>
        <p:nvSpPr>
          <p:cNvPr id="7" name="Foliennummernplatzhalter 6"/>
          <p:cNvSpPr>
            <a:spLocks noGrp="1"/>
          </p:cNvSpPr>
          <p:nvPr>
            <p:ph type="sldNum" sz="quarter" idx="10"/>
          </p:nvPr>
        </p:nvSpPr>
        <p:spPr/>
        <p:txBody>
          <a:bodyPr/>
          <a:lstStyle/>
          <a:p>
            <a:fld id="{38F15DD8-C521-473F-8805-E2B9B87107C9}" type="slidenum">
              <a:rPr lang="de-DE" smtClean="0"/>
              <a:pPr/>
              <a:t>13</a:t>
            </a:fld>
            <a:endParaRPr lang="de-DE"/>
          </a:p>
        </p:txBody>
      </p:sp>
      <p:sp>
        <p:nvSpPr>
          <p:cNvPr id="8" name="Datumsplatzhalter 7"/>
          <p:cNvSpPr>
            <a:spLocks noGrp="1"/>
          </p:cNvSpPr>
          <p:nvPr>
            <p:ph type="dt" sz="half" idx="11"/>
          </p:nvPr>
        </p:nvSpPr>
        <p:spPr/>
        <p:txBody>
          <a:bodyPr/>
          <a:lstStyle/>
          <a:p>
            <a:r>
              <a:rPr lang="de-DE" smtClean="0"/>
              <a:t>22nd International Workshop on DEPFET Detectors and Applications</a:t>
            </a:r>
            <a:endParaRPr lang="en-US"/>
          </a:p>
        </p:txBody>
      </p:sp>
      <p:sp>
        <p:nvSpPr>
          <p:cNvPr id="9" name="Fußzeilenplatzhalter 8"/>
          <p:cNvSpPr>
            <a:spLocks noGrp="1"/>
          </p:cNvSpPr>
          <p:nvPr>
            <p:ph type="ftr" sz="quarter" idx="12"/>
          </p:nvPr>
        </p:nvSpPr>
        <p:spPr/>
        <p:txBody>
          <a:bodyPr/>
          <a:lstStyle/>
          <a:p>
            <a:r>
              <a:rPr lang="en-US" smtClean="0"/>
              <a:t>Martin Hensel, MPG Semiconductor Lab</a:t>
            </a:r>
            <a:endParaRPr lang="en-US" dirty="0"/>
          </a:p>
        </p:txBody>
      </p:sp>
      <p:sp>
        <p:nvSpPr>
          <p:cNvPr id="16" name="Inhaltsplatzhalter 3"/>
          <p:cNvSpPr txBox="1">
            <a:spLocks/>
          </p:cNvSpPr>
          <p:nvPr/>
        </p:nvSpPr>
        <p:spPr>
          <a:xfrm>
            <a:off x="4712841" y="3640214"/>
            <a:ext cx="4040188" cy="194902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20000"/>
              </a:spcBef>
              <a:buFont typeface="Arial" panose="020B0604020202020204" pitchFamily="34" charset="0"/>
              <a:buNone/>
              <a:defRPr sz="1800" kern="1200">
                <a:solidFill>
                  <a:schemeClr val="tx1"/>
                </a:solidFill>
                <a:latin typeface="+mn-lt"/>
                <a:ea typeface="+mn-ea"/>
                <a:cs typeface="+mn-cs"/>
              </a:defRPr>
            </a:lvl1pPr>
            <a:lvl2pPr marL="1166813" indent="-709613" algn="l" defTabSz="914400" rtl="0" eaLnBrk="1" latinLnBrk="0" hangingPunct="1">
              <a:lnSpc>
                <a:spcPct val="150000"/>
              </a:lnSpc>
              <a:spcBef>
                <a:spcPct val="20000"/>
              </a:spcBef>
              <a:buFont typeface="Wingdings 3" panose="05040102010807070707" pitchFamily="18" charset="2"/>
              <a:buChar char=""/>
              <a:defRPr sz="1600" kern="1200">
                <a:solidFill>
                  <a:schemeClr val="tx1"/>
                </a:solidFill>
                <a:latin typeface="+mn-lt"/>
                <a:ea typeface="+mn-ea"/>
                <a:cs typeface="+mn-cs"/>
              </a:defRPr>
            </a:lvl2pPr>
            <a:lvl3pPr marL="1527175" indent="-612775" algn="l" defTabSz="914400" rtl="0" eaLnBrk="1" latinLnBrk="0" hangingPunct="1">
              <a:lnSpc>
                <a:spcPct val="150000"/>
              </a:lnSpc>
              <a:spcBef>
                <a:spcPct val="20000"/>
              </a:spcBef>
              <a:buFont typeface="Wingdings 3" panose="05040102010807070707" pitchFamily="18" charset="2"/>
              <a:buChar char=""/>
              <a:defRPr sz="1400" kern="1200">
                <a:solidFill>
                  <a:schemeClr val="tx1"/>
                </a:solidFill>
                <a:latin typeface="+mn-lt"/>
                <a:ea typeface="+mn-ea"/>
                <a:cs typeface="+mn-cs"/>
              </a:defRPr>
            </a:lvl3pPr>
            <a:lvl4pPr marL="1879600" indent="-508000" algn="l" defTabSz="914400" rtl="0" eaLnBrk="1" latinLnBrk="0" hangingPunct="1">
              <a:lnSpc>
                <a:spcPct val="150000"/>
              </a:lnSpc>
              <a:spcBef>
                <a:spcPct val="20000"/>
              </a:spcBef>
              <a:buFont typeface="Wingdings 3" panose="05040102010807070707" pitchFamily="18" charset="2"/>
              <a:buChar char=""/>
              <a:defRPr sz="1200" kern="1200">
                <a:solidFill>
                  <a:schemeClr val="tx1"/>
                </a:solidFill>
                <a:latin typeface="+mn-lt"/>
                <a:ea typeface="+mn-ea"/>
                <a:cs typeface="+mn-cs"/>
              </a:defRPr>
            </a:lvl4pPr>
            <a:lvl5pPr marL="2332038" indent="-503238" algn="l" defTabSz="914400" rtl="0" eaLnBrk="1" latinLnBrk="0" hangingPunct="1">
              <a:lnSpc>
                <a:spcPct val="150000"/>
              </a:lnSpc>
              <a:spcBef>
                <a:spcPct val="20000"/>
              </a:spcBef>
              <a:buFont typeface="Wingdings 3" panose="05040102010807070707" pitchFamily="18"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W45_OF2 is proceeding to </a:t>
            </a:r>
            <a:r>
              <a:rPr lang="en-US" dirty="0" err="1" smtClean="0"/>
              <a:t>kapton</a:t>
            </a:r>
            <a:r>
              <a:rPr lang="en-US" dirty="0" smtClean="0"/>
              <a:t> attachment.</a:t>
            </a:r>
          </a:p>
          <a:p>
            <a:pPr marL="285750" indent="-285750">
              <a:buFont typeface="Arial" panose="020B0604020202020204" pitchFamily="34" charset="0"/>
              <a:buChar char="•"/>
            </a:pPr>
            <a:r>
              <a:rPr lang="en-US" dirty="0" smtClean="0"/>
              <a:t>If working: W38_OB1 may be reworked as well.</a:t>
            </a:r>
          </a:p>
        </p:txBody>
      </p:sp>
      <p:pic>
        <p:nvPicPr>
          <p:cNvPr id="12" name="W45_OF1_05_900m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4772" t="27702" r="43934" b="28990"/>
          <a:stretch/>
        </p:blipFill>
        <p:spPr>
          <a:xfrm>
            <a:off x="525016" y="4097580"/>
            <a:ext cx="4039200" cy="2541652"/>
          </a:xfrm>
          <a:prstGeom prst="rect">
            <a:avLst/>
          </a:prstGeom>
          <a:noFill/>
          <a:ln>
            <a:noFill/>
          </a:ln>
        </p:spPr>
      </p:pic>
    </p:spTree>
    <p:extLst>
      <p:ext uri="{BB962C8B-B14F-4D97-AF65-F5344CB8AC3E}">
        <p14:creationId xmlns:p14="http://schemas.microsoft.com/office/powerpoint/2010/main" val="69503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840" fill="hold"/>
                                        <p:tgtEl>
                                          <p:spTgt spid="12"/>
                                        </p:tgtEl>
                                      </p:cBhvr>
                                    </p:cmd>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12"/>
                                        </p:tgtEl>
                                      </p:cBhvr>
                                    </p:cmd>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md type="call" cmd="stop">
                                      <p:cBhvr>
                                        <p:cTn id="23" dur="1">
                                          <p:stCondLst>
                                            <p:cond delay="0"/>
                                          </p:stCondLst>
                                        </p:cTn>
                                        <p:tgtEl>
                                          <p:spTgt spid="12"/>
                                        </p:tgtEl>
                                      </p:cBhvr>
                                    </p:cmd>
                                  </p:childTnLst>
                                </p:cTn>
                              </p:par>
                              <p:par>
                                <p:cTn id="24" presetID="1" presetClass="entr" presetSubtype="0" fill="hold" grpId="0"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4" repeatCount="indefinite" fill="hold" display="0">
                  <p:stCondLst>
                    <p:cond delay="indefinite"/>
                  </p:stCondLst>
                </p:cTn>
                <p:tgtEl>
                  <p:spTgt spid="12"/>
                </p:tgtEl>
              </p:cMediaNode>
            </p:video>
          </p:childTnLst>
        </p:cTn>
      </p:par>
    </p:tnLst>
    <p:bldLst>
      <p:bldP spid="4" grpId="0" uiExpand="1" build="p"/>
      <p:bldP spid="5" grpId="0" build="p"/>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342900" indent="-342900"/>
            <a:r>
              <a:rPr lang="en-US" dirty="0"/>
              <a:t>Failure mode analysis and module reworks</a:t>
            </a:r>
          </a:p>
        </p:txBody>
      </p:sp>
      <p:sp>
        <p:nvSpPr>
          <p:cNvPr id="3" name="Textplatzhalter 2"/>
          <p:cNvSpPr>
            <a:spLocks noGrp="1"/>
          </p:cNvSpPr>
          <p:nvPr>
            <p:ph type="body" idx="1"/>
          </p:nvPr>
        </p:nvSpPr>
        <p:spPr/>
        <p:txBody>
          <a:bodyPr/>
          <a:lstStyle/>
          <a:p>
            <a:r>
              <a:rPr lang="en-US" dirty="0" smtClean="0"/>
              <a:t>Failed boundary scan (W09_OF2)</a:t>
            </a:r>
            <a:endParaRPr lang="en-US" dirty="0"/>
          </a:p>
        </p:txBody>
      </p:sp>
      <p:sp>
        <p:nvSpPr>
          <p:cNvPr id="4" name="Inhaltsplatzhalter 3"/>
          <p:cNvSpPr>
            <a:spLocks noGrp="1"/>
          </p:cNvSpPr>
          <p:nvPr>
            <p:ph sz="half" idx="2"/>
          </p:nvPr>
        </p:nvSpPr>
        <p:spPr/>
        <p:txBody>
          <a:bodyPr>
            <a:normAutofit fontScale="85000" lnSpcReduction="10000"/>
          </a:bodyPr>
          <a:lstStyle/>
          <a:p>
            <a:pPr marL="285750" indent="-285750">
              <a:buFont typeface="Arial" panose="020B0604020202020204" pitchFamily="34" charset="0"/>
              <a:buChar char="•"/>
            </a:pPr>
            <a:r>
              <a:rPr lang="en-US" dirty="0" smtClean="0"/>
              <a:t>As long as switchers are in the JTAG chain. Without switchers the boundary scan works fine.</a:t>
            </a:r>
          </a:p>
          <a:p>
            <a:pPr marL="285750" indent="-285750">
              <a:buFont typeface="Arial" panose="020B0604020202020204" pitchFamily="34" charset="0"/>
              <a:buChar char="•"/>
            </a:pPr>
            <a:r>
              <a:rPr lang="en-US" dirty="0" err="1" smtClean="0"/>
              <a:t>Tought</a:t>
            </a:r>
            <a:r>
              <a:rPr lang="en-US" dirty="0" smtClean="0"/>
              <a:t> possibly to be due to bad touchdown, so module was sent to </a:t>
            </a:r>
            <a:r>
              <a:rPr lang="en-US" dirty="0" err="1" smtClean="0"/>
              <a:t>kapton</a:t>
            </a:r>
            <a:r>
              <a:rPr lang="en-US" dirty="0" smtClean="0"/>
              <a:t> attachment.</a:t>
            </a:r>
          </a:p>
          <a:p>
            <a:pPr marL="285750" indent="-285750">
              <a:buFont typeface="Arial" panose="020B0604020202020204" pitchFamily="34" charset="0"/>
              <a:buChar char="•"/>
            </a:pPr>
            <a:r>
              <a:rPr lang="en-US" dirty="0" smtClean="0"/>
              <a:t>JTAG can be used so long as matrix voltages are off, breaks when module is further powered up.</a:t>
            </a:r>
          </a:p>
          <a:p>
            <a:pPr marL="285750" indent="-285750">
              <a:buFont typeface="Arial" panose="020B0604020202020204" pitchFamily="34" charset="0"/>
              <a:buChar char="•"/>
            </a:pPr>
            <a:r>
              <a:rPr lang="en-US" dirty="0" smtClean="0"/>
              <a:t>Faulty switcher cannot be identified via thermal imaging or otherwise.</a:t>
            </a:r>
          </a:p>
          <a:p>
            <a:pPr marL="285750" indent="-285750">
              <a:buFont typeface="Segoe UI Symbol" panose="020B0502040204020203" pitchFamily="34" charset="0"/>
              <a:buChar char="⇒"/>
            </a:pPr>
            <a:r>
              <a:rPr lang="en-US" dirty="0" smtClean="0"/>
              <a:t>No rework possible.</a:t>
            </a:r>
          </a:p>
          <a:p>
            <a:pPr marL="285750" indent="-285750">
              <a:buFont typeface="Arial" panose="020B0604020202020204" pitchFamily="34" charset="0"/>
              <a:buChar char="•"/>
            </a:pPr>
            <a:endParaRPr lang="en-US" dirty="0" smtClean="0"/>
          </a:p>
        </p:txBody>
      </p:sp>
      <p:sp>
        <p:nvSpPr>
          <p:cNvPr id="5" name="Textplatzhalter 4"/>
          <p:cNvSpPr>
            <a:spLocks noGrp="1"/>
          </p:cNvSpPr>
          <p:nvPr>
            <p:ph type="body" sz="quarter" idx="3"/>
          </p:nvPr>
        </p:nvSpPr>
        <p:spPr/>
        <p:txBody>
          <a:bodyPr/>
          <a:lstStyle/>
          <a:p>
            <a:r>
              <a:rPr lang="en-US" dirty="0" smtClean="0"/>
              <a:t>Low DCD-AVDD current (W11_OF2)</a:t>
            </a:r>
            <a:endParaRPr lang="en-US" dirty="0"/>
          </a:p>
        </p:txBody>
      </p:sp>
      <p:sp>
        <p:nvSpPr>
          <p:cNvPr id="6" name="Inhaltsplatzhalter 5"/>
          <p:cNvSpPr>
            <a:spLocks noGrp="1"/>
          </p:cNvSpPr>
          <p:nvPr>
            <p:ph sz="quarter" idx="4"/>
          </p:nvPr>
        </p:nvSpPr>
        <p:spPr/>
        <p:txBody>
          <a:bodyPr>
            <a:normAutofit fontScale="85000" lnSpcReduction="10000"/>
          </a:bodyPr>
          <a:lstStyle/>
          <a:p>
            <a:pPr marL="285750" indent="-285750">
              <a:buFont typeface="Arial" panose="020B0604020202020204" pitchFamily="34" charset="0"/>
              <a:buChar char="•"/>
            </a:pPr>
            <a:r>
              <a:rPr lang="en-US" dirty="0" smtClean="0"/>
              <a:t>Switching on the DCD analog parts, the more DCD are on, the less current is consumed per DCD.</a:t>
            </a:r>
          </a:p>
          <a:p>
            <a:pPr marL="285750" indent="-285750">
              <a:buFont typeface="Arial" panose="020B0604020202020204" pitchFamily="34" charset="0"/>
              <a:buChar char="•"/>
            </a:pPr>
            <a:r>
              <a:rPr lang="en-US" dirty="0" smtClean="0"/>
              <a:t>No solution found yet, but module was sent to </a:t>
            </a:r>
            <a:r>
              <a:rPr lang="en-US" dirty="0" err="1" smtClean="0"/>
              <a:t>kapton</a:t>
            </a:r>
            <a:r>
              <a:rPr lang="en-US" dirty="0" smtClean="0"/>
              <a:t> attachment.</a:t>
            </a:r>
          </a:p>
          <a:p>
            <a:pPr marL="285750" indent="-285750">
              <a:buFont typeface="Segoe UI Symbol" panose="020B0502040204020203" pitchFamily="34" charset="0"/>
              <a:buChar char="⇒"/>
            </a:pPr>
            <a:r>
              <a:rPr lang="en-US" dirty="0" smtClean="0"/>
              <a:t>Module is working, no rework needed.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 </a:t>
            </a:r>
          </a:p>
        </p:txBody>
      </p:sp>
      <p:sp>
        <p:nvSpPr>
          <p:cNvPr id="7" name="Foliennummernplatzhalter 6"/>
          <p:cNvSpPr>
            <a:spLocks noGrp="1"/>
          </p:cNvSpPr>
          <p:nvPr>
            <p:ph type="sldNum" sz="quarter" idx="10"/>
          </p:nvPr>
        </p:nvSpPr>
        <p:spPr/>
        <p:txBody>
          <a:bodyPr/>
          <a:lstStyle/>
          <a:p>
            <a:fld id="{38F15DD8-C521-473F-8805-E2B9B87107C9}" type="slidenum">
              <a:rPr lang="de-DE" smtClean="0"/>
              <a:pPr/>
              <a:t>14</a:t>
            </a:fld>
            <a:endParaRPr lang="de-DE"/>
          </a:p>
        </p:txBody>
      </p:sp>
      <p:sp>
        <p:nvSpPr>
          <p:cNvPr id="8" name="Datumsplatzhalter 7"/>
          <p:cNvSpPr>
            <a:spLocks noGrp="1"/>
          </p:cNvSpPr>
          <p:nvPr>
            <p:ph type="dt" sz="half" idx="11"/>
          </p:nvPr>
        </p:nvSpPr>
        <p:spPr/>
        <p:txBody>
          <a:bodyPr/>
          <a:lstStyle/>
          <a:p>
            <a:r>
              <a:rPr lang="de-DE" smtClean="0"/>
              <a:t>22nd International Workshop on DEPFET Detectors and Applications</a:t>
            </a:r>
            <a:endParaRPr lang="en-US"/>
          </a:p>
        </p:txBody>
      </p:sp>
      <p:sp>
        <p:nvSpPr>
          <p:cNvPr id="9" name="Fußzeilenplatzhalter 8"/>
          <p:cNvSpPr>
            <a:spLocks noGrp="1"/>
          </p:cNvSpPr>
          <p:nvPr>
            <p:ph type="ftr" sz="quarter" idx="12"/>
          </p:nvPr>
        </p:nvSpPr>
        <p:spPr/>
        <p:txBody>
          <a:bodyPr/>
          <a:lstStyle/>
          <a:p>
            <a:r>
              <a:rPr lang="en-US" smtClean="0"/>
              <a:t>Martin Hensel, MPG Semiconductor Lab</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4077072"/>
            <a:ext cx="4039200" cy="255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441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342900" indent="-342900"/>
            <a:r>
              <a:rPr lang="en-US" dirty="0"/>
              <a:t>Failure mode analysis and module reworks</a:t>
            </a:r>
          </a:p>
        </p:txBody>
      </p:sp>
      <p:sp>
        <p:nvSpPr>
          <p:cNvPr id="3" name="Textplatzhalter 2"/>
          <p:cNvSpPr>
            <a:spLocks noGrp="1"/>
          </p:cNvSpPr>
          <p:nvPr>
            <p:ph type="body" idx="1"/>
          </p:nvPr>
        </p:nvSpPr>
        <p:spPr/>
        <p:txBody>
          <a:bodyPr/>
          <a:lstStyle/>
          <a:p>
            <a:r>
              <a:rPr lang="en-US" dirty="0" smtClean="0"/>
              <a:t>Clear-On/Clear-Off short</a:t>
            </a:r>
            <a:endParaRPr lang="en-US" dirty="0"/>
          </a:p>
        </p:txBody>
      </p:sp>
      <p:sp>
        <p:nvSpPr>
          <p:cNvPr id="4" name="Inhaltsplatzhalter 3"/>
          <p:cNvSpPr>
            <a:spLocks noGrp="1"/>
          </p:cNvSpPr>
          <p:nvPr>
            <p:ph sz="half" idx="2"/>
          </p:nvPr>
        </p:nvSpPr>
        <p:spPr>
          <a:xfrm>
            <a:off x="525016" y="1916832"/>
            <a:ext cx="4040188" cy="4320480"/>
          </a:xfrm>
        </p:spPr>
        <p:txBody>
          <a:bodyPr>
            <a:normAutofit fontScale="92500" lnSpcReduction="20000"/>
          </a:bodyPr>
          <a:lstStyle/>
          <a:p>
            <a:pPr marL="285750" indent="-285750">
              <a:buFont typeface="Arial" panose="020B0604020202020204" pitchFamily="34" charset="0"/>
              <a:buChar char="•"/>
            </a:pPr>
            <a:r>
              <a:rPr lang="en-US" dirty="0" smtClean="0"/>
              <a:t>Both voltages use the same net on the matrix and are toggled by the switchers, therefore a faulty switcher is likely the reason.</a:t>
            </a:r>
          </a:p>
          <a:p>
            <a:pPr marL="285750" indent="-285750">
              <a:buFont typeface="Arial" panose="020B0604020202020204" pitchFamily="34" charset="0"/>
              <a:buChar char="•"/>
            </a:pPr>
            <a:r>
              <a:rPr lang="en-US" dirty="0" smtClean="0"/>
              <a:t>Faulty ASIC may be identified via thermal imaging.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a:p>
          <a:p>
            <a:pPr marL="285750" indent="-285750">
              <a:buFont typeface="Arial" panose="020B0604020202020204" pitchFamily="34" charset="0"/>
              <a:buChar char="•"/>
            </a:pPr>
            <a:r>
              <a:rPr lang="en-US" dirty="0" smtClean="0"/>
              <a:t> </a:t>
            </a:r>
          </a:p>
        </p:txBody>
      </p:sp>
      <p:sp>
        <p:nvSpPr>
          <p:cNvPr id="5" name="Textplatzhalter 4"/>
          <p:cNvSpPr>
            <a:spLocks noGrp="1"/>
          </p:cNvSpPr>
          <p:nvPr>
            <p:ph type="body" sz="quarter" idx="3"/>
          </p:nvPr>
        </p:nvSpPr>
        <p:spPr/>
        <p:txBody>
          <a:bodyPr/>
          <a:lstStyle/>
          <a:p>
            <a:r>
              <a:rPr lang="en-US" dirty="0" smtClean="0"/>
              <a:t>Results</a:t>
            </a:r>
            <a:endParaRPr lang="en-US" dirty="0"/>
          </a:p>
        </p:txBody>
      </p:sp>
      <p:graphicFrame>
        <p:nvGraphicFramePr>
          <p:cNvPr id="11" name="Inhaltsplatzhalter 10"/>
          <p:cNvGraphicFramePr>
            <a:graphicFrameLocks noGrp="1"/>
          </p:cNvGraphicFramePr>
          <p:nvPr>
            <p:ph sz="quarter" idx="4"/>
            <p:extLst>
              <p:ext uri="{D42A27DB-BD31-4B8C-83A1-F6EECF244321}">
                <p14:modId xmlns:p14="http://schemas.microsoft.com/office/powerpoint/2010/main" val="117728849"/>
              </p:ext>
            </p:extLst>
          </p:nvPr>
        </p:nvGraphicFramePr>
        <p:xfrm>
          <a:off x="4713287" y="1916113"/>
          <a:ext cx="4188965" cy="1224280"/>
        </p:xfrm>
        <a:graphic>
          <a:graphicData uri="http://schemas.openxmlformats.org/drawingml/2006/table">
            <a:tbl>
              <a:tblPr firstRow="1" bandRow="1">
                <a:tableStyleId>{073A0DAA-6AF3-43AB-8588-CEC1D06C72B9}</a:tableStyleId>
              </a:tblPr>
              <a:tblGrid>
                <a:gridCol w="898391">
                  <a:extLst>
                    <a:ext uri="{9D8B030D-6E8A-4147-A177-3AD203B41FA5}">
                      <a16:colId xmlns:a16="http://schemas.microsoft.com/office/drawing/2014/main" val="20000"/>
                    </a:ext>
                  </a:extLst>
                </a:gridCol>
                <a:gridCol w="970194">
                  <a:extLst>
                    <a:ext uri="{9D8B030D-6E8A-4147-A177-3AD203B41FA5}">
                      <a16:colId xmlns:a16="http://schemas.microsoft.com/office/drawing/2014/main" val="20001"/>
                    </a:ext>
                  </a:extLst>
                </a:gridCol>
                <a:gridCol w="1194085">
                  <a:extLst>
                    <a:ext uri="{9D8B030D-6E8A-4147-A177-3AD203B41FA5}">
                      <a16:colId xmlns:a16="http://schemas.microsoft.com/office/drawing/2014/main" val="20002"/>
                    </a:ext>
                  </a:extLst>
                </a:gridCol>
                <a:gridCol w="1126295">
                  <a:extLst>
                    <a:ext uri="{9D8B030D-6E8A-4147-A177-3AD203B41FA5}">
                      <a16:colId xmlns:a16="http://schemas.microsoft.com/office/drawing/2014/main" val="20003"/>
                    </a:ext>
                  </a:extLst>
                </a:gridCol>
              </a:tblGrid>
              <a:tr h="370840">
                <a:tc>
                  <a:txBody>
                    <a:bodyPr/>
                    <a:lstStyle/>
                    <a:p>
                      <a:r>
                        <a:rPr lang="en-US" sz="1100" dirty="0" smtClean="0"/>
                        <a:t>Module</a:t>
                      </a:r>
                      <a:endParaRPr lang="en-US" sz="1100" dirty="0"/>
                    </a:p>
                  </a:txBody>
                  <a:tcPr/>
                </a:tc>
                <a:tc>
                  <a:txBody>
                    <a:bodyPr/>
                    <a:lstStyle/>
                    <a:p>
                      <a:r>
                        <a:rPr lang="en-US" sz="1100" dirty="0" smtClean="0"/>
                        <a:t>Fault</a:t>
                      </a:r>
                      <a:endParaRPr lang="en-US" sz="1100" dirty="0"/>
                    </a:p>
                  </a:txBody>
                  <a:tcPr/>
                </a:tc>
                <a:tc>
                  <a:txBody>
                    <a:bodyPr/>
                    <a:lstStyle/>
                    <a:p>
                      <a:r>
                        <a:rPr lang="en-US" sz="1100" dirty="0" smtClean="0"/>
                        <a:t>Action</a:t>
                      </a:r>
                      <a:endParaRPr lang="en-US" sz="1100" dirty="0"/>
                    </a:p>
                  </a:txBody>
                  <a:tcPr/>
                </a:tc>
                <a:tc>
                  <a:txBody>
                    <a:bodyPr/>
                    <a:lstStyle/>
                    <a:p>
                      <a:r>
                        <a:rPr lang="en-US" sz="1100" dirty="0" smtClean="0"/>
                        <a:t>Result</a:t>
                      </a:r>
                      <a:endParaRPr lang="en-US" sz="1100" dirty="0"/>
                    </a:p>
                  </a:txBody>
                  <a:tcPr/>
                </a:tc>
                <a:extLst>
                  <a:ext uri="{0D108BD9-81ED-4DB2-BD59-A6C34878D82A}">
                    <a16:rowId xmlns:a16="http://schemas.microsoft.com/office/drawing/2014/main" val="10000"/>
                  </a:ext>
                </a:extLst>
              </a:tr>
              <a:tr h="370840">
                <a:tc>
                  <a:txBody>
                    <a:bodyPr/>
                    <a:lstStyle/>
                    <a:p>
                      <a:r>
                        <a:rPr lang="en-US" sz="1100" dirty="0" smtClean="0"/>
                        <a:t>W31_OB1</a:t>
                      </a:r>
                      <a:endParaRPr lang="en-US" sz="1100" dirty="0"/>
                    </a:p>
                  </a:txBody>
                  <a:tcPr/>
                </a:tc>
                <a:tc>
                  <a:txBody>
                    <a:bodyPr/>
                    <a:lstStyle/>
                    <a:p>
                      <a:r>
                        <a:rPr lang="en-US" sz="1100" dirty="0" smtClean="0"/>
                        <a:t>Not identified.</a:t>
                      </a:r>
                      <a:endParaRPr lang="en-US" sz="1100" dirty="0"/>
                    </a:p>
                  </a:txBody>
                  <a:tcPr/>
                </a:tc>
                <a:tc>
                  <a:txBody>
                    <a:bodyPr/>
                    <a:lstStyle/>
                    <a:p>
                      <a:r>
                        <a:rPr lang="en-US" sz="1100" dirty="0" smtClean="0"/>
                        <a:t>None taken.</a:t>
                      </a:r>
                      <a:endParaRPr lang="en-US" sz="1100" dirty="0"/>
                    </a:p>
                  </a:txBody>
                  <a:tcPr/>
                </a:tc>
                <a:tc>
                  <a:txBody>
                    <a:bodyPr/>
                    <a:lstStyle/>
                    <a:p>
                      <a:r>
                        <a:rPr lang="en-US" sz="1100" dirty="0" smtClean="0"/>
                        <a:t>Module glued to L2_010</a:t>
                      </a:r>
                      <a:endParaRPr lang="en-US" sz="1100" dirty="0"/>
                    </a:p>
                  </a:txBody>
                  <a:tcPr/>
                </a:tc>
                <a:extLst>
                  <a:ext uri="{0D108BD9-81ED-4DB2-BD59-A6C34878D82A}">
                    <a16:rowId xmlns:a16="http://schemas.microsoft.com/office/drawing/2014/main" val="10001"/>
                  </a:ext>
                </a:extLst>
              </a:tr>
              <a:tr h="370840">
                <a:tc>
                  <a:txBody>
                    <a:bodyPr/>
                    <a:lstStyle/>
                    <a:p>
                      <a:r>
                        <a:rPr lang="en-US" sz="1100" dirty="0" smtClean="0"/>
                        <a:t>W44_OF2</a:t>
                      </a:r>
                      <a:endParaRPr lang="en-US" sz="1100" dirty="0"/>
                    </a:p>
                  </a:txBody>
                  <a:tcPr/>
                </a:tc>
                <a:tc>
                  <a:txBody>
                    <a:bodyPr/>
                    <a:lstStyle/>
                    <a:p>
                      <a:r>
                        <a:rPr lang="en-US" sz="1100" dirty="0" smtClean="0"/>
                        <a:t>Switcher3</a:t>
                      </a:r>
                      <a:endParaRPr lang="en-US" sz="1100" dirty="0"/>
                    </a:p>
                  </a:txBody>
                  <a:tcPr/>
                </a:tc>
                <a:tc>
                  <a:txBody>
                    <a:bodyPr/>
                    <a:lstStyle/>
                    <a:p>
                      <a:r>
                        <a:rPr lang="en-US" sz="1100" dirty="0" smtClean="0"/>
                        <a:t>Replace Switcher3.</a:t>
                      </a:r>
                      <a:endParaRPr lang="en-US" sz="1100" dirty="0"/>
                    </a:p>
                  </a:txBody>
                  <a:tcPr/>
                </a:tc>
                <a:tc>
                  <a:txBody>
                    <a:bodyPr/>
                    <a:lstStyle/>
                    <a:p>
                      <a:r>
                        <a:rPr lang="en-US" sz="1100" dirty="0" smtClean="0"/>
                        <a:t>Module broke during rework.</a:t>
                      </a:r>
                      <a:endParaRPr lang="en-US" sz="1100" dirty="0"/>
                    </a:p>
                  </a:txBody>
                  <a:tcPr/>
                </a:tc>
                <a:extLst>
                  <a:ext uri="{0D108BD9-81ED-4DB2-BD59-A6C34878D82A}">
                    <a16:rowId xmlns:a16="http://schemas.microsoft.com/office/drawing/2014/main" val="10002"/>
                  </a:ext>
                </a:extLst>
              </a:tr>
            </a:tbl>
          </a:graphicData>
        </a:graphic>
      </p:graphicFrame>
      <p:sp>
        <p:nvSpPr>
          <p:cNvPr id="7" name="Foliennummernplatzhalter 6"/>
          <p:cNvSpPr>
            <a:spLocks noGrp="1"/>
          </p:cNvSpPr>
          <p:nvPr>
            <p:ph type="sldNum" sz="quarter" idx="10"/>
          </p:nvPr>
        </p:nvSpPr>
        <p:spPr/>
        <p:txBody>
          <a:bodyPr/>
          <a:lstStyle/>
          <a:p>
            <a:fld id="{38F15DD8-C521-473F-8805-E2B9B87107C9}" type="slidenum">
              <a:rPr lang="de-DE" smtClean="0"/>
              <a:pPr/>
              <a:t>15</a:t>
            </a:fld>
            <a:endParaRPr lang="de-DE"/>
          </a:p>
        </p:txBody>
      </p:sp>
      <p:sp>
        <p:nvSpPr>
          <p:cNvPr id="8" name="Datumsplatzhalter 7"/>
          <p:cNvSpPr>
            <a:spLocks noGrp="1"/>
          </p:cNvSpPr>
          <p:nvPr>
            <p:ph type="dt" sz="half" idx="11"/>
          </p:nvPr>
        </p:nvSpPr>
        <p:spPr/>
        <p:txBody>
          <a:bodyPr/>
          <a:lstStyle/>
          <a:p>
            <a:r>
              <a:rPr lang="de-DE" smtClean="0"/>
              <a:t>22nd International Workshop on DEPFET Detectors and Applications</a:t>
            </a:r>
            <a:endParaRPr lang="en-US"/>
          </a:p>
        </p:txBody>
      </p:sp>
      <p:sp>
        <p:nvSpPr>
          <p:cNvPr id="9" name="Fußzeilenplatzhalter 8"/>
          <p:cNvSpPr>
            <a:spLocks noGrp="1"/>
          </p:cNvSpPr>
          <p:nvPr>
            <p:ph type="ftr" sz="quarter" idx="12"/>
          </p:nvPr>
        </p:nvSpPr>
        <p:spPr/>
        <p:txBody>
          <a:bodyPr/>
          <a:lstStyle/>
          <a:p>
            <a:r>
              <a:rPr lang="en-US" smtClean="0"/>
              <a:t>Martin Hensel, MPG Semiconductor Lab</a:t>
            </a:r>
            <a:endParaRPr lang="en-US" dirty="0"/>
          </a:p>
        </p:txBody>
      </p:sp>
      <p:grpSp>
        <p:nvGrpSpPr>
          <p:cNvPr id="10" name="Gruppieren 9"/>
          <p:cNvGrpSpPr/>
          <p:nvPr/>
        </p:nvGrpSpPr>
        <p:grpSpPr>
          <a:xfrm>
            <a:off x="525016" y="4077072"/>
            <a:ext cx="4039200" cy="2544256"/>
            <a:chOff x="4714813" y="1484784"/>
            <a:chExt cx="4039200" cy="2544256"/>
          </a:xfrm>
        </p:grpSpPr>
        <p:pic>
          <p:nvPicPr>
            <p:cNvPr id="9218" name="Picture 2" descr="C:\Users\mhe852\Pictures\Belle\W44_OF2\W44_OF2_hotspot_SWB6_noCurrent.png"/>
            <p:cNvPicPr>
              <a:picLocks noChangeAspect="1" noChangeArrowheads="1"/>
            </p:cNvPicPr>
            <p:nvPr/>
          </p:nvPicPr>
          <p:blipFill rotWithShape="1">
            <a:blip r:embed="rId2">
              <a:extLst>
                <a:ext uri="{28A0092B-C50C-407E-A947-70E740481C1C}">
                  <a14:useLocalDpi xmlns:a14="http://schemas.microsoft.com/office/drawing/2010/main" val="0"/>
                </a:ext>
              </a:extLst>
            </a:blip>
            <a:srcRect l="26735" t="34067" r="46530" b="10933"/>
            <a:stretch/>
          </p:blipFill>
          <p:spPr bwMode="auto">
            <a:xfrm>
              <a:off x="4714813" y="1484784"/>
              <a:ext cx="2019600" cy="254425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mhe852\Pictures\Belle\W44_OF2\W44_OF2_hotspot_SWB6_150mA.png"/>
            <p:cNvPicPr>
              <a:picLocks noChangeAspect="1" noChangeArrowheads="1"/>
            </p:cNvPicPr>
            <p:nvPr/>
          </p:nvPicPr>
          <p:blipFill rotWithShape="1">
            <a:blip r:embed="rId3">
              <a:extLst>
                <a:ext uri="{28A0092B-C50C-407E-A947-70E740481C1C}">
                  <a14:useLocalDpi xmlns:a14="http://schemas.microsoft.com/office/drawing/2010/main" val="0"/>
                </a:ext>
              </a:extLst>
            </a:blip>
            <a:srcRect l="26735" t="34067" r="46530" b="10933"/>
            <a:stretch/>
          </p:blipFill>
          <p:spPr bwMode="auto">
            <a:xfrm>
              <a:off x="6734413" y="1484784"/>
              <a:ext cx="2019600" cy="254425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Inhaltsplatzhalter 3"/>
          <p:cNvSpPr txBox="1">
            <a:spLocks/>
          </p:cNvSpPr>
          <p:nvPr/>
        </p:nvSpPr>
        <p:spPr>
          <a:xfrm>
            <a:off x="4716016" y="3284984"/>
            <a:ext cx="4040188" cy="280831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20000"/>
              </a:spcBef>
              <a:buFont typeface="Arial" panose="020B0604020202020204" pitchFamily="34" charset="0"/>
              <a:buNone/>
              <a:defRPr sz="1800" kern="1200">
                <a:solidFill>
                  <a:schemeClr val="tx1"/>
                </a:solidFill>
                <a:latin typeface="+mn-lt"/>
                <a:ea typeface="+mn-ea"/>
                <a:cs typeface="+mn-cs"/>
              </a:defRPr>
            </a:lvl1pPr>
            <a:lvl2pPr marL="1166813" indent="-709613" algn="l" defTabSz="914400" rtl="0" eaLnBrk="1" latinLnBrk="0" hangingPunct="1">
              <a:lnSpc>
                <a:spcPct val="150000"/>
              </a:lnSpc>
              <a:spcBef>
                <a:spcPct val="20000"/>
              </a:spcBef>
              <a:buFont typeface="Wingdings 3" panose="05040102010807070707" pitchFamily="18" charset="2"/>
              <a:buChar char=""/>
              <a:defRPr sz="1600" kern="1200">
                <a:solidFill>
                  <a:schemeClr val="tx1"/>
                </a:solidFill>
                <a:latin typeface="+mn-lt"/>
                <a:ea typeface="+mn-ea"/>
                <a:cs typeface="+mn-cs"/>
              </a:defRPr>
            </a:lvl2pPr>
            <a:lvl3pPr marL="1527175" indent="-612775" algn="l" defTabSz="914400" rtl="0" eaLnBrk="1" latinLnBrk="0" hangingPunct="1">
              <a:lnSpc>
                <a:spcPct val="150000"/>
              </a:lnSpc>
              <a:spcBef>
                <a:spcPct val="20000"/>
              </a:spcBef>
              <a:buFont typeface="Wingdings 3" panose="05040102010807070707" pitchFamily="18" charset="2"/>
              <a:buChar char=""/>
              <a:defRPr sz="1400" kern="1200">
                <a:solidFill>
                  <a:schemeClr val="tx1"/>
                </a:solidFill>
                <a:latin typeface="+mn-lt"/>
                <a:ea typeface="+mn-ea"/>
                <a:cs typeface="+mn-cs"/>
              </a:defRPr>
            </a:lvl3pPr>
            <a:lvl4pPr marL="1879600" indent="-508000" algn="l" defTabSz="914400" rtl="0" eaLnBrk="1" latinLnBrk="0" hangingPunct="1">
              <a:lnSpc>
                <a:spcPct val="150000"/>
              </a:lnSpc>
              <a:spcBef>
                <a:spcPct val="20000"/>
              </a:spcBef>
              <a:buFont typeface="Wingdings 3" panose="05040102010807070707" pitchFamily="18" charset="2"/>
              <a:buChar char=""/>
              <a:defRPr sz="1200" kern="1200">
                <a:solidFill>
                  <a:schemeClr val="tx1"/>
                </a:solidFill>
                <a:latin typeface="+mn-lt"/>
                <a:ea typeface="+mn-ea"/>
                <a:cs typeface="+mn-cs"/>
              </a:defRPr>
            </a:lvl4pPr>
            <a:lvl5pPr marL="2332038" indent="-503238" algn="l" defTabSz="914400" rtl="0" eaLnBrk="1" latinLnBrk="0" hangingPunct="1">
              <a:lnSpc>
                <a:spcPct val="150000"/>
              </a:lnSpc>
              <a:spcBef>
                <a:spcPct val="20000"/>
              </a:spcBef>
              <a:buFont typeface="Wingdings 3" panose="05040102010807070707" pitchFamily="18"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No data on rework success.</a:t>
            </a:r>
          </a:p>
          <a:p>
            <a:pPr marL="285750" indent="-285750">
              <a:buFont typeface="Arial" panose="020B0604020202020204" pitchFamily="34" charset="0"/>
              <a:buChar char="•"/>
            </a:pPr>
            <a:r>
              <a:rPr lang="en-US" dirty="0" smtClean="0"/>
              <a:t>Affected modules may work even without solving the</a:t>
            </a:r>
            <a:br>
              <a:rPr lang="en-US" dirty="0" smtClean="0"/>
            </a:br>
            <a:r>
              <a:rPr lang="en-US" dirty="0" smtClean="0"/>
              <a:t>fault (tested up to</a:t>
            </a:r>
            <a:br>
              <a:rPr lang="en-US" dirty="0" smtClean="0"/>
            </a:br>
            <a:r>
              <a:rPr lang="en-US" dirty="0" smtClean="0"/>
              <a:t>pedestals for</a:t>
            </a:r>
            <a:br>
              <a:rPr lang="en-US" dirty="0" smtClean="0"/>
            </a:br>
            <a:r>
              <a:rPr lang="en-US" dirty="0" smtClean="0"/>
              <a:t>W44_OF2).</a:t>
            </a:r>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2028" y="4309302"/>
            <a:ext cx="1584176" cy="231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09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Test results </a:t>
            </a:r>
            <a:r>
              <a:rPr lang="en-US" dirty="0" smtClean="0"/>
              <a:t>overview: Preproduction &amp; Phase 2</a:t>
            </a:r>
            <a:endParaRPr lang="en-US" dirty="0"/>
          </a:p>
        </p:txBody>
      </p:sp>
      <p:sp>
        <p:nvSpPr>
          <p:cNvPr id="4" name="Foliennummernplatzhalter 3"/>
          <p:cNvSpPr>
            <a:spLocks noGrp="1"/>
          </p:cNvSpPr>
          <p:nvPr>
            <p:ph type="sldNum" sz="quarter" idx="10"/>
          </p:nvPr>
        </p:nvSpPr>
        <p:spPr/>
        <p:txBody>
          <a:bodyPr/>
          <a:lstStyle/>
          <a:p>
            <a:fld id="{38F15DD8-C521-473F-8805-E2B9B87107C9}" type="slidenum">
              <a:rPr lang="de-DE" smtClean="0"/>
              <a:pPr/>
              <a:t>16</a:t>
            </a:fld>
            <a:endParaRPr lang="de-DE"/>
          </a:p>
        </p:txBody>
      </p:sp>
      <p:sp>
        <p:nvSpPr>
          <p:cNvPr id="5" name="Datumsplatzhalter 4"/>
          <p:cNvSpPr>
            <a:spLocks noGrp="1"/>
          </p:cNvSpPr>
          <p:nvPr>
            <p:ph type="dt" sz="half" idx="11"/>
          </p:nvPr>
        </p:nvSpPr>
        <p:spPr/>
        <p:txBody>
          <a:bodyPr/>
          <a:lstStyle/>
          <a:p>
            <a:r>
              <a:rPr lang="de-DE" smtClean="0"/>
              <a:t>22nd International Workshop on DEPFET Detectors and Applications</a:t>
            </a:r>
            <a:endParaRPr lang="en-US"/>
          </a:p>
        </p:txBody>
      </p:sp>
      <p:sp>
        <p:nvSpPr>
          <p:cNvPr id="6" name="Fußzeilenplatzhalter 5"/>
          <p:cNvSpPr>
            <a:spLocks noGrp="1"/>
          </p:cNvSpPr>
          <p:nvPr>
            <p:ph type="ftr" sz="quarter" idx="12"/>
          </p:nvPr>
        </p:nvSpPr>
        <p:spPr/>
        <p:txBody>
          <a:bodyPr/>
          <a:lstStyle/>
          <a:p>
            <a:r>
              <a:rPr lang="en-US" smtClean="0"/>
              <a:t>Martin Hensel, MPG Semiconductor Lab</a:t>
            </a:r>
            <a:endParaRPr lang="en-US" dirty="0"/>
          </a:p>
        </p:txBody>
      </p:sp>
      <p:graphicFrame>
        <p:nvGraphicFramePr>
          <p:cNvPr id="11" name="Inhaltsplatzhalter 10"/>
          <p:cNvGraphicFramePr>
            <a:graphicFrameLocks noGrp="1"/>
          </p:cNvGraphicFramePr>
          <p:nvPr>
            <p:ph idx="13"/>
            <p:extLst>
              <p:ext uri="{D42A27DB-BD31-4B8C-83A1-F6EECF244321}">
                <p14:modId xmlns:p14="http://schemas.microsoft.com/office/powerpoint/2010/main" val="149344648"/>
              </p:ext>
            </p:extLst>
          </p:nvPr>
        </p:nvGraphicFramePr>
        <p:xfrm>
          <a:off x="519113" y="3012891"/>
          <a:ext cx="8229600" cy="2072640"/>
        </p:xfrm>
        <a:graphic>
          <a:graphicData uri="http://schemas.openxmlformats.org/drawingml/2006/table">
            <a:tbl>
              <a:tblPr firstRow="1" bandRow="1">
                <a:tableStyleId>{073A0DAA-6AF3-43AB-8588-CEC1D06C72B9}</a:tableStyleId>
              </a:tblPr>
              <a:tblGrid>
                <a:gridCol w="1172567">
                  <a:extLst>
                    <a:ext uri="{9D8B030D-6E8A-4147-A177-3AD203B41FA5}">
                      <a16:colId xmlns:a16="http://schemas.microsoft.com/office/drawing/2014/main" val="20000"/>
                    </a:ext>
                  </a:extLst>
                </a:gridCol>
                <a:gridCol w="884833">
                  <a:extLst>
                    <a:ext uri="{9D8B030D-6E8A-4147-A177-3AD203B41FA5}">
                      <a16:colId xmlns:a16="http://schemas.microsoft.com/office/drawing/2014/main" val="20001"/>
                    </a:ext>
                  </a:extLst>
                </a:gridCol>
                <a:gridCol w="987375">
                  <a:extLst>
                    <a:ext uri="{9D8B030D-6E8A-4147-A177-3AD203B41FA5}">
                      <a16:colId xmlns:a16="http://schemas.microsoft.com/office/drawing/2014/main" val="20002"/>
                    </a:ext>
                  </a:extLst>
                </a:gridCol>
                <a:gridCol w="1070025">
                  <a:extLst>
                    <a:ext uri="{9D8B030D-6E8A-4147-A177-3AD203B41FA5}">
                      <a16:colId xmlns:a16="http://schemas.microsoft.com/office/drawing/2014/main" val="20003"/>
                    </a:ext>
                  </a:extLst>
                </a:gridCol>
                <a:gridCol w="946199">
                  <a:extLst>
                    <a:ext uri="{9D8B030D-6E8A-4147-A177-3AD203B41FA5}">
                      <a16:colId xmlns:a16="http://schemas.microsoft.com/office/drawing/2014/main" val="20004"/>
                    </a:ext>
                  </a:extLst>
                </a:gridCol>
                <a:gridCol w="1111201">
                  <a:extLst>
                    <a:ext uri="{9D8B030D-6E8A-4147-A177-3AD203B41FA5}">
                      <a16:colId xmlns:a16="http://schemas.microsoft.com/office/drawing/2014/main" val="20005"/>
                    </a:ext>
                  </a:extLst>
                </a:gridCol>
                <a:gridCol w="1028700">
                  <a:extLst>
                    <a:ext uri="{9D8B030D-6E8A-4147-A177-3AD203B41FA5}">
                      <a16:colId xmlns:a16="http://schemas.microsoft.com/office/drawing/2014/main" val="20006"/>
                    </a:ext>
                  </a:extLst>
                </a:gridCol>
                <a:gridCol w="1028700">
                  <a:extLst>
                    <a:ext uri="{9D8B030D-6E8A-4147-A177-3AD203B41FA5}">
                      <a16:colId xmlns:a16="http://schemas.microsoft.com/office/drawing/2014/main" val="20007"/>
                    </a:ext>
                  </a:extLst>
                </a:gridCol>
              </a:tblGrid>
              <a:tr h="0">
                <a:tc>
                  <a:txBody>
                    <a:bodyPr/>
                    <a:lstStyle/>
                    <a:p>
                      <a:r>
                        <a:rPr lang="en-US" sz="1100" dirty="0" smtClean="0"/>
                        <a:t>Phase 2</a:t>
                      </a:r>
                      <a:endParaRPr lang="en-US" sz="1100" dirty="0"/>
                    </a:p>
                  </a:txBody>
                  <a:tcPr/>
                </a:tc>
                <a:tc>
                  <a:txBody>
                    <a:bodyPr/>
                    <a:lstStyle/>
                    <a:p>
                      <a:r>
                        <a:rPr lang="en-US" sz="1100" dirty="0" smtClean="0"/>
                        <a:t>Power</a:t>
                      </a:r>
                      <a:endParaRPr lang="en-US" sz="1100" dirty="0"/>
                    </a:p>
                  </a:txBody>
                  <a:tcPr/>
                </a:tc>
                <a:tc>
                  <a:txBody>
                    <a:bodyPr/>
                    <a:lstStyle/>
                    <a:p>
                      <a:r>
                        <a:rPr lang="en-US" sz="1100" dirty="0" smtClean="0"/>
                        <a:t>JTAG</a:t>
                      </a:r>
                      <a:endParaRPr lang="en-US" sz="1100" dirty="0"/>
                    </a:p>
                  </a:txBody>
                  <a:tcPr/>
                </a:tc>
                <a:tc>
                  <a:txBody>
                    <a:bodyPr/>
                    <a:lstStyle/>
                    <a:p>
                      <a:r>
                        <a:rPr lang="en-US" sz="1100" dirty="0" smtClean="0"/>
                        <a:t>Boundary</a:t>
                      </a:r>
                      <a:endParaRPr lang="en-US" sz="1100" dirty="0"/>
                    </a:p>
                  </a:txBody>
                  <a:tcPr/>
                </a:tc>
                <a:tc>
                  <a:txBody>
                    <a:bodyPr/>
                    <a:lstStyle/>
                    <a:p>
                      <a:r>
                        <a:rPr lang="en-US" sz="1100" dirty="0" smtClean="0"/>
                        <a:t>HSL</a:t>
                      </a:r>
                      <a:endParaRPr lang="en-US" sz="1100" dirty="0"/>
                    </a:p>
                  </a:txBody>
                  <a:tcPr/>
                </a:tc>
                <a:tc>
                  <a:txBody>
                    <a:bodyPr/>
                    <a:lstStyle/>
                    <a:p>
                      <a:r>
                        <a:rPr lang="en-US" sz="1100" dirty="0" smtClean="0"/>
                        <a:t>Analog Power</a:t>
                      </a:r>
                      <a:endParaRPr lang="en-US" sz="1100" dirty="0"/>
                    </a:p>
                  </a:txBody>
                  <a:tcPr/>
                </a:tc>
                <a:tc>
                  <a:txBody>
                    <a:bodyPr/>
                    <a:lstStyle/>
                    <a:p>
                      <a:r>
                        <a:rPr lang="en-US" sz="1100" dirty="0" smtClean="0"/>
                        <a:t>Matrix</a:t>
                      </a:r>
                      <a:endParaRPr lang="en-US" sz="1100" dirty="0"/>
                    </a:p>
                  </a:txBody>
                  <a:tcPr/>
                </a:tc>
                <a:tc>
                  <a:txBody>
                    <a:bodyPr/>
                    <a:lstStyle/>
                    <a:p>
                      <a:r>
                        <a:rPr lang="en-US" sz="1100" dirty="0" smtClean="0"/>
                        <a:t>Overall</a:t>
                      </a:r>
                      <a:endParaRPr lang="en-US" sz="1100" dirty="0"/>
                    </a:p>
                  </a:txBody>
                  <a:tcPr/>
                </a:tc>
                <a:extLst>
                  <a:ext uri="{0D108BD9-81ED-4DB2-BD59-A6C34878D82A}">
                    <a16:rowId xmlns:a16="http://schemas.microsoft.com/office/drawing/2014/main" val="10000"/>
                  </a:ext>
                </a:extLst>
              </a:tr>
              <a:tr h="0">
                <a:tc>
                  <a:txBody>
                    <a:bodyPr/>
                    <a:lstStyle/>
                    <a:p>
                      <a:r>
                        <a:rPr lang="en-US" sz="1100" dirty="0" smtClean="0"/>
                        <a:t>W37_IF</a:t>
                      </a:r>
                      <a:endParaRPr lang="en-US" sz="1100" dirty="0"/>
                    </a:p>
                  </a:txBody>
                  <a:tcPr>
                    <a:no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FFC000"/>
                    </a:solid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endParaRPr lang="en-US" sz="1100" dirty="0"/>
                    </a:p>
                  </a:txBody>
                  <a:tcPr>
                    <a:solidFill>
                      <a:srgbClr val="00B0F0"/>
                    </a:solidFill>
                  </a:tcPr>
                </a:tc>
                <a:extLst>
                  <a:ext uri="{0D108BD9-81ED-4DB2-BD59-A6C34878D82A}">
                    <a16:rowId xmlns:a16="http://schemas.microsoft.com/office/drawing/2014/main" val="10001"/>
                  </a:ext>
                </a:extLst>
              </a:tr>
              <a:tr h="0">
                <a:tc>
                  <a:txBody>
                    <a:bodyPr/>
                    <a:lstStyle/>
                    <a:p>
                      <a:r>
                        <a:rPr lang="en-US" sz="1100" dirty="0" smtClean="0"/>
                        <a:t>W40_IF</a:t>
                      </a:r>
                      <a:endParaRPr lang="en-US" sz="1100" dirty="0"/>
                    </a:p>
                  </a:txBody>
                  <a:tcPr>
                    <a:no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extLst>
                  <a:ext uri="{0D108BD9-81ED-4DB2-BD59-A6C34878D82A}">
                    <a16:rowId xmlns:a16="http://schemas.microsoft.com/office/drawing/2014/main" val="10002"/>
                  </a:ext>
                </a:extLst>
              </a:tr>
              <a:tr h="0">
                <a:tc>
                  <a:txBody>
                    <a:bodyPr/>
                    <a:lstStyle/>
                    <a:p>
                      <a:r>
                        <a:rPr lang="en-US" sz="1100" dirty="0" smtClean="0"/>
                        <a:t>W38_IB</a:t>
                      </a:r>
                      <a:endParaRPr lang="en-US" sz="1100" dirty="0"/>
                    </a:p>
                  </a:txBody>
                  <a:tcPr>
                    <a:noFill/>
                  </a:tcPr>
                </a:tc>
                <a:tc>
                  <a:txBody>
                    <a:bodyPr/>
                    <a:lstStyle/>
                    <a:p>
                      <a:pPr algn="ctr"/>
                      <a:r>
                        <a:rPr lang="en-US" sz="1100" b="0" dirty="0" smtClean="0"/>
                        <a:t>SW_DVDD</a:t>
                      </a:r>
                      <a:endParaRPr lang="en-US" sz="1100" b="0" dirty="0"/>
                    </a:p>
                  </a:txBody>
                  <a:tcPr>
                    <a:solidFill>
                      <a:srgbClr val="FF0000"/>
                    </a:solidFill>
                  </a:tcPr>
                </a:tc>
                <a:tc>
                  <a:txBody>
                    <a:bodyPr/>
                    <a:lstStyle/>
                    <a:p>
                      <a:pPr algn="ctr"/>
                      <a:endParaRPr lang="en-US" sz="1100" dirty="0"/>
                    </a:p>
                  </a:txBody>
                  <a:tcPr>
                    <a:solidFill>
                      <a:srgbClr val="FF0000"/>
                    </a:solid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r>
                        <a:rPr lang="en-US" sz="1100" dirty="0" smtClean="0"/>
                        <a:t>Reworked</a:t>
                      </a:r>
                      <a:endParaRPr lang="en-US" sz="1100" dirty="0"/>
                    </a:p>
                  </a:txBody>
                  <a:tcPr>
                    <a:solidFill>
                      <a:srgbClr val="FF0000"/>
                    </a:solidFill>
                  </a:tcPr>
                </a:tc>
                <a:extLst>
                  <a:ext uri="{0D108BD9-81ED-4DB2-BD59-A6C34878D82A}">
                    <a16:rowId xmlns:a16="http://schemas.microsoft.com/office/drawing/2014/main" val="10003"/>
                  </a:ext>
                </a:extLst>
              </a:tr>
              <a:tr h="0">
                <a:tc>
                  <a:txBody>
                    <a:bodyPr/>
                    <a:lstStyle/>
                    <a:p>
                      <a:r>
                        <a:rPr lang="en-US" sz="1100" dirty="0" smtClean="0"/>
                        <a:t>W38_IB (</a:t>
                      </a:r>
                      <a:r>
                        <a:rPr lang="en-US" sz="1100" dirty="0" err="1" smtClean="0"/>
                        <a:t>rew</a:t>
                      </a:r>
                      <a:r>
                        <a:rPr lang="en-US" sz="1100" dirty="0" smtClean="0"/>
                        <a:t>)</a:t>
                      </a:r>
                      <a:endParaRPr lang="en-US" sz="1100" dirty="0"/>
                    </a:p>
                  </a:txBody>
                  <a:tcPr>
                    <a:noFill/>
                  </a:tcPr>
                </a:tc>
                <a:tc>
                  <a:txBody>
                    <a:bodyPr/>
                    <a:lstStyle/>
                    <a:p>
                      <a:pPr algn="ctr"/>
                      <a:endParaRPr lang="en-US" sz="1100" dirty="0"/>
                    </a:p>
                  </a:txBody>
                  <a:tcPr>
                    <a:solidFill>
                      <a:srgbClr val="00B050"/>
                    </a:solidFill>
                  </a:tcPr>
                </a:tc>
                <a:tc>
                  <a:txBody>
                    <a:bodyPr/>
                    <a:lstStyle/>
                    <a:p>
                      <a:pPr algn="ctr"/>
                      <a:endParaRPr lang="en-US" sz="1100"/>
                    </a:p>
                  </a:txBody>
                  <a:tcPr>
                    <a:solidFill>
                      <a:srgbClr val="00B050"/>
                    </a:solidFill>
                  </a:tcPr>
                </a:tc>
                <a:tc>
                  <a:txBody>
                    <a:bodyPr/>
                    <a:lstStyle/>
                    <a:p>
                      <a:pPr algn="ctr"/>
                      <a:endParaRPr lang="en-US" sz="1100" dirty="0"/>
                    </a:p>
                  </a:txBody>
                  <a:tcPr>
                    <a:solidFill>
                      <a:srgbClr val="FFC000"/>
                    </a:solidFill>
                  </a:tcPr>
                </a:tc>
                <a:tc>
                  <a:txBody>
                    <a:bodyPr/>
                    <a:lstStyle/>
                    <a:p>
                      <a:pPr algn="ctr"/>
                      <a:endParaRPr lang="en-US" sz="1100" dirty="0"/>
                    </a:p>
                  </a:txBody>
                  <a:tcPr>
                    <a:solidFill>
                      <a:srgbClr val="FFC000"/>
                    </a:solidFill>
                  </a:tcPr>
                </a:tc>
                <a:tc>
                  <a:txBody>
                    <a:bodyPr/>
                    <a:lstStyle/>
                    <a:p>
                      <a:pPr algn="ctr"/>
                      <a:endParaRPr lang="en-US" sz="1100" dirty="0"/>
                    </a:p>
                  </a:txBody>
                  <a:tcPr>
                    <a:noFill/>
                  </a:tcPr>
                </a:tc>
                <a:tc>
                  <a:txBody>
                    <a:bodyPr/>
                    <a:lstStyle/>
                    <a:p>
                      <a:pPr algn="ctr"/>
                      <a:endParaRPr lang="en-US" sz="1100"/>
                    </a:p>
                  </a:txBody>
                  <a:tcPr>
                    <a:noFill/>
                  </a:tcPr>
                </a:tc>
                <a:tc>
                  <a:txBody>
                    <a:bodyPr/>
                    <a:lstStyle/>
                    <a:p>
                      <a:pPr algn="ctr"/>
                      <a:endParaRPr lang="en-US" sz="1100" dirty="0"/>
                    </a:p>
                  </a:txBody>
                  <a:tcPr>
                    <a:solidFill>
                      <a:srgbClr val="00B0F0"/>
                    </a:solidFill>
                  </a:tcPr>
                </a:tc>
                <a:extLst>
                  <a:ext uri="{0D108BD9-81ED-4DB2-BD59-A6C34878D82A}">
                    <a16:rowId xmlns:a16="http://schemas.microsoft.com/office/drawing/2014/main" val="10004"/>
                  </a:ext>
                </a:extLst>
              </a:tr>
              <a:tr h="0">
                <a:tc>
                  <a:txBody>
                    <a:bodyPr/>
                    <a:lstStyle/>
                    <a:p>
                      <a:r>
                        <a:rPr lang="en-US" sz="1100" dirty="0" smtClean="0"/>
                        <a:t>W37_OF1</a:t>
                      </a:r>
                      <a:endParaRPr lang="en-US" sz="1100" dirty="0"/>
                    </a:p>
                  </a:txBody>
                  <a:tcPr>
                    <a:no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FFC000"/>
                    </a:solidFill>
                  </a:tcPr>
                </a:tc>
                <a:tc>
                  <a:txBody>
                    <a:bodyPr/>
                    <a:lstStyle/>
                    <a:p>
                      <a:pPr algn="ctr"/>
                      <a:endParaRPr lang="en-US" sz="1100" dirty="0"/>
                    </a:p>
                  </a:txBody>
                  <a:tcPr>
                    <a:solidFill>
                      <a:srgbClr val="FFC000"/>
                    </a:solid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endParaRPr lang="en-US" sz="1100" dirty="0"/>
                    </a:p>
                  </a:txBody>
                  <a:tcPr>
                    <a:solidFill>
                      <a:srgbClr val="00B0F0"/>
                    </a:solidFill>
                  </a:tcPr>
                </a:tc>
                <a:extLst>
                  <a:ext uri="{0D108BD9-81ED-4DB2-BD59-A6C34878D82A}">
                    <a16:rowId xmlns:a16="http://schemas.microsoft.com/office/drawing/2014/main" val="10005"/>
                  </a:ext>
                </a:extLst>
              </a:tr>
              <a:tr h="0">
                <a:tc>
                  <a:txBody>
                    <a:bodyPr/>
                    <a:lstStyle/>
                    <a:p>
                      <a:r>
                        <a:rPr lang="en-US" sz="1100" dirty="0" smtClean="0"/>
                        <a:t>W37_OB1</a:t>
                      </a:r>
                      <a:endParaRPr lang="en-US" sz="1100" dirty="0"/>
                    </a:p>
                  </a:txBody>
                  <a:tcPr>
                    <a:no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extLst>
                  <a:ext uri="{0D108BD9-81ED-4DB2-BD59-A6C34878D82A}">
                    <a16:rowId xmlns:a16="http://schemas.microsoft.com/office/drawing/2014/main" val="10006"/>
                  </a:ext>
                </a:extLst>
              </a:tr>
              <a:tr h="0">
                <a:tc>
                  <a:txBody>
                    <a:bodyPr/>
                    <a:lstStyle/>
                    <a:p>
                      <a:r>
                        <a:rPr lang="en-US" sz="1100" dirty="0" smtClean="0"/>
                        <a:t>W38_OB1</a:t>
                      </a:r>
                      <a:endParaRPr lang="en-US" sz="1100" dirty="0"/>
                    </a:p>
                  </a:txBody>
                  <a:tcPr>
                    <a:noFill/>
                  </a:tcPr>
                </a:tc>
                <a:tc>
                  <a:txBody>
                    <a:bodyPr/>
                    <a:lstStyle/>
                    <a:p>
                      <a:pPr algn="ctr"/>
                      <a:r>
                        <a:rPr lang="en-US" sz="1100" dirty="0" smtClean="0"/>
                        <a:t>DHP-C/IO</a:t>
                      </a:r>
                      <a:endParaRPr lang="en-US" sz="1100" dirty="0"/>
                    </a:p>
                  </a:txBody>
                  <a:tcPr>
                    <a:solidFill>
                      <a:srgbClr val="FF0000"/>
                    </a:solidFill>
                  </a:tcPr>
                </a:tc>
                <a:tc>
                  <a:txBody>
                    <a:bodyPr/>
                    <a:lstStyle/>
                    <a:p>
                      <a:pPr algn="ctr"/>
                      <a:endParaRPr lang="en-US" sz="1100" dirty="0"/>
                    </a:p>
                  </a:txBody>
                  <a:tcPr>
                    <a:solidFill>
                      <a:srgbClr val="FF0000"/>
                    </a:solid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r>
                        <a:rPr lang="en-US" sz="1100" dirty="0" smtClean="0"/>
                        <a:t>On hold</a:t>
                      </a:r>
                      <a:endParaRPr lang="en-US" sz="1100" dirty="0"/>
                    </a:p>
                  </a:txBody>
                  <a:tcPr>
                    <a:solidFill>
                      <a:srgbClr val="FF0000"/>
                    </a:solidFill>
                  </a:tcPr>
                </a:tc>
                <a:extLst>
                  <a:ext uri="{0D108BD9-81ED-4DB2-BD59-A6C34878D82A}">
                    <a16:rowId xmlns:a16="http://schemas.microsoft.com/office/drawing/2014/main" val="10007"/>
                  </a:ext>
                </a:extLst>
              </a:tr>
            </a:tbl>
          </a:graphicData>
        </a:graphic>
      </p:graphicFrame>
      <p:graphicFrame>
        <p:nvGraphicFramePr>
          <p:cNvPr id="10" name="Inhaltsplatzhalter 9"/>
          <p:cNvGraphicFramePr>
            <a:graphicFrameLocks noGrp="1"/>
          </p:cNvGraphicFramePr>
          <p:nvPr>
            <p:ph idx="1"/>
            <p:extLst>
              <p:ext uri="{D42A27DB-BD31-4B8C-83A1-F6EECF244321}">
                <p14:modId xmlns:p14="http://schemas.microsoft.com/office/powerpoint/2010/main" val="2073797749"/>
              </p:ext>
            </p:extLst>
          </p:nvPr>
        </p:nvGraphicFramePr>
        <p:xfrm>
          <a:off x="519113" y="1052736"/>
          <a:ext cx="8229600" cy="1813560"/>
        </p:xfrm>
        <a:graphic>
          <a:graphicData uri="http://schemas.openxmlformats.org/drawingml/2006/table">
            <a:tbl>
              <a:tblPr firstRow="1" bandRow="1">
                <a:tableStyleId>{073A0DAA-6AF3-43AB-8588-CEC1D06C72B9}</a:tableStyleId>
              </a:tblPr>
              <a:tblGrid>
                <a:gridCol w="1172567">
                  <a:extLst>
                    <a:ext uri="{9D8B030D-6E8A-4147-A177-3AD203B41FA5}">
                      <a16:colId xmlns:a16="http://schemas.microsoft.com/office/drawing/2014/main" val="20000"/>
                    </a:ext>
                  </a:extLst>
                </a:gridCol>
                <a:gridCol w="884833">
                  <a:extLst>
                    <a:ext uri="{9D8B030D-6E8A-4147-A177-3AD203B41FA5}">
                      <a16:colId xmlns:a16="http://schemas.microsoft.com/office/drawing/2014/main" val="20001"/>
                    </a:ext>
                  </a:extLst>
                </a:gridCol>
                <a:gridCol w="987375">
                  <a:extLst>
                    <a:ext uri="{9D8B030D-6E8A-4147-A177-3AD203B41FA5}">
                      <a16:colId xmlns:a16="http://schemas.microsoft.com/office/drawing/2014/main" val="20002"/>
                    </a:ext>
                  </a:extLst>
                </a:gridCol>
                <a:gridCol w="1070025">
                  <a:extLst>
                    <a:ext uri="{9D8B030D-6E8A-4147-A177-3AD203B41FA5}">
                      <a16:colId xmlns:a16="http://schemas.microsoft.com/office/drawing/2014/main" val="20003"/>
                    </a:ext>
                  </a:extLst>
                </a:gridCol>
                <a:gridCol w="946199">
                  <a:extLst>
                    <a:ext uri="{9D8B030D-6E8A-4147-A177-3AD203B41FA5}">
                      <a16:colId xmlns:a16="http://schemas.microsoft.com/office/drawing/2014/main" val="20004"/>
                    </a:ext>
                  </a:extLst>
                </a:gridCol>
                <a:gridCol w="1111201">
                  <a:extLst>
                    <a:ext uri="{9D8B030D-6E8A-4147-A177-3AD203B41FA5}">
                      <a16:colId xmlns:a16="http://schemas.microsoft.com/office/drawing/2014/main" val="20005"/>
                    </a:ext>
                  </a:extLst>
                </a:gridCol>
                <a:gridCol w="1028700">
                  <a:extLst>
                    <a:ext uri="{9D8B030D-6E8A-4147-A177-3AD203B41FA5}">
                      <a16:colId xmlns:a16="http://schemas.microsoft.com/office/drawing/2014/main" val="20006"/>
                    </a:ext>
                  </a:extLst>
                </a:gridCol>
                <a:gridCol w="1028700">
                  <a:extLst>
                    <a:ext uri="{9D8B030D-6E8A-4147-A177-3AD203B41FA5}">
                      <a16:colId xmlns:a16="http://schemas.microsoft.com/office/drawing/2014/main" val="20007"/>
                    </a:ext>
                  </a:extLst>
                </a:gridCol>
              </a:tblGrid>
              <a:tr h="0">
                <a:tc>
                  <a:txBody>
                    <a:bodyPr/>
                    <a:lstStyle/>
                    <a:p>
                      <a:r>
                        <a:rPr lang="en-US" sz="1100" dirty="0" err="1" smtClean="0"/>
                        <a:t>Preprod</a:t>
                      </a:r>
                      <a:r>
                        <a:rPr lang="en-US" sz="1100" dirty="0" smtClean="0"/>
                        <a:t>.</a:t>
                      </a:r>
                      <a:endParaRPr lang="en-US" sz="1100" dirty="0"/>
                    </a:p>
                  </a:txBody>
                  <a:tcPr/>
                </a:tc>
                <a:tc>
                  <a:txBody>
                    <a:bodyPr/>
                    <a:lstStyle/>
                    <a:p>
                      <a:r>
                        <a:rPr lang="en-US" sz="1100" dirty="0" smtClean="0"/>
                        <a:t>Power</a:t>
                      </a:r>
                      <a:endParaRPr lang="en-US" sz="1100" dirty="0"/>
                    </a:p>
                  </a:txBody>
                  <a:tcPr/>
                </a:tc>
                <a:tc>
                  <a:txBody>
                    <a:bodyPr/>
                    <a:lstStyle/>
                    <a:p>
                      <a:r>
                        <a:rPr lang="en-US" sz="1100" dirty="0" smtClean="0"/>
                        <a:t>JTAG</a:t>
                      </a:r>
                      <a:endParaRPr lang="en-US" sz="1100" dirty="0"/>
                    </a:p>
                  </a:txBody>
                  <a:tcPr/>
                </a:tc>
                <a:tc>
                  <a:txBody>
                    <a:bodyPr/>
                    <a:lstStyle/>
                    <a:p>
                      <a:r>
                        <a:rPr lang="en-US" sz="1100" dirty="0" smtClean="0"/>
                        <a:t>Boundary</a:t>
                      </a:r>
                      <a:endParaRPr lang="en-US" sz="1100" dirty="0"/>
                    </a:p>
                  </a:txBody>
                  <a:tcPr/>
                </a:tc>
                <a:tc>
                  <a:txBody>
                    <a:bodyPr/>
                    <a:lstStyle/>
                    <a:p>
                      <a:r>
                        <a:rPr lang="en-US" sz="1100" dirty="0" smtClean="0"/>
                        <a:t>HSL</a:t>
                      </a:r>
                      <a:endParaRPr lang="en-US" sz="1100" dirty="0"/>
                    </a:p>
                  </a:txBody>
                  <a:tcPr/>
                </a:tc>
                <a:tc>
                  <a:txBody>
                    <a:bodyPr/>
                    <a:lstStyle/>
                    <a:p>
                      <a:r>
                        <a:rPr lang="en-US" sz="1100" dirty="0" smtClean="0"/>
                        <a:t>Analog Power</a:t>
                      </a:r>
                      <a:endParaRPr lang="en-US" sz="1100" dirty="0"/>
                    </a:p>
                  </a:txBody>
                  <a:tcPr/>
                </a:tc>
                <a:tc>
                  <a:txBody>
                    <a:bodyPr/>
                    <a:lstStyle/>
                    <a:p>
                      <a:r>
                        <a:rPr lang="en-US" sz="1100" dirty="0" smtClean="0"/>
                        <a:t>Matrix</a:t>
                      </a:r>
                      <a:endParaRPr lang="en-US" sz="1100" dirty="0"/>
                    </a:p>
                  </a:txBody>
                  <a:tcPr/>
                </a:tc>
                <a:tc>
                  <a:txBody>
                    <a:bodyPr/>
                    <a:lstStyle/>
                    <a:p>
                      <a:r>
                        <a:rPr lang="en-US" sz="1100" dirty="0" smtClean="0"/>
                        <a:t>Overall</a:t>
                      </a:r>
                      <a:endParaRPr lang="en-US" sz="1100" dirty="0"/>
                    </a:p>
                  </a:txBody>
                  <a:tcPr/>
                </a:tc>
                <a:extLst>
                  <a:ext uri="{0D108BD9-81ED-4DB2-BD59-A6C34878D82A}">
                    <a16:rowId xmlns:a16="http://schemas.microsoft.com/office/drawing/2014/main" val="10000"/>
                  </a:ext>
                </a:extLst>
              </a:tr>
              <a:tr h="0">
                <a:tc>
                  <a:txBody>
                    <a:bodyPr/>
                    <a:lstStyle/>
                    <a:p>
                      <a:r>
                        <a:rPr lang="en-US" sz="1100" dirty="0" smtClean="0"/>
                        <a:t>W36_IF</a:t>
                      </a:r>
                      <a:endParaRPr lang="en-US" sz="1100" dirty="0"/>
                    </a:p>
                  </a:txBody>
                  <a:tcPr>
                    <a:no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extLst>
                  <a:ext uri="{0D108BD9-81ED-4DB2-BD59-A6C34878D82A}">
                    <a16:rowId xmlns:a16="http://schemas.microsoft.com/office/drawing/2014/main" val="10001"/>
                  </a:ext>
                </a:extLst>
              </a:tr>
              <a:tr h="0">
                <a:tc>
                  <a:txBody>
                    <a:bodyPr/>
                    <a:lstStyle/>
                    <a:p>
                      <a:r>
                        <a:rPr lang="en-US" sz="1100" dirty="0" smtClean="0"/>
                        <a:t>W31_IF</a:t>
                      </a:r>
                      <a:endParaRPr lang="en-US" sz="1100" dirty="0"/>
                    </a:p>
                  </a:txBody>
                  <a:tcPr>
                    <a:no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r>
                        <a:rPr lang="en-US" sz="1100" dirty="0" smtClean="0"/>
                        <a:t>1,2,4</a:t>
                      </a:r>
                      <a:endParaRPr lang="en-US" sz="1100" dirty="0"/>
                    </a:p>
                  </a:txBody>
                  <a:tcPr>
                    <a:solidFill>
                      <a:srgbClr val="FFC000"/>
                    </a:solidFill>
                  </a:tcPr>
                </a:tc>
                <a:tc>
                  <a:txBody>
                    <a:bodyPr/>
                    <a:lstStyle/>
                    <a:p>
                      <a:pPr algn="ctr"/>
                      <a:endParaRPr lang="en-US" sz="1100" dirty="0"/>
                    </a:p>
                  </a:txBody>
                  <a:tcPr>
                    <a:solidFill>
                      <a:srgbClr val="FFC000"/>
                    </a:solidFill>
                  </a:tcPr>
                </a:tc>
                <a:extLst>
                  <a:ext uri="{0D108BD9-81ED-4DB2-BD59-A6C34878D82A}">
                    <a16:rowId xmlns:a16="http://schemas.microsoft.com/office/drawing/2014/main" val="10002"/>
                  </a:ext>
                </a:extLst>
              </a:tr>
              <a:tr h="0">
                <a:tc>
                  <a:txBody>
                    <a:bodyPr/>
                    <a:lstStyle/>
                    <a:p>
                      <a:r>
                        <a:rPr lang="en-US" sz="1100" dirty="0" smtClean="0"/>
                        <a:t>W31_IB (</a:t>
                      </a:r>
                      <a:r>
                        <a:rPr lang="en-US" sz="1100" dirty="0" err="1" smtClean="0"/>
                        <a:t>rew</a:t>
                      </a:r>
                      <a:r>
                        <a:rPr lang="en-US" sz="1100" dirty="0" smtClean="0"/>
                        <a:t>)</a:t>
                      </a:r>
                      <a:endParaRPr lang="en-US" sz="1100" dirty="0"/>
                    </a:p>
                  </a:txBody>
                  <a:tcPr>
                    <a:noFill/>
                  </a:tcPr>
                </a:tc>
                <a:tc>
                  <a:txBody>
                    <a:bodyPr/>
                    <a:lstStyle/>
                    <a:p>
                      <a:pPr algn="ctr"/>
                      <a:endParaRPr lang="en-US" sz="1100" dirty="0"/>
                    </a:p>
                  </a:txBody>
                  <a:tcPr>
                    <a:solidFill>
                      <a:srgbClr val="FFC00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endParaRPr lang="en-US" sz="1100" dirty="0"/>
                    </a:p>
                  </a:txBody>
                  <a:tcPr>
                    <a:solidFill>
                      <a:srgbClr val="FFC000"/>
                    </a:solidFill>
                  </a:tcPr>
                </a:tc>
                <a:extLst>
                  <a:ext uri="{0D108BD9-81ED-4DB2-BD59-A6C34878D82A}">
                    <a16:rowId xmlns:a16="http://schemas.microsoft.com/office/drawing/2014/main" val="10003"/>
                  </a:ext>
                </a:extLst>
              </a:tr>
              <a:tr h="0">
                <a:tc>
                  <a:txBody>
                    <a:bodyPr/>
                    <a:lstStyle/>
                    <a:p>
                      <a:r>
                        <a:rPr lang="en-US" sz="1100" dirty="0" smtClean="0"/>
                        <a:t>W31_OB1</a:t>
                      </a:r>
                      <a:endParaRPr lang="en-US" sz="1100" dirty="0"/>
                    </a:p>
                  </a:txBody>
                  <a:tcPr>
                    <a:noFill/>
                  </a:tcPr>
                </a:tc>
                <a:tc>
                  <a:txBody>
                    <a:bodyPr/>
                    <a:lstStyle/>
                    <a:p>
                      <a:pPr algn="ctr"/>
                      <a:endParaRPr lang="en-US" sz="1100" dirty="0"/>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SW-DVDD</a:t>
                      </a:r>
                    </a:p>
                  </a:txBody>
                  <a:tcPr>
                    <a:solidFill>
                      <a:srgbClr val="FF0000"/>
                    </a:solid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r>
                        <a:rPr lang="en-US" sz="1100" dirty="0" smtClean="0"/>
                        <a:t>Reworked</a:t>
                      </a:r>
                      <a:endParaRPr lang="en-US" sz="1100" dirty="0"/>
                    </a:p>
                  </a:txBody>
                  <a:tcPr>
                    <a:solidFill>
                      <a:srgbClr val="FF0000"/>
                    </a:solidFill>
                  </a:tcPr>
                </a:tc>
                <a:extLst>
                  <a:ext uri="{0D108BD9-81ED-4DB2-BD59-A6C34878D82A}">
                    <a16:rowId xmlns:a16="http://schemas.microsoft.com/office/drawing/2014/main" val="10004"/>
                  </a:ext>
                </a:extLst>
              </a:tr>
              <a:tr h="0">
                <a:tc>
                  <a:txBody>
                    <a:bodyPr/>
                    <a:lstStyle/>
                    <a:p>
                      <a:r>
                        <a:rPr lang="en-US" sz="1100" dirty="0" smtClean="0"/>
                        <a:t>W31_OB1 (</a:t>
                      </a:r>
                      <a:r>
                        <a:rPr lang="en-US" sz="1100" dirty="0" err="1" smtClean="0"/>
                        <a:t>rew</a:t>
                      </a:r>
                      <a:r>
                        <a:rPr lang="en-US" sz="1100" dirty="0" smtClean="0"/>
                        <a:t>)</a:t>
                      </a:r>
                      <a:endParaRPr lang="en-US" sz="1100" dirty="0"/>
                    </a:p>
                  </a:txBody>
                  <a:tcPr>
                    <a:no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endParaRPr lang="en-US" sz="1100" dirty="0"/>
                    </a:p>
                  </a:txBody>
                  <a:tcPr>
                    <a:solidFill>
                      <a:srgbClr val="00B050"/>
                    </a:solidFill>
                  </a:tcPr>
                </a:tc>
                <a:tc>
                  <a:txBody>
                    <a:bodyPr/>
                    <a:lstStyle/>
                    <a:p>
                      <a:pPr algn="ctr"/>
                      <a:r>
                        <a:rPr lang="en-US" sz="1100" dirty="0" smtClean="0"/>
                        <a:t>Clear-On/Off</a:t>
                      </a:r>
                      <a:endParaRPr lang="en-US" sz="1100" dirty="0"/>
                    </a:p>
                  </a:txBody>
                  <a:tcPr>
                    <a:solidFill>
                      <a:srgbClr val="FF0000"/>
                    </a:solidFill>
                  </a:tcPr>
                </a:tc>
                <a:tc>
                  <a:txBody>
                    <a:bodyPr/>
                    <a:lstStyle/>
                    <a:p>
                      <a:pPr algn="ctr"/>
                      <a:r>
                        <a:rPr lang="en-US" sz="1100" dirty="0" smtClean="0"/>
                        <a:t>L2_010</a:t>
                      </a:r>
                      <a:endParaRPr lang="en-US" sz="1100" dirty="0"/>
                    </a:p>
                  </a:txBody>
                  <a:tcPr>
                    <a:solidFill>
                      <a:srgbClr val="FF0000"/>
                    </a:solidFill>
                  </a:tcPr>
                </a:tc>
                <a:extLst>
                  <a:ext uri="{0D108BD9-81ED-4DB2-BD59-A6C34878D82A}">
                    <a16:rowId xmlns:a16="http://schemas.microsoft.com/office/drawing/2014/main" val="10005"/>
                  </a:ext>
                </a:extLst>
              </a:tr>
              <a:tr h="0">
                <a:tc>
                  <a:txBody>
                    <a:bodyPr/>
                    <a:lstStyle/>
                    <a:p>
                      <a:r>
                        <a:rPr lang="en-US" sz="1100" dirty="0" smtClean="0"/>
                        <a:t>W31_OB2</a:t>
                      </a:r>
                      <a:endParaRPr lang="en-US" sz="1100" dirty="0"/>
                    </a:p>
                  </a:txBody>
                  <a:tcPr>
                    <a:noFill/>
                  </a:tcPr>
                </a:tc>
                <a:tc>
                  <a:txBody>
                    <a:bodyPr/>
                    <a:lstStyle/>
                    <a:p>
                      <a:pPr algn="ctr"/>
                      <a:endParaRPr lang="en-US" sz="1100" dirty="0"/>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SW-DVDD</a:t>
                      </a:r>
                    </a:p>
                  </a:txBody>
                  <a:tcPr>
                    <a:solidFill>
                      <a:srgbClr val="FF0000"/>
                    </a:solidFill>
                  </a:tcPr>
                </a:tc>
                <a:tc>
                  <a:txBody>
                    <a:bodyPr/>
                    <a:lstStyle/>
                    <a:p>
                      <a:pPr algn="ctr"/>
                      <a:endParaRPr lang="en-US" sz="1100" dirty="0"/>
                    </a:p>
                  </a:txBody>
                  <a:tcPr>
                    <a:noFill/>
                  </a:tcPr>
                </a:tc>
                <a:tc>
                  <a:txBody>
                    <a:bodyPr/>
                    <a:lstStyle/>
                    <a:p>
                      <a:pPr algn="ctr"/>
                      <a:endParaRPr lang="en-US" sz="1100" dirty="0"/>
                    </a:p>
                  </a:txBody>
                  <a:tcPr>
                    <a:solidFill>
                      <a:srgbClr val="FFC000"/>
                    </a:solidFill>
                  </a:tcPr>
                </a:tc>
                <a:tc>
                  <a:txBody>
                    <a:bodyPr/>
                    <a:lstStyle/>
                    <a:p>
                      <a:pPr algn="ctr"/>
                      <a:endParaRPr lang="en-US" sz="1100" dirty="0"/>
                    </a:p>
                  </a:txBody>
                  <a:tcPr>
                    <a:noFill/>
                  </a:tcPr>
                </a:tc>
                <a:tc>
                  <a:txBody>
                    <a:bodyPr/>
                    <a:lstStyle/>
                    <a:p>
                      <a:pPr algn="ctr"/>
                      <a:endParaRPr lang="en-US" sz="1100" dirty="0"/>
                    </a:p>
                  </a:txBody>
                  <a:tcPr>
                    <a:noFill/>
                  </a:tcPr>
                </a:tc>
                <a:tc>
                  <a:txBody>
                    <a:bodyPr/>
                    <a:lstStyle/>
                    <a:p>
                      <a:pPr algn="ctr"/>
                      <a:r>
                        <a:rPr lang="en-US" sz="1100" dirty="0" smtClean="0"/>
                        <a:t>Dummy</a:t>
                      </a:r>
                      <a:endParaRPr lang="en-US" sz="1100" dirty="0"/>
                    </a:p>
                  </a:txBody>
                  <a:tcPr>
                    <a:solidFill>
                      <a:srgbClr val="FF0000"/>
                    </a:solidFill>
                  </a:tcPr>
                </a:tc>
                <a:extLst>
                  <a:ext uri="{0D108BD9-81ED-4DB2-BD59-A6C34878D82A}">
                    <a16:rowId xmlns:a16="http://schemas.microsoft.com/office/drawing/2014/main" val="10006"/>
                  </a:ext>
                </a:extLst>
              </a:tr>
            </a:tbl>
          </a:graphicData>
        </a:graphic>
      </p:graphicFrame>
      <p:sp>
        <p:nvSpPr>
          <p:cNvPr id="13" name="Textfeld 12"/>
          <p:cNvSpPr txBox="1"/>
          <p:nvPr/>
        </p:nvSpPr>
        <p:spPr>
          <a:xfrm>
            <a:off x="539552" y="5376698"/>
            <a:ext cx="8208912" cy="1292662"/>
          </a:xfrm>
          <a:prstGeom prst="rect">
            <a:avLst/>
          </a:prstGeom>
          <a:noFill/>
        </p:spPr>
        <p:txBody>
          <a:bodyPr wrap="square" rtlCol="0">
            <a:spAutoFit/>
          </a:bodyPr>
          <a:lstStyle/>
          <a:p>
            <a:pPr algn="ctr"/>
            <a:r>
              <a:rPr lang="en-US" sz="1600" dirty="0" smtClean="0"/>
              <a:t>Color code:</a:t>
            </a:r>
          </a:p>
          <a:p>
            <a:pPr algn="ctr"/>
            <a:r>
              <a:rPr lang="en-US" sz="1600" dirty="0">
                <a:effectLst>
                  <a:glow rad="101600">
                    <a:srgbClr val="00B050"/>
                  </a:glow>
                </a:effectLst>
              </a:rPr>
              <a:t>Perfect</a:t>
            </a:r>
            <a:r>
              <a:rPr lang="en-US" sz="1600" dirty="0" smtClean="0"/>
              <a:t>	</a:t>
            </a:r>
            <a:r>
              <a:rPr lang="en-US" sz="1600" dirty="0" smtClean="0">
                <a:effectLst>
                  <a:glow rad="101600">
                    <a:srgbClr val="00B0F0"/>
                  </a:glow>
                </a:effectLst>
              </a:rPr>
              <a:t>Passed</a:t>
            </a:r>
            <a:r>
              <a:rPr lang="en-US" sz="1600" dirty="0" smtClean="0"/>
              <a:t>	</a:t>
            </a:r>
            <a:r>
              <a:rPr lang="en-US" sz="1600" dirty="0">
                <a:effectLst>
                  <a:glow rad="101600">
                    <a:srgbClr val="FFC000"/>
                  </a:glow>
                </a:effectLst>
              </a:rPr>
              <a:t>Minor errors / Possible touchdown problems</a:t>
            </a:r>
            <a:r>
              <a:rPr lang="en-US" sz="1600" dirty="0" smtClean="0"/>
              <a:t>	</a:t>
            </a:r>
            <a:r>
              <a:rPr lang="en-US" sz="1600" dirty="0">
                <a:effectLst>
                  <a:glow rad="101600">
                    <a:srgbClr val="FF0000"/>
                  </a:glow>
                </a:effectLst>
              </a:rPr>
              <a:t>Show </a:t>
            </a:r>
            <a:r>
              <a:rPr lang="en-US" sz="1600" dirty="0" smtClean="0">
                <a:effectLst>
                  <a:glow rad="101600">
                    <a:srgbClr val="FF0000"/>
                  </a:glow>
                </a:effectLst>
              </a:rPr>
              <a:t>stopper</a:t>
            </a:r>
          </a:p>
          <a:p>
            <a:pPr algn="ctr"/>
            <a:endParaRPr lang="en-US" sz="1100" dirty="0" smtClean="0"/>
          </a:p>
          <a:p>
            <a:pPr algn="ctr"/>
            <a:r>
              <a:rPr lang="en-US" sz="1600" dirty="0" smtClean="0"/>
              <a:t>Yield (after reworks):</a:t>
            </a:r>
          </a:p>
          <a:p>
            <a:pPr algn="ctr"/>
            <a:r>
              <a:rPr lang="en-US" sz="1600" dirty="0" smtClean="0"/>
              <a:t>IF: 4/4	IB: 2/2	OF: 1/1	OB: 1(2)/4	Total: 8/11 (72%)</a:t>
            </a:r>
            <a:endParaRPr lang="en-US" sz="1600" dirty="0"/>
          </a:p>
        </p:txBody>
      </p:sp>
    </p:spTree>
    <p:extLst>
      <p:ext uri="{BB962C8B-B14F-4D97-AF65-F5344CB8AC3E}">
        <p14:creationId xmlns:p14="http://schemas.microsoft.com/office/powerpoint/2010/main" val="997823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539552" y="5376698"/>
            <a:ext cx="8208912" cy="1292662"/>
          </a:xfrm>
          <a:prstGeom prst="rect">
            <a:avLst/>
          </a:prstGeom>
          <a:noFill/>
        </p:spPr>
        <p:txBody>
          <a:bodyPr wrap="square" rtlCol="0">
            <a:spAutoFit/>
          </a:bodyPr>
          <a:lstStyle/>
          <a:p>
            <a:pPr algn="ctr"/>
            <a:r>
              <a:rPr lang="en-US" sz="1600" dirty="0" smtClean="0"/>
              <a:t>Color code:</a:t>
            </a:r>
          </a:p>
          <a:p>
            <a:pPr algn="ctr"/>
            <a:r>
              <a:rPr lang="en-US" sz="1600" dirty="0">
                <a:effectLst>
                  <a:glow rad="101600">
                    <a:srgbClr val="00B050"/>
                  </a:glow>
                </a:effectLst>
              </a:rPr>
              <a:t>Perfect</a:t>
            </a:r>
            <a:r>
              <a:rPr lang="en-US" sz="1600" dirty="0" smtClean="0"/>
              <a:t>	</a:t>
            </a:r>
            <a:r>
              <a:rPr lang="en-US" sz="1600" dirty="0" smtClean="0">
                <a:effectLst>
                  <a:glow rad="101600">
                    <a:srgbClr val="00B0F0"/>
                  </a:glow>
                </a:effectLst>
              </a:rPr>
              <a:t>Passed</a:t>
            </a:r>
            <a:r>
              <a:rPr lang="en-US" sz="1600" dirty="0" smtClean="0"/>
              <a:t>	</a:t>
            </a:r>
            <a:r>
              <a:rPr lang="en-US" sz="1600" dirty="0">
                <a:effectLst>
                  <a:glow rad="101600">
                    <a:srgbClr val="FFC000"/>
                  </a:glow>
                </a:effectLst>
              </a:rPr>
              <a:t>Minor errors / Possible touchdown problems</a:t>
            </a:r>
            <a:r>
              <a:rPr lang="en-US" sz="1600" dirty="0" smtClean="0"/>
              <a:t>	</a:t>
            </a:r>
            <a:r>
              <a:rPr lang="en-US" sz="1600" dirty="0">
                <a:effectLst>
                  <a:glow rad="101600">
                    <a:srgbClr val="FF0000"/>
                  </a:glow>
                </a:effectLst>
              </a:rPr>
              <a:t>Show </a:t>
            </a:r>
            <a:r>
              <a:rPr lang="en-US" sz="1600" dirty="0" smtClean="0">
                <a:effectLst>
                  <a:glow rad="101600">
                    <a:srgbClr val="FF0000"/>
                  </a:glow>
                </a:effectLst>
              </a:rPr>
              <a:t>stopper</a:t>
            </a:r>
          </a:p>
          <a:p>
            <a:pPr algn="ctr"/>
            <a:endParaRPr lang="en-US" sz="1100" dirty="0" smtClean="0"/>
          </a:p>
          <a:p>
            <a:pPr algn="ctr"/>
            <a:r>
              <a:rPr lang="en-US" sz="1600" dirty="0" smtClean="0"/>
              <a:t>Yield (after reworks):</a:t>
            </a:r>
          </a:p>
          <a:p>
            <a:pPr algn="ctr"/>
            <a:r>
              <a:rPr lang="en-US" sz="1600" dirty="0"/>
              <a:t>IF: 15/15 (100%)	IB: 14/14 (100%)</a:t>
            </a:r>
          </a:p>
        </p:txBody>
      </p:sp>
      <p:sp>
        <p:nvSpPr>
          <p:cNvPr id="2" name="Titel 1"/>
          <p:cNvSpPr>
            <a:spLocks noGrp="1"/>
          </p:cNvSpPr>
          <p:nvPr>
            <p:ph type="title"/>
          </p:nvPr>
        </p:nvSpPr>
        <p:spPr/>
        <p:txBody>
          <a:bodyPr/>
          <a:lstStyle/>
          <a:p>
            <a:r>
              <a:rPr lang="en-US" dirty="0"/>
              <a:t>Test results </a:t>
            </a:r>
            <a:r>
              <a:rPr lang="en-US" dirty="0" smtClean="0"/>
              <a:t>overview: Phase 3 IF &amp; IB modules</a:t>
            </a:r>
            <a:endParaRPr lang="en-US" dirty="0"/>
          </a:p>
        </p:txBody>
      </p:sp>
      <p:graphicFrame>
        <p:nvGraphicFramePr>
          <p:cNvPr id="10" name="Inhaltsplatzhalter 9"/>
          <p:cNvGraphicFramePr>
            <a:graphicFrameLocks noGrp="1"/>
          </p:cNvGraphicFramePr>
          <p:nvPr>
            <p:ph sz="half" idx="1"/>
            <p:extLst>
              <p:ext uri="{D42A27DB-BD31-4B8C-83A1-F6EECF244321}">
                <p14:modId xmlns:p14="http://schemas.microsoft.com/office/powerpoint/2010/main" val="1811878802"/>
              </p:ext>
            </p:extLst>
          </p:nvPr>
        </p:nvGraphicFramePr>
        <p:xfrm>
          <a:off x="525463" y="1052736"/>
          <a:ext cx="4038600" cy="4267200"/>
        </p:xfrm>
        <a:graphic>
          <a:graphicData uri="http://schemas.openxmlformats.org/drawingml/2006/table">
            <a:tbl>
              <a:tblPr firstRow="1" bandRow="1">
                <a:tableStyleId>{073A0DAA-6AF3-43AB-8588-CEC1D06C72B9}</a:tableStyleId>
              </a:tblPr>
              <a:tblGrid>
                <a:gridCol w="575426">
                  <a:extLst>
                    <a:ext uri="{9D8B030D-6E8A-4147-A177-3AD203B41FA5}">
                      <a16:colId xmlns:a16="http://schemas.microsoft.com/office/drawing/2014/main" val="20000"/>
                    </a:ext>
                  </a:extLst>
                </a:gridCol>
                <a:gridCol w="434224">
                  <a:extLst>
                    <a:ext uri="{9D8B030D-6E8A-4147-A177-3AD203B41FA5}">
                      <a16:colId xmlns:a16="http://schemas.microsoft.com/office/drawing/2014/main" val="20001"/>
                    </a:ext>
                  </a:extLst>
                </a:gridCol>
                <a:gridCol w="484545">
                  <a:extLst>
                    <a:ext uri="{9D8B030D-6E8A-4147-A177-3AD203B41FA5}">
                      <a16:colId xmlns:a16="http://schemas.microsoft.com/office/drawing/2014/main" val="20002"/>
                    </a:ext>
                  </a:extLst>
                </a:gridCol>
                <a:gridCol w="525105">
                  <a:extLst>
                    <a:ext uri="{9D8B030D-6E8A-4147-A177-3AD203B41FA5}">
                      <a16:colId xmlns:a16="http://schemas.microsoft.com/office/drawing/2014/main" val="20003"/>
                    </a:ext>
                  </a:extLst>
                </a:gridCol>
                <a:gridCol w="464338">
                  <a:extLst>
                    <a:ext uri="{9D8B030D-6E8A-4147-A177-3AD203B41FA5}">
                      <a16:colId xmlns:a16="http://schemas.microsoft.com/office/drawing/2014/main" val="20004"/>
                    </a:ext>
                  </a:extLst>
                </a:gridCol>
                <a:gridCol w="545312">
                  <a:extLst>
                    <a:ext uri="{9D8B030D-6E8A-4147-A177-3AD203B41FA5}">
                      <a16:colId xmlns:a16="http://schemas.microsoft.com/office/drawing/2014/main" val="20005"/>
                    </a:ext>
                  </a:extLst>
                </a:gridCol>
                <a:gridCol w="504825">
                  <a:extLst>
                    <a:ext uri="{9D8B030D-6E8A-4147-A177-3AD203B41FA5}">
                      <a16:colId xmlns:a16="http://schemas.microsoft.com/office/drawing/2014/main" val="20006"/>
                    </a:ext>
                  </a:extLst>
                </a:gridCol>
                <a:gridCol w="504825">
                  <a:extLst>
                    <a:ext uri="{9D8B030D-6E8A-4147-A177-3AD203B41FA5}">
                      <a16:colId xmlns:a16="http://schemas.microsoft.com/office/drawing/2014/main" val="20007"/>
                    </a:ext>
                  </a:extLst>
                </a:gridCol>
              </a:tblGrid>
              <a:tr h="0">
                <a:tc>
                  <a:txBody>
                    <a:bodyPr/>
                    <a:lstStyle/>
                    <a:p>
                      <a:r>
                        <a:rPr lang="en-US" sz="1100" dirty="0" smtClean="0"/>
                        <a:t>P3 IF</a:t>
                      </a:r>
                      <a:endParaRPr lang="en-US" sz="1100" dirty="0"/>
                    </a:p>
                  </a:txBody>
                  <a:tcPr marL="44873" marR="44873"/>
                </a:tc>
                <a:tc>
                  <a:txBody>
                    <a:bodyPr/>
                    <a:lstStyle/>
                    <a:p>
                      <a:r>
                        <a:rPr lang="en-US" sz="1100" dirty="0" smtClean="0"/>
                        <a:t>Pow</a:t>
                      </a:r>
                      <a:endParaRPr lang="en-US" sz="1100" dirty="0"/>
                    </a:p>
                  </a:txBody>
                  <a:tcPr marL="44873" marR="44873"/>
                </a:tc>
                <a:tc>
                  <a:txBody>
                    <a:bodyPr/>
                    <a:lstStyle/>
                    <a:p>
                      <a:r>
                        <a:rPr lang="en-US" sz="1100" dirty="0" smtClean="0"/>
                        <a:t>JTAG</a:t>
                      </a:r>
                      <a:endParaRPr lang="en-US" sz="1100" dirty="0"/>
                    </a:p>
                  </a:txBody>
                  <a:tcPr marL="44873" marR="44873"/>
                </a:tc>
                <a:tc>
                  <a:txBody>
                    <a:bodyPr/>
                    <a:lstStyle/>
                    <a:p>
                      <a:r>
                        <a:rPr lang="en-US" sz="1100" dirty="0" smtClean="0"/>
                        <a:t>Bound</a:t>
                      </a:r>
                      <a:endParaRPr lang="en-US" sz="1100" dirty="0"/>
                    </a:p>
                  </a:txBody>
                  <a:tcPr marL="44873" marR="44873"/>
                </a:tc>
                <a:tc>
                  <a:txBody>
                    <a:bodyPr/>
                    <a:lstStyle/>
                    <a:p>
                      <a:r>
                        <a:rPr lang="en-US" sz="1100" dirty="0" smtClean="0"/>
                        <a:t>HSL</a:t>
                      </a:r>
                      <a:endParaRPr lang="en-US" sz="1100" dirty="0"/>
                    </a:p>
                  </a:txBody>
                  <a:tcPr marL="44873" marR="44873"/>
                </a:tc>
                <a:tc>
                  <a:txBody>
                    <a:bodyPr/>
                    <a:lstStyle/>
                    <a:p>
                      <a:r>
                        <a:rPr lang="en-US" sz="1100" dirty="0" smtClean="0"/>
                        <a:t>Analog </a:t>
                      </a:r>
                      <a:endParaRPr lang="en-US" sz="1100" dirty="0"/>
                    </a:p>
                  </a:txBody>
                  <a:tcPr marL="44873" marR="44873"/>
                </a:tc>
                <a:tc>
                  <a:txBody>
                    <a:bodyPr/>
                    <a:lstStyle/>
                    <a:p>
                      <a:r>
                        <a:rPr lang="en-US" sz="1100" dirty="0" smtClean="0"/>
                        <a:t>Matrix</a:t>
                      </a:r>
                      <a:endParaRPr lang="en-US" sz="1100" dirty="0"/>
                    </a:p>
                  </a:txBody>
                  <a:tcPr marL="44873" marR="44873"/>
                </a:tc>
                <a:tc>
                  <a:txBody>
                    <a:bodyPr/>
                    <a:lstStyle/>
                    <a:p>
                      <a:r>
                        <a:rPr lang="en-US" sz="1100" dirty="0" smtClean="0"/>
                        <a:t>All</a:t>
                      </a:r>
                      <a:endParaRPr lang="en-US" sz="1100" dirty="0"/>
                    </a:p>
                  </a:txBody>
                  <a:tcPr marL="44873" marR="44873"/>
                </a:tc>
                <a:extLst>
                  <a:ext uri="{0D108BD9-81ED-4DB2-BD59-A6C34878D82A}">
                    <a16:rowId xmlns:a16="http://schemas.microsoft.com/office/drawing/2014/main" val="10000"/>
                  </a:ext>
                </a:extLst>
              </a:tr>
              <a:tr h="0">
                <a:tc>
                  <a:txBody>
                    <a:bodyPr/>
                    <a:lstStyle/>
                    <a:p>
                      <a:r>
                        <a:rPr lang="en-US" sz="1100" dirty="0" smtClean="0"/>
                        <a:t>W02</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01"/>
                  </a:ext>
                </a:extLst>
              </a:tr>
              <a:tr h="0">
                <a:tc>
                  <a:txBody>
                    <a:bodyPr/>
                    <a:lstStyle/>
                    <a:p>
                      <a:r>
                        <a:rPr lang="en-US" sz="1100" dirty="0" smtClean="0"/>
                        <a:t>W03</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02"/>
                  </a:ext>
                </a:extLst>
              </a:tr>
              <a:tr h="0">
                <a:tc>
                  <a:txBody>
                    <a:bodyPr/>
                    <a:lstStyle/>
                    <a:p>
                      <a:r>
                        <a:rPr lang="en-US" sz="1100" dirty="0" smtClean="0"/>
                        <a:t>W05</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03"/>
                  </a:ext>
                </a:extLst>
              </a:tr>
              <a:tr h="0">
                <a:tc>
                  <a:txBody>
                    <a:bodyPr/>
                    <a:lstStyle/>
                    <a:p>
                      <a:r>
                        <a:rPr lang="en-US" sz="1100" dirty="0" smtClean="0"/>
                        <a:t>W08</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04"/>
                  </a:ext>
                </a:extLst>
              </a:tr>
              <a:tr h="0">
                <a:tc>
                  <a:txBody>
                    <a:bodyPr/>
                    <a:lstStyle/>
                    <a:p>
                      <a:r>
                        <a:rPr lang="en-US" sz="1100" dirty="0" smtClean="0"/>
                        <a:t>W32</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05"/>
                  </a:ext>
                </a:extLst>
              </a:tr>
              <a:tr h="0">
                <a:tc>
                  <a:txBody>
                    <a:bodyPr/>
                    <a:lstStyle/>
                    <a:p>
                      <a:r>
                        <a:rPr lang="en-US" sz="1100" dirty="0" smtClean="0"/>
                        <a:t>W41</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06"/>
                  </a:ext>
                </a:extLst>
              </a:tr>
              <a:tr h="0">
                <a:tc>
                  <a:txBody>
                    <a:bodyPr/>
                    <a:lstStyle/>
                    <a:p>
                      <a:r>
                        <a:rPr lang="en-US" sz="1100" dirty="0" smtClean="0"/>
                        <a:t>W42</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07"/>
                  </a:ext>
                </a:extLst>
              </a:tr>
              <a:tr h="0">
                <a:tc>
                  <a:txBody>
                    <a:bodyPr/>
                    <a:lstStyle/>
                    <a:p>
                      <a:r>
                        <a:rPr lang="en-US" sz="1100" dirty="0" smtClean="0"/>
                        <a:t>W43</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08"/>
                  </a:ext>
                </a:extLst>
              </a:tr>
              <a:tr h="0">
                <a:tc>
                  <a:txBody>
                    <a:bodyPr/>
                    <a:lstStyle/>
                    <a:p>
                      <a:r>
                        <a:rPr lang="en-US" sz="1100" dirty="0" smtClean="0"/>
                        <a:t>W44</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09"/>
                  </a:ext>
                </a:extLst>
              </a:tr>
              <a:tr h="0">
                <a:tc>
                  <a:txBody>
                    <a:bodyPr/>
                    <a:lstStyle/>
                    <a:p>
                      <a:r>
                        <a:rPr lang="en-US" sz="1100" dirty="0" smtClean="0"/>
                        <a:t>W45</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10"/>
                  </a:ext>
                </a:extLst>
              </a:tr>
              <a:tr h="0">
                <a:tc>
                  <a:txBody>
                    <a:bodyPr/>
                    <a:lstStyle/>
                    <a:p>
                      <a:r>
                        <a:rPr lang="en-US" sz="1100" dirty="0" smtClean="0"/>
                        <a:t>W46</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11"/>
                  </a:ext>
                </a:extLst>
              </a:tr>
              <a:tr h="0">
                <a:tc>
                  <a:txBody>
                    <a:bodyPr/>
                    <a:lstStyle/>
                    <a:p>
                      <a:r>
                        <a:rPr lang="en-US" sz="1100" dirty="0" smtClean="0"/>
                        <a:t>W47</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r>
                        <a:rPr lang="en-US" sz="1100" dirty="0" smtClean="0"/>
                        <a:t>3,4</a:t>
                      </a:r>
                      <a:endParaRPr lang="en-US" sz="1100" dirty="0"/>
                    </a:p>
                  </a:txBody>
                  <a:tcPr marL="44873" marR="44873">
                    <a:solidFill>
                      <a:srgbClr val="00B0F0"/>
                    </a:solidFill>
                  </a:tcPr>
                </a:tc>
                <a:tc>
                  <a:txBody>
                    <a:bodyPr/>
                    <a:lstStyle/>
                    <a:p>
                      <a:pPr algn="ctr"/>
                      <a:endParaRPr lang="en-US" sz="1100" dirty="0"/>
                    </a:p>
                  </a:txBody>
                  <a:tcPr marL="44873" marR="44873">
                    <a:solidFill>
                      <a:srgbClr val="00B050"/>
                    </a:solidFill>
                  </a:tcPr>
                </a:tc>
                <a:tc>
                  <a:txBody>
                    <a:bodyPr/>
                    <a:lstStyle/>
                    <a:p>
                      <a:pPr algn="ctr"/>
                      <a:r>
                        <a:rPr lang="en-US" sz="1100" dirty="0" smtClean="0"/>
                        <a:t>3,4</a:t>
                      </a:r>
                      <a:endParaRPr lang="en-US" sz="1100" dirty="0"/>
                    </a:p>
                  </a:txBody>
                  <a:tcPr marL="44873" marR="44873">
                    <a:solidFill>
                      <a:srgbClr val="00B0F0"/>
                    </a:solidFill>
                  </a:tcPr>
                </a:tc>
                <a:tc>
                  <a:txBody>
                    <a:bodyPr/>
                    <a:lstStyle/>
                    <a:p>
                      <a:pPr algn="ctr"/>
                      <a:endParaRPr lang="en-US" sz="1100" dirty="0"/>
                    </a:p>
                  </a:txBody>
                  <a:tcPr marL="44873" marR="44873">
                    <a:solidFill>
                      <a:srgbClr val="00B0F0"/>
                    </a:solidFill>
                  </a:tcPr>
                </a:tc>
                <a:extLst>
                  <a:ext uri="{0D108BD9-81ED-4DB2-BD59-A6C34878D82A}">
                    <a16:rowId xmlns:a16="http://schemas.microsoft.com/office/drawing/2014/main" val="10012"/>
                  </a:ext>
                </a:extLst>
              </a:tr>
              <a:tr h="0">
                <a:tc>
                  <a:txBody>
                    <a:bodyPr/>
                    <a:lstStyle/>
                    <a:p>
                      <a:endParaRPr lang="en-US" sz="200" dirty="0"/>
                    </a:p>
                  </a:txBody>
                  <a:tcPr marL="44873" marR="44873">
                    <a:solidFill>
                      <a:schemeClr val="bg1"/>
                    </a:solidFill>
                  </a:tcPr>
                </a:tc>
                <a:tc>
                  <a:txBody>
                    <a:bodyPr/>
                    <a:lstStyle/>
                    <a:p>
                      <a:pPr algn="ctr"/>
                      <a:endParaRPr lang="en-US" sz="200" dirty="0"/>
                    </a:p>
                  </a:txBody>
                  <a:tcPr marL="44873" marR="44873">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 dirty="0" smtClean="0"/>
                    </a:p>
                  </a:txBody>
                  <a:tcPr marL="44873" marR="44873">
                    <a:solidFill>
                      <a:schemeClr val="bg1"/>
                    </a:solidFill>
                  </a:tcPr>
                </a:tc>
                <a:tc>
                  <a:txBody>
                    <a:bodyPr/>
                    <a:lstStyle/>
                    <a:p>
                      <a:pPr algn="ctr"/>
                      <a:endParaRPr lang="en-US" sz="200" dirty="0"/>
                    </a:p>
                  </a:txBody>
                  <a:tcPr marL="44873" marR="44873">
                    <a:solidFill>
                      <a:schemeClr val="bg1"/>
                    </a:solidFill>
                  </a:tcPr>
                </a:tc>
                <a:tc>
                  <a:txBody>
                    <a:bodyPr/>
                    <a:lstStyle/>
                    <a:p>
                      <a:pPr algn="ctr"/>
                      <a:endParaRPr lang="en-US" sz="200" dirty="0"/>
                    </a:p>
                  </a:txBody>
                  <a:tcPr marL="44873" marR="44873">
                    <a:solidFill>
                      <a:schemeClr val="bg1"/>
                    </a:solidFill>
                  </a:tcPr>
                </a:tc>
                <a:tc>
                  <a:txBody>
                    <a:bodyPr/>
                    <a:lstStyle/>
                    <a:p>
                      <a:pPr algn="ctr"/>
                      <a:endParaRPr lang="en-US" sz="200" dirty="0"/>
                    </a:p>
                  </a:txBody>
                  <a:tcPr marL="44873" marR="44873">
                    <a:solidFill>
                      <a:schemeClr val="bg1"/>
                    </a:solidFill>
                  </a:tcPr>
                </a:tc>
                <a:tc>
                  <a:txBody>
                    <a:bodyPr/>
                    <a:lstStyle/>
                    <a:p>
                      <a:pPr algn="ctr"/>
                      <a:endParaRPr lang="en-US" sz="200" dirty="0"/>
                    </a:p>
                  </a:txBody>
                  <a:tcPr marL="44873" marR="44873">
                    <a:solidFill>
                      <a:schemeClr val="bg1"/>
                    </a:solidFill>
                  </a:tcPr>
                </a:tc>
                <a:tc>
                  <a:txBody>
                    <a:bodyPr/>
                    <a:lstStyle/>
                    <a:p>
                      <a:pPr algn="ctr"/>
                      <a:endParaRPr lang="en-US" sz="200" dirty="0"/>
                    </a:p>
                  </a:txBody>
                  <a:tcPr marL="44873" marR="44873">
                    <a:solidFill>
                      <a:schemeClr val="bg1"/>
                    </a:solidFill>
                  </a:tcPr>
                </a:tc>
                <a:extLst>
                  <a:ext uri="{0D108BD9-81ED-4DB2-BD59-A6C34878D82A}">
                    <a16:rowId xmlns:a16="http://schemas.microsoft.com/office/drawing/2014/main" val="10013"/>
                  </a:ext>
                </a:extLst>
              </a:tr>
              <a:tr h="0">
                <a:tc>
                  <a:txBody>
                    <a:bodyPr/>
                    <a:lstStyle/>
                    <a:p>
                      <a:r>
                        <a:rPr lang="en-US" sz="1100" dirty="0" smtClean="0"/>
                        <a:t>W04</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14"/>
                  </a:ext>
                </a:extLst>
              </a:tr>
              <a:tr h="0">
                <a:tc>
                  <a:txBody>
                    <a:bodyPr/>
                    <a:lstStyle/>
                    <a:p>
                      <a:r>
                        <a:rPr lang="en-US" sz="1100" dirty="0" smtClean="0"/>
                        <a:t>W09</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15"/>
                  </a:ext>
                </a:extLst>
              </a:tr>
              <a:tr h="0">
                <a:tc>
                  <a:txBody>
                    <a:bodyPr/>
                    <a:lstStyle/>
                    <a:p>
                      <a:r>
                        <a:rPr lang="en-US" sz="1100" dirty="0" smtClean="0"/>
                        <a:t>W13</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16"/>
                  </a:ext>
                </a:extLst>
              </a:tr>
            </a:tbl>
          </a:graphicData>
        </a:graphic>
      </p:graphicFrame>
      <p:graphicFrame>
        <p:nvGraphicFramePr>
          <p:cNvPr id="9" name="Inhaltsplatzhalter 8"/>
          <p:cNvGraphicFramePr>
            <a:graphicFrameLocks noGrp="1"/>
          </p:cNvGraphicFramePr>
          <p:nvPr>
            <p:ph sz="half" idx="2"/>
            <p:extLst>
              <p:ext uri="{D42A27DB-BD31-4B8C-83A1-F6EECF244321}">
                <p14:modId xmlns:p14="http://schemas.microsoft.com/office/powerpoint/2010/main" val="442591806"/>
              </p:ext>
            </p:extLst>
          </p:nvPr>
        </p:nvGraphicFramePr>
        <p:xfrm>
          <a:off x="4716463" y="1052736"/>
          <a:ext cx="4044450" cy="4008120"/>
        </p:xfrm>
        <a:graphic>
          <a:graphicData uri="http://schemas.openxmlformats.org/drawingml/2006/table">
            <a:tbl>
              <a:tblPr firstRow="1" bandRow="1">
                <a:tableStyleId>{073A0DAA-6AF3-43AB-8588-CEC1D06C72B9}</a:tableStyleId>
              </a:tblPr>
              <a:tblGrid>
                <a:gridCol w="576000">
                  <a:extLst>
                    <a:ext uri="{9D8B030D-6E8A-4147-A177-3AD203B41FA5}">
                      <a16:colId xmlns:a16="http://schemas.microsoft.com/office/drawing/2014/main" val="20000"/>
                    </a:ext>
                  </a:extLst>
                </a:gridCol>
                <a:gridCol w="435600">
                  <a:extLst>
                    <a:ext uri="{9D8B030D-6E8A-4147-A177-3AD203B41FA5}">
                      <a16:colId xmlns:a16="http://schemas.microsoft.com/office/drawing/2014/main" val="20001"/>
                    </a:ext>
                  </a:extLst>
                </a:gridCol>
                <a:gridCol w="486000">
                  <a:extLst>
                    <a:ext uri="{9D8B030D-6E8A-4147-A177-3AD203B41FA5}">
                      <a16:colId xmlns:a16="http://schemas.microsoft.com/office/drawing/2014/main" val="20002"/>
                    </a:ext>
                  </a:extLst>
                </a:gridCol>
                <a:gridCol w="525600">
                  <a:extLst>
                    <a:ext uri="{9D8B030D-6E8A-4147-A177-3AD203B41FA5}">
                      <a16:colId xmlns:a16="http://schemas.microsoft.com/office/drawing/2014/main" val="20003"/>
                    </a:ext>
                  </a:extLst>
                </a:gridCol>
                <a:gridCol w="464400">
                  <a:extLst>
                    <a:ext uri="{9D8B030D-6E8A-4147-A177-3AD203B41FA5}">
                      <a16:colId xmlns:a16="http://schemas.microsoft.com/office/drawing/2014/main" val="20004"/>
                    </a:ext>
                  </a:extLst>
                </a:gridCol>
                <a:gridCol w="547200">
                  <a:extLst>
                    <a:ext uri="{9D8B030D-6E8A-4147-A177-3AD203B41FA5}">
                      <a16:colId xmlns:a16="http://schemas.microsoft.com/office/drawing/2014/main" val="20005"/>
                    </a:ext>
                  </a:extLst>
                </a:gridCol>
                <a:gridCol w="504825">
                  <a:extLst>
                    <a:ext uri="{9D8B030D-6E8A-4147-A177-3AD203B41FA5}">
                      <a16:colId xmlns:a16="http://schemas.microsoft.com/office/drawing/2014/main" val="20006"/>
                    </a:ext>
                  </a:extLst>
                </a:gridCol>
                <a:gridCol w="504825">
                  <a:extLst>
                    <a:ext uri="{9D8B030D-6E8A-4147-A177-3AD203B41FA5}">
                      <a16:colId xmlns:a16="http://schemas.microsoft.com/office/drawing/2014/main" val="20007"/>
                    </a:ext>
                  </a:extLst>
                </a:gridCol>
              </a:tblGrid>
              <a:tr h="252000">
                <a:tc>
                  <a:txBody>
                    <a:bodyPr/>
                    <a:lstStyle/>
                    <a:p>
                      <a:r>
                        <a:rPr lang="en-US" sz="1100" dirty="0" smtClean="0"/>
                        <a:t>P3 IB</a:t>
                      </a:r>
                      <a:endParaRPr lang="en-US" sz="1100" dirty="0"/>
                    </a:p>
                  </a:txBody>
                  <a:tcPr marL="44873" marR="44873"/>
                </a:tc>
                <a:tc>
                  <a:txBody>
                    <a:bodyPr/>
                    <a:lstStyle/>
                    <a:p>
                      <a:r>
                        <a:rPr lang="en-US" sz="1100" dirty="0" smtClean="0"/>
                        <a:t>Pow</a:t>
                      </a:r>
                      <a:endParaRPr lang="en-US" sz="1100" dirty="0"/>
                    </a:p>
                  </a:txBody>
                  <a:tcPr marL="44873" marR="44873"/>
                </a:tc>
                <a:tc>
                  <a:txBody>
                    <a:bodyPr/>
                    <a:lstStyle/>
                    <a:p>
                      <a:r>
                        <a:rPr lang="en-US" sz="1100" dirty="0" smtClean="0"/>
                        <a:t>JTAG</a:t>
                      </a:r>
                      <a:endParaRPr lang="en-US" sz="1100" dirty="0"/>
                    </a:p>
                  </a:txBody>
                  <a:tcPr marL="44873" marR="44873"/>
                </a:tc>
                <a:tc>
                  <a:txBody>
                    <a:bodyPr/>
                    <a:lstStyle/>
                    <a:p>
                      <a:r>
                        <a:rPr lang="en-US" sz="1100" dirty="0" smtClean="0"/>
                        <a:t>Bound</a:t>
                      </a:r>
                      <a:endParaRPr lang="en-US" sz="1100" dirty="0"/>
                    </a:p>
                  </a:txBody>
                  <a:tcPr marL="44873" marR="44873"/>
                </a:tc>
                <a:tc>
                  <a:txBody>
                    <a:bodyPr/>
                    <a:lstStyle/>
                    <a:p>
                      <a:r>
                        <a:rPr lang="en-US" sz="1100" dirty="0" smtClean="0"/>
                        <a:t>HSL</a:t>
                      </a:r>
                      <a:endParaRPr lang="en-US" sz="1100" dirty="0"/>
                    </a:p>
                  </a:txBody>
                  <a:tcPr marL="44873" marR="44873"/>
                </a:tc>
                <a:tc>
                  <a:txBody>
                    <a:bodyPr/>
                    <a:lstStyle/>
                    <a:p>
                      <a:r>
                        <a:rPr lang="en-US" sz="1100" dirty="0" smtClean="0"/>
                        <a:t>Analog </a:t>
                      </a:r>
                      <a:endParaRPr lang="en-US" sz="1100" dirty="0"/>
                    </a:p>
                  </a:txBody>
                  <a:tcPr marL="44873" marR="44873"/>
                </a:tc>
                <a:tc>
                  <a:txBody>
                    <a:bodyPr/>
                    <a:lstStyle/>
                    <a:p>
                      <a:r>
                        <a:rPr lang="en-US" sz="1100" dirty="0" smtClean="0"/>
                        <a:t>Matrix</a:t>
                      </a:r>
                      <a:endParaRPr lang="en-US" sz="1100" dirty="0"/>
                    </a:p>
                  </a:txBody>
                  <a:tcPr marL="44873" marR="44873"/>
                </a:tc>
                <a:tc>
                  <a:txBody>
                    <a:bodyPr/>
                    <a:lstStyle/>
                    <a:p>
                      <a:r>
                        <a:rPr lang="en-US" sz="1100" dirty="0" smtClean="0"/>
                        <a:t>All</a:t>
                      </a:r>
                      <a:endParaRPr lang="en-US" sz="1100" dirty="0"/>
                    </a:p>
                  </a:txBody>
                  <a:tcPr marL="44873" marR="44873"/>
                </a:tc>
                <a:extLst>
                  <a:ext uri="{0D108BD9-81ED-4DB2-BD59-A6C34878D82A}">
                    <a16:rowId xmlns:a16="http://schemas.microsoft.com/office/drawing/2014/main" val="10000"/>
                  </a:ext>
                </a:extLst>
              </a:tr>
              <a:tr h="252000">
                <a:tc>
                  <a:txBody>
                    <a:bodyPr/>
                    <a:lstStyle/>
                    <a:p>
                      <a:r>
                        <a:rPr lang="en-US" sz="1100" dirty="0" smtClean="0"/>
                        <a:t>W01</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r>
                        <a:rPr lang="en-US" sz="1100" dirty="0" smtClean="0"/>
                        <a:t>1,2,3</a:t>
                      </a:r>
                      <a:endParaRPr lang="en-US" sz="1100" dirty="0"/>
                    </a:p>
                  </a:txBody>
                  <a:tcPr marL="44873" marR="44873">
                    <a:solidFill>
                      <a:srgbClr val="00B0F0"/>
                    </a:solidFill>
                  </a:tcPr>
                </a:tc>
                <a:tc>
                  <a:txBody>
                    <a:bodyPr/>
                    <a:lstStyle/>
                    <a:p>
                      <a:pPr algn="ctr"/>
                      <a:endParaRPr lang="en-US" sz="1100" dirty="0"/>
                    </a:p>
                  </a:txBody>
                  <a:tcPr marL="44873" marR="44873">
                    <a:noFill/>
                  </a:tcPr>
                </a:tc>
                <a:tc>
                  <a:txBody>
                    <a:bodyPr/>
                    <a:lstStyle/>
                    <a:p>
                      <a:pPr algn="ctr"/>
                      <a:endParaRPr lang="en-US" sz="1100" dirty="0"/>
                    </a:p>
                  </a:txBody>
                  <a:tcPr marL="44873" marR="44873">
                    <a:noFill/>
                  </a:tcPr>
                </a:tc>
                <a:tc>
                  <a:txBody>
                    <a:bodyPr/>
                    <a:lstStyle/>
                    <a:p>
                      <a:pPr algn="ctr"/>
                      <a:endParaRPr lang="en-US" sz="1100" dirty="0"/>
                    </a:p>
                  </a:txBody>
                  <a:tcPr marL="44873" marR="44873">
                    <a:solidFill>
                      <a:srgbClr val="00B0F0"/>
                    </a:solidFill>
                  </a:tcPr>
                </a:tc>
                <a:extLst>
                  <a:ext uri="{0D108BD9-81ED-4DB2-BD59-A6C34878D82A}">
                    <a16:rowId xmlns:a16="http://schemas.microsoft.com/office/drawing/2014/main" val="10001"/>
                  </a:ext>
                </a:extLst>
              </a:tr>
              <a:tr h="252000">
                <a:tc>
                  <a:txBody>
                    <a:bodyPr/>
                    <a:lstStyle/>
                    <a:p>
                      <a:r>
                        <a:rPr lang="en-US" sz="1100" dirty="0" smtClean="0"/>
                        <a:t>W02</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noFill/>
                  </a:tcPr>
                </a:tc>
                <a:tc>
                  <a:txBody>
                    <a:bodyPr/>
                    <a:lstStyle/>
                    <a:p>
                      <a:pPr algn="ctr"/>
                      <a:endParaRPr lang="en-US" sz="1100" dirty="0"/>
                    </a:p>
                  </a:txBody>
                  <a:tcPr marL="44873" marR="44873">
                    <a:noFill/>
                  </a:tcPr>
                </a:tc>
                <a:tc>
                  <a:txBody>
                    <a:bodyPr/>
                    <a:lstStyle/>
                    <a:p>
                      <a:pPr algn="ctr"/>
                      <a:endParaRPr lang="en-US" sz="1100" dirty="0"/>
                    </a:p>
                  </a:txBody>
                  <a:tcPr marL="44873" marR="44873">
                    <a:solidFill>
                      <a:srgbClr val="00B0F0"/>
                    </a:solidFill>
                  </a:tcPr>
                </a:tc>
                <a:extLst>
                  <a:ext uri="{0D108BD9-81ED-4DB2-BD59-A6C34878D82A}">
                    <a16:rowId xmlns:a16="http://schemas.microsoft.com/office/drawing/2014/main" val="10002"/>
                  </a:ext>
                </a:extLst>
              </a:tr>
              <a:tr h="252000">
                <a:tc>
                  <a:txBody>
                    <a:bodyPr/>
                    <a:lstStyle/>
                    <a:p>
                      <a:r>
                        <a:rPr lang="en-US" sz="1100" dirty="0" smtClean="0"/>
                        <a:t>W03</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r>
                        <a:rPr lang="en-US" sz="1100" dirty="0" smtClean="0"/>
                        <a:t>1,2</a:t>
                      </a:r>
                      <a:endParaRPr lang="en-US" sz="1100" dirty="0"/>
                    </a:p>
                  </a:txBody>
                  <a:tcPr marL="44873" marR="44873">
                    <a:solidFill>
                      <a:srgbClr val="00B0F0"/>
                    </a:solidFill>
                  </a:tcPr>
                </a:tc>
                <a:tc>
                  <a:txBody>
                    <a:bodyPr/>
                    <a:lstStyle/>
                    <a:p>
                      <a:pPr algn="ctr"/>
                      <a:endParaRPr lang="en-US" sz="1100" dirty="0"/>
                    </a:p>
                  </a:txBody>
                  <a:tcPr marL="44873" marR="44873">
                    <a:noFill/>
                  </a:tcPr>
                </a:tc>
                <a:tc>
                  <a:txBody>
                    <a:bodyPr/>
                    <a:lstStyle/>
                    <a:p>
                      <a:pPr algn="ctr"/>
                      <a:endParaRPr lang="en-US" sz="1100" dirty="0"/>
                    </a:p>
                  </a:txBody>
                  <a:tcPr marL="44873" marR="44873">
                    <a:noFill/>
                  </a:tcPr>
                </a:tc>
                <a:tc>
                  <a:txBody>
                    <a:bodyPr/>
                    <a:lstStyle/>
                    <a:p>
                      <a:pPr algn="ctr"/>
                      <a:endParaRPr lang="en-US" sz="1100" dirty="0"/>
                    </a:p>
                  </a:txBody>
                  <a:tcPr marL="44873" marR="44873">
                    <a:solidFill>
                      <a:srgbClr val="00B0F0"/>
                    </a:solidFill>
                  </a:tcPr>
                </a:tc>
                <a:extLst>
                  <a:ext uri="{0D108BD9-81ED-4DB2-BD59-A6C34878D82A}">
                    <a16:rowId xmlns:a16="http://schemas.microsoft.com/office/drawing/2014/main" val="10003"/>
                  </a:ext>
                </a:extLst>
              </a:tr>
              <a:tr h="252000">
                <a:tc>
                  <a:txBody>
                    <a:bodyPr/>
                    <a:lstStyle/>
                    <a:p>
                      <a:r>
                        <a:rPr lang="en-US" sz="1100" dirty="0" smtClean="0"/>
                        <a:t>W09</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r>
                        <a:rPr lang="en-US" sz="1100" dirty="0" smtClean="0"/>
                        <a:t>2,3,4</a:t>
                      </a:r>
                      <a:endParaRPr lang="en-US" sz="1100" dirty="0"/>
                    </a:p>
                  </a:txBody>
                  <a:tcPr marL="44873" marR="44873">
                    <a:solidFill>
                      <a:srgbClr val="00B0F0"/>
                    </a:solidFill>
                  </a:tcPr>
                </a:tc>
                <a:tc>
                  <a:txBody>
                    <a:bodyPr/>
                    <a:lstStyle/>
                    <a:p>
                      <a:pPr algn="ctr"/>
                      <a:endParaRPr lang="en-US" sz="1100" dirty="0"/>
                    </a:p>
                  </a:txBody>
                  <a:tcPr marL="44873" marR="44873">
                    <a:solidFill>
                      <a:srgbClr val="FFC000"/>
                    </a:solidFill>
                  </a:tcPr>
                </a:tc>
                <a:tc>
                  <a:txBody>
                    <a:bodyPr/>
                    <a:lstStyle/>
                    <a:p>
                      <a:pPr algn="ctr"/>
                      <a:endParaRPr lang="en-US" sz="1100" dirty="0"/>
                    </a:p>
                  </a:txBody>
                  <a:tcPr marL="44873" marR="44873">
                    <a:noFill/>
                  </a:tcPr>
                </a:tc>
                <a:tc>
                  <a:txBody>
                    <a:bodyPr/>
                    <a:lstStyle/>
                    <a:p>
                      <a:pPr algn="ctr"/>
                      <a:endParaRPr lang="en-US" sz="1100" dirty="0"/>
                    </a:p>
                  </a:txBody>
                  <a:tcPr marL="44873" marR="44873">
                    <a:solidFill>
                      <a:srgbClr val="00B0F0"/>
                    </a:solidFill>
                  </a:tcPr>
                </a:tc>
                <a:extLst>
                  <a:ext uri="{0D108BD9-81ED-4DB2-BD59-A6C34878D82A}">
                    <a16:rowId xmlns:a16="http://schemas.microsoft.com/office/drawing/2014/main" val="10004"/>
                  </a:ext>
                </a:extLst>
              </a:tr>
              <a:tr h="252000">
                <a:tc>
                  <a:txBody>
                    <a:bodyPr/>
                    <a:lstStyle/>
                    <a:p>
                      <a:r>
                        <a:rPr lang="en-US" sz="1100" dirty="0" smtClean="0"/>
                        <a:t>W32</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r>
                        <a:rPr lang="en-US" sz="1100" dirty="0" smtClean="0"/>
                        <a:t>2,4</a:t>
                      </a:r>
                      <a:endParaRPr lang="en-US" sz="1100" dirty="0"/>
                    </a:p>
                  </a:txBody>
                  <a:tcPr marL="44873" marR="44873">
                    <a:solidFill>
                      <a:srgbClr val="00B0F0"/>
                    </a:solidFill>
                  </a:tcPr>
                </a:tc>
                <a:tc>
                  <a:txBody>
                    <a:bodyPr/>
                    <a:lstStyle/>
                    <a:p>
                      <a:pPr algn="ctr"/>
                      <a:endParaRPr lang="en-US" sz="1100" dirty="0"/>
                    </a:p>
                  </a:txBody>
                  <a:tcPr marL="44873" marR="44873">
                    <a:solidFill>
                      <a:srgbClr val="00B0F0"/>
                    </a:solidFill>
                  </a:tcPr>
                </a:tc>
                <a:extLst>
                  <a:ext uri="{0D108BD9-81ED-4DB2-BD59-A6C34878D82A}">
                    <a16:rowId xmlns:a16="http://schemas.microsoft.com/office/drawing/2014/main" val="10005"/>
                  </a:ext>
                </a:extLst>
              </a:tr>
              <a:tr h="252000">
                <a:tc>
                  <a:txBody>
                    <a:bodyPr/>
                    <a:lstStyle/>
                    <a:p>
                      <a:r>
                        <a:rPr lang="en-US" sz="1100" dirty="0" smtClean="0"/>
                        <a:t>W41</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06"/>
                  </a:ext>
                </a:extLst>
              </a:tr>
              <a:tr h="252000">
                <a:tc>
                  <a:txBody>
                    <a:bodyPr/>
                    <a:lstStyle/>
                    <a:p>
                      <a:r>
                        <a:rPr lang="en-US" sz="1100" dirty="0" smtClean="0"/>
                        <a:t>W42</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r>
                        <a:rPr lang="en-US" sz="1100" dirty="0" smtClean="0"/>
                        <a:t>1,2,3</a:t>
                      </a:r>
                      <a:endParaRPr lang="en-US" sz="1100" dirty="0"/>
                    </a:p>
                  </a:txBody>
                  <a:tcPr marL="44873" marR="44873">
                    <a:solidFill>
                      <a:srgbClr val="00B0F0"/>
                    </a:solidFill>
                  </a:tcPr>
                </a:tc>
                <a:tc>
                  <a:txBody>
                    <a:bodyPr/>
                    <a:lstStyle/>
                    <a:p>
                      <a:pPr algn="ctr"/>
                      <a:endParaRPr lang="en-US" sz="1100" dirty="0"/>
                    </a:p>
                  </a:txBody>
                  <a:tcPr marL="44873" marR="44873">
                    <a:solidFill>
                      <a:srgbClr val="00B050"/>
                    </a:solidFill>
                  </a:tcPr>
                </a:tc>
                <a:tc>
                  <a:txBody>
                    <a:bodyPr/>
                    <a:lstStyle/>
                    <a:p>
                      <a:pPr algn="ctr"/>
                      <a:r>
                        <a:rPr lang="en-US" sz="1100" dirty="0" smtClean="0"/>
                        <a:t>1,2,3</a:t>
                      </a:r>
                      <a:endParaRPr lang="en-US" sz="1100" dirty="0"/>
                    </a:p>
                  </a:txBody>
                  <a:tcPr marL="44873" marR="44873">
                    <a:solidFill>
                      <a:srgbClr val="00B0F0"/>
                    </a:solidFill>
                  </a:tcPr>
                </a:tc>
                <a:tc>
                  <a:txBody>
                    <a:bodyPr/>
                    <a:lstStyle/>
                    <a:p>
                      <a:pPr algn="ctr"/>
                      <a:endParaRPr lang="en-US" sz="1100" dirty="0"/>
                    </a:p>
                  </a:txBody>
                  <a:tcPr marL="44873" marR="44873">
                    <a:solidFill>
                      <a:srgbClr val="00B0F0"/>
                    </a:solidFill>
                  </a:tcPr>
                </a:tc>
                <a:extLst>
                  <a:ext uri="{0D108BD9-81ED-4DB2-BD59-A6C34878D82A}">
                    <a16:rowId xmlns:a16="http://schemas.microsoft.com/office/drawing/2014/main" val="10007"/>
                  </a:ext>
                </a:extLst>
              </a:tr>
              <a:tr h="252000">
                <a:tc>
                  <a:txBody>
                    <a:bodyPr/>
                    <a:lstStyle/>
                    <a:p>
                      <a:r>
                        <a:rPr lang="en-US" sz="1100" dirty="0" smtClean="0"/>
                        <a:t>W43</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r>
                        <a:rPr lang="en-US" sz="1100" dirty="0" smtClean="0"/>
                        <a:t>1</a:t>
                      </a:r>
                      <a:endParaRPr lang="en-US" sz="1100" dirty="0"/>
                    </a:p>
                  </a:txBody>
                  <a:tcPr marL="44873" marR="44873">
                    <a:solidFill>
                      <a:srgbClr val="00B0F0"/>
                    </a:solidFill>
                  </a:tcPr>
                </a:tc>
                <a:tc>
                  <a:txBody>
                    <a:bodyPr/>
                    <a:lstStyle/>
                    <a:p>
                      <a:pPr algn="ctr"/>
                      <a:endParaRPr lang="en-US" sz="1100" dirty="0"/>
                    </a:p>
                  </a:txBody>
                  <a:tcPr marL="44873" marR="44873">
                    <a:noFill/>
                  </a:tcPr>
                </a:tc>
                <a:tc>
                  <a:txBody>
                    <a:bodyPr/>
                    <a:lstStyle/>
                    <a:p>
                      <a:pPr algn="ctr"/>
                      <a:endParaRPr lang="en-US" sz="1100" dirty="0"/>
                    </a:p>
                  </a:txBody>
                  <a:tcPr marL="44873" marR="44873">
                    <a:noFill/>
                  </a:tcPr>
                </a:tc>
                <a:tc>
                  <a:txBody>
                    <a:bodyPr/>
                    <a:lstStyle/>
                    <a:p>
                      <a:pPr algn="ctr"/>
                      <a:endParaRPr lang="en-US" sz="1100" dirty="0"/>
                    </a:p>
                  </a:txBody>
                  <a:tcPr marL="44873" marR="44873">
                    <a:solidFill>
                      <a:srgbClr val="00B0F0"/>
                    </a:solidFill>
                  </a:tcPr>
                </a:tc>
                <a:extLst>
                  <a:ext uri="{0D108BD9-81ED-4DB2-BD59-A6C34878D82A}">
                    <a16:rowId xmlns:a16="http://schemas.microsoft.com/office/drawing/2014/main" val="10008"/>
                  </a:ext>
                </a:extLst>
              </a:tr>
              <a:tr h="252000">
                <a:tc>
                  <a:txBody>
                    <a:bodyPr/>
                    <a:lstStyle/>
                    <a:p>
                      <a:r>
                        <a:rPr lang="en-US" sz="1100" dirty="0" smtClean="0"/>
                        <a:t>W44</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FFC000"/>
                    </a:solidFill>
                  </a:tcPr>
                </a:tc>
                <a:tc>
                  <a:txBody>
                    <a:bodyPr/>
                    <a:lstStyle/>
                    <a:p>
                      <a:pPr algn="ctr"/>
                      <a:endParaRPr lang="en-US" sz="1100" dirty="0"/>
                    </a:p>
                  </a:txBody>
                  <a:tcPr marL="44873" marR="44873">
                    <a:noFill/>
                  </a:tcPr>
                </a:tc>
                <a:tc>
                  <a:txBody>
                    <a:bodyPr/>
                    <a:lstStyle/>
                    <a:p>
                      <a:pPr algn="ctr"/>
                      <a:endParaRPr lang="en-US" sz="1100" dirty="0"/>
                    </a:p>
                  </a:txBody>
                  <a:tcPr marL="44873" marR="44873">
                    <a:noFill/>
                  </a:tcPr>
                </a:tc>
                <a:tc>
                  <a:txBody>
                    <a:bodyPr/>
                    <a:lstStyle/>
                    <a:p>
                      <a:pPr algn="ctr"/>
                      <a:endParaRPr lang="en-US" sz="1100" dirty="0"/>
                    </a:p>
                  </a:txBody>
                  <a:tcPr marL="44873" marR="44873">
                    <a:solidFill>
                      <a:srgbClr val="00B0F0"/>
                    </a:solidFill>
                  </a:tcPr>
                </a:tc>
                <a:extLst>
                  <a:ext uri="{0D108BD9-81ED-4DB2-BD59-A6C34878D82A}">
                    <a16:rowId xmlns:a16="http://schemas.microsoft.com/office/drawing/2014/main" val="10009"/>
                  </a:ext>
                </a:extLst>
              </a:tr>
              <a:tr h="252000">
                <a:tc>
                  <a:txBody>
                    <a:bodyPr/>
                    <a:lstStyle/>
                    <a:p>
                      <a:r>
                        <a:rPr lang="en-US" sz="1100" dirty="0" smtClean="0"/>
                        <a:t>W45</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FFC000"/>
                    </a:solidFill>
                  </a:tcPr>
                </a:tc>
                <a:tc>
                  <a:txBody>
                    <a:bodyPr/>
                    <a:lstStyle/>
                    <a:p>
                      <a:pPr algn="ctr"/>
                      <a:endParaRPr lang="en-US" sz="1100" dirty="0"/>
                    </a:p>
                  </a:txBody>
                  <a:tcPr marL="44873" marR="44873">
                    <a:noFill/>
                  </a:tcPr>
                </a:tc>
                <a:tc>
                  <a:txBody>
                    <a:bodyPr/>
                    <a:lstStyle/>
                    <a:p>
                      <a:pPr algn="ctr"/>
                      <a:endParaRPr lang="en-US" sz="1100" dirty="0"/>
                    </a:p>
                  </a:txBody>
                  <a:tcPr marL="44873" marR="44873">
                    <a:noFill/>
                  </a:tcPr>
                </a:tc>
                <a:tc>
                  <a:txBody>
                    <a:bodyPr/>
                    <a:lstStyle/>
                    <a:p>
                      <a:pPr algn="ctr"/>
                      <a:endParaRPr lang="en-US" sz="1100" dirty="0"/>
                    </a:p>
                  </a:txBody>
                  <a:tcPr marL="44873" marR="44873">
                    <a:solidFill>
                      <a:srgbClr val="00B0F0"/>
                    </a:solidFill>
                  </a:tcPr>
                </a:tc>
                <a:extLst>
                  <a:ext uri="{0D108BD9-81ED-4DB2-BD59-A6C34878D82A}">
                    <a16:rowId xmlns:a16="http://schemas.microsoft.com/office/drawing/2014/main" val="10010"/>
                  </a:ext>
                </a:extLst>
              </a:tr>
              <a:tr h="252000">
                <a:tc>
                  <a:txBody>
                    <a:bodyPr/>
                    <a:lstStyle/>
                    <a:p>
                      <a:r>
                        <a:rPr lang="en-US" sz="1100" dirty="0" smtClean="0"/>
                        <a:t>W46</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11"/>
                  </a:ext>
                </a:extLst>
              </a:tr>
              <a:tr h="252000">
                <a:tc>
                  <a:txBody>
                    <a:bodyPr/>
                    <a:lstStyle/>
                    <a:p>
                      <a:r>
                        <a:rPr lang="en-US" sz="1100" dirty="0" smtClean="0"/>
                        <a:t>W47</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r>
                        <a:rPr lang="en-US" sz="1100" dirty="0" smtClean="0"/>
                        <a:t>1,2,3</a:t>
                      </a:r>
                      <a:endParaRPr lang="en-US" sz="1100" dirty="0"/>
                    </a:p>
                  </a:txBody>
                  <a:tcPr marL="44873" marR="44873">
                    <a:solidFill>
                      <a:srgbClr val="00B0F0"/>
                    </a:solidFill>
                  </a:tcPr>
                </a:tc>
                <a:tc>
                  <a:txBody>
                    <a:bodyPr/>
                    <a:lstStyle/>
                    <a:p>
                      <a:pPr algn="ctr"/>
                      <a:endParaRPr lang="en-US" sz="1100" dirty="0"/>
                    </a:p>
                  </a:txBody>
                  <a:tcPr marL="44873" marR="44873">
                    <a:noFill/>
                  </a:tcPr>
                </a:tc>
                <a:tc>
                  <a:txBody>
                    <a:bodyPr/>
                    <a:lstStyle/>
                    <a:p>
                      <a:pPr algn="ctr"/>
                      <a:endParaRPr lang="en-US" sz="1100" dirty="0"/>
                    </a:p>
                  </a:txBody>
                  <a:tcPr marL="44873" marR="44873">
                    <a:noFill/>
                  </a:tcPr>
                </a:tc>
                <a:tc>
                  <a:txBody>
                    <a:bodyPr/>
                    <a:lstStyle/>
                    <a:p>
                      <a:pPr algn="ctr"/>
                      <a:endParaRPr lang="en-US" sz="1100" dirty="0"/>
                    </a:p>
                  </a:txBody>
                  <a:tcPr marL="44873" marR="44873">
                    <a:solidFill>
                      <a:srgbClr val="00B0F0"/>
                    </a:solidFill>
                  </a:tcPr>
                </a:tc>
                <a:extLst>
                  <a:ext uri="{0D108BD9-81ED-4DB2-BD59-A6C34878D82A}">
                    <a16:rowId xmlns:a16="http://schemas.microsoft.com/office/drawing/2014/main" val="10012"/>
                  </a:ext>
                </a:extLst>
              </a:tr>
              <a:tr h="0">
                <a:tc>
                  <a:txBody>
                    <a:bodyPr/>
                    <a:lstStyle/>
                    <a:p>
                      <a:endParaRPr lang="en-US" sz="200" dirty="0"/>
                    </a:p>
                  </a:txBody>
                  <a:tcPr marL="44873" marR="44873">
                    <a:solidFill>
                      <a:schemeClr val="bg1"/>
                    </a:solidFill>
                  </a:tcPr>
                </a:tc>
                <a:tc>
                  <a:txBody>
                    <a:bodyPr/>
                    <a:lstStyle/>
                    <a:p>
                      <a:pPr algn="ctr"/>
                      <a:endParaRPr lang="en-US" sz="200" dirty="0"/>
                    </a:p>
                  </a:txBody>
                  <a:tcPr marL="44873" marR="44873">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 dirty="0" smtClean="0"/>
                    </a:p>
                  </a:txBody>
                  <a:tcPr marL="44873" marR="44873">
                    <a:solidFill>
                      <a:schemeClr val="bg1"/>
                    </a:solidFill>
                  </a:tcPr>
                </a:tc>
                <a:tc>
                  <a:txBody>
                    <a:bodyPr/>
                    <a:lstStyle/>
                    <a:p>
                      <a:pPr algn="ctr"/>
                      <a:endParaRPr lang="en-US" sz="200" dirty="0"/>
                    </a:p>
                  </a:txBody>
                  <a:tcPr marL="44873" marR="44873">
                    <a:solidFill>
                      <a:schemeClr val="bg1"/>
                    </a:solidFill>
                  </a:tcPr>
                </a:tc>
                <a:tc>
                  <a:txBody>
                    <a:bodyPr/>
                    <a:lstStyle/>
                    <a:p>
                      <a:pPr algn="ctr"/>
                      <a:endParaRPr lang="en-US" sz="200" dirty="0"/>
                    </a:p>
                  </a:txBody>
                  <a:tcPr marL="44873" marR="44873">
                    <a:solidFill>
                      <a:schemeClr val="bg1"/>
                    </a:solidFill>
                  </a:tcPr>
                </a:tc>
                <a:tc>
                  <a:txBody>
                    <a:bodyPr/>
                    <a:lstStyle/>
                    <a:p>
                      <a:pPr algn="ctr"/>
                      <a:endParaRPr lang="en-US" sz="200" dirty="0"/>
                    </a:p>
                  </a:txBody>
                  <a:tcPr marL="44873" marR="44873">
                    <a:solidFill>
                      <a:schemeClr val="bg1"/>
                    </a:solidFill>
                  </a:tcPr>
                </a:tc>
                <a:tc>
                  <a:txBody>
                    <a:bodyPr/>
                    <a:lstStyle/>
                    <a:p>
                      <a:pPr algn="ctr"/>
                      <a:endParaRPr lang="en-US" sz="200" dirty="0"/>
                    </a:p>
                  </a:txBody>
                  <a:tcPr marL="44873" marR="44873">
                    <a:solidFill>
                      <a:schemeClr val="bg1"/>
                    </a:solidFill>
                  </a:tcPr>
                </a:tc>
                <a:tc>
                  <a:txBody>
                    <a:bodyPr/>
                    <a:lstStyle/>
                    <a:p>
                      <a:pPr algn="ctr"/>
                      <a:endParaRPr lang="en-US" sz="200" dirty="0"/>
                    </a:p>
                  </a:txBody>
                  <a:tcPr marL="44873" marR="44873">
                    <a:solidFill>
                      <a:schemeClr val="bg1"/>
                    </a:solidFill>
                  </a:tcPr>
                </a:tc>
                <a:extLst>
                  <a:ext uri="{0D108BD9-81ED-4DB2-BD59-A6C34878D82A}">
                    <a16:rowId xmlns:a16="http://schemas.microsoft.com/office/drawing/2014/main" val="10013"/>
                  </a:ext>
                </a:extLst>
              </a:tr>
              <a:tr h="252000">
                <a:tc>
                  <a:txBody>
                    <a:bodyPr/>
                    <a:lstStyle/>
                    <a:p>
                      <a:r>
                        <a:rPr lang="en-US" sz="1100" dirty="0" smtClean="0"/>
                        <a:t>W04</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14"/>
                  </a:ext>
                </a:extLst>
              </a:tr>
              <a:tr h="252000">
                <a:tc>
                  <a:txBody>
                    <a:bodyPr/>
                    <a:lstStyle/>
                    <a:p>
                      <a:r>
                        <a:rPr lang="en-US" sz="1100" dirty="0" smtClean="0"/>
                        <a:t>W13</a:t>
                      </a:r>
                      <a:endParaRPr lang="en-US" sz="1100" dirty="0"/>
                    </a:p>
                  </a:txBody>
                  <a:tcPr marL="44873" marR="44873">
                    <a:noFill/>
                  </a:tcPr>
                </a:tc>
                <a:tc>
                  <a:txBody>
                    <a:bodyPr/>
                    <a:lstStyle/>
                    <a:p>
                      <a:pPr algn="ctr"/>
                      <a:endParaRPr lang="en-US" sz="1100" dirty="0"/>
                    </a:p>
                  </a:txBody>
                  <a:tcPr marL="44873" marR="44873">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tc>
                  <a:txBody>
                    <a:bodyPr/>
                    <a:lstStyle/>
                    <a:p>
                      <a:pPr algn="ctr"/>
                      <a:endParaRPr lang="en-US" sz="1100" dirty="0"/>
                    </a:p>
                  </a:txBody>
                  <a:tcPr marL="44873" marR="44873">
                    <a:solidFill>
                      <a:srgbClr val="00B050"/>
                    </a:solidFill>
                  </a:tcPr>
                </a:tc>
                <a:extLst>
                  <a:ext uri="{0D108BD9-81ED-4DB2-BD59-A6C34878D82A}">
                    <a16:rowId xmlns:a16="http://schemas.microsoft.com/office/drawing/2014/main" val="10015"/>
                  </a:ext>
                </a:extLst>
              </a:tr>
            </a:tbl>
          </a:graphicData>
        </a:graphic>
      </p:graphicFrame>
      <p:sp>
        <p:nvSpPr>
          <p:cNvPr id="4" name="Foliennummernplatzhalter 3"/>
          <p:cNvSpPr>
            <a:spLocks noGrp="1"/>
          </p:cNvSpPr>
          <p:nvPr>
            <p:ph type="sldNum" sz="quarter" idx="10"/>
          </p:nvPr>
        </p:nvSpPr>
        <p:spPr/>
        <p:txBody>
          <a:bodyPr/>
          <a:lstStyle/>
          <a:p>
            <a:fld id="{38F15DD8-C521-473F-8805-E2B9B87107C9}" type="slidenum">
              <a:rPr lang="de-DE" smtClean="0"/>
              <a:pPr/>
              <a:t>17</a:t>
            </a:fld>
            <a:endParaRPr lang="de-DE"/>
          </a:p>
        </p:txBody>
      </p:sp>
      <p:sp>
        <p:nvSpPr>
          <p:cNvPr id="5" name="Datumsplatzhalter 4"/>
          <p:cNvSpPr>
            <a:spLocks noGrp="1"/>
          </p:cNvSpPr>
          <p:nvPr>
            <p:ph type="dt" sz="half" idx="11"/>
          </p:nvPr>
        </p:nvSpPr>
        <p:spPr/>
        <p:txBody>
          <a:bodyPr/>
          <a:lstStyle/>
          <a:p>
            <a:r>
              <a:rPr lang="de-DE" smtClean="0"/>
              <a:t>22nd International Workshop on DEPFET Detectors and Applications</a:t>
            </a:r>
            <a:endParaRPr lang="en-US"/>
          </a:p>
        </p:txBody>
      </p:sp>
      <p:sp>
        <p:nvSpPr>
          <p:cNvPr id="6" name="Fußzeilenplatzhalter 5"/>
          <p:cNvSpPr>
            <a:spLocks noGrp="1"/>
          </p:cNvSpPr>
          <p:nvPr>
            <p:ph type="ftr" sz="quarter" idx="12"/>
          </p:nvPr>
        </p:nvSpPr>
        <p:spPr/>
        <p:txBody>
          <a:bodyPr/>
          <a:lstStyle/>
          <a:p>
            <a:r>
              <a:rPr lang="en-US" smtClean="0"/>
              <a:t>Martin Hensel, MPG Semiconductor Lab</a:t>
            </a:r>
            <a:endParaRPr lang="en-US" dirty="0"/>
          </a:p>
        </p:txBody>
      </p:sp>
    </p:spTree>
    <p:extLst>
      <p:ext uri="{BB962C8B-B14F-4D97-AF65-F5344CB8AC3E}">
        <p14:creationId xmlns:p14="http://schemas.microsoft.com/office/powerpoint/2010/main" val="2693819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Test results </a:t>
            </a:r>
            <a:r>
              <a:rPr lang="en-US" dirty="0" smtClean="0"/>
              <a:t>overview: Phase 3 OF modules</a:t>
            </a:r>
            <a:endParaRPr lang="en-US" dirty="0"/>
          </a:p>
        </p:txBody>
      </p:sp>
      <p:sp>
        <p:nvSpPr>
          <p:cNvPr id="4" name="Foliennummernplatzhalter 3"/>
          <p:cNvSpPr>
            <a:spLocks noGrp="1"/>
          </p:cNvSpPr>
          <p:nvPr>
            <p:ph type="sldNum" sz="quarter" idx="10"/>
          </p:nvPr>
        </p:nvSpPr>
        <p:spPr/>
        <p:txBody>
          <a:bodyPr/>
          <a:lstStyle/>
          <a:p>
            <a:fld id="{38F15DD8-C521-473F-8805-E2B9B87107C9}" type="slidenum">
              <a:rPr lang="de-DE" smtClean="0"/>
              <a:pPr/>
              <a:t>18</a:t>
            </a:fld>
            <a:endParaRPr lang="de-DE"/>
          </a:p>
        </p:txBody>
      </p:sp>
      <p:sp>
        <p:nvSpPr>
          <p:cNvPr id="5" name="Datumsplatzhalter 4"/>
          <p:cNvSpPr>
            <a:spLocks noGrp="1"/>
          </p:cNvSpPr>
          <p:nvPr>
            <p:ph type="dt" sz="half" idx="11"/>
          </p:nvPr>
        </p:nvSpPr>
        <p:spPr/>
        <p:txBody>
          <a:bodyPr/>
          <a:lstStyle/>
          <a:p>
            <a:r>
              <a:rPr lang="de-DE" smtClean="0"/>
              <a:t>22nd International Workshop on DEPFET Detectors and Applications</a:t>
            </a:r>
            <a:endParaRPr lang="en-US"/>
          </a:p>
        </p:txBody>
      </p:sp>
      <p:sp>
        <p:nvSpPr>
          <p:cNvPr id="6" name="Fußzeilenplatzhalter 5"/>
          <p:cNvSpPr>
            <a:spLocks noGrp="1"/>
          </p:cNvSpPr>
          <p:nvPr>
            <p:ph type="ftr" sz="quarter" idx="12"/>
          </p:nvPr>
        </p:nvSpPr>
        <p:spPr/>
        <p:txBody>
          <a:bodyPr/>
          <a:lstStyle/>
          <a:p>
            <a:r>
              <a:rPr lang="en-US" smtClean="0"/>
              <a:t>Martin Hensel, MPG Semiconductor Lab</a:t>
            </a:r>
            <a:endParaRPr lang="en-US" dirty="0"/>
          </a:p>
        </p:txBody>
      </p:sp>
      <p:graphicFrame>
        <p:nvGraphicFramePr>
          <p:cNvPr id="10" name="Inhaltsplatzhalter 9"/>
          <p:cNvGraphicFramePr>
            <a:graphicFrameLocks noGrp="1"/>
          </p:cNvGraphicFramePr>
          <p:nvPr>
            <p:ph idx="1"/>
            <p:extLst>
              <p:ext uri="{D42A27DB-BD31-4B8C-83A1-F6EECF244321}">
                <p14:modId xmlns:p14="http://schemas.microsoft.com/office/powerpoint/2010/main" val="7446038"/>
              </p:ext>
            </p:extLst>
          </p:nvPr>
        </p:nvGraphicFramePr>
        <p:xfrm>
          <a:off x="519113" y="1052736"/>
          <a:ext cx="8229600" cy="4356600"/>
        </p:xfrm>
        <a:graphic>
          <a:graphicData uri="http://schemas.openxmlformats.org/drawingml/2006/table">
            <a:tbl>
              <a:tblPr firstRow="1" bandRow="1">
                <a:tableStyleId>{073A0DAA-6AF3-43AB-8588-CEC1D06C72B9}</a:tableStyleId>
              </a:tblPr>
              <a:tblGrid>
                <a:gridCol w="1172567">
                  <a:extLst>
                    <a:ext uri="{9D8B030D-6E8A-4147-A177-3AD203B41FA5}">
                      <a16:colId xmlns:a16="http://schemas.microsoft.com/office/drawing/2014/main" val="20000"/>
                    </a:ext>
                  </a:extLst>
                </a:gridCol>
                <a:gridCol w="884833">
                  <a:extLst>
                    <a:ext uri="{9D8B030D-6E8A-4147-A177-3AD203B41FA5}">
                      <a16:colId xmlns:a16="http://schemas.microsoft.com/office/drawing/2014/main" val="20001"/>
                    </a:ext>
                  </a:extLst>
                </a:gridCol>
                <a:gridCol w="987375">
                  <a:extLst>
                    <a:ext uri="{9D8B030D-6E8A-4147-A177-3AD203B41FA5}">
                      <a16:colId xmlns:a16="http://schemas.microsoft.com/office/drawing/2014/main" val="20002"/>
                    </a:ext>
                  </a:extLst>
                </a:gridCol>
                <a:gridCol w="1070025">
                  <a:extLst>
                    <a:ext uri="{9D8B030D-6E8A-4147-A177-3AD203B41FA5}">
                      <a16:colId xmlns:a16="http://schemas.microsoft.com/office/drawing/2014/main" val="20003"/>
                    </a:ext>
                  </a:extLst>
                </a:gridCol>
                <a:gridCol w="946199">
                  <a:extLst>
                    <a:ext uri="{9D8B030D-6E8A-4147-A177-3AD203B41FA5}">
                      <a16:colId xmlns:a16="http://schemas.microsoft.com/office/drawing/2014/main" val="20004"/>
                    </a:ext>
                  </a:extLst>
                </a:gridCol>
                <a:gridCol w="1111201">
                  <a:extLst>
                    <a:ext uri="{9D8B030D-6E8A-4147-A177-3AD203B41FA5}">
                      <a16:colId xmlns:a16="http://schemas.microsoft.com/office/drawing/2014/main" val="20005"/>
                    </a:ext>
                  </a:extLst>
                </a:gridCol>
                <a:gridCol w="1028700">
                  <a:extLst>
                    <a:ext uri="{9D8B030D-6E8A-4147-A177-3AD203B41FA5}">
                      <a16:colId xmlns:a16="http://schemas.microsoft.com/office/drawing/2014/main" val="20006"/>
                    </a:ext>
                  </a:extLst>
                </a:gridCol>
                <a:gridCol w="1028700">
                  <a:extLst>
                    <a:ext uri="{9D8B030D-6E8A-4147-A177-3AD203B41FA5}">
                      <a16:colId xmlns:a16="http://schemas.microsoft.com/office/drawing/2014/main" val="20007"/>
                    </a:ext>
                  </a:extLst>
                </a:gridCol>
              </a:tblGrid>
              <a:tr h="216000">
                <a:tc>
                  <a:txBody>
                    <a:bodyPr/>
                    <a:lstStyle/>
                    <a:p>
                      <a:r>
                        <a:rPr lang="en-US" sz="1100" dirty="0" smtClean="0"/>
                        <a:t>Phase 3 OF</a:t>
                      </a:r>
                      <a:endParaRPr lang="en-US" sz="1100" dirty="0"/>
                    </a:p>
                  </a:txBody>
                  <a:tcPr marL="90000" marR="90000" marT="46800" marB="46800"/>
                </a:tc>
                <a:tc>
                  <a:txBody>
                    <a:bodyPr/>
                    <a:lstStyle/>
                    <a:p>
                      <a:r>
                        <a:rPr lang="en-US" sz="1100" dirty="0" smtClean="0"/>
                        <a:t>Power</a:t>
                      </a:r>
                      <a:endParaRPr lang="en-US" sz="1100" dirty="0"/>
                    </a:p>
                  </a:txBody>
                  <a:tcPr marL="90000" marR="90000" marT="46800" marB="46800"/>
                </a:tc>
                <a:tc>
                  <a:txBody>
                    <a:bodyPr/>
                    <a:lstStyle/>
                    <a:p>
                      <a:r>
                        <a:rPr lang="en-US" sz="1100" dirty="0" smtClean="0"/>
                        <a:t>JTAG</a:t>
                      </a:r>
                      <a:endParaRPr lang="en-US" sz="1100" dirty="0"/>
                    </a:p>
                  </a:txBody>
                  <a:tcPr marL="90000" marR="90000" marT="46800" marB="46800"/>
                </a:tc>
                <a:tc>
                  <a:txBody>
                    <a:bodyPr/>
                    <a:lstStyle/>
                    <a:p>
                      <a:r>
                        <a:rPr lang="en-US" sz="1100" dirty="0" smtClean="0"/>
                        <a:t>Boundary</a:t>
                      </a:r>
                      <a:endParaRPr lang="en-US" sz="1100" dirty="0"/>
                    </a:p>
                  </a:txBody>
                  <a:tcPr marL="90000" marR="90000" marT="46800" marB="46800"/>
                </a:tc>
                <a:tc>
                  <a:txBody>
                    <a:bodyPr/>
                    <a:lstStyle/>
                    <a:p>
                      <a:r>
                        <a:rPr lang="en-US" sz="1100" dirty="0" smtClean="0"/>
                        <a:t>HSL</a:t>
                      </a:r>
                      <a:endParaRPr lang="en-US" sz="1100" dirty="0"/>
                    </a:p>
                  </a:txBody>
                  <a:tcPr marL="90000" marR="90000" marT="46800" marB="46800"/>
                </a:tc>
                <a:tc>
                  <a:txBody>
                    <a:bodyPr/>
                    <a:lstStyle/>
                    <a:p>
                      <a:r>
                        <a:rPr lang="en-US" sz="1100" dirty="0" smtClean="0"/>
                        <a:t>Analog Power</a:t>
                      </a:r>
                      <a:endParaRPr lang="en-US" sz="1100" dirty="0"/>
                    </a:p>
                  </a:txBody>
                  <a:tcPr marL="90000" marR="90000" marT="46800" marB="46800"/>
                </a:tc>
                <a:tc>
                  <a:txBody>
                    <a:bodyPr/>
                    <a:lstStyle/>
                    <a:p>
                      <a:r>
                        <a:rPr lang="en-US" sz="1100" dirty="0" smtClean="0"/>
                        <a:t>Matrix</a:t>
                      </a:r>
                      <a:endParaRPr lang="en-US" sz="1100" dirty="0"/>
                    </a:p>
                  </a:txBody>
                  <a:tcPr marL="90000" marR="90000" marT="46800" marB="46800"/>
                </a:tc>
                <a:tc>
                  <a:txBody>
                    <a:bodyPr/>
                    <a:lstStyle/>
                    <a:p>
                      <a:r>
                        <a:rPr lang="en-US" sz="1100" dirty="0" smtClean="0"/>
                        <a:t>Overall</a:t>
                      </a:r>
                      <a:endParaRPr lang="en-US" sz="1100" dirty="0"/>
                    </a:p>
                  </a:txBody>
                  <a:tcPr marL="90000" marR="90000" marT="46800" marB="46800"/>
                </a:tc>
                <a:extLst>
                  <a:ext uri="{0D108BD9-81ED-4DB2-BD59-A6C34878D82A}">
                    <a16:rowId xmlns:a16="http://schemas.microsoft.com/office/drawing/2014/main" val="10000"/>
                  </a:ext>
                </a:extLst>
              </a:tr>
              <a:tr h="0">
                <a:tc>
                  <a:txBody>
                    <a:bodyPr/>
                    <a:lstStyle/>
                    <a:p>
                      <a:r>
                        <a:rPr lang="en-US" sz="1100" dirty="0" smtClean="0"/>
                        <a:t>W08_OF2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r>
                        <a:rPr lang="en-US" sz="1100" dirty="0" smtClean="0"/>
                        <a:t>1,3</a:t>
                      </a: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50"/>
                    </a:solidFill>
                  </a:tcPr>
                </a:tc>
                <a:tc>
                  <a:txBody>
                    <a:bodyPr/>
                    <a:lstStyle/>
                    <a:p>
                      <a:pPr algn="ctr"/>
                      <a:r>
                        <a:rPr lang="en-US" sz="1100" dirty="0" smtClean="0"/>
                        <a:t>1,3</a:t>
                      </a: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01"/>
                  </a:ext>
                </a:extLst>
              </a:tr>
              <a:tr h="0">
                <a:tc>
                  <a:txBody>
                    <a:bodyPr/>
                    <a:lstStyle/>
                    <a:p>
                      <a:r>
                        <a:rPr lang="en-US" sz="1100" dirty="0" smtClean="0"/>
                        <a:t>W09_OF1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r>
                        <a:rPr lang="en-US" sz="1100" dirty="0" smtClean="0"/>
                        <a:t>1,3</a:t>
                      </a: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50"/>
                    </a:solidFill>
                  </a:tcPr>
                </a:tc>
                <a:tc>
                  <a:txBody>
                    <a:bodyPr/>
                    <a:lstStyle/>
                    <a:p>
                      <a:pPr algn="ctr"/>
                      <a:r>
                        <a:rPr lang="en-US" sz="1100" dirty="0" smtClean="0"/>
                        <a:t>1,3</a:t>
                      </a: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02"/>
                  </a:ext>
                </a:extLst>
              </a:tr>
              <a:tr h="0">
                <a:tc>
                  <a:txBody>
                    <a:bodyPr/>
                    <a:lstStyle/>
                    <a:p>
                      <a:r>
                        <a:rPr lang="en-US" sz="1100" dirty="0" smtClean="0"/>
                        <a:t>W09_OF2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FFC000"/>
                    </a:solid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03"/>
                  </a:ext>
                </a:extLst>
              </a:tr>
              <a:tr h="0">
                <a:tc>
                  <a:txBody>
                    <a:bodyPr/>
                    <a:lstStyle/>
                    <a:p>
                      <a:r>
                        <a:rPr lang="en-US" sz="1100" dirty="0" smtClean="0"/>
                        <a:t>W11_OF1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04"/>
                  </a:ext>
                </a:extLst>
              </a:tr>
              <a:tr h="0">
                <a:tc>
                  <a:txBody>
                    <a:bodyPr/>
                    <a:lstStyle/>
                    <a:p>
                      <a:r>
                        <a:rPr lang="en-US" sz="1100" dirty="0" smtClean="0"/>
                        <a:t>W11_OF2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r>
                        <a:rPr lang="en-US" sz="1100" dirty="0" smtClean="0"/>
                        <a:t>1,3</a:t>
                      </a:r>
                      <a:endParaRPr lang="en-US" sz="1100" dirty="0"/>
                    </a:p>
                  </a:txBody>
                  <a:tcPr marL="90000" marR="90000" marT="0" marB="0">
                    <a:solidFill>
                      <a:srgbClr val="00B0F0"/>
                    </a:solidFill>
                  </a:tcPr>
                </a:tc>
                <a:tc>
                  <a:txBody>
                    <a:bodyPr/>
                    <a:lstStyle/>
                    <a:p>
                      <a:pPr algn="ctr"/>
                      <a:r>
                        <a:rPr lang="en-US" sz="1100" dirty="0" smtClean="0"/>
                        <a:t>DCD-AVDD</a:t>
                      </a:r>
                      <a:endParaRPr lang="en-US" sz="1100" dirty="0"/>
                    </a:p>
                  </a:txBody>
                  <a:tcPr marL="90000" marR="90000" marT="0" marB="0">
                    <a:solidFill>
                      <a:srgbClr val="FF0000"/>
                    </a:solidFill>
                  </a:tcPr>
                </a:tc>
                <a:tc>
                  <a:txBody>
                    <a:bodyPr/>
                    <a:lstStyle/>
                    <a:p>
                      <a:pPr algn="ctr"/>
                      <a:endParaRPr lang="en-US" sz="1100" dirty="0"/>
                    </a:p>
                  </a:txBody>
                  <a:tcPr marL="90000" marR="90000" marT="0" marB="0">
                    <a:noFill/>
                  </a:tcPr>
                </a:tc>
                <a:tc>
                  <a:txBody>
                    <a:bodyPr/>
                    <a:lstStyle/>
                    <a:p>
                      <a:pPr algn="ctr"/>
                      <a:r>
                        <a:rPr lang="en-US" sz="1100" dirty="0" smtClean="0"/>
                        <a:t>Tested: works</a:t>
                      </a:r>
                      <a:endParaRPr lang="en-US" sz="1100" dirty="0"/>
                    </a:p>
                  </a:txBody>
                  <a:tcPr marL="90000" marR="90000" marT="0" marB="0">
                    <a:solidFill>
                      <a:srgbClr val="00B0F0"/>
                    </a:solidFill>
                  </a:tcPr>
                </a:tc>
                <a:extLst>
                  <a:ext uri="{0D108BD9-81ED-4DB2-BD59-A6C34878D82A}">
                    <a16:rowId xmlns:a16="http://schemas.microsoft.com/office/drawing/2014/main" val="10005"/>
                  </a:ext>
                </a:extLst>
              </a:tr>
              <a:tr h="0">
                <a:tc>
                  <a:txBody>
                    <a:bodyPr/>
                    <a:lstStyle/>
                    <a:p>
                      <a:r>
                        <a:rPr lang="en-US" sz="1100" dirty="0" smtClean="0"/>
                        <a:t>W12_OF1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06"/>
                  </a:ext>
                </a:extLst>
              </a:tr>
              <a:tr h="0">
                <a:tc>
                  <a:txBody>
                    <a:bodyPr/>
                    <a:lstStyle/>
                    <a:p>
                      <a:r>
                        <a:rPr lang="en-US" sz="1100" dirty="0" smtClean="0"/>
                        <a:t>W32_OF1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07"/>
                  </a:ext>
                </a:extLst>
              </a:tr>
              <a:tr h="0">
                <a:tc>
                  <a:txBody>
                    <a:bodyPr/>
                    <a:lstStyle/>
                    <a:p>
                      <a:r>
                        <a:rPr lang="en-US" sz="1100" dirty="0" smtClean="0"/>
                        <a:t>W32_OF2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F0"/>
                    </a:solid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08"/>
                  </a:ext>
                </a:extLst>
              </a:tr>
              <a:tr h="0">
                <a:tc>
                  <a:txBody>
                    <a:bodyPr/>
                    <a:lstStyle/>
                    <a:p>
                      <a:r>
                        <a:rPr lang="en-US" sz="1100" dirty="0" smtClean="0"/>
                        <a:t>W33_OF1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09"/>
                  </a:ext>
                </a:extLst>
              </a:tr>
              <a:tr h="0">
                <a:tc>
                  <a:txBody>
                    <a:bodyPr/>
                    <a:lstStyle/>
                    <a:p>
                      <a:r>
                        <a:rPr lang="en-US" sz="1100" dirty="0" smtClean="0"/>
                        <a:t>W33_OF2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10"/>
                  </a:ext>
                </a:extLst>
              </a:tr>
              <a:tr h="0">
                <a:tc>
                  <a:txBody>
                    <a:bodyPr/>
                    <a:lstStyle/>
                    <a:p>
                      <a:r>
                        <a:rPr lang="en-US" sz="1100" dirty="0" smtClean="0"/>
                        <a:t>W41_OF1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11"/>
                  </a:ext>
                </a:extLst>
              </a:tr>
              <a:tr h="0">
                <a:tc>
                  <a:txBody>
                    <a:bodyPr/>
                    <a:lstStyle/>
                    <a:p>
                      <a:r>
                        <a:rPr lang="en-US" sz="1100" dirty="0" smtClean="0"/>
                        <a:t>W43_OF1</a:t>
                      </a:r>
                      <a:endParaRPr lang="en-US" sz="1100" dirty="0"/>
                    </a:p>
                  </a:txBody>
                  <a:tcPr marL="90000" marR="90000" marT="0" marB="0">
                    <a:noFill/>
                  </a:tcPr>
                </a:tc>
                <a:tc>
                  <a:txBody>
                    <a:bodyPr/>
                    <a:lstStyle/>
                    <a:p>
                      <a:pPr algn="ctr"/>
                      <a:r>
                        <a:rPr lang="en-US" sz="1100" dirty="0" smtClean="0"/>
                        <a:t>SW-DVDD</a:t>
                      </a:r>
                      <a:endParaRPr lang="en-US" sz="1100" dirty="0"/>
                    </a:p>
                  </a:txBody>
                  <a:tcPr marL="90000" marR="90000" marT="0" marB="0">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FF0000"/>
                    </a:solidFill>
                  </a:tcPr>
                </a:tc>
                <a:tc>
                  <a:txBody>
                    <a:bodyPr/>
                    <a:lstStyle/>
                    <a:p>
                      <a:pPr algn="ctr"/>
                      <a:endParaRPr lang="en-US" sz="1100" dirty="0"/>
                    </a:p>
                  </a:txBody>
                  <a:tcPr marL="90000" marR="90000" marT="0" marB="0">
                    <a:solidFill>
                      <a:srgbClr val="FF0000"/>
                    </a:solid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r>
                        <a:rPr lang="en-US" sz="1100" dirty="0" smtClean="0"/>
                        <a:t>Reworked</a:t>
                      </a:r>
                      <a:endParaRPr lang="en-US" sz="1100" dirty="0"/>
                    </a:p>
                  </a:txBody>
                  <a:tcPr marL="90000" marR="90000" marT="0" marB="0">
                    <a:solidFill>
                      <a:srgbClr val="FF0000"/>
                    </a:solidFill>
                  </a:tcPr>
                </a:tc>
                <a:extLst>
                  <a:ext uri="{0D108BD9-81ED-4DB2-BD59-A6C34878D82A}">
                    <a16:rowId xmlns:a16="http://schemas.microsoft.com/office/drawing/2014/main" val="10012"/>
                  </a:ext>
                </a:extLst>
              </a:tr>
              <a:tr h="0">
                <a:tc>
                  <a:txBody>
                    <a:bodyPr/>
                    <a:lstStyle/>
                    <a:p>
                      <a:r>
                        <a:rPr lang="en-US" sz="1100" dirty="0" smtClean="0"/>
                        <a:t>W43_OF1 (</a:t>
                      </a:r>
                      <a:r>
                        <a:rPr lang="en-US" sz="1100" dirty="0" err="1" smtClean="0"/>
                        <a:t>rew</a:t>
                      </a:r>
                      <a:r>
                        <a:rPr lang="en-US" sz="1100" dirty="0" smtClean="0"/>
                        <a:t>)</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13"/>
                  </a:ext>
                </a:extLst>
              </a:tr>
              <a:tr h="0">
                <a:tc>
                  <a:txBody>
                    <a:bodyPr/>
                    <a:lstStyle/>
                    <a:p>
                      <a:r>
                        <a:rPr lang="en-US" sz="1100" dirty="0" smtClean="0"/>
                        <a:t>W44_OF1</a:t>
                      </a:r>
                      <a:endParaRPr lang="en-US" sz="1100" dirty="0"/>
                    </a:p>
                  </a:txBody>
                  <a:tcPr marL="90000" marR="90000" marT="0" marB="0">
                    <a:noFill/>
                  </a:tcPr>
                </a:tc>
                <a:tc>
                  <a:txBody>
                    <a:bodyPr/>
                    <a:lstStyle/>
                    <a:p>
                      <a:pPr algn="ctr"/>
                      <a:r>
                        <a:rPr lang="en-US" sz="1100" dirty="0" smtClean="0"/>
                        <a:t>SW-DVDD</a:t>
                      </a:r>
                      <a:endParaRPr lang="en-US" sz="1100" dirty="0"/>
                    </a:p>
                  </a:txBody>
                  <a:tcPr marL="90000" marR="90000" marT="0" marB="0">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FF0000"/>
                    </a:solidFill>
                  </a:tcPr>
                </a:tc>
                <a:tc>
                  <a:txBody>
                    <a:bodyPr/>
                    <a:lstStyle/>
                    <a:p>
                      <a:pPr algn="ctr"/>
                      <a:endParaRPr lang="en-US" sz="1100" dirty="0"/>
                    </a:p>
                  </a:txBody>
                  <a:tcPr marL="90000" marR="90000" marT="0" marB="0">
                    <a:solidFill>
                      <a:srgbClr val="FF0000"/>
                    </a:solid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r>
                        <a:rPr lang="en-US" sz="1100" dirty="0" smtClean="0"/>
                        <a:t>Broken</a:t>
                      </a:r>
                      <a:endParaRPr lang="en-US" sz="1100" dirty="0"/>
                    </a:p>
                  </a:txBody>
                  <a:tcPr marL="90000" marR="90000" marT="0" marB="0">
                    <a:solidFill>
                      <a:srgbClr val="FF0000"/>
                    </a:solidFill>
                  </a:tcPr>
                </a:tc>
                <a:extLst>
                  <a:ext uri="{0D108BD9-81ED-4DB2-BD59-A6C34878D82A}">
                    <a16:rowId xmlns:a16="http://schemas.microsoft.com/office/drawing/2014/main" val="10014"/>
                  </a:ext>
                </a:extLst>
              </a:tr>
              <a:tr h="0">
                <a:tc>
                  <a:txBody>
                    <a:bodyPr/>
                    <a:lstStyle/>
                    <a:p>
                      <a:r>
                        <a:rPr lang="en-US" sz="1100" dirty="0" smtClean="0"/>
                        <a:t>W44_OF2</a:t>
                      </a:r>
                      <a:endParaRPr lang="en-US" sz="1100" dirty="0"/>
                    </a:p>
                  </a:txBody>
                  <a:tcPr marL="90000" marR="90000" marT="0" marB="0">
                    <a:noFill/>
                  </a:tcPr>
                </a:tc>
                <a:tc>
                  <a:txBody>
                    <a:bodyPr/>
                    <a:lstStyle/>
                    <a:p>
                      <a:pPr algn="ctr"/>
                      <a:r>
                        <a:rPr lang="en-US" sz="1100" dirty="0" smtClean="0"/>
                        <a:t>SW-DVDD</a:t>
                      </a:r>
                      <a:endParaRPr lang="en-US" sz="1100" dirty="0"/>
                    </a:p>
                  </a:txBody>
                  <a:tcPr marL="90000" marR="90000" marT="0" marB="0">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r>
                        <a:rPr lang="en-US" sz="1100" dirty="0" smtClean="0"/>
                        <a:t>Clear-On/Off</a:t>
                      </a:r>
                      <a:endParaRPr lang="en-US" sz="1100" dirty="0"/>
                    </a:p>
                  </a:txBody>
                  <a:tcPr marL="90000" marR="90000" marT="0" marB="0">
                    <a:solidFill>
                      <a:srgbClr val="FF0000"/>
                    </a:solidFill>
                  </a:tcPr>
                </a:tc>
                <a:tc>
                  <a:txBody>
                    <a:bodyPr/>
                    <a:lstStyle/>
                    <a:p>
                      <a:pPr algn="ctr"/>
                      <a:r>
                        <a:rPr lang="en-US" sz="1100" dirty="0" smtClean="0"/>
                        <a:t>Broken</a:t>
                      </a:r>
                      <a:endParaRPr lang="en-US" sz="1100" dirty="0"/>
                    </a:p>
                  </a:txBody>
                  <a:tcPr marL="90000" marR="90000" marT="0" marB="0">
                    <a:solidFill>
                      <a:srgbClr val="FF0000"/>
                    </a:solidFill>
                  </a:tcPr>
                </a:tc>
                <a:extLst>
                  <a:ext uri="{0D108BD9-81ED-4DB2-BD59-A6C34878D82A}">
                    <a16:rowId xmlns:a16="http://schemas.microsoft.com/office/drawing/2014/main" val="10015"/>
                  </a:ext>
                </a:extLst>
              </a:tr>
              <a:tr h="0">
                <a:tc>
                  <a:txBody>
                    <a:bodyPr/>
                    <a:lstStyle/>
                    <a:p>
                      <a:r>
                        <a:rPr lang="en-US" sz="1100" dirty="0" smtClean="0"/>
                        <a:t>W45_OF1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r>
                        <a:rPr lang="en-US" sz="1100" dirty="0" smtClean="0"/>
                        <a:t>1,2,4</a:t>
                      </a: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16"/>
                  </a:ext>
                </a:extLst>
              </a:tr>
              <a:tr h="0">
                <a:tc>
                  <a:txBody>
                    <a:bodyPr/>
                    <a:lstStyle/>
                    <a:p>
                      <a:r>
                        <a:rPr lang="en-US" sz="1100" dirty="0" smtClean="0"/>
                        <a:t>W45_OF2</a:t>
                      </a:r>
                      <a:endParaRPr lang="en-US" sz="1100" dirty="0"/>
                    </a:p>
                  </a:txBody>
                  <a:tcPr marL="90000" marR="90000" marT="0" marB="0">
                    <a:noFill/>
                  </a:tcPr>
                </a:tc>
                <a:tc>
                  <a:txBody>
                    <a:bodyPr/>
                    <a:lstStyle/>
                    <a:p>
                      <a:pPr algn="ctr"/>
                      <a:r>
                        <a:rPr lang="en-US" sz="1100" dirty="0" smtClean="0"/>
                        <a:t>DHP-C/IO</a:t>
                      </a:r>
                      <a:endParaRPr lang="en-US" sz="1100" dirty="0"/>
                    </a:p>
                  </a:txBody>
                  <a:tcPr marL="90000" marR="90000" marT="0" marB="0">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FF0000"/>
                    </a:solid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r>
                        <a:rPr lang="en-US" sz="1100" dirty="0" smtClean="0"/>
                        <a:t>Reworked</a:t>
                      </a:r>
                      <a:endParaRPr lang="en-US" sz="1100" dirty="0"/>
                    </a:p>
                  </a:txBody>
                  <a:tcPr marL="90000" marR="90000" marT="0" marB="0">
                    <a:solidFill>
                      <a:srgbClr val="FF0000"/>
                    </a:solidFill>
                  </a:tcPr>
                </a:tc>
                <a:extLst>
                  <a:ext uri="{0D108BD9-81ED-4DB2-BD59-A6C34878D82A}">
                    <a16:rowId xmlns:a16="http://schemas.microsoft.com/office/drawing/2014/main" val="10017"/>
                  </a:ext>
                </a:extLst>
              </a:tr>
              <a:tr h="0">
                <a:tc>
                  <a:txBody>
                    <a:bodyPr/>
                    <a:lstStyle/>
                    <a:p>
                      <a:r>
                        <a:rPr lang="en-US" sz="1100" dirty="0" smtClean="0"/>
                        <a:t>W45_OF2 (</a:t>
                      </a:r>
                      <a:r>
                        <a:rPr lang="en-US" sz="1100" dirty="0" err="1" smtClean="0"/>
                        <a:t>rew</a:t>
                      </a:r>
                      <a:r>
                        <a:rPr lang="en-US" sz="1100" dirty="0" smtClean="0"/>
                        <a:t>)</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18"/>
                  </a:ext>
                </a:extLst>
              </a:tr>
              <a:tr h="0">
                <a:tc>
                  <a:txBody>
                    <a:bodyPr/>
                    <a:lstStyle/>
                    <a:p>
                      <a:r>
                        <a:rPr lang="en-US" sz="1100" dirty="0" smtClean="0"/>
                        <a:t>W46_OF1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r>
                        <a:rPr lang="en-US" sz="1100" dirty="0" smtClean="0"/>
                        <a:t>1,2</a:t>
                      </a: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FFC000"/>
                    </a:solid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19"/>
                  </a:ext>
                </a:extLst>
              </a:tr>
              <a:tr h="0">
                <a:tc>
                  <a:txBody>
                    <a:bodyPr/>
                    <a:lstStyle/>
                    <a:p>
                      <a:r>
                        <a:rPr lang="en-US" sz="1100" dirty="0" smtClean="0"/>
                        <a:t>W46_OF2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r>
                        <a:rPr lang="en-US" sz="1100" dirty="0" smtClean="0"/>
                        <a:t>1,2</a:t>
                      </a:r>
                      <a:endParaRPr lang="en-US" sz="1100" dirty="0"/>
                    </a:p>
                  </a:txBody>
                  <a:tcPr marL="90000" marR="90000" marT="0" marB="0">
                    <a:solidFill>
                      <a:srgbClr val="00B0F0"/>
                    </a:solidFill>
                  </a:tcPr>
                </a:tc>
                <a:tc>
                  <a:txBody>
                    <a:bodyPr/>
                    <a:lstStyle/>
                    <a:p>
                      <a:pPr algn="ctr"/>
                      <a:endParaRPr lang="en-US" sz="1100" dirty="0"/>
                    </a:p>
                  </a:txBody>
                  <a:tcPr marL="90000" marR="90000" marT="0" marB="0">
                    <a:solidFill>
                      <a:srgbClr val="FFC000"/>
                    </a:solid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solidFill>
                      <a:srgbClr val="00B0F0"/>
                    </a:solidFill>
                  </a:tcPr>
                </a:tc>
                <a:extLst>
                  <a:ext uri="{0D108BD9-81ED-4DB2-BD59-A6C34878D82A}">
                    <a16:rowId xmlns:a16="http://schemas.microsoft.com/office/drawing/2014/main" val="10020"/>
                  </a:ext>
                </a:extLst>
              </a:tr>
              <a:tr h="72000">
                <a:tc>
                  <a:txBody>
                    <a:bodyPr/>
                    <a:lstStyle/>
                    <a:p>
                      <a:endParaRPr lang="en-US" sz="200" dirty="0"/>
                    </a:p>
                  </a:txBody>
                  <a:tcPr marL="90000" marR="90000" marT="0" marB="0">
                    <a:noFill/>
                  </a:tcPr>
                </a:tc>
                <a:tc>
                  <a:txBody>
                    <a:bodyPr/>
                    <a:lstStyle/>
                    <a:p>
                      <a:pPr algn="ctr"/>
                      <a:endParaRPr lang="en-US" sz="200" dirty="0"/>
                    </a:p>
                  </a:txBody>
                  <a:tcPr marL="90000" marR="90000" marT="0" marB="0">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 dirty="0" smtClean="0"/>
                    </a:p>
                  </a:txBody>
                  <a:tcPr marL="90000" marR="90000" marT="0" marB="0">
                    <a:noFill/>
                  </a:tcPr>
                </a:tc>
                <a:tc>
                  <a:txBody>
                    <a:bodyPr/>
                    <a:lstStyle/>
                    <a:p>
                      <a:pPr algn="ctr"/>
                      <a:endParaRPr lang="en-US" sz="200" dirty="0"/>
                    </a:p>
                  </a:txBody>
                  <a:tcPr marL="90000" marR="90000" marT="0" marB="0">
                    <a:noFill/>
                  </a:tcPr>
                </a:tc>
                <a:tc>
                  <a:txBody>
                    <a:bodyPr/>
                    <a:lstStyle/>
                    <a:p>
                      <a:pPr algn="ctr"/>
                      <a:endParaRPr lang="en-US" sz="200" dirty="0"/>
                    </a:p>
                  </a:txBody>
                  <a:tcPr marL="90000" marR="90000" marT="0" marB="0">
                    <a:noFill/>
                  </a:tcPr>
                </a:tc>
                <a:tc>
                  <a:txBody>
                    <a:bodyPr/>
                    <a:lstStyle/>
                    <a:p>
                      <a:pPr algn="ctr"/>
                      <a:endParaRPr lang="en-US" sz="200" dirty="0"/>
                    </a:p>
                  </a:txBody>
                  <a:tcPr marL="90000" marR="90000" marT="0" marB="0">
                    <a:noFill/>
                  </a:tcPr>
                </a:tc>
                <a:tc>
                  <a:txBody>
                    <a:bodyPr/>
                    <a:lstStyle/>
                    <a:p>
                      <a:pPr algn="ctr"/>
                      <a:endParaRPr lang="en-US" sz="200" dirty="0"/>
                    </a:p>
                  </a:txBody>
                  <a:tcPr marL="90000" marR="90000" marT="0" marB="0">
                    <a:noFill/>
                  </a:tcPr>
                </a:tc>
                <a:tc>
                  <a:txBody>
                    <a:bodyPr/>
                    <a:lstStyle/>
                    <a:p>
                      <a:pPr algn="ctr"/>
                      <a:endParaRPr lang="en-US" sz="200" dirty="0"/>
                    </a:p>
                  </a:txBody>
                  <a:tcPr marL="90000" marR="90000" marT="0" marB="0">
                    <a:noFill/>
                  </a:tcPr>
                </a:tc>
                <a:extLst>
                  <a:ext uri="{0D108BD9-81ED-4DB2-BD59-A6C34878D82A}">
                    <a16:rowId xmlns:a16="http://schemas.microsoft.com/office/drawing/2014/main" val="10021"/>
                  </a:ext>
                </a:extLst>
              </a:tr>
              <a:tr h="0">
                <a:tc>
                  <a:txBody>
                    <a:bodyPr/>
                    <a:lstStyle/>
                    <a:p>
                      <a:r>
                        <a:rPr lang="en-US" sz="1100" dirty="0" smtClean="0"/>
                        <a:t>W02_OF1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22"/>
                  </a:ext>
                </a:extLst>
              </a:tr>
              <a:tr h="0">
                <a:tc>
                  <a:txBody>
                    <a:bodyPr/>
                    <a:lstStyle/>
                    <a:p>
                      <a:r>
                        <a:rPr lang="en-US" sz="1100" dirty="0" smtClean="0"/>
                        <a:t>W03_OF2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23"/>
                  </a:ext>
                </a:extLst>
              </a:tr>
              <a:tr h="0">
                <a:tc>
                  <a:txBody>
                    <a:bodyPr/>
                    <a:lstStyle/>
                    <a:p>
                      <a:r>
                        <a:rPr lang="en-US" sz="1100" dirty="0" smtClean="0"/>
                        <a:t>W04_OF1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24"/>
                  </a:ext>
                </a:extLst>
              </a:tr>
              <a:tr h="0">
                <a:tc>
                  <a:txBody>
                    <a:bodyPr/>
                    <a:lstStyle/>
                    <a:p>
                      <a:r>
                        <a:rPr lang="en-US" sz="1100" dirty="0" smtClean="0"/>
                        <a:t>W05_OF1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25"/>
                  </a:ext>
                </a:extLst>
              </a:tr>
            </a:tbl>
          </a:graphicData>
        </a:graphic>
      </p:graphicFrame>
      <p:sp>
        <p:nvSpPr>
          <p:cNvPr id="12" name="Textfeld 11"/>
          <p:cNvSpPr txBox="1"/>
          <p:nvPr/>
        </p:nvSpPr>
        <p:spPr>
          <a:xfrm>
            <a:off x="539552" y="5376698"/>
            <a:ext cx="8208912" cy="1292662"/>
          </a:xfrm>
          <a:prstGeom prst="rect">
            <a:avLst/>
          </a:prstGeom>
          <a:noFill/>
        </p:spPr>
        <p:txBody>
          <a:bodyPr wrap="square" rtlCol="0">
            <a:spAutoFit/>
          </a:bodyPr>
          <a:lstStyle/>
          <a:p>
            <a:pPr algn="ctr"/>
            <a:r>
              <a:rPr lang="en-US" sz="1600" dirty="0" smtClean="0"/>
              <a:t>Color code:</a:t>
            </a:r>
          </a:p>
          <a:p>
            <a:pPr algn="ctr"/>
            <a:r>
              <a:rPr lang="en-US" sz="1600" dirty="0">
                <a:effectLst>
                  <a:glow rad="101600">
                    <a:srgbClr val="00B050"/>
                  </a:glow>
                </a:effectLst>
              </a:rPr>
              <a:t>Perfect</a:t>
            </a:r>
            <a:r>
              <a:rPr lang="en-US" sz="1600" dirty="0" smtClean="0"/>
              <a:t>	</a:t>
            </a:r>
            <a:r>
              <a:rPr lang="en-US" sz="1600" dirty="0" smtClean="0">
                <a:effectLst>
                  <a:glow rad="101600">
                    <a:srgbClr val="00B0F0"/>
                  </a:glow>
                </a:effectLst>
              </a:rPr>
              <a:t>Passed</a:t>
            </a:r>
            <a:r>
              <a:rPr lang="en-US" sz="1600" dirty="0" smtClean="0"/>
              <a:t>	</a:t>
            </a:r>
            <a:r>
              <a:rPr lang="en-US" sz="1600" dirty="0">
                <a:effectLst>
                  <a:glow rad="101600">
                    <a:srgbClr val="FFC000"/>
                  </a:glow>
                </a:effectLst>
              </a:rPr>
              <a:t>Minor errors / Possible touchdown problems</a:t>
            </a:r>
            <a:r>
              <a:rPr lang="en-US" sz="1600" dirty="0" smtClean="0"/>
              <a:t>	</a:t>
            </a:r>
            <a:r>
              <a:rPr lang="en-US" sz="1600" dirty="0">
                <a:effectLst>
                  <a:glow rad="101600">
                    <a:srgbClr val="FF0000"/>
                  </a:glow>
                </a:effectLst>
              </a:rPr>
              <a:t>Show </a:t>
            </a:r>
            <a:r>
              <a:rPr lang="en-US" sz="1600" dirty="0" smtClean="0">
                <a:effectLst>
                  <a:glow rad="101600">
                    <a:srgbClr val="FF0000"/>
                  </a:glow>
                </a:effectLst>
              </a:rPr>
              <a:t>stopper</a:t>
            </a:r>
          </a:p>
          <a:p>
            <a:pPr algn="ctr"/>
            <a:endParaRPr lang="en-US" sz="1100" dirty="0" smtClean="0"/>
          </a:p>
          <a:p>
            <a:pPr algn="ctr"/>
            <a:r>
              <a:rPr lang="en-US" sz="1600" dirty="0" smtClean="0"/>
              <a:t>Yield (after reworks):</a:t>
            </a:r>
          </a:p>
          <a:p>
            <a:pPr algn="ctr"/>
            <a:r>
              <a:rPr lang="en-US" sz="1600" dirty="0" smtClean="0"/>
              <a:t>OF: 20/22 (91%)</a:t>
            </a:r>
            <a:endParaRPr lang="en-US" sz="1600" dirty="0"/>
          </a:p>
        </p:txBody>
      </p:sp>
    </p:spTree>
    <p:extLst>
      <p:ext uri="{BB962C8B-B14F-4D97-AF65-F5344CB8AC3E}">
        <p14:creationId xmlns:p14="http://schemas.microsoft.com/office/powerpoint/2010/main" val="157132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Test results </a:t>
            </a:r>
            <a:r>
              <a:rPr lang="en-US" dirty="0" smtClean="0"/>
              <a:t>overview: Phase 3 OB modules</a:t>
            </a:r>
            <a:endParaRPr lang="en-US" dirty="0"/>
          </a:p>
        </p:txBody>
      </p:sp>
      <p:sp>
        <p:nvSpPr>
          <p:cNvPr id="4" name="Foliennummernplatzhalter 3"/>
          <p:cNvSpPr>
            <a:spLocks noGrp="1"/>
          </p:cNvSpPr>
          <p:nvPr>
            <p:ph type="sldNum" sz="quarter" idx="10"/>
          </p:nvPr>
        </p:nvSpPr>
        <p:spPr/>
        <p:txBody>
          <a:bodyPr/>
          <a:lstStyle/>
          <a:p>
            <a:fld id="{38F15DD8-C521-473F-8805-E2B9B87107C9}" type="slidenum">
              <a:rPr lang="de-DE" smtClean="0"/>
              <a:pPr/>
              <a:t>19</a:t>
            </a:fld>
            <a:endParaRPr lang="de-DE"/>
          </a:p>
        </p:txBody>
      </p:sp>
      <p:sp>
        <p:nvSpPr>
          <p:cNvPr id="5" name="Datumsplatzhalter 4"/>
          <p:cNvSpPr>
            <a:spLocks noGrp="1"/>
          </p:cNvSpPr>
          <p:nvPr>
            <p:ph type="dt" sz="half" idx="11"/>
          </p:nvPr>
        </p:nvSpPr>
        <p:spPr/>
        <p:txBody>
          <a:bodyPr/>
          <a:lstStyle/>
          <a:p>
            <a:r>
              <a:rPr lang="de-DE" smtClean="0"/>
              <a:t>22nd International Workshop on DEPFET Detectors and Applications</a:t>
            </a:r>
            <a:endParaRPr lang="en-US"/>
          </a:p>
        </p:txBody>
      </p:sp>
      <p:sp>
        <p:nvSpPr>
          <p:cNvPr id="6" name="Fußzeilenplatzhalter 5"/>
          <p:cNvSpPr>
            <a:spLocks noGrp="1"/>
          </p:cNvSpPr>
          <p:nvPr>
            <p:ph type="ftr" sz="quarter" idx="12"/>
          </p:nvPr>
        </p:nvSpPr>
        <p:spPr/>
        <p:txBody>
          <a:bodyPr/>
          <a:lstStyle/>
          <a:p>
            <a:r>
              <a:rPr lang="en-US" smtClean="0"/>
              <a:t>Martin Hensel, MPG Semiconductor Lab</a:t>
            </a:r>
            <a:endParaRPr lang="en-US" dirty="0"/>
          </a:p>
        </p:txBody>
      </p:sp>
      <p:graphicFrame>
        <p:nvGraphicFramePr>
          <p:cNvPr id="10" name="Inhaltsplatzhalter 9"/>
          <p:cNvGraphicFramePr>
            <a:graphicFrameLocks noGrp="1"/>
          </p:cNvGraphicFramePr>
          <p:nvPr>
            <p:ph idx="1"/>
            <p:extLst>
              <p:ext uri="{D42A27DB-BD31-4B8C-83A1-F6EECF244321}">
                <p14:modId xmlns:p14="http://schemas.microsoft.com/office/powerpoint/2010/main" val="2630633587"/>
              </p:ext>
            </p:extLst>
          </p:nvPr>
        </p:nvGraphicFramePr>
        <p:xfrm>
          <a:off x="519113" y="1052736"/>
          <a:ext cx="8229600" cy="4356600"/>
        </p:xfrm>
        <a:graphic>
          <a:graphicData uri="http://schemas.openxmlformats.org/drawingml/2006/table">
            <a:tbl>
              <a:tblPr firstRow="1" bandRow="1">
                <a:tableStyleId>{073A0DAA-6AF3-43AB-8588-CEC1D06C72B9}</a:tableStyleId>
              </a:tblPr>
              <a:tblGrid>
                <a:gridCol w="1172567">
                  <a:extLst>
                    <a:ext uri="{9D8B030D-6E8A-4147-A177-3AD203B41FA5}">
                      <a16:colId xmlns:a16="http://schemas.microsoft.com/office/drawing/2014/main" val="20000"/>
                    </a:ext>
                  </a:extLst>
                </a:gridCol>
                <a:gridCol w="884833">
                  <a:extLst>
                    <a:ext uri="{9D8B030D-6E8A-4147-A177-3AD203B41FA5}">
                      <a16:colId xmlns:a16="http://schemas.microsoft.com/office/drawing/2014/main" val="20001"/>
                    </a:ext>
                  </a:extLst>
                </a:gridCol>
                <a:gridCol w="987375">
                  <a:extLst>
                    <a:ext uri="{9D8B030D-6E8A-4147-A177-3AD203B41FA5}">
                      <a16:colId xmlns:a16="http://schemas.microsoft.com/office/drawing/2014/main" val="20002"/>
                    </a:ext>
                  </a:extLst>
                </a:gridCol>
                <a:gridCol w="1070025">
                  <a:extLst>
                    <a:ext uri="{9D8B030D-6E8A-4147-A177-3AD203B41FA5}">
                      <a16:colId xmlns:a16="http://schemas.microsoft.com/office/drawing/2014/main" val="20003"/>
                    </a:ext>
                  </a:extLst>
                </a:gridCol>
                <a:gridCol w="946199">
                  <a:extLst>
                    <a:ext uri="{9D8B030D-6E8A-4147-A177-3AD203B41FA5}">
                      <a16:colId xmlns:a16="http://schemas.microsoft.com/office/drawing/2014/main" val="20004"/>
                    </a:ext>
                  </a:extLst>
                </a:gridCol>
                <a:gridCol w="1111201">
                  <a:extLst>
                    <a:ext uri="{9D8B030D-6E8A-4147-A177-3AD203B41FA5}">
                      <a16:colId xmlns:a16="http://schemas.microsoft.com/office/drawing/2014/main" val="20005"/>
                    </a:ext>
                  </a:extLst>
                </a:gridCol>
                <a:gridCol w="1028700">
                  <a:extLst>
                    <a:ext uri="{9D8B030D-6E8A-4147-A177-3AD203B41FA5}">
                      <a16:colId xmlns:a16="http://schemas.microsoft.com/office/drawing/2014/main" val="20006"/>
                    </a:ext>
                  </a:extLst>
                </a:gridCol>
                <a:gridCol w="1028700">
                  <a:extLst>
                    <a:ext uri="{9D8B030D-6E8A-4147-A177-3AD203B41FA5}">
                      <a16:colId xmlns:a16="http://schemas.microsoft.com/office/drawing/2014/main" val="20007"/>
                    </a:ext>
                  </a:extLst>
                </a:gridCol>
              </a:tblGrid>
              <a:tr h="216000">
                <a:tc>
                  <a:txBody>
                    <a:bodyPr/>
                    <a:lstStyle/>
                    <a:p>
                      <a:r>
                        <a:rPr lang="en-US" sz="1100" dirty="0" smtClean="0"/>
                        <a:t>Phase 3 OB</a:t>
                      </a:r>
                      <a:endParaRPr lang="en-US" sz="1100" dirty="0"/>
                    </a:p>
                  </a:txBody>
                  <a:tcPr marL="90000" marR="90000" marT="46800" marB="46800"/>
                </a:tc>
                <a:tc>
                  <a:txBody>
                    <a:bodyPr/>
                    <a:lstStyle/>
                    <a:p>
                      <a:r>
                        <a:rPr lang="en-US" sz="1100" dirty="0" smtClean="0"/>
                        <a:t>Power</a:t>
                      </a:r>
                      <a:endParaRPr lang="en-US" sz="1100" dirty="0"/>
                    </a:p>
                  </a:txBody>
                  <a:tcPr marL="90000" marR="90000" marT="46800" marB="46800"/>
                </a:tc>
                <a:tc>
                  <a:txBody>
                    <a:bodyPr/>
                    <a:lstStyle/>
                    <a:p>
                      <a:r>
                        <a:rPr lang="en-US" sz="1100" dirty="0" smtClean="0"/>
                        <a:t>JTAG</a:t>
                      </a:r>
                      <a:endParaRPr lang="en-US" sz="1100" dirty="0"/>
                    </a:p>
                  </a:txBody>
                  <a:tcPr marL="90000" marR="90000" marT="46800" marB="46800"/>
                </a:tc>
                <a:tc>
                  <a:txBody>
                    <a:bodyPr/>
                    <a:lstStyle/>
                    <a:p>
                      <a:r>
                        <a:rPr lang="en-US" sz="1100" dirty="0" smtClean="0"/>
                        <a:t>Boundary</a:t>
                      </a:r>
                      <a:endParaRPr lang="en-US" sz="1100" dirty="0"/>
                    </a:p>
                  </a:txBody>
                  <a:tcPr marL="90000" marR="90000" marT="46800" marB="46800"/>
                </a:tc>
                <a:tc>
                  <a:txBody>
                    <a:bodyPr/>
                    <a:lstStyle/>
                    <a:p>
                      <a:r>
                        <a:rPr lang="en-US" sz="1100" dirty="0" smtClean="0"/>
                        <a:t>HSL</a:t>
                      </a:r>
                      <a:endParaRPr lang="en-US" sz="1100" dirty="0"/>
                    </a:p>
                  </a:txBody>
                  <a:tcPr marL="90000" marR="90000" marT="46800" marB="46800"/>
                </a:tc>
                <a:tc>
                  <a:txBody>
                    <a:bodyPr/>
                    <a:lstStyle/>
                    <a:p>
                      <a:r>
                        <a:rPr lang="en-US" sz="1100" dirty="0" smtClean="0"/>
                        <a:t>Analog Power</a:t>
                      </a:r>
                      <a:endParaRPr lang="en-US" sz="1100" dirty="0"/>
                    </a:p>
                  </a:txBody>
                  <a:tcPr marL="90000" marR="90000" marT="46800" marB="46800"/>
                </a:tc>
                <a:tc>
                  <a:txBody>
                    <a:bodyPr/>
                    <a:lstStyle/>
                    <a:p>
                      <a:r>
                        <a:rPr lang="en-US" sz="1100" dirty="0" smtClean="0"/>
                        <a:t>Matrix</a:t>
                      </a:r>
                      <a:endParaRPr lang="en-US" sz="1100" dirty="0"/>
                    </a:p>
                  </a:txBody>
                  <a:tcPr marL="90000" marR="90000" marT="46800" marB="46800"/>
                </a:tc>
                <a:tc>
                  <a:txBody>
                    <a:bodyPr/>
                    <a:lstStyle/>
                    <a:p>
                      <a:r>
                        <a:rPr lang="en-US" sz="1100" dirty="0" smtClean="0"/>
                        <a:t>Overall</a:t>
                      </a:r>
                      <a:endParaRPr lang="en-US" sz="1100" dirty="0"/>
                    </a:p>
                  </a:txBody>
                  <a:tcPr marL="90000" marR="90000" marT="46800" marB="46800"/>
                </a:tc>
                <a:extLst>
                  <a:ext uri="{0D108BD9-81ED-4DB2-BD59-A6C34878D82A}">
                    <a16:rowId xmlns:a16="http://schemas.microsoft.com/office/drawing/2014/main" val="10000"/>
                  </a:ext>
                </a:extLst>
              </a:tr>
              <a:tr h="0">
                <a:tc>
                  <a:txBody>
                    <a:bodyPr/>
                    <a:lstStyle/>
                    <a:p>
                      <a:r>
                        <a:rPr lang="en-US" sz="1100" dirty="0" smtClean="0"/>
                        <a:t>W03_OB1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01"/>
                  </a:ext>
                </a:extLst>
              </a:tr>
              <a:tr h="0">
                <a:tc>
                  <a:txBody>
                    <a:bodyPr/>
                    <a:lstStyle/>
                    <a:p>
                      <a:r>
                        <a:rPr lang="en-US" sz="1100" dirty="0" smtClean="0"/>
                        <a:t>W05_OB1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02"/>
                  </a:ext>
                </a:extLst>
              </a:tr>
              <a:tr h="0">
                <a:tc>
                  <a:txBody>
                    <a:bodyPr/>
                    <a:lstStyle/>
                    <a:p>
                      <a:r>
                        <a:rPr lang="en-US" sz="1100" dirty="0" smtClean="0"/>
                        <a:t>W06_OB1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03"/>
                  </a:ext>
                </a:extLst>
              </a:tr>
              <a:tr h="0">
                <a:tc>
                  <a:txBody>
                    <a:bodyPr/>
                    <a:lstStyle/>
                    <a:p>
                      <a:r>
                        <a:rPr lang="en-US" sz="1100" dirty="0" smtClean="0"/>
                        <a:t>W08_OB1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04"/>
                  </a:ext>
                </a:extLst>
              </a:tr>
              <a:tr h="0">
                <a:tc>
                  <a:txBody>
                    <a:bodyPr/>
                    <a:lstStyle/>
                    <a:p>
                      <a:r>
                        <a:rPr lang="en-US" sz="1100" dirty="0" smtClean="0"/>
                        <a:t>W08_OB2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05"/>
                  </a:ext>
                </a:extLst>
              </a:tr>
              <a:tr h="0">
                <a:tc>
                  <a:txBody>
                    <a:bodyPr/>
                    <a:lstStyle/>
                    <a:p>
                      <a:r>
                        <a:rPr lang="en-US" sz="1100" dirty="0" smtClean="0"/>
                        <a:t>W09_OB1</a:t>
                      </a:r>
                      <a:endParaRPr lang="en-US" sz="1100" dirty="0"/>
                    </a:p>
                  </a:txBody>
                  <a:tcPr marL="90000" marR="90000" marT="0" marB="0">
                    <a:noFill/>
                  </a:tcPr>
                </a:tc>
                <a:tc>
                  <a:txBody>
                    <a:bodyPr/>
                    <a:lstStyle/>
                    <a:p>
                      <a:pPr algn="ctr"/>
                      <a:r>
                        <a:rPr lang="en-US" sz="1100" dirty="0" smtClean="0"/>
                        <a:t>SW-DVDD</a:t>
                      </a:r>
                      <a:endParaRPr lang="en-US" sz="1100" dirty="0"/>
                    </a:p>
                  </a:txBody>
                  <a:tcPr marL="90000" marR="90000" marT="0" marB="0">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FF0000"/>
                    </a:solidFill>
                  </a:tcPr>
                </a:tc>
                <a:tc>
                  <a:txBody>
                    <a:bodyPr/>
                    <a:lstStyle/>
                    <a:p>
                      <a:pPr algn="ctr"/>
                      <a:endParaRPr lang="en-US" sz="1100" dirty="0"/>
                    </a:p>
                  </a:txBody>
                  <a:tcPr marL="90000" marR="90000" marT="0" marB="0">
                    <a:solidFill>
                      <a:srgbClr val="FF000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r>
                        <a:rPr lang="en-US" sz="1100" dirty="0" smtClean="0"/>
                        <a:t>Reworked</a:t>
                      </a:r>
                      <a:endParaRPr lang="en-US" sz="1100" dirty="0"/>
                    </a:p>
                  </a:txBody>
                  <a:tcPr marL="90000" marR="90000" marT="0" marB="0">
                    <a:solidFill>
                      <a:srgbClr val="FF0000"/>
                    </a:solidFill>
                  </a:tcPr>
                </a:tc>
                <a:extLst>
                  <a:ext uri="{0D108BD9-81ED-4DB2-BD59-A6C34878D82A}">
                    <a16:rowId xmlns:a16="http://schemas.microsoft.com/office/drawing/2014/main" val="10006"/>
                  </a:ext>
                </a:extLst>
              </a:tr>
              <a:tr h="0">
                <a:tc>
                  <a:txBody>
                    <a:bodyPr/>
                    <a:lstStyle/>
                    <a:p>
                      <a:r>
                        <a:rPr lang="en-US" sz="1100" dirty="0" smtClean="0"/>
                        <a:t>W09_OB1 (</a:t>
                      </a:r>
                      <a:r>
                        <a:rPr lang="en-US" sz="1100" dirty="0" err="1" smtClean="0"/>
                        <a:t>rew</a:t>
                      </a:r>
                      <a:r>
                        <a:rPr lang="en-US" sz="1100" dirty="0" smtClean="0"/>
                        <a:t>)</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07"/>
                  </a:ext>
                </a:extLst>
              </a:tr>
              <a:tr h="0">
                <a:tc>
                  <a:txBody>
                    <a:bodyPr/>
                    <a:lstStyle/>
                    <a:p>
                      <a:r>
                        <a:rPr lang="en-US" sz="1100" dirty="0" smtClean="0"/>
                        <a:t>W09_OB2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08"/>
                  </a:ext>
                </a:extLst>
              </a:tr>
              <a:tr h="0">
                <a:tc>
                  <a:txBody>
                    <a:bodyPr/>
                    <a:lstStyle/>
                    <a:p>
                      <a:r>
                        <a:rPr lang="en-US" sz="1100" dirty="0" smtClean="0"/>
                        <a:t>W12_OB1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09"/>
                  </a:ext>
                </a:extLst>
              </a:tr>
              <a:tr h="0">
                <a:tc>
                  <a:txBody>
                    <a:bodyPr/>
                    <a:lstStyle/>
                    <a:p>
                      <a:r>
                        <a:rPr lang="en-US" sz="1100" dirty="0" smtClean="0"/>
                        <a:t>W12_OB2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10"/>
                  </a:ext>
                </a:extLst>
              </a:tr>
              <a:tr h="0">
                <a:tc>
                  <a:txBody>
                    <a:bodyPr/>
                    <a:lstStyle/>
                    <a:p>
                      <a:r>
                        <a:rPr lang="en-US" sz="1100" dirty="0" smtClean="0"/>
                        <a:t>W32_OB2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11"/>
                  </a:ext>
                </a:extLst>
              </a:tr>
              <a:tr h="0">
                <a:tc>
                  <a:txBody>
                    <a:bodyPr/>
                    <a:lstStyle/>
                    <a:p>
                      <a:r>
                        <a:rPr lang="en-US" sz="1100" dirty="0" smtClean="0"/>
                        <a:t>W33_OB1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12"/>
                  </a:ext>
                </a:extLst>
              </a:tr>
              <a:tr h="0">
                <a:tc>
                  <a:txBody>
                    <a:bodyPr/>
                    <a:lstStyle/>
                    <a:p>
                      <a:r>
                        <a:rPr lang="en-US" sz="1100" dirty="0" smtClean="0"/>
                        <a:t>W42_OB1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13"/>
                  </a:ext>
                </a:extLst>
              </a:tr>
              <a:tr h="0">
                <a:tc>
                  <a:txBody>
                    <a:bodyPr/>
                    <a:lstStyle/>
                    <a:p>
                      <a:r>
                        <a:rPr lang="en-US" sz="1100" dirty="0" smtClean="0"/>
                        <a:t>W42_OB2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14"/>
                  </a:ext>
                </a:extLst>
              </a:tr>
              <a:tr h="0">
                <a:tc>
                  <a:txBody>
                    <a:bodyPr/>
                    <a:lstStyle/>
                    <a:p>
                      <a:r>
                        <a:rPr lang="en-US" sz="1100" dirty="0" smtClean="0"/>
                        <a:t>W44_OB1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15"/>
                  </a:ext>
                </a:extLst>
              </a:tr>
              <a:tr h="0">
                <a:tc>
                  <a:txBody>
                    <a:bodyPr/>
                    <a:lstStyle/>
                    <a:p>
                      <a:r>
                        <a:rPr lang="en-US" sz="1100" dirty="0" smtClean="0"/>
                        <a:t>W44_OB2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16"/>
                  </a:ext>
                </a:extLst>
              </a:tr>
              <a:tr h="0">
                <a:tc>
                  <a:txBody>
                    <a:bodyPr/>
                    <a:lstStyle/>
                    <a:p>
                      <a:r>
                        <a:rPr lang="en-US" sz="1100" dirty="0" smtClean="0"/>
                        <a:t>W45_OB2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17"/>
                  </a:ext>
                </a:extLst>
              </a:tr>
              <a:tr h="0">
                <a:tc>
                  <a:txBody>
                    <a:bodyPr/>
                    <a:lstStyle/>
                    <a:p>
                      <a:r>
                        <a:rPr lang="en-US" sz="1100" dirty="0" smtClean="0"/>
                        <a:t>W46_OB1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18"/>
                  </a:ext>
                </a:extLst>
              </a:tr>
              <a:tr h="0">
                <a:tc>
                  <a:txBody>
                    <a:bodyPr/>
                    <a:lstStyle/>
                    <a:p>
                      <a:r>
                        <a:rPr lang="en-US" sz="1100" dirty="0" smtClean="0"/>
                        <a:t>W46_OB2</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19"/>
                  </a:ext>
                </a:extLst>
              </a:tr>
              <a:tr h="0">
                <a:tc>
                  <a:txBody>
                    <a:bodyPr/>
                    <a:lstStyle/>
                    <a:p>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extLst>
                  <a:ext uri="{0D108BD9-81ED-4DB2-BD59-A6C34878D82A}">
                    <a16:rowId xmlns:a16="http://schemas.microsoft.com/office/drawing/2014/main" val="10020"/>
                  </a:ext>
                </a:extLst>
              </a:tr>
              <a:tr h="72000">
                <a:tc>
                  <a:txBody>
                    <a:bodyPr/>
                    <a:lstStyle/>
                    <a:p>
                      <a:endParaRPr lang="en-US" sz="200" dirty="0"/>
                    </a:p>
                  </a:txBody>
                  <a:tcPr marL="90000" marR="90000" marT="0" marB="0">
                    <a:noFill/>
                  </a:tcPr>
                </a:tc>
                <a:tc>
                  <a:txBody>
                    <a:bodyPr/>
                    <a:lstStyle/>
                    <a:p>
                      <a:pPr algn="ctr"/>
                      <a:endParaRPr lang="en-US" sz="200" dirty="0"/>
                    </a:p>
                  </a:txBody>
                  <a:tcPr marL="90000" marR="90000" marT="0" marB="0">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 dirty="0" smtClean="0"/>
                    </a:p>
                  </a:txBody>
                  <a:tcPr marL="90000" marR="90000" marT="0" marB="0">
                    <a:noFill/>
                  </a:tcPr>
                </a:tc>
                <a:tc>
                  <a:txBody>
                    <a:bodyPr/>
                    <a:lstStyle/>
                    <a:p>
                      <a:pPr algn="ctr"/>
                      <a:endParaRPr lang="en-US" sz="200" dirty="0"/>
                    </a:p>
                  </a:txBody>
                  <a:tcPr marL="90000" marR="90000" marT="0" marB="0">
                    <a:noFill/>
                  </a:tcPr>
                </a:tc>
                <a:tc>
                  <a:txBody>
                    <a:bodyPr/>
                    <a:lstStyle/>
                    <a:p>
                      <a:pPr algn="ctr"/>
                      <a:endParaRPr lang="en-US" sz="200" dirty="0"/>
                    </a:p>
                  </a:txBody>
                  <a:tcPr marL="90000" marR="90000" marT="0" marB="0">
                    <a:noFill/>
                  </a:tcPr>
                </a:tc>
                <a:tc>
                  <a:txBody>
                    <a:bodyPr/>
                    <a:lstStyle/>
                    <a:p>
                      <a:pPr algn="ctr"/>
                      <a:endParaRPr lang="en-US" sz="200" dirty="0"/>
                    </a:p>
                  </a:txBody>
                  <a:tcPr marL="90000" marR="90000" marT="0" marB="0">
                    <a:noFill/>
                  </a:tcPr>
                </a:tc>
                <a:tc>
                  <a:txBody>
                    <a:bodyPr/>
                    <a:lstStyle/>
                    <a:p>
                      <a:pPr algn="ctr"/>
                      <a:endParaRPr lang="en-US" sz="200" dirty="0"/>
                    </a:p>
                  </a:txBody>
                  <a:tcPr marL="90000" marR="90000" marT="0" marB="0">
                    <a:noFill/>
                  </a:tcPr>
                </a:tc>
                <a:tc>
                  <a:txBody>
                    <a:bodyPr/>
                    <a:lstStyle/>
                    <a:p>
                      <a:pPr algn="ctr"/>
                      <a:endParaRPr lang="en-US" sz="200" dirty="0"/>
                    </a:p>
                  </a:txBody>
                  <a:tcPr marL="90000" marR="90000" marT="0" marB="0">
                    <a:noFill/>
                  </a:tcPr>
                </a:tc>
                <a:extLst>
                  <a:ext uri="{0D108BD9-81ED-4DB2-BD59-A6C34878D82A}">
                    <a16:rowId xmlns:a16="http://schemas.microsoft.com/office/drawing/2014/main" val="10021"/>
                  </a:ext>
                </a:extLst>
              </a:tr>
              <a:tr h="0">
                <a:tc>
                  <a:txBody>
                    <a:bodyPr/>
                    <a:lstStyle/>
                    <a:p>
                      <a:r>
                        <a:rPr lang="en-US" sz="1100" dirty="0" smtClean="0"/>
                        <a:t>W04_OB1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22"/>
                  </a:ext>
                </a:extLst>
              </a:tr>
              <a:tr h="0">
                <a:tc>
                  <a:txBody>
                    <a:bodyPr/>
                    <a:lstStyle/>
                    <a:p>
                      <a:r>
                        <a:rPr lang="en-US" sz="1100" dirty="0" smtClean="0"/>
                        <a:t>W10_OB1</a:t>
                      </a:r>
                      <a:endParaRPr lang="en-US" sz="1100" dirty="0"/>
                    </a:p>
                  </a:txBody>
                  <a:tcPr marL="90000" marR="90000" marT="0" marB="0">
                    <a:noFill/>
                  </a:tcPr>
                </a:tc>
                <a:tc>
                  <a:txBody>
                    <a:bodyPr/>
                    <a:lstStyle/>
                    <a:p>
                      <a:pPr algn="ctr"/>
                      <a:endParaRPr lang="en-US" sz="1100" dirty="0"/>
                    </a:p>
                  </a:txBody>
                  <a:tcPr marL="90000" marR="90000" marT="0" marB="0">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tc>
                  <a:txBody>
                    <a:bodyPr/>
                    <a:lstStyle/>
                    <a:p>
                      <a:pPr algn="ctr"/>
                      <a:endParaRPr lang="en-US" sz="1100" dirty="0"/>
                    </a:p>
                  </a:txBody>
                  <a:tcPr marL="90000" marR="90000" marT="0" marB="0">
                    <a:solidFill>
                      <a:srgbClr val="00B050"/>
                    </a:solidFill>
                  </a:tcPr>
                </a:tc>
                <a:extLst>
                  <a:ext uri="{0D108BD9-81ED-4DB2-BD59-A6C34878D82A}">
                    <a16:rowId xmlns:a16="http://schemas.microsoft.com/office/drawing/2014/main" val="10023"/>
                  </a:ext>
                </a:extLst>
              </a:tr>
              <a:tr h="0">
                <a:tc>
                  <a:txBody>
                    <a:bodyPr/>
                    <a:lstStyle/>
                    <a:p>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extLst>
                  <a:ext uri="{0D108BD9-81ED-4DB2-BD59-A6C34878D82A}">
                    <a16:rowId xmlns:a16="http://schemas.microsoft.com/office/drawing/2014/main" val="10024"/>
                  </a:ext>
                </a:extLst>
              </a:tr>
              <a:tr h="0">
                <a:tc>
                  <a:txBody>
                    <a:bodyPr/>
                    <a:lstStyle/>
                    <a:p>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tc>
                  <a:txBody>
                    <a:bodyPr/>
                    <a:lstStyle/>
                    <a:p>
                      <a:pPr algn="ctr"/>
                      <a:endParaRPr lang="en-US" sz="1100" dirty="0"/>
                    </a:p>
                  </a:txBody>
                  <a:tcPr marL="90000" marR="90000" marT="0" marB="0">
                    <a:noFill/>
                  </a:tcPr>
                </a:tc>
                <a:extLst>
                  <a:ext uri="{0D108BD9-81ED-4DB2-BD59-A6C34878D82A}">
                    <a16:rowId xmlns:a16="http://schemas.microsoft.com/office/drawing/2014/main" val="10025"/>
                  </a:ext>
                </a:extLst>
              </a:tr>
            </a:tbl>
          </a:graphicData>
        </a:graphic>
      </p:graphicFrame>
      <p:sp>
        <p:nvSpPr>
          <p:cNvPr id="12" name="Textfeld 11"/>
          <p:cNvSpPr txBox="1"/>
          <p:nvPr/>
        </p:nvSpPr>
        <p:spPr>
          <a:xfrm>
            <a:off x="539552" y="5376698"/>
            <a:ext cx="8208912" cy="1292662"/>
          </a:xfrm>
          <a:prstGeom prst="rect">
            <a:avLst/>
          </a:prstGeom>
          <a:noFill/>
        </p:spPr>
        <p:txBody>
          <a:bodyPr wrap="square" rtlCol="0">
            <a:spAutoFit/>
          </a:bodyPr>
          <a:lstStyle/>
          <a:p>
            <a:pPr algn="ctr"/>
            <a:r>
              <a:rPr lang="en-US" sz="1600" dirty="0" smtClean="0"/>
              <a:t>Color code:</a:t>
            </a:r>
          </a:p>
          <a:p>
            <a:pPr algn="ctr"/>
            <a:r>
              <a:rPr lang="en-US" sz="1600" dirty="0">
                <a:effectLst>
                  <a:glow rad="101600">
                    <a:srgbClr val="00B050"/>
                  </a:glow>
                </a:effectLst>
              </a:rPr>
              <a:t>Perfect</a:t>
            </a:r>
            <a:r>
              <a:rPr lang="en-US" sz="1600" dirty="0" smtClean="0"/>
              <a:t>	</a:t>
            </a:r>
            <a:r>
              <a:rPr lang="en-US" sz="1600" dirty="0" smtClean="0">
                <a:effectLst>
                  <a:glow rad="101600">
                    <a:srgbClr val="00B0F0"/>
                  </a:glow>
                </a:effectLst>
              </a:rPr>
              <a:t>Passed</a:t>
            </a:r>
            <a:r>
              <a:rPr lang="en-US" sz="1600" dirty="0" smtClean="0"/>
              <a:t>	</a:t>
            </a:r>
            <a:r>
              <a:rPr lang="en-US" sz="1600" dirty="0">
                <a:effectLst>
                  <a:glow rad="101600">
                    <a:srgbClr val="FFC000"/>
                  </a:glow>
                </a:effectLst>
              </a:rPr>
              <a:t>Minor errors / Possible touchdown problems</a:t>
            </a:r>
            <a:r>
              <a:rPr lang="en-US" sz="1600" dirty="0" smtClean="0"/>
              <a:t>	</a:t>
            </a:r>
            <a:r>
              <a:rPr lang="en-US" sz="1600" dirty="0">
                <a:effectLst>
                  <a:glow rad="101600">
                    <a:srgbClr val="FF0000"/>
                  </a:glow>
                </a:effectLst>
              </a:rPr>
              <a:t>Show </a:t>
            </a:r>
            <a:r>
              <a:rPr lang="en-US" sz="1600" dirty="0" smtClean="0">
                <a:effectLst>
                  <a:glow rad="101600">
                    <a:srgbClr val="FF0000"/>
                  </a:glow>
                </a:effectLst>
              </a:rPr>
              <a:t>stopper</a:t>
            </a:r>
          </a:p>
          <a:p>
            <a:pPr algn="ctr"/>
            <a:endParaRPr lang="en-US" sz="1100" dirty="0" smtClean="0"/>
          </a:p>
          <a:p>
            <a:pPr algn="ctr"/>
            <a:r>
              <a:rPr lang="en-US" sz="1600" dirty="0" smtClean="0"/>
              <a:t>Yield (after reworks):</a:t>
            </a:r>
          </a:p>
          <a:p>
            <a:pPr algn="ctr"/>
            <a:r>
              <a:rPr lang="en-US" sz="1600" dirty="0" smtClean="0"/>
              <a:t>OB: 20/20 (100%)</a:t>
            </a:r>
            <a:endParaRPr lang="en-US" sz="1600" dirty="0"/>
          </a:p>
        </p:txBody>
      </p:sp>
    </p:spTree>
    <p:extLst>
      <p:ext uri="{BB962C8B-B14F-4D97-AF65-F5344CB8AC3E}">
        <p14:creationId xmlns:p14="http://schemas.microsoft.com/office/powerpoint/2010/main" val="2840704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Contents</a:t>
            </a:r>
            <a:endParaRPr lang="en-US" dirty="0"/>
          </a:p>
        </p:txBody>
      </p:sp>
      <p:sp>
        <p:nvSpPr>
          <p:cNvPr id="3" name="Inhaltsplatzhalter 2"/>
          <p:cNvSpPr>
            <a:spLocks noGrp="1"/>
          </p:cNvSpPr>
          <p:nvPr>
            <p:ph idx="1"/>
          </p:nvPr>
        </p:nvSpPr>
        <p:spPr>
          <a:xfrm>
            <a:off x="518864" y="1772816"/>
            <a:ext cx="8229600" cy="4464496"/>
          </a:xfrm>
        </p:spPr>
        <p:txBody>
          <a:bodyPr>
            <a:normAutofit/>
          </a:bodyPr>
          <a:lstStyle/>
          <a:p>
            <a:pPr marL="342900" indent="-342900">
              <a:buFont typeface="+mj-lt"/>
              <a:buAutoNum type="arabicPeriod"/>
            </a:pPr>
            <a:r>
              <a:rPr lang="en-US" dirty="0" smtClean="0"/>
              <a:t>Motivation for needle card testing</a:t>
            </a:r>
          </a:p>
          <a:p>
            <a:pPr marL="342900" indent="-342900">
              <a:buFont typeface="+mj-lt"/>
              <a:buAutoNum type="arabicPeriod"/>
            </a:pPr>
            <a:r>
              <a:rPr lang="en-US" dirty="0" smtClean="0"/>
              <a:t>Needle card design and features</a:t>
            </a:r>
          </a:p>
          <a:p>
            <a:pPr marL="342900" indent="-342900">
              <a:buFont typeface="+mj-lt"/>
              <a:buAutoNum type="arabicPeriod"/>
            </a:pPr>
            <a:r>
              <a:rPr lang="en-US" dirty="0" smtClean="0"/>
              <a:t>Setup at HLL</a:t>
            </a:r>
          </a:p>
          <a:p>
            <a:pPr marL="342900" indent="-342900">
              <a:buFont typeface="+mj-lt"/>
              <a:buAutoNum type="arabicPeriod"/>
            </a:pPr>
            <a:r>
              <a:rPr lang="en-US" dirty="0" smtClean="0"/>
              <a:t>Testing protocol</a:t>
            </a:r>
          </a:p>
          <a:p>
            <a:pPr marL="342900" indent="-342900">
              <a:buFont typeface="+mj-lt"/>
              <a:buAutoNum type="arabicPeriod"/>
            </a:pPr>
            <a:r>
              <a:rPr lang="en-US" dirty="0" smtClean="0"/>
              <a:t>Output of the tests</a:t>
            </a:r>
          </a:p>
          <a:p>
            <a:pPr marL="342900" indent="-342900">
              <a:buFont typeface="+mj-lt"/>
              <a:buAutoNum type="arabicPeriod"/>
            </a:pPr>
            <a:r>
              <a:rPr lang="en-US" dirty="0" smtClean="0"/>
              <a:t>Failure mode analysis and module reworks</a:t>
            </a:r>
          </a:p>
          <a:p>
            <a:pPr marL="342900" indent="-342900">
              <a:buFont typeface="+mj-lt"/>
              <a:buAutoNum type="arabicPeriod"/>
            </a:pPr>
            <a:r>
              <a:rPr lang="en-US" dirty="0" smtClean="0"/>
              <a:t>Test results overview</a:t>
            </a:r>
          </a:p>
          <a:p>
            <a:pPr marL="342900" indent="-342900">
              <a:buFont typeface="+mj-lt"/>
              <a:buAutoNum type="arabicPeriod"/>
            </a:pPr>
            <a:r>
              <a:rPr lang="en-US" dirty="0" smtClean="0"/>
              <a:t>Comments and lessons learned</a:t>
            </a:r>
          </a:p>
          <a:p>
            <a:pPr marL="342900" indent="-342900">
              <a:buFont typeface="+mj-lt"/>
              <a:buAutoNum type="arabicPeriod"/>
            </a:pPr>
            <a:r>
              <a:rPr lang="en-US" dirty="0" smtClean="0"/>
              <a:t>Summary</a:t>
            </a:r>
          </a:p>
        </p:txBody>
      </p:sp>
      <p:sp>
        <p:nvSpPr>
          <p:cNvPr id="5" name="Foliennummernplatzhalter 4"/>
          <p:cNvSpPr>
            <a:spLocks noGrp="1"/>
          </p:cNvSpPr>
          <p:nvPr>
            <p:ph type="sldNum" sz="quarter" idx="10"/>
          </p:nvPr>
        </p:nvSpPr>
        <p:spPr/>
        <p:txBody>
          <a:bodyPr/>
          <a:lstStyle/>
          <a:p>
            <a:fld id="{38F15DD8-C521-473F-8805-E2B9B87107C9}" type="slidenum">
              <a:rPr lang="de-DE" smtClean="0"/>
              <a:pPr/>
              <a:t>2</a:t>
            </a:fld>
            <a:endParaRPr lang="de-DE"/>
          </a:p>
        </p:txBody>
      </p:sp>
      <p:sp>
        <p:nvSpPr>
          <p:cNvPr id="6" name="Datumsplatzhalter 5"/>
          <p:cNvSpPr>
            <a:spLocks noGrp="1"/>
          </p:cNvSpPr>
          <p:nvPr>
            <p:ph type="dt" sz="half" idx="11"/>
          </p:nvPr>
        </p:nvSpPr>
        <p:spPr/>
        <p:txBody>
          <a:bodyPr/>
          <a:lstStyle/>
          <a:p>
            <a:r>
              <a:rPr lang="de-DE" smtClean="0"/>
              <a:t>22nd International Workshop on DEPFET Detectors and Applications</a:t>
            </a:r>
            <a:endParaRPr lang="en-US"/>
          </a:p>
        </p:txBody>
      </p:sp>
      <p:sp>
        <p:nvSpPr>
          <p:cNvPr id="7" name="Fußzeilenplatzhalter 6"/>
          <p:cNvSpPr>
            <a:spLocks noGrp="1"/>
          </p:cNvSpPr>
          <p:nvPr>
            <p:ph type="ftr" sz="quarter" idx="12"/>
          </p:nvPr>
        </p:nvSpPr>
        <p:spPr/>
        <p:txBody>
          <a:bodyPr/>
          <a:lstStyle/>
          <a:p>
            <a:r>
              <a:rPr lang="en-US" smtClean="0"/>
              <a:t>Martin Hensel, MPG Semiconductor Lab</a:t>
            </a:r>
            <a:endParaRPr lang="en-US" dirty="0"/>
          </a:p>
        </p:txBody>
      </p:sp>
    </p:spTree>
    <p:extLst>
      <p:ext uri="{BB962C8B-B14F-4D97-AF65-F5344CB8AC3E}">
        <p14:creationId xmlns:p14="http://schemas.microsoft.com/office/powerpoint/2010/main" val="1480430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Test results overview</a:t>
            </a:r>
          </a:p>
        </p:txBody>
      </p:sp>
      <p:sp>
        <p:nvSpPr>
          <p:cNvPr id="3" name="Inhaltsplatzhalter 2"/>
          <p:cNvSpPr>
            <a:spLocks noGrp="1"/>
          </p:cNvSpPr>
          <p:nvPr>
            <p:ph idx="1"/>
          </p:nvPr>
        </p:nvSpPr>
        <p:spPr>
          <a:xfrm>
            <a:off x="518864" y="1268760"/>
            <a:ext cx="8229600" cy="5112568"/>
          </a:xfrm>
        </p:spPr>
        <p:txBody>
          <a:bodyPr/>
          <a:lstStyle/>
          <a:p>
            <a:r>
              <a:rPr lang="en-US" dirty="0" smtClean="0"/>
              <a:t>The final yield (modules without show stoppers, and including reworks) of all the needle card tests is accounted in the following table:</a:t>
            </a:r>
          </a:p>
          <a:p>
            <a:endParaRPr lang="en-US" dirty="0"/>
          </a:p>
          <a:p>
            <a:endParaRPr lang="en-US" sz="1800" dirty="0" smtClean="0"/>
          </a:p>
          <a:p>
            <a:endParaRPr lang="en-US" dirty="0"/>
          </a:p>
          <a:p>
            <a:endParaRPr lang="en-US" dirty="0" smtClean="0"/>
          </a:p>
          <a:p>
            <a:pPr marL="285750" indent="-285750">
              <a:buFont typeface="Arial" panose="020B0604020202020204" pitchFamily="34" charset="0"/>
              <a:buChar char="•"/>
            </a:pPr>
            <a:r>
              <a:rPr lang="en-US" dirty="0" smtClean="0"/>
              <a:t>A total of 82 modules were tested.</a:t>
            </a:r>
          </a:p>
          <a:p>
            <a:pPr marL="538163" lvl="1" indent="-285750">
              <a:buFont typeface="Arial" panose="020B0604020202020204" pitchFamily="34" charset="0"/>
              <a:buChar char="•"/>
            </a:pPr>
            <a:r>
              <a:rPr lang="en-US" dirty="0" smtClean="0"/>
              <a:t>9 of them showed errors which were catalogued as show stoppers. Out of these 9 modules: 7 had switcher related problems, 2 had DHP related problems.</a:t>
            </a:r>
          </a:p>
          <a:p>
            <a:pPr marL="538163" lvl="1" indent="-285750">
              <a:buFont typeface="Arial" panose="020B0604020202020204" pitchFamily="34" charset="0"/>
              <a:buChar char="•"/>
            </a:pPr>
            <a:r>
              <a:rPr lang="en-US" dirty="0" smtClean="0"/>
              <a:t>1 of them showed an error which was catalogued as show stopper at first, but left a working module in the end (W11_OF2)</a:t>
            </a:r>
          </a:p>
          <a:p>
            <a:pPr marL="285750" indent="-285750">
              <a:buFont typeface="Arial" panose="020B0604020202020204" pitchFamily="34" charset="0"/>
              <a:buChar char="•"/>
            </a:pPr>
            <a:r>
              <a:rPr lang="en-US" dirty="0" smtClean="0"/>
              <a:t>Many errors could be debugged with the needle card setup and a thermal camera, and be repaired before </a:t>
            </a:r>
            <a:r>
              <a:rPr lang="en-US" dirty="0" err="1" smtClean="0"/>
              <a:t>kapton</a:t>
            </a:r>
            <a:r>
              <a:rPr lang="en-US" dirty="0" smtClean="0"/>
              <a:t> attachment.</a:t>
            </a:r>
            <a:endParaRPr lang="en-US" dirty="0"/>
          </a:p>
        </p:txBody>
      </p:sp>
      <p:sp>
        <p:nvSpPr>
          <p:cNvPr id="4" name="Foliennummernplatzhalter 3"/>
          <p:cNvSpPr>
            <a:spLocks noGrp="1"/>
          </p:cNvSpPr>
          <p:nvPr>
            <p:ph type="sldNum" sz="quarter" idx="10"/>
          </p:nvPr>
        </p:nvSpPr>
        <p:spPr/>
        <p:txBody>
          <a:bodyPr/>
          <a:lstStyle/>
          <a:p>
            <a:fld id="{38F15DD8-C521-473F-8805-E2B9B87107C9}" type="slidenum">
              <a:rPr lang="de-DE" smtClean="0"/>
              <a:pPr/>
              <a:t>20</a:t>
            </a:fld>
            <a:endParaRPr lang="de-DE"/>
          </a:p>
        </p:txBody>
      </p:sp>
      <p:sp>
        <p:nvSpPr>
          <p:cNvPr id="5" name="Datumsplatzhalter 4"/>
          <p:cNvSpPr>
            <a:spLocks noGrp="1"/>
          </p:cNvSpPr>
          <p:nvPr>
            <p:ph type="dt" sz="half" idx="11"/>
          </p:nvPr>
        </p:nvSpPr>
        <p:spPr/>
        <p:txBody>
          <a:bodyPr/>
          <a:lstStyle/>
          <a:p>
            <a:r>
              <a:rPr lang="de-DE" smtClean="0"/>
              <a:t>22nd International Workshop on DEPFET Detectors and Applications</a:t>
            </a:r>
            <a:endParaRPr lang="en-US"/>
          </a:p>
        </p:txBody>
      </p:sp>
      <p:sp>
        <p:nvSpPr>
          <p:cNvPr id="6" name="Fußzeilenplatzhalter 5"/>
          <p:cNvSpPr>
            <a:spLocks noGrp="1"/>
          </p:cNvSpPr>
          <p:nvPr>
            <p:ph type="ftr" sz="quarter" idx="12"/>
          </p:nvPr>
        </p:nvSpPr>
        <p:spPr/>
        <p:txBody>
          <a:bodyPr/>
          <a:lstStyle/>
          <a:p>
            <a:r>
              <a:rPr lang="en-US" smtClean="0"/>
              <a:t>Martin Hensel, MPG Semiconductor Lab</a:t>
            </a:r>
            <a:endParaRPr lang="en-US" dirty="0"/>
          </a:p>
        </p:txBody>
      </p:sp>
      <p:graphicFrame>
        <p:nvGraphicFramePr>
          <p:cNvPr id="8" name="Inhaltsplatzhalter 7"/>
          <p:cNvGraphicFramePr>
            <a:graphicFrameLocks noGrp="1"/>
          </p:cNvGraphicFramePr>
          <p:nvPr>
            <p:ph idx="13"/>
            <p:extLst>
              <p:ext uri="{D42A27DB-BD31-4B8C-83A1-F6EECF244321}">
                <p14:modId xmlns:p14="http://schemas.microsoft.com/office/powerpoint/2010/main" val="3527029821"/>
              </p:ext>
            </p:extLst>
          </p:nvPr>
        </p:nvGraphicFramePr>
        <p:xfrm>
          <a:off x="519113" y="2060848"/>
          <a:ext cx="8229600" cy="1737360"/>
        </p:xfrm>
        <a:graphic>
          <a:graphicData uri="http://schemas.openxmlformats.org/drawingml/2006/table">
            <a:tbl>
              <a:tblPr firstRow="1" bandRow="1">
                <a:tableStyleId>{073A0DAA-6AF3-43AB-8588-CEC1D06C72B9}</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0">
                <a:tc>
                  <a:txBody>
                    <a:bodyPr/>
                    <a:lstStyle/>
                    <a:p>
                      <a:r>
                        <a:rPr lang="en-US" sz="1400" dirty="0" smtClean="0"/>
                        <a:t>Phase</a:t>
                      </a:r>
                      <a:endParaRPr lang="en-US" sz="1400" dirty="0"/>
                    </a:p>
                  </a:txBody>
                  <a:tcPr/>
                </a:tc>
                <a:tc>
                  <a:txBody>
                    <a:bodyPr/>
                    <a:lstStyle/>
                    <a:p>
                      <a:pPr algn="ctr"/>
                      <a:r>
                        <a:rPr lang="en-US" sz="1400" dirty="0" smtClean="0"/>
                        <a:t>IF</a:t>
                      </a:r>
                      <a:endParaRPr lang="en-US" sz="1400" dirty="0"/>
                    </a:p>
                  </a:txBody>
                  <a:tcPr/>
                </a:tc>
                <a:tc>
                  <a:txBody>
                    <a:bodyPr/>
                    <a:lstStyle/>
                    <a:p>
                      <a:pPr algn="ctr"/>
                      <a:r>
                        <a:rPr lang="en-US" sz="1400" dirty="0" smtClean="0"/>
                        <a:t>IB</a:t>
                      </a:r>
                      <a:endParaRPr lang="en-US" sz="1400" dirty="0"/>
                    </a:p>
                  </a:txBody>
                  <a:tcPr/>
                </a:tc>
                <a:tc>
                  <a:txBody>
                    <a:bodyPr/>
                    <a:lstStyle/>
                    <a:p>
                      <a:pPr algn="ctr"/>
                      <a:r>
                        <a:rPr lang="en-US" sz="1400" dirty="0" smtClean="0"/>
                        <a:t>OF</a:t>
                      </a:r>
                      <a:endParaRPr lang="en-US" sz="1400" dirty="0"/>
                    </a:p>
                  </a:txBody>
                  <a:tcPr/>
                </a:tc>
                <a:tc>
                  <a:txBody>
                    <a:bodyPr/>
                    <a:lstStyle/>
                    <a:p>
                      <a:pPr algn="ctr"/>
                      <a:r>
                        <a:rPr lang="en-US" sz="1400" dirty="0" smtClean="0"/>
                        <a:t>OB</a:t>
                      </a:r>
                      <a:endParaRPr lang="en-US" sz="1400" dirty="0"/>
                    </a:p>
                  </a:txBody>
                  <a:tcPr/>
                </a:tc>
                <a:extLst>
                  <a:ext uri="{0D108BD9-81ED-4DB2-BD59-A6C34878D82A}">
                    <a16:rowId xmlns:a16="http://schemas.microsoft.com/office/drawing/2014/main" val="10000"/>
                  </a:ext>
                </a:extLst>
              </a:tr>
              <a:tr h="0">
                <a:tc>
                  <a:txBody>
                    <a:bodyPr/>
                    <a:lstStyle/>
                    <a:p>
                      <a:r>
                        <a:rPr lang="en-US" sz="1400" dirty="0" smtClean="0"/>
                        <a:t>Preproduction</a:t>
                      </a:r>
                      <a:endParaRPr lang="en-US" sz="1400" dirty="0"/>
                    </a:p>
                  </a:txBody>
                  <a:tcPr/>
                </a:tc>
                <a:tc>
                  <a:txBody>
                    <a:bodyPr/>
                    <a:lstStyle/>
                    <a:p>
                      <a:pPr algn="ctr"/>
                      <a:r>
                        <a:rPr lang="en-US" sz="1400" dirty="0" smtClean="0"/>
                        <a:t>2/2</a:t>
                      </a:r>
                      <a:endParaRPr lang="en-US" sz="1400" dirty="0"/>
                    </a:p>
                  </a:txBody>
                  <a:tcPr/>
                </a:tc>
                <a:tc>
                  <a:txBody>
                    <a:bodyPr/>
                    <a:lstStyle/>
                    <a:p>
                      <a:pPr algn="ctr"/>
                      <a:r>
                        <a:rPr lang="en-US" sz="1400" dirty="0" smtClean="0"/>
                        <a:t>1/1</a:t>
                      </a:r>
                      <a:endParaRPr lang="en-US" sz="1400" dirty="0"/>
                    </a:p>
                  </a:txBody>
                  <a:tcPr/>
                </a:tc>
                <a:tc>
                  <a:txBody>
                    <a:bodyPr/>
                    <a:lstStyle/>
                    <a:p>
                      <a:pPr algn="ctr"/>
                      <a:r>
                        <a:rPr lang="en-US" sz="1400" dirty="0" smtClean="0"/>
                        <a:t>0</a:t>
                      </a:r>
                      <a:endParaRPr lang="en-US" sz="1400" dirty="0"/>
                    </a:p>
                  </a:txBody>
                  <a:tcPr/>
                </a:tc>
                <a:tc>
                  <a:txBody>
                    <a:bodyPr/>
                    <a:lstStyle/>
                    <a:p>
                      <a:pPr algn="ctr"/>
                      <a:r>
                        <a:rPr lang="en-US" sz="1400" dirty="0" smtClean="0"/>
                        <a:t>0/2</a:t>
                      </a:r>
                      <a:endParaRPr lang="en-US" sz="1400" dirty="0"/>
                    </a:p>
                  </a:txBody>
                  <a:tcPr/>
                </a:tc>
                <a:extLst>
                  <a:ext uri="{0D108BD9-81ED-4DB2-BD59-A6C34878D82A}">
                    <a16:rowId xmlns:a16="http://schemas.microsoft.com/office/drawing/2014/main" val="10001"/>
                  </a:ext>
                </a:extLst>
              </a:tr>
              <a:tr h="0">
                <a:tc>
                  <a:txBody>
                    <a:bodyPr/>
                    <a:lstStyle/>
                    <a:p>
                      <a:r>
                        <a:rPr lang="en-US" sz="1400" dirty="0" smtClean="0"/>
                        <a:t>Phase 2</a:t>
                      </a:r>
                      <a:endParaRPr lang="en-US" sz="1400" dirty="0"/>
                    </a:p>
                  </a:txBody>
                  <a:tcPr/>
                </a:tc>
                <a:tc>
                  <a:txBody>
                    <a:bodyPr/>
                    <a:lstStyle/>
                    <a:p>
                      <a:pPr algn="ctr"/>
                      <a:r>
                        <a:rPr lang="en-US" sz="1400" dirty="0" smtClean="0"/>
                        <a:t>2/2</a:t>
                      </a:r>
                      <a:endParaRPr lang="en-US" sz="1400" dirty="0"/>
                    </a:p>
                  </a:txBody>
                  <a:tcPr/>
                </a:tc>
                <a:tc>
                  <a:txBody>
                    <a:bodyPr/>
                    <a:lstStyle/>
                    <a:p>
                      <a:pPr algn="ctr"/>
                      <a:r>
                        <a:rPr lang="en-US" sz="1400" dirty="0" smtClean="0"/>
                        <a:t>1/1</a:t>
                      </a:r>
                      <a:endParaRPr lang="en-US" sz="1400" dirty="0"/>
                    </a:p>
                  </a:txBody>
                  <a:tcPr/>
                </a:tc>
                <a:tc>
                  <a:txBody>
                    <a:bodyPr/>
                    <a:lstStyle/>
                    <a:p>
                      <a:pPr algn="ctr"/>
                      <a:r>
                        <a:rPr lang="en-US" sz="1400" dirty="0" smtClean="0"/>
                        <a:t>1/1</a:t>
                      </a:r>
                      <a:endParaRPr lang="en-US" sz="1400" dirty="0"/>
                    </a:p>
                  </a:txBody>
                  <a:tcPr/>
                </a:tc>
                <a:tc>
                  <a:txBody>
                    <a:bodyPr/>
                    <a:lstStyle/>
                    <a:p>
                      <a:pPr algn="ctr"/>
                      <a:r>
                        <a:rPr lang="en-US" sz="1400" dirty="0" smtClean="0"/>
                        <a:t>1(2)/2</a:t>
                      </a:r>
                      <a:endParaRPr lang="en-US" sz="1400" dirty="0"/>
                    </a:p>
                  </a:txBody>
                  <a:tcPr/>
                </a:tc>
                <a:extLst>
                  <a:ext uri="{0D108BD9-81ED-4DB2-BD59-A6C34878D82A}">
                    <a16:rowId xmlns:a16="http://schemas.microsoft.com/office/drawing/2014/main" val="10002"/>
                  </a:ext>
                </a:extLst>
              </a:tr>
              <a:tr h="0">
                <a:tc>
                  <a:txBody>
                    <a:bodyPr/>
                    <a:lstStyle/>
                    <a:p>
                      <a:r>
                        <a:rPr lang="en-US" sz="1400" dirty="0" smtClean="0"/>
                        <a:t>Phase 3</a:t>
                      </a:r>
                      <a:endParaRPr lang="en-US" sz="1400" dirty="0"/>
                    </a:p>
                  </a:txBody>
                  <a:tcPr>
                    <a:lnB w="28575" cap="flat" cmpd="sng" algn="ctr">
                      <a:solidFill>
                        <a:schemeClr val="tx1"/>
                      </a:solidFill>
                      <a:prstDash val="solid"/>
                      <a:round/>
                      <a:headEnd type="none" w="med" len="med"/>
                      <a:tailEnd type="none" w="med" len="med"/>
                    </a:lnB>
                  </a:tcPr>
                </a:tc>
                <a:tc>
                  <a:txBody>
                    <a:bodyPr/>
                    <a:lstStyle/>
                    <a:p>
                      <a:pPr algn="ctr"/>
                      <a:r>
                        <a:rPr lang="en-US" sz="1400" dirty="0" smtClean="0"/>
                        <a:t>15/15</a:t>
                      </a:r>
                      <a:endParaRPr lang="en-US" sz="1400" dirty="0"/>
                    </a:p>
                  </a:txBody>
                  <a:tcPr>
                    <a:lnB w="28575" cap="flat" cmpd="sng" algn="ctr">
                      <a:solidFill>
                        <a:schemeClr val="tx1"/>
                      </a:solidFill>
                      <a:prstDash val="solid"/>
                      <a:round/>
                      <a:headEnd type="none" w="med" len="med"/>
                      <a:tailEnd type="none" w="med" len="med"/>
                    </a:lnB>
                  </a:tcPr>
                </a:tc>
                <a:tc>
                  <a:txBody>
                    <a:bodyPr/>
                    <a:lstStyle/>
                    <a:p>
                      <a:pPr algn="ctr"/>
                      <a:r>
                        <a:rPr lang="en-US" sz="1400" dirty="0" smtClean="0"/>
                        <a:t>14/14</a:t>
                      </a:r>
                      <a:endParaRPr lang="en-US" sz="1400" dirty="0"/>
                    </a:p>
                  </a:txBody>
                  <a:tcPr>
                    <a:lnB w="28575" cap="flat" cmpd="sng" algn="ctr">
                      <a:solidFill>
                        <a:schemeClr val="tx1"/>
                      </a:solidFill>
                      <a:prstDash val="solid"/>
                      <a:round/>
                      <a:headEnd type="none" w="med" len="med"/>
                      <a:tailEnd type="none" w="med" len="med"/>
                    </a:lnB>
                  </a:tcPr>
                </a:tc>
                <a:tc>
                  <a:txBody>
                    <a:bodyPr/>
                    <a:lstStyle/>
                    <a:p>
                      <a:pPr algn="ctr"/>
                      <a:r>
                        <a:rPr lang="en-US" sz="1400" dirty="0" smtClean="0"/>
                        <a:t>20/22</a:t>
                      </a:r>
                      <a:endParaRPr lang="en-US" sz="1400" dirty="0"/>
                    </a:p>
                  </a:txBody>
                  <a:tcPr>
                    <a:lnB w="28575" cap="flat" cmpd="sng" algn="ctr">
                      <a:solidFill>
                        <a:schemeClr val="tx1"/>
                      </a:solidFill>
                      <a:prstDash val="solid"/>
                      <a:round/>
                      <a:headEnd type="none" w="med" len="med"/>
                      <a:tailEnd type="none" w="med" len="med"/>
                    </a:lnB>
                  </a:tcPr>
                </a:tc>
                <a:tc>
                  <a:txBody>
                    <a:bodyPr/>
                    <a:lstStyle/>
                    <a:p>
                      <a:pPr algn="ctr"/>
                      <a:r>
                        <a:rPr lang="en-US" sz="1400" dirty="0" smtClean="0"/>
                        <a:t>20/20</a:t>
                      </a:r>
                      <a:endParaRPr lang="en-US" sz="1400" dirty="0"/>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r>
                        <a:rPr lang="en-US" sz="1400" dirty="0" smtClean="0"/>
                        <a:t>Total</a:t>
                      </a:r>
                      <a:endParaRPr lang="en-US" sz="1400" dirty="0"/>
                    </a:p>
                  </a:txBody>
                  <a:tcPr anchor="ctr">
                    <a:lnT w="28575" cap="flat" cmpd="sng" algn="ctr">
                      <a:solidFill>
                        <a:schemeClr val="tx1"/>
                      </a:solidFill>
                      <a:prstDash val="solid"/>
                      <a:round/>
                      <a:headEnd type="none" w="med" len="med"/>
                      <a:tailEnd type="none" w="med" len="med"/>
                    </a:lnT>
                  </a:tcPr>
                </a:tc>
                <a:tc>
                  <a:txBody>
                    <a:bodyPr/>
                    <a:lstStyle/>
                    <a:p>
                      <a:pPr algn="ctr"/>
                      <a:r>
                        <a:rPr lang="en-US" sz="1400" dirty="0" smtClean="0"/>
                        <a:t>19/19</a:t>
                      </a:r>
                    </a:p>
                    <a:p>
                      <a:pPr algn="ctr"/>
                      <a:r>
                        <a:rPr lang="en-US" sz="1400" dirty="0" smtClean="0"/>
                        <a:t>(100%)</a:t>
                      </a:r>
                      <a:endParaRPr lang="en-US" sz="1400" dirty="0"/>
                    </a:p>
                  </a:txBody>
                  <a:tcPr>
                    <a:lnT w="28575" cap="flat" cmpd="sng" algn="ctr">
                      <a:solidFill>
                        <a:schemeClr val="tx1"/>
                      </a:solidFill>
                      <a:prstDash val="solid"/>
                      <a:round/>
                      <a:headEnd type="none" w="med" len="med"/>
                      <a:tailEnd type="none" w="med" len="med"/>
                    </a:lnT>
                  </a:tcPr>
                </a:tc>
                <a:tc>
                  <a:txBody>
                    <a:bodyPr/>
                    <a:lstStyle/>
                    <a:p>
                      <a:pPr algn="ctr"/>
                      <a:r>
                        <a:rPr lang="en-US" sz="1400" dirty="0" smtClean="0"/>
                        <a:t>16/16</a:t>
                      </a:r>
                    </a:p>
                    <a:p>
                      <a:pPr algn="ctr"/>
                      <a:r>
                        <a:rPr lang="en-US" sz="1400" dirty="0" smtClean="0"/>
                        <a:t>(100%)</a:t>
                      </a:r>
                      <a:endParaRPr lang="en-US" sz="1400" dirty="0"/>
                    </a:p>
                  </a:txBody>
                  <a:tcPr>
                    <a:lnT w="28575" cap="flat" cmpd="sng" algn="ctr">
                      <a:solidFill>
                        <a:schemeClr val="tx1"/>
                      </a:solidFill>
                      <a:prstDash val="solid"/>
                      <a:round/>
                      <a:headEnd type="none" w="med" len="med"/>
                      <a:tailEnd type="none" w="med" len="med"/>
                    </a:lnT>
                  </a:tcPr>
                </a:tc>
                <a:tc>
                  <a:txBody>
                    <a:bodyPr/>
                    <a:lstStyle/>
                    <a:p>
                      <a:pPr algn="ctr"/>
                      <a:r>
                        <a:rPr lang="en-US" sz="1400" dirty="0" smtClean="0"/>
                        <a:t>21/23</a:t>
                      </a:r>
                    </a:p>
                    <a:p>
                      <a:pPr algn="ctr"/>
                      <a:r>
                        <a:rPr lang="en-US" sz="1400" dirty="0" smtClean="0"/>
                        <a:t>(91%)</a:t>
                      </a:r>
                      <a:endParaRPr lang="en-US" sz="1400" dirty="0"/>
                    </a:p>
                  </a:txBody>
                  <a:tcPr>
                    <a:lnT w="28575" cap="flat" cmpd="sng" algn="ctr">
                      <a:solidFill>
                        <a:schemeClr val="tx1"/>
                      </a:solidFill>
                      <a:prstDash val="solid"/>
                      <a:round/>
                      <a:headEnd type="none" w="med" len="med"/>
                      <a:tailEnd type="none" w="med" len="med"/>
                    </a:lnT>
                  </a:tcPr>
                </a:tc>
                <a:tc>
                  <a:txBody>
                    <a:bodyPr/>
                    <a:lstStyle/>
                    <a:p>
                      <a:pPr algn="ctr"/>
                      <a:r>
                        <a:rPr lang="en-US" sz="1400" dirty="0" smtClean="0"/>
                        <a:t>21(22)/24</a:t>
                      </a:r>
                    </a:p>
                    <a:p>
                      <a:pPr algn="ctr"/>
                      <a:r>
                        <a:rPr lang="en-US" sz="1400" dirty="0" smtClean="0"/>
                        <a:t>(~90%)</a:t>
                      </a:r>
                      <a:endParaRPr lang="en-US" sz="1400" dirty="0"/>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08625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Comments and lessons </a:t>
            </a:r>
            <a:r>
              <a:rPr lang="en-US" dirty="0" smtClean="0"/>
              <a:t>learned</a:t>
            </a:r>
            <a:endParaRPr lang="en-US" dirty="0"/>
          </a:p>
        </p:txBody>
      </p:sp>
      <p:sp>
        <p:nvSpPr>
          <p:cNvPr id="3" name="Inhaltsplatzhalter 2"/>
          <p:cNvSpPr>
            <a:spLocks noGrp="1"/>
          </p:cNvSpPr>
          <p:nvPr>
            <p:ph idx="1"/>
          </p:nvPr>
        </p:nvSpPr>
        <p:spPr>
          <a:xfrm>
            <a:off x="518864" y="1052736"/>
            <a:ext cx="8229600" cy="2448272"/>
          </a:xfrm>
        </p:spPr>
        <p:txBody>
          <a:bodyPr>
            <a:normAutofit lnSpcReduction="10000"/>
          </a:bodyPr>
          <a:lstStyle/>
          <a:p>
            <a:pPr marL="285750" indent="-285750">
              <a:buFont typeface="Arial" panose="020B0604020202020204" pitchFamily="34" charset="0"/>
              <a:buChar char="•"/>
            </a:pPr>
            <a:r>
              <a:rPr lang="en-US" dirty="0" smtClean="0"/>
              <a:t>In most cases, testing an IF/OB module with one of the A needle cards was straightforward, meanwhile IB/OF modules </a:t>
            </a:r>
            <a:r>
              <a:rPr lang="en-US" dirty="0" smtClean="0"/>
              <a:t>(B cards) used </a:t>
            </a:r>
            <a:r>
              <a:rPr lang="en-US" dirty="0" smtClean="0"/>
              <a:t>to take more of an effort.</a:t>
            </a:r>
          </a:p>
          <a:p>
            <a:pPr marL="538163" lvl="1" indent="-285750">
              <a:buFont typeface="Arial" panose="020B0604020202020204" pitchFamily="34" charset="0"/>
              <a:buChar char="•"/>
            </a:pPr>
            <a:r>
              <a:rPr lang="en-US" dirty="0" smtClean="0"/>
              <a:t>This switched around after maintenance and rework were performed on the B needle cards: Now IB/OF tests are very successful.</a:t>
            </a:r>
          </a:p>
          <a:p>
            <a:pPr marL="538163" lvl="1" indent="-285750">
              <a:buFont typeface="Segoe UI Symbol" panose="020B0502040204020203" pitchFamily="34" charset="0"/>
              <a:buChar char="⇒"/>
            </a:pPr>
            <a:r>
              <a:rPr lang="en-US" dirty="0" smtClean="0"/>
              <a:t>The sate of the needle card and the touchdown quality dominate the module behavior.</a:t>
            </a:r>
          </a:p>
          <a:p>
            <a:pPr marL="538163" lvl="1" indent="-285750">
              <a:buFont typeface="Segoe UI Symbol" panose="020B0502040204020203" pitchFamily="34" charset="0"/>
              <a:buChar char="⇒"/>
            </a:pPr>
            <a:r>
              <a:rPr lang="en-US" dirty="0" smtClean="0"/>
              <a:t>A type needle cards are going to be reworked by the manufacturer in the next weeks in case further tests are needed.</a:t>
            </a:r>
          </a:p>
          <a:p>
            <a:endParaRPr lang="en-US" dirty="0" smtClean="0"/>
          </a:p>
        </p:txBody>
      </p:sp>
      <p:sp>
        <p:nvSpPr>
          <p:cNvPr id="4" name="Foliennummernplatzhalter 3"/>
          <p:cNvSpPr>
            <a:spLocks noGrp="1"/>
          </p:cNvSpPr>
          <p:nvPr>
            <p:ph type="sldNum" sz="quarter" idx="10"/>
          </p:nvPr>
        </p:nvSpPr>
        <p:spPr/>
        <p:txBody>
          <a:bodyPr/>
          <a:lstStyle/>
          <a:p>
            <a:fld id="{38F15DD8-C521-473F-8805-E2B9B87107C9}" type="slidenum">
              <a:rPr lang="de-DE" smtClean="0"/>
              <a:pPr/>
              <a:t>21</a:t>
            </a:fld>
            <a:endParaRPr lang="de-DE"/>
          </a:p>
        </p:txBody>
      </p:sp>
      <p:sp>
        <p:nvSpPr>
          <p:cNvPr id="5" name="Datumsplatzhalter 4"/>
          <p:cNvSpPr>
            <a:spLocks noGrp="1"/>
          </p:cNvSpPr>
          <p:nvPr>
            <p:ph type="dt" sz="half" idx="11"/>
          </p:nvPr>
        </p:nvSpPr>
        <p:spPr/>
        <p:txBody>
          <a:bodyPr/>
          <a:lstStyle/>
          <a:p>
            <a:r>
              <a:rPr lang="de-DE" smtClean="0"/>
              <a:t>22nd International Workshop on DEPFET Detectors and Applications</a:t>
            </a:r>
            <a:endParaRPr lang="en-US"/>
          </a:p>
        </p:txBody>
      </p:sp>
      <p:sp>
        <p:nvSpPr>
          <p:cNvPr id="6" name="Fußzeilenplatzhalter 5"/>
          <p:cNvSpPr>
            <a:spLocks noGrp="1"/>
          </p:cNvSpPr>
          <p:nvPr>
            <p:ph type="ftr" sz="quarter" idx="12"/>
          </p:nvPr>
        </p:nvSpPr>
        <p:spPr/>
        <p:txBody>
          <a:bodyPr/>
          <a:lstStyle/>
          <a:p>
            <a:r>
              <a:rPr lang="en-US" smtClean="0"/>
              <a:t>Martin Hensel, MPG Semiconductor Lab</a:t>
            </a:r>
            <a:endParaRPr lang="en-US" dirty="0"/>
          </a:p>
        </p:txBody>
      </p:sp>
      <p:sp>
        <p:nvSpPr>
          <p:cNvPr id="7" name="Inhaltsplatzhalter 6"/>
          <p:cNvSpPr>
            <a:spLocks noGrp="1"/>
          </p:cNvSpPr>
          <p:nvPr>
            <p:ph idx="13"/>
          </p:nvPr>
        </p:nvSpPr>
        <p:spPr>
          <a:xfrm>
            <a:off x="518864" y="3573015"/>
            <a:ext cx="5853336" cy="3062983"/>
          </a:xfrm>
        </p:spPr>
        <p:txBody>
          <a:bodyPr>
            <a:normAutofit lnSpcReduction="10000"/>
          </a:bodyPr>
          <a:lstStyle/>
          <a:p>
            <a:pPr marL="285750" indent="-285750">
              <a:buFont typeface="Arial" panose="020B0604020202020204" pitchFamily="34" charset="0"/>
              <a:buChar char="•"/>
            </a:pPr>
            <a:r>
              <a:rPr lang="en-US" dirty="0"/>
              <a:t>To improve the contact between the needles and the pads, we performed consecutive touchdowns in the same spot in order to scratch the surface of the pad a bit and allow for better contact.</a:t>
            </a:r>
          </a:p>
          <a:p>
            <a:pPr marL="538163" lvl="1" indent="-285750">
              <a:buFont typeface="Arial" panose="020B0604020202020204" pitchFamily="34" charset="0"/>
              <a:buChar char="•"/>
            </a:pPr>
            <a:r>
              <a:rPr lang="en-US" dirty="0"/>
              <a:t>This proved to be more efficient than trying another spot on the pad for better contact, which was the go-to solution for better contact in the beginning.</a:t>
            </a:r>
          </a:p>
          <a:p>
            <a:pPr marL="538163" lvl="1" indent="-285750">
              <a:buFont typeface="Arial" panose="020B0604020202020204" pitchFamily="34" charset="0"/>
              <a:buChar char="•"/>
            </a:pPr>
            <a:r>
              <a:rPr lang="en-US" dirty="0"/>
              <a:t>It has the additional effect of “damaging” less pad area with touchdowns, which should prove positive for bonding</a:t>
            </a:r>
            <a:r>
              <a:rPr lang="en-US" dirty="0" smtClean="0"/>
              <a:t>.</a:t>
            </a:r>
            <a:endParaRPr lang="en-US" dirty="0"/>
          </a:p>
        </p:txBody>
      </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l="65749" t="54200" r="24801" b="19551"/>
          <a:stretch/>
        </p:blipFill>
        <p:spPr>
          <a:xfrm>
            <a:off x="6552220" y="3952124"/>
            <a:ext cx="864096" cy="1800200"/>
          </a:xfrm>
          <a:prstGeom prst="rect">
            <a:avLst/>
          </a:prstGeom>
        </p:spPr>
      </p:pic>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37400" t="52100" r="53150" b="21650"/>
          <a:stretch/>
        </p:blipFill>
        <p:spPr>
          <a:xfrm>
            <a:off x="7727262" y="3952124"/>
            <a:ext cx="864096" cy="1800200"/>
          </a:xfrm>
          <a:prstGeom prst="rect">
            <a:avLst/>
          </a:prstGeom>
        </p:spPr>
      </p:pic>
    </p:spTree>
    <p:extLst>
      <p:ext uri="{BB962C8B-B14F-4D97-AF65-F5344CB8AC3E}">
        <p14:creationId xmlns:p14="http://schemas.microsoft.com/office/powerpoint/2010/main" val="1033105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Comments and lessons learned</a:t>
            </a:r>
          </a:p>
        </p:txBody>
      </p:sp>
      <p:sp>
        <p:nvSpPr>
          <p:cNvPr id="3" name="Inhaltsplatzhalter 2"/>
          <p:cNvSpPr>
            <a:spLocks noGrp="1"/>
          </p:cNvSpPr>
          <p:nvPr>
            <p:ph sz="half" idx="1"/>
          </p:nvPr>
        </p:nvSpPr>
        <p:spPr/>
        <p:txBody>
          <a:bodyPr>
            <a:normAutofit fontScale="92500" lnSpcReduction="20000"/>
          </a:bodyPr>
          <a:lstStyle/>
          <a:p>
            <a:pPr marL="285750" indent="-285750">
              <a:buFont typeface="Arial" panose="020B0604020202020204" pitchFamily="34" charset="0"/>
              <a:buChar char="•"/>
            </a:pPr>
            <a:r>
              <a:rPr lang="en-US" dirty="0"/>
              <a:t>For an optimal contact, planarity between the needle card and the module is crucial. In </a:t>
            </a:r>
            <a:r>
              <a:rPr lang="en-US" dirty="0" smtClean="0"/>
              <a:t>this </a:t>
            </a:r>
            <a:r>
              <a:rPr lang="en-US" dirty="0"/>
              <a:t>sense, the jig used to house the module can harshly affect the measurement.</a:t>
            </a:r>
          </a:p>
          <a:p>
            <a:pPr marL="538163" lvl="1" indent="-285750">
              <a:buFont typeface="Arial" panose="020B0604020202020204" pitchFamily="34" charset="0"/>
              <a:buChar char="•"/>
            </a:pPr>
            <a:r>
              <a:rPr lang="en-US" dirty="0"/>
              <a:t>Instead of using a unique jig for each of the modules (as it was intended), we found jigs that worked fairly well for each type of module and kept using those for all the measurements.</a:t>
            </a:r>
          </a:p>
          <a:p>
            <a:pPr marL="538163" lvl="1" indent="-285750">
              <a:buFont typeface="Arial" panose="020B0604020202020204" pitchFamily="34" charset="0"/>
              <a:buChar char="•"/>
            </a:pPr>
            <a:r>
              <a:rPr lang="en-US" dirty="0"/>
              <a:t>In the end a single jig was used for all types of modules because the planarity outweighed the difficulties introduced by suboptimal vacuum fixation of modules of the wrong type for the jig.</a:t>
            </a:r>
            <a:endParaRPr lang="en-US" dirty="0" smtClean="0"/>
          </a:p>
        </p:txBody>
      </p:sp>
      <p:pic>
        <p:nvPicPr>
          <p:cNvPr id="7" name="Inhaltsplatzhalt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tretch/>
        </p:blipFill>
        <p:spPr>
          <a:xfrm>
            <a:off x="4871640" y="1268760"/>
            <a:ext cx="3728246" cy="4968180"/>
          </a:xfrm>
        </p:spPr>
      </p:pic>
      <p:sp>
        <p:nvSpPr>
          <p:cNvPr id="4" name="Foliennummernplatzhalter 3"/>
          <p:cNvSpPr>
            <a:spLocks noGrp="1"/>
          </p:cNvSpPr>
          <p:nvPr>
            <p:ph type="sldNum" sz="quarter" idx="10"/>
          </p:nvPr>
        </p:nvSpPr>
        <p:spPr/>
        <p:txBody>
          <a:bodyPr/>
          <a:lstStyle/>
          <a:p>
            <a:fld id="{38F15DD8-C521-473F-8805-E2B9B87107C9}" type="slidenum">
              <a:rPr lang="de-DE" smtClean="0"/>
              <a:pPr/>
              <a:t>22</a:t>
            </a:fld>
            <a:endParaRPr lang="de-DE"/>
          </a:p>
        </p:txBody>
      </p:sp>
      <p:sp>
        <p:nvSpPr>
          <p:cNvPr id="5" name="Datumsplatzhalter 4"/>
          <p:cNvSpPr>
            <a:spLocks noGrp="1"/>
          </p:cNvSpPr>
          <p:nvPr>
            <p:ph type="dt" sz="half" idx="11"/>
          </p:nvPr>
        </p:nvSpPr>
        <p:spPr/>
        <p:txBody>
          <a:bodyPr/>
          <a:lstStyle/>
          <a:p>
            <a:r>
              <a:rPr lang="de-DE" smtClean="0"/>
              <a:t>22nd International Workshop on DEPFET Detectors and Applications</a:t>
            </a:r>
            <a:endParaRPr lang="en-US"/>
          </a:p>
        </p:txBody>
      </p:sp>
      <p:sp>
        <p:nvSpPr>
          <p:cNvPr id="6" name="Fußzeilenplatzhalter 5"/>
          <p:cNvSpPr>
            <a:spLocks noGrp="1"/>
          </p:cNvSpPr>
          <p:nvPr>
            <p:ph type="ftr" sz="quarter" idx="12"/>
          </p:nvPr>
        </p:nvSpPr>
        <p:spPr/>
        <p:txBody>
          <a:bodyPr/>
          <a:lstStyle/>
          <a:p>
            <a:r>
              <a:rPr lang="en-US" smtClean="0"/>
              <a:t>Martin Hensel, MPG Semiconductor Lab</a:t>
            </a:r>
            <a:endParaRPr lang="en-US" dirty="0"/>
          </a:p>
        </p:txBody>
      </p:sp>
      <p:sp>
        <p:nvSpPr>
          <p:cNvPr id="9" name="Textfeld 8"/>
          <p:cNvSpPr txBox="1"/>
          <p:nvPr/>
        </p:nvSpPr>
        <p:spPr>
          <a:xfrm>
            <a:off x="6948264" y="2492896"/>
            <a:ext cx="1008609" cy="369332"/>
          </a:xfrm>
          <a:prstGeom prst="rect">
            <a:avLst/>
          </a:prstGeom>
          <a:noFill/>
        </p:spPr>
        <p:txBody>
          <a:bodyPr wrap="none" rtlCol="0">
            <a:spAutoFit/>
          </a:bodyPr>
          <a:lstStyle/>
          <a:p>
            <a:r>
              <a:rPr lang="de-DE" dirty="0" err="1" smtClean="0">
                <a:effectLst>
                  <a:glow rad="228600">
                    <a:schemeClr val="accent3">
                      <a:satMod val="175000"/>
                      <a:alpha val="70000"/>
                    </a:schemeClr>
                  </a:glow>
                </a:effectLst>
              </a:rPr>
              <a:t>Needles</a:t>
            </a:r>
            <a:endParaRPr lang="de-DE" dirty="0">
              <a:effectLst>
                <a:glow rad="228600">
                  <a:schemeClr val="accent3">
                    <a:satMod val="175000"/>
                    <a:alpha val="70000"/>
                  </a:schemeClr>
                </a:glow>
              </a:effectLst>
            </a:endParaRPr>
          </a:p>
        </p:txBody>
      </p:sp>
      <p:sp>
        <p:nvSpPr>
          <p:cNvPr id="10" name="Textfeld 9"/>
          <p:cNvSpPr txBox="1"/>
          <p:nvPr/>
        </p:nvSpPr>
        <p:spPr>
          <a:xfrm>
            <a:off x="6948264" y="3391643"/>
            <a:ext cx="968535" cy="369332"/>
          </a:xfrm>
          <a:prstGeom prst="rect">
            <a:avLst/>
          </a:prstGeom>
          <a:noFill/>
        </p:spPr>
        <p:txBody>
          <a:bodyPr wrap="none" rtlCol="0">
            <a:spAutoFit/>
          </a:bodyPr>
          <a:lstStyle/>
          <a:p>
            <a:r>
              <a:rPr lang="de-DE" dirty="0" smtClean="0">
                <a:effectLst>
                  <a:glow rad="228600">
                    <a:schemeClr val="accent3">
                      <a:satMod val="175000"/>
                      <a:alpha val="70000"/>
                    </a:schemeClr>
                  </a:glow>
                </a:effectLst>
              </a:rPr>
              <a:t>Module</a:t>
            </a:r>
            <a:endParaRPr lang="de-DE" dirty="0">
              <a:effectLst>
                <a:glow rad="228600">
                  <a:schemeClr val="accent3">
                    <a:satMod val="175000"/>
                    <a:alpha val="70000"/>
                  </a:schemeClr>
                </a:glow>
              </a:effectLst>
            </a:endParaRPr>
          </a:p>
        </p:txBody>
      </p:sp>
      <p:sp>
        <p:nvSpPr>
          <p:cNvPr id="11" name="Textfeld 10"/>
          <p:cNvSpPr txBox="1"/>
          <p:nvPr/>
        </p:nvSpPr>
        <p:spPr>
          <a:xfrm>
            <a:off x="7236296" y="3859495"/>
            <a:ext cx="1335622" cy="369332"/>
          </a:xfrm>
          <a:prstGeom prst="rect">
            <a:avLst/>
          </a:prstGeom>
          <a:noFill/>
        </p:spPr>
        <p:txBody>
          <a:bodyPr wrap="none" rtlCol="0">
            <a:spAutoFit/>
          </a:bodyPr>
          <a:lstStyle/>
          <a:p>
            <a:r>
              <a:rPr lang="de-DE" dirty="0" smtClean="0">
                <a:effectLst>
                  <a:glow rad="228600">
                    <a:schemeClr val="accent3">
                      <a:satMod val="175000"/>
                      <a:alpha val="70000"/>
                    </a:schemeClr>
                  </a:glow>
                </a:effectLst>
              </a:rPr>
              <a:t>Module-</a:t>
            </a:r>
            <a:r>
              <a:rPr lang="de-DE" dirty="0" err="1" smtClean="0">
                <a:effectLst>
                  <a:glow rad="228600">
                    <a:schemeClr val="accent3">
                      <a:satMod val="175000"/>
                      <a:alpha val="70000"/>
                    </a:schemeClr>
                  </a:glow>
                </a:effectLst>
              </a:rPr>
              <a:t>Jig</a:t>
            </a:r>
            <a:endParaRPr lang="de-DE" dirty="0">
              <a:effectLst>
                <a:glow rad="228600">
                  <a:schemeClr val="accent3">
                    <a:satMod val="175000"/>
                    <a:alpha val="70000"/>
                  </a:schemeClr>
                </a:glow>
              </a:effectLst>
            </a:endParaRPr>
          </a:p>
        </p:txBody>
      </p:sp>
      <p:sp>
        <p:nvSpPr>
          <p:cNvPr id="16" name="Textfeld 15"/>
          <p:cNvSpPr txBox="1"/>
          <p:nvPr/>
        </p:nvSpPr>
        <p:spPr>
          <a:xfrm>
            <a:off x="7596336" y="4443220"/>
            <a:ext cx="1067921" cy="646331"/>
          </a:xfrm>
          <a:prstGeom prst="rect">
            <a:avLst/>
          </a:prstGeom>
          <a:noFill/>
        </p:spPr>
        <p:txBody>
          <a:bodyPr wrap="none" rtlCol="0">
            <a:spAutoFit/>
          </a:bodyPr>
          <a:lstStyle/>
          <a:p>
            <a:r>
              <a:rPr lang="de-DE" dirty="0" err="1" smtClean="0">
                <a:effectLst>
                  <a:glow rad="228600">
                    <a:schemeClr val="accent3">
                      <a:satMod val="175000"/>
                      <a:alpha val="70000"/>
                    </a:schemeClr>
                  </a:glow>
                </a:effectLst>
              </a:rPr>
              <a:t>Cooling</a:t>
            </a:r>
            <a:r>
              <a:rPr lang="de-DE" dirty="0" smtClean="0">
                <a:effectLst>
                  <a:glow rad="228600">
                    <a:schemeClr val="accent3">
                      <a:satMod val="175000"/>
                      <a:alpha val="70000"/>
                    </a:schemeClr>
                  </a:glow>
                </a:effectLst>
              </a:rPr>
              <a:t>-</a:t>
            </a:r>
          </a:p>
          <a:p>
            <a:r>
              <a:rPr lang="de-DE" dirty="0" smtClean="0">
                <a:effectLst>
                  <a:glow rad="228600">
                    <a:schemeClr val="accent3">
                      <a:satMod val="175000"/>
                      <a:alpha val="70000"/>
                    </a:schemeClr>
                  </a:glow>
                </a:effectLst>
              </a:rPr>
              <a:t>Adapter</a:t>
            </a:r>
            <a:endParaRPr lang="de-DE" dirty="0">
              <a:effectLst>
                <a:glow rad="228600">
                  <a:schemeClr val="accent3">
                    <a:satMod val="175000"/>
                    <a:alpha val="70000"/>
                  </a:schemeClr>
                </a:glow>
              </a:effectLst>
            </a:endParaRPr>
          </a:p>
        </p:txBody>
      </p:sp>
      <p:sp>
        <p:nvSpPr>
          <p:cNvPr id="17" name="Textfeld 16"/>
          <p:cNvSpPr txBox="1"/>
          <p:nvPr/>
        </p:nvSpPr>
        <p:spPr>
          <a:xfrm>
            <a:off x="7741519" y="5157192"/>
            <a:ext cx="862929" cy="646331"/>
          </a:xfrm>
          <a:prstGeom prst="rect">
            <a:avLst/>
          </a:prstGeom>
          <a:noFill/>
        </p:spPr>
        <p:txBody>
          <a:bodyPr wrap="none" rtlCol="0">
            <a:spAutoFit/>
          </a:bodyPr>
          <a:lstStyle/>
          <a:p>
            <a:r>
              <a:rPr lang="de-DE" dirty="0" err="1" smtClean="0">
                <a:effectLst>
                  <a:glow rad="228600">
                    <a:schemeClr val="accent3">
                      <a:satMod val="175000"/>
                      <a:alpha val="70000"/>
                    </a:schemeClr>
                  </a:glow>
                </a:effectLst>
              </a:rPr>
              <a:t>Prober</a:t>
            </a:r>
            <a:endParaRPr lang="de-DE" dirty="0" smtClean="0">
              <a:effectLst>
                <a:glow rad="228600">
                  <a:schemeClr val="accent3">
                    <a:satMod val="175000"/>
                    <a:alpha val="70000"/>
                  </a:schemeClr>
                </a:glow>
              </a:effectLst>
            </a:endParaRPr>
          </a:p>
          <a:p>
            <a:r>
              <a:rPr lang="de-DE" dirty="0" smtClean="0">
                <a:effectLst>
                  <a:glow rad="228600">
                    <a:schemeClr val="accent3">
                      <a:satMod val="175000"/>
                      <a:alpha val="70000"/>
                    </a:schemeClr>
                  </a:glow>
                </a:effectLst>
              </a:rPr>
              <a:t>Chuck</a:t>
            </a:r>
            <a:endParaRPr lang="de-DE" dirty="0">
              <a:effectLst>
                <a:glow rad="228600">
                  <a:schemeClr val="accent3">
                    <a:satMod val="175000"/>
                    <a:alpha val="70000"/>
                  </a:schemeClr>
                </a:glow>
              </a:effectLst>
            </a:endParaRPr>
          </a:p>
        </p:txBody>
      </p:sp>
    </p:spTree>
    <p:extLst>
      <p:ext uri="{BB962C8B-B14F-4D97-AF65-F5344CB8AC3E}">
        <p14:creationId xmlns:p14="http://schemas.microsoft.com/office/powerpoint/2010/main" val="250334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Summary</a:t>
            </a:r>
            <a:endParaRPr lang="de-DE" dirty="0"/>
          </a:p>
        </p:txBody>
      </p:sp>
      <p:sp>
        <p:nvSpPr>
          <p:cNvPr id="3" name="Inhaltsplatzhalter 2"/>
          <p:cNvSpPr>
            <a:spLocks noGrp="1"/>
          </p:cNvSpPr>
          <p:nvPr>
            <p:ph idx="1"/>
          </p:nvPr>
        </p:nvSpPr>
        <p:spPr>
          <a:xfrm>
            <a:off x="518864" y="1268760"/>
            <a:ext cx="8229600" cy="5112568"/>
          </a:xfrm>
        </p:spPr>
        <p:txBody>
          <a:bodyPr>
            <a:normAutofit/>
          </a:bodyPr>
          <a:lstStyle/>
          <a:p>
            <a:pPr marL="285750" indent="-285750">
              <a:buFont typeface="Arial" panose="020B0604020202020204" pitchFamily="34" charset="0"/>
              <a:buChar char="•"/>
            </a:pPr>
            <a:r>
              <a:rPr lang="en-GB" dirty="0" smtClean="0"/>
              <a:t>Two needle card designs to test the PXD9 modules before </a:t>
            </a:r>
            <a:r>
              <a:rPr lang="en-GB" dirty="0" err="1" smtClean="0"/>
              <a:t>kapton</a:t>
            </a:r>
            <a:r>
              <a:rPr lang="en-GB" dirty="0" smtClean="0"/>
              <a:t> attachment have been produced and are in operation.</a:t>
            </a:r>
          </a:p>
          <a:p>
            <a:pPr marL="285750" indent="-285750">
              <a:buFont typeface="Arial" panose="020B0604020202020204" pitchFamily="34" charset="0"/>
              <a:buChar char="•"/>
            </a:pPr>
            <a:r>
              <a:rPr lang="en-GB" dirty="0" smtClean="0"/>
              <a:t>A testing protocol for the mass production was developed and tested with real modules (thanks to Pablo </a:t>
            </a:r>
            <a:r>
              <a:rPr lang="en-GB" dirty="0" err="1" smtClean="0"/>
              <a:t>Gomis</a:t>
            </a:r>
            <a:r>
              <a:rPr lang="en-GB" dirty="0" smtClean="0"/>
              <a:t> @ IFIC, </a:t>
            </a:r>
            <a:r>
              <a:rPr lang="en-GB" dirty="0" err="1" smtClean="0"/>
              <a:t>Universitat</a:t>
            </a:r>
            <a:r>
              <a:rPr lang="en-GB" dirty="0" smtClean="0"/>
              <a:t> de </a:t>
            </a:r>
            <a:r>
              <a:rPr lang="en-GB" dirty="0" err="1" smtClean="0"/>
              <a:t>València</a:t>
            </a:r>
            <a:r>
              <a:rPr lang="en-GB" dirty="0" smtClean="0"/>
              <a:t>/CSIC)</a:t>
            </a:r>
          </a:p>
          <a:p>
            <a:pPr marL="285750" indent="-285750">
              <a:buFont typeface="Arial" panose="020B0604020202020204" pitchFamily="34" charset="0"/>
              <a:buChar char="•"/>
            </a:pPr>
            <a:r>
              <a:rPr lang="en-GB" dirty="0" smtClean="0"/>
              <a:t>Ideally we can fully operate the modules before </a:t>
            </a:r>
            <a:r>
              <a:rPr lang="en-GB" dirty="0" err="1" smtClean="0"/>
              <a:t>kapton</a:t>
            </a:r>
            <a:r>
              <a:rPr lang="en-GB" dirty="0" smtClean="0"/>
              <a:t> attachment to verify they are working as designed as far as ASICs and basic matrix functionality are concerned.</a:t>
            </a:r>
          </a:p>
          <a:p>
            <a:pPr marL="285750" indent="-285750">
              <a:buFont typeface="Arial" panose="020B0604020202020204" pitchFamily="34" charset="0"/>
              <a:buChar char="•"/>
            </a:pPr>
            <a:r>
              <a:rPr lang="en-GB" dirty="0" smtClean="0"/>
              <a:t>Unfortunately not all touchdowns are optimal and sometimes we can’t operate the full module as desired. Partially tested modules were sent to </a:t>
            </a:r>
            <a:r>
              <a:rPr lang="en-GB" dirty="0" err="1" smtClean="0"/>
              <a:t>kapton</a:t>
            </a:r>
            <a:r>
              <a:rPr lang="en-GB" dirty="0" smtClean="0"/>
              <a:t> attachment as long as no severe errors were encountered, giving them the benefit of the doubt.</a:t>
            </a:r>
          </a:p>
          <a:p>
            <a:pPr marL="285750" indent="-285750">
              <a:buFont typeface="Arial" panose="020B0604020202020204" pitchFamily="34" charset="0"/>
              <a:buChar char="•"/>
            </a:pPr>
            <a:r>
              <a:rPr lang="en-GB" dirty="0" smtClean="0"/>
              <a:t>In total we were able to test 82 modules, spotting show stopper errors on 9 of them and allowing for the refurbishment of about half of </a:t>
            </a:r>
            <a:r>
              <a:rPr lang="en-GB" dirty="0" smtClean="0"/>
              <a:t>those.</a:t>
            </a:r>
            <a:endParaRPr lang="en-GB" dirty="0" smtClean="0"/>
          </a:p>
          <a:p>
            <a:pPr marL="285750" indent="-285750">
              <a:buFont typeface="Arial" panose="020B0604020202020204" pitchFamily="34" charset="0"/>
              <a:buChar char="•"/>
            </a:pPr>
            <a:r>
              <a:rPr lang="en-GB" dirty="0" smtClean="0"/>
              <a:t>Needle card tests give a baseline of the module performance for following testing procedures and error tracking.</a:t>
            </a:r>
            <a:endParaRPr lang="en-GB" dirty="0"/>
          </a:p>
        </p:txBody>
      </p:sp>
      <p:sp>
        <p:nvSpPr>
          <p:cNvPr id="4" name="Foliennummernplatzhalter 3"/>
          <p:cNvSpPr>
            <a:spLocks noGrp="1"/>
          </p:cNvSpPr>
          <p:nvPr>
            <p:ph type="sldNum" sz="quarter" idx="10"/>
          </p:nvPr>
        </p:nvSpPr>
        <p:spPr/>
        <p:txBody>
          <a:bodyPr/>
          <a:lstStyle/>
          <a:p>
            <a:fld id="{38F15DD8-C521-473F-8805-E2B9B87107C9}" type="slidenum">
              <a:rPr lang="de-DE" smtClean="0"/>
              <a:pPr/>
              <a:t>23</a:t>
            </a:fld>
            <a:endParaRPr lang="de-DE"/>
          </a:p>
        </p:txBody>
      </p:sp>
      <p:sp>
        <p:nvSpPr>
          <p:cNvPr id="5" name="Datumsplatzhalter 4"/>
          <p:cNvSpPr>
            <a:spLocks noGrp="1"/>
          </p:cNvSpPr>
          <p:nvPr>
            <p:ph type="dt" sz="half" idx="11"/>
          </p:nvPr>
        </p:nvSpPr>
        <p:spPr/>
        <p:txBody>
          <a:bodyPr/>
          <a:lstStyle/>
          <a:p>
            <a:r>
              <a:rPr lang="de-DE" smtClean="0"/>
              <a:t>22nd International Workshop on DEPFET Detectors and Applications</a:t>
            </a:r>
            <a:endParaRPr lang="en-US"/>
          </a:p>
        </p:txBody>
      </p:sp>
      <p:sp>
        <p:nvSpPr>
          <p:cNvPr id="6" name="Fußzeilenplatzhalter 5"/>
          <p:cNvSpPr>
            <a:spLocks noGrp="1"/>
          </p:cNvSpPr>
          <p:nvPr>
            <p:ph type="ftr" sz="quarter" idx="12"/>
          </p:nvPr>
        </p:nvSpPr>
        <p:spPr/>
        <p:txBody>
          <a:bodyPr/>
          <a:lstStyle/>
          <a:p>
            <a:r>
              <a:rPr lang="en-US" smtClean="0"/>
              <a:t>Martin Hensel, MPG Semiconductor Lab</a:t>
            </a:r>
            <a:endParaRPr lang="en-US" dirty="0"/>
          </a:p>
        </p:txBody>
      </p:sp>
    </p:spTree>
    <p:extLst>
      <p:ext uri="{BB962C8B-B14F-4D97-AF65-F5344CB8AC3E}">
        <p14:creationId xmlns:p14="http://schemas.microsoft.com/office/powerpoint/2010/main" val="3822399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err="1" smtClean="0"/>
              <a:t>Thanks</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r>
              <a:rPr lang="de-DE" dirty="0" smtClean="0"/>
              <a:t>.</a:t>
            </a:r>
            <a:endParaRPr lang="de-DE" dirty="0"/>
          </a:p>
        </p:txBody>
      </p:sp>
      <p:sp>
        <p:nvSpPr>
          <p:cNvPr id="3" name="Foliennummernplatzhalter 2"/>
          <p:cNvSpPr>
            <a:spLocks noGrp="1"/>
          </p:cNvSpPr>
          <p:nvPr>
            <p:ph type="sldNum" sz="quarter" idx="10"/>
          </p:nvPr>
        </p:nvSpPr>
        <p:spPr/>
        <p:txBody>
          <a:bodyPr/>
          <a:lstStyle/>
          <a:p>
            <a:fld id="{38F15DD8-C521-473F-8805-E2B9B87107C9}" type="slidenum">
              <a:rPr lang="de-DE" smtClean="0"/>
              <a:pPr/>
              <a:t>24</a:t>
            </a:fld>
            <a:endParaRPr lang="de-DE"/>
          </a:p>
        </p:txBody>
      </p:sp>
      <p:sp>
        <p:nvSpPr>
          <p:cNvPr id="4" name="Datumsplatzhalter 3"/>
          <p:cNvSpPr>
            <a:spLocks noGrp="1"/>
          </p:cNvSpPr>
          <p:nvPr>
            <p:ph type="dt" sz="half" idx="11"/>
          </p:nvPr>
        </p:nvSpPr>
        <p:spPr/>
        <p:txBody>
          <a:bodyPr/>
          <a:lstStyle/>
          <a:p>
            <a:r>
              <a:rPr lang="de-DE" smtClean="0"/>
              <a:t>22nd International Workshop on DEPFET Detectors and Applications</a:t>
            </a:r>
            <a:endParaRPr lang="en-US"/>
          </a:p>
        </p:txBody>
      </p:sp>
      <p:sp>
        <p:nvSpPr>
          <p:cNvPr id="5" name="Fußzeilenplatzhalter 4"/>
          <p:cNvSpPr>
            <a:spLocks noGrp="1"/>
          </p:cNvSpPr>
          <p:nvPr>
            <p:ph type="ftr" sz="quarter" idx="12"/>
          </p:nvPr>
        </p:nvSpPr>
        <p:spPr/>
        <p:txBody>
          <a:bodyPr/>
          <a:lstStyle/>
          <a:p>
            <a:r>
              <a:rPr lang="en-US" smtClean="0"/>
              <a:t>Martin Hensel, MPG Semiconductor Lab</a:t>
            </a:r>
            <a:endParaRPr lang="en-US" dirty="0"/>
          </a:p>
        </p:txBody>
      </p:sp>
    </p:spTree>
    <p:extLst>
      <p:ext uri="{BB962C8B-B14F-4D97-AF65-F5344CB8AC3E}">
        <p14:creationId xmlns:p14="http://schemas.microsoft.com/office/powerpoint/2010/main" val="4025822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Motivation for needle card testing</a:t>
            </a:r>
            <a:endParaRPr lang="en-US" dirty="0"/>
          </a:p>
        </p:txBody>
      </p:sp>
      <p:sp>
        <p:nvSpPr>
          <p:cNvPr id="8" name="Textplatzhalter 7"/>
          <p:cNvSpPr>
            <a:spLocks noGrp="1"/>
          </p:cNvSpPr>
          <p:nvPr>
            <p:ph type="body" idx="1"/>
          </p:nvPr>
        </p:nvSpPr>
        <p:spPr/>
        <p:txBody>
          <a:bodyPr>
            <a:normAutofit/>
          </a:bodyPr>
          <a:lstStyle/>
          <a:p>
            <a:r>
              <a:rPr lang="en-US" dirty="0" smtClean="0"/>
              <a:t>PXD9 production workflow:</a:t>
            </a:r>
            <a:endParaRPr lang="en-US" dirty="0"/>
          </a:p>
        </p:txBody>
      </p:sp>
      <p:sp>
        <p:nvSpPr>
          <p:cNvPr id="9" name="Inhaltsplatzhalter 8"/>
          <p:cNvSpPr>
            <a:spLocks noGrp="1"/>
          </p:cNvSpPr>
          <p:nvPr>
            <p:ph sz="half" idx="2"/>
          </p:nvPr>
        </p:nvSpPr>
        <p:spPr>
          <a:xfrm>
            <a:off x="525016" y="1916832"/>
            <a:ext cx="4040188" cy="4320480"/>
          </a:xfrm>
        </p:spPr>
        <p:txBody>
          <a:bodyPr/>
          <a:lstStyle/>
          <a:p>
            <a:pPr marL="285750" indent="-285750">
              <a:buFont typeface="Arial" panose="020B0604020202020204" pitchFamily="34" charset="0"/>
              <a:buChar char="•"/>
            </a:pPr>
            <a:r>
              <a:rPr lang="en-US" dirty="0" smtClean="0"/>
              <a:t>Wafer-level processing</a:t>
            </a:r>
          </a:p>
          <a:p>
            <a:pPr marL="285750" indent="-285750">
              <a:buFont typeface="Arial" panose="020B0604020202020204" pitchFamily="34" charset="0"/>
              <a:buChar char="•"/>
            </a:pPr>
            <a:r>
              <a:rPr lang="en-US" dirty="0" smtClean="0"/>
              <a:t>Wafer-level tests (flying needle)</a:t>
            </a:r>
          </a:p>
          <a:p>
            <a:pPr marL="285750" indent="-285750">
              <a:buFont typeface="Arial" panose="020B0604020202020204" pitchFamily="34" charset="0"/>
              <a:buChar char="•"/>
            </a:pPr>
            <a:r>
              <a:rPr lang="en-US" dirty="0" smtClean="0"/>
              <a:t>Wafer-level finalization &amp; cutting</a:t>
            </a:r>
          </a:p>
          <a:p>
            <a:pPr marL="285750" indent="-285750">
              <a:buFont typeface="Arial" panose="020B0604020202020204" pitchFamily="34" charset="0"/>
              <a:buChar char="•"/>
            </a:pPr>
            <a:r>
              <a:rPr lang="en-US" dirty="0" smtClean="0"/>
              <a:t>Flip-chip (DHPT, DCD, </a:t>
            </a:r>
            <a:r>
              <a:rPr lang="en-US" dirty="0" err="1" smtClean="0"/>
              <a:t>SwitcherB</a:t>
            </a:r>
            <a:r>
              <a:rPr lang="en-US" dirty="0" smtClean="0"/>
              <a:t>)</a:t>
            </a:r>
          </a:p>
          <a:p>
            <a:pPr marL="285750" indent="-285750">
              <a:buFont typeface="Arial" panose="020B0604020202020204" pitchFamily="34" charset="0"/>
              <a:buChar char="•"/>
            </a:pPr>
            <a:r>
              <a:rPr lang="en-US" dirty="0" smtClean="0"/>
              <a:t>SMD passives assembly</a:t>
            </a:r>
          </a:p>
          <a:p>
            <a:pPr marL="285750" indent="-285750">
              <a:buFont typeface="Arial" panose="020B0604020202020204" pitchFamily="34" charset="0"/>
              <a:buChar char="•"/>
            </a:pPr>
            <a:r>
              <a:rPr lang="en-US" dirty="0" err="1" smtClean="0"/>
              <a:t>Kapton</a:t>
            </a:r>
            <a:r>
              <a:rPr lang="en-US" dirty="0" smtClean="0"/>
              <a:t> cable attachment</a:t>
            </a:r>
          </a:p>
          <a:p>
            <a:pPr marL="285750" indent="-285750">
              <a:buFont typeface="Arial" panose="020B0604020202020204" pitchFamily="34" charset="0"/>
              <a:buChar char="•"/>
            </a:pPr>
            <a:r>
              <a:rPr lang="en-US" dirty="0" smtClean="0"/>
              <a:t>Module testing</a:t>
            </a:r>
            <a:endParaRPr lang="en-US" dirty="0"/>
          </a:p>
        </p:txBody>
      </p:sp>
      <p:sp>
        <p:nvSpPr>
          <p:cNvPr id="5" name="Foliennummernplatzhalter 4"/>
          <p:cNvSpPr>
            <a:spLocks noGrp="1"/>
          </p:cNvSpPr>
          <p:nvPr>
            <p:ph type="sldNum" sz="quarter" idx="10"/>
          </p:nvPr>
        </p:nvSpPr>
        <p:spPr/>
        <p:txBody>
          <a:bodyPr/>
          <a:lstStyle/>
          <a:p>
            <a:fld id="{38F15DD8-C521-473F-8805-E2B9B87107C9}" type="slidenum">
              <a:rPr lang="de-DE" smtClean="0"/>
              <a:pPr/>
              <a:t>3</a:t>
            </a:fld>
            <a:endParaRPr lang="de-DE"/>
          </a:p>
        </p:txBody>
      </p:sp>
      <p:sp>
        <p:nvSpPr>
          <p:cNvPr id="6" name="Datumsplatzhalter 5"/>
          <p:cNvSpPr>
            <a:spLocks noGrp="1"/>
          </p:cNvSpPr>
          <p:nvPr>
            <p:ph type="dt" sz="half" idx="11"/>
          </p:nvPr>
        </p:nvSpPr>
        <p:spPr/>
        <p:txBody>
          <a:bodyPr/>
          <a:lstStyle/>
          <a:p>
            <a:r>
              <a:rPr lang="de-DE" smtClean="0"/>
              <a:t>22nd International Workshop on DEPFET Detectors and Applications</a:t>
            </a:r>
            <a:endParaRPr lang="en-US"/>
          </a:p>
        </p:txBody>
      </p:sp>
      <p:sp>
        <p:nvSpPr>
          <p:cNvPr id="7" name="Fußzeilenplatzhalter 6"/>
          <p:cNvSpPr>
            <a:spLocks noGrp="1"/>
          </p:cNvSpPr>
          <p:nvPr>
            <p:ph type="ftr" sz="quarter" idx="12"/>
          </p:nvPr>
        </p:nvSpPr>
        <p:spPr/>
        <p:txBody>
          <a:bodyPr/>
          <a:lstStyle/>
          <a:p>
            <a:r>
              <a:rPr lang="en-US" smtClean="0"/>
              <a:t>Martin Hensel, MPG Semiconductor Lab</a:t>
            </a:r>
            <a:endParaRPr lang="en-US" dirty="0"/>
          </a:p>
        </p:txBody>
      </p:sp>
      <p:pic>
        <p:nvPicPr>
          <p:cNvPr id="15"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101878" y="980728"/>
            <a:ext cx="3637153" cy="561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uppieren 20"/>
          <p:cNvGrpSpPr/>
          <p:nvPr/>
        </p:nvGrpSpPr>
        <p:grpSpPr>
          <a:xfrm>
            <a:off x="2929653" y="4286908"/>
            <a:ext cx="2564613" cy="1455640"/>
            <a:chOff x="2929653" y="4286908"/>
            <a:chExt cx="2564613" cy="1455640"/>
          </a:xfrm>
        </p:grpSpPr>
        <p:cxnSp>
          <p:nvCxnSpPr>
            <p:cNvPr id="17" name="Gerade Verbindung mit Pfeil 16"/>
            <p:cNvCxnSpPr/>
            <p:nvPr/>
          </p:nvCxnSpPr>
          <p:spPr>
            <a:xfrm flipH="1">
              <a:off x="3419872" y="4286908"/>
              <a:ext cx="79208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Gerade Verbindung 18"/>
            <p:cNvCxnSpPr/>
            <p:nvPr/>
          </p:nvCxnSpPr>
          <p:spPr>
            <a:xfrm>
              <a:off x="4211960" y="4286908"/>
              <a:ext cx="0" cy="1086308"/>
            </a:xfrm>
            <a:prstGeom prst="line">
              <a:avLst/>
            </a:prstGeom>
          </p:spPr>
          <p:style>
            <a:lnRef idx="2">
              <a:schemeClr val="dk1"/>
            </a:lnRef>
            <a:fillRef idx="0">
              <a:schemeClr val="dk1"/>
            </a:fillRef>
            <a:effectRef idx="1">
              <a:schemeClr val="dk1"/>
            </a:effectRef>
            <a:fontRef idx="minor">
              <a:schemeClr val="tx1"/>
            </a:fontRef>
          </p:style>
        </p:cxnSp>
        <p:sp>
          <p:nvSpPr>
            <p:cNvPr id="20" name="Textfeld 19"/>
            <p:cNvSpPr txBox="1"/>
            <p:nvPr/>
          </p:nvSpPr>
          <p:spPr>
            <a:xfrm>
              <a:off x="2929653" y="5373216"/>
              <a:ext cx="2564613" cy="369332"/>
            </a:xfrm>
            <a:prstGeom prst="rect">
              <a:avLst/>
            </a:prstGeom>
            <a:noFill/>
          </p:spPr>
          <p:txBody>
            <a:bodyPr wrap="none" rtlCol="0">
              <a:spAutoFit/>
            </a:bodyPr>
            <a:lstStyle/>
            <a:p>
              <a:r>
                <a:rPr lang="en-US" dirty="0" smtClean="0"/>
                <a:t>Last chance for reworks</a:t>
              </a:r>
              <a:endParaRPr lang="en-US" dirty="0"/>
            </a:p>
          </p:txBody>
        </p:sp>
      </p:grpSp>
      <p:sp>
        <p:nvSpPr>
          <p:cNvPr id="23" name="Inhaltsplatzhalter 8"/>
          <p:cNvSpPr txBox="1">
            <a:spLocks/>
          </p:cNvSpPr>
          <p:nvPr/>
        </p:nvSpPr>
        <p:spPr>
          <a:xfrm>
            <a:off x="525016" y="1916832"/>
            <a:ext cx="4040188" cy="432048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20000"/>
              </a:spcBef>
              <a:buFont typeface="Arial" panose="020B0604020202020204" pitchFamily="34" charset="0"/>
              <a:buNone/>
              <a:defRPr sz="1800" kern="1200">
                <a:solidFill>
                  <a:schemeClr val="tx1"/>
                </a:solidFill>
                <a:latin typeface="+mn-lt"/>
                <a:ea typeface="+mn-ea"/>
                <a:cs typeface="+mn-cs"/>
              </a:defRPr>
            </a:lvl1pPr>
            <a:lvl2pPr marL="1166813" indent="-709613" algn="l" defTabSz="914400" rtl="0" eaLnBrk="1" latinLnBrk="0" hangingPunct="1">
              <a:lnSpc>
                <a:spcPct val="150000"/>
              </a:lnSpc>
              <a:spcBef>
                <a:spcPct val="20000"/>
              </a:spcBef>
              <a:buFont typeface="Wingdings 3" panose="05040102010807070707" pitchFamily="18" charset="2"/>
              <a:buChar char=""/>
              <a:defRPr sz="1600" kern="1200">
                <a:solidFill>
                  <a:schemeClr val="tx1"/>
                </a:solidFill>
                <a:latin typeface="+mn-lt"/>
                <a:ea typeface="+mn-ea"/>
                <a:cs typeface="+mn-cs"/>
              </a:defRPr>
            </a:lvl2pPr>
            <a:lvl3pPr marL="1527175" indent="-612775" algn="l" defTabSz="914400" rtl="0" eaLnBrk="1" latinLnBrk="0" hangingPunct="1">
              <a:lnSpc>
                <a:spcPct val="150000"/>
              </a:lnSpc>
              <a:spcBef>
                <a:spcPct val="20000"/>
              </a:spcBef>
              <a:buFont typeface="Wingdings 3" panose="05040102010807070707" pitchFamily="18" charset="2"/>
              <a:buChar char=""/>
              <a:defRPr sz="1400" kern="1200">
                <a:solidFill>
                  <a:schemeClr val="tx1"/>
                </a:solidFill>
                <a:latin typeface="+mn-lt"/>
                <a:ea typeface="+mn-ea"/>
                <a:cs typeface="+mn-cs"/>
              </a:defRPr>
            </a:lvl3pPr>
            <a:lvl4pPr marL="1879600" indent="-508000" algn="l" defTabSz="914400" rtl="0" eaLnBrk="1" latinLnBrk="0" hangingPunct="1">
              <a:lnSpc>
                <a:spcPct val="150000"/>
              </a:lnSpc>
              <a:spcBef>
                <a:spcPct val="20000"/>
              </a:spcBef>
              <a:buFont typeface="Wingdings 3" panose="05040102010807070707" pitchFamily="18" charset="2"/>
              <a:buChar char=""/>
              <a:defRPr sz="1200" kern="1200">
                <a:solidFill>
                  <a:schemeClr val="tx1"/>
                </a:solidFill>
                <a:latin typeface="+mn-lt"/>
                <a:ea typeface="+mn-ea"/>
                <a:cs typeface="+mn-cs"/>
              </a:defRPr>
            </a:lvl4pPr>
            <a:lvl5pPr marL="2332038" indent="-503238" algn="l" defTabSz="914400" rtl="0" eaLnBrk="1" latinLnBrk="0" hangingPunct="1">
              <a:lnSpc>
                <a:spcPct val="150000"/>
              </a:lnSpc>
              <a:spcBef>
                <a:spcPct val="20000"/>
              </a:spcBef>
              <a:buFont typeface="Wingdings 3" panose="05040102010807070707" pitchFamily="18"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Wafer-level processing</a:t>
            </a:r>
          </a:p>
          <a:p>
            <a:pPr marL="285750" indent="-285750">
              <a:buFont typeface="Arial" panose="020B0604020202020204" pitchFamily="34" charset="0"/>
              <a:buChar char="•"/>
            </a:pPr>
            <a:r>
              <a:rPr lang="en-US" dirty="0" smtClean="0">
                <a:effectLst>
                  <a:glow rad="63500">
                    <a:schemeClr val="accent1">
                      <a:alpha val="40000"/>
                    </a:schemeClr>
                  </a:glow>
                </a:effectLst>
              </a:rPr>
              <a:t>Wafer-level tests (flying needle)</a:t>
            </a:r>
          </a:p>
          <a:p>
            <a:pPr marL="285750" indent="-285750">
              <a:buFont typeface="Arial" panose="020B0604020202020204" pitchFamily="34" charset="0"/>
              <a:buChar char="•"/>
            </a:pPr>
            <a:r>
              <a:rPr lang="en-US" dirty="0" smtClean="0"/>
              <a:t>Wafer-level finalization &amp; cutting</a:t>
            </a:r>
          </a:p>
          <a:p>
            <a:pPr marL="285750" indent="-285750">
              <a:buFont typeface="Arial" panose="020B0604020202020204" pitchFamily="34" charset="0"/>
              <a:buChar char="•"/>
            </a:pPr>
            <a:r>
              <a:rPr lang="en-US" dirty="0" smtClean="0">
                <a:effectLst>
                  <a:glow rad="63500">
                    <a:srgbClr val="FF0000">
                      <a:alpha val="40000"/>
                    </a:srgbClr>
                  </a:glow>
                </a:effectLst>
              </a:rPr>
              <a:t>Flip-chip (DHPT, DCD, </a:t>
            </a:r>
            <a:r>
              <a:rPr lang="en-US" dirty="0" err="1" smtClean="0">
                <a:effectLst>
                  <a:glow rad="63500">
                    <a:srgbClr val="FF0000">
                      <a:alpha val="40000"/>
                    </a:srgbClr>
                  </a:glow>
                </a:effectLst>
              </a:rPr>
              <a:t>SwitcherB</a:t>
            </a:r>
            <a:r>
              <a:rPr lang="en-US" dirty="0" smtClean="0">
                <a:effectLst>
                  <a:glow rad="63500">
                    <a:srgbClr val="FF0000">
                      <a:alpha val="40000"/>
                    </a:srgbClr>
                  </a:glow>
                </a:effectLst>
              </a:rPr>
              <a:t>)</a:t>
            </a:r>
          </a:p>
          <a:p>
            <a:pPr marL="285750" indent="-285750">
              <a:buFont typeface="Arial" panose="020B0604020202020204" pitchFamily="34" charset="0"/>
              <a:buChar char="•"/>
            </a:pPr>
            <a:r>
              <a:rPr lang="en-US" dirty="0" smtClean="0"/>
              <a:t>SMD passives assembly</a:t>
            </a:r>
          </a:p>
          <a:p>
            <a:pPr marL="285750" indent="-285750">
              <a:buFont typeface="Arial" panose="020B0604020202020204" pitchFamily="34" charset="0"/>
              <a:buChar char="•"/>
            </a:pPr>
            <a:r>
              <a:rPr lang="en-US" dirty="0" err="1" smtClean="0"/>
              <a:t>Kapton</a:t>
            </a:r>
            <a:r>
              <a:rPr lang="en-US" dirty="0" smtClean="0"/>
              <a:t> cable attachment</a:t>
            </a:r>
          </a:p>
          <a:p>
            <a:pPr marL="285750" indent="-285750">
              <a:buFont typeface="Arial" panose="020B0604020202020204" pitchFamily="34" charset="0"/>
              <a:buChar char="•"/>
            </a:pPr>
            <a:r>
              <a:rPr lang="en-US" dirty="0" smtClean="0">
                <a:effectLst>
                  <a:glow rad="63500">
                    <a:schemeClr val="accent1">
                      <a:alpha val="40000"/>
                    </a:schemeClr>
                  </a:glow>
                </a:effectLst>
              </a:rPr>
              <a:t>Module testing</a:t>
            </a:r>
            <a:endParaRPr lang="en-US" dirty="0">
              <a:effectLst>
                <a:glow rad="63500">
                  <a:schemeClr val="accent1">
                    <a:alpha val="40000"/>
                  </a:schemeClr>
                </a:glow>
              </a:effectLst>
            </a:endParaRPr>
          </a:p>
        </p:txBody>
      </p:sp>
    </p:spTree>
    <p:extLst>
      <p:ext uri="{BB962C8B-B14F-4D97-AF65-F5344CB8AC3E}">
        <p14:creationId xmlns:p14="http://schemas.microsoft.com/office/powerpoint/2010/main" val="75083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Motivation for needle card testing</a:t>
            </a:r>
            <a:endParaRPr lang="en-US" dirty="0"/>
          </a:p>
        </p:txBody>
      </p:sp>
      <p:sp>
        <p:nvSpPr>
          <p:cNvPr id="8" name="Textplatzhalter 7"/>
          <p:cNvSpPr>
            <a:spLocks noGrp="1"/>
          </p:cNvSpPr>
          <p:nvPr>
            <p:ph type="body" idx="1"/>
          </p:nvPr>
        </p:nvSpPr>
        <p:spPr/>
        <p:txBody>
          <a:bodyPr>
            <a:normAutofit/>
          </a:bodyPr>
          <a:lstStyle/>
          <a:p>
            <a:r>
              <a:rPr lang="en-US" dirty="0" smtClean="0"/>
              <a:t>PXD9 production workflow:</a:t>
            </a:r>
            <a:endParaRPr lang="en-US" dirty="0"/>
          </a:p>
        </p:txBody>
      </p:sp>
      <p:sp>
        <p:nvSpPr>
          <p:cNvPr id="9" name="Inhaltsplatzhalter 8"/>
          <p:cNvSpPr>
            <a:spLocks noGrp="1"/>
          </p:cNvSpPr>
          <p:nvPr>
            <p:ph sz="half" idx="2"/>
          </p:nvPr>
        </p:nvSpPr>
        <p:spPr/>
        <p:txBody>
          <a:bodyPr/>
          <a:lstStyle/>
          <a:p>
            <a:pPr marL="285750" indent="-285750">
              <a:buFont typeface="Arial" panose="020B0604020202020204" pitchFamily="34" charset="0"/>
              <a:buChar char="•"/>
            </a:pPr>
            <a:r>
              <a:rPr lang="en-US" dirty="0"/>
              <a:t>Wafer-level processing</a:t>
            </a:r>
          </a:p>
          <a:p>
            <a:pPr marL="285750" indent="-285750">
              <a:buFont typeface="Arial" panose="020B0604020202020204" pitchFamily="34" charset="0"/>
              <a:buChar char="•"/>
            </a:pPr>
            <a:r>
              <a:rPr lang="en-US" dirty="0">
                <a:effectLst>
                  <a:glow rad="63500">
                    <a:schemeClr val="accent1">
                      <a:alpha val="40000"/>
                    </a:schemeClr>
                  </a:glow>
                </a:effectLst>
              </a:rPr>
              <a:t>Wafer-level tests (flying needle)</a:t>
            </a:r>
          </a:p>
          <a:p>
            <a:pPr marL="285750" indent="-285750">
              <a:buFont typeface="Arial" panose="020B0604020202020204" pitchFamily="34" charset="0"/>
              <a:buChar char="•"/>
            </a:pPr>
            <a:r>
              <a:rPr lang="en-US" dirty="0"/>
              <a:t>Wafer-level finalization &amp; cutting</a:t>
            </a:r>
          </a:p>
          <a:p>
            <a:pPr marL="285750" indent="-285750">
              <a:buFont typeface="Arial" panose="020B0604020202020204" pitchFamily="34" charset="0"/>
              <a:buChar char="•"/>
            </a:pPr>
            <a:r>
              <a:rPr lang="en-US" dirty="0">
                <a:effectLst>
                  <a:glow rad="63500">
                    <a:srgbClr val="FF0000">
                      <a:alpha val="40000"/>
                    </a:srgbClr>
                  </a:glow>
                </a:effectLst>
              </a:rPr>
              <a:t>Flip-chip (DHPT, DCD, </a:t>
            </a:r>
            <a:r>
              <a:rPr lang="en-US" dirty="0" err="1">
                <a:effectLst>
                  <a:glow rad="63500">
                    <a:srgbClr val="FF0000">
                      <a:alpha val="40000"/>
                    </a:srgbClr>
                  </a:glow>
                </a:effectLst>
              </a:rPr>
              <a:t>SwitcherB</a:t>
            </a:r>
            <a:r>
              <a:rPr lang="en-US" dirty="0">
                <a:effectLst>
                  <a:glow rad="63500">
                    <a:srgbClr val="FF0000">
                      <a:alpha val="40000"/>
                    </a:srgbClr>
                  </a:glow>
                </a:effectLst>
              </a:rPr>
              <a:t>)</a:t>
            </a:r>
          </a:p>
          <a:p>
            <a:pPr marL="285750" indent="-285750">
              <a:buFont typeface="Arial" panose="020B0604020202020204" pitchFamily="34" charset="0"/>
              <a:buChar char="•"/>
            </a:pPr>
            <a:r>
              <a:rPr lang="en-US" dirty="0"/>
              <a:t>SMD passives </a:t>
            </a:r>
            <a:r>
              <a:rPr lang="en-US" dirty="0" smtClean="0"/>
              <a:t>assembly</a:t>
            </a:r>
          </a:p>
          <a:p>
            <a:pPr marL="285750" indent="-285750">
              <a:buFont typeface="Arial" panose="020B0604020202020204" pitchFamily="34" charset="0"/>
              <a:buChar char="•"/>
            </a:pPr>
            <a:r>
              <a:rPr lang="en-US" dirty="0" smtClean="0">
                <a:effectLst>
                  <a:glow rad="63500">
                    <a:schemeClr val="accent1">
                      <a:alpha val="40000"/>
                    </a:schemeClr>
                  </a:glow>
                </a:effectLst>
              </a:rPr>
              <a:t>Needle card testing</a:t>
            </a:r>
            <a:endParaRPr lang="en-US" dirty="0">
              <a:effectLst>
                <a:glow rad="63500">
                  <a:schemeClr val="accent1">
                    <a:alpha val="40000"/>
                  </a:schemeClr>
                </a:glow>
              </a:effectLst>
            </a:endParaRPr>
          </a:p>
          <a:p>
            <a:pPr marL="285750" indent="-285750">
              <a:buFont typeface="Arial" panose="020B0604020202020204" pitchFamily="34" charset="0"/>
              <a:buChar char="•"/>
            </a:pPr>
            <a:r>
              <a:rPr lang="en-US" dirty="0" err="1"/>
              <a:t>Kapton</a:t>
            </a:r>
            <a:r>
              <a:rPr lang="en-US" dirty="0"/>
              <a:t> cable attachment</a:t>
            </a:r>
          </a:p>
          <a:p>
            <a:pPr marL="285750" indent="-285750">
              <a:buFont typeface="Arial" panose="020B0604020202020204" pitchFamily="34" charset="0"/>
              <a:buChar char="•"/>
            </a:pPr>
            <a:r>
              <a:rPr lang="en-US" dirty="0">
                <a:effectLst>
                  <a:glow rad="63500">
                    <a:schemeClr val="accent1">
                      <a:alpha val="40000"/>
                    </a:schemeClr>
                  </a:glow>
                </a:effectLst>
              </a:rPr>
              <a:t>Module testing</a:t>
            </a:r>
          </a:p>
        </p:txBody>
      </p:sp>
      <p:sp>
        <p:nvSpPr>
          <p:cNvPr id="5" name="Foliennummernplatzhalter 4"/>
          <p:cNvSpPr>
            <a:spLocks noGrp="1"/>
          </p:cNvSpPr>
          <p:nvPr>
            <p:ph type="sldNum" sz="quarter" idx="10"/>
          </p:nvPr>
        </p:nvSpPr>
        <p:spPr/>
        <p:txBody>
          <a:bodyPr/>
          <a:lstStyle/>
          <a:p>
            <a:fld id="{38F15DD8-C521-473F-8805-E2B9B87107C9}" type="slidenum">
              <a:rPr lang="de-DE" smtClean="0"/>
              <a:pPr/>
              <a:t>4</a:t>
            </a:fld>
            <a:endParaRPr lang="de-DE"/>
          </a:p>
        </p:txBody>
      </p:sp>
      <p:sp>
        <p:nvSpPr>
          <p:cNvPr id="6" name="Datumsplatzhalter 5"/>
          <p:cNvSpPr>
            <a:spLocks noGrp="1"/>
          </p:cNvSpPr>
          <p:nvPr>
            <p:ph type="dt" sz="half" idx="11"/>
          </p:nvPr>
        </p:nvSpPr>
        <p:spPr/>
        <p:txBody>
          <a:bodyPr/>
          <a:lstStyle/>
          <a:p>
            <a:r>
              <a:rPr lang="de-DE" smtClean="0"/>
              <a:t>22nd International Workshop on DEPFET Detectors and Applications</a:t>
            </a:r>
            <a:endParaRPr lang="en-US"/>
          </a:p>
        </p:txBody>
      </p:sp>
      <p:sp>
        <p:nvSpPr>
          <p:cNvPr id="7" name="Fußzeilenplatzhalter 6"/>
          <p:cNvSpPr>
            <a:spLocks noGrp="1"/>
          </p:cNvSpPr>
          <p:nvPr>
            <p:ph type="ftr" sz="quarter" idx="12"/>
          </p:nvPr>
        </p:nvSpPr>
        <p:spPr/>
        <p:txBody>
          <a:bodyPr/>
          <a:lstStyle/>
          <a:p>
            <a:r>
              <a:rPr lang="en-US" smtClean="0"/>
              <a:t>Martin Hensel, MPG Semiconductor Lab</a:t>
            </a:r>
            <a:endParaRPr lang="en-US" dirty="0"/>
          </a:p>
        </p:txBody>
      </p:sp>
      <p:sp>
        <p:nvSpPr>
          <p:cNvPr id="3" name="Inhaltsplatzhalter 2"/>
          <p:cNvSpPr>
            <a:spLocks noGrp="1"/>
          </p:cNvSpPr>
          <p:nvPr>
            <p:ph sz="quarter" idx="4"/>
          </p:nvPr>
        </p:nvSpPr>
        <p:spPr/>
        <p:txBody>
          <a:bodyPr/>
          <a:lstStyle/>
          <a:p>
            <a:pPr marL="285750" indent="-285750">
              <a:buFont typeface="Segoe UI Symbol" panose="020B0502040204020203" pitchFamily="34" charset="0"/>
              <a:buChar char="▷"/>
            </a:pPr>
            <a:r>
              <a:rPr lang="en-US" dirty="0" smtClean="0"/>
              <a:t>Pre-testing of modules before </a:t>
            </a:r>
            <a:r>
              <a:rPr lang="en-US" dirty="0" err="1" smtClean="0"/>
              <a:t>kapton</a:t>
            </a:r>
            <a:r>
              <a:rPr lang="en-US" dirty="0" smtClean="0"/>
              <a:t> attachment avoids having to remove the </a:t>
            </a:r>
            <a:r>
              <a:rPr lang="en-US" dirty="0" err="1" smtClean="0"/>
              <a:t>kapton</a:t>
            </a:r>
            <a:r>
              <a:rPr lang="en-US" dirty="0" smtClean="0"/>
              <a:t> in the case that the module doesn’t behave as expected, simplifying the rework procedure.</a:t>
            </a:r>
          </a:p>
          <a:p>
            <a:endParaRPr lang="en-US" dirty="0"/>
          </a:p>
          <a:p>
            <a:pPr marL="285750" indent="-285750">
              <a:buFont typeface="Segoe UI Symbol" panose="020B0502040204020203" pitchFamily="34" charset="0"/>
              <a:buChar char="▷"/>
            </a:pPr>
            <a:r>
              <a:rPr lang="en-US" dirty="0" smtClean="0"/>
              <a:t>Without the </a:t>
            </a:r>
            <a:r>
              <a:rPr lang="en-US" dirty="0" err="1" smtClean="0"/>
              <a:t>kapton</a:t>
            </a:r>
            <a:r>
              <a:rPr lang="en-US" dirty="0" smtClean="0"/>
              <a:t> a needle card is required for this purpose.</a:t>
            </a:r>
            <a:endParaRPr lang="en-US" dirty="0"/>
          </a:p>
        </p:txBody>
      </p:sp>
    </p:spTree>
    <p:extLst>
      <p:ext uri="{BB962C8B-B14F-4D97-AF65-F5344CB8AC3E}">
        <p14:creationId xmlns:p14="http://schemas.microsoft.com/office/powerpoint/2010/main" val="4131866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Needle card design and features</a:t>
            </a:r>
            <a:endParaRPr lang="en-US" dirty="0"/>
          </a:p>
        </p:txBody>
      </p:sp>
      <p:sp>
        <p:nvSpPr>
          <p:cNvPr id="3" name="Inhaltsplatzhalter 2"/>
          <p:cNvSpPr>
            <a:spLocks noGrp="1"/>
          </p:cNvSpPr>
          <p:nvPr>
            <p:ph sz="half" idx="1"/>
          </p:nvPr>
        </p:nvSpPr>
        <p:spPr>
          <a:xfrm>
            <a:off x="525016" y="1268760"/>
            <a:ext cx="5199112" cy="4968552"/>
          </a:xfrm>
        </p:spPr>
        <p:txBody>
          <a:bodyPr/>
          <a:lstStyle/>
          <a:p>
            <a:pPr marL="285750" indent="-285750">
              <a:buFont typeface="Arial" panose="020B0604020202020204" pitchFamily="34" charset="0"/>
              <a:buChar char="•"/>
            </a:pPr>
            <a:r>
              <a:rPr lang="en-US" dirty="0" smtClean="0"/>
              <a:t>The needle card directly interfaces the PXD9 modules to the Belle II PXD </a:t>
            </a:r>
            <a:r>
              <a:rPr lang="en-US" dirty="0"/>
              <a:t>standard </a:t>
            </a:r>
            <a:r>
              <a:rPr lang="en-US" dirty="0" err="1" smtClean="0"/>
              <a:t>cableing</a:t>
            </a:r>
            <a:r>
              <a:rPr lang="en-US" dirty="0" smtClean="0"/>
              <a:t>:</a:t>
            </a:r>
          </a:p>
          <a:p>
            <a:pPr marL="625475" lvl="1" indent="-285750">
              <a:buFont typeface="Arial" panose="020B0604020202020204" pitchFamily="34" charset="0"/>
              <a:buChar char="•"/>
            </a:pPr>
            <a:r>
              <a:rPr lang="en-US" dirty="0" smtClean="0"/>
              <a:t>RJ45 for slow control signals</a:t>
            </a:r>
          </a:p>
          <a:p>
            <a:pPr marL="625475" lvl="1" indent="-285750">
              <a:buFont typeface="Arial" panose="020B0604020202020204" pitchFamily="34" charset="0"/>
              <a:buChar char="•"/>
            </a:pPr>
            <a:r>
              <a:rPr lang="en-US" dirty="0" err="1" smtClean="0"/>
              <a:t>Glenair</a:t>
            </a:r>
            <a:r>
              <a:rPr lang="en-US" dirty="0" smtClean="0"/>
              <a:t> cable for power delivery</a:t>
            </a:r>
          </a:p>
          <a:p>
            <a:pPr marL="625475" lvl="1" indent="-285750">
              <a:buFont typeface="Arial" panose="020B0604020202020204" pitchFamily="34" charset="0"/>
              <a:buChar char="•"/>
            </a:pPr>
            <a:r>
              <a:rPr lang="en-US" dirty="0" err="1" smtClean="0"/>
              <a:t>Infiniband</a:t>
            </a:r>
            <a:r>
              <a:rPr lang="en-US" dirty="0" smtClean="0"/>
              <a:t> cable for HSL data transmission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In ideal contact, the module can be fully operated (at the lowest frequency and half rate) through the needle card</a:t>
            </a:r>
            <a:endParaRPr lang="en-US" dirty="0"/>
          </a:p>
        </p:txBody>
      </p:sp>
      <p:sp>
        <p:nvSpPr>
          <p:cNvPr id="5" name="Foliennummernplatzhalter 4"/>
          <p:cNvSpPr>
            <a:spLocks noGrp="1"/>
          </p:cNvSpPr>
          <p:nvPr>
            <p:ph type="sldNum" sz="quarter" idx="10"/>
          </p:nvPr>
        </p:nvSpPr>
        <p:spPr/>
        <p:txBody>
          <a:bodyPr/>
          <a:lstStyle/>
          <a:p>
            <a:fld id="{38F15DD8-C521-473F-8805-E2B9B87107C9}" type="slidenum">
              <a:rPr lang="de-DE" smtClean="0"/>
              <a:pPr/>
              <a:t>5</a:t>
            </a:fld>
            <a:endParaRPr lang="de-DE"/>
          </a:p>
        </p:txBody>
      </p:sp>
      <p:sp>
        <p:nvSpPr>
          <p:cNvPr id="6" name="Datumsplatzhalter 5"/>
          <p:cNvSpPr>
            <a:spLocks noGrp="1"/>
          </p:cNvSpPr>
          <p:nvPr>
            <p:ph type="dt" sz="half" idx="11"/>
          </p:nvPr>
        </p:nvSpPr>
        <p:spPr/>
        <p:txBody>
          <a:bodyPr/>
          <a:lstStyle/>
          <a:p>
            <a:r>
              <a:rPr lang="de-DE" smtClean="0"/>
              <a:t>22nd International Workshop on DEPFET Detectors and Applications</a:t>
            </a:r>
            <a:endParaRPr lang="en-US"/>
          </a:p>
        </p:txBody>
      </p:sp>
      <p:sp>
        <p:nvSpPr>
          <p:cNvPr id="7" name="Fußzeilenplatzhalter 6"/>
          <p:cNvSpPr>
            <a:spLocks noGrp="1"/>
          </p:cNvSpPr>
          <p:nvPr>
            <p:ph type="ftr" sz="quarter" idx="12"/>
          </p:nvPr>
        </p:nvSpPr>
        <p:spPr/>
        <p:txBody>
          <a:bodyPr/>
          <a:lstStyle/>
          <a:p>
            <a:r>
              <a:rPr lang="en-US" smtClean="0"/>
              <a:t>Martin Hensel, MPG Semiconductor Lab</a:t>
            </a:r>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39823" y="1012843"/>
            <a:ext cx="3124665" cy="5545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96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Needle </a:t>
            </a:r>
            <a:r>
              <a:rPr lang="en-US" dirty="0" smtClean="0"/>
              <a:t>card design </a:t>
            </a:r>
            <a:r>
              <a:rPr lang="en-US" dirty="0"/>
              <a:t>and features</a:t>
            </a:r>
          </a:p>
        </p:txBody>
      </p:sp>
      <p:sp>
        <p:nvSpPr>
          <p:cNvPr id="3" name="Inhaltsplatzhalter 2"/>
          <p:cNvSpPr>
            <a:spLocks noGrp="1"/>
          </p:cNvSpPr>
          <p:nvPr>
            <p:ph sz="half" idx="1"/>
          </p:nvPr>
        </p:nvSpPr>
        <p:spPr>
          <a:xfrm>
            <a:off x="525016" y="1268760"/>
            <a:ext cx="4038600" cy="2664296"/>
          </a:xfrm>
        </p:spPr>
        <p:txBody>
          <a:bodyPr>
            <a:normAutofit fontScale="92500" lnSpcReduction="10000"/>
          </a:bodyPr>
          <a:lstStyle/>
          <a:p>
            <a:pPr marL="285750" indent="-285750">
              <a:buFont typeface="Arial" panose="020B0604020202020204" pitchFamily="34" charset="0"/>
              <a:buChar char="•"/>
            </a:pPr>
            <a:r>
              <a:rPr lang="en-US" dirty="0" smtClean="0"/>
              <a:t>2 different needle card designs for the 2 different end-of-stave layouts of PXD9: A for IF/OB and B for IB/OF</a:t>
            </a:r>
          </a:p>
          <a:p>
            <a:pPr marL="285750" indent="-285750">
              <a:buFont typeface="Arial" panose="020B0604020202020204" pitchFamily="34" charset="0"/>
              <a:buChar char="•"/>
            </a:pPr>
            <a:r>
              <a:rPr lang="en-US" dirty="0" smtClean="0"/>
              <a:t>Pad </a:t>
            </a:r>
            <a:r>
              <a:rPr lang="en-US" dirty="0" err="1" smtClean="0"/>
              <a:t>distrubution</a:t>
            </a:r>
            <a:r>
              <a:rPr lang="en-US" dirty="0" smtClean="0"/>
              <a:t> for PXD9:</a:t>
            </a:r>
          </a:p>
          <a:p>
            <a:pPr marL="538163" lvl="1" indent="-285750" algn="just">
              <a:buFont typeface="Arial" panose="020B0604020202020204" pitchFamily="34" charset="0"/>
              <a:buChar char="•"/>
            </a:pPr>
            <a:r>
              <a:rPr lang="en-US" dirty="0" smtClean="0"/>
              <a:t>59 small aluminum bond pads and 4 big copper pads for power and JTAG</a:t>
            </a:r>
          </a:p>
          <a:p>
            <a:pPr marL="538163" lvl="1" indent="-285750" algn="just">
              <a:buFont typeface="Arial" panose="020B0604020202020204" pitchFamily="34" charset="0"/>
              <a:buChar char="•"/>
            </a:pPr>
            <a:r>
              <a:rPr lang="en-US" dirty="0" smtClean="0"/>
              <a:t>8 pads for high speed differential lines</a:t>
            </a:r>
          </a:p>
        </p:txBody>
      </p:sp>
      <p:sp>
        <p:nvSpPr>
          <p:cNvPr id="5" name="Foliennummernplatzhalter 4"/>
          <p:cNvSpPr>
            <a:spLocks noGrp="1"/>
          </p:cNvSpPr>
          <p:nvPr>
            <p:ph type="sldNum" sz="quarter" idx="10"/>
          </p:nvPr>
        </p:nvSpPr>
        <p:spPr/>
        <p:txBody>
          <a:bodyPr/>
          <a:lstStyle/>
          <a:p>
            <a:fld id="{38F15DD8-C521-473F-8805-E2B9B87107C9}" type="slidenum">
              <a:rPr lang="de-DE" smtClean="0"/>
              <a:pPr/>
              <a:t>6</a:t>
            </a:fld>
            <a:endParaRPr lang="de-DE"/>
          </a:p>
        </p:txBody>
      </p:sp>
      <p:sp>
        <p:nvSpPr>
          <p:cNvPr id="6" name="Datumsplatzhalter 5"/>
          <p:cNvSpPr>
            <a:spLocks noGrp="1"/>
          </p:cNvSpPr>
          <p:nvPr>
            <p:ph type="dt" sz="half" idx="11"/>
          </p:nvPr>
        </p:nvSpPr>
        <p:spPr/>
        <p:txBody>
          <a:bodyPr/>
          <a:lstStyle/>
          <a:p>
            <a:r>
              <a:rPr lang="de-DE" smtClean="0"/>
              <a:t>22nd International Workshop on DEPFET Detectors and Applications</a:t>
            </a:r>
            <a:endParaRPr lang="en-US"/>
          </a:p>
        </p:txBody>
      </p:sp>
      <p:sp>
        <p:nvSpPr>
          <p:cNvPr id="7" name="Fußzeilenplatzhalter 6"/>
          <p:cNvSpPr>
            <a:spLocks noGrp="1"/>
          </p:cNvSpPr>
          <p:nvPr>
            <p:ph type="ftr" sz="quarter" idx="12"/>
          </p:nvPr>
        </p:nvSpPr>
        <p:spPr/>
        <p:txBody>
          <a:bodyPr/>
          <a:lstStyle/>
          <a:p>
            <a:r>
              <a:rPr lang="en-US" smtClean="0"/>
              <a:t>Martin Hensel, MPG Semiconductor Lab</a:t>
            </a:r>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463" y="1395154"/>
            <a:ext cx="4038600" cy="27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txBox="1">
            <a:spLocks/>
          </p:cNvSpPr>
          <p:nvPr/>
        </p:nvSpPr>
        <p:spPr>
          <a:xfrm>
            <a:off x="525016" y="3933056"/>
            <a:ext cx="8151440" cy="230425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50000"/>
              </a:lnSpc>
              <a:spcBef>
                <a:spcPct val="20000"/>
              </a:spcBef>
              <a:buFont typeface="Arial" panose="020B0604020202020204" pitchFamily="34" charset="0"/>
              <a:buNone/>
              <a:defRPr sz="1800" kern="1200">
                <a:solidFill>
                  <a:schemeClr val="tx1"/>
                </a:solidFill>
                <a:latin typeface="+mn-lt"/>
                <a:ea typeface="+mn-ea"/>
                <a:cs typeface="+mn-cs"/>
              </a:defRPr>
            </a:lvl1pPr>
            <a:lvl2pPr marL="1166813" indent="-709613" algn="l" defTabSz="914400" rtl="0" eaLnBrk="1" latinLnBrk="0" hangingPunct="1">
              <a:lnSpc>
                <a:spcPct val="150000"/>
              </a:lnSpc>
              <a:spcBef>
                <a:spcPct val="20000"/>
              </a:spcBef>
              <a:buFont typeface="Wingdings 3" panose="05040102010807070707" pitchFamily="18" charset="2"/>
              <a:buChar char=""/>
              <a:defRPr sz="1600" kern="1200">
                <a:solidFill>
                  <a:schemeClr val="tx1"/>
                </a:solidFill>
                <a:latin typeface="+mn-lt"/>
                <a:ea typeface="+mn-ea"/>
                <a:cs typeface="+mn-cs"/>
              </a:defRPr>
            </a:lvl2pPr>
            <a:lvl3pPr marL="1527175" indent="-612775" algn="l" defTabSz="914400" rtl="0" eaLnBrk="1" latinLnBrk="0" hangingPunct="1">
              <a:lnSpc>
                <a:spcPct val="150000"/>
              </a:lnSpc>
              <a:spcBef>
                <a:spcPct val="20000"/>
              </a:spcBef>
              <a:buFont typeface="Wingdings 3" panose="05040102010807070707" pitchFamily="18" charset="2"/>
              <a:buChar char=""/>
              <a:defRPr sz="1400" kern="1200">
                <a:solidFill>
                  <a:schemeClr val="tx1"/>
                </a:solidFill>
                <a:latin typeface="+mn-lt"/>
                <a:ea typeface="+mn-ea"/>
                <a:cs typeface="+mn-cs"/>
              </a:defRPr>
            </a:lvl3pPr>
            <a:lvl4pPr marL="1879600" indent="-508000" algn="l" defTabSz="914400" rtl="0" eaLnBrk="1" latinLnBrk="0" hangingPunct="1">
              <a:lnSpc>
                <a:spcPct val="150000"/>
              </a:lnSpc>
              <a:spcBef>
                <a:spcPct val="20000"/>
              </a:spcBef>
              <a:buFont typeface="Wingdings 3" panose="05040102010807070707" pitchFamily="18" charset="2"/>
              <a:buChar char=""/>
              <a:defRPr sz="1200" kern="1200">
                <a:solidFill>
                  <a:schemeClr val="tx1"/>
                </a:solidFill>
                <a:latin typeface="+mn-lt"/>
                <a:ea typeface="+mn-ea"/>
                <a:cs typeface="+mn-cs"/>
              </a:defRPr>
            </a:lvl4pPr>
            <a:lvl5pPr marL="2332038" indent="-503238" algn="l" defTabSz="914400" rtl="0" eaLnBrk="1" latinLnBrk="0" hangingPunct="1">
              <a:lnSpc>
                <a:spcPct val="150000"/>
              </a:lnSpc>
              <a:spcBef>
                <a:spcPct val="20000"/>
              </a:spcBef>
              <a:buFont typeface="Wingdings 3" panose="05040102010807070707" pitchFamily="18"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Arial" panose="020B0604020202020204" pitchFamily="34" charset="0"/>
              <a:buChar char="•"/>
            </a:pPr>
            <a:r>
              <a:rPr lang="en-US" dirty="0" smtClean="0"/>
              <a:t>Design considerations:</a:t>
            </a:r>
          </a:p>
          <a:p>
            <a:pPr marL="538163" lvl="1" indent="-285750" algn="just">
              <a:buFont typeface="Arial" panose="020B0604020202020204" pitchFamily="34" charset="0"/>
              <a:buChar char="•"/>
            </a:pPr>
            <a:r>
              <a:rPr lang="en-US" dirty="0" smtClean="0"/>
              <a:t>114 needles (multiple needles for big pads) are required.</a:t>
            </a:r>
          </a:p>
          <a:p>
            <a:pPr marL="538163" lvl="1" indent="-285750" algn="just">
              <a:buFont typeface="Arial" panose="020B0604020202020204" pitchFamily="34" charset="0"/>
              <a:buChar char="•"/>
            </a:pPr>
            <a:r>
              <a:rPr lang="en-US" dirty="0" smtClean="0"/>
              <a:t>PCB size is limited by connectors for power supply and </a:t>
            </a:r>
            <a:r>
              <a:rPr lang="en-US" dirty="0" err="1" smtClean="0"/>
              <a:t>infiniband</a:t>
            </a:r>
            <a:r>
              <a:rPr lang="en-US" dirty="0" smtClean="0"/>
              <a:t> as well as available space in the probe station.</a:t>
            </a:r>
          </a:p>
          <a:p>
            <a:pPr marL="538163" lvl="1" indent="-285750" algn="just">
              <a:buFont typeface="Arial" panose="020B0604020202020204" pitchFamily="34" charset="0"/>
              <a:buChar char="•"/>
            </a:pPr>
            <a:r>
              <a:rPr lang="en-US" dirty="0" smtClean="0"/>
              <a:t>Design priority: rather simple and passive PCB (emulating the </a:t>
            </a:r>
            <a:r>
              <a:rPr lang="en-US" dirty="0" err="1" smtClean="0"/>
              <a:t>kapton</a:t>
            </a:r>
            <a:r>
              <a:rPr lang="en-US" dirty="0" smtClean="0"/>
              <a:t> cable), minimizing the path length of the high speed signals.</a:t>
            </a:r>
          </a:p>
        </p:txBody>
      </p:sp>
    </p:spTree>
    <p:extLst>
      <p:ext uri="{BB962C8B-B14F-4D97-AF65-F5344CB8AC3E}">
        <p14:creationId xmlns:p14="http://schemas.microsoft.com/office/powerpoint/2010/main" val="3449102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Setup at </a:t>
            </a:r>
            <a:r>
              <a:rPr lang="en-US" dirty="0" smtClean="0"/>
              <a:t>HLL</a:t>
            </a:r>
            <a:endParaRPr lang="en-US" dirty="0"/>
          </a:p>
        </p:txBody>
      </p:sp>
      <p:sp>
        <p:nvSpPr>
          <p:cNvPr id="3" name="Textplatzhalter 2"/>
          <p:cNvSpPr>
            <a:spLocks noGrp="1"/>
          </p:cNvSpPr>
          <p:nvPr>
            <p:ph type="body" idx="1"/>
          </p:nvPr>
        </p:nvSpPr>
        <p:spPr>
          <a:xfrm>
            <a:off x="525016" y="5157192"/>
            <a:ext cx="4040188" cy="1080119"/>
          </a:xfrm>
        </p:spPr>
        <p:txBody>
          <a:bodyPr anchor="t">
            <a:normAutofit lnSpcReduction="10000"/>
          </a:bodyPr>
          <a:lstStyle/>
          <a:p>
            <a:pPr marL="285750" indent="-285750">
              <a:buFont typeface="Arial" panose="020B0604020202020204" pitchFamily="34" charset="0"/>
              <a:buChar char="•"/>
            </a:pPr>
            <a:r>
              <a:rPr lang="en-US" b="0" dirty="0" smtClean="0"/>
              <a:t>With the help of the micrometer on the left, the desired touchdown </a:t>
            </a:r>
            <a:r>
              <a:rPr lang="en-US" b="0" dirty="0" err="1" smtClean="0"/>
              <a:t>overtravel</a:t>
            </a:r>
            <a:r>
              <a:rPr lang="en-US" b="0" dirty="0" smtClean="0"/>
              <a:t> (~60 micrometer) is applied.</a:t>
            </a:r>
            <a:endParaRPr lang="en-US" b="0" dirty="0"/>
          </a:p>
        </p:txBody>
      </p:sp>
      <p:sp>
        <p:nvSpPr>
          <p:cNvPr id="5" name="Textplatzhalter 4"/>
          <p:cNvSpPr>
            <a:spLocks noGrp="1"/>
          </p:cNvSpPr>
          <p:nvPr>
            <p:ph type="body" sz="quarter" idx="3"/>
          </p:nvPr>
        </p:nvSpPr>
        <p:spPr>
          <a:xfrm>
            <a:off x="4712841" y="1277070"/>
            <a:ext cx="4041775" cy="2151930"/>
          </a:xfrm>
        </p:spPr>
        <p:txBody>
          <a:bodyPr anchor="t"/>
          <a:lstStyle/>
          <a:p>
            <a:pPr marL="285750" indent="-285750">
              <a:buFont typeface="Arial" panose="020B0604020202020204" pitchFamily="34" charset="0"/>
              <a:buChar char="•"/>
            </a:pPr>
            <a:r>
              <a:rPr lang="en-US" b="0" dirty="0" smtClean="0"/>
              <a:t>Modules are placed with their base jig on the cooling jig and secured with screws and vacuum.</a:t>
            </a:r>
          </a:p>
          <a:p>
            <a:pPr marL="285750" indent="-285750">
              <a:buFont typeface="Arial" panose="020B0604020202020204" pitchFamily="34" charset="0"/>
              <a:buChar char="•"/>
            </a:pPr>
            <a:r>
              <a:rPr lang="en-US" b="0" dirty="0" smtClean="0"/>
              <a:t>Through the optical microscope the needles can be aligned with the module for touchdown.</a:t>
            </a:r>
            <a:endParaRPr lang="en-US" b="0" dirty="0"/>
          </a:p>
        </p:txBody>
      </p:sp>
      <p:sp>
        <p:nvSpPr>
          <p:cNvPr id="7" name="Foliennummernplatzhalter 6"/>
          <p:cNvSpPr>
            <a:spLocks noGrp="1"/>
          </p:cNvSpPr>
          <p:nvPr>
            <p:ph type="sldNum" sz="quarter" idx="10"/>
          </p:nvPr>
        </p:nvSpPr>
        <p:spPr/>
        <p:txBody>
          <a:bodyPr/>
          <a:lstStyle/>
          <a:p>
            <a:fld id="{38F15DD8-C521-473F-8805-E2B9B87107C9}" type="slidenum">
              <a:rPr lang="de-DE" smtClean="0"/>
              <a:pPr/>
              <a:t>7</a:t>
            </a:fld>
            <a:endParaRPr lang="de-DE"/>
          </a:p>
        </p:txBody>
      </p:sp>
      <p:sp>
        <p:nvSpPr>
          <p:cNvPr id="8" name="Datumsplatzhalter 7"/>
          <p:cNvSpPr>
            <a:spLocks noGrp="1"/>
          </p:cNvSpPr>
          <p:nvPr>
            <p:ph type="dt" sz="half" idx="11"/>
          </p:nvPr>
        </p:nvSpPr>
        <p:spPr/>
        <p:txBody>
          <a:bodyPr/>
          <a:lstStyle/>
          <a:p>
            <a:r>
              <a:rPr lang="de-DE" smtClean="0"/>
              <a:t>22nd International Workshop on DEPFET Detectors and Applications</a:t>
            </a:r>
            <a:endParaRPr lang="en-US"/>
          </a:p>
        </p:txBody>
      </p:sp>
      <p:sp>
        <p:nvSpPr>
          <p:cNvPr id="9" name="Fußzeilenplatzhalter 8"/>
          <p:cNvSpPr>
            <a:spLocks noGrp="1"/>
          </p:cNvSpPr>
          <p:nvPr>
            <p:ph type="ftr" sz="quarter" idx="12"/>
          </p:nvPr>
        </p:nvSpPr>
        <p:spPr/>
        <p:txBody>
          <a:bodyPr/>
          <a:lstStyle/>
          <a:p>
            <a:r>
              <a:rPr lang="en-US" smtClean="0"/>
              <a:t>Martin Hensel, MPG Semiconductor Lab</a:t>
            </a:r>
            <a:endParaRPr lang="en-US" dirty="0"/>
          </a:p>
        </p:txBody>
      </p:sp>
      <p:pic>
        <p:nvPicPr>
          <p:cNvPr id="4099" name="Picture 3"/>
          <p:cNvPicPr>
            <a:picLocks noGrp="1" noChangeAspect="1" noChangeArrowheads="1"/>
          </p:cNvPicPr>
          <p:nvPr>
            <p:ph sz="quarter" idx="4"/>
          </p:nvPr>
        </p:nvPicPr>
        <p:blipFill rotWithShape="1">
          <a:blip r:embed="rId2">
            <a:extLst>
              <a:ext uri="{28A0092B-C50C-407E-A947-70E740481C1C}">
                <a14:useLocalDpi xmlns:a14="http://schemas.microsoft.com/office/drawing/2010/main" val="0"/>
              </a:ext>
            </a:extLst>
          </a:blip>
          <a:srcRect l="15286" t="12003"/>
          <a:stretch/>
        </p:blipFill>
        <p:spPr bwMode="auto">
          <a:xfrm>
            <a:off x="4712841" y="3440075"/>
            <a:ext cx="4042800" cy="279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6516216" y="3429000"/>
            <a:ext cx="1205971" cy="369332"/>
          </a:xfrm>
          <a:prstGeom prst="rect">
            <a:avLst/>
          </a:prstGeom>
          <a:noFill/>
        </p:spPr>
        <p:txBody>
          <a:bodyPr wrap="none" rtlCol="0">
            <a:spAutoFit/>
          </a:bodyPr>
          <a:lstStyle/>
          <a:p>
            <a:r>
              <a:rPr lang="en-US" dirty="0" err="1" smtClean="0"/>
              <a:t>Infiniband</a:t>
            </a:r>
            <a:endParaRPr lang="en-US" dirty="0"/>
          </a:p>
        </p:txBody>
      </p:sp>
      <p:sp>
        <p:nvSpPr>
          <p:cNvPr id="13" name="Textfeld 12"/>
          <p:cNvSpPr txBox="1"/>
          <p:nvPr/>
        </p:nvSpPr>
        <p:spPr>
          <a:xfrm>
            <a:off x="7963006" y="4365104"/>
            <a:ext cx="902811" cy="369332"/>
          </a:xfrm>
          <a:prstGeom prst="rect">
            <a:avLst/>
          </a:prstGeom>
          <a:noFill/>
        </p:spPr>
        <p:txBody>
          <a:bodyPr wrap="none" rtlCol="0">
            <a:spAutoFit/>
          </a:bodyPr>
          <a:lstStyle/>
          <a:p>
            <a:r>
              <a:rPr lang="en-US" dirty="0" err="1" smtClean="0"/>
              <a:t>Glenair</a:t>
            </a:r>
            <a:endParaRPr lang="en-US" dirty="0"/>
          </a:p>
        </p:txBody>
      </p:sp>
      <p:sp>
        <p:nvSpPr>
          <p:cNvPr id="14" name="Textfeld 13"/>
          <p:cNvSpPr txBox="1"/>
          <p:nvPr/>
        </p:nvSpPr>
        <p:spPr>
          <a:xfrm>
            <a:off x="7152353" y="5301208"/>
            <a:ext cx="660758" cy="369332"/>
          </a:xfrm>
          <a:prstGeom prst="rect">
            <a:avLst/>
          </a:prstGeom>
          <a:noFill/>
        </p:spPr>
        <p:txBody>
          <a:bodyPr wrap="none" rtlCol="0">
            <a:spAutoFit/>
          </a:bodyPr>
          <a:lstStyle/>
          <a:p>
            <a:r>
              <a:rPr lang="en-US" dirty="0" smtClean="0"/>
              <a:t>RJ45</a:t>
            </a:r>
            <a:endParaRPr lang="en-US" dirty="0"/>
          </a:p>
        </p:txBody>
      </p:sp>
      <p:sp>
        <p:nvSpPr>
          <p:cNvPr id="15" name="Textfeld 14"/>
          <p:cNvSpPr txBox="1"/>
          <p:nvPr/>
        </p:nvSpPr>
        <p:spPr>
          <a:xfrm>
            <a:off x="5651623" y="4077072"/>
            <a:ext cx="1008609" cy="369332"/>
          </a:xfrm>
          <a:prstGeom prst="rect">
            <a:avLst/>
          </a:prstGeom>
          <a:noFill/>
        </p:spPr>
        <p:txBody>
          <a:bodyPr wrap="none" rtlCol="0">
            <a:spAutoFit/>
          </a:bodyPr>
          <a:lstStyle/>
          <a:p>
            <a:r>
              <a:rPr lang="en-US" dirty="0" smtClean="0">
                <a:solidFill>
                  <a:schemeClr val="bg1"/>
                </a:solidFill>
              </a:rPr>
              <a:t>Needles</a:t>
            </a:r>
            <a:endParaRPr lang="en-US" dirty="0">
              <a:solidFill>
                <a:schemeClr val="bg1"/>
              </a:solidFill>
            </a:endParaRPr>
          </a:p>
        </p:txBody>
      </p:sp>
      <p:pic>
        <p:nvPicPr>
          <p:cNvPr id="6" name="Inhaltsplatzhalt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6972"/>
          <a:stretch/>
        </p:blipFill>
        <p:spPr>
          <a:xfrm>
            <a:off x="525463" y="1277070"/>
            <a:ext cx="4039200" cy="3256445"/>
          </a:xfrm>
        </p:spPr>
      </p:pic>
      <p:cxnSp>
        <p:nvCxnSpPr>
          <p:cNvPr id="12" name="Gerade Verbindung mit Pfeil 11"/>
          <p:cNvCxnSpPr/>
          <p:nvPr/>
        </p:nvCxnSpPr>
        <p:spPr>
          <a:xfrm flipH="1" flipV="1">
            <a:off x="3203848" y="3212976"/>
            <a:ext cx="1872208"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6797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Setup at HLL</a:t>
            </a:r>
          </a:p>
        </p:txBody>
      </p:sp>
      <p:sp>
        <p:nvSpPr>
          <p:cNvPr id="3" name="Inhaltsplatzhalter 2"/>
          <p:cNvSpPr>
            <a:spLocks noGrp="1"/>
          </p:cNvSpPr>
          <p:nvPr>
            <p:ph sz="half" idx="1"/>
          </p:nvPr>
        </p:nvSpPr>
        <p:spPr/>
        <p:txBody>
          <a:bodyPr>
            <a:normAutofit fontScale="92500"/>
          </a:bodyPr>
          <a:lstStyle/>
          <a:p>
            <a:pPr marL="285750" indent="-285750">
              <a:buFont typeface="Arial" panose="020B0604020202020204" pitchFamily="34" charset="0"/>
              <a:buChar char="•"/>
            </a:pPr>
            <a:r>
              <a:rPr lang="en-US" dirty="0" smtClean="0"/>
              <a:t>2 needle cards for each type of EOS</a:t>
            </a:r>
          </a:p>
          <a:p>
            <a:pPr marL="285750" indent="-285750">
              <a:buFont typeface="Arial" panose="020B0604020202020204" pitchFamily="34" charset="0"/>
              <a:buChar char="•"/>
            </a:pPr>
            <a:r>
              <a:rPr lang="en-US" dirty="0" smtClean="0"/>
              <a:t>1 Power breakout board (LMU_BB-04)</a:t>
            </a:r>
          </a:p>
          <a:p>
            <a:pPr marL="285750" indent="-285750">
              <a:buFont typeface="Arial" panose="020B0604020202020204" pitchFamily="34" charset="0"/>
              <a:buChar char="•"/>
            </a:pPr>
            <a:r>
              <a:rPr lang="en-US" dirty="0" smtClean="0"/>
              <a:t>1 LMU power supply (LMUPS-05)</a:t>
            </a:r>
          </a:p>
          <a:p>
            <a:pPr marL="285750" indent="-285750">
              <a:buFont typeface="Arial" panose="020B0604020202020204" pitchFamily="34" charset="0"/>
              <a:buChar char="•"/>
            </a:pPr>
            <a:r>
              <a:rPr lang="en-US" dirty="0" smtClean="0"/>
              <a:t>1 DHH carrier card (DHHCCv0.03)</a:t>
            </a:r>
          </a:p>
          <a:p>
            <a:pPr marL="285750" indent="-285750">
              <a:buFont typeface="Arial" panose="020B0604020202020204" pitchFamily="34" charset="0"/>
              <a:buChar char="•"/>
            </a:pPr>
            <a:r>
              <a:rPr lang="en-US" dirty="0" smtClean="0"/>
              <a:t>1 DHE (DHE S/N: 0081)</a:t>
            </a:r>
          </a:p>
          <a:p>
            <a:pPr marL="285750" indent="-285750">
              <a:buFont typeface="Arial" panose="020B0604020202020204" pitchFamily="34" charset="0"/>
              <a:buChar char="•"/>
            </a:pPr>
            <a:r>
              <a:rPr lang="en-US" dirty="0" smtClean="0"/>
              <a:t>1 JTAG breakout board</a:t>
            </a:r>
          </a:p>
          <a:p>
            <a:pPr marL="285750" indent="-285750">
              <a:buFont typeface="Arial" panose="020B0604020202020204" pitchFamily="34" charset="0"/>
              <a:buChar char="•"/>
            </a:pPr>
            <a:r>
              <a:rPr lang="en-US" dirty="0" smtClean="0"/>
              <a:t>1 XJLink2 controller</a:t>
            </a:r>
          </a:p>
          <a:p>
            <a:pPr marL="285750" indent="-285750">
              <a:buFont typeface="Arial" panose="020B0604020202020204" pitchFamily="34" charset="0"/>
              <a:buChar char="•"/>
            </a:pPr>
            <a:r>
              <a:rPr lang="en-US" dirty="0" smtClean="0"/>
              <a:t>1 DAQ PC</a:t>
            </a:r>
          </a:p>
          <a:p>
            <a:pPr marL="285750" indent="-285750">
              <a:buFont typeface="Arial" panose="020B0604020202020204" pitchFamily="34" charset="0"/>
              <a:buChar char="•"/>
            </a:pPr>
            <a:r>
              <a:rPr lang="en-US" dirty="0" smtClean="0"/>
              <a:t>1 Archiver PC (only PS archived)</a:t>
            </a:r>
          </a:p>
          <a:p>
            <a:pPr marL="285750" indent="-285750">
              <a:buFont typeface="Arial" panose="020B0604020202020204" pitchFamily="34" charset="0"/>
              <a:buChar char="•"/>
            </a:pPr>
            <a:r>
              <a:rPr lang="en-US" dirty="0" smtClean="0"/>
              <a:t>Cables and services</a:t>
            </a:r>
          </a:p>
          <a:p>
            <a:pPr marL="285750" indent="-285750">
              <a:buFont typeface="Arial" panose="020B0604020202020204" pitchFamily="34" charset="0"/>
              <a:buChar char="•"/>
            </a:pPr>
            <a:endParaRPr lang="en-US" dirty="0"/>
          </a:p>
        </p:txBody>
      </p:sp>
      <p:pic>
        <p:nvPicPr>
          <p:cNvPr id="10" name="Inhaltsplatzhalt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16463" y="1064180"/>
            <a:ext cx="4038600" cy="3028950"/>
          </a:xfrm>
        </p:spPr>
      </p:pic>
      <p:sp>
        <p:nvSpPr>
          <p:cNvPr id="5" name="Foliennummernplatzhalter 4"/>
          <p:cNvSpPr>
            <a:spLocks noGrp="1"/>
          </p:cNvSpPr>
          <p:nvPr>
            <p:ph type="sldNum" sz="quarter" idx="10"/>
          </p:nvPr>
        </p:nvSpPr>
        <p:spPr/>
        <p:txBody>
          <a:bodyPr/>
          <a:lstStyle/>
          <a:p>
            <a:fld id="{38F15DD8-C521-473F-8805-E2B9B87107C9}" type="slidenum">
              <a:rPr lang="de-DE" smtClean="0"/>
              <a:pPr/>
              <a:t>8</a:t>
            </a:fld>
            <a:endParaRPr lang="de-DE"/>
          </a:p>
        </p:txBody>
      </p:sp>
      <p:sp>
        <p:nvSpPr>
          <p:cNvPr id="6" name="Datumsplatzhalter 5"/>
          <p:cNvSpPr>
            <a:spLocks noGrp="1"/>
          </p:cNvSpPr>
          <p:nvPr>
            <p:ph type="dt" sz="half" idx="11"/>
          </p:nvPr>
        </p:nvSpPr>
        <p:spPr/>
        <p:txBody>
          <a:bodyPr/>
          <a:lstStyle/>
          <a:p>
            <a:r>
              <a:rPr lang="de-DE" smtClean="0"/>
              <a:t>22nd International Workshop on DEPFET Detectors and Applications</a:t>
            </a:r>
            <a:endParaRPr lang="en-US"/>
          </a:p>
        </p:txBody>
      </p:sp>
      <p:sp>
        <p:nvSpPr>
          <p:cNvPr id="7" name="Fußzeilenplatzhalter 6"/>
          <p:cNvSpPr>
            <a:spLocks noGrp="1"/>
          </p:cNvSpPr>
          <p:nvPr>
            <p:ph type="ftr" sz="quarter" idx="12"/>
          </p:nvPr>
        </p:nvSpPr>
        <p:spPr/>
        <p:txBody>
          <a:bodyPr/>
          <a:lstStyle/>
          <a:p>
            <a:r>
              <a:rPr lang="en-US" smtClean="0"/>
              <a:t>Martin Hensel, MPG Semiconductor Lab</a:t>
            </a:r>
            <a:endParaRPr lang="en-US" dirty="0"/>
          </a:p>
        </p:txBody>
      </p:sp>
      <p:pic>
        <p:nvPicPr>
          <p:cNvPr id="12" name="Grafik 11"/>
          <p:cNvPicPr>
            <a:picLocks noChangeAspect="1"/>
          </p:cNvPicPr>
          <p:nvPr/>
        </p:nvPicPr>
        <p:blipFill rotWithShape="1">
          <a:blip r:embed="rId3" cstate="print">
            <a:extLst>
              <a:ext uri="{28A0092B-C50C-407E-A947-70E740481C1C}">
                <a14:useLocalDpi xmlns:a14="http://schemas.microsoft.com/office/drawing/2010/main" val="0"/>
              </a:ext>
            </a:extLst>
          </a:blip>
          <a:srcRect t="29018" r="63371" b="41565"/>
          <a:stretch/>
        </p:blipFill>
        <p:spPr>
          <a:xfrm>
            <a:off x="4716463" y="4093130"/>
            <a:ext cx="4038600" cy="2432214"/>
          </a:xfrm>
          <a:prstGeom prst="rect">
            <a:avLst/>
          </a:prstGeom>
        </p:spPr>
      </p:pic>
    </p:spTree>
    <p:extLst>
      <p:ext uri="{BB962C8B-B14F-4D97-AF65-F5344CB8AC3E}">
        <p14:creationId xmlns:p14="http://schemas.microsoft.com/office/powerpoint/2010/main" val="1777585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Testing protocol: Incremental steps</a:t>
            </a:r>
            <a:endParaRPr lang="en-US" dirty="0"/>
          </a:p>
        </p:txBody>
      </p:sp>
      <p:sp>
        <p:nvSpPr>
          <p:cNvPr id="3" name="Inhaltsplatzhalter 2"/>
          <p:cNvSpPr>
            <a:spLocks noGrp="1"/>
          </p:cNvSpPr>
          <p:nvPr>
            <p:ph sz="half" idx="1"/>
          </p:nvPr>
        </p:nvSpPr>
        <p:spPr/>
        <p:txBody>
          <a:bodyPr/>
          <a:lstStyle/>
          <a:p>
            <a:pPr marL="342900" indent="-342900">
              <a:buFont typeface="+mj-lt"/>
              <a:buAutoNum type="arabicPeriod"/>
            </a:pPr>
            <a:r>
              <a:rPr lang="en-US" dirty="0" smtClean="0"/>
              <a:t>Visual inspection.</a:t>
            </a:r>
          </a:p>
          <a:p>
            <a:pPr marL="342900" indent="-342900">
              <a:buFont typeface="+mj-lt"/>
              <a:buAutoNum type="arabicPeriod"/>
            </a:pPr>
            <a:r>
              <a:rPr lang="en-US" dirty="0" smtClean="0"/>
              <a:t>Check of voltages &amp; currents for DHPT, </a:t>
            </a:r>
            <a:r>
              <a:rPr lang="en-US" dirty="0" err="1" smtClean="0"/>
              <a:t>SwitcherB</a:t>
            </a:r>
            <a:r>
              <a:rPr lang="en-US" dirty="0" smtClean="0"/>
              <a:t> and DCD-digital.</a:t>
            </a:r>
          </a:p>
          <a:p>
            <a:pPr marL="342900" indent="-342900">
              <a:buFont typeface="+mj-lt"/>
              <a:buAutoNum type="arabicPeriod"/>
            </a:pPr>
            <a:r>
              <a:rPr lang="en-US" dirty="0" smtClean="0"/>
              <a:t>Chip configuration: JTAG write &amp; read. Retrieving IDCODEs, uploading and reading switcher sequence, …</a:t>
            </a:r>
          </a:p>
          <a:p>
            <a:pPr marL="342900" indent="-342900">
              <a:buFont typeface="+mj-lt"/>
              <a:buAutoNum type="arabicPeriod"/>
            </a:pPr>
            <a:r>
              <a:rPr lang="en-US" dirty="0" smtClean="0"/>
              <a:t>Boundary scan.</a:t>
            </a:r>
          </a:p>
          <a:p>
            <a:pPr marL="342900" indent="-342900">
              <a:buFont typeface="+mj-lt"/>
              <a:buAutoNum type="arabicPeriod"/>
            </a:pPr>
            <a:r>
              <a:rPr lang="en-US" dirty="0" smtClean="0"/>
              <a:t>Establishing the HSL connections (no delay scan).</a:t>
            </a:r>
            <a:endParaRPr lang="en-US" dirty="0"/>
          </a:p>
        </p:txBody>
      </p:sp>
      <p:sp>
        <p:nvSpPr>
          <p:cNvPr id="4" name="Inhaltsplatzhalter 3"/>
          <p:cNvSpPr>
            <a:spLocks noGrp="1"/>
          </p:cNvSpPr>
          <p:nvPr>
            <p:ph sz="half" idx="2"/>
          </p:nvPr>
        </p:nvSpPr>
        <p:spPr/>
        <p:txBody>
          <a:bodyPr/>
          <a:lstStyle/>
          <a:p>
            <a:pPr marL="342900" indent="-342900">
              <a:buFont typeface="+mj-lt"/>
              <a:buAutoNum type="arabicPeriod" startAt="6"/>
            </a:pPr>
            <a:r>
              <a:rPr lang="en-US" dirty="0" smtClean="0"/>
              <a:t>Retrieve the </a:t>
            </a:r>
            <a:r>
              <a:rPr lang="en-US" dirty="0" err="1" smtClean="0"/>
              <a:t>testpattern</a:t>
            </a:r>
            <a:r>
              <a:rPr lang="en-US" dirty="0" smtClean="0"/>
              <a:t> from the DCD.</a:t>
            </a:r>
          </a:p>
          <a:p>
            <a:pPr marL="342900" indent="-342900">
              <a:buFont typeface="+mj-lt"/>
              <a:buAutoNum type="arabicPeriod" startAt="6"/>
            </a:pPr>
            <a:r>
              <a:rPr lang="en-US" dirty="0" smtClean="0"/>
              <a:t>Enable DCD-analog and check voltages &amp; currents.</a:t>
            </a:r>
          </a:p>
          <a:p>
            <a:pPr marL="342900" indent="-342900">
              <a:buFont typeface="+mj-lt"/>
              <a:buAutoNum type="arabicPeriod" startAt="6"/>
            </a:pPr>
            <a:r>
              <a:rPr lang="en-US" dirty="0" smtClean="0"/>
              <a:t>Enable and check DEPFET voltages &amp; currents.</a:t>
            </a:r>
          </a:p>
          <a:p>
            <a:pPr marL="342900" indent="-342900">
              <a:buFont typeface="+mj-lt"/>
              <a:buAutoNum type="arabicPeriod" startAt="6"/>
            </a:pPr>
            <a:r>
              <a:rPr lang="en-US" dirty="0" smtClean="0"/>
              <a:t>Read DEPFET pedestals.</a:t>
            </a:r>
          </a:p>
          <a:p>
            <a:pPr marL="342900" indent="-342900">
              <a:buFont typeface="+mj-lt"/>
              <a:buAutoNum type="arabicPeriod" startAt="6"/>
            </a:pPr>
            <a:r>
              <a:rPr lang="en-US" dirty="0" smtClean="0"/>
              <a:t>Illuminate the matrix with a laser source.</a:t>
            </a:r>
            <a:endParaRPr lang="en-US" dirty="0"/>
          </a:p>
        </p:txBody>
      </p:sp>
      <p:sp>
        <p:nvSpPr>
          <p:cNvPr id="5" name="Foliennummernplatzhalter 4"/>
          <p:cNvSpPr>
            <a:spLocks noGrp="1"/>
          </p:cNvSpPr>
          <p:nvPr>
            <p:ph type="sldNum" sz="quarter" idx="10"/>
          </p:nvPr>
        </p:nvSpPr>
        <p:spPr/>
        <p:txBody>
          <a:bodyPr/>
          <a:lstStyle/>
          <a:p>
            <a:fld id="{38F15DD8-C521-473F-8805-E2B9B87107C9}" type="slidenum">
              <a:rPr lang="de-DE" smtClean="0"/>
              <a:pPr/>
              <a:t>9</a:t>
            </a:fld>
            <a:endParaRPr lang="de-DE"/>
          </a:p>
        </p:txBody>
      </p:sp>
      <p:sp>
        <p:nvSpPr>
          <p:cNvPr id="6" name="Datumsplatzhalter 5"/>
          <p:cNvSpPr>
            <a:spLocks noGrp="1"/>
          </p:cNvSpPr>
          <p:nvPr>
            <p:ph type="dt" sz="half" idx="11"/>
          </p:nvPr>
        </p:nvSpPr>
        <p:spPr/>
        <p:txBody>
          <a:bodyPr/>
          <a:lstStyle/>
          <a:p>
            <a:r>
              <a:rPr lang="de-DE" smtClean="0"/>
              <a:t>22nd International Workshop on DEPFET Detectors and Applications</a:t>
            </a:r>
            <a:endParaRPr lang="en-US"/>
          </a:p>
        </p:txBody>
      </p:sp>
      <p:sp>
        <p:nvSpPr>
          <p:cNvPr id="7" name="Fußzeilenplatzhalter 6"/>
          <p:cNvSpPr>
            <a:spLocks noGrp="1"/>
          </p:cNvSpPr>
          <p:nvPr>
            <p:ph type="ftr" sz="quarter" idx="12"/>
          </p:nvPr>
        </p:nvSpPr>
        <p:spPr/>
        <p:txBody>
          <a:bodyPr/>
          <a:lstStyle/>
          <a:p>
            <a:r>
              <a:rPr lang="en-US" smtClean="0"/>
              <a:t>Martin Hensel, MPG Semiconductor Lab</a:t>
            </a:r>
            <a:endParaRPr lang="en-US" dirty="0"/>
          </a:p>
        </p:txBody>
      </p:sp>
    </p:spTree>
    <p:extLst>
      <p:ext uri="{BB962C8B-B14F-4D97-AF65-F5344CB8AC3E}">
        <p14:creationId xmlns:p14="http://schemas.microsoft.com/office/powerpoint/2010/main" val="2312150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HLL">
  <a:themeElements>
    <a:clrScheme name="HLL">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5959FE"/>
      </a:hlink>
      <a:folHlink>
        <a:srgbClr val="D0D0D0"/>
      </a:folHlink>
    </a:clrScheme>
    <a:fontScheme name="Benutzerdefiniert 1">
      <a:majorFont>
        <a:latin typeface="Segoe UI Symbol"/>
        <a:ea typeface=""/>
        <a:cs typeface=""/>
      </a:majorFont>
      <a:minorFont>
        <a:latin typeface="Segoe UI Symbo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HLL</Template>
  <TotalTime>0</TotalTime>
  <Words>2366</Words>
  <Application>Microsoft Office PowerPoint</Application>
  <PresentationFormat>Bildschirmpräsentation (4:3)</PresentationFormat>
  <Paragraphs>544</Paragraphs>
  <Slides>24</Slides>
  <Notes>0</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24</vt:i4>
      </vt:variant>
    </vt:vector>
  </HeadingPairs>
  <TitlesOfParts>
    <vt:vector size="30" baseType="lpstr">
      <vt:lpstr>Arial</vt:lpstr>
      <vt:lpstr>Calibri</vt:lpstr>
      <vt:lpstr>Segoe UI Symbol</vt:lpstr>
      <vt:lpstr>Tahoma</vt:lpstr>
      <vt:lpstr>Wingdings 3</vt:lpstr>
      <vt:lpstr>HLL</vt:lpstr>
      <vt:lpstr>PXD9 Needle Card Module Testing and Reworks</vt:lpstr>
      <vt:lpstr>Contents</vt:lpstr>
      <vt:lpstr>Motivation for needle card testing</vt:lpstr>
      <vt:lpstr>Motivation for needle card testing</vt:lpstr>
      <vt:lpstr>Needle card design and features</vt:lpstr>
      <vt:lpstr>Needle card design and features</vt:lpstr>
      <vt:lpstr>Setup at HLL</vt:lpstr>
      <vt:lpstr>Setup at HLL</vt:lpstr>
      <vt:lpstr>Testing protocol: Incremental steps</vt:lpstr>
      <vt:lpstr>Output of the tests</vt:lpstr>
      <vt:lpstr>Failure mode analysis</vt:lpstr>
      <vt:lpstr>Failure mode analysis and module reworks</vt:lpstr>
      <vt:lpstr>Failure mode analysis and module reworks</vt:lpstr>
      <vt:lpstr>Failure mode analysis and module reworks</vt:lpstr>
      <vt:lpstr>Failure mode analysis and module reworks</vt:lpstr>
      <vt:lpstr>Test results overview: Preproduction &amp; Phase 2</vt:lpstr>
      <vt:lpstr>Test results overview: Phase 3 IF &amp; IB modules</vt:lpstr>
      <vt:lpstr>Test results overview: Phase 3 OF modules</vt:lpstr>
      <vt:lpstr>Test results overview: Phase 3 OB modules</vt:lpstr>
      <vt:lpstr>Test results overview</vt:lpstr>
      <vt:lpstr>Comments and lessons learned</vt:lpstr>
      <vt:lpstr>Comments and lessons learned</vt:lpstr>
      <vt:lpstr>Summary</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Martin Hensel</dc:creator>
  <cp:lastModifiedBy>Martin Hensel</cp:lastModifiedBy>
  <cp:revision>138</cp:revision>
  <dcterms:created xsi:type="dcterms:W3CDTF">2017-07-25T13:22:35Z</dcterms:created>
  <dcterms:modified xsi:type="dcterms:W3CDTF">2018-04-09T07:32:12Z</dcterms:modified>
</cp:coreProperties>
</file>