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3" r:id="rId3"/>
  </p:sldMasterIdLst>
  <p:notesMasterIdLst>
    <p:notesMasterId r:id="rId29"/>
  </p:notesMasterIdLst>
  <p:sldIdLst>
    <p:sldId id="395" r:id="rId4"/>
    <p:sldId id="518" r:id="rId5"/>
    <p:sldId id="521" r:id="rId6"/>
    <p:sldId id="522" r:id="rId7"/>
    <p:sldId id="523" r:id="rId8"/>
    <p:sldId id="524" r:id="rId9"/>
    <p:sldId id="525" r:id="rId10"/>
    <p:sldId id="526" r:id="rId11"/>
    <p:sldId id="539" r:id="rId12"/>
    <p:sldId id="535" r:id="rId13"/>
    <p:sldId id="405" r:id="rId14"/>
    <p:sldId id="537" r:id="rId15"/>
    <p:sldId id="528" r:id="rId16"/>
    <p:sldId id="529" r:id="rId17"/>
    <p:sldId id="531" r:id="rId18"/>
    <p:sldId id="441" r:id="rId19"/>
    <p:sldId id="533" r:id="rId20"/>
    <p:sldId id="532" r:id="rId21"/>
    <p:sldId id="438" r:id="rId22"/>
    <p:sldId id="540" r:id="rId23"/>
    <p:sldId id="536" r:id="rId24"/>
    <p:sldId id="420" r:id="rId25"/>
    <p:sldId id="520" r:id="rId26"/>
    <p:sldId id="400" r:id="rId27"/>
    <p:sldId id="506" r:id="rId28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8C2C4"/>
    <a:srgbClr val="99FF99"/>
    <a:srgbClr val="95B3D7"/>
    <a:srgbClr val="993300"/>
    <a:srgbClr val="FFFFFF"/>
    <a:srgbClr val="9BBB59"/>
    <a:srgbClr val="DCE6F2"/>
    <a:srgbClr val="4DB7B2"/>
    <a:srgbClr val="9AD6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4660"/>
  </p:normalViewPr>
  <p:slideViewPr>
    <p:cSldViewPr snapToGrid="0">
      <p:cViewPr varScale="1">
        <p:scale>
          <a:sx n="75" d="100"/>
          <a:sy n="75" d="100"/>
        </p:scale>
        <p:origin x="1344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60B215D-CC48-4304-9C0A-660FF6C01BD6}" type="datetimeFigureOut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F9187F2-0E60-44D7-A034-FEC7062351C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1886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51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A767D52-C9E4-42B3-AF2A-188A1DA7F525}" type="slidenum">
              <a:rPr lang="ja-JP" altLang="en-US"/>
              <a:pPr>
                <a:spcBef>
                  <a:spcPct val="0"/>
                </a:spcBef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8515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5065537-B293-4325-B0DC-CD75B28E2652}" type="slidenum">
              <a:rPr lang="ja-JP" altLang="en-US"/>
              <a:pPr>
                <a:spcBef>
                  <a:spcPct val="0"/>
                </a:spcBef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5347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0D1753-5D02-4384-8AA7-8A2C2E89C0A1}" type="slidenum">
              <a:rPr lang="ja-JP" altLang="en-US"/>
              <a:pPr>
                <a:spcBef>
                  <a:spcPct val="0"/>
                </a:spcBef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854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122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304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5539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0D1753-5D02-4384-8AA7-8A2C2E89C0A1}" type="slidenum">
              <a:rPr lang="ja-JP" altLang="en-US"/>
              <a:pPr>
                <a:spcBef>
                  <a:spcPct val="0"/>
                </a:spcBef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2906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717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820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5065537-B293-4325-B0DC-CD75B28E2652}" type="slidenum">
              <a:rPr lang="ja-JP" altLang="en-US"/>
              <a:pPr>
                <a:spcBef>
                  <a:spcPct val="0"/>
                </a:spcBef>
              </a:pPr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40912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65065537-B293-4325-B0DC-CD75B28E2652}" type="slidenum">
              <a:rPr lang="ja-JP" altLang="en-US"/>
              <a:pPr>
                <a:spcBef>
                  <a:spcPct val="0"/>
                </a:spcBef>
              </a:pPr>
              <a:t>20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6360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0D1753-5D02-4384-8AA7-8A2C2E89C0A1}" type="slidenum">
              <a:rPr lang="ja-JP" altLang="en-US"/>
              <a:pPr>
                <a:spcBef>
                  <a:spcPct val="0"/>
                </a:spcBef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3899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9425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248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76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/>
          </a:p>
        </p:txBody>
      </p:sp>
      <p:sp>
        <p:nvSpPr>
          <p:cNvPr id="27652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1363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14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5986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581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A6331D56-BC41-4B05-89A0-C75C194B3731}" type="slidenum">
              <a:rPr lang="ja-JP" altLang="en-US"/>
              <a:pPr>
                <a:spcBef>
                  <a:spcPct val="0"/>
                </a:spcBef>
              </a:pPr>
              <a:t>24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9951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E024FC-DE50-44DA-94D7-A44B5C174EE4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06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94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41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469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06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0D1753-5D02-4384-8AA7-8A2C2E89C0A1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51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0D1753-5D02-4384-8AA7-8A2C2E89C0A1}" type="slidenum">
              <a:rPr lang="ja-JP" altLang="en-US"/>
              <a:pPr>
                <a:spcBef>
                  <a:spcPct val="0"/>
                </a:spcBef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918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/>
          </a:p>
        </p:txBody>
      </p:sp>
      <p:sp>
        <p:nvSpPr>
          <p:cNvPr id="2560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fld id="{770D1753-5D02-4384-8AA7-8A2C2E89C0A1}" type="slidenum">
              <a:rPr lang="ja-JP" altLang="en-US"/>
              <a:pPr>
                <a:spcBef>
                  <a:spcPct val="0"/>
                </a:spcBef>
              </a:pPr>
              <a:t>10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126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D48-4CED-49CA-8617-8C1FC7B39135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457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E699-CE37-4E3F-9A64-E2CE1DA2AEA1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450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A8B1D-14F2-4D55-A011-E17B9C80904F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5295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E288C-E87B-4A63-BA30-A5DB185D5C2A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2018/10/11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81C963-CA08-4C50-81C0-35EF54092FD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6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1810C-3B6D-4CB0-9CD8-9B33A0C31B49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2018/10/11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425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89BF2-CD0F-4FE4-8AEF-1A15074BBFC7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324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AD290-D02C-461A-8BA6-CB9C2815A943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198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4C294-9DB1-4EFB-AFB3-4088612BFD3F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762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1F5E-C908-4E60-B2DD-C3872ECDFA78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502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442A-B6BC-41B6-8D2A-E16CA3FB06B5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61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D653-CE24-49F5-BCB8-56DC3F323651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875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DAE91-4C6E-4820-9015-4321FB7BC51C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2908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69BE-7987-474B-9500-50ABFA52C223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84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94B62-247F-4584-AF3E-28D438AD17B7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153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BC46B-B43B-4C9B-9C9F-6BD34F4E0E55}" type="datetime1">
              <a:rPr kumimoji="1" lang="ja-JP" altLang="en-US" smtClean="0"/>
              <a:t>2018/10/11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C963-CA08-4C50-81C0-35EF54092FD8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161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789FB-9DF1-4608-BE44-472A2F273FE3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2018/10/11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s\Documents\My Documents\My Pictures\fig\重力波\KAGR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6" t="28999" r="21820" b="32001"/>
          <a:stretch>
            <a:fillRect/>
          </a:stretch>
        </p:blipFill>
        <p:spPr bwMode="auto">
          <a:xfrm>
            <a:off x="250825" y="1338263"/>
            <a:ext cx="18002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pic>
        <p:nvPicPr>
          <p:cNvPr id="4100" name="Picture 5" descr="logo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88" y="1845072"/>
            <a:ext cx="1903412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1008063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KAGRA – 3km Cryogenic Laser Interferometer</a:t>
            </a:r>
            <a:endParaRPr lang="ja-JP" altLang="en-US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C8BDC1-CA99-4AB4-B1DC-811F8467DA1F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dirty="0">
                <a:solidFill>
                  <a:schemeClr val="bg1"/>
                </a:solidFill>
              </a:rPr>
              <a:t>CTA </a:t>
            </a:r>
            <a:r>
              <a:rPr lang="en-US" altLang="ja-JP" dirty="0" smtClean="0">
                <a:solidFill>
                  <a:schemeClr val="bg1"/>
                </a:solidFill>
              </a:rPr>
              <a:t>Inauguration 2018.10.12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0" y="0"/>
            <a:ext cx="9144000" cy="404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endParaRPr lang="ja-JP" altLang="en-US" dirty="0"/>
          </a:p>
        </p:txBody>
      </p:sp>
      <p:sp>
        <p:nvSpPr>
          <p:cNvPr id="4105" name="テキスト ボックス 10"/>
          <p:cNvSpPr txBox="1">
            <a:spLocks noChangeArrowheads="1"/>
          </p:cNvSpPr>
          <p:nvPr/>
        </p:nvSpPr>
        <p:spPr bwMode="auto">
          <a:xfrm>
            <a:off x="2411413" y="6021388"/>
            <a:ext cx="4464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err="1" smtClean="0">
                <a:latin typeface="Arial" panose="020B0604020202020204" pitchFamily="34" charset="0"/>
              </a:rPr>
              <a:t>Masatake</a:t>
            </a:r>
            <a:r>
              <a:rPr lang="en-US" altLang="ja-JP" sz="2000" dirty="0" smtClean="0">
                <a:latin typeface="Arial" panose="020B0604020202020204" pitchFamily="34" charset="0"/>
              </a:rPr>
              <a:t> OHASHI (ICRR)</a:t>
            </a:r>
            <a:endParaRPr lang="ja-JP" altLang="en-US" sz="2000" dirty="0">
              <a:latin typeface="Arial" panose="020B0604020202020204" pitchFamily="34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669" y="1449784"/>
            <a:ext cx="1619250" cy="39052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17" y="2724149"/>
            <a:ext cx="1684616" cy="9572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588" y="3872504"/>
            <a:ext cx="1617645" cy="56617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25" y="4549653"/>
            <a:ext cx="1499199" cy="1025768"/>
          </a:xfrm>
          <a:prstGeom prst="rect">
            <a:avLst/>
          </a:prstGeom>
        </p:spPr>
      </p:pic>
      <p:pic>
        <p:nvPicPr>
          <p:cNvPr id="16" name="図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476375"/>
            <a:ext cx="4835525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7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key features of KAGRA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BFE05-C6FA-43A1-8C6F-559ABCC03A22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9933" y="1591733"/>
            <a:ext cx="767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1. KAGRA is constructed at underground site.</a:t>
            </a:r>
            <a:endParaRPr kumimoji="1" lang="ja-JP" altLang="en-US" sz="3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9933" y="2958525"/>
            <a:ext cx="568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2. KAGRA </a:t>
            </a:r>
            <a:r>
              <a:rPr lang="en-US" altLang="ja-JP" sz="3200" dirty="0" smtClean="0">
                <a:solidFill>
                  <a:srgbClr val="FF0000"/>
                </a:solidFill>
              </a:rPr>
              <a:t>uses cryogenic mirrors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4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Cryogenic mirror system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676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13903-BB4A-44C4-8CDA-7D6EC95D5EEE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4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28678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6613"/>
            <a:ext cx="2805113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5289550" cy="3317875"/>
          </a:xfrm>
          <a:prstGeom prst="rect">
            <a:avLst/>
          </a:prstGeom>
          <a:noFill/>
          <a:ln w="34925" algn="ctr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コネクタ 15"/>
          <p:cNvCxnSpPr/>
          <p:nvPr/>
        </p:nvCxnSpPr>
        <p:spPr bwMode="auto">
          <a:xfrm>
            <a:off x="3976688" y="3068638"/>
            <a:ext cx="3402012" cy="1952625"/>
          </a:xfrm>
          <a:prstGeom prst="line">
            <a:avLst/>
          </a:prstGeom>
          <a:ln w="25400">
            <a:solidFill>
              <a:srgbClr val="FFCC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 bwMode="auto">
          <a:xfrm>
            <a:off x="3976688" y="5321300"/>
            <a:ext cx="3378200" cy="555625"/>
          </a:xfrm>
          <a:prstGeom prst="line">
            <a:avLst/>
          </a:prstGeom>
          <a:ln w="25400">
            <a:solidFill>
              <a:srgbClr val="FFCC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 bwMode="auto">
          <a:xfrm>
            <a:off x="7640638" y="1774825"/>
            <a:ext cx="33337" cy="3824288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683" name="テキスト ボックス 21"/>
          <p:cNvSpPr txBox="1">
            <a:spLocks noChangeArrowheads="1"/>
          </p:cNvSpPr>
          <p:nvPr/>
        </p:nvSpPr>
        <p:spPr bwMode="auto">
          <a:xfrm>
            <a:off x="7673975" y="2900363"/>
            <a:ext cx="819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600">
                <a:solidFill>
                  <a:schemeClr val="bg1"/>
                </a:solidFill>
                <a:latin typeface="Cambria" panose="02040503050406030204" pitchFamily="18" charset="0"/>
              </a:rPr>
              <a:t>~ 14 m</a:t>
            </a:r>
            <a:endParaRPr lang="ja-JP" altLang="en-US" sz="16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8684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7887" r="34447" b="2911"/>
          <a:stretch>
            <a:fillRect/>
          </a:stretch>
        </p:blipFill>
        <p:spPr bwMode="auto">
          <a:xfrm>
            <a:off x="395288" y="1031875"/>
            <a:ext cx="2195512" cy="34988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コネクタ 29"/>
          <p:cNvCxnSpPr/>
          <p:nvPr/>
        </p:nvCxnSpPr>
        <p:spPr bwMode="auto">
          <a:xfrm>
            <a:off x="1492250" y="1031875"/>
            <a:ext cx="2484438" cy="3013075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 bwMode="auto">
          <a:xfrm>
            <a:off x="1347788" y="4370388"/>
            <a:ext cx="2628900" cy="354012"/>
          </a:xfrm>
          <a:prstGeom prst="line">
            <a:avLst/>
          </a:prstGeom>
          <a:ln w="25400">
            <a:solidFill>
              <a:srgbClr val="FF0000"/>
            </a:solidFill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46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noises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BFE05-C6FA-43A1-8C6F-559ABCC03A22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8" name="pasted6.pdf" descr="pasted6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0473" y="1205754"/>
            <a:ext cx="6819721" cy="51982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3682999" y="1828801"/>
            <a:ext cx="409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Thermal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noise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degenerate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the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sensitivity</a:t>
            </a:r>
            <a:r>
              <a:rPr kumimoji="1" lang="ja-JP" altLang="en-US" dirty="0" smtClean="0"/>
              <a:t> </a:t>
            </a:r>
            <a:endParaRPr kumimoji="1" lang="en-US" altLang="ja-JP" dirty="0" smtClean="0"/>
          </a:p>
          <a:p>
            <a:r>
              <a:rPr lang="en-US" altLang="ja-JP" dirty="0" smtClean="0"/>
              <a:t>around 100Hz which is important for GW.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78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 thermal noise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29"/>
          <p:cNvSpPr>
            <a:spLocks noChangeArrowheads="1"/>
          </p:cNvSpPr>
          <p:nvPr/>
        </p:nvSpPr>
        <p:spPr bwMode="auto">
          <a:xfrm>
            <a:off x="863600" y="1263650"/>
            <a:ext cx="782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b="1" dirty="0">
                <a:ea typeface="ＭＳ Ｐゴシック" panose="020B0600070205080204" pitchFamily="50" charset="-128"/>
              </a:rPr>
              <a:t>Amplitude of thermal noise is proportional to</a:t>
            </a: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2863850" y="2019300"/>
            <a:ext cx="355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7200" b="1">
                <a:solidFill>
                  <a:srgbClr val="FF0000"/>
                </a:solidFill>
                <a:ea typeface="ＭＳ Ｐゴシック" panose="020B0600070205080204" pitchFamily="50" charset="-128"/>
              </a:rPr>
              <a:t>(</a:t>
            </a:r>
            <a:r>
              <a:rPr lang="en-US" altLang="ja-JP" sz="7200" b="1" i="1">
                <a:solidFill>
                  <a:srgbClr val="FF0000"/>
                </a:solidFill>
                <a:ea typeface="ＭＳ Ｐゴシック" panose="020B0600070205080204" pitchFamily="50" charset="-128"/>
              </a:rPr>
              <a:t>T/Q</a:t>
            </a:r>
            <a:r>
              <a:rPr lang="en-US" altLang="ja-JP" sz="7200" b="1">
                <a:solidFill>
                  <a:srgbClr val="FF0000"/>
                </a:solidFill>
                <a:ea typeface="ＭＳ Ｐゴシック" panose="020B0600070205080204" pitchFamily="50" charset="-128"/>
              </a:rPr>
              <a:t>)</a:t>
            </a:r>
            <a:r>
              <a:rPr lang="en-US" altLang="ja-JP" sz="7200" b="1" baseline="30000">
                <a:solidFill>
                  <a:srgbClr val="FF0000"/>
                </a:solidFill>
                <a:ea typeface="ＭＳ Ｐゴシック" panose="020B0600070205080204" pitchFamily="50" charset="-128"/>
              </a:rPr>
              <a:t>1/2</a:t>
            </a:r>
            <a:r>
              <a:rPr lang="en-US" altLang="ja-JP" sz="7200" b="1">
                <a:ea typeface="ＭＳ Ｐゴシック" panose="020B0600070205080204" pitchFamily="50" charset="-128"/>
              </a:rPr>
              <a:t>.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058333" y="3832226"/>
            <a:ext cx="782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b="1" dirty="0">
                <a:ea typeface="ＭＳ Ｐゴシック" panose="020B0600070205080204" pitchFamily="50" charset="-128"/>
              </a:rPr>
              <a:t>In general,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Q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ja-JP" sz="2400" b="1" dirty="0">
                <a:ea typeface="ＭＳ Ｐゴシック" panose="020B0600070205080204" pitchFamily="50" charset="-128"/>
              </a:rPr>
              <a:t>(inverse number of magnitude of </a:t>
            </a:r>
          </a:p>
          <a:p>
            <a:pPr eaLnBrk="1" hangingPunct="1"/>
            <a:r>
              <a:rPr lang="en-US" altLang="ja-JP" sz="2400" b="1" dirty="0">
                <a:ea typeface="ＭＳ Ｐゴシック" panose="020B0600070205080204" pitchFamily="50" charset="-128"/>
              </a:rPr>
              <a:t>dissipation) 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depends on </a:t>
            </a:r>
            <a:r>
              <a:rPr lang="en-US" altLang="ja-JP" sz="2400" b="1" i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T</a:t>
            </a:r>
            <a:r>
              <a:rPr lang="en-US" altLang="ja-JP" sz="2400" b="1" dirty="0">
                <a:solidFill>
                  <a:srgbClr val="FF0000"/>
                </a:solidFill>
                <a:ea typeface="ＭＳ Ｐゴシック" panose="020B0600070205080204" pitchFamily="50" charset="-128"/>
              </a:rPr>
              <a:t> </a:t>
            </a:r>
            <a:r>
              <a:rPr lang="en-US" altLang="ja-JP" sz="2400" b="1" dirty="0">
                <a:ea typeface="ＭＳ Ｐゴシック" panose="020B0600070205080204" pitchFamily="50" charset="-128"/>
              </a:rPr>
              <a:t>(temperature).</a:t>
            </a:r>
          </a:p>
          <a:p>
            <a:pPr eaLnBrk="1" hangingPunct="1"/>
            <a:r>
              <a:rPr lang="en-US" altLang="ja-JP" sz="2400" b="1" dirty="0">
                <a:ea typeface="ＭＳ Ｐゴシック" panose="020B0600070205080204" pitchFamily="50" charset="-128"/>
              </a:rPr>
              <a:t>KAGRA sapphire mirror is at 20K.</a:t>
            </a:r>
          </a:p>
        </p:txBody>
      </p:sp>
    </p:spTree>
    <p:extLst>
      <p:ext uri="{BB962C8B-B14F-4D97-AF65-F5344CB8AC3E}">
        <p14:creationId xmlns:p14="http://schemas.microsoft.com/office/powerpoint/2010/main" val="6086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</a:t>
            </a: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to </a:t>
            </a: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mirror cooling system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48267" y="1515533"/>
            <a:ext cx="645067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/>
              <a:t>No exchange gas</a:t>
            </a:r>
          </a:p>
          <a:p>
            <a:r>
              <a:rPr lang="en-US" altLang="ja-JP" sz="5400" dirty="0" smtClean="0"/>
              <a:t>No extra seismic noise</a:t>
            </a:r>
          </a:p>
          <a:p>
            <a:r>
              <a:rPr lang="en-US" altLang="ja-JP" sz="5400" dirty="0" smtClean="0"/>
              <a:t>No Q degradation</a:t>
            </a:r>
          </a:p>
          <a:p>
            <a:r>
              <a:rPr lang="en-US" altLang="ja-JP" sz="5400" dirty="0" smtClean="0"/>
              <a:t>… </a:t>
            </a:r>
            <a:endParaRPr kumimoji="1" lang="ja-JP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5760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2830" y="3801534"/>
            <a:ext cx="7813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To cool mirrors by only heat transfer </a:t>
            </a:r>
          </a:p>
          <a:p>
            <a:r>
              <a:rPr lang="en-US" altLang="ja-JP" sz="4000" dirty="0" smtClean="0"/>
              <a:t>through thin sapphire wires</a:t>
            </a:r>
            <a:endParaRPr kumimoji="1" lang="ja-JP" altLang="en-US" sz="4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830" y="1558142"/>
            <a:ext cx="7622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To select sapphire substrates which </a:t>
            </a:r>
          </a:p>
          <a:p>
            <a:r>
              <a:rPr lang="en-US" altLang="ja-JP" sz="4000" dirty="0" smtClean="0">
                <a:solidFill>
                  <a:srgbClr val="FF0000"/>
                </a:solidFill>
              </a:rPr>
              <a:t>have low absorption of laser light</a:t>
            </a:r>
          </a:p>
        </p:txBody>
      </p:sp>
    </p:spTree>
    <p:extLst>
      <p:ext uri="{BB962C8B-B14F-4D97-AF65-F5344CB8AC3E}">
        <p14:creationId xmlns:p14="http://schemas.microsoft.com/office/powerpoint/2010/main" val="38327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Completion of four sapphire mirrors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BFE05-C6FA-43A1-8C6F-559ABCC03A22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247650" y="1051767"/>
            <a:ext cx="8810625" cy="5208587"/>
            <a:chOff x="247650" y="1051767"/>
            <a:chExt cx="8810625" cy="5208587"/>
          </a:xfrm>
        </p:grpSpPr>
        <p:pic>
          <p:nvPicPr>
            <p:cNvPr id="9" name="Picture 6" descr="WorldMapXparen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" y="1051767"/>
              <a:ext cx="8648700" cy="5208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92588" y="1634379"/>
              <a:ext cx="871537" cy="644525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1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27550" y="2399554"/>
              <a:ext cx="882650" cy="558800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022475" y="2548779"/>
              <a:ext cx="941388" cy="785813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3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77888" y="1748679"/>
              <a:ext cx="984250" cy="669925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4" name="図 10" descr="LCGTPosterSimpleEn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76"/>
            <a:stretch>
              <a:fillRect/>
            </a:stretch>
          </p:blipFill>
          <p:spPr bwMode="auto">
            <a:xfrm>
              <a:off x="7446963" y="2310654"/>
              <a:ext cx="1222375" cy="82550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9"/>
            <p:cNvSpPr txBox="1"/>
            <p:nvPr/>
          </p:nvSpPr>
          <p:spPr>
            <a:xfrm>
              <a:off x="4038600" y="1281954"/>
              <a:ext cx="88265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GEO600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18FFD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16" name="TextBox 20"/>
            <p:cNvSpPr txBox="1"/>
            <p:nvPr/>
          </p:nvSpPr>
          <p:spPr>
            <a:xfrm>
              <a:off x="657225" y="1139079"/>
              <a:ext cx="146685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Advanced LIGO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Hanford </a:t>
              </a: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990600" y="3415554"/>
              <a:ext cx="1466850" cy="5238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Advanced LIGO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Livingston </a:t>
              </a:r>
            </a:p>
          </p:txBody>
        </p:sp>
        <p:sp>
          <p:nvSpPr>
            <p:cNvPr id="18" name="TextBox 22"/>
            <p:cNvSpPr txBox="1"/>
            <p:nvPr/>
          </p:nvSpPr>
          <p:spPr>
            <a:xfrm>
              <a:off x="3836988" y="3596529"/>
              <a:ext cx="982662" cy="5222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Advanced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Virgo</a:t>
              </a:r>
            </a:p>
          </p:txBody>
        </p:sp>
        <p:sp>
          <p:nvSpPr>
            <p:cNvPr id="19" name="TextBox 23"/>
            <p:cNvSpPr txBox="1"/>
            <p:nvPr/>
          </p:nvSpPr>
          <p:spPr>
            <a:xfrm>
              <a:off x="5813425" y="3899742"/>
              <a:ext cx="1059906" cy="307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LIGO-India</a:t>
              </a:r>
            </a:p>
          </p:txBody>
        </p:sp>
        <p:sp>
          <p:nvSpPr>
            <p:cNvPr id="20" name="TextBox 24"/>
            <p:cNvSpPr txBox="1"/>
            <p:nvPr/>
          </p:nvSpPr>
          <p:spPr>
            <a:xfrm>
              <a:off x="8245475" y="3175842"/>
              <a:ext cx="812800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618FFD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rPr>
                <a:t>KAGRA </a:t>
              </a:r>
            </a:p>
          </p:txBody>
        </p:sp>
        <p:cxnSp>
          <p:nvCxnSpPr>
            <p:cNvPr id="21" name="Straight Arrow Connector 14"/>
            <p:cNvCxnSpPr>
              <a:endCxn id="11" idx="2"/>
            </p:cNvCxnSpPr>
            <p:nvPr/>
          </p:nvCxnSpPr>
          <p:spPr bwMode="auto">
            <a:xfrm flipV="1">
              <a:off x="4373563" y="2958354"/>
              <a:ext cx="595312" cy="62230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22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13425" y="3208013"/>
              <a:ext cx="984250" cy="6699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4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423" y="4108486"/>
            <a:ext cx="1896268" cy="134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978623" y="4433919"/>
            <a:ext cx="790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crystal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95" y="4160140"/>
            <a:ext cx="2256282" cy="1269158"/>
          </a:xfrm>
          <a:prstGeom prst="rect">
            <a:avLst/>
          </a:prstGeom>
        </p:spPr>
      </p:pic>
      <p:sp>
        <p:nvSpPr>
          <p:cNvPr id="27" name="テキスト ボックス 26"/>
          <p:cNvSpPr txBox="1"/>
          <p:nvPr/>
        </p:nvSpPr>
        <p:spPr>
          <a:xfrm>
            <a:off x="1204783" y="4174704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polish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" name="上カーブ矢印 5"/>
          <p:cNvSpPr/>
          <p:nvPr/>
        </p:nvSpPr>
        <p:spPr>
          <a:xfrm flipH="1">
            <a:off x="1724023" y="5582417"/>
            <a:ext cx="6128385" cy="660980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右矢印 7"/>
          <p:cNvSpPr/>
          <p:nvPr/>
        </p:nvSpPr>
        <p:spPr>
          <a:xfrm>
            <a:off x="3288325" y="4679041"/>
            <a:ext cx="545148" cy="184666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 rot="19464412">
            <a:off x="6021923" y="3785947"/>
            <a:ext cx="2160785" cy="20030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02" y="4118817"/>
            <a:ext cx="2210196" cy="1657647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788215" y="4087270"/>
            <a:ext cx="871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coating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66107" y="5000252"/>
            <a:ext cx="61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>
                <a:solidFill>
                  <a:srgbClr val="FFFF00"/>
                </a:solidFill>
              </a:rPr>
              <a:t>Zygo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943377" y="4770678"/>
            <a:ext cx="1818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FF00"/>
                </a:solidFill>
              </a:rPr>
              <a:t>Crystal systems &amp;</a:t>
            </a:r>
          </a:p>
          <a:p>
            <a:r>
              <a:rPr lang="en-US" altLang="ja-JP" dirty="0" err="1" smtClean="0">
                <a:solidFill>
                  <a:srgbClr val="FFFF00"/>
                </a:solidFill>
              </a:rPr>
              <a:t>Shinkosha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079434" y="5353301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FF00"/>
                </a:solidFill>
              </a:rPr>
              <a:t>LMA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32830" y="3801534"/>
            <a:ext cx="7813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>
                <a:solidFill>
                  <a:srgbClr val="FF0000"/>
                </a:solidFill>
              </a:rPr>
              <a:t>To cool mirrors by only heat transfer </a:t>
            </a:r>
          </a:p>
          <a:p>
            <a:r>
              <a:rPr lang="en-US" altLang="ja-JP" sz="4000" dirty="0" smtClean="0">
                <a:solidFill>
                  <a:srgbClr val="FF0000"/>
                </a:solidFill>
              </a:rPr>
              <a:t>through thin sapphire wires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2830" y="1558142"/>
            <a:ext cx="762298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To select sapphire substrates which </a:t>
            </a:r>
          </a:p>
          <a:p>
            <a:r>
              <a:rPr lang="en-US" altLang="ja-JP" sz="4000" dirty="0" smtClean="0"/>
              <a:t>have low absorption of laser light</a:t>
            </a:r>
          </a:p>
        </p:txBody>
      </p:sp>
    </p:spTree>
    <p:extLst>
      <p:ext uri="{BB962C8B-B14F-4D97-AF65-F5344CB8AC3E}">
        <p14:creationId xmlns:p14="http://schemas.microsoft.com/office/powerpoint/2010/main" val="40676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of cryogenic mirror system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Picture 2" descr="C:\Users\Seiji Kawamura\Desktop\Cryosys2012A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597025"/>
            <a:ext cx="78771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8"/>
          <p:cNvSpPr txBox="1">
            <a:spLocks noChangeArrowheads="1"/>
          </p:cNvSpPr>
          <p:nvPr/>
        </p:nvSpPr>
        <p:spPr bwMode="auto">
          <a:xfrm>
            <a:off x="6577013" y="2065338"/>
            <a:ext cx="25669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>Pulse tube cryocoolers</a:t>
            </a:r>
            <a:endParaRPr lang="ja-JP" altLang="en-US" sz="2400" b="1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sp>
        <p:nvSpPr>
          <p:cNvPr id="26" name="テキスト ボックス 30"/>
          <p:cNvSpPr txBox="1">
            <a:spLocks noChangeArrowheads="1"/>
          </p:cNvSpPr>
          <p:nvPr/>
        </p:nvSpPr>
        <p:spPr bwMode="auto">
          <a:xfrm>
            <a:off x="133350" y="1909763"/>
            <a:ext cx="2566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000000"/>
                </a:solidFill>
                <a:ea typeface="ＭＳ Ｐゴシック" panose="020B0600070205080204" pitchFamily="50" charset="-128"/>
              </a:rPr>
              <a:t>Pulse tube cryocoolers</a:t>
            </a:r>
            <a:endParaRPr lang="ja-JP" altLang="en-US" sz="2400" b="1">
              <a:solidFill>
                <a:srgbClr val="000000"/>
              </a:solidFill>
              <a:ea typeface="ＭＳ Ｐゴシック" panose="020B0600070205080204" pitchFamily="50" charset="-128"/>
            </a:endParaRPr>
          </a:p>
        </p:txBody>
      </p:sp>
      <p:grpSp>
        <p:nvGrpSpPr>
          <p:cNvPr id="29" name="グループ化 20"/>
          <p:cNvGrpSpPr>
            <a:grpSpLocks/>
          </p:cNvGrpSpPr>
          <p:nvPr/>
        </p:nvGrpSpPr>
        <p:grpSpPr bwMode="auto">
          <a:xfrm>
            <a:off x="3432175" y="3262313"/>
            <a:ext cx="685800" cy="673100"/>
            <a:chOff x="-2943835" y="1449389"/>
            <a:chExt cx="2746900" cy="2207968"/>
          </a:xfrm>
        </p:grpSpPr>
        <p:sp>
          <p:nvSpPr>
            <p:cNvPr id="30" name="円弧 29"/>
            <p:cNvSpPr/>
            <p:nvPr/>
          </p:nvSpPr>
          <p:spPr bwMode="auto">
            <a:xfrm rot="16200000" flipH="1">
              <a:off x="-2674369" y="1179923"/>
              <a:ext cx="2207968" cy="2746900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atin typeface="Arial" charset="0"/>
              </a:endParaRPr>
            </a:p>
          </p:txBody>
        </p:sp>
        <p:sp>
          <p:nvSpPr>
            <p:cNvPr id="31" name="円弧 30"/>
            <p:cNvSpPr/>
            <p:nvPr/>
          </p:nvSpPr>
          <p:spPr bwMode="auto">
            <a:xfrm rot="5400000" flipH="1" flipV="1">
              <a:off x="-2674369" y="1179923"/>
              <a:ext cx="2207968" cy="2746900"/>
            </a:xfrm>
            <a:prstGeom prst="arc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ja-JP" altLang="en-US" dirty="0">
                <a:latin typeface="Arial" charset="0"/>
              </a:endParaRPr>
            </a:p>
          </p:txBody>
        </p:sp>
      </p:grp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2057400" y="5238750"/>
            <a:ext cx="4360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ja-JP" sz="2400" b="1">
                <a:solidFill>
                  <a:srgbClr val="FF0000"/>
                </a:solidFill>
                <a:ea typeface="ＭＳ Ｐゴシック" panose="020B0600070205080204" pitchFamily="50" charset="-128"/>
              </a:rPr>
              <a:t>Sapphire mirror </a:t>
            </a:r>
            <a:r>
              <a:rPr lang="de-DE" altLang="ja-JP" sz="2400" b="1">
                <a:ea typeface="ＭＳ Ｐゴシック" panose="020B0600070205080204" pitchFamily="50" charset="-128"/>
              </a:rPr>
              <a:t>(About 20K)</a:t>
            </a:r>
          </a:p>
        </p:txBody>
      </p:sp>
      <p:cxnSp>
        <p:nvCxnSpPr>
          <p:cNvPr id="33" name="直線矢印コネクタ 24"/>
          <p:cNvCxnSpPr>
            <a:cxnSpLocks noChangeShapeType="1"/>
          </p:cNvCxnSpPr>
          <p:nvPr/>
        </p:nvCxnSpPr>
        <p:spPr bwMode="auto">
          <a:xfrm flipV="1">
            <a:off x="3432175" y="5000625"/>
            <a:ext cx="139700" cy="4222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4572000" y="4359275"/>
            <a:ext cx="1846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ja-JP" sz="2400" b="1">
                <a:solidFill>
                  <a:srgbClr val="FF0000"/>
                </a:solidFill>
                <a:ea typeface="ＭＳ Ｐゴシック" panose="020B0600070205080204" pitchFamily="50" charset="-128"/>
              </a:rPr>
              <a:t>Sapphire fiber</a:t>
            </a:r>
          </a:p>
        </p:txBody>
      </p:sp>
      <p:cxnSp>
        <p:nvCxnSpPr>
          <p:cNvPr id="36" name="直線矢印コネクタ 31"/>
          <p:cNvCxnSpPr>
            <a:cxnSpLocks noChangeShapeType="1"/>
          </p:cNvCxnSpPr>
          <p:nvPr/>
        </p:nvCxnSpPr>
        <p:spPr bwMode="auto">
          <a:xfrm flipH="1" flipV="1">
            <a:off x="3775075" y="4359275"/>
            <a:ext cx="1092200" cy="30797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円/楕円 1"/>
          <p:cNvSpPr>
            <a:spLocks noChangeArrowheads="1"/>
          </p:cNvSpPr>
          <p:nvPr/>
        </p:nvSpPr>
        <p:spPr bwMode="auto">
          <a:xfrm>
            <a:off x="3502025" y="3727450"/>
            <a:ext cx="477838" cy="1484313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ja-JP" altLang="en-US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3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Cryogenic mirror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676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13903-BB4A-44C4-8CDA-7D6EC95D5EEE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4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1258358"/>
            <a:ext cx="45180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"/>
          <p:cNvSpPr>
            <a:spLocks noChangeArrowheads="1"/>
          </p:cNvSpPr>
          <p:nvPr/>
        </p:nvSpPr>
        <p:spPr bwMode="auto">
          <a:xfrm>
            <a:off x="5018088" y="3007783"/>
            <a:ext cx="151447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fiber break</a:t>
            </a:r>
          </a:p>
        </p:txBody>
      </p:sp>
      <p:sp>
        <p:nvSpPr>
          <p:cNvPr id="15" name="正方形/長方形 1"/>
          <p:cNvSpPr>
            <a:spLocks noChangeArrowheads="1"/>
          </p:cNvSpPr>
          <p:nvPr/>
        </p:nvSpPr>
        <p:spPr bwMode="auto">
          <a:xfrm>
            <a:off x="2651125" y="5306483"/>
            <a:ext cx="3851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ja-JP" sz="2000" b="1">
                <a:solidFill>
                  <a:srgbClr val="FF0000"/>
                </a:solidFill>
                <a:ea typeface="ＭＳ Ｐゴシック" panose="020B0600070205080204" pitchFamily="50" charset="-128"/>
              </a:rPr>
              <a:t>Hydroxide Catalysis Bonding</a:t>
            </a:r>
          </a:p>
        </p:txBody>
      </p:sp>
    </p:spTree>
    <p:extLst>
      <p:ext uri="{BB962C8B-B14F-4D97-AF65-F5344CB8AC3E}">
        <p14:creationId xmlns:p14="http://schemas.microsoft.com/office/powerpoint/2010/main" val="19533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key features of KAGRA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BFE05-C6FA-43A1-8C6F-559ABCC03A22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59933" y="1591733"/>
            <a:ext cx="767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1. KAGRA is constructed at underground site.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59933" y="2958525"/>
            <a:ext cx="5688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2. KAGRA </a:t>
            </a:r>
            <a:r>
              <a:rPr lang="en-US" altLang="ja-JP" sz="3200" dirty="0" smtClean="0"/>
              <a:t>uses cryogenic mirrors</a:t>
            </a:r>
            <a:r>
              <a:rPr kumimoji="1" lang="en-US" altLang="ja-JP" sz="3200" dirty="0" smtClean="0"/>
              <a:t>.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3252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  <a:solidFill>
            <a:schemeClr val="tx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Cryogenic payload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8676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3413903-BB4A-44C4-8CDA-7D6EC95D5EEE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4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538" y="2662090"/>
            <a:ext cx="3357253" cy="3121064"/>
          </a:xfrm>
          <a:prstGeom prst="rect">
            <a:avLst/>
          </a:prstGeom>
        </p:spPr>
      </p:pic>
      <p:sp>
        <p:nvSpPr>
          <p:cNvPr id="12" name="TextBox 9"/>
          <p:cNvSpPr txBox="1"/>
          <p:nvPr/>
        </p:nvSpPr>
        <p:spPr>
          <a:xfrm>
            <a:off x="120404" y="360811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type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</a:t>
            </a:r>
            <a:endParaRPr kumimoji="1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6" y="1119237"/>
            <a:ext cx="3042805" cy="45330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テキスト ボックス 15"/>
          <p:cNvSpPr txBox="1"/>
          <p:nvPr/>
        </p:nvSpPr>
        <p:spPr>
          <a:xfrm>
            <a:off x="691636" y="5913353"/>
            <a:ext cx="3329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Cryogenic payload with mirror</a:t>
            </a:r>
            <a:endParaRPr lang="en-US" altLang="ja-JP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23650" y="1661471"/>
            <a:ext cx="3228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Mirror was cooled below 20K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9999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 of cryogenic mirror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40095" y="5631661"/>
            <a:ext cx="73615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 smtClean="0"/>
              <a:t>No Thermal Compensation Syste</a:t>
            </a:r>
            <a:r>
              <a:rPr lang="en-US" altLang="ja-JP" sz="4000" dirty="0"/>
              <a:t>m</a:t>
            </a:r>
            <a:endParaRPr lang="en-US" altLang="ja-JP" sz="4000" dirty="0" smtClean="0"/>
          </a:p>
        </p:txBody>
      </p:sp>
      <p:sp>
        <p:nvSpPr>
          <p:cNvPr id="4" name="右矢印 3"/>
          <p:cNvSpPr/>
          <p:nvPr/>
        </p:nvSpPr>
        <p:spPr>
          <a:xfrm>
            <a:off x="448733" y="57507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7095" y="860695"/>
            <a:ext cx="853842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dirty="0"/>
              <a:t>S</a:t>
            </a:r>
            <a:r>
              <a:rPr lang="en-US" altLang="ja-JP" sz="4000" dirty="0" smtClean="0"/>
              <a:t>apphire has high thermal conductivity</a:t>
            </a:r>
          </a:p>
          <a:p>
            <a:r>
              <a:rPr lang="en-US" altLang="ja-JP" sz="4000" dirty="0"/>
              <a:t>a</a:t>
            </a:r>
            <a:r>
              <a:rPr lang="en-US" altLang="ja-JP" sz="4000" dirty="0" smtClean="0"/>
              <a:t>t low temperature.</a:t>
            </a:r>
          </a:p>
          <a:p>
            <a:endParaRPr lang="en-US" altLang="ja-JP" sz="4000" dirty="0" smtClean="0"/>
          </a:p>
          <a:p>
            <a:r>
              <a:rPr lang="en-US" altLang="ja-JP" sz="4000" dirty="0" smtClean="0"/>
              <a:t>So there is almost no thermal gradient.</a:t>
            </a:r>
          </a:p>
          <a:p>
            <a:endParaRPr lang="en-US" altLang="ja-JP" sz="4000" dirty="0" smtClean="0"/>
          </a:p>
          <a:p>
            <a:r>
              <a:rPr lang="en-US" altLang="ja-JP" sz="4000" dirty="0" smtClean="0">
                <a:solidFill>
                  <a:srgbClr val="FF0000"/>
                </a:solidFill>
              </a:rPr>
              <a:t>Consequently, </a:t>
            </a:r>
          </a:p>
          <a:p>
            <a:r>
              <a:rPr lang="en-US" altLang="ja-JP" sz="4000" dirty="0">
                <a:solidFill>
                  <a:srgbClr val="FF0000"/>
                </a:solidFill>
              </a:rPr>
              <a:t> </a:t>
            </a:r>
            <a:r>
              <a:rPr lang="en-US" altLang="ja-JP" sz="4000" dirty="0" smtClean="0">
                <a:solidFill>
                  <a:srgbClr val="FF0000"/>
                </a:solidFill>
              </a:rPr>
              <a:t>   there is almost no thermal lens effect.</a:t>
            </a:r>
          </a:p>
        </p:txBody>
      </p:sp>
    </p:spTree>
    <p:extLst>
      <p:ext uri="{BB962C8B-B14F-4D97-AF65-F5344CB8AC3E}">
        <p14:creationId xmlns:p14="http://schemas.microsoft.com/office/powerpoint/2010/main" val="37391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of KAGRA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graphicFrame>
        <p:nvGraphicFramePr>
          <p:cNvPr id="21" name="表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280057"/>
              </p:ext>
            </p:extLst>
          </p:nvPr>
        </p:nvGraphicFramePr>
        <p:xfrm>
          <a:off x="264405" y="755896"/>
          <a:ext cx="8659247" cy="550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389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885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2010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2011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2012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2013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2014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2015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2016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2017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2018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2019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2020</a:t>
                      </a:r>
                      <a:endParaRPr kumimoji="1" lang="ja-JP" altLang="en-US" dirty="0"/>
                    </a:p>
                  </a:txBody>
                  <a:tcPr marL="18000" marR="18000" anchor="ctr" anchorCtr="1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Project</a:t>
                      </a:r>
                      <a:r>
                        <a:rPr kumimoji="1" lang="en-US" altLang="ja-JP" b="1" baseline="0" dirty="0" smtClean="0"/>
                        <a:t> start</a:t>
                      </a:r>
                      <a:endParaRPr kumimoji="1" lang="ja-JP" altLang="en-US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r>
                        <a:rPr kumimoji="1" lang="en-US" altLang="ja-JP" b="1" dirty="0" smtClean="0"/>
                        <a:t>Tunnel</a:t>
                      </a:r>
                      <a:r>
                        <a:rPr kumimoji="1" lang="en-US" altLang="ja-JP" b="1" baseline="0" dirty="0" smtClean="0"/>
                        <a:t> Excavation</a:t>
                      </a:r>
                      <a:endParaRPr kumimoji="1" lang="ja-JP" altLang="en-US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iKAGRA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endParaRPr kumimoji="1" lang="ja-JP" altLang="en-US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r>
                        <a:rPr kumimoji="1" lang="en-US" altLang="ja-JP" b="1" dirty="0"/>
                        <a:t>bKAGRA</a:t>
                      </a:r>
                      <a:endParaRPr kumimoji="1" lang="ja-JP" altLang="en-US" b="1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855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22" name="直線コネクタ 21"/>
          <p:cNvCxnSpPr/>
          <p:nvPr/>
        </p:nvCxnSpPr>
        <p:spPr>
          <a:xfrm>
            <a:off x="2717512" y="1573789"/>
            <a:ext cx="0" cy="4270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>
            <a:off x="2717513" y="1667829"/>
            <a:ext cx="576064" cy="271147"/>
          </a:xfrm>
          <a:prstGeom prst="right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676446" y="2347963"/>
            <a:ext cx="1292161" cy="28330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7" name="グループ化 26"/>
          <p:cNvGrpSpPr/>
          <p:nvPr/>
        </p:nvGrpSpPr>
        <p:grpSpPr>
          <a:xfrm>
            <a:off x="1013553" y="2915203"/>
            <a:ext cx="1421175" cy="1210468"/>
            <a:chOff x="1112705" y="2489813"/>
            <a:chExt cx="1421175" cy="964386"/>
          </a:xfrm>
        </p:grpSpPr>
        <p:sp>
          <p:nvSpPr>
            <p:cNvPr id="28" name="Line 3"/>
            <p:cNvSpPr>
              <a:spLocks noChangeAspect="1" noChangeShapeType="1"/>
            </p:cNvSpPr>
            <p:nvPr/>
          </p:nvSpPr>
          <p:spPr bwMode="auto">
            <a:xfrm flipH="1">
              <a:off x="1259233" y="3111925"/>
              <a:ext cx="404822" cy="14622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29" name="Group 4"/>
            <p:cNvGrpSpPr>
              <a:grpSpLocks noChangeAspect="1"/>
            </p:cNvGrpSpPr>
            <p:nvPr/>
          </p:nvGrpSpPr>
          <p:grpSpPr bwMode="auto">
            <a:xfrm>
              <a:off x="1217742" y="2489813"/>
              <a:ext cx="163723" cy="139433"/>
              <a:chOff x="-732" y="1137"/>
              <a:chExt cx="355" cy="349"/>
            </a:xfrm>
          </p:grpSpPr>
          <p:sp>
            <p:nvSpPr>
              <p:cNvPr id="102" name="Freeform 5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75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3" name="Freeform 6"/>
              <p:cNvSpPr>
                <a:spLocks noChangeAspect="1"/>
              </p:cNvSpPr>
              <p:nvPr/>
            </p:nvSpPr>
            <p:spPr bwMode="auto">
              <a:xfrm>
                <a:off x="-493" y="1140"/>
                <a:ext cx="116" cy="1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7" y="177"/>
                  </a:cxn>
                  <a:cxn ang="0">
                    <a:pos x="116" y="192"/>
                  </a:cxn>
                  <a:cxn ang="0">
                    <a:pos x="21" y="16"/>
                  </a:cxn>
                  <a:cxn ang="0">
                    <a:pos x="0" y="0"/>
                  </a:cxn>
                </a:cxnLst>
                <a:rect l="0" t="0" r="r" b="b"/>
                <a:pathLst>
                  <a:path w="116" h="192">
                    <a:moveTo>
                      <a:pt x="0" y="0"/>
                    </a:moveTo>
                    <a:lnTo>
                      <a:pt x="97" y="177"/>
                    </a:lnTo>
                    <a:lnTo>
                      <a:pt x="116" y="192"/>
                    </a:lnTo>
                    <a:lnTo>
                      <a:pt x="21" y="16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6757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4" name="Freeform 7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CAA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5" name="Freeform 8"/>
              <p:cNvSpPr>
                <a:spLocks noChangeAspect="1"/>
              </p:cNvSpPr>
              <p:nvPr/>
            </p:nvSpPr>
            <p:spPr bwMode="auto">
              <a:xfrm>
                <a:off x="-732" y="1267"/>
                <a:ext cx="95" cy="204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94" y="204"/>
                  </a:cxn>
                  <a:cxn ang="0">
                    <a:pos x="95" y="178"/>
                  </a:cxn>
                  <a:cxn ang="0">
                    <a:pos x="0" y="0"/>
                  </a:cxn>
                  <a:cxn ang="0">
                    <a:pos x="0" y="26"/>
                  </a:cxn>
                </a:cxnLst>
                <a:rect l="0" t="0" r="r" b="b"/>
                <a:pathLst>
                  <a:path w="95" h="204">
                    <a:moveTo>
                      <a:pt x="0" y="26"/>
                    </a:moveTo>
                    <a:lnTo>
                      <a:pt x="94" y="204"/>
                    </a:lnTo>
                    <a:lnTo>
                      <a:pt x="95" y="178"/>
                    </a:lnTo>
                    <a:lnTo>
                      <a:pt x="0" y="0"/>
                    </a:lnTo>
                    <a:lnTo>
                      <a:pt x="0" y="26"/>
                    </a:lnTo>
                  </a:path>
                </a:pathLst>
              </a:custGeom>
              <a:noFill/>
              <a:ln w="3175">
                <a:solidFill>
                  <a:srgbClr val="3CAAA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6" name="Freeform 9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0B0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7" name="Freeform 10"/>
              <p:cNvSpPr>
                <a:spLocks noChangeAspect="1"/>
              </p:cNvSpPr>
              <p:nvPr/>
            </p:nvSpPr>
            <p:spPr bwMode="auto">
              <a:xfrm>
                <a:off x="-529" y="1137"/>
                <a:ext cx="133" cy="18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78"/>
                  </a:cxn>
                  <a:cxn ang="0">
                    <a:pos x="133" y="180"/>
                  </a:cxn>
                  <a:cxn ang="0">
                    <a:pos x="36" y="3"/>
                  </a:cxn>
                  <a:cxn ang="0">
                    <a:pos x="0" y="0"/>
                  </a:cxn>
                </a:cxnLst>
                <a:rect l="0" t="0" r="r" b="b"/>
                <a:pathLst>
                  <a:path w="133" h="180">
                    <a:moveTo>
                      <a:pt x="0" y="0"/>
                    </a:moveTo>
                    <a:lnTo>
                      <a:pt x="96" y="178"/>
                    </a:lnTo>
                    <a:lnTo>
                      <a:pt x="133" y="180"/>
                    </a:lnTo>
                    <a:lnTo>
                      <a:pt x="3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40B0B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8" name="Freeform 11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60DC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9" name="Freeform 12"/>
              <p:cNvSpPr>
                <a:spLocks noChangeAspect="1"/>
              </p:cNvSpPr>
              <p:nvPr/>
            </p:nvSpPr>
            <p:spPr bwMode="auto">
              <a:xfrm>
                <a:off x="-732" y="1236"/>
                <a:ext cx="114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14" y="178"/>
                  </a:cxn>
                  <a:cxn ang="0">
                    <a:pos x="19" y="0"/>
                  </a:cxn>
                  <a:cxn ang="0">
                    <a:pos x="0" y="31"/>
                  </a:cxn>
                </a:cxnLst>
                <a:rect l="0" t="0" r="r" b="b"/>
                <a:pathLst>
                  <a:path w="114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14" y="178"/>
                    </a:lnTo>
                    <a:lnTo>
                      <a:pt x="19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60DCD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0" name="Freeform 13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62DF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1" name="Freeform 14"/>
              <p:cNvSpPr>
                <a:spLocks noChangeAspect="1"/>
              </p:cNvSpPr>
              <p:nvPr/>
            </p:nvSpPr>
            <p:spPr bwMode="auto">
              <a:xfrm>
                <a:off x="-576" y="1137"/>
                <a:ext cx="143" cy="1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97" y="188"/>
                  </a:cxn>
                  <a:cxn ang="0">
                    <a:pos x="143" y="178"/>
                  </a:cxn>
                  <a:cxn ang="0">
                    <a:pos x="47" y="0"/>
                  </a:cxn>
                  <a:cxn ang="0">
                    <a:pos x="0" y="10"/>
                  </a:cxn>
                </a:cxnLst>
                <a:rect l="0" t="0" r="r" b="b"/>
                <a:pathLst>
                  <a:path w="143" h="188">
                    <a:moveTo>
                      <a:pt x="0" y="10"/>
                    </a:moveTo>
                    <a:lnTo>
                      <a:pt x="97" y="188"/>
                    </a:lnTo>
                    <a:lnTo>
                      <a:pt x="143" y="178"/>
                    </a:lnTo>
                    <a:lnTo>
                      <a:pt x="47" y="0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62DFD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2" name="Freeform 15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77FDF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3" name="Freeform 16"/>
              <p:cNvSpPr>
                <a:spLocks noChangeAspect="1"/>
              </p:cNvSpPr>
              <p:nvPr/>
            </p:nvSpPr>
            <p:spPr bwMode="auto">
              <a:xfrm>
                <a:off x="-713" y="1201"/>
                <a:ext cx="132" cy="21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95" y="213"/>
                  </a:cxn>
                  <a:cxn ang="0">
                    <a:pos x="132" y="178"/>
                  </a:cxn>
                  <a:cxn ang="0">
                    <a:pos x="37" y="0"/>
                  </a:cxn>
                  <a:cxn ang="0">
                    <a:pos x="0" y="35"/>
                  </a:cxn>
                </a:cxnLst>
                <a:rect l="0" t="0" r="r" b="b"/>
                <a:pathLst>
                  <a:path w="132" h="213">
                    <a:moveTo>
                      <a:pt x="0" y="35"/>
                    </a:moveTo>
                    <a:lnTo>
                      <a:pt x="95" y="213"/>
                    </a:lnTo>
                    <a:lnTo>
                      <a:pt x="132" y="178"/>
                    </a:lnTo>
                    <a:lnTo>
                      <a:pt x="37" y="0"/>
                    </a:lnTo>
                    <a:lnTo>
                      <a:pt x="0" y="35"/>
                    </a:lnTo>
                  </a:path>
                </a:pathLst>
              </a:custGeom>
              <a:noFill/>
              <a:ln w="3175">
                <a:solidFill>
                  <a:srgbClr val="77FDFD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4" name="Freeform 17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79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5" name="Freeform 18"/>
              <p:cNvSpPr>
                <a:spLocks noChangeAspect="1"/>
              </p:cNvSpPr>
              <p:nvPr/>
            </p:nvSpPr>
            <p:spPr bwMode="auto">
              <a:xfrm>
                <a:off x="-628" y="1147"/>
                <a:ext cx="149" cy="201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95" y="201"/>
                  </a:cxn>
                  <a:cxn ang="0">
                    <a:pos x="149" y="178"/>
                  </a:cxn>
                  <a:cxn ang="0">
                    <a:pos x="52" y="0"/>
                  </a:cxn>
                  <a:cxn ang="0">
                    <a:pos x="0" y="23"/>
                  </a:cxn>
                </a:cxnLst>
                <a:rect l="0" t="0" r="r" b="b"/>
                <a:pathLst>
                  <a:path w="149" h="201">
                    <a:moveTo>
                      <a:pt x="0" y="23"/>
                    </a:moveTo>
                    <a:lnTo>
                      <a:pt x="95" y="201"/>
                    </a:lnTo>
                    <a:lnTo>
                      <a:pt x="149" y="178"/>
                    </a:lnTo>
                    <a:lnTo>
                      <a:pt x="52" y="0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79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6" name="Freeform 19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8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7" name="Freeform 20"/>
              <p:cNvSpPr>
                <a:spLocks noChangeAspect="1"/>
              </p:cNvSpPr>
              <p:nvPr/>
            </p:nvSpPr>
            <p:spPr bwMode="auto">
              <a:xfrm>
                <a:off x="-676" y="1170"/>
                <a:ext cx="143" cy="209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95" y="209"/>
                  </a:cxn>
                  <a:cxn ang="0">
                    <a:pos x="143" y="178"/>
                  </a:cxn>
                  <a:cxn ang="0">
                    <a:pos x="48" y="0"/>
                  </a:cxn>
                  <a:cxn ang="0">
                    <a:pos x="0" y="31"/>
                  </a:cxn>
                </a:cxnLst>
                <a:rect l="0" t="0" r="r" b="b"/>
                <a:pathLst>
                  <a:path w="143" h="209">
                    <a:moveTo>
                      <a:pt x="0" y="31"/>
                    </a:moveTo>
                    <a:lnTo>
                      <a:pt x="95" y="209"/>
                    </a:lnTo>
                    <a:lnTo>
                      <a:pt x="143" y="178"/>
                    </a:lnTo>
                    <a:lnTo>
                      <a:pt x="48" y="0"/>
                    </a:lnTo>
                    <a:lnTo>
                      <a:pt x="0" y="31"/>
                    </a:lnTo>
                  </a:path>
                </a:pathLst>
              </a:custGeom>
              <a:noFill/>
              <a:ln w="3175">
                <a:solidFill>
                  <a:srgbClr val="8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8" name="Freeform 21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19" name="Freeform 22"/>
              <p:cNvSpPr>
                <a:spLocks noChangeAspect="1"/>
              </p:cNvSpPr>
              <p:nvPr/>
            </p:nvSpPr>
            <p:spPr bwMode="auto">
              <a:xfrm>
                <a:off x="-638" y="1315"/>
                <a:ext cx="261" cy="171"/>
              </a:xfrm>
              <a:custGeom>
                <a:avLst/>
                <a:gdLst/>
                <a:ahLst/>
                <a:cxnLst>
                  <a:cxn ang="0">
                    <a:pos x="105" y="33"/>
                  </a:cxn>
                  <a:cxn ang="0">
                    <a:pos x="57" y="64"/>
                  </a:cxn>
                  <a:cxn ang="0">
                    <a:pos x="20" y="99"/>
                  </a:cxn>
                  <a:cxn ang="0">
                    <a:pos x="1" y="130"/>
                  </a:cxn>
                  <a:cxn ang="0">
                    <a:pos x="0" y="156"/>
                  </a:cxn>
                  <a:cxn ang="0">
                    <a:pos x="20" y="170"/>
                  </a:cxn>
                  <a:cxn ang="0">
                    <a:pos x="57" y="171"/>
                  </a:cxn>
                  <a:cxn ang="0">
                    <a:pos x="103" y="161"/>
                  </a:cxn>
                  <a:cxn ang="0">
                    <a:pos x="155" y="138"/>
                  </a:cxn>
                  <a:cxn ang="0">
                    <a:pos x="204" y="107"/>
                  </a:cxn>
                  <a:cxn ang="0">
                    <a:pos x="240" y="74"/>
                  </a:cxn>
                  <a:cxn ang="0">
                    <a:pos x="259" y="43"/>
                  </a:cxn>
                  <a:cxn ang="0">
                    <a:pos x="261" y="17"/>
                  </a:cxn>
                  <a:cxn ang="0">
                    <a:pos x="242" y="2"/>
                  </a:cxn>
                  <a:cxn ang="0">
                    <a:pos x="205" y="0"/>
                  </a:cxn>
                  <a:cxn ang="0">
                    <a:pos x="159" y="10"/>
                  </a:cxn>
                  <a:cxn ang="0">
                    <a:pos x="105" y="33"/>
                  </a:cxn>
                </a:cxnLst>
                <a:rect l="0" t="0" r="r" b="b"/>
                <a:pathLst>
                  <a:path w="261" h="171">
                    <a:moveTo>
                      <a:pt x="105" y="33"/>
                    </a:moveTo>
                    <a:lnTo>
                      <a:pt x="57" y="64"/>
                    </a:lnTo>
                    <a:lnTo>
                      <a:pt x="20" y="99"/>
                    </a:lnTo>
                    <a:lnTo>
                      <a:pt x="1" y="130"/>
                    </a:lnTo>
                    <a:lnTo>
                      <a:pt x="0" y="156"/>
                    </a:lnTo>
                    <a:lnTo>
                      <a:pt x="20" y="170"/>
                    </a:lnTo>
                    <a:lnTo>
                      <a:pt x="57" y="171"/>
                    </a:lnTo>
                    <a:lnTo>
                      <a:pt x="103" y="161"/>
                    </a:lnTo>
                    <a:lnTo>
                      <a:pt x="155" y="138"/>
                    </a:lnTo>
                    <a:lnTo>
                      <a:pt x="204" y="107"/>
                    </a:lnTo>
                    <a:lnTo>
                      <a:pt x="240" y="74"/>
                    </a:lnTo>
                    <a:lnTo>
                      <a:pt x="259" y="43"/>
                    </a:lnTo>
                    <a:lnTo>
                      <a:pt x="261" y="17"/>
                    </a:lnTo>
                    <a:lnTo>
                      <a:pt x="242" y="2"/>
                    </a:lnTo>
                    <a:lnTo>
                      <a:pt x="205" y="0"/>
                    </a:lnTo>
                    <a:lnTo>
                      <a:pt x="159" y="10"/>
                    </a:lnTo>
                    <a:lnTo>
                      <a:pt x="105" y="33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20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-692" y="1191"/>
                <a:ext cx="144" cy="17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21" name="Line 24"/>
              <p:cNvSpPr>
                <a:spLocks noChangeAspect="1" noChangeShapeType="1"/>
              </p:cNvSpPr>
              <p:nvPr/>
            </p:nvSpPr>
            <p:spPr bwMode="auto">
              <a:xfrm>
                <a:off x="-523" y="1182"/>
                <a:ext cx="92" cy="6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0" name="Group 25"/>
            <p:cNvGrpSpPr>
              <a:grpSpLocks noChangeAspect="1"/>
            </p:cNvGrpSpPr>
            <p:nvPr/>
          </p:nvGrpSpPr>
          <p:grpSpPr bwMode="auto">
            <a:xfrm>
              <a:off x="2382119" y="2760592"/>
              <a:ext cx="151761" cy="140404"/>
              <a:chOff x="1792" y="1815"/>
              <a:chExt cx="329" cy="352"/>
            </a:xfrm>
          </p:grpSpPr>
          <p:sp>
            <p:nvSpPr>
              <p:cNvPr id="82" name="Freeform 26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  <a:close/>
                  </a:path>
                </a:pathLst>
              </a:custGeom>
              <a:solidFill>
                <a:srgbClr val="43B4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3" name="Freeform 27"/>
              <p:cNvSpPr>
                <a:spLocks noChangeAspect="1"/>
              </p:cNvSpPr>
              <p:nvPr/>
            </p:nvSpPr>
            <p:spPr bwMode="auto">
              <a:xfrm>
                <a:off x="1794" y="1815"/>
                <a:ext cx="208" cy="90"/>
              </a:xfrm>
              <a:custGeom>
                <a:avLst/>
                <a:gdLst/>
                <a:ahLst/>
                <a:cxnLst>
                  <a:cxn ang="0">
                    <a:pos x="196" y="2"/>
                  </a:cxn>
                  <a:cxn ang="0">
                    <a:pos x="0" y="90"/>
                  </a:cxn>
                  <a:cxn ang="0">
                    <a:pos x="12" y="88"/>
                  </a:cxn>
                  <a:cxn ang="0">
                    <a:pos x="208" y="0"/>
                  </a:cxn>
                  <a:cxn ang="0">
                    <a:pos x="196" y="2"/>
                  </a:cxn>
                </a:cxnLst>
                <a:rect l="0" t="0" r="r" b="b"/>
                <a:pathLst>
                  <a:path w="208" h="90">
                    <a:moveTo>
                      <a:pt x="196" y="2"/>
                    </a:moveTo>
                    <a:lnTo>
                      <a:pt x="0" y="90"/>
                    </a:lnTo>
                    <a:lnTo>
                      <a:pt x="12" y="88"/>
                    </a:lnTo>
                    <a:lnTo>
                      <a:pt x="208" y="0"/>
                    </a:lnTo>
                    <a:lnTo>
                      <a:pt x="196" y="2"/>
                    </a:lnTo>
                  </a:path>
                </a:pathLst>
              </a:custGeom>
              <a:noFill/>
              <a:ln w="3175">
                <a:solidFill>
                  <a:srgbClr val="43B4B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4" name="Freeform 28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15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5" name="Freeform 29"/>
              <p:cNvSpPr>
                <a:spLocks noChangeAspect="1"/>
              </p:cNvSpPr>
              <p:nvPr/>
            </p:nvSpPr>
            <p:spPr bwMode="auto">
              <a:xfrm>
                <a:off x="1922" y="2055"/>
                <a:ext cx="199" cy="112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2" y="90"/>
                  </a:cxn>
                  <a:cxn ang="0">
                    <a:pos x="0" y="112"/>
                  </a:cxn>
                  <a:cxn ang="0">
                    <a:pos x="196" y="23"/>
                  </a:cxn>
                  <a:cxn ang="0">
                    <a:pos x="199" y="0"/>
                  </a:cxn>
                </a:cxnLst>
                <a:rect l="0" t="0" r="r" b="b"/>
                <a:pathLst>
                  <a:path w="199" h="112">
                    <a:moveTo>
                      <a:pt x="199" y="0"/>
                    </a:moveTo>
                    <a:lnTo>
                      <a:pt x="2" y="90"/>
                    </a:lnTo>
                    <a:lnTo>
                      <a:pt x="0" y="112"/>
                    </a:lnTo>
                    <a:lnTo>
                      <a:pt x="196" y="23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15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6" name="Freeform 30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6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7" name="Freeform 31"/>
              <p:cNvSpPr>
                <a:spLocks noChangeAspect="1"/>
              </p:cNvSpPr>
              <p:nvPr/>
            </p:nvSpPr>
            <p:spPr bwMode="auto">
              <a:xfrm>
                <a:off x="1806" y="1815"/>
                <a:ext cx="216" cy="105"/>
              </a:xfrm>
              <a:custGeom>
                <a:avLst/>
                <a:gdLst/>
                <a:ahLst/>
                <a:cxnLst>
                  <a:cxn ang="0">
                    <a:pos x="196" y="0"/>
                  </a:cxn>
                  <a:cxn ang="0">
                    <a:pos x="0" y="88"/>
                  </a:cxn>
                  <a:cxn ang="0">
                    <a:pos x="19" y="105"/>
                  </a:cxn>
                  <a:cxn ang="0">
                    <a:pos x="216" y="17"/>
                  </a:cxn>
                  <a:cxn ang="0">
                    <a:pos x="196" y="0"/>
                  </a:cxn>
                </a:cxnLst>
                <a:rect l="0" t="0" r="r" b="b"/>
                <a:pathLst>
                  <a:path w="216" h="105">
                    <a:moveTo>
                      <a:pt x="196" y="0"/>
                    </a:moveTo>
                    <a:lnTo>
                      <a:pt x="0" y="88"/>
                    </a:lnTo>
                    <a:lnTo>
                      <a:pt x="19" y="105"/>
                    </a:lnTo>
                    <a:lnTo>
                      <a:pt x="216" y="17"/>
                    </a:lnTo>
                    <a:lnTo>
                      <a:pt x="196" y="0"/>
                    </a:lnTo>
                  </a:path>
                </a:pathLst>
              </a:custGeom>
              <a:noFill/>
              <a:ln w="3175">
                <a:solidFill>
                  <a:srgbClr val="61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8" name="Freeform 32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329C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9" name="Freeform 33"/>
              <p:cNvSpPr>
                <a:spLocks noChangeAspect="1"/>
              </p:cNvSpPr>
              <p:nvPr/>
            </p:nvSpPr>
            <p:spPr bwMode="auto">
              <a:xfrm>
                <a:off x="1915" y="2017"/>
                <a:ext cx="206" cy="12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9" y="128"/>
                  </a:cxn>
                  <a:cxn ang="0">
                    <a:pos x="206" y="38"/>
                  </a:cxn>
                  <a:cxn ang="0">
                    <a:pos x="197" y="0"/>
                  </a:cxn>
                </a:cxnLst>
                <a:rect l="0" t="0" r="r" b="b"/>
                <a:pathLst>
                  <a:path w="206" h="128">
                    <a:moveTo>
                      <a:pt x="197" y="0"/>
                    </a:moveTo>
                    <a:lnTo>
                      <a:pt x="0" y="90"/>
                    </a:lnTo>
                    <a:lnTo>
                      <a:pt x="9" y="128"/>
                    </a:lnTo>
                    <a:lnTo>
                      <a:pt x="206" y="3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329C9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0" name="Freeform 34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3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1" name="Freeform 35"/>
              <p:cNvSpPr>
                <a:spLocks noChangeAspect="1"/>
              </p:cNvSpPr>
              <p:nvPr/>
            </p:nvSpPr>
            <p:spPr bwMode="auto">
              <a:xfrm>
                <a:off x="1825" y="1832"/>
                <a:ext cx="222" cy="125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88"/>
                  </a:cxn>
                  <a:cxn ang="0">
                    <a:pos x="25" y="125"/>
                  </a:cxn>
                  <a:cxn ang="0">
                    <a:pos x="222" y="35"/>
                  </a:cxn>
                  <a:cxn ang="0">
                    <a:pos x="197" y="0"/>
                  </a:cxn>
                </a:cxnLst>
                <a:rect l="0" t="0" r="r" b="b"/>
                <a:pathLst>
                  <a:path w="222" h="125">
                    <a:moveTo>
                      <a:pt x="197" y="0"/>
                    </a:moveTo>
                    <a:lnTo>
                      <a:pt x="0" y="88"/>
                    </a:lnTo>
                    <a:lnTo>
                      <a:pt x="25" y="125"/>
                    </a:lnTo>
                    <a:lnTo>
                      <a:pt x="222" y="35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3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2" name="Freeform 36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54CBC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3" name="Freeform 37"/>
              <p:cNvSpPr>
                <a:spLocks noChangeAspect="1"/>
              </p:cNvSpPr>
              <p:nvPr/>
            </p:nvSpPr>
            <p:spPr bwMode="auto">
              <a:xfrm>
                <a:off x="1898" y="1969"/>
                <a:ext cx="214" cy="138"/>
              </a:xfrm>
              <a:custGeom>
                <a:avLst/>
                <a:gdLst/>
                <a:ahLst/>
                <a:cxnLst>
                  <a:cxn ang="0">
                    <a:pos x="199" y="0"/>
                  </a:cxn>
                  <a:cxn ang="0">
                    <a:pos x="0" y="90"/>
                  </a:cxn>
                  <a:cxn ang="0">
                    <a:pos x="17" y="138"/>
                  </a:cxn>
                  <a:cxn ang="0">
                    <a:pos x="214" y="48"/>
                  </a:cxn>
                  <a:cxn ang="0">
                    <a:pos x="199" y="0"/>
                  </a:cxn>
                </a:cxnLst>
                <a:rect l="0" t="0" r="r" b="b"/>
                <a:pathLst>
                  <a:path w="214" h="138">
                    <a:moveTo>
                      <a:pt x="199" y="0"/>
                    </a:moveTo>
                    <a:lnTo>
                      <a:pt x="0" y="90"/>
                    </a:lnTo>
                    <a:lnTo>
                      <a:pt x="17" y="138"/>
                    </a:lnTo>
                    <a:lnTo>
                      <a:pt x="214" y="48"/>
                    </a:lnTo>
                    <a:lnTo>
                      <a:pt x="199" y="0"/>
                    </a:lnTo>
                  </a:path>
                </a:pathLst>
              </a:custGeom>
              <a:noFill/>
              <a:ln w="3175">
                <a:solidFill>
                  <a:srgbClr val="54CBC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4" name="Freeform 38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6C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5" name="Freeform 39"/>
              <p:cNvSpPr>
                <a:spLocks noChangeAspect="1"/>
              </p:cNvSpPr>
              <p:nvPr/>
            </p:nvSpPr>
            <p:spPr bwMode="auto">
              <a:xfrm>
                <a:off x="1875" y="1915"/>
                <a:ext cx="222" cy="144"/>
              </a:xfrm>
              <a:custGeom>
                <a:avLst/>
                <a:gdLst/>
                <a:ahLst/>
                <a:cxnLst>
                  <a:cxn ang="0">
                    <a:pos x="198" y="0"/>
                  </a:cxn>
                  <a:cxn ang="0">
                    <a:pos x="0" y="90"/>
                  </a:cxn>
                  <a:cxn ang="0">
                    <a:pos x="23" y="144"/>
                  </a:cxn>
                  <a:cxn ang="0">
                    <a:pos x="222" y="54"/>
                  </a:cxn>
                  <a:cxn ang="0">
                    <a:pos x="198" y="0"/>
                  </a:cxn>
                </a:cxnLst>
                <a:rect l="0" t="0" r="r" b="b"/>
                <a:pathLst>
                  <a:path w="222" h="144">
                    <a:moveTo>
                      <a:pt x="198" y="0"/>
                    </a:moveTo>
                    <a:lnTo>
                      <a:pt x="0" y="90"/>
                    </a:lnTo>
                    <a:lnTo>
                      <a:pt x="23" y="144"/>
                    </a:lnTo>
                    <a:lnTo>
                      <a:pt x="222" y="54"/>
                    </a:lnTo>
                    <a:lnTo>
                      <a:pt x="198" y="0"/>
                    </a:lnTo>
                  </a:path>
                </a:pathLst>
              </a:custGeom>
              <a:noFill/>
              <a:ln w="3175">
                <a:solidFill>
                  <a:srgbClr val="6CEEE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6" name="Freeform 40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78FEF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7" name="Freeform 41"/>
              <p:cNvSpPr>
                <a:spLocks noChangeAspect="1"/>
              </p:cNvSpPr>
              <p:nvPr/>
            </p:nvSpPr>
            <p:spPr bwMode="auto">
              <a:xfrm>
                <a:off x="1850" y="1867"/>
                <a:ext cx="223" cy="138"/>
              </a:xfrm>
              <a:custGeom>
                <a:avLst/>
                <a:gdLst/>
                <a:ahLst/>
                <a:cxnLst>
                  <a:cxn ang="0">
                    <a:pos x="197" y="0"/>
                  </a:cxn>
                  <a:cxn ang="0">
                    <a:pos x="0" y="90"/>
                  </a:cxn>
                  <a:cxn ang="0">
                    <a:pos x="25" y="138"/>
                  </a:cxn>
                  <a:cxn ang="0">
                    <a:pos x="223" y="48"/>
                  </a:cxn>
                  <a:cxn ang="0">
                    <a:pos x="197" y="0"/>
                  </a:cxn>
                </a:cxnLst>
                <a:rect l="0" t="0" r="r" b="b"/>
                <a:pathLst>
                  <a:path w="223" h="138">
                    <a:moveTo>
                      <a:pt x="197" y="0"/>
                    </a:moveTo>
                    <a:lnTo>
                      <a:pt x="0" y="90"/>
                    </a:lnTo>
                    <a:lnTo>
                      <a:pt x="25" y="138"/>
                    </a:lnTo>
                    <a:lnTo>
                      <a:pt x="223" y="48"/>
                    </a:lnTo>
                    <a:lnTo>
                      <a:pt x="197" y="0"/>
                    </a:lnTo>
                  </a:path>
                </a:pathLst>
              </a:custGeom>
              <a:noFill/>
              <a:ln w="3175">
                <a:solidFill>
                  <a:srgbClr val="78FEF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8" name="Freeform 42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  <a:close/>
                  </a:path>
                </a:pathLst>
              </a:custGeom>
              <a:solidFill>
                <a:srgbClr val="3EAC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99" name="Freeform 43"/>
              <p:cNvSpPr>
                <a:spLocks noChangeAspect="1"/>
              </p:cNvSpPr>
              <p:nvPr/>
            </p:nvSpPr>
            <p:spPr bwMode="auto">
              <a:xfrm>
                <a:off x="1792" y="1903"/>
                <a:ext cx="132" cy="264"/>
              </a:xfrm>
              <a:custGeom>
                <a:avLst/>
                <a:gdLst/>
                <a:ahLst/>
                <a:cxnLst>
                  <a:cxn ang="0">
                    <a:pos x="83" y="102"/>
                  </a:cxn>
                  <a:cxn ang="0">
                    <a:pos x="58" y="54"/>
                  </a:cxn>
                  <a:cxn ang="0">
                    <a:pos x="33" y="17"/>
                  </a:cxn>
                  <a:cxn ang="0">
                    <a:pos x="14" y="0"/>
                  </a:cxn>
                  <a:cxn ang="0">
                    <a:pos x="2" y="2"/>
                  </a:cxn>
                  <a:cxn ang="0">
                    <a:pos x="0" y="24"/>
                  </a:cxn>
                  <a:cxn ang="0">
                    <a:pos x="9" y="62"/>
                  </a:cxn>
                  <a:cxn ang="0">
                    <a:pos x="26" y="111"/>
                  </a:cxn>
                  <a:cxn ang="0">
                    <a:pos x="49" y="162"/>
                  </a:cxn>
                  <a:cxn ang="0">
                    <a:pos x="75" y="211"/>
                  </a:cxn>
                  <a:cxn ang="0">
                    <a:pos x="99" y="245"/>
                  </a:cxn>
                  <a:cxn ang="0">
                    <a:pos x="118" y="264"/>
                  </a:cxn>
                  <a:cxn ang="0">
                    <a:pos x="130" y="264"/>
                  </a:cxn>
                  <a:cxn ang="0">
                    <a:pos x="132" y="242"/>
                  </a:cxn>
                  <a:cxn ang="0">
                    <a:pos x="123" y="204"/>
                  </a:cxn>
                  <a:cxn ang="0">
                    <a:pos x="106" y="156"/>
                  </a:cxn>
                  <a:cxn ang="0">
                    <a:pos x="83" y="102"/>
                  </a:cxn>
                </a:cxnLst>
                <a:rect l="0" t="0" r="r" b="b"/>
                <a:pathLst>
                  <a:path w="132" h="264">
                    <a:moveTo>
                      <a:pt x="83" y="102"/>
                    </a:moveTo>
                    <a:lnTo>
                      <a:pt x="58" y="54"/>
                    </a:lnTo>
                    <a:lnTo>
                      <a:pt x="33" y="17"/>
                    </a:lnTo>
                    <a:lnTo>
                      <a:pt x="14" y="0"/>
                    </a:lnTo>
                    <a:lnTo>
                      <a:pt x="2" y="2"/>
                    </a:lnTo>
                    <a:lnTo>
                      <a:pt x="0" y="24"/>
                    </a:lnTo>
                    <a:lnTo>
                      <a:pt x="9" y="62"/>
                    </a:lnTo>
                    <a:lnTo>
                      <a:pt x="26" y="111"/>
                    </a:lnTo>
                    <a:lnTo>
                      <a:pt x="49" y="162"/>
                    </a:lnTo>
                    <a:lnTo>
                      <a:pt x="75" y="211"/>
                    </a:lnTo>
                    <a:lnTo>
                      <a:pt x="99" y="245"/>
                    </a:lnTo>
                    <a:lnTo>
                      <a:pt x="118" y="264"/>
                    </a:lnTo>
                    <a:lnTo>
                      <a:pt x="130" y="264"/>
                    </a:lnTo>
                    <a:lnTo>
                      <a:pt x="132" y="242"/>
                    </a:lnTo>
                    <a:lnTo>
                      <a:pt x="123" y="204"/>
                    </a:lnTo>
                    <a:lnTo>
                      <a:pt x="106" y="156"/>
                    </a:lnTo>
                    <a:lnTo>
                      <a:pt x="83" y="102"/>
                    </a:lnTo>
                  </a:path>
                </a:pathLst>
              </a:custGeom>
              <a:noFill/>
              <a:ln w="3175">
                <a:solidFill>
                  <a:srgbClr val="3EACA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0" name="Line 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1990" y="1891"/>
                <a:ext cx="41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01" name="Line 45"/>
              <p:cNvSpPr>
                <a:spLocks noChangeAspect="1" noChangeShapeType="1"/>
              </p:cNvSpPr>
              <p:nvPr/>
            </p:nvSpPr>
            <p:spPr bwMode="auto">
              <a:xfrm>
                <a:off x="1901" y="1861"/>
                <a:ext cx="66" cy="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1" name="Group 46"/>
            <p:cNvGrpSpPr>
              <a:grpSpLocks noChangeAspect="1"/>
            </p:cNvGrpSpPr>
            <p:nvPr/>
          </p:nvGrpSpPr>
          <p:grpSpPr bwMode="auto">
            <a:xfrm>
              <a:off x="1112705" y="3222889"/>
              <a:ext cx="165218" cy="116788"/>
              <a:chOff x="-960" y="2973"/>
              <a:chExt cx="358" cy="292"/>
            </a:xfrm>
          </p:grpSpPr>
          <p:sp>
            <p:nvSpPr>
              <p:cNvPr id="76" name="Freeform 47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  <a:close/>
                  </a:path>
                </a:pathLst>
              </a:custGeom>
              <a:solidFill>
                <a:srgbClr val="6262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7" name="Freeform 48"/>
              <p:cNvSpPr>
                <a:spLocks noChangeAspect="1"/>
              </p:cNvSpPr>
              <p:nvPr/>
            </p:nvSpPr>
            <p:spPr bwMode="auto">
              <a:xfrm>
                <a:off x="-903" y="3092"/>
                <a:ext cx="301" cy="173"/>
              </a:xfrm>
              <a:custGeom>
                <a:avLst/>
                <a:gdLst/>
                <a:ahLst/>
                <a:cxnLst>
                  <a:cxn ang="0">
                    <a:pos x="294" y="51"/>
                  </a:cxn>
                  <a:cxn ang="0">
                    <a:pos x="301" y="0"/>
                  </a:cxn>
                  <a:cxn ang="0">
                    <a:pos x="5" y="125"/>
                  </a:cxn>
                  <a:cxn ang="0">
                    <a:pos x="0" y="173"/>
                  </a:cxn>
                  <a:cxn ang="0">
                    <a:pos x="294" y="51"/>
                  </a:cxn>
                </a:cxnLst>
                <a:rect l="0" t="0" r="r" b="b"/>
                <a:pathLst>
                  <a:path w="301" h="173">
                    <a:moveTo>
                      <a:pt x="294" y="51"/>
                    </a:moveTo>
                    <a:lnTo>
                      <a:pt x="301" y="0"/>
                    </a:lnTo>
                    <a:lnTo>
                      <a:pt x="5" y="125"/>
                    </a:lnTo>
                    <a:lnTo>
                      <a:pt x="0" y="173"/>
                    </a:lnTo>
                    <a:lnTo>
                      <a:pt x="294" y="51"/>
                    </a:lnTo>
                  </a:path>
                </a:pathLst>
              </a:custGeom>
              <a:noFill/>
              <a:ln w="3175">
                <a:solidFill>
                  <a:srgbClr val="62626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8" name="Freeform 49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  <a:close/>
                  </a:path>
                </a:pathLst>
              </a:custGeom>
              <a:solidFill>
                <a:srgbClr val="B5B5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9" name="Freeform 50"/>
              <p:cNvSpPr>
                <a:spLocks noChangeAspect="1"/>
              </p:cNvSpPr>
              <p:nvPr/>
            </p:nvSpPr>
            <p:spPr bwMode="auto">
              <a:xfrm>
                <a:off x="-960" y="3096"/>
                <a:ext cx="62" cy="169"/>
              </a:xfrm>
              <a:custGeom>
                <a:avLst/>
                <a:gdLst/>
                <a:ahLst/>
                <a:cxnLst>
                  <a:cxn ang="0">
                    <a:pos x="57" y="169"/>
                  </a:cxn>
                  <a:cxn ang="0">
                    <a:pos x="62" y="121"/>
                  </a:cxn>
                  <a:cxn ang="0">
                    <a:pos x="3" y="0"/>
                  </a:cxn>
                  <a:cxn ang="0">
                    <a:pos x="0" y="48"/>
                  </a:cxn>
                  <a:cxn ang="0">
                    <a:pos x="57" y="169"/>
                  </a:cxn>
                </a:cxnLst>
                <a:rect l="0" t="0" r="r" b="b"/>
                <a:pathLst>
                  <a:path w="62" h="169">
                    <a:moveTo>
                      <a:pt x="57" y="169"/>
                    </a:moveTo>
                    <a:lnTo>
                      <a:pt x="62" y="121"/>
                    </a:lnTo>
                    <a:lnTo>
                      <a:pt x="3" y="0"/>
                    </a:lnTo>
                    <a:lnTo>
                      <a:pt x="0" y="48"/>
                    </a:lnTo>
                    <a:lnTo>
                      <a:pt x="57" y="169"/>
                    </a:lnTo>
                  </a:path>
                </a:pathLst>
              </a:custGeom>
              <a:noFill/>
              <a:ln w="3175">
                <a:solidFill>
                  <a:srgbClr val="B5B5B5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0" name="Freeform 51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D9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81" name="Freeform 52"/>
              <p:cNvSpPr>
                <a:spLocks noChangeAspect="1"/>
              </p:cNvSpPr>
              <p:nvPr/>
            </p:nvSpPr>
            <p:spPr bwMode="auto">
              <a:xfrm>
                <a:off x="-957" y="2973"/>
                <a:ext cx="355" cy="244"/>
              </a:xfrm>
              <a:custGeom>
                <a:avLst/>
                <a:gdLst/>
                <a:ahLst/>
                <a:cxnLst>
                  <a:cxn ang="0">
                    <a:pos x="0" y="123"/>
                  </a:cxn>
                  <a:cxn ang="0">
                    <a:pos x="59" y="244"/>
                  </a:cxn>
                  <a:cxn ang="0">
                    <a:pos x="355" y="119"/>
                  </a:cxn>
                  <a:cxn ang="0">
                    <a:pos x="296" y="0"/>
                  </a:cxn>
                  <a:cxn ang="0">
                    <a:pos x="0" y="123"/>
                  </a:cxn>
                  <a:cxn ang="0">
                    <a:pos x="0" y="123"/>
                  </a:cxn>
                </a:cxnLst>
                <a:rect l="0" t="0" r="r" b="b"/>
                <a:pathLst>
                  <a:path w="355" h="244">
                    <a:moveTo>
                      <a:pt x="0" y="123"/>
                    </a:moveTo>
                    <a:lnTo>
                      <a:pt x="59" y="244"/>
                    </a:lnTo>
                    <a:lnTo>
                      <a:pt x="355" y="119"/>
                    </a:lnTo>
                    <a:lnTo>
                      <a:pt x="296" y="0"/>
                    </a:lnTo>
                    <a:lnTo>
                      <a:pt x="0" y="123"/>
                    </a:lnTo>
                    <a:lnTo>
                      <a:pt x="0" y="123"/>
                    </a:lnTo>
                  </a:path>
                </a:pathLst>
              </a:custGeom>
              <a:noFill/>
              <a:ln w="3175">
                <a:solidFill>
                  <a:srgbClr val="D9D9D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grpSp>
          <p:nvGrpSpPr>
            <p:cNvPr id="32" name="Group 53"/>
            <p:cNvGrpSpPr>
              <a:grpSpLocks noChangeAspect="1"/>
            </p:cNvGrpSpPr>
            <p:nvPr/>
          </p:nvGrpSpPr>
          <p:grpSpPr bwMode="auto">
            <a:xfrm>
              <a:off x="1836001" y="3383997"/>
              <a:ext cx="82983" cy="70202"/>
              <a:chOff x="608" y="3376"/>
              <a:chExt cx="180" cy="176"/>
            </a:xfrm>
          </p:grpSpPr>
          <p:sp>
            <p:nvSpPr>
              <p:cNvPr id="58" name="Freeform 54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373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9" name="Freeform 55"/>
              <p:cNvSpPr>
                <a:spLocks noChangeAspect="1"/>
              </p:cNvSpPr>
              <p:nvPr/>
            </p:nvSpPr>
            <p:spPr bwMode="auto">
              <a:xfrm>
                <a:off x="726" y="3378"/>
                <a:ext cx="62" cy="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86"/>
                  </a:cxn>
                  <a:cxn ang="0">
                    <a:pos x="62" y="93"/>
                  </a:cxn>
                  <a:cxn ang="0">
                    <a:pos x="10" y="7"/>
                  </a:cxn>
                  <a:cxn ang="0">
                    <a:pos x="0" y="0"/>
                  </a:cxn>
                </a:cxnLst>
                <a:rect l="0" t="0" r="r" b="b"/>
                <a:pathLst>
                  <a:path w="62" h="93">
                    <a:moveTo>
                      <a:pt x="0" y="0"/>
                    </a:moveTo>
                    <a:lnTo>
                      <a:pt x="52" y="86"/>
                    </a:lnTo>
                    <a:lnTo>
                      <a:pt x="62" y="93"/>
                    </a:lnTo>
                    <a:lnTo>
                      <a:pt x="10" y="7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73730A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0" name="Freeform 56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CAC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1" name="Freeform 57"/>
              <p:cNvSpPr>
                <a:spLocks noChangeAspect="1"/>
              </p:cNvSpPr>
              <p:nvPr/>
            </p:nvSpPr>
            <p:spPr bwMode="auto">
              <a:xfrm>
                <a:off x="608" y="3445"/>
                <a:ext cx="52" cy="1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100"/>
                  </a:cxn>
                  <a:cxn ang="0">
                    <a:pos x="52" y="87"/>
                  </a:cxn>
                  <a:cxn ang="0">
                    <a:pos x="0" y="0"/>
                  </a:cxn>
                  <a:cxn ang="0">
                    <a:pos x="0" y="12"/>
                  </a:cxn>
                </a:cxnLst>
                <a:rect l="0" t="0" r="r" b="b"/>
                <a:pathLst>
                  <a:path w="52" h="100">
                    <a:moveTo>
                      <a:pt x="0" y="12"/>
                    </a:moveTo>
                    <a:lnTo>
                      <a:pt x="52" y="100"/>
                    </a:lnTo>
                    <a:lnTo>
                      <a:pt x="52" y="87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ACAC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2" name="Freeform 58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DAD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3" name="Freeform 59"/>
              <p:cNvSpPr>
                <a:spLocks noChangeAspect="1"/>
              </p:cNvSpPr>
              <p:nvPr/>
            </p:nvSpPr>
            <p:spPr bwMode="auto">
              <a:xfrm>
                <a:off x="708" y="3376"/>
                <a:ext cx="70" cy="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" y="88"/>
                  </a:cxn>
                  <a:cxn ang="0">
                    <a:pos x="70" y="88"/>
                  </a:cxn>
                  <a:cxn ang="0">
                    <a:pos x="18" y="2"/>
                  </a:cxn>
                  <a:cxn ang="0">
                    <a:pos x="0" y="0"/>
                  </a:cxn>
                </a:cxnLst>
                <a:rect l="0" t="0" r="r" b="b"/>
                <a:pathLst>
                  <a:path w="70" h="88">
                    <a:moveTo>
                      <a:pt x="0" y="0"/>
                    </a:moveTo>
                    <a:lnTo>
                      <a:pt x="51" y="88"/>
                    </a:lnTo>
                    <a:lnTo>
                      <a:pt x="70" y="88"/>
                    </a:lnTo>
                    <a:lnTo>
                      <a:pt x="18" y="2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ADAD3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4" name="Freeform 60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5" name="Freeform 61"/>
              <p:cNvSpPr>
                <a:spLocks noChangeAspect="1"/>
              </p:cNvSpPr>
              <p:nvPr/>
            </p:nvSpPr>
            <p:spPr bwMode="auto">
              <a:xfrm>
                <a:off x="608" y="3428"/>
                <a:ext cx="61" cy="104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4"/>
                  </a:cxn>
                  <a:cxn ang="0">
                    <a:pos x="61" y="88"/>
                  </a:cxn>
                  <a:cxn ang="0">
                    <a:pos x="9" y="0"/>
                  </a:cxn>
                  <a:cxn ang="0">
                    <a:pos x="0" y="17"/>
                  </a:cxn>
                </a:cxnLst>
                <a:rect l="0" t="0" r="r" b="b"/>
                <a:pathLst>
                  <a:path w="61" h="104">
                    <a:moveTo>
                      <a:pt x="0" y="17"/>
                    </a:moveTo>
                    <a:lnTo>
                      <a:pt x="52" y="104"/>
                    </a:lnTo>
                    <a:lnTo>
                      <a:pt x="61" y="88"/>
                    </a:lnTo>
                    <a:lnTo>
                      <a:pt x="9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6" name="Freeform 62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DDD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7" name="Freeform 63"/>
              <p:cNvSpPr>
                <a:spLocks noChangeAspect="1"/>
              </p:cNvSpPr>
              <p:nvPr/>
            </p:nvSpPr>
            <p:spPr bwMode="auto">
              <a:xfrm>
                <a:off x="684" y="3376"/>
                <a:ext cx="75" cy="9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2" y="93"/>
                  </a:cxn>
                  <a:cxn ang="0">
                    <a:pos x="75" y="88"/>
                  </a:cxn>
                  <a:cxn ang="0">
                    <a:pos x="24" y="0"/>
                  </a:cxn>
                  <a:cxn ang="0">
                    <a:pos x="0" y="7"/>
                  </a:cxn>
                </a:cxnLst>
                <a:rect l="0" t="0" r="r" b="b"/>
                <a:pathLst>
                  <a:path w="75" h="93">
                    <a:moveTo>
                      <a:pt x="0" y="7"/>
                    </a:moveTo>
                    <a:lnTo>
                      <a:pt x="52" y="93"/>
                    </a:lnTo>
                    <a:lnTo>
                      <a:pt x="75" y="88"/>
                    </a:lnTo>
                    <a:lnTo>
                      <a:pt x="24" y="0"/>
                    </a:lnTo>
                    <a:lnTo>
                      <a:pt x="0" y="7"/>
                    </a:lnTo>
                  </a:path>
                </a:pathLst>
              </a:custGeom>
              <a:noFill/>
              <a:ln w="3175">
                <a:solidFill>
                  <a:srgbClr val="DDDD4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8" name="Freeform 64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69" name="Freeform 65"/>
              <p:cNvSpPr>
                <a:spLocks noChangeAspect="1"/>
              </p:cNvSpPr>
              <p:nvPr/>
            </p:nvSpPr>
            <p:spPr bwMode="auto">
              <a:xfrm>
                <a:off x="617" y="3411"/>
                <a:ext cx="69" cy="105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2" y="105"/>
                  </a:cxn>
                  <a:cxn ang="0">
                    <a:pos x="69" y="88"/>
                  </a:cxn>
                  <a:cxn ang="0">
                    <a:pos x="17" y="0"/>
                  </a:cxn>
                  <a:cxn ang="0">
                    <a:pos x="0" y="17"/>
                  </a:cxn>
                </a:cxnLst>
                <a:rect l="0" t="0" r="r" b="b"/>
                <a:pathLst>
                  <a:path w="69" h="105">
                    <a:moveTo>
                      <a:pt x="0" y="17"/>
                    </a:moveTo>
                    <a:lnTo>
                      <a:pt x="52" y="105"/>
                    </a:lnTo>
                    <a:lnTo>
                      <a:pt x="69" y="88"/>
                    </a:lnTo>
                    <a:lnTo>
                      <a:pt x="17" y="0"/>
                    </a:lnTo>
                    <a:lnTo>
                      <a:pt x="0" y="17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0" name="Freeform 66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EFE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1" name="Freeform 67"/>
              <p:cNvSpPr>
                <a:spLocks noChangeAspect="1"/>
              </p:cNvSpPr>
              <p:nvPr/>
            </p:nvSpPr>
            <p:spPr bwMode="auto">
              <a:xfrm>
                <a:off x="658" y="3383"/>
                <a:ext cx="78" cy="9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52" y="98"/>
                  </a:cxn>
                  <a:cxn ang="0">
                    <a:pos x="78" y="86"/>
                  </a:cxn>
                  <a:cxn ang="0">
                    <a:pos x="26" y="0"/>
                  </a:cxn>
                  <a:cxn ang="0">
                    <a:pos x="0" y="12"/>
                  </a:cxn>
                </a:cxnLst>
                <a:rect l="0" t="0" r="r" b="b"/>
                <a:pathLst>
                  <a:path w="78" h="98">
                    <a:moveTo>
                      <a:pt x="0" y="12"/>
                    </a:moveTo>
                    <a:lnTo>
                      <a:pt x="52" y="98"/>
                    </a:lnTo>
                    <a:lnTo>
                      <a:pt x="78" y="86"/>
                    </a:lnTo>
                    <a:lnTo>
                      <a:pt x="26" y="0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FEFE6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2" name="Freeform 68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3" name="Freeform 69"/>
              <p:cNvSpPr>
                <a:spLocks noChangeAspect="1"/>
              </p:cNvSpPr>
              <p:nvPr/>
            </p:nvSpPr>
            <p:spPr bwMode="auto">
              <a:xfrm>
                <a:off x="634" y="3395"/>
                <a:ext cx="76" cy="104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52" y="104"/>
                  </a:cxn>
                  <a:cxn ang="0">
                    <a:pos x="76" y="86"/>
                  </a:cxn>
                  <a:cxn ang="0">
                    <a:pos x="24" y="0"/>
                  </a:cxn>
                  <a:cxn ang="0">
                    <a:pos x="0" y="16"/>
                  </a:cxn>
                </a:cxnLst>
                <a:rect l="0" t="0" r="r" b="b"/>
                <a:pathLst>
                  <a:path w="76" h="104">
                    <a:moveTo>
                      <a:pt x="0" y="16"/>
                    </a:moveTo>
                    <a:lnTo>
                      <a:pt x="52" y="104"/>
                    </a:lnTo>
                    <a:lnTo>
                      <a:pt x="76" y="86"/>
                    </a:lnTo>
                    <a:lnTo>
                      <a:pt x="24" y="0"/>
                    </a:lnTo>
                    <a:lnTo>
                      <a:pt x="0" y="16"/>
                    </a:lnTo>
                  </a:path>
                </a:pathLst>
              </a:custGeom>
              <a:noFill/>
              <a:ln w="3175">
                <a:solidFill>
                  <a:srgbClr val="FFFF6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4" name="Freeform 70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  <a:close/>
                  </a:path>
                </a:pathLst>
              </a:custGeom>
              <a:solidFill>
                <a:srgbClr val="8383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75" name="Freeform 71"/>
              <p:cNvSpPr>
                <a:spLocks noChangeAspect="1"/>
              </p:cNvSpPr>
              <p:nvPr/>
            </p:nvSpPr>
            <p:spPr bwMode="auto">
              <a:xfrm>
                <a:off x="660" y="3464"/>
                <a:ext cx="128" cy="88"/>
              </a:xfrm>
              <a:custGeom>
                <a:avLst/>
                <a:gdLst/>
                <a:ahLst/>
                <a:cxnLst>
                  <a:cxn ang="0">
                    <a:pos x="50" y="17"/>
                  </a:cxn>
                  <a:cxn ang="0">
                    <a:pos x="26" y="35"/>
                  </a:cxn>
                  <a:cxn ang="0">
                    <a:pos x="9" y="52"/>
                  </a:cxn>
                  <a:cxn ang="0">
                    <a:pos x="0" y="68"/>
                  </a:cxn>
                  <a:cxn ang="0">
                    <a:pos x="0" y="81"/>
                  </a:cxn>
                  <a:cxn ang="0">
                    <a:pos x="10" y="88"/>
                  </a:cxn>
                  <a:cxn ang="0">
                    <a:pos x="28" y="88"/>
                  </a:cxn>
                  <a:cxn ang="0">
                    <a:pos x="52" y="81"/>
                  </a:cxn>
                  <a:cxn ang="0">
                    <a:pos x="76" y="69"/>
                  </a:cxn>
                  <a:cxn ang="0">
                    <a:pos x="100" y="54"/>
                  </a:cxn>
                  <a:cxn ang="0">
                    <a:pos x="118" y="37"/>
                  </a:cxn>
                  <a:cxn ang="0">
                    <a:pos x="126" y="19"/>
                  </a:cxn>
                  <a:cxn ang="0">
                    <a:pos x="128" y="7"/>
                  </a:cxn>
                  <a:cxn ang="0">
                    <a:pos x="118" y="0"/>
                  </a:cxn>
                  <a:cxn ang="0">
                    <a:pos x="99" y="0"/>
                  </a:cxn>
                  <a:cxn ang="0">
                    <a:pos x="76" y="5"/>
                  </a:cxn>
                  <a:cxn ang="0">
                    <a:pos x="50" y="17"/>
                  </a:cxn>
                </a:cxnLst>
                <a:rect l="0" t="0" r="r" b="b"/>
                <a:pathLst>
                  <a:path w="128" h="88">
                    <a:moveTo>
                      <a:pt x="50" y="17"/>
                    </a:moveTo>
                    <a:lnTo>
                      <a:pt x="26" y="35"/>
                    </a:lnTo>
                    <a:lnTo>
                      <a:pt x="9" y="52"/>
                    </a:lnTo>
                    <a:lnTo>
                      <a:pt x="0" y="68"/>
                    </a:lnTo>
                    <a:lnTo>
                      <a:pt x="0" y="81"/>
                    </a:lnTo>
                    <a:lnTo>
                      <a:pt x="10" y="88"/>
                    </a:lnTo>
                    <a:lnTo>
                      <a:pt x="28" y="88"/>
                    </a:lnTo>
                    <a:lnTo>
                      <a:pt x="52" y="81"/>
                    </a:lnTo>
                    <a:lnTo>
                      <a:pt x="76" y="69"/>
                    </a:lnTo>
                    <a:lnTo>
                      <a:pt x="100" y="54"/>
                    </a:lnTo>
                    <a:lnTo>
                      <a:pt x="118" y="37"/>
                    </a:lnTo>
                    <a:lnTo>
                      <a:pt x="126" y="19"/>
                    </a:lnTo>
                    <a:lnTo>
                      <a:pt x="128" y="7"/>
                    </a:lnTo>
                    <a:lnTo>
                      <a:pt x="118" y="0"/>
                    </a:lnTo>
                    <a:lnTo>
                      <a:pt x="99" y="0"/>
                    </a:lnTo>
                    <a:lnTo>
                      <a:pt x="76" y="5"/>
                    </a:lnTo>
                    <a:lnTo>
                      <a:pt x="50" y="17"/>
                    </a:lnTo>
                  </a:path>
                </a:pathLst>
              </a:custGeom>
              <a:noFill/>
              <a:ln w="3175">
                <a:solidFill>
                  <a:srgbClr val="83831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3" name="Line 72"/>
            <p:cNvSpPr>
              <a:spLocks noChangeAspect="1" noChangeShapeType="1"/>
            </p:cNvSpPr>
            <p:nvPr/>
          </p:nvSpPr>
          <p:spPr bwMode="auto">
            <a:xfrm flipH="1" flipV="1">
              <a:off x="1325769" y="2592689"/>
              <a:ext cx="323708" cy="510824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grpSp>
          <p:nvGrpSpPr>
            <p:cNvPr id="34" name="Group 73"/>
            <p:cNvGrpSpPr>
              <a:grpSpLocks noChangeAspect="1"/>
            </p:cNvGrpSpPr>
            <p:nvPr/>
          </p:nvGrpSpPr>
          <p:grpSpPr bwMode="auto">
            <a:xfrm>
              <a:off x="1623685" y="3048516"/>
              <a:ext cx="81862" cy="138463"/>
              <a:chOff x="148" y="2536"/>
              <a:chExt cx="177" cy="347"/>
            </a:xfrm>
          </p:grpSpPr>
          <p:sp>
            <p:nvSpPr>
              <p:cNvPr id="38" name="Freeform 74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  <a:close/>
                  </a:path>
                </a:pathLst>
              </a:custGeom>
              <a:solidFill>
                <a:srgbClr val="63C9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39" name="Freeform 75"/>
              <p:cNvSpPr>
                <a:spLocks noChangeAspect="1"/>
              </p:cNvSpPr>
              <p:nvPr/>
            </p:nvSpPr>
            <p:spPr bwMode="auto">
              <a:xfrm>
                <a:off x="240" y="2536"/>
                <a:ext cx="78" cy="26"/>
              </a:xfrm>
              <a:custGeom>
                <a:avLst/>
                <a:gdLst/>
                <a:ahLst/>
                <a:cxnLst>
                  <a:cxn ang="0">
                    <a:pos x="78" y="19"/>
                  </a:cxn>
                  <a:cxn ang="0">
                    <a:pos x="14" y="0"/>
                  </a:cxn>
                  <a:cxn ang="0">
                    <a:pos x="0" y="7"/>
                  </a:cxn>
                  <a:cxn ang="0">
                    <a:pos x="64" y="26"/>
                  </a:cxn>
                  <a:cxn ang="0">
                    <a:pos x="78" y="19"/>
                  </a:cxn>
                </a:cxnLst>
                <a:rect l="0" t="0" r="r" b="b"/>
                <a:pathLst>
                  <a:path w="78" h="26">
                    <a:moveTo>
                      <a:pt x="78" y="19"/>
                    </a:moveTo>
                    <a:lnTo>
                      <a:pt x="14" y="0"/>
                    </a:lnTo>
                    <a:lnTo>
                      <a:pt x="0" y="7"/>
                    </a:lnTo>
                    <a:lnTo>
                      <a:pt x="64" y="26"/>
                    </a:lnTo>
                    <a:lnTo>
                      <a:pt x="78" y="19"/>
                    </a:lnTo>
                  </a:path>
                </a:pathLst>
              </a:custGeom>
              <a:noFill/>
              <a:ln w="3175">
                <a:solidFill>
                  <a:srgbClr val="63C9C9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0" name="Freeform 76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1" name="Freeform 77"/>
              <p:cNvSpPr>
                <a:spLocks noChangeAspect="1"/>
              </p:cNvSpPr>
              <p:nvPr/>
            </p:nvSpPr>
            <p:spPr bwMode="auto">
              <a:xfrm>
                <a:off x="148" y="2847"/>
                <a:ext cx="71" cy="36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0"/>
                  </a:cxn>
                  <a:cxn ang="0">
                    <a:pos x="9" y="17"/>
                  </a:cxn>
                  <a:cxn ang="0">
                    <a:pos x="71" y="36"/>
                  </a:cxn>
                  <a:cxn ang="0">
                    <a:pos x="64" y="19"/>
                  </a:cxn>
                </a:cxnLst>
                <a:rect l="0" t="0" r="r" b="b"/>
                <a:pathLst>
                  <a:path w="71" h="36">
                    <a:moveTo>
                      <a:pt x="64" y="19"/>
                    </a:moveTo>
                    <a:lnTo>
                      <a:pt x="0" y="0"/>
                    </a:lnTo>
                    <a:lnTo>
                      <a:pt x="9" y="17"/>
                    </a:lnTo>
                    <a:lnTo>
                      <a:pt x="71" y="36"/>
                    </a:lnTo>
                    <a:lnTo>
                      <a:pt x="64" y="19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2" name="Freeform 78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7D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3" name="Freeform 79"/>
              <p:cNvSpPr>
                <a:spLocks noChangeAspect="1"/>
              </p:cNvSpPr>
              <p:nvPr/>
            </p:nvSpPr>
            <p:spPr bwMode="auto">
              <a:xfrm>
                <a:off x="221" y="2543"/>
                <a:ext cx="83" cy="50"/>
              </a:xfrm>
              <a:custGeom>
                <a:avLst/>
                <a:gdLst/>
                <a:ahLst/>
                <a:cxnLst>
                  <a:cxn ang="0">
                    <a:pos x="83" y="19"/>
                  </a:cxn>
                  <a:cxn ang="0">
                    <a:pos x="19" y="0"/>
                  </a:cxn>
                  <a:cxn ang="0">
                    <a:pos x="0" y="31"/>
                  </a:cxn>
                  <a:cxn ang="0">
                    <a:pos x="64" y="50"/>
                  </a:cxn>
                  <a:cxn ang="0">
                    <a:pos x="83" y="19"/>
                  </a:cxn>
                </a:cxnLst>
                <a:rect l="0" t="0" r="r" b="b"/>
                <a:pathLst>
                  <a:path w="83" h="50">
                    <a:moveTo>
                      <a:pt x="83" y="19"/>
                    </a:moveTo>
                    <a:lnTo>
                      <a:pt x="19" y="0"/>
                    </a:lnTo>
                    <a:lnTo>
                      <a:pt x="0" y="31"/>
                    </a:lnTo>
                    <a:lnTo>
                      <a:pt x="64" y="50"/>
                    </a:lnTo>
                    <a:lnTo>
                      <a:pt x="83" y="19"/>
                    </a:lnTo>
                  </a:path>
                </a:pathLst>
              </a:custGeom>
              <a:noFill/>
              <a:ln w="3175">
                <a:solidFill>
                  <a:srgbClr val="7DEBEB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Freeform 80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  <a:close/>
                  </a:path>
                </a:pathLst>
              </a:custGeom>
              <a:solidFill>
                <a:srgbClr val="2E82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5" name="Freeform 81"/>
              <p:cNvSpPr>
                <a:spLocks noChangeAspect="1"/>
              </p:cNvSpPr>
              <p:nvPr/>
            </p:nvSpPr>
            <p:spPr bwMode="auto">
              <a:xfrm>
                <a:off x="148" y="2807"/>
                <a:ext cx="66" cy="59"/>
              </a:xfrm>
              <a:custGeom>
                <a:avLst/>
                <a:gdLst/>
                <a:ahLst/>
                <a:cxnLst>
                  <a:cxn ang="0">
                    <a:pos x="66" y="19"/>
                  </a:cxn>
                  <a:cxn ang="0">
                    <a:pos x="2" y="0"/>
                  </a:cxn>
                  <a:cxn ang="0">
                    <a:pos x="0" y="40"/>
                  </a:cxn>
                  <a:cxn ang="0">
                    <a:pos x="64" y="59"/>
                  </a:cxn>
                  <a:cxn ang="0">
                    <a:pos x="66" y="19"/>
                  </a:cxn>
                </a:cxnLst>
                <a:rect l="0" t="0" r="r" b="b"/>
                <a:pathLst>
                  <a:path w="66" h="59">
                    <a:moveTo>
                      <a:pt x="66" y="19"/>
                    </a:moveTo>
                    <a:lnTo>
                      <a:pt x="2" y="0"/>
                    </a:lnTo>
                    <a:lnTo>
                      <a:pt x="0" y="40"/>
                    </a:lnTo>
                    <a:lnTo>
                      <a:pt x="64" y="59"/>
                    </a:lnTo>
                    <a:lnTo>
                      <a:pt x="66" y="19"/>
                    </a:lnTo>
                  </a:path>
                </a:pathLst>
              </a:custGeom>
              <a:noFill/>
              <a:ln w="3175">
                <a:solidFill>
                  <a:srgbClr val="2E828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6" name="Freeform 82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8A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7" name="Freeform 83"/>
              <p:cNvSpPr>
                <a:spLocks noChangeAspect="1"/>
              </p:cNvSpPr>
              <p:nvPr/>
            </p:nvSpPr>
            <p:spPr bwMode="auto">
              <a:xfrm>
                <a:off x="198" y="2574"/>
                <a:ext cx="87" cy="69"/>
              </a:xfrm>
              <a:custGeom>
                <a:avLst/>
                <a:gdLst/>
                <a:ahLst/>
                <a:cxnLst>
                  <a:cxn ang="0">
                    <a:pos x="87" y="19"/>
                  </a:cxn>
                  <a:cxn ang="0">
                    <a:pos x="23" y="0"/>
                  </a:cxn>
                  <a:cxn ang="0">
                    <a:pos x="0" y="50"/>
                  </a:cxn>
                  <a:cxn ang="0">
                    <a:pos x="64" y="69"/>
                  </a:cxn>
                  <a:cxn ang="0">
                    <a:pos x="87" y="19"/>
                  </a:cxn>
                </a:cxnLst>
                <a:rect l="0" t="0" r="r" b="b"/>
                <a:pathLst>
                  <a:path w="87" h="69">
                    <a:moveTo>
                      <a:pt x="87" y="19"/>
                    </a:moveTo>
                    <a:lnTo>
                      <a:pt x="23" y="0"/>
                    </a:lnTo>
                    <a:lnTo>
                      <a:pt x="0" y="50"/>
                    </a:lnTo>
                    <a:lnTo>
                      <a:pt x="64" y="69"/>
                    </a:lnTo>
                    <a:lnTo>
                      <a:pt x="87" y="19"/>
                    </a:lnTo>
                  </a:path>
                </a:pathLst>
              </a:custGeom>
              <a:noFill/>
              <a:ln w="3175">
                <a:solidFill>
                  <a:srgbClr val="8AFCF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8" name="Freeform 84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  <a:close/>
                  </a:path>
                </a:pathLst>
              </a:custGeom>
              <a:solidFill>
                <a:srgbClr val="55B6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9" name="Freeform 85"/>
              <p:cNvSpPr>
                <a:spLocks noChangeAspect="1"/>
              </p:cNvSpPr>
              <p:nvPr/>
            </p:nvSpPr>
            <p:spPr bwMode="auto">
              <a:xfrm>
                <a:off x="150" y="2752"/>
                <a:ext cx="74" cy="74"/>
              </a:xfrm>
              <a:custGeom>
                <a:avLst/>
                <a:gdLst/>
                <a:ahLst/>
                <a:cxnLst>
                  <a:cxn ang="0">
                    <a:pos x="74" y="19"/>
                  </a:cxn>
                  <a:cxn ang="0">
                    <a:pos x="10" y="0"/>
                  </a:cxn>
                  <a:cxn ang="0">
                    <a:pos x="0" y="55"/>
                  </a:cxn>
                  <a:cxn ang="0">
                    <a:pos x="64" y="74"/>
                  </a:cxn>
                  <a:cxn ang="0">
                    <a:pos x="74" y="19"/>
                  </a:cxn>
                </a:cxnLst>
                <a:rect l="0" t="0" r="r" b="b"/>
                <a:pathLst>
                  <a:path w="74" h="74">
                    <a:moveTo>
                      <a:pt x="74" y="19"/>
                    </a:moveTo>
                    <a:lnTo>
                      <a:pt x="10" y="0"/>
                    </a:lnTo>
                    <a:lnTo>
                      <a:pt x="0" y="55"/>
                    </a:lnTo>
                    <a:lnTo>
                      <a:pt x="64" y="74"/>
                    </a:lnTo>
                    <a:lnTo>
                      <a:pt x="74" y="19"/>
                    </a:lnTo>
                  </a:path>
                </a:pathLst>
              </a:custGeom>
              <a:noFill/>
              <a:ln w="3175">
                <a:solidFill>
                  <a:srgbClr val="55B6B6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0" name="Freeform 86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  <a:close/>
                  </a:path>
                </a:pathLst>
              </a:custGeom>
              <a:solidFill>
                <a:srgbClr val="87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1" name="Freeform 87"/>
              <p:cNvSpPr>
                <a:spLocks noChangeAspect="1"/>
              </p:cNvSpPr>
              <p:nvPr/>
            </p:nvSpPr>
            <p:spPr bwMode="auto">
              <a:xfrm>
                <a:off x="178" y="2624"/>
                <a:ext cx="84" cy="83"/>
              </a:xfrm>
              <a:custGeom>
                <a:avLst/>
                <a:gdLst/>
                <a:ahLst/>
                <a:cxnLst>
                  <a:cxn ang="0">
                    <a:pos x="84" y="19"/>
                  </a:cxn>
                  <a:cxn ang="0">
                    <a:pos x="20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4" y="19"/>
                  </a:cxn>
                </a:cxnLst>
                <a:rect l="0" t="0" r="r" b="b"/>
                <a:pathLst>
                  <a:path w="84" h="83">
                    <a:moveTo>
                      <a:pt x="84" y="19"/>
                    </a:moveTo>
                    <a:lnTo>
                      <a:pt x="20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4" y="19"/>
                    </a:lnTo>
                  </a:path>
                </a:pathLst>
              </a:custGeom>
              <a:noFill/>
              <a:ln w="3175">
                <a:solidFill>
                  <a:srgbClr val="87F8F8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2" name="Freeform 88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3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3" name="Freeform 89"/>
              <p:cNvSpPr>
                <a:spLocks noChangeAspect="1"/>
              </p:cNvSpPr>
              <p:nvPr/>
            </p:nvSpPr>
            <p:spPr bwMode="auto">
              <a:xfrm>
                <a:off x="160" y="2688"/>
                <a:ext cx="82" cy="83"/>
              </a:xfrm>
              <a:custGeom>
                <a:avLst/>
                <a:gdLst/>
                <a:ahLst/>
                <a:cxnLst>
                  <a:cxn ang="0">
                    <a:pos x="82" y="19"/>
                  </a:cxn>
                  <a:cxn ang="0">
                    <a:pos x="18" y="0"/>
                  </a:cxn>
                  <a:cxn ang="0">
                    <a:pos x="0" y="64"/>
                  </a:cxn>
                  <a:cxn ang="0">
                    <a:pos x="64" y="83"/>
                  </a:cxn>
                  <a:cxn ang="0">
                    <a:pos x="82" y="19"/>
                  </a:cxn>
                </a:cxnLst>
                <a:rect l="0" t="0" r="r" b="b"/>
                <a:pathLst>
                  <a:path w="82" h="83">
                    <a:moveTo>
                      <a:pt x="82" y="19"/>
                    </a:moveTo>
                    <a:lnTo>
                      <a:pt x="18" y="0"/>
                    </a:lnTo>
                    <a:lnTo>
                      <a:pt x="0" y="64"/>
                    </a:lnTo>
                    <a:lnTo>
                      <a:pt x="64" y="83"/>
                    </a:lnTo>
                    <a:lnTo>
                      <a:pt x="82" y="19"/>
                    </a:lnTo>
                  </a:path>
                </a:pathLst>
              </a:custGeom>
              <a:noFill/>
              <a:ln w="3175">
                <a:solidFill>
                  <a:srgbClr val="73DEDE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4" name="Freeform 90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  <a:close/>
                  </a:path>
                </a:pathLst>
              </a:custGeom>
              <a:solidFill>
                <a:srgbClr val="2272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Freeform 91"/>
              <p:cNvSpPr>
                <a:spLocks noChangeAspect="1"/>
              </p:cNvSpPr>
              <p:nvPr/>
            </p:nvSpPr>
            <p:spPr bwMode="auto">
              <a:xfrm>
                <a:off x="212" y="2555"/>
                <a:ext cx="113" cy="328"/>
              </a:xfrm>
              <a:custGeom>
                <a:avLst/>
                <a:gdLst/>
                <a:ahLst/>
                <a:cxnLst>
                  <a:cxn ang="0">
                    <a:pos x="0" y="311"/>
                  </a:cxn>
                  <a:cxn ang="0">
                    <a:pos x="7" y="328"/>
                  </a:cxn>
                  <a:cxn ang="0">
                    <a:pos x="21" y="320"/>
                  </a:cxn>
                  <a:cxn ang="0">
                    <a:pos x="40" y="289"/>
                  </a:cxn>
                  <a:cxn ang="0">
                    <a:pos x="62" y="238"/>
                  </a:cxn>
                  <a:cxn ang="0">
                    <a:pos x="83" y="176"/>
                  </a:cxn>
                  <a:cxn ang="0">
                    <a:pos x="101" y="114"/>
                  </a:cxn>
                  <a:cxn ang="0">
                    <a:pos x="109" y="59"/>
                  </a:cxn>
                  <a:cxn ang="0">
                    <a:pos x="113" y="17"/>
                  </a:cxn>
                  <a:cxn ang="0">
                    <a:pos x="106" y="0"/>
                  </a:cxn>
                  <a:cxn ang="0">
                    <a:pos x="92" y="7"/>
                  </a:cxn>
                  <a:cxn ang="0">
                    <a:pos x="73" y="38"/>
                  </a:cxn>
                  <a:cxn ang="0">
                    <a:pos x="50" y="88"/>
                  </a:cxn>
                  <a:cxn ang="0">
                    <a:pos x="30" y="152"/>
                  </a:cxn>
                  <a:cxn ang="0">
                    <a:pos x="12" y="216"/>
                  </a:cxn>
                  <a:cxn ang="0">
                    <a:pos x="2" y="271"/>
                  </a:cxn>
                  <a:cxn ang="0">
                    <a:pos x="0" y="311"/>
                  </a:cxn>
                </a:cxnLst>
                <a:rect l="0" t="0" r="r" b="b"/>
                <a:pathLst>
                  <a:path w="113" h="328">
                    <a:moveTo>
                      <a:pt x="0" y="311"/>
                    </a:moveTo>
                    <a:lnTo>
                      <a:pt x="7" y="328"/>
                    </a:lnTo>
                    <a:lnTo>
                      <a:pt x="21" y="320"/>
                    </a:lnTo>
                    <a:lnTo>
                      <a:pt x="40" y="289"/>
                    </a:lnTo>
                    <a:lnTo>
                      <a:pt x="62" y="238"/>
                    </a:lnTo>
                    <a:lnTo>
                      <a:pt x="83" y="176"/>
                    </a:lnTo>
                    <a:lnTo>
                      <a:pt x="101" y="114"/>
                    </a:lnTo>
                    <a:lnTo>
                      <a:pt x="109" y="59"/>
                    </a:lnTo>
                    <a:lnTo>
                      <a:pt x="113" y="17"/>
                    </a:lnTo>
                    <a:lnTo>
                      <a:pt x="106" y="0"/>
                    </a:lnTo>
                    <a:lnTo>
                      <a:pt x="92" y="7"/>
                    </a:lnTo>
                    <a:lnTo>
                      <a:pt x="73" y="38"/>
                    </a:lnTo>
                    <a:lnTo>
                      <a:pt x="50" y="88"/>
                    </a:lnTo>
                    <a:lnTo>
                      <a:pt x="30" y="152"/>
                    </a:lnTo>
                    <a:lnTo>
                      <a:pt x="12" y="216"/>
                    </a:lnTo>
                    <a:lnTo>
                      <a:pt x="2" y="271"/>
                    </a:lnTo>
                    <a:lnTo>
                      <a:pt x="0" y="311"/>
                    </a:lnTo>
                  </a:path>
                </a:pathLst>
              </a:custGeom>
              <a:noFill/>
              <a:ln w="3175">
                <a:solidFill>
                  <a:srgbClr val="22727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6" name="Line 92"/>
              <p:cNvSpPr>
                <a:spLocks noChangeAspect="1" noChangeShapeType="1"/>
              </p:cNvSpPr>
              <p:nvPr/>
            </p:nvSpPr>
            <p:spPr bwMode="auto">
              <a:xfrm flipH="1">
                <a:off x="240" y="2553"/>
                <a:ext cx="55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7" name="Line 93"/>
              <p:cNvSpPr>
                <a:spLocks noChangeAspect="1" noChangeShapeType="1"/>
              </p:cNvSpPr>
              <p:nvPr/>
            </p:nvSpPr>
            <p:spPr bwMode="auto">
              <a:xfrm flipV="1">
                <a:off x="186" y="2626"/>
                <a:ext cx="37" cy="21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35" name="Line 94"/>
            <p:cNvSpPr>
              <a:spLocks noChangeAspect="1" noChangeShapeType="1"/>
            </p:cNvSpPr>
            <p:nvPr/>
          </p:nvSpPr>
          <p:spPr bwMode="auto">
            <a:xfrm flipH="1">
              <a:off x="1679754" y="2849557"/>
              <a:ext cx="735258" cy="27110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6" name="Line 95"/>
            <p:cNvSpPr>
              <a:spLocks noChangeAspect="1" noChangeShapeType="1"/>
            </p:cNvSpPr>
            <p:nvPr/>
          </p:nvSpPr>
          <p:spPr bwMode="auto">
            <a:xfrm flipH="1" flipV="1">
              <a:off x="1681624" y="3118718"/>
              <a:ext cx="174937" cy="27692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7" name="Line 164"/>
            <p:cNvSpPr>
              <a:spLocks noChangeAspect="1" noChangeShapeType="1"/>
            </p:cNvSpPr>
            <p:nvPr/>
          </p:nvSpPr>
          <p:spPr bwMode="auto">
            <a:xfrm flipH="1">
              <a:off x="1313060" y="3198949"/>
              <a:ext cx="107280" cy="40762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</p:grp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036" y="4280764"/>
            <a:ext cx="1452726" cy="127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2" descr="C:\Users\Seiji Kawamura\Documents\データ\研究費\特別推進_2012-16\参考\防振システム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9691" y="4243292"/>
            <a:ext cx="540328" cy="129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C:\Users\Seiji Kawamura\Pictures\研究画像\研究\LCGT-CryoStat00-v2_120927-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333" y="4261094"/>
            <a:ext cx="1603903" cy="127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正方形/長方形 124"/>
          <p:cNvSpPr/>
          <p:nvPr/>
        </p:nvSpPr>
        <p:spPr>
          <a:xfrm>
            <a:off x="2750563" y="3021777"/>
            <a:ext cx="3396850" cy="29489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6136395" y="3729247"/>
            <a:ext cx="89069" cy="25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4450553" y="3647599"/>
            <a:ext cx="1739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First operation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8" name="正方形/長方形 127"/>
          <p:cNvSpPr/>
          <p:nvPr/>
        </p:nvSpPr>
        <p:spPr>
          <a:xfrm>
            <a:off x="6235547" y="4424512"/>
            <a:ext cx="1101687" cy="2533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5254220" y="4043927"/>
            <a:ext cx="3390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3km </a:t>
            </a:r>
            <a:r>
              <a:rPr lang="en-US" altLang="ja-JP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C</a:t>
            </a:r>
            <a:r>
              <a:rPr lang="en-US" altLang="ja-JP" sz="2000" b="1" noProof="0" dirty="0" err="1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ryogenic</a:t>
            </a:r>
            <a:r>
              <a:rPr lang="en-US" altLang="ja-JP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 Interferometer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6766845" y="4780158"/>
            <a:ext cx="2085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Final installation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正方形/長方形 130"/>
          <p:cNvSpPr/>
          <p:nvPr/>
        </p:nvSpPr>
        <p:spPr>
          <a:xfrm>
            <a:off x="7379466" y="5171823"/>
            <a:ext cx="508612" cy="244207"/>
          </a:xfrm>
          <a:prstGeom prst="rect">
            <a:avLst/>
          </a:prstGeom>
          <a:solidFill>
            <a:srgbClr val="FF0000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7917456" y="5808965"/>
            <a:ext cx="995190" cy="2460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3941909" y="5723177"/>
            <a:ext cx="4078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000" b="1" noProof="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Commissioning and Observation</a:t>
            </a:r>
            <a:endParaRPr kumimoji="1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4" name="正方形/長方形 133"/>
          <p:cNvSpPr/>
          <p:nvPr/>
        </p:nvSpPr>
        <p:spPr>
          <a:xfrm>
            <a:off x="264317" y="2983693"/>
            <a:ext cx="92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iKAGRA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5" name="正方形/長方形 134"/>
          <p:cNvSpPr/>
          <p:nvPr/>
        </p:nvSpPr>
        <p:spPr>
          <a:xfrm>
            <a:off x="7271775" y="4418857"/>
            <a:ext cx="89069" cy="25041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2681392" y="2657620"/>
            <a:ext cx="34512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3km </a:t>
            </a:r>
            <a:r>
              <a:rPr lang="en-US" altLang="ja-JP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Michelson Interferometer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09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Schedule of LIGO and VIRGO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6" name="図 1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872" y="862805"/>
            <a:ext cx="6884255" cy="536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  <a:solidFill>
            <a:schemeClr val="tx2"/>
          </a:solidFill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 joining O3  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6699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C1056-D99E-4270-8049-43362FCBA790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40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36" name="図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358"/>
            <a:ext cx="9144000" cy="5467801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5463540" y="5122337"/>
            <a:ext cx="114300" cy="445770"/>
          </a:xfrm>
          <a:prstGeom prst="rect">
            <a:avLst/>
          </a:prstGeom>
          <a:solidFill>
            <a:srgbClr val="68C2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flipH="1">
            <a:off x="5577840" y="5230922"/>
            <a:ext cx="217170" cy="2285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014344" y="5160555"/>
            <a:ext cx="13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acceleration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BC90FAF-308C-4A4C-95C3-C8B47AFC32E3}"/>
              </a:ext>
            </a:extLst>
          </p:cNvPr>
          <p:cNvSpPr txBox="1"/>
          <p:nvPr/>
        </p:nvSpPr>
        <p:spPr>
          <a:xfrm>
            <a:off x="0" y="62068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We have decided to </a:t>
            </a:r>
            <a:r>
              <a:rPr lang="en-US" altLang="ja-JP" sz="2400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accelerate KAGRA schedule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to join 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O3.  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2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tx2"/>
          </a:solidFill>
        </p:spPr>
        <p:txBody>
          <a:bodyPr/>
          <a:lstStyle/>
          <a:p>
            <a:r>
              <a:rPr kumimoji="1" lang="en-US" altLang="ja-JP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  <a:endParaRPr kumimoji="1" lang="ja-JP" alt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1912" y="1333549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dirty="0"/>
              <a:t>In the spring of 2019, we expect </a:t>
            </a:r>
            <a:r>
              <a:rPr lang="en-US" altLang="ja-JP" dirty="0"/>
              <a:t>to complete the construction phase and move on to the commissioning phase. KAGRA plans to join O3 in the fall of 2019</a:t>
            </a:r>
            <a:r>
              <a:rPr lang="en-US" altLang="ja-JP" dirty="0" smtClean="0"/>
              <a:t>.</a:t>
            </a:r>
            <a:endParaRPr kumimoji="1" lang="en-US" altLang="ja-JP" dirty="0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 5"/>
          <p:cNvSpPr txBox="1">
            <a:spLocks/>
          </p:cNvSpPr>
          <p:nvPr/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noise in </a:t>
            </a:r>
            <a:r>
              <a:rPr lang="en-US" altLang="ja-JP" sz="3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Kamioka</a:t>
            </a: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Mine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Picture 2" descr="C:\Users\Seiji Kawamura\Desktop\愛称公表会\参考\kawamurasei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9150" y="727369"/>
            <a:ext cx="5685183" cy="548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4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Difficulty of Underground site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040467" y="2074333"/>
            <a:ext cx="2743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0" dirty="0" smtClean="0"/>
              <a:t>Water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61093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zh-TW" smtClean="0"/>
              <a:t>CTA Inauguration 2018.10.12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C963-CA08-4C50-81C0-35EF54092FD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9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 water from wall surfaces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585" y="1029546"/>
            <a:ext cx="6469382" cy="431292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502246" y="5498242"/>
            <a:ext cx="6164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All surfaces were covered by waterproof sheets.</a:t>
            </a:r>
          </a:p>
        </p:txBody>
      </p:sp>
    </p:spTree>
    <p:extLst>
      <p:ext uri="{BB962C8B-B14F-4D97-AF65-F5344CB8AC3E}">
        <p14:creationId xmlns:p14="http://schemas.microsoft.com/office/powerpoint/2010/main" val="30072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drain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04" y="978959"/>
            <a:ext cx="7976130" cy="499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2032000" y="1464733"/>
            <a:ext cx="4521200" cy="19134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234" y="2005967"/>
            <a:ext cx="39306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Maximum drainage volume is </a:t>
            </a:r>
          </a:p>
          <a:p>
            <a:r>
              <a:rPr kumimoji="1" lang="en-US" altLang="ja-JP" sz="2400" dirty="0" smtClean="0"/>
              <a:t>over </a:t>
            </a:r>
            <a:r>
              <a:rPr lang="en-US" altLang="ja-JP" sz="2400" dirty="0" smtClean="0"/>
              <a:t>2,000 ton/hour</a:t>
            </a:r>
            <a:r>
              <a:rPr kumimoji="1" lang="en-US" altLang="ja-JP" sz="2400" dirty="0" smtClean="0"/>
              <a:t> 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by melting snow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25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drain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ABFE05-C6FA-43A1-8C6F-559ABCC03A22}" type="slidenum">
              <a:rPr kumimoji="1" lang="ja-JP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CTA Inauguration 2018.10.12</a:t>
            </a: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827771"/>
            <a:ext cx="4090458" cy="529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5041187" y="2015067"/>
            <a:ext cx="3645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KAGRA has two drain outlets.</a:t>
            </a:r>
          </a:p>
          <a:p>
            <a:r>
              <a:rPr lang="en-US" altLang="ja-JP" dirty="0" smtClean="0"/>
              <a:t>The photo shows Y-end drain outlet.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908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38"/>
          </a:xfrm>
          <a:solidFill>
            <a:schemeClr val="tx2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sz="3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KAGRA</a:t>
            </a:r>
            <a:endParaRPr lang="ja-JP" altLang="en-US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4580" name="スライド番号プレースホルダ 8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448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ABFE05-C6FA-43A1-8C6F-559ABCC03A22}" type="slidenum">
              <a:rPr lang="ja-JP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chemeClr val="bg1"/>
              </a:solidFill>
            </a:endParaRPr>
          </a:p>
        </p:txBody>
      </p:sp>
      <p:sp>
        <p:nvSpPr>
          <p:cNvPr id="25" name="フッター プレースホルダ 9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altLang="zh-TW" smtClean="0">
                <a:solidFill>
                  <a:schemeClr val="bg1"/>
                </a:solidFill>
              </a:rPr>
              <a:t>CTA Inauguration 2018.10.12</a:t>
            </a:r>
            <a:endParaRPr lang="ja-JP" altLang="en-US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" y="1097279"/>
            <a:ext cx="7371080" cy="491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16098</TotalTime>
  <Words>539</Words>
  <Application>Microsoft Office PowerPoint</Application>
  <PresentationFormat>画面に合わせる (4:3)</PresentationFormat>
  <Paragraphs>189</Paragraphs>
  <Slides>25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25</vt:i4>
      </vt:variant>
    </vt:vector>
  </HeadingPairs>
  <TitlesOfParts>
    <vt:vector size="35" baseType="lpstr">
      <vt:lpstr>ＭＳ Ｐゴシック</vt:lpstr>
      <vt:lpstr>ＭＳ ゴシック</vt:lpstr>
      <vt:lpstr>新細明體</vt:lpstr>
      <vt:lpstr>Arial</vt:lpstr>
      <vt:lpstr>Calibri</vt:lpstr>
      <vt:lpstr>Calibri Light</vt:lpstr>
      <vt:lpstr>Cambria</vt:lpstr>
      <vt:lpstr>Office Theme</vt:lpstr>
      <vt:lpstr>1_Office Theme</vt:lpstr>
      <vt:lpstr>8_Office テーマ</vt:lpstr>
      <vt:lpstr>KAGRA – 3km Cryogenic Laser Interferometer</vt:lpstr>
      <vt:lpstr>Two key features of KAGRA</vt:lpstr>
      <vt:lpstr>Seismic noise in Kamioka Mine</vt:lpstr>
      <vt:lpstr>Difficulty of Underground site</vt:lpstr>
      <vt:lpstr>PowerPoint プレゼンテーション</vt:lpstr>
      <vt:lpstr>Spring water from wall surfaces</vt:lpstr>
      <vt:lpstr>Water drain</vt:lpstr>
      <vt:lpstr>Water drain</vt:lpstr>
      <vt:lpstr>Today’s KAGRA</vt:lpstr>
      <vt:lpstr>Two key features of KAGRA</vt:lpstr>
      <vt:lpstr>Cryogenic mirror system</vt:lpstr>
      <vt:lpstr>Thermal noises</vt:lpstr>
      <vt:lpstr>Mirror thermal noise</vt:lpstr>
      <vt:lpstr>Conditions required to mirror cooling system</vt:lpstr>
      <vt:lpstr>Solution</vt:lpstr>
      <vt:lpstr>Completion of four sapphire mirrors</vt:lpstr>
      <vt:lpstr>Solution</vt:lpstr>
      <vt:lpstr>design of cryogenic mirror system</vt:lpstr>
      <vt:lpstr>Cryogenic mirror</vt:lpstr>
      <vt:lpstr>Cryogenic payload</vt:lpstr>
      <vt:lpstr>Merit of cryogenic mirror</vt:lpstr>
      <vt:lpstr>Schedule of KAGRA</vt:lpstr>
      <vt:lpstr>Schedule of LIGO and VIRGO</vt:lpstr>
      <vt:lpstr>Toward joining O3 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大型低温重力波望遠鏡 KAGRAの進捗状況</dc:title>
  <dc:creator>Masatake OHASHI</dc:creator>
  <cp:lastModifiedBy>Masatake OHASHI</cp:lastModifiedBy>
  <cp:revision>54</cp:revision>
  <cp:lastPrinted>2015-04-05T11:46:27Z</cp:lastPrinted>
  <dcterms:created xsi:type="dcterms:W3CDTF">2015-02-27T03:44:52Z</dcterms:created>
  <dcterms:modified xsi:type="dcterms:W3CDTF">2018-10-11T09:03:39Z</dcterms:modified>
</cp:coreProperties>
</file>