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3.xml" ContentType="application/vnd.openxmlformats-officedocument.theme+xml"/>
  <Override PartName="/ppt/slideLayouts/slideLayout93.xml" ContentType="application/vnd.openxmlformats-officedocument.presentationml.slideLayout+xml"/>
  <Override PartName="/ppt/theme/theme1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6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7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8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9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1" r:id="rId3"/>
    <p:sldMasterId id="2147483697" r:id="rId4"/>
    <p:sldMasterId id="2147483703" r:id="rId5"/>
    <p:sldMasterId id="2147483739" r:id="rId6"/>
    <p:sldMasterId id="2147483782" r:id="rId7"/>
    <p:sldMasterId id="2147483869" r:id="rId8"/>
    <p:sldMasterId id="2147483873" r:id="rId9"/>
    <p:sldMasterId id="2147483959" r:id="rId10"/>
    <p:sldMasterId id="2147483971" r:id="rId11"/>
    <p:sldMasterId id="2147483996" r:id="rId12"/>
    <p:sldMasterId id="2147484009" r:id="rId13"/>
    <p:sldMasterId id="2147484022" r:id="rId14"/>
    <p:sldMasterId id="2147484050" r:id="rId15"/>
    <p:sldMasterId id="2147484063" r:id="rId16"/>
    <p:sldMasterId id="2147484078" r:id="rId17"/>
    <p:sldMasterId id="2147484093" r:id="rId18"/>
    <p:sldMasterId id="2147484098" r:id="rId19"/>
    <p:sldMasterId id="2147484108" r:id="rId20"/>
  </p:sldMasterIdLst>
  <p:notesMasterIdLst>
    <p:notesMasterId r:id="rId64"/>
  </p:notesMasterIdLst>
  <p:sldIdLst>
    <p:sldId id="2818" r:id="rId21"/>
    <p:sldId id="1790" r:id="rId22"/>
    <p:sldId id="1179" r:id="rId23"/>
    <p:sldId id="1180" r:id="rId24"/>
    <p:sldId id="1181" r:id="rId25"/>
    <p:sldId id="1220" r:id="rId26"/>
    <p:sldId id="2830" r:id="rId27"/>
    <p:sldId id="1766" r:id="rId28"/>
    <p:sldId id="2826" r:id="rId29"/>
    <p:sldId id="2827" r:id="rId30"/>
    <p:sldId id="2828" r:id="rId31"/>
    <p:sldId id="676" r:id="rId32"/>
    <p:sldId id="1178" r:id="rId33"/>
    <p:sldId id="316" r:id="rId34"/>
    <p:sldId id="1143" r:id="rId35"/>
    <p:sldId id="1144" r:id="rId36"/>
    <p:sldId id="2820" r:id="rId37"/>
    <p:sldId id="2821" r:id="rId38"/>
    <p:sldId id="2822" r:id="rId39"/>
    <p:sldId id="1082" r:id="rId40"/>
    <p:sldId id="2199" r:id="rId41"/>
    <p:sldId id="2236" r:id="rId42"/>
    <p:sldId id="2237" r:id="rId43"/>
    <p:sldId id="2233" r:id="rId44"/>
    <p:sldId id="1026" r:id="rId45"/>
    <p:sldId id="1033" r:id="rId46"/>
    <p:sldId id="1028" r:id="rId47"/>
    <p:sldId id="1029" r:id="rId48"/>
    <p:sldId id="2817" r:id="rId49"/>
    <p:sldId id="2776" r:id="rId50"/>
    <p:sldId id="2802" r:id="rId51"/>
    <p:sldId id="2825" r:id="rId52"/>
    <p:sldId id="2812" r:id="rId53"/>
    <p:sldId id="2809" r:id="rId54"/>
    <p:sldId id="2804" r:id="rId55"/>
    <p:sldId id="2805" r:id="rId56"/>
    <p:sldId id="2806" r:id="rId57"/>
    <p:sldId id="2814" r:id="rId58"/>
    <p:sldId id="2815" r:id="rId59"/>
    <p:sldId id="2810" r:id="rId60"/>
    <p:sldId id="1048" r:id="rId61"/>
    <p:sldId id="1071" r:id="rId62"/>
    <p:sldId id="2829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432FF"/>
    <a:srgbClr val="FF0000"/>
    <a:srgbClr val="E00030"/>
    <a:srgbClr val="2780FF"/>
    <a:srgbClr val="A1D58F"/>
    <a:srgbClr val="FFFF00"/>
    <a:srgbClr val="ACFFFF"/>
    <a:srgbClr val="FFFF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/>
    <p:restoredTop sz="94170" autoAdjust="0"/>
  </p:normalViewPr>
  <p:slideViewPr>
    <p:cSldViewPr snapToGrid="0" snapToObjects="1">
      <p:cViewPr>
        <p:scale>
          <a:sx n="141" d="100"/>
          <a:sy n="141" d="100"/>
        </p:scale>
        <p:origin x="-73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9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350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5D60F-352F-6A40-BB72-6BFA555240B0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1BA8D-A680-BC4B-8987-BAD7E4717C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5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493614-B771-314A-B971-53816EA1489A}" type="slidenum">
              <a:rPr lang="de-DE">
                <a:solidFill>
                  <a:prstClr val="black"/>
                </a:solidFill>
              </a:rPr>
              <a:pPr/>
              <a:t>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41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97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1BA8D-A680-BC4B-8987-BAD7E4717C7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15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77AAE-9EE3-7746-A6F9-38F6311246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5612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654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377AAE-9EE3-7746-A6F9-38F6311246B2}" type="slidenum">
              <a:rPr lang="en-US" sz="1200">
                <a:solidFill>
                  <a:prstClr val="black"/>
                </a:solidFill>
              </a:rPr>
              <a:pPr/>
              <a:t>41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5612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80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493614-B771-314A-B971-53816EA1489A}" type="slidenum">
              <a:rPr lang="de-DE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41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07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493614-B771-314A-B971-53816EA1489A}" type="slidenum">
              <a:rPr lang="de-DE">
                <a:solidFill>
                  <a:prstClr val="black"/>
                </a:solidFill>
              </a:rPr>
              <a:pPr/>
              <a:t>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41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18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493614-B771-314A-B971-53816EA1489A}" type="slidenum">
              <a:rPr lang="de-DE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41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36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Auch</a:t>
            </a:r>
            <a:r>
              <a:rPr lang="en-US"/>
              <a:t> </a:t>
            </a:r>
            <a:r>
              <a:rPr lang="en-US" err="1"/>
              <a:t>andere</a:t>
            </a:r>
            <a:r>
              <a:rPr lang="en-US"/>
              <a:t> </a:t>
            </a:r>
            <a:r>
              <a:rPr lang="en-US" err="1"/>
              <a:t>Väter</a:t>
            </a:r>
            <a:r>
              <a:rPr lang="en-US"/>
              <a:t> </a:t>
            </a:r>
            <a:r>
              <a:rPr lang="en-US" err="1"/>
              <a:t>haben</a:t>
            </a:r>
            <a:r>
              <a:rPr lang="en-US"/>
              <a:t> </a:t>
            </a:r>
            <a:r>
              <a:rPr lang="en-US" err="1"/>
              <a:t>schöne</a:t>
            </a:r>
            <a:r>
              <a:rPr lang="en-US"/>
              <a:t> </a:t>
            </a:r>
            <a:r>
              <a:rPr lang="en-US" err="1"/>
              <a:t>Töchter</a:t>
            </a:r>
            <a:r>
              <a:rPr lang="en-US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ABAFB-297C-DD48-9B7F-8BF5FBAF2CF9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73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377AAE-9EE3-7746-A6F9-38F6311246B2}" type="slidenum">
              <a:rPr lang="en-US" sz="1200">
                <a:solidFill>
                  <a:prstClr val="black"/>
                </a:solidFill>
              </a:rPr>
              <a:pPr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5612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266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377AAE-9EE3-7746-A6F9-38F6311246B2}" type="slidenum">
              <a:rPr lang="en-US" sz="1200">
                <a:solidFill>
                  <a:prstClr val="black"/>
                </a:solidFill>
              </a:rPr>
              <a:pPr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5612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0390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377AAE-9EE3-7746-A6F9-38F6311246B2}" type="slidenum">
              <a:rPr lang="en-US" sz="1200">
                <a:solidFill>
                  <a:prstClr val="black"/>
                </a:solidFill>
              </a:rPr>
              <a:pPr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5612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6482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377AAE-9EE3-7746-A6F9-38F6311246B2}" type="slidenum">
              <a:rPr lang="en-US" sz="1200">
                <a:solidFill>
                  <a:prstClr val="black"/>
                </a:solidFill>
              </a:rPr>
              <a:pPr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5612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524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74" indent="0" algn="ctr">
              <a:buNone/>
              <a:defRPr/>
            </a:lvl2pPr>
            <a:lvl3pPr marL="642750" indent="0" algn="ctr">
              <a:buNone/>
              <a:defRPr/>
            </a:lvl3pPr>
            <a:lvl4pPr marL="964124" indent="0" algn="ctr">
              <a:buNone/>
              <a:defRPr/>
            </a:lvl4pPr>
            <a:lvl5pPr marL="1285500" indent="0" algn="ctr">
              <a:buNone/>
              <a:defRPr/>
            </a:lvl5pPr>
            <a:lvl6pPr marL="1606877" indent="0" algn="ctr">
              <a:buNone/>
              <a:defRPr/>
            </a:lvl6pPr>
            <a:lvl7pPr marL="1928250" indent="0" algn="ctr">
              <a:buNone/>
              <a:defRPr/>
            </a:lvl7pPr>
            <a:lvl8pPr marL="2249626" indent="0" algn="ctr">
              <a:buNone/>
              <a:defRPr/>
            </a:lvl8pPr>
            <a:lvl9pPr marL="257100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064242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7124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2" y="273478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2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74" indent="0">
              <a:buNone/>
              <a:defRPr sz="2000"/>
            </a:lvl2pPr>
            <a:lvl3pPr marL="642750" indent="0">
              <a:buNone/>
              <a:defRPr sz="1700"/>
            </a:lvl3pPr>
            <a:lvl4pPr marL="964124" indent="0">
              <a:buNone/>
              <a:defRPr sz="1400"/>
            </a:lvl4pPr>
            <a:lvl5pPr marL="1285500" indent="0">
              <a:buNone/>
              <a:defRPr sz="1400"/>
            </a:lvl5pPr>
            <a:lvl6pPr marL="1606877" indent="0">
              <a:buNone/>
              <a:defRPr sz="1400"/>
            </a:lvl6pPr>
            <a:lvl7pPr marL="1928250" indent="0">
              <a:buNone/>
              <a:defRPr sz="1400"/>
            </a:lvl7pPr>
            <a:lvl8pPr marL="2249626" indent="0">
              <a:buNone/>
              <a:defRPr sz="1400"/>
            </a:lvl8pPr>
            <a:lvl9pPr marL="2571001" indent="0">
              <a:buNone/>
              <a:defRPr sz="14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7"/>
            <a:ext cx="2085082" cy="60186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7"/>
            <a:ext cx="6148090" cy="60186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2100064" cy="1377641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1835697" y="1556792"/>
            <a:ext cx="6624736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 userDrawn="1"/>
        </p:nvSpPr>
        <p:spPr>
          <a:xfrm>
            <a:off x="467545" y="6165304"/>
            <a:ext cx="8208912" cy="523220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154"/>
            <a:r>
              <a:rPr lang="de-DE" sz="1400" dirty="0">
                <a:solidFill>
                  <a:srgbClr val="002060"/>
                </a:solidFill>
              </a:rPr>
              <a:t>Executive Board Meeting, 14 May 2012, Amsterdam</a:t>
            </a:r>
          </a:p>
          <a:p>
            <a:pPr defTabSz="457154"/>
            <a:r>
              <a:rPr lang="de-DE" sz="1400" dirty="0">
                <a:solidFill>
                  <a:srgbClr val="002060"/>
                </a:solidFill>
              </a:rPr>
              <a:t>Heike Lorenzen-Schmidt, Project Administrator</a:t>
            </a:r>
          </a:p>
        </p:txBody>
      </p:sp>
    </p:spTree>
    <p:extLst/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74" indent="0" algn="ctr">
              <a:buNone/>
              <a:defRPr/>
            </a:lvl2pPr>
            <a:lvl3pPr marL="642750" indent="0" algn="ctr">
              <a:buNone/>
              <a:defRPr/>
            </a:lvl3pPr>
            <a:lvl4pPr marL="964124" indent="0" algn="ctr">
              <a:buNone/>
              <a:defRPr/>
            </a:lvl4pPr>
            <a:lvl5pPr marL="1285500" indent="0" algn="ctr">
              <a:buNone/>
              <a:defRPr/>
            </a:lvl5pPr>
            <a:lvl6pPr marL="1606877" indent="0" algn="ctr">
              <a:buNone/>
              <a:defRPr/>
            </a:lvl6pPr>
            <a:lvl7pPr marL="1928250" indent="0" algn="ctr">
              <a:buNone/>
              <a:defRPr/>
            </a:lvl7pPr>
            <a:lvl8pPr marL="2249626" indent="0" algn="ctr">
              <a:buNone/>
              <a:defRPr/>
            </a:lvl8pPr>
            <a:lvl9pPr marL="257100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18093" indent="-318093">
              <a:spcBef>
                <a:spcPts val="600"/>
              </a:spcBef>
              <a:buFont typeface="Wingdings" charset="2"/>
              <a:buChar char="§"/>
              <a:tabLst>
                <a:tab pos="256706" algn="l"/>
              </a:tabLst>
              <a:defRPr sz="2400">
                <a:solidFill>
                  <a:schemeClr val="tx1"/>
                </a:solidFill>
              </a:defRPr>
            </a:lvl1pPr>
            <a:lvl2pPr marL="539750" indent="-263525">
              <a:buFont typeface="Wingdings" charset="2"/>
              <a:buChar char="§"/>
              <a:defRPr sz="2000">
                <a:solidFill>
                  <a:srgbClr val="4F81BD"/>
                </a:solidFill>
              </a:defRPr>
            </a:lvl2pPr>
            <a:lvl3pPr marL="776656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3pPr>
            <a:lvl4pPr marL="1089105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4pPr>
            <a:lvl5pPr marL="1401553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 flipH="1">
            <a:off x="0" y="1201043"/>
            <a:ext cx="9144000" cy="565695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prstClr val="white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"/>
            <a:ext cx="9144000" cy="120104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7" name="Line 2"/>
          <p:cNvSpPr>
            <a:spLocks noChangeShapeType="1"/>
          </p:cNvSpPr>
          <p:nvPr userDrawn="1"/>
        </p:nvSpPr>
        <p:spPr bwMode="auto">
          <a:xfrm flipH="1">
            <a:off x="0" y="1201043"/>
            <a:ext cx="9144000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</p:spTree>
    <p:extLst/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7"/>
            <a:ext cx="2085082" cy="60186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7"/>
            <a:ext cx="6148090" cy="60186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3663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2" y="273478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2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74" indent="0">
              <a:buNone/>
              <a:defRPr sz="2000"/>
            </a:lvl2pPr>
            <a:lvl3pPr marL="642750" indent="0">
              <a:buNone/>
              <a:defRPr sz="1700"/>
            </a:lvl3pPr>
            <a:lvl4pPr marL="964124" indent="0">
              <a:buNone/>
              <a:defRPr sz="1400"/>
            </a:lvl4pPr>
            <a:lvl5pPr marL="1285500" indent="0">
              <a:buNone/>
              <a:defRPr sz="1400"/>
            </a:lvl5pPr>
            <a:lvl6pPr marL="1606877" indent="0">
              <a:buNone/>
              <a:defRPr sz="1400"/>
            </a:lvl6pPr>
            <a:lvl7pPr marL="1928250" indent="0">
              <a:buNone/>
              <a:defRPr sz="1400"/>
            </a:lvl7pPr>
            <a:lvl8pPr marL="2249626" indent="0">
              <a:buNone/>
              <a:defRPr sz="1400"/>
            </a:lvl8pPr>
            <a:lvl9pPr marL="2571001" indent="0">
              <a:buNone/>
              <a:defRPr sz="14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7"/>
            <a:ext cx="2085082" cy="60186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7"/>
            <a:ext cx="6148090" cy="60186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82880" y="34290"/>
            <a:ext cx="8808720" cy="563562"/>
          </a:xfrm>
        </p:spPr>
        <p:txBody>
          <a:bodyPr/>
          <a:lstStyle>
            <a:lvl1pPr algn="ctr">
              <a:defRPr sz="2800" baseline="0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54"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817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  <a:latin typeface="Helvetica Neue"/>
              </a:rPr>
              <a:t>'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54"/>
            <a:fld id="{62D9D150-E140-4648-BC9D-1A64C134DEA1}" type="slidenum">
              <a:rPr lang="de-DE">
                <a:solidFill>
                  <a:prstClr val="black"/>
                </a:solidFill>
              </a:rPr>
              <a:pPr defTabSz="457154"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</p:spTree>
    <p:extLst/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415"/>
            <a:ext cx="8229600" cy="653329"/>
          </a:xfrm>
          <a:prstGeom prst="rect">
            <a:avLst/>
          </a:prstGeom>
        </p:spPr>
        <p:txBody>
          <a:bodyPr/>
          <a:lstStyle>
            <a:lvl1pPr algn="l">
              <a:defRPr sz="36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de-DE" dirty="0" err="1"/>
              <a:t>Click</a:t>
            </a:r>
            <a:r>
              <a:rPr lang="de-DE" dirty="0"/>
              <a:t> to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349847"/>
            <a:ext cx="9144000" cy="5081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9" tIns="45680" rIns="91359" bIns="45680" rtlCol="0" anchor="ctr"/>
          <a:lstStyle/>
          <a:p>
            <a:pPr algn="ctr" defTabSz="913603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2100064" cy="1377641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1835697" y="1556792"/>
            <a:ext cx="6624736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 userDrawn="1"/>
        </p:nvSpPr>
        <p:spPr>
          <a:xfrm>
            <a:off x="467545" y="6165304"/>
            <a:ext cx="8208912" cy="523220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154"/>
            <a:r>
              <a:rPr lang="de-DE" sz="1400" dirty="0">
                <a:solidFill>
                  <a:srgbClr val="002060"/>
                </a:solidFill>
                <a:latin typeface="Helvetica Neue"/>
                <a:ea typeface="ヒラギノ角ゴ ProN W3"/>
                <a:cs typeface="ヒラギノ角ゴ ProN W3"/>
              </a:rPr>
              <a:t>Executive Board Meeting, 14 May 2012, Amsterdam</a:t>
            </a:r>
          </a:p>
          <a:p>
            <a:pPr defTabSz="457154"/>
            <a:r>
              <a:rPr lang="de-DE" sz="1400" dirty="0">
                <a:solidFill>
                  <a:srgbClr val="002060"/>
                </a:solidFill>
                <a:latin typeface="Helvetica Neue"/>
                <a:ea typeface="ヒラギノ角ゴ ProN W3"/>
                <a:cs typeface="ヒラギノ角ゴ ProN W3"/>
              </a:rPr>
              <a:t>Heike Lorenzen-Schmidt, Project Administrator</a:t>
            </a:r>
          </a:p>
        </p:txBody>
      </p:sp>
    </p:spTree>
    <p:extLst>
      <p:ext uri="{BB962C8B-B14F-4D97-AF65-F5344CB8AC3E}">
        <p14:creationId xmlns:p14="http://schemas.microsoft.com/office/powerpoint/2010/main" val="262538830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7"/>
          <p:cNvSpPr>
            <a:spLocks noChangeArrowheads="1"/>
          </p:cNvSpPr>
          <p:nvPr userDrawn="1"/>
        </p:nvSpPr>
        <p:spPr bwMode="auto">
          <a:xfrm>
            <a:off x="8508469" y="6232004"/>
            <a:ext cx="406400" cy="406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sz="2400">
              <a:solidFill>
                <a:srgbClr val="000000">
                  <a:lumMod val="85000"/>
                  <a:lumOff val="15000"/>
                </a:srgbClr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8441794" y="6216129"/>
            <a:ext cx="554037" cy="403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fld id="{B4113116-F228-3045-99FC-AB3AB9438CBE}" type="slidenum">
              <a:rPr lang="en-US" sz="2200" b="1" i="1">
                <a:solidFill>
                  <a:srgbClr val="FFFFFF"/>
                </a:solidFill>
                <a:latin typeface="Trebuchet MS" charset="0"/>
                <a:ea typeface="Arial" charset="0"/>
                <a:cs typeface="Arial" charset="0"/>
              </a:rPr>
              <a:pPr algn="ctr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en-US" sz="2200" b="1" i="1">
              <a:solidFill>
                <a:srgbClr val="FFFFFF"/>
              </a:solidFill>
              <a:latin typeface="Trebuchet MS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3674" y="94250"/>
            <a:ext cx="9173432" cy="71913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grayscl/>
            <a:lum bright="91000"/>
          </a:blip>
          <a:stretch>
            <a:fillRect/>
          </a:stretch>
        </p:blipFill>
        <p:spPr>
          <a:xfrm>
            <a:off x="7835641" y="29633"/>
            <a:ext cx="1274493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56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4261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3674" y="94250"/>
            <a:ext cx="9173432" cy="7191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710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934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2100064" cy="1377641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1835697" y="1556792"/>
            <a:ext cx="6624736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 userDrawn="1"/>
        </p:nvSpPr>
        <p:spPr>
          <a:xfrm>
            <a:off x="467545" y="6165304"/>
            <a:ext cx="8208912" cy="523220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154"/>
            <a:r>
              <a:rPr lang="de-DE" sz="1400">
                <a:solidFill>
                  <a:srgbClr val="002060"/>
                </a:solidFill>
                <a:latin typeface="Helvetica Neue"/>
                <a:ea typeface="ヒラギノ角ゴ ProN W3"/>
                <a:cs typeface="ヒラギノ角ゴ ProN W3"/>
              </a:rPr>
              <a:t>Executive Board Meeting, 14 May 2012, Amsterdam</a:t>
            </a:r>
          </a:p>
          <a:p>
            <a:pPr defTabSz="457154"/>
            <a:r>
              <a:rPr lang="de-DE" sz="1400">
                <a:solidFill>
                  <a:srgbClr val="002060"/>
                </a:solidFill>
                <a:latin typeface="Helvetica Neue"/>
                <a:ea typeface="ヒラギノ角ゴ ProN W3"/>
                <a:cs typeface="ヒラギノ角ゴ ProN W3"/>
              </a:rPr>
              <a:t>Heike Lorenzen-Schmidt, Project Administrator</a:t>
            </a:r>
          </a:p>
        </p:txBody>
      </p:sp>
    </p:spTree>
    <p:extLst>
      <p:ext uri="{BB962C8B-B14F-4D97-AF65-F5344CB8AC3E}">
        <p14:creationId xmlns:p14="http://schemas.microsoft.com/office/powerpoint/2010/main" val="9472768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P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Date of talk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Place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of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talk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576444"/>
            <a:ext cx="2133600" cy="288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071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2100064" cy="1377641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1835697" y="1556792"/>
            <a:ext cx="6624736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 userDrawn="1"/>
        </p:nvSpPr>
        <p:spPr>
          <a:xfrm>
            <a:off x="467545" y="6165304"/>
            <a:ext cx="8208912" cy="523220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154"/>
            <a:r>
              <a:rPr lang="de-DE" sz="1400">
                <a:solidFill>
                  <a:srgbClr val="002060"/>
                </a:solidFill>
              </a:rPr>
              <a:t>Executive Board Meeting, 14 May 2012, Amsterdam</a:t>
            </a:r>
          </a:p>
          <a:p>
            <a:pPr defTabSz="457154"/>
            <a:r>
              <a:rPr lang="de-DE" sz="1400">
                <a:solidFill>
                  <a:srgbClr val="002060"/>
                </a:solidFill>
              </a:rPr>
              <a:t>Heike Lorenzen-Schmidt, Project Administrator</a:t>
            </a:r>
          </a:p>
        </p:txBody>
      </p:sp>
    </p:spTree>
    <p:extLst>
      <p:ext uri="{BB962C8B-B14F-4D97-AF65-F5344CB8AC3E}">
        <p14:creationId xmlns:p14="http://schemas.microsoft.com/office/powerpoint/2010/main" val="37484094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82880" y="34290"/>
            <a:ext cx="8808720" cy="563562"/>
          </a:xfrm>
        </p:spPr>
        <p:txBody>
          <a:bodyPr/>
          <a:lstStyle>
            <a:lvl1pPr algn="ctr">
              <a:defRPr sz="2800" baseline="0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54"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817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'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54"/>
            <a:fld id="{62D9D150-E140-4648-BC9D-1A64C134DEA1}" type="slidenum">
              <a:rPr lang="de-DE">
                <a:solidFill>
                  <a:prstClr val="black"/>
                </a:solidFill>
              </a:rPr>
              <a:pPr defTabSz="457154"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185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82880" y="34290"/>
            <a:ext cx="8808720" cy="563562"/>
          </a:xfrm>
        </p:spPr>
        <p:txBody>
          <a:bodyPr/>
          <a:lstStyle>
            <a:lvl1pPr algn="ctr">
              <a:defRPr sz="2800" baseline="0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54"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817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  <a:latin typeface="Helvetica Neue"/>
              </a:rPr>
              <a:t>'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54"/>
            <a:fld id="{62D9D150-E140-4648-BC9D-1A64C134DEA1}" type="slidenum">
              <a:rPr lang="de-DE">
                <a:solidFill>
                  <a:prstClr val="black"/>
                </a:solidFill>
              </a:rPr>
              <a:pPr defTabSz="457154"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192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415"/>
            <a:ext cx="8229600" cy="653329"/>
          </a:xfrm>
          <a:prstGeom prst="rect">
            <a:avLst/>
          </a:prstGeom>
        </p:spPr>
        <p:txBody>
          <a:bodyPr/>
          <a:lstStyle>
            <a:lvl1pPr algn="l">
              <a:defRPr sz="36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de-DE" dirty="0" err="1"/>
              <a:t>Click</a:t>
            </a:r>
            <a:r>
              <a:rPr lang="de-DE" dirty="0"/>
              <a:t> to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349847"/>
            <a:ext cx="9144000" cy="5081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9" tIns="45680" rIns="91359" bIns="45680" rtlCol="0" anchor="ctr"/>
          <a:lstStyle/>
          <a:p>
            <a:pPr algn="ctr" defTabSz="913603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32471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7"/>
          <p:cNvSpPr>
            <a:spLocks noChangeArrowheads="1"/>
          </p:cNvSpPr>
          <p:nvPr userDrawn="1"/>
        </p:nvSpPr>
        <p:spPr bwMode="auto">
          <a:xfrm>
            <a:off x="8508469" y="6232004"/>
            <a:ext cx="406400" cy="406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sz="2400" dirty="0">
              <a:solidFill>
                <a:srgbClr val="000000">
                  <a:lumMod val="85000"/>
                  <a:lumOff val="15000"/>
                </a:srgbClr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3674" y="94250"/>
            <a:ext cx="9173432" cy="71913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322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035" name="Rectangle 19"/>
          <p:cNvSpPr>
            <a:spLocks noChangeArrowheads="1"/>
          </p:cNvSpPr>
          <p:nvPr userDrawn="1"/>
        </p:nvSpPr>
        <p:spPr bwMode="auto">
          <a:xfrm>
            <a:off x="0" y="0"/>
            <a:ext cx="1835150" cy="68580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2134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1773238"/>
            <a:ext cx="6765925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134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1340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21340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21340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D793C27-FEA8-C441-AFC4-1B850F66ECC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2134034" name="Picture 18" descr="GA-SKY copy"/>
          <p:cNvPicPr>
            <a:picLocks noChangeAspect="1" noChangeArrowheads="1"/>
          </p:cNvPicPr>
          <p:nvPr userDrawn="1"/>
        </p:nvPicPr>
        <p:blipFill>
          <a:blip r:embed="rId2">
            <a:lum bright="38000" contrast="34000"/>
          </a:blip>
          <a:srcRect t="21768" b="27628"/>
          <a:stretch>
            <a:fillRect/>
          </a:stretch>
        </p:blipFill>
        <p:spPr bwMode="auto">
          <a:xfrm>
            <a:off x="0" y="3376613"/>
            <a:ext cx="91440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8257033"/>
      </p:ext>
    </p:extLst>
  </p:cSld>
  <p:clrMapOvr>
    <a:masterClrMapping/>
  </p:clrMapOvr>
  <p:transition>
    <p:zoom dir="in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D5DC2F-7284-FF46-9FBA-278C6BDE62FB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29592"/>
      </p:ext>
    </p:extLst>
  </p:cSld>
  <p:clrMapOvr>
    <a:masterClrMapping/>
  </p:clrMapOvr>
  <p:transition>
    <p:zoom dir="in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 flipH="1">
            <a:off x="0" y="1201043"/>
            <a:ext cx="9144000" cy="565695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prstClr val="white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"/>
            <a:ext cx="9144000" cy="120104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" name="Line 2"/>
          <p:cNvSpPr>
            <a:spLocks noChangeShapeType="1"/>
          </p:cNvSpPr>
          <p:nvPr userDrawn="1"/>
        </p:nvSpPr>
        <p:spPr bwMode="auto">
          <a:xfrm flipH="1">
            <a:off x="0" y="1201043"/>
            <a:ext cx="9144000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261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1406"/>
            <a:ext cx="7772400" cy="175904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1120" y="3886200"/>
            <a:ext cx="6400800" cy="1391397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subtitle</a:t>
            </a:r>
            <a:r>
              <a:rPr lang="de-DE" dirty="0"/>
              <a:t> style</a:t>
            </a:r>
          </a:p>
          <a:p>
            <a:endParaRPr lang="de-DE" dirty="0"/>
          </a:p>
          <a:p>
            <a:r>
              <a:rPr lang="de-DE" dirty="0"/>
              <a:t>SPEAKER NAME</a:t>
            </a:r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270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5"/>
            <a:ext cx="6293076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TA_Logo_Template_RGB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7103849" y="177497"/>
            <a:ext cx="1549631" cy="93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265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5"/>
            <a:ext cx="6313234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820" y="1644067"/>
            <a:ext cx="4038600" cy="33940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0820" y="1644067"/>
            <a:ext cx="4038600" cy="33940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TA_Logo_Template_RGB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7103849" y="177497"/>
            <a:ext cx="1549631" cy="93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801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4" y="274639"/>
            <a:ext cx="6293077" cy="97488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TA_Logo_Template_RGB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7103849" y="177497"/>
            <a:ext cx="1549631" cy="93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312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5"/>
            <a:ext cx="6272918" cy="824083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‹Nr.›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TA_Logo_Template_RGB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7103849" y="177497"/>
            <a:ext cx="1549631" cy="93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331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739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62026"/>
            <a:ext cx="5486400" cy="44655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16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7330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5" y="238615"/>
            <a:ext cx="6252761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TA_Logo_Template_RGB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7103849" y="177497"/>
            <a:ext cx="1549631" cy="93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091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BD3B7-9537-4FB6-AEB8-BEE9739DCFE4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5F4DB-8F7B-4C86-B4A1-3B810123C340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68E0E-5868-4AE3-9DC6-273958EC538F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8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8856E-6979-4053-99A4-334E6A45675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2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F63A2-6583-4285-BFBE-D58CC206C684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5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830"/>
          </a:xfrm>
        </p:spPr>
        <p:txBody>
          <a:bodyPr/>
          <a:lstStyle>
            <a:lvl1pPr algn="l">
              <a:defRPr sz="4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3622A-98FE-4BB6-8F5E-326497658C1D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31061-8B49-4F65-BF61-EE1F9931B844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8D9D4-C9B7-499F-A435-10D49C7DD5A0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39430-A448-4CFF-81CA-6F8EA9009709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3674" y="94250"/>
            <a:ext cx="9173432" cy="7191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09120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3C6C5-4603-4142-B57D-ADF7F1DFA92A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5BD29-DEA5-4877-A486-1614B72A0628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652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347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928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41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18093" indent="-318093">
              <a:buFont typeface="Wingdings" charset="2"/>
              <a:buChar char="§"/>
              <a:tabLst>
                <a:tab pos="256706" algn="l"/>
              </a:tabLst>
              <a:defRPr sz="2400">
                <a:solidFill>
                  <a:schemeClr val="tx1"/>
                </a:solidFill>
              </a:defRPr>
            </a:lvl1pPr>
            <a:lvl2pPr marL="531813" indent="-255588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2pPr>
            <a:lvl3pPr marL="776656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3pPr>
            <a:lvl4pPr marL="1089105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4pPr>
            <a:lvl5pPr marL="1401553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00491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025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072" name="Rectangle 8"/>
          <p:cNvSpPr>
            <a:spLocks noChangeArrowheads="1"/>
          </p:cNvSpPr>
          <p:nvPr userDrawn="1"/>
        </p:nvSpPr>
        <p:spPr bwMode="auto">
          <a:xfrm>
            <a:off x="0" y="0"/>
            <a:ext cx="1835150" cy="685800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4D4D4D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136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4" y="1773238"/>
            <a:ext cx="6765925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136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1360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21360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21360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216884F-5506-5741-8BAC-9351E2CAA854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2136071" name="Picture 7" descr="GA-SKY copy"/>
          <p:cNvPicPr>
            <a:picLocks noChangeAspect="1" noChangeArrowheads="1"/>
          </p:cNvPicPr>
          <p:nvPr userDrawn="1"/>
        </p:nvPicPr>
        <p:blipFill>
          <a:blip r:embed="rId2">
            <a:lum bright="-12000" contrast="-10000"/>
          </a:blip>
          <a:srcRect t="21768" b="27628"/>
          <a:stretch>
            <a:fillRect/>
          </a:stretch>
        </p:blipFill>
        <p:spPr bwMode="auto">
          <a:xfrm>
            <a:off x="0" y="3376614"/>
            <a:ext cx="91440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0840989"/>
      </p:ext>
    </p:extLst>
  </p:cSld>
  <p:clrMapOvr>
    <a:masterClrMapping/>
  </p:clrMapOvr>
  <p:transition>
    <p:zoom dir="in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CEF199-E066-F245-8BEA-E646C2E97CBF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405"/>
      </p:ext>
    </p:extLst>
  </p:cSld>
  <p:clrMapOvr>
    <a:masterClrMapping/>
  </p:clrMapOvr>
  <p:transition>
    <p:zoom dir="in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0B58EA2-B008-1C49-946E-BF0A7CC0EE4F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828965"/>
      </p:ext>
    </p:extLst>
  </p:cSld>
  <p:clrMapOvr>
    <a:masterClrMapping/>
  </p:clrMapOvr>
  <p:transition>
    <p:zoom dir="in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17638"/>
            <a:ext cx="3810000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3810000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F19BD2E-3F32-354C-A9AE-781C03FDCEBC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43031"/>
      </p:ext>
    </p:extLst>
  </p:cSld>
  <p:clrMapOvr>
    <a:masterClrMapping/>
  </p:clrMapOvr>
  <p:transition>
    <p:zoom dir="in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FA97E0-348E-7546-BF51-5B3660C8AD19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36998"/>
      </p:ext>
    </p:extLst>
  </p:cSld>
  <p:clrMapOvr>
    <a:masterClrMapping/>
  </p:clrMapOvr>
  <p:transition>
    <p:zoom dir="in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B98DB18-0760-AF4A-A1DE-0F3CEEEDDBE4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22886"/>
      </p:ext>
    </p:extLst>
  </p:cSld>
  <p:clrMapOvr>
    <a:masterClrMapping/>
  </p:clrMapOvr>
  <p:transition>
    <p:zoom dir="in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3FA070-596E-5241-AFD0-C7F4287DD585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36210"/>
      </p:ext>
    </p:extLst>
  </p:cSld>
  <p:clrMapOvr>
    <a:masterClrMapping/>
  </p:clrMapOvr>
  <p:transition>
    <p:zoom dir="in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6A55B5-98C4-D745-B0B2-28E52BCC6663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44924"/>
      </p:ext>
    </p:extLst>
  </p:cSld>
  <p:clrMapOvr>
    <a:masterClrMapping/>
  </p:clrMapOvr>
  <p:transition>
    <p:zoom dir="in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B109BA-FB96-C14A-B828-45F7127F692D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30044"/>
      </p:ext>
    </p:extLst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75931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17DC34-8B18-1649-9947-D877681497CD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27549"/>
      </p:ext>
    </p:extLst>
  </p:cSld>
  <p:clrMapOvr>
    <a:masterClrMapping/>
  </p:clrMapOvr>
  <p:transition>
    <p:zoom dir="in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5925" y="115888"/>
            <a:ext cx="2146300" cy="5980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15888"/>
            <a:ext cx="6289675" cy="5980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E71C2DE-1B3B-C440-8136-86045234020B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8508"/>
      </p:ext>
    </p:extLst>
  </p:cSld>
  <p:clrMapOvr>
    <a:masterClrMapping/>
  </p:clrMapOvr>
  <p:transition>
    <p:zoom dir="in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035" name="Rectangle 19"/>
          <p:cNvSpPr>
            <a:spLocks noChangeArrowheads="1"/>
          </p:cNvSpPr>
          <p:nvPr userDrawn="1"/>
        </p:nvSpPr>
        <p:spPr bwMode="auto">
          <a:xfrm>
            <a:off x="0" y="0"/>
            <a:ext cx="1835150" cy="68580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2134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1773238"/>
            <a:ext cx="6765925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134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1340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21340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21340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D793C27-FEA8-C441-AFC4-1B850F66ECC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2134034" name="Picture 18" descr="GA-SKY copy"/>
          <p:cNvPicPr>
            <a:picLocks noChangeAspect="1" noChangeArrowheads="1"/>
          </p:cNvPicPr>
          <p:nvPr userDrawn="1"/>
        </p:nvPicPr>
        <p:blipFill>
          <a:blip r:embed="rId2">
            <a:lum bright="38000" contrast="34000"/>
          </a:blip>
          <a:srcRect t="21768" b="27628"/>
          <a:stretch>
            <a:fillRect/>
          </a:stretch>
        </p:blipFill>
        <p:spPr bwMode="auto">
          <a:xfrm>
            <a:off x="0" y="3376613"/>
            <a:ext cx="91440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248948"/>
      </p:ext>
    </p:extLst>
  </p:cSld>
  <p:clrMapOvr>
    <a:masterClrMapping/>
  </p:clrMapOvr>
  <p:transition>
    <p:zoom dir="in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D5DC2F-7284-FF46-9FBA-278C6BDE62FB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18275"/>
      </p:ext>
    </p:extLst>
  </p:cSld>
  <p:clrMapOvr>
    <a:masterClrMapping/>
  </p:clrMapOvr>
  <p:transition>
    <p:zoom dir="in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072" name="Rectangle 8"/>
          <p:cNvSpPr>
            <a:spLocks noChangeArrowheads="1"/>
          </p:cNvSpPr>
          <p:nvPr userDrawn="1"/>
        </p:nvSpPr>
        <p:spPr bwMode="auto">
          <a:xfrm>
            <a:off x="0" y="0"/>
            <a:ext cx="1835150" cy="685800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4D4D4D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136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1773238"/>
            <a:ext cx="6765925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136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1360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21360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21360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216884F-5506-5741-8BAC-9351E2CAA854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2136071" name="Picture 7" descr="GA-SKY copy"/>
          <p:cNvPicPr>
            <a:picLocks noChangeAspect="1" noChangeArrowheads="1"/>
          </p:cNvPicPr>
          <p:nvPr userDrawn="1"/>
        </p:nvPicPr>
        <p:blipFill>
          <a:blip r:embed="rId2">
            <a:lum bright="-12000" contrast="-10000"/>
          </a:blip>
          <a:srcRect t="21768" b="27628"/>
          <a:stretch>
            <a:fillRect/>
          </a:stretch>
        </p:blipFill>
        <p:spPr bwMode="auto">
          <a:xfrm>
            <a:off x="0" y="3376613"/>
            <a:ext cx="91440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5036864"/>
      </p:ext>
    </p:extLst>
  </p:cSld>
  <p:clrMapOvr>
    <a:masterClrMapping/>
  </p:clrMapOvr>
  <p:transition>
    <p:zoom dir="in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CEF199-E066-F245-8BEA-E646C2E97CBF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06810"/>
      </p:ext>
    </p:extLst>
  </p:cSld>
  <p:clrMapOvr>
    <a:masterClrMapping/>
  </p:clrMapOvr>
  <p:transition>
    <p:zoom dir="in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0B58EA2-B008-1C49-946E-BF0A7CC0EE4F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79692"/>
      </p:ext>
    </p:extLst>
  </p:cSld>
  <p:clrMapOvr>
    <a:masterClrMapping/>
  </p:clrMapOvr>
  <p:transition>
    <p:zoom dir="in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17638"/>
            <a:ext cx="3810000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3810000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F19BD2E-3F32-354C-A9AE-781C03FDCEBC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28829"/>
      </p:ext>
    </p:extLst>
  </p:cSld>
  <p:clrMapOvr>
    <a:masterClrMapping/>
  </p:clrMapOvr>
  <p:transition>
    <p:zoom dir="in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FA97E0-348E-7546-BF51-5B3660C8AD19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83178"/>
      </p:ext>
    </p:extLst>
  </p:cSld>
  <p:clrMapOvr>
    <a:masterClrMapping/>
  </p:clrMapOvr>
  <p:transition>
    <p:zoom dir="in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B98DB18-0760-AF4A-A1DE-0F3CEEEDDBE4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12220"/>
      </p:ext>
    </p:extLst>
  </p:cSld>
  <p:clrMapOvr>
    <a:masterClrMapping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69172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3FA070-596E-5241-AFD0-C7F4287DD585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50827"/>
      </p:ext>
    </p:extLst>
  </p:cSld>
  <p:clrMapOvr>
    <a:masterClrMapping/>
  </p:clrMapOvr>
  <p:transition>
    <p:zoom dir="in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6A55B5-98C4-D745-B0B2-28E52BCC6663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66745"/>
      </p:ext>
    </p:extLst>
  </p:cSld>
  <p:clrMapOvr>
    <a:masterClrMapping/>
  </p:clrMapOvr>
  <p:transition>
    <p:zoom dir="in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B109BA-FB96-C14A-B828-45F7127F692D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67596"/>
      </p:ext>
    </p:extLst>
  </p:cSld>
  <p:clrMapOvr>
    <a:masterClrMapping/>
  </p:clrMapOvr>
  <p:transition>
    <p:zoom dir="in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17DC34-8B18-1649-9947-D877681497CD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28344"/>
      </p:ext>
    </p:extLst>
  </p:cSld>
  <p:clrMapOvr>
    <a:masterClrMapping/>
  </p:clrMapOvr>
  <p:transition>
    <p:zoom dir="in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5925" y="115888"/>
            <a:ext cx="2146300" cy="5980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15888"/>
            <a:ext cx="6289675" cy="5980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E71C2DE-1B3B-C440-8136-86045234020B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43940"/>
      </p:ext>
    </p:extLst>
  </p:cSld>
  <p:clrMapOvr>
    <a:masterClrMapping/>
  </p:clrMapOvr>
  <p:transition>
    <p:zoom dir="in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1408"/>
            <a:ext cx="7772400" cy="175904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1120" y="3886200"/>
            <a:ext cx="6400800" cy="1391397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subtitle</a:t>
            </a:r>
            <a:r>
              <a:rPr lang="de-DE" dirty="0"/>
              <a:t> style</a:t>
            </a:r>
          </a:p>
          <a:p>
            <a:endParaRPr lang="de-DE" dirty="0"/>
          </a:p>
          <a:p>
            <a:r>
              <a:rPr lang="de-DE" dirty="0"/>
              <a:t>SPEAKER NAME</a:t>
            </a:r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10/17/2018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‹Nr.›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7"/>
            <a:ext cx="6293076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10/17/2018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‹Nr.›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1148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TA_Logo_Template_RGB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7103853" y="177499"/>
            <a:ext cx="1549631" cy="93599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7"/>
            <a:ext cx="6313234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820" y="1644069"/>
            <a:ext cx="4038600" cy="33940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0820" y="1644069"/>
            <a:ext cx="4038600" cy="33940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10/17/2018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‹Nr.›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41148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TA_Logo_Template_RGB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7103853" y="177499"/>
            <a:ext cx="1549631" cy="93599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4" y="274642"/>
            <a:ext cx="6293077" cy="97488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10/17/2018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‹Nr.›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1148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TA_Logo_Template_RGB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7103853" y="177499"/>
            <a:ext cx="1549631" cy="93599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7"/>
            <a:ext cx="6272918" cy="824083"/>
          </a:xfrm>
        </p:spPr>
        <p:txBody>
          <a:bodyPr>
            <a:normAutofit/>
          </a:bodyPr>
          <a:lstStyle>
            <a:lvl1pPr>
              <a:defRPr sz="2800" b="0" cap="all" baseline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10/17/2018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‹Nr.›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41148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TA_Logo_Template_RGB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7103853" y="177499"/>
            <a:ext cx="1549631" cy="93599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048991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10/17/2018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‹Nr.›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62027"/>
            <a:ext cx="5486400" cy="44655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10/17/2018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‹Nr.›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9" y="238617"/>
            <a:ext cx="6252761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10/17/2018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‹Nr.›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1148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TA_Logo_Template_RGB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7103853" y="177499"/>
            <a:ext cx="1549631" cy="93599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25" y="0"/>
            <a:ext cx="844073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1529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524000"/>
            <a:ext cx="41529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959601" y="6381750"/>
            <a:ext cx="1905000" cy="476250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t>Nov 17, 2006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1" y="6381750"/>
            <a:ext cx="6413500" cy="476250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t>High Energy Gamma-Rays   —   Milagro &amp; VERITAS   —   DAW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6381750"/>
            <a:ext cx="990600" cy="476250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fld id="{D2CEB67D-191B-654E-9256-865C66AB79BE}" type="slidenum"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25" y="0"/>
            <a:ext cx="844073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1529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2500" y="1524000"/>
            <a:ext cx="41529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959601" y="6381750"/>
            <a:ext cx="1905000" cy="476250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t>Nov 17, 2006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1" y="6381750"/>
            <a:ext cx="6413500" cy="476250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t>High Energy Gamma-Rays   —   Milagro &amp; VERITAS   —   DAW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6381750"/>
            <a:ext cx="990600" cy="476250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fld id="{F233B613-9009-EC45-88E5-B6F68B4D24EA}" type="slidenum"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 flipH="1">
            <a:off x="0" y="1201043"/>
            <a:ext cx="9144000" cy="565695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prstClr val="white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"/>
            <a:ext cx="9144000" cy="120104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" name="Line 2"/>
          <p:cNvSpPr>
            <a:spLocks noChangeShapeType="1"/>
          </p:cNvSpPr>
          <p:nvPr userDrawn="1"/>
        </p:nvSpPr>
        <p:spPr bwMode="auto">
          <a:xfrm flipH="1">
            <a:off x="0" y="1201043"/>
            <a:ext cx="9144000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  <p:extLst/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P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>
            <a:lvl1pPr>
              <a:defRPr sz="1000"/>
            </a:lvl1pPr>
          </a:lstStyle>
          <a:p>
            <a:pPr defTabSz="914400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16th September 2018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MPIK Heidelberg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576444"/>
            <a:ext cx="2133600" cy="288000"/>
          </a:xfrm>
        </p:spPr>
        <p:txBody>
          <a:bodyPr/>
          <a:lstStyle>
            <a:lvl1pPr>
              <a:defRPr sz="1000"/>
            </a:lvl1pPr>
          </a:lstStyle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22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1624-7847-984B-8B73-FFB1D0AC4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5881-D55C-3D4D-8E04-0118D4A79E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1624-7847-984B-8B73-FFB1D0AC4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5881-D55C-3D4D-8E04-0118D4A79E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1624-7847-984B-8B73-FFB1D0AC4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5881-D55C-3D4D-8E04-0118D4A79E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02773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1624-7847-984B-8B73-FFB1D0AC4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5881-D55C-3D4D-8E04-0118D4A79E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1624-7847-984B-8B73-FFB1D0AC4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5881-D55C-3D4D-8E04-0118D4A79E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1624-7847-984B-8B73-FFB1D0AC4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5881-D55C-3D4D-8E04-0118D4A79E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1624-7847-984B-8B73-FFB1D0AC4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5881-D55C-3D4D-8E04-0118D4A79E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1624-7847-984B-8B73-FFB1D0AC4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5881-D55C-3D4D-8E04-0118D4A79E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1624-7847-984B-8B73-FFB1D0AC4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5881-D55C-3D4D-8E04-0118D4A79E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1624-7847-984B-8B73-FFB1D0AC4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5881-D55C-3D4D-8E04-0118D4A79E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1624-7847-984B-8B73-FFB1D0AC4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C5881-D55C-3D4D-8E04-0118D4A79E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P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>
            <a:lvl1pPr>
              <a:defRPr sz="1000"/>
            </a:lvl1pPr>
          </a:lstStyle>
          <a:p>
            <a:pPr defTabSz="914400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16th September 2018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MPIK Heidelberg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576444"/>
            <a:ext cx="2133600" cy="288000"/>
          </a:xfrm>
        </p:spPr>
        <p:txBody>
          <a:bodyPr/>
          <a:lstStyle>
            <a:lvl1pPr>
              <a:defRPr sz="1000"/>
            </a:lvl1pPr>
          </a:lstStyle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65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74" indent="0" algn="ctr">
              <a:buNone/>
              <a:defRPr/>
            </a:lvl2pPr>
            <a:lvl3pPr marL="642750" indent="0" algn="ctr">
              <a:buNone/>
              <a:defRPr/>
            </a:lvl3pPr>
            <a:lvl4pPr marL="964124" indent="0" algn="ctr">
              <a:buNone/>
              <a:defRPr/>
            </a:lvl4pPr>
            <a:lvl5pPr marL="1285500" indent="0" algn="ctr">
              <a:buNone/>
              <a:defRPr/>
            </a:lvl5pPr>
            <a:lvl6pPr marL="1606877" indent="0" algn="ctr">
              <a:buNone/>
              <a:defRPr/>
            </a:lvl6pPr>
            <a:lvl7pPr marL="1928250" indent="0" algn="ctr">
              <a:buNone/>
              <a:defRPr/>
            </a:lvl7pPr>
            <a:lvl8pPr marL="2249626" indent="0" algn="ctr">
              <a:buNone/>
              <a:defRPr/>
            </a:lvl8pPr>
            <a:lvl9pPr marL="257100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16337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18093" indent="-318093">
              <a:buFont typeface="Wingdings" charset="2"/>
              <a:buChar char="§"/>
              <a:tabLst>
                <a:tab pos="256706" algn="l"/>
              </a:tabLst>
              <a:defRPr sz="2400">
                <a:solidFill>
                  <a:schemeClr val="tx1"/>
                </a:solidFill>
              </a:defRPr>
            </a:lvl1pPr>
            <a:lvl2pPr marL="531813" indent="-255588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2pPr>
            <a:lvl3pPr marL="776656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3pPr>
            <a:lvl4pPr marL="1089105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4pPr>
            <a:lvl5pPr marL="1401553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836" y="232177"/>
            <a:ext cx="6913364" cy="766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2" y="273478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2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74" indent="0">
              <a:buNone/>
              <a:defRPr sz="2000"/>
            </a:lvl2pPr>
            <a:lvl3pPr marL="642750" indent="0">
              <a:buNone/>
              <a:defRPr sz="1700"/>
            </a:lvl3pPr>
            <a:lvl4pPr marL="964124" indent="0">
              <a:buNone/>
              <a:defRPr sz="1400"/>
            </a:lvl4pPr>
            <a:lvl5pPr marL="1285500" indent="0">
              <a:buNone/>
              <a:defRPr sz="1400"/>
            </a:lvl5pPr>
            <a:lvl6pPr marL="1606877" indent="0">
              <a:buNone/>
              <a:defRPr sz="1400"/>
            </a:lvl6pPr>
            <a:lvl7pPr marL="1928250" indent="0">
              <a:buNone/>
              <a:defRPr sz="1400"/>
            </a:lvl7pPr>
            <a:lvl8pPr marL="2249626" indent="0">
              <a:buNone/>
              <a:defRPr sz="1400"/>
            </a:lvl8pPr>
            <a:lvl9pPr marL="2571001" indent="0">
              <a:buNone/>
              <a:defRPr sz="14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7"/>
            <a:ext cx="2085082" cy="60186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7"/>
            <a:ext cx="6148090" cy="60186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2" y="273478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2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76196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2100064" cy="1377641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1835697" y="1556792"/>
            <a:ext cx="6624736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 userDrawn="1"/>
        </p:nvSpPr>
        <p:spPr>
          <a:xfrm>
            <a:off x="467545" y="6165304"/>
            <a:ext cx="8208912" cy="523220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154"/>
            <a:r>
              <a:rPr lang="de-DE" sz="1400" dirty="0">
                <a:solidFill>
                  <a:srgbClr val="002060"/>
                </a:solidFill>
              </a:rPr>
              <a:t>Executive Board Meeting, 14 May 2012, Amsterdam</a:t>
            </a:r>
          </a:p>
          <a:p>
            <a:pPr defTabSz="457154"/>
            <a:r>
              <a:rPr lang="de-DE" sz="1400" dirty="0">
                <a:solidFill>
                  <a:srgbClr val="002060"/>
                </a:solidFill>
              </a:rPr>
              <a:t>Heike Lorenzen-Schmidt, Project Administrator</a:t>
            </a:r>
          </a:p>
        </p:txBody>
      </p:sp>
    </p:spTree>
    <p:extLst/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74" indent="0" algn="ctr">
              <a:buNone/>
              <a:defRPr/>
            </a:lvl2pPr>
            <a:lvl3pPr marL="642750" indent="0" algn="ctr">
              <a:buNone/>
              <a:defRPr/>
            </a:lvl3pPr>
            <a:lvl4pPr marL="964124" indent="0" algn="ctr">
              <a:buNone/>
              <a:defRPr/>
            </a:lvl4pPr>
            <a:lvl5pPr marL="1285500" indent="0" algn="ctr">
              <a:buNone/>
              <a:defRPr/>
            </a:lvl5pPr>
            <a:lvl6pPr marL="1606877" indent="0" algn="ctr">
              <a:buNone/>
              <a:defRPr/>
            </a:lvl6pPr>
            <a:lvl7pPr marL="1928250" indent="0" algn="ctr">
              <a:buNone/>
              <a:defRPr/>
            </a:lvl7pPr>
            <a:lvl8pPr marL="2249626" indent="0" algn="ctr">
              <a:buNone/>
              <a:defRPr/>
            </a:lvl8pPr>
            <a:lvl9pPr marL="257100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18093" indent="-318093">
              <a:buFont typeface="Wingdings" charset="2"/>
              <a:buChar char="§"/>
              <a:tabLst>
                <a:tab pos="256706" algn="l"/>
              </a:tabLst>
              <a:defRPr sz="2400">
                <a:solidFill>
                  <a:schemeClr val="tx1"/>
                </a:solidFill>
              </a:defRPr>
            </a:lvl1pPr>
            <a:lvl2pPr marL="531813" indent="-255588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2pPr>
            <a:lvl3pPr marL="776656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3pPr>
            <a:lvl4pPr marL="1089105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4pPr>
            <a:lvl5pPr marL="1401553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2" y="273478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2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74" indent="0">
              <a:buNone/>
              <a:defRPr sz="2000"/>
            </a:lvl2pPr>
            <a:lvl3pPr marL="642750" indent="0">
              <a:buNone/>
              <a:defRPr sz="1700"/>
            </a:lvl3pPr>
            <a:lvl4pPr marL="964124" indent="0">
              <a:buNone/>
              <a:defRPr sz="1400"/>
            </a:lvl4pPr>
            <a:lvl5pPr marL="1285500" indent="0">
              <a:buNone/>
              <a:defRPr sz="1400"/>
            </a:lvl5pPr>
            <a:lvl6pPr marL="1606877" indent="0">
              <a:buNone/>
              <a:defRPr sz="1400"/>
            </a:lvl6pPr>
            <a:lvl7pPr marL="1928250" indent="0">
              <a:buNone/>
              <a:defRPr sz="1400"/>
            </a:lvl7pPr>
            <a:lvl8pPr marL="2249626" indent="0">
              <a:buNone/>
              <a:defRPr sz="1400"/>
            </a:lvl8pPr>
            <a:lvl9pPr marL="2571001" indent="0">
              <a:buNone/>
              <a:defRPr sz="14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74" indent="0">
              <a:buNone/>
              <a:defRPr sz="2000"/>
            </a:lvl2pPr>
            <a:lvl3pPr marL="642750" indent="0">
              <a:buNone/>
              <a:defRPr sz="1700"/>
            </a:lvl3pPr>
            <a:lvl4pPr marL="964124" indent="0">
              <a:buNone/>
              <a:defRPr sz="1400"/>
            </a:lvl4pPr>
            <a:lvl5pPr marL="1285500" indent="0">
              <a:buNone/>
              <a:defRPr sz="1400"/>
            </a:lvl5pPr>
            <a:lvl6pPr marL="1606877" indent="0">
              <a:buNone/>
              <a:defRPr sz="1400"/>
            </a:lvl6pPr>
            <a:lvl7pPr marL="1928250" indent="0">
              <a:buNone/>
              <a:defRPr sz="1400"/>
            </a:lvl7pPr>
            <a:lvl8pPr marL="2249626" indent="0">
              <a:buNone/>
              <a:defRPr sz="1400"/>
            </a:lvl8pPr>
            <a:lvl9pPr marL="2571001" indent="0">
              <a:buNone/>
              <a:defRPr sz="14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91125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7"/>
            <a:ext cx="2085082" cy="60186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7"/>
            <a:ext cx="6148090" cy="60186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2100064" cy="1377641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1835697" y="1556792"/>
            <a:ext cx="6624736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 userDrawn="1"/>
        </p:nvSpPr>
        <p:spPr>
          <a:xfrm>
            <a:off x="467545" y="6165304"/>
            <a:ext cx="8208912" cy="523220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154"/>
            <a:r>
              <a:rPr lang="de-DE" sz="1400" dirty="0">
                <a:solidFill>
                  <a:srgbClr val="002060"/>
                </a:solidFill>
              </a:rPr>
              <a:t>Executive Board Meeting, 14 May 2012, Amsterdam</a:t>
            </a:r>
          </a:p>
          <a:p>
            <a:pPr defTabSz="457154"/>
            <a:r>
              <a:rPr lang="de-DE" sz="1400" dirty="0">
                <a:solidFill>
                  <a:srgbClr val="002060"/>
                </a:solidFill>
              </a:rPr>
              <a:t>Heike Lorenzen-Schmidt, Project Administrator</a:t>
            </a:r>
          </a:p>
        </p:txBody>
      </p:sp>
    </p:spTree>
    <p:extLst/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30D2625-A4F3-434E-9CAA-2E860A780741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zoom dir="in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74" indent="0" algn="ctr">
              <a:buNone/>
              <a:defRPr/>
            </a:lvl2pPr>
            <a:lvl3pPr marL="642750" indent="0" algn="ctr">
              <a:buNone/>
              <a:defRPr/>
            </a:lvl3pPr>
            <a:lvl4pPr marL="964124" indent="0" algn="ctr">
              <a:buNone/>
              <a:defRPr/>
            </a:lvl4pPr>
            <a:lvl5pPr marL="1285500" indent="0" algn="ctr">
              <a:buNone/>
              <a:defRPr/>
            </a:lvl5pPr>
            <a:lvl6pPr marL="1606877" indent="0" algn="ctr">
              <a:buNone/>
              <a:defRPr/>
            </a:lvl6pPr>
            <a:lvl7pPr marL="1928250" indent="0" algn="ctr">
              <a:buNone/>
              <a:defRPr/>
            </a:lvl7pPr>
            <a:lvl8pPr marL="2249626" indent="0" algn="ctr">
              <a:buNone/>
              <a:defRPr/>
            </a:lvl8pPr>
            <a:lvl9pPr marL="257100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18093" indent="-318093">
              <a:buFont typeface="Wingdings" charset="2"/>
              <a:buChar char="§"/>
              <a:tabLst>
                <a:tab pos="256706" algn="l"/>
              </a:tabLst>
              <a:defRPr sz="2400">
                <a:solidFill>
                  <a:schemeClr val="tx1"/>
                </a:solidFill>
              </a:defRPr>
            </a:lvl1pPr>
            <a:lvl2pPr marL="531813" indent="-255588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2pPr>
            <a:lvl3pPr marL="776656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3pPr>
            <a:lvl4pPr marL="1089105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4pPr>
            <a:lvl5pPr marL="1401553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7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6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9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836" y="232177"/>
            <a:ext cx="8340328" cy="7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7" tIns="35707" rIns="35707" bIns="3570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455414" y="1201043"/>
            <a:ext cx="8233172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836" y="1504652"/>
            <a:ext cx="8340328" cy="474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7" tIns="35707" rIns="35707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dirty="0">
                <a:sym typeface="Helvetica Neue" charset="0"/>
              </a:rPr>
              <a:t>Second level</a:t>
            </a:r>
          </a:p>
          <a:p>
            <a:pPr lvl="2"/>
            <a:r>
              <a:rPr lang="en-US" dirty="0">
                <a:sym typeface="Helvetica Neue" charset="0"/>
              </a:rPr>
              <a:t>Third level</a:t>
            </a:r>
          </a:p>
          <a:p>
            <a:pPr lvl="3"/>
            <a:r>
              <a:rPr lang="en-US" dirty="0">
                <a:sym typeface="Helvetica Neue" charset="0"/>
              </a:rPr>
              <a:t>Fourth level</a:t>
            </a:r>
          </a:p>
          <a:p>
            <a:pPr lvl="4"/>
            <a:r>
              <a:rPr lang="en-US" dirty="0">
                <a:sym typeface="Helvetica Neue" charset="0"/>
              </a:rPr>
              <a:t>Fifth level</a:t>
            </a:r>
          </a:p>
        </p:txBody>
      </p:sp>
      <p:pic>
        <p:nvPicPr>
          <p:cNvPr id="1029" name="Picture 4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 bwMode="auto">
          <a:xfrm>
            <a:off x="7305602" y="3"/>
            <a:ext cx="1826121" cy="10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76" y="6356822"/>
            <a:ext cx="2895451" cy="365001"/>
          </a:xfrm>
          <a:prstGeom prst="rect">
            <a:avLst/>
          </a:prstGeom>
        </p:spPr>
        <p:txBody>
          <a:bodyPr vert="horz" lIns="64288" tIns="32144" rIns="64288" bIns="3214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>
                  <a:tint val="75000"/>
                </a:srgbClr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3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cap="all">
          <a:solidFill>
            <a:schemeClr val="accent1"/>
          </a:solidFill>
          <a:latin typeface="+mn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37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75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12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5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470" indent="-187470" algn="l" rtl="0" eaLnBrk="0" fontAlgn="base" hangingPunct="0">
        <a:spcBef>
          <a:spcPts val="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4208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656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105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1553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2928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304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5678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053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1149" y="238617"/>
            <a:ext cx="6916951" cy="82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144" y="1589173"/>
            <a:ext cx="76320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</a:rPr>
              <a:pPr/>
              <a:t>10/17/2018</a:t>
            </a:fld>
            <a:endParaRPr lang="en-US">
              <a:solidFill>
                <a:srgbClr val="00204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204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00204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0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412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98C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5EE1624-7847-984B-8B73-FFB1D0AC4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7C5881-D55C-3D4D-8E04-0118D4A79E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41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836" y="232177"/>
            <a:ext cx="8340328" cy="7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7" tIns="35707" rIns="35707" bIns="3570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455414" y="1201043"/>
            <a:ext cx="8233172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836" y="1504652"/>
            <a:ext cx="8340328" cy="474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7" tIns="35707" rIns="35707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dirty="0">
                <a:sym typeface="Helvetica Neue" charset="0"/>
              </a:rPr>
              <a:t>Second level</a:t>
            </a:r>
          </a:p>
          <a:p>
            <a:pPr lvl="2"/>
            <a:r>
              <a:rPr lang="en-US" dirty="0">
                <a:sym typeface="Helvetica Neue" charset="0"/>
              </a:rPr>
              <a:t>Third level</a:t>
            </a:r>
          </a:p>
          <a:p>
            <a:pPr lvl="3"/>
            <a:r>
              <a:rPr lang="en-US" dirty="0">
                <a:sym typeface="Helvetica Neue" charset="0"/>
              </a:rPr>
              <a:t>Fourth level</a:t>
            </a:r>
          </a:p>
          <a:p>
            <a:pPr lvl="4"/>
            <a:r>
              <a:rPr lang="en-US" dirty="0">
                <a:sym typeface="Helvetica Neue" charset="0"/>
              </a:rPr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76" y="6356822"/>
            <a:ext cx="2895451" cy="365001"/>
          </a:xfrm>
          <a:prstGeom prst="rect">
            <a:avLst/>
          </a:prstGeom>
        </p:spPr>
        <p:txBody>
          <a:bodyPr vert="horz" lIns="64288" tIns="32144" rIns="64288" bIns="3214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>
                  <a:tint val="75000"/>
                </a:srgbClr>
              </a:solidFill>
              <a:latin typeface="Helvetica Neue Light" charset="0"/>
              <a:sym typeface="Helvetica Neue Light" charset="0"/>
            </a:endParaRPr>
          </a:p>
        </p:txBody>
      </p:sp>
      <p:pic>
        <p:nvPicPr>
          <p:cNvPr id="7" name="Picture 6" descr="CTA_Logo_Template_RGB2.png">
            <a:extLst>
              <a:ext uri="{FF2B5EF4-FFF2-40B4-BE49-F238E27FC236}">
                <a16:creationId xmlns:a16="http://schemas.microsoft.com/office/drawing/2014/main" xmlns="" id="{BB7018C0-7CFE-DC48-B756-BE11E988C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7103853" y="177499"/>
            <a:ext cx="1549631" cy="93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1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cap="all">
          <a:solidFill>
            <a:schemeClr val="accent1"/>
          </a:solidFill>
          <a:latin typeface="+mn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37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75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12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5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470" indent="-187470" algn="l" rtl="0" eaLnBrk="0" fontAlgn="base" hangingPunct="0">
        <a:spcBef>
          <a:spcPts val="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4208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656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105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1553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2928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304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5678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053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836" y="232177"/>
            <a:ext cx="8340328" cy="7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7" tIns="35707" rIns="35707" bIns="3570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455414" y="1201043"/>
            <a:ext cx="8233172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836" y="1504652"/>
            <a:ext cx="8340328" cy="474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7" tIns="35707" rIns="35707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dirty="0">
                <a:sym typeface="Helvetica Neue" charset="0"/>
              </a:rPr>
              <a:t>Second level</a:t>
            </a:r>
          </a:p>
          <a:p>
            <a:pPr lvl="2"/>
            <a:r>
              <a:rPr lang="en-US" dirty="0">
                <a:sym typeface="Helvetica Neue" charset="0"/>
              </a:rPr>
              <a:t>Third level</a:t>
            </a:r>
          </a:p>
          <a:p>
            <a:pPr lvl="3"/>
            <a:r>
              <a:rPr lang="en-US" dirty="0">
                <a:sym typeface="Helvetica Neue" charset="0"/>
              </a:rPr>
              <a:t>Fourth level</a:t>
            </a:r>
          </a:p>
          <a:p>
            <a:pPr lvl="4"/>
            <a:r>
              <a:rPr lang="en-US" dirty="0">
                <a:sym typeface="Helvetica Neue" charset="0"/>
              </a:rPr>
              <a:t>Fifth level</a:t>
            </a:r>
          </a:p>
        </p:txBody>
      </p:sp>
      <p:pic>
        <p:nvPicPr>
          <p:cNvPr id="1029" name="Picture 4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 bwMode="auto">
          <a:xfrm>
            <a:off x="7305602" y="3"/>
            <a:ext cx="1826121" cy="10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76" y="6356822"/>
            <a:ext cx="2895451" cy="365001"/>
          </a:xfrm>
          <a:prstGeom prst="rect">
            <a:avLst/>
          </a:prstGeom>
        </p:spPr>
        <p:txBody>
          <a:bodyPr vert="horz" lIns="64288" tIns="32144" rIns="64288" bIns="3214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>
                  <a:tint val="75000"/>
                </a:srgbClr>
              </a:solidFill>
              <a:latin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8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cap="all">
          <a:solidFill>
            <a:schemeClr val="accent1"/>
          </a:solidFill>
          <a:latin typeface="+mn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37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75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12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5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470" indent="-187470" algn="l" rtl="0" eaLnBrk="0" fontAlgn="base" hangingPunct="0">
        <a:spcBef>
          <a:spcPts val="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4208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656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105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1553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2928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304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5678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053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010" name="Rectangle 18"/>
          <p:cNvSpPr>
            <a:spLocks noChangeArrowheads="1"/>
          </p:cNvSpPr>
          <p:nvPr userDrawn="1"/>
        </p:nvSpPr>
        <p:spPr bwMode="auto">
          <a:xfrm>
            <a:off x="0" y="4"/>
            <a:ext cx="1835150" cy="981075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1" tIns="45711" rIns="91421" bIns="45711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3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85105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213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7638"/>
            <a:ext cx="77724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3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3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3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69B2C10-8049-AE40-B99F-CD2DA3192191}" type="slidenum">
              <a:rPr lang="de-DE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2133009" name="Picture 17" descr="GA-SKY copy"/>
          <p:cNvPicPr>
            <a:picLocks noChangeAspect="1" noChangeArrowheads="1"/>
          </p:cNvPicPr>
          <p:nvPr userDrawn="1"/>
        </p:nvPicPr>
        <p:blipFill>
          <a:blip r:embed="rId3">
            <a:lum bright="38000" contrast="34000"/>
          </a:blip>
          <a:srcRect t="26724" b="27628"/>
          <a:stretch>
            <a:fillRect/>
          </a:stretch>
        </p:blipFill>
        <p:spPr bwMode="auto">
          <a:xfrm>
            <a:off x="0" y="817563"/>
            <a:ext cx="9144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190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p:transition>
    <p:zoom dir="in"/>
  </p:transition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5pPr>
      <a:lvl6pPr marL="457106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6pPr>
      <a:lvl7pPr marL="914212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7pPr>
      <a:lvl8pPr marL="137132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8pPr>
      <a:lvl9pPr marL="1828426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9pPr>
    </p:titleStyle>
    <p:bodyStyle>
      <a:lvl1pPr marL="342830" indent="-342830" algn="l" rtl="0" fontAlgn="base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798" indent="-285692" algn="l" rtl="0" fontAlgn="base">
        <a:spcBef>
          <a:spcPct val="20000"/>
        </a:spcBef>
        <a:spcAft>
          <a:spcPct val="0"/>
        </a:spcAft>
        <a:buBlip>
          <a:blip r:embed="rId4"/>
        </a:buBlip>
        <a:defRPr>
          <a:solidFill>
            <a:schemeClr val="tx1"/>
          </a:solidFill>
          <a:latin typeface="+mn-lt"/>
          <a:ea typeface="ＭＳ Ｐゴシック" charset="-128"/>
        </a:defRPr>
      </a:lvl2pPr>
      <a:lvl3pPr marL="1142765" indent="-228552" algn="l" rtl="0" fontAlgn="base">
        <a:spcBef>
          <a:spcPct val="20000"/>
        </a:spcBef>
        <a:spcAft>
          <a:spcPct val="0"/>
        </a:spcAft>
        <a:buBlip>
          <a:blip r:embed="rId4"/>
        </a:buBlip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872" indent="-228552" algn="l" rtl="0" fontAlgn="base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80" indent="-228552" algn="l" rtl="0" fontAlgn="base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836" y="232177"/>
            <a:ext cx="8340328" cy="7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7" tIns="35707" rIns="35707" bIns="3570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455414" y="1201043"/>
            <a:ext cx="8233172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836" y="1504652"/>
            <a:ext cx="8340328" cy="474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7" tIns="35707" rIns="35707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dirty="0">
                <a:sym typeface="Helvetica Neue" charset="0"/>
              </a:rPr>
              <a:t>Second level</a:t>
            </a:r>
          </a:p>
          <a:p>
            <a:pPr lvl="2"/>
            <a:r>
              <a:rPr lang="en-US" dirty="0">
                <a:sym typeface="Helvetica Neue" charset="0"/>
              </a:rPr>
              <a:t>Third level</a:t>
            </a:r>
          </a:p>
          <a:p>
            <a:pPr lvl="3"/>
            <a:r>
              <a:rPr lang="en-US" dirty="0">
                <a:sym typeface="Helvetica Neue" charset="0"/>
              </a:rPr>
              <a:t>Fourth level</a:t>
            </a:r>
          </a:p>
          <a:p>
            <a:pPr lvl="4"/>
            <a:r>
              <a:rPr lang="en-US" dirty="0">
                <a:sym typeface="Helvetica Neue" charset="0"/>
              </a:rPr>
              <a:t>Fifth level</a:t>
            </a:r>
          </a:p>
        </p:txBody>
      </p:sp>
      <p:pic>
        <p:nvPicPr>
          <p:cNvPr id="1029" name="Picture 4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 bwMode="auto">
          <a:xfrm>
            <a:off x="7305602" y="3"/>
            <a:ext cx="1826121" cy="10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76" y="6356822"/>
            <a:ext cx="2895451" cy="365001"/>
          </a:xfrm>
          <a:prstGeom prst="rect">
            <a:avLst/>
          </a:prstGeom>
        </p:spPr>
        <p:txBody>
          <a:bodyPr vert="horz" lIns="64288" tIns="32144" rIns="64288" bIns="3214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>
                  <a:tint val="75000"/>
                </a:srgbClr>
              </a:solidFill>
              <a:latin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1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cap="all">
          <a:solidFill>
            <a:schemeClr val="accent1"/>
          </a:solidFill>
          <a:latin typeface="+mn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37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75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12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5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470" indent="-187470" algn="l" rtl="0" eaLnBrk="0" fontAlgn="base" hangingPunct="0">
        <a:spcBef>
          <a:spcPts val="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4208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656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105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1553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2928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304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5678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053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 flipH="1">
            <a:off x="0" y="0"/>
            <a:ext cx="9144000" cy="120104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prstClr val="white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836" y="232177"/>
            <a:ext cx="8340328" cy="7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7" tIns="35707" rIns="35707" bIns="3570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836" y="1504652"/>
            <a:ext cx="8340328" cy="474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7" tIns="35707" rIns="35707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dirty="0">
                <a:sym typeface="Helvetica Neue" charset="0"/>
              </a:rPr>
              <a:t>Second level</a:t>
            </a:r>
          </a:p>
          <a:p>
            <a:pPr lvl="2"/>
            <a:r>
              <a:rPr lang="en-US" dirty="0">
                <a:sym typeface="Helvetica Neue" charset="0"/>
              </a:rPr>
              <a:t>Third level</a:t>
            </a:r>
          </a:p>
          <a:p>
            <a:pPr lvl="3"/>
            <a:r>
              <a:rPr lang="en-US" dirty="0">
                <a:sym typeface="Helvetica Neue" charset="0"/>
              </a:rPr>
              <a:t>Fourth level</a:t>
            </a:r>
          </a:p>
          <a:p>
            <a:pPr lvl="4"/>
            <a:r>
              <a:rPr lang="en-US" dirty="0">
                <a:sym typeface="Helvetica Neue" charset="0"/>
              </a:rPr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76" y="6356822"/>
            <a:ext cx="2895451" cy="365001"/>
          </a:xfrm>
          <a:prstGeom prst="rect">
            <a:avLst/>
          </a:prstGeom>
        </p:spPr>
        <p:txBody>
          <a:bodyPr vert="horz" lIns="64288" tIns="32144" rIns="64288" bIns="3214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>
                  <a:tint val="75000"/>
                </a:srgbClr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 flipH="1">
            <a:off x="0" y="1201043"/>
            <a:ext cx="9144000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1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cap="all">
          <a:solidFill>
            <a:srgbClr val="FFFFFF"/>
          </a:solidFill>
          <a:latin typeface="+mn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37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75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12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5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470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1pPr>
      <a:lvl2pPr marL="464208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chemeClr val="accent1"/>
          </a:solidFill>
          <a:latin typeface="+mn-lt"/>
          <a:ea typeface="+mn-ea"/>
          <a:cs typeface="+mn-cs"/>
          <a:sym typeface="Helvetica Neue" charset="0"/>
        </a:defRPr>
      </a:lvl2pPr>
      <a:lvl3pPr marL="776656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105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1553" indent="-187470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2928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304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5678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053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219200"/>
            <a:ext cx="8265257" cy="5168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the outline text format</a:t>
            </a:r>
          </a:p>
          <a:p>
            <a:pPr lvl="1"/>
            <a:r>
              <a:rPr lang="en-US" dirty="0"/>
              <a:t>Second Outline Level</a:t>
            </a:r>
          </a:p>
          <a:p>
            <a:pPr lvl="2"/>
            <a:r>
              <a:rPr lang="en-US" dirty="0"/>
              <a:t>Third Outline Level</a:t>
            </a:r>
          </a:p>
          <a:p>
            <a:pPr lvl="3"/>
            <a:r>
              <a:rPr lang="en-US" dirty="0"/>
              <a:t>Fourth Outline Level</a:t>
            </a:r>
          </a:p>
          <a:p>
            <a:pPr lvl="4"/>
            <a:r>
              <a:rPr lang="en-US" dirty="0"/>
              <a:t>Fifth Outline Level</a:t>
            </a:r>
          </a:p>
          <a:p>
            <a:pPr lvl="4"/>
            <a:r>
              <a:rPr lang="en-US" dirty="0"/>
              <a:t>Sixth Outline Level</a:t>
            </a:r>
          </a:p>
          <a:p>
            <a:pPr lvl="4"/>
            <a:r>
              <a:rPr lang="en-US" dirty="0"/>
              <a:t>Seventh Outline Level</a:t>
            </a:r>
          </a:p>
          <a:p>
            <a:pPr lvl="4"/>
            <a:r>
              <a:rPr lang="en-US" dirty="0"/>
              <a:t>Eighth Outline Level</a:t>
            </a:r>
          </a:p>
          <a:p>
            <a:pPr lvl="4"/>
            <a:r>
              <a:rPr lang="en-US" dirty="0"/>
              <a:t>Ninth Outline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80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5D398-F025-E54E-8C1A-5CCFE931B48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rebuchet MS"/>
              </a:rPr>
              <a:pPr/>
              <a:t>‹Nr.›</a:t>
            </a:fld>
            <a:endParaRPr lang="en-US">
              <a:solidFill>
                <a:srgbClr val="000000">
                  <a:tint val="75000"/>
                </a:srgbClr>
              </a:solidFill>
              <a:latin typeface="Trebuchet MS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>
            <a:off x="455414" y="1201043"/>
            <a:ext cx="8233172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rgbClr val="B8E7FF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9" name="Picture 8" descr="BasicLogo_WHITE.pdf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602" y="212112"/>
            <a:ext cx="1456233" cy="913125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8650" y="223044"/>
            <a:ext cx="6196220" cy="757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486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1" r:id="rId10"/>
  </p:sldLayoutIdLst>
  <p:txStyles>
    <p:titleStyle>
      <a:lvl1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800" b="0" cap="all" baseline="0">
          <a:solidFill>
            <a:schemeClr val="bg1"/>
          </a:solidFill>
          <a:latin typeface="Helvetica Neue"/>
          <a:ea typeface="+mj-ea"/>
          <a:cs typeface="Helvetica Neue"/>
        </a:defRPr>
      </a:lvl1pPr>
      <a:lvl2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  <a:cs typeface="Osaka"/>
        </a:defRPr>
      </a:lvl2pPr>
      <a:lvl3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  <a:cs typeface="Osaka"/>
        </a:defRPr>
      </a:lvl3pPr>
      <a:lvl4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  <a:cs typeface="Osaka"/>
        </a:defRPr>
      </a:lvl4pPr>
      <a:lvl5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  <a:cs typeface="Osaka"/>
        </a:defRPr>
      </a:lvl5pPr>
      <a:lvl6pPr marL="1536700" indent="-2159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</a:defRPr>
      </a:lvl6pPr>
      <a:lvl7pPr marL="1993900" indent="-2159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</a:defRPr>
      </a:lvl7pPr>
      <a:lvl8pPr marL="2451100" indent="-2159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</a:defRPr>
      </a:lvl8pPr>
      <a:lvl9pPr marL="2908300" indent="-2159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</a:defRPr>
      </a:lvl9pPr>
    </p:titleStyle>
    <p:bodyStyle>
      <a:lvl1pPr marL="339725" indent="-339725" algn="l" defTabSz="4492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1"/>
        </a:buClr>
        <a:buSzPct val="100000"/>
        <a:buFont typeface="Trebuchet MS" charset="0"/>
        <a:buChar char="●"/>
        <a:defRPr sz="2400">
          <a:solidFill>
            <a:schemeClr val="bg1"/>
          </a:solidFill>
          <a:latin typeface="Verdana"/>
          <a:ea typeface="+mn-ea"/>
          <a:cs typeface="Verdana"/>
        </a:defRPr>
      </a:lvl1pPr>
      <a:lvl2pPr marL="739775" indent="-282575" algn="l" defTabSz="449263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rgbClr val="DDDDDD"/>
        </a:buClr>
        <a:buSzPct val="85000"/>
        <a:buFont typeface="Wingdings 3" charset="2"/>
        <a:buChar char=""/>
        <a:defRPr sz="2000">
          <a:solidFill>
            <a:srgbClr val="D4D2FE"/>
          </a:solidFill>
          <a:latin typeface="Verdana"/>
          <a:ea typeface="ＭＳ Ｐゴシック" charset="-128"/>
          <a:cs typeface="Verdana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DDDDDD"/>
        </a:buClr>
        <a:buFont typeface="Cooper Black" charset="0"/>
        <a:buChar char="›"/>
        <a:defRPr sz="1800">
          <a:solidFill>
            <a:srgbClr val="D5D5FF"/>
          </a:solidFill>
          <a:latin typeface="Verdana"/>
          <a:ea typeface="ＭＳ Ｐゴシック" charset="-128"/>
          <a:cs typeface="Verdana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Clr>
          <a:srgbClr val="DDDDDD"/>
        </a:buClr>
        <a:buFont typeface="Cooper Black" charset="0"/>
        <a:buChar char="›"/>
        <a:defRPr sz="1600">
          <a:solidFill>
            <a:srgbClr val="D5D5FF"/>
          </a:solidFill>
          <a:latin typeface="Verdana"/>
          <a:ea typeface="ＭＳ Ｐゴシック" charset="-128"/>
          <a:cs typeface="Verdana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charset="0"/>
        <a:buChar char="›"/>
        <a:defRPr sz="1200">
          <a:solidFill>
            <a:srgbClr val="D5D5FF"/>
          </a:solidFill>
          <a:latin typeface="Verdana"/>
          <a:ea typeface="ＭＳ Ｐゴシック" charset="-128"/>
          <a:cs typeface="Verdana"/>
        </a:defRPr>
      </a:lvl5pPr>
      <a:lvl6pPr marL="2514600" indent="-228600" algn="l" defTabSz="44926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000">
          <a:solidFill>
            <a:srgbClr val="D5D5FF"/>
          </a:solidFill>
          <a:latin typeface="+mn-lt"/>
        </a:defRPr>
      </a:lvl6pPr>
      <a:lvl7pPr marL="2971800" indent="-228600" algn="l" defTabSz="44926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000">
          <a:solidFill>
            <a:srgbClr val="D5D5FF"/>
          </a:solidFill>
          <a:latin typeface="+mn-lt"/>
        </a:defRPr>
      </a:lvl7pPr>
      <a:lvl8pPr marL="3429000" indent="-228600" algn="l" defTabSz="44926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000">
          <a:solidFill>
            <a:srgbClr val="D5D5FF"/>
          </a:solidFill>
          <a:latin typeface="+mn-lt"/>
        </a:defRPr>
      </a:lvl8pPr>
      <a:lvl9pPr marL="3886200" indent="-228600" algn="l" defTabSz="44926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000">
          <a:solidFill>
            <a:srgbClr val="D5D5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048" name="Rectangle 8"/>
          <p:cNvSpPr>
            <a:spLocks noChangeArrowheads="1"/>
          </p:cNvSpPr>
          <p:nvPr userDrawn="1"/>
        </p:nvSpPr>
        <p:spPr bwMode="auto">
          <a:xfrm>
            <a:off x="0" y="0"/>
            <a:ext cx="1835150" cy="1052513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4D4D4D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213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85883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213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7638"/>
            <a:ext cx="77724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35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35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35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6341846-0A55-EA41-AD70-029F5AB53C6A}" type="slidenum">
              <a:rPr lang="de-DE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2135047" name="Picture 7" descr="GA-SKY copy"/>
          <p:cNvPicPr>
            <a:picLocks noChangeAspect="1" noChangeArrowheads="1"/>
          </p:cNvPicPr>
          <p:nvPr userDrawn="1"/>
        </p:nvPicPr>
        <p:blipFill>
          <a:blip r:embed="rId5">
            <a:lum bright="-4000" contrast="-10000"/>
          </a:blip>
          <a:srcRect t="26726" b="27628"/>
          <a:stretch>
            <a:fillRect/>
          </a:stretch>
        </p:blipFill>
        <p:spPr bwMode="auto">
          <a:xfrm>
            <a:off x="0" y="817563"/>
            <a:ext cx="9144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413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</p:sldLayoutIdLst>
  <p:transition>
    <p:zoom dir="in"/>
  </p:transition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6"/>
        </a:buBlip>
        <a:defRPr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6"/>
        </a:buBlip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1145" y="238615"/>
            <a:ext cx="6916951" cy="82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144" y="1589173"/>
            <a:ext cx="76320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41917-7D80-5845-BBA1-26E8FC06F98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9FCDA-B809-C440-BD62-3E96D0DA3F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2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ira Sans"/>
          <a:ea typeface="+mj-ea"/>
          <a:cs typeface="Fira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Fira Sans"/>
          <a:ea typeface="+mn-ea"/>
          <a:cs typeface="Fira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98C3"/>
          </a:solidFill>
          <a:latin typeface="Fira Sans"/>
          <a:ea typeface="+mn-ea"/>
          <a:cs typeface="Fira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Fira Sans"/>
          <a:ea typeface="+mn-ea"/>
          <a:cs typeface="Fira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Fira Sans"/>
          <a:ea typeface="+mn-ea"/>
          <a:cs typeface="Fira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Fira Sans"/>
          <a:ea typeface="+mn-ea"/>
          <a:cs typeface="Fira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219200"/>
            <a:ext cx="8265257" cy="5168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the outline text format</a:t>
            </a:r>
          </a:p>
          <a:p>
            <a:pPr lvl="1"/>
            <a:r>
              <a:rPr lang="en-US" dirty="0"/>
              <a:t>Second Outline Level</a:t>
            </a:r>
          </a:p>
          <a:p>
            <a:pPr lvl="2"/>
            <a:r>
              <a:rPr lang="en-US" dirty="0"/>
              <a:t>Third Outline Level</a:t>
            </a:r>
          </a:p>
          <a:p>
            <a:pPr lvl="3"/>
            <a:r>
              <a:rPr lang="en-US" dirty="0"/>
              <a:t>Fourth Outline Level</a:t>
            </a:r>
          </a:p>
          <a:p>
            <a:pPr lvl="4"/>
            <a:r>
              <a:rPr lang="en-US" dirty="0"/>
              <a:t>Fifth Outline Level</a:t>
            </a:r>
          </a:p>
          <a:p>
            <a:pPr lvl="4"/>
            <a:r>
              <a:rPr lang="en-US" dirty="0"/>
              <a:t>Sixth Outline Level</a:t>
            </a:r>
          </a:p>
          <a:p>
            <a:pPr lvl="4"/>
            <a:r>
              <a:rPr lang="en-US" dirty="0"/>
              <a:t>Seventh Outline Level</a:t>
            </a:r>
          </a:p>
          <a:p>
            <a:pPr lvl="4"/>
            <a:r>
              <a:rPr lang="en-US" dirty="0"/>
              <a:t>Eighth Outline Level</a:t>
            </a:r>
          </a:p>
          <a:p>
            <a:pPr lvl="4"/>
            <a:r>
              <a:rPr lang="en-US" dirty="0"/>
              <a:t>Ninth Outline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80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5D398-F025-E54E-8C1A-5CCFE931B48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rebuchet MS"/>
              </a:rPr>
              <a:pPr/>
              <a:t>‹Nr.›</a:t>
            </a:fld>
            <a:endParaRPr lang="en-US">
              <a:solidFill>
                <a:srgbClr val="000000">
                  <a:tint val="75000"/>
                </a:srgbClr>
              </a:solidFill>
              <a:latin typeface="Trebuchet MS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>
            <a:off x="455414" y="1201043"/>
            <a:ext cx="8233172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rgbClr val="B8E7FF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9" name="Picture 8" descr="BasicLogo_WHITE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602" y="212112"/>
            <a:ext cx="1456233" cy="913125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8650" y="223044"/>
            <a:ext cx="6196220" cy="757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65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xStyles>
    <p:titleStyle>
      <a:lvl1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800" b="0" cap="all" baseline="0">
          <a:solidFill>
            <a:schemeClr val="bg1"/>
          </a:solidFill>
          <a:latin typeface="Helvetica Neue"/>
          <a:ea typeface="+mj-ea"/>
          <a:cs typeface="Helvetica Neue"/>
        </a:defRPr>
      </a:lvl1pPr>
      <a:lvl2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  <a:cs typeface="Osaka"/>
        </a:defRPr>
      </a:lvl2pPr>
      <a:lvl3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  <a:cs typeface="Osaka"/>
        </a:defRPr>
      </a:lvl3pPr>
      <a:lvl4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  <a:cs typeface="Osaka"/>
        </a:defRPr>
      </a:lvl4pPr>
      <a:lvl5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  <a:cs typeface="Osaka"/>
        </a:defRPr>
      </a:lvl5pPr>
      <a:lvl6pPr marL="1536700" indent="-2159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</a:defRPr>
      </a:lvl6pPr>
      <a:lvl7pPr marL="1993900" indent="-2159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</a:defRPr>
      </a:lvl7pPr>
      <a:lvl8pPr marL="2451100" indent="-2159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</a:defRPr>
      </a:lvl8pPr>
      <a:lvl9pPr marL="2908300" indent="-2159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</a:defRPr>
      </a:lvl9pPr>
    </p:titleStyle>
    <p:bodyStyle>
      <a:lvl1pPr marL="339725" indent="-339725" algn="l" defTabSz="4492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1"/>
        </a:buClr>
        <a:buSzPct val="100000"/>
        <a:buFont typeface="Trebuchet MS" charset="0"/>
        <a:buChar char="●"/>
        <a:defRPr sz="2400">
          <a:solidFill>
            <a:schemeClr val="bg1"/>
          </a:solidFill>
          <a:latin typeface="Verdana"/>
          <a:ea typeface="+mn-ea"/>
          <a:cs typeface="Verdana"/>
        </a:defRPr>
      </a:lvl1pPr>
      <a:lvl2pPr marL="739775" indent="-282575" algn="l" defTabSz="449263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rgbClr val="DDDDDD"/>
        </a:buClr>
        <a:buSzPct val="85000"/>
        <a:buFont typeface="Wingdings 3" charset="2"/>
        <a:buChar char=""/>
        <a:defRPr sz="2000">
          <a:solidFill>
            <a:srgbClr val="D4D2FE"/>
          </a:solidFill>
          <a:latin typeface="Verdana"/>
          <a:ea typeface="ＭＳ Ｐゴシック" charset="-128"/>
          <a:cs typeface="Verdana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DDDDDD"/>
        </a:buClr>
        <a:buFont typeface="Cooper Black" charset="0"/>
        <a:buChar char="›"/>
        <a:defRPr sz="1800">
          <a:solidFill>
            <a:srgbClr val="D5D5FF"/>
          </a:solidFill>
          <a:latin typeface="Verdana"/>
          <a:ea typeface="ＭＳ Ｐゴシック" charset="-128"/>
          <a:cs typeface="Verdana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Clr>
          <a:srgbClr val="DDDDDD"/>
        </a:buClr>
        <a:buFont typeface="Cooper Black" charset="0"/>
        <a:buChar char="›"/>
        <a:defRPr sz="1600">
          <a:solidFill>
            <a:srgbClr val="D5D5FF"/>
          </a:solidFill>
          <a:latin typeface="Verdana"/>
          <a:ea typeface="ＭＳ Ｐゴシック" charset="-128"/>
          <a:cs typeface="Verdana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charset="0"/>
        <a:buChar char="›"/>
        <a:defRPr sz="1200">
          <a:solidFill>
            <a:srgbClr val="D5D5FF"/>
          </a:solidFill>
          <a:latin typeface="Verdana"/>
          <a:ea typeface="ＭＳ Ｐゴシック" charset="-128"/>
          <a:cs typeface="Verdana"/>
        </a:defRPr>
      </a:lvl5pPr>
      <a:lvl6pPr marL="2514600" indent="-228600" algn="l" defTabSz="44926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000">
          <a:solidFill>
            <a:srgbClr val="D5D5FF"/>
          </a:solidFill>
          <a:latin typeface="+mn-lt"/>
        </a:defRPr>
      </a:lvl6pPr>
      <a:lvl7pPr marL="2971800" indent="-228600" algn="l" defTabSz="44926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000">
          <a:solidFill>
            <a:srgbClr val="D5D5FF"/>
          </a:solidFill>
          <a:latin typeface="+mn-lt"/>
        </a:defRPr>
      </a:lvl7pPr>
      <a:lvl8pPr marL="3429000" indent="-228600" algn="l" defTabSz="44926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000">
          <a:solidFill>
            <a:srgbClr val="D5D5FF"/>
          </a:solidFill>
          <a:latin typeface="+mn-lt"/>
        </a:defRPr>
      </a:lvl8pPr>
      <a:lvl9pPr marL="3886200" indent="-228600" algn="l" defTabSz="44926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000">
          <a:solidFill>
            <a:srgbClr val="D5D5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D9C06F-00DD-41B7-A4F6-5907FD8FECD7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5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219200"/>
            <a:ext cx="8265257" cy="5168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the outline text format</a:t>
            </a:r>
          </a:p>
          <a:p>
            <a:pPr lvl="1"/>
            <a:r>
              <a:rPr lang="en-US" dirty="0"/>
              <a:t>Second Outline Level</a:t>
            </a:r>
          </a:p>
          <a:p>
            <a:pPr lvl="2"/>
            <a:r>
              <a:rPr lang="en-US" dirty="0"/>
              <a:t>Third Outline Level</a:t>
            </a:r>
          </a:p>
          <a:p>
            <a:pPr lvl="3"/>
            <a:r>
              <a:rPr lang="en-US" dirty="0"/>
              <a:t>Fourth Outline Level</a:t>
            </a:r>
          </a:p>
          <a:p>
            <a:pPr lvl="4"/>
            <a:r>
              <a:rPr lang="en-US" dirty="0"/>
              <a:t>Fifth Outline Level</a:t>
            </a:r>
          </a:p>
          <a:p>
            <a:pPr lvl="4"/>
            <a:r>
              <a:rPr lang="en-US" dirty="0"/>
              <a:t>Sixth Outline Level</a:t>
            </a:r>
          </a:p>
          <a:p>
            <a:pPr lvl="4"/>
            <a:r>
              <a:rPr lang="en-US" dirty="0"/>
              <a:t>Seventh Outline Level</a:t>
            </a:r>
          </a:p>
          <a:p>
            <a:pPr lvl="4"/>
            <a:r>
              <a:rPr lang="en-US" dirty="0"/>
              <a:t>Eighth Outline Level</a:t>
            </a:r>
          </a:p>
          <a:p>
            <a:pPr lvl="4"/>
            <a:r>
              <a:rPr lang="en-US" dirty="0"/>
              <a:t>Ninth Outline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-463674" y="94250"/>
            <a:ext cx="9173432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666306" y="30750"/>
            <a:ext cx="1274493" cy="838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80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C65D398-F025-E54E-8C1A-5CCFE931B48B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  <a:latin typeface="Trebuchet MS"/>
              </a:rPr>
              <a:pPr/>
              <a:t>‹Nr.›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9053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xStyles>
    <p:titleStyle>
      <a:lvl1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 b="1">
          <a:solidFill>
            <a:schemeClr val="tx1"/>
          </a:solidFill>
          <a:latin typeface="Verdana"/>
          <a:ea typeface="+mj-ea"/>
          <a:cs typeface="Verdana"/>
        </a:defRPr>
      </a:lvl1pPr>
      <a:lvl2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  <a:cs typeface="Osaka"/>
        </a:defRPr>
      </a:lvl2pPr>
      <a:lvl3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  <a:cs typeface="Osaka"/>
        </a:defRPr>
      </a:lvl3pPr>
      <a:lvl4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  <a:cs typeface="Osaka"/>
        </a:defRPr>
      </a:lvl4pPr>
      <a:lvl5pPr marL="1079500" indent="-215900"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  <a:cs typeface="Osaka"/>
        </a:defRPr>
      </a:lvl5pPr>
      <a:lvl6pPr marL="1536700" indent="-2159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</a:defRPr>
      </a:lvl6pPr>
      <a:lvl7pPr marL="1993900" indent="-2159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</a:defRPr>
      </a:lvl7pPr>
      <a:lvl8pPr marL="2451100" indent="-2159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</a:defRPr>
      </a:lvl8pPr>
      <a:lvl9pPr marL="2908300" indent="-2159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 b="1">
          <a:solidFill>
            <a:schemeClr val="bg1"/>
          </a:solidFill>
          <a:latin typeface="Trebuchet MS" pitchFamily="34" charset="0"/>
          <a:ea typeface="Osaka" pitchFamily="-64" charset="-128"/>
        </a:defRPr>
      </a:lvl9pPr>
    </p:titleStyle>
    <p:bodyStyle>
      <a:lvl1pPr marL="339725" indent="-339725" algn="l" defTabSz="4492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Tx/>
        <a:buSzPct val="100000"/>
        <a:buFont typeface="Trebuchet MS" charset="0"/>
        <a:buChar char="●"/>
        <a:defRPr sz="2400">
          <a:solidFill>
            <a:srgbClr val="000000"/>
          </a:solidFill>
          <a:latin typeface="Verdana"/>
          <a:ea typeface="+mn-ea"/>
          <a:cs typeface="Verdana"/>
        </a:defRPr>
      </a:lvl1pPr>
      <a:lvl2pPr marL="739775" indent="-282575" algn="l" defTabSz="449263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Tx/>
        <a:buSzPct val="85000"/>
        <a:buFont typeface="Wingdings 3" charset="2"/>
        <a:buChar char=""/>
        <a:defRPr sz="2000">
          <a:solidFill>
            <a:srgbClr val="000000"/>
          </a:solidFill>
          <a:latin typeface="Verdana"/>
          <a:ea typeface="ＭＳ Ｐゴシック" charset="-128"/>
          <a:cs typeface="Verdana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Font typeface="Cooper Black" charset="0"/>
        <a:buChar char="›"/>
        <a:defRPr sz="1800">
          <a:solidFill>
            <a:schemeClr val="tx1">
              <a:lumMod val="75000"/>
              <a:lumOff val="25000"/>
            </a:schemeClr>
          </a:solidFill>
          <a:latin typeface="Verdana"/>
          <a:ea typeface="ＭＳ Ｐゴシック" charset="-128"/>
          <a:cs typeface="Verdana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ClrTx/>
        <a:buFont typeface="Cooper Black" charset="0"/>
        <a:buChar char="›"/>
        <a:defRPr sz="1600">
          <a:solidFill>
            <a:schemeClr val="tx1">
              <a:lumMod val="75000"/>
              <a:lumOff val="25000"/>
            </a:schemeClr>
          </a:solidFill>
          <a:latin typeface="Verdana"/>
          <a:ea typeface="ＭＳ Ｐゴシック" charset="-128"/>
          <a:cs typeface="Verdana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Tx/>
        <a:buFont typeface="Cooper Black" charset="0"/>
        <a:buChar char="›"/>
        <a:defRPr sz="1200">
          <a:solidFill>
            <a:schemeClr val="tx1">
              <a:lumMod val="75000"/>
              <a:lumOff val="25000"/>
            </a:schemeClr>
          </a:solidFill>
          <a:latin typeface="Verdana"/>
          <a:ea typeface="ＭＳ Ｐゴシック" charset="-128"/>
          <a:cs typeface="Verdana"/>
        </a:defRPr>
      </a:lvl5pPr>
      <a:lvl6pPr marL="2514600" indent="-228600" algn="l" defTabSz="44926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000">
          <a:solidFill>
            <a:srgbClr val="D5D5FF"/>
          </a:solidFill>
          <a:latin typeface="+mn-lt"/>
        </a:defRPr>
      </a:lvl6pPr>
      <a:lvl7pPr marL="2971800" indent="-228600" algn="l" defTabSz="44926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000">
          <a:solidFill>
            <a:srgbClr val="D5D5FF"/>
          </a:solidFill>
          <a:latin typeface="+mn-lt"/>
        </a:defRPr>
      </a:lvl7pPr>
      <a:lvl8pPr marL="3429000" indent="-228600" algn="l" defTabSz="44926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000">
          <a:solidFill>
            <a:srgbClr val="D5D5FF"/>
          </a:solidFill>
          <a:latin typeface="+mn-lt"/>
        </a:defRPr>
      </a:lvl8pPr>
      <a:lvl9pPr marL="3886200" indent="-228600" algn="l" defTabSz="44926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000">
          <a:solidFill>
            <a:srgbClr val="D5D5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010" name="Rectangle 18"/>
          <p:cNvSpPr>
            <a:spLocks noChangeArrowheads="1"/>
          </p:cNvSpPr>
          <p:nvPr userDrawn="1"/>
        </p:nvSpPr>
        <p:spPr bwMode="auto">
          <a:xfrm>
            <a:off x="0" y="0"/>
            <a:ext cx="1835150" cy="981075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13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85105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213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7638"/>
            <a:ext cx="77724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3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3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3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69B2C10-8049-AE40-B99F-CD2DA3192191}" type="slidenum">
              <a:rPr lang="de-DE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2133009" name="Picture 17" descr="GA-SKY copy"/>
          <p:cNvPicPr>
            <a:picLocks noChangeAspect="1" noChangeArrowheads="1"/>
          </p:cNvPicPr>
          <p:nvPr userDrawn="1"/>
        </p:nvPicPr>
        <p:blipFill>
          <a:blip r:embed="rId2">
            <a:lum bright="38000" contrast="34000"/>
          </a:blip>
          <a:srcRect t="26724" b="27628"/>
          <a:stretch>
            <a:fillRect/>
          </a:stretch>
        </p:blipFill>
        <p:spPr bwMode="auto">
          <a:xfrm>
            <a:off x="0" y="817563"/>
            <a:ext cx="9144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973435"/>
      </p:ext>
    </p:extLst>
  </p:cSld>
  <p:clrMap bg1="lt1" tx1="dk1" bg2="lt2" tx2="dk2" accent1="accent1" accent2="accent2" accent3="accent3" accent4="accent4" accent5="accent5" accent6="accent6" hlink="hlink" folHlink="folHlink"/>
  <p:transition>
    <p:zoom dir="in"/>
  </p:transition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3"/>
        </a:buBlip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048" name="Rectangle 8"/>
          <p:cNvSpPr>
            <a:spLocks noChangeArrowheads="1"/>
          </p:cNvSpPr>
          <p:nvPr userDrawn="1"/>
        </p:nvSpPr>
        <p:spPr bwMode="auto">
          <a:xfrm>
            <a:off x="0" y="1"/>
            <a:ext cx="1835150" cy="1052513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4D4D4D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13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85883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213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7638"/>
            <a:ext cx="77724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35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135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135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9BF25CF-DF2E-3149-A40F-061B25E89115}" type="slidenum">
              <a:rPr lang="de-DE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2135047" name="Picture 7" descr="GA-SKY copy"/>
          <p:cNvPicPr>
            <a:picLocks noChangeAspect="1" noChangeArrowheads="1"/>
          </p:cNvPicPr>
          <p:nvPr userDrawn="1"/>
        </p:nvPicPr>
        <p:blipFill>
          <a:blip r:embed="rId13">
            <a:lum bright="-4000" contrast="-10000"/>
          </a:blip>
          <a:srcRect t="26726" b="27628"/>
          <a:stretch>
            <a:fillRect/>
          </a:stretch>
        </p:blipFill>
        <p:spPr bwMode="auto">
          <a:xfrm>
            <a:off x="0" y="817563"/>
            <a:ext cx="9144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6550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>
    <p:zoom dir="in"/>
  </p:transition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5pPr>
      <a:lvl6pPr marL="457177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6pPr>
      <a:lvl7pPr marL="914353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7pPr>
      <a:lvl8pPr marL="137153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8pPr>
      <a:lvl9pPr marL="1828706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bg1"/>
          </a:solidFill>
          <a:latin typeface="+mn-lt"/>
          <a:ea typeface="ＭＳ Ｐゴシック" charset="-128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010" name="Rectangle 18"/>
          <p:cNvSpPr>
            <a:spLocks noChangeArrowheads="1"/>
          </p:cNvSpPr>
          <p:nvPr/>
        </p:nvSpPr>
        <p:spPr bwMode="auto">
          <a:xfrm>
            <a:off x="0" y="0"/>
            <a:ext cx="1835150" cy="981075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213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85105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213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7638"/>
            <a:ext cx="77724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3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3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3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69B2C10-8049-AE40-B99F-CD2DA3192191}" type="slidenum">
              <a:rPr lang="de-DE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2133009" name="Picture 17" descr="GA-SKY copy"/>
          <p:cNvPicPr>
            <a:picLocks noChangeAspect="1" noChangeArrowheads="1"/>
          </p:cNvPicPr>
          <p:nvPr/>
        </p:nvPicPr>
        <p:blipFill>
          <a:blip r:embed="rId2">
            <a:lum bright="38000" contrast="34000"/>
          </a:blip>
          <a:srcRect t="26724" b="27628"/>
          <a:stretch>
            <a:fillRect/>
          </a:stretch>
        </p:blipFill>
        <p:spPr bwMode="auto">
          <a:xfrm>
            <a:off x="0" y="817563"/>
            <a:ext cx="9144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2028486"/>
      </p:ext>
    </p:extLst>
  </p:cSld>
  <p:clrMap bg1="lt1" tx1="dk1" bg2="lt2" tx2="dk2" accent1="accent1" accent2="accent2" accent3="accent3" accent4="accent4" accent5="accent5" accent6="accent6" hlink="hlink" folHlink="folHlink"/>
  <p:transition>
    <p:zoom dir="in"/>
  </p:transition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3"/>
        </a:buBlip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010" name="Rectangle 18"/>
          <p:cNvSpPr>
            <a:spLocks noChangeArrowheads="1"/>
          </p:cNvSpPr>
          <p:nvPr userDrawn="1"/>
        </p:nvSpPr>
        <p:spPr bwMode="auto">
          <a:xfrm>
            <a:off x="0" y="4"/>
            <a:ext cx="1835150" cy="981075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1" tIns="45711" rIns="91421" bIns="45711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213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85105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213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7638"/>
            <a:ext cx="77724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3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3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3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69B2C10-8049-AE40-B99F-CD2DA3192191}" type="slidenum">
              <a:rPr lang="de-DE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2133009" name="Picture 17" descr="GA-SKY copy"/>
          <p:cNvPicPr>
            <a:picLocks noChangeAspect="1" noChangeArrowheads="1"/>
          </p:cNvPicPr>
          <p:nvPr userDrawn="1"/>
        </p:nvPicPr>
        <p:blipFill>
          <a:blip r:embed="rId2">
            <a:lum bright="38000" contrast="34000"/>
          </a:blip>
          <a:srcRect t="26724" b="27628"/>
          <a:stretch>
            <a:fillRect/>
          </a:stretch>
        </p:blipFill>
        <p:spPr bwMode="auto">
          <a:xfrm>
            <a:off x="0" y="817563"/>
            <a:ext cx="9144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5553355"/>
      </p:ext>
    </p:extLst>
  </p:cSld>
  <p:clrMap bg1="lt1" tx1="dk1" bg2="lt2" tx2="dk2" accent1="accent1" accent2="accent2" accent3="accent3" accent4="accent4" accent5="accent5" accent6="accent6" hlink="hlink" folHlink="folHlink"/>
  <p:transition>
    <p:zoom dir="in"/>
  </p:transition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5pPr>
      <a:lvl6pPr marL="457106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6pPr>
      <a:lvl7pPr marL="914212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7pPr>
      <a:lvl8pPr marL="1371320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8pPr>
      <a:lvl9pPr marL="1828426" algn="l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Verdana" charset="0"/>
        </a:defRPr>
      </a:lvl9pPr>
    </p:titleStyle>
    <p:bodyStyle>
      <a:lvl1pPr marL="342830" indent="-34283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798" indent="-285692" algn="l" rtl="0" fontAlgn="base">
        <a:spcBef>
          <a:spcPct val="20000"/>
        </a:spcBef>
        <a:spcAft>
          <a:spcPct val="0"/>
        </a:spcAft>
        <a:buBlip>
          <a:blip r:embed="rId3"/>
        </a:buBlip>
        <a:defRPr>
          <a:solidFill>
            <a:schemeClr val="tx1"/>
          </a:solidFill>
          <a:latin typeface="+mn-lt"/>
          <a:ea typeface="ＭＳ Ｐゴシック" charset="-128"/>
        </a:defRPr>
      </a:lvl2pPr>
      <a:lvl3pPr marL="1142765" indent="-228552" algn="l" rtl="0" fontAlgn="base">
        <a:spcBef>
          <a:spcPct val="20000"/>
        </a:spcBef>
        <a:spcAft>
          <a:spcPct val="0"/>
        </a:spcAft>
        <a:buBlip>
          <a:blip r:embed="rId3"/>
        </a:buBlip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872" indent="-228552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80" indent="-228552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Blip>
          <a:blip r:embed="rId3"/>
        </a:buBlip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048" name="Rectangle 8"/>
          <p:cNvSpPr>
            <a:spLocks noChangeArrowheads="1"/>
          </p:cNvSpPr>
          <p:nvPr userDrawn="1"/>
        </p:nvSpPr>
        <p:spPr bwMode="auto">
          <a:xfrm>
            <a:off x="0" y="0"/>
            <a:ext cx="1835150" cy="1052513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4D4D4D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213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85883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213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7638"/>
            <a:ext cx="77724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35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35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35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6341846-0A55-EA41-AD70-029F5AB53C6A}" type="slidenum">
              <a:rPr lang="de-DE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2135047" name="Picture 7" descr="GA-SKY copy"/>
          <p:cNvPicPr>
            <a:picLocks noChangeAspect="1" noChangeArrowheads="1"/>
          </p:cNvPicPr>
          <p:nvPr userDrawn="1"/>
        </p:nvPicPr>
        <p:blipFill>
          <a:blip r:embed="rId4">
            <a:lum bright="-4000" contrast="-10000"/>
          </a:blip>
          <a:srcRect t="26726" b="27628"/>
          <a:stretch>
            <a:fillRect/>
          </a:stretch>
        </p:blipFill>
        <p:spPr bwMode="auto">
          <a:xfrm>
            <a:off x="0" y="817563"/>
            <a:ext cx="9144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739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</p:sldLayoutIdLst>
  <p:transition>
    <p:zoom dir="in"/>
  </p:transition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5"/>
        </a:buBlip>
        <a:defRPr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048" name="Rectangle 8"/>
          <p:cNvSpPr>
            <a:spLocks noChangeArrowheads="1"/>
          </p:cNvSpPr>
          <p:nvPr/>
        </p:nvSpPr>
        <p:spPr bwMode="auto">
          <a:xfrm>
            <a:off x="0" y="0"/>
            <a:ext cx="1835150" cy="1052513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4D4D4D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13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85883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213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7638"/>
            <a:ext cx="77724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35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135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135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9BF25CF-DF2E-3149-A40F-061B25E89115}" type="slidenum">
              <a:rPr lang="de-DE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2135047" name="Picture 7" descr="GA-SKY copy"/>
          <p:cNvPicPr>
            <a:picLocks noChangeAspect="1" noChangeArrowheads="1"/>
          </p:cNvPicPr>
          <p:nvPr/>
        </p:nvPicPr>
        <p:blipFill>
          <a:blip r:embed="rId13">
            <a:lum bright="-4000" contrast="-10000"/>
          </a:blip>
          <a:srcRect t="26726" b="27628"/>
          <a:stretch>
            <a:fillRect/>
          </a:stretch>
        </p:blipFill>
        <p:spPr bwMode="auto">
          <a:xfrm>
            <a:off x="0" y="817563"/>
            <a:ext cx="9144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7544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>
    <p:zoom dir="in"/>
  </p:transition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99CCFF"/>
          </a:solidFill>
          <a:latin typeface="Verdan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4.jpeg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1.png"/><Relationship Id="rId5" Type="http://schemas.microsoft.com/office/2007/relationships/hdphoto" Target="../media/hdphoto5.wdp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8FD4BD-4C3C-AD49-BA56-425F29A90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1" r="31231"/>
          <a:stretch/>
        </p:blipFill>
        <p:spPr>
          <a:xfrm>
            <a:off x="0" y="-1"/>
            <a:ext cx="9199212" cy="4051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198327-1057-AF4B-A758-58FB1E0A1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6" t="8126" r="2924"/>
          <a:stretch/>
        </p:blipFill>
        <p:spPr>
          <a:xfrm>
            <a:off x="-1" y="2883877"/>
            <a:ext cx="9238729" cy="3974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615BCF-EECB-D940-8268-235E1ABA4024}"/>
              </a:ext>
            </a:extLst>
          </p:cNvPr>
          <p:cNvSpPr txBox="1"/>
          <p:nvPr/>
        </p:nvSpPr>
        <p:spPr>
          <a:xfrm>
            <a:off x="697755" y="2717092"/>
            <a:ext cx="74732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The Cherenkov Telescope Array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W. Hofmann, MPI </a:t>
            </a:r>
            <a:r>
              <a:rPr lang="en-US" sz="1400" dirty="0" err="1">
                <a:solidFill>
                  <a:schemeClr val="bg1"/>
                </a:solidFill>
              </a:rPr>
              <a:t>für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Kernphysik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for the CTA Consortium</a:t>
            </a:r>
          </a:p>
        </p:txBody>
      </p:sp>
    </p:spTree>
    <p:extLst>
      <p:ext uri="{BB962C8B-B14F-4D97-AF65-F5344CB8AC3E}">
        <p14:creationId xmlns:p14="http://schemas.microsoft.com/office/powerpoint/2010/main" val="781726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26" t="14799" b="3274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606800" y="115888"/>
            <a:ext cx="5227638" cy="267811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Verdan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Verdan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Verdan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Verdana" charset="0"/>
              </a:defRPr>
            </a:lvl5pPr>
            <a:lvl6pPr marL="457177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Verdana" charset="0"/>
              </a:defRPr>
            </a:lvl6pPr>
            <a:lvl7pPr marL="914353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Verdana" charset="0"/>
              </a:defRPr>
            </a:lvl7pPr>
            <a:lvl8pPr marL="13715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Verdana" charset="0"/>
              </a:defRPr>
            </a:lvl8pPr>
            <a:lvl9pPr marL="1828706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Verdana" charset="0"/>
              </a:defRPr>
            </a:lvl9pPr>
          </a:lstStyle>
          <a:p>
            <a:pPr algn="r" defTabSz="914400"/>
            <a:r>
              <a:rPr lang="en-US" sz="2800" cap="all" dirty="0">
                <a:solidFill>
                  <a:srgbClr val="FFFFFF"/>
                </a:solidFill>
                <a:latin typeface="Helvetica" pitchFamily="2" charset="0"/>
              </a:rPr>
              <a:t>Not only supernova</a:t>
            </a:r>
          </a:p>
          <a:p>
            <a:pPr algn="r" defTabSz="914400"/>
            <a:r>
              <a:rPr lang="en-US" sz="2800" cap="all" dirty="0" err="1">
                <a:solidFill>
                  <a:srgbClr val="FFFFFF"/>
                </a:solidFill>
                <a:latin typeface="Helvetica" pitchFamily="2" charset="0"/>
              </a:rPr>
              <a:t>remNants</a:t>
            </a:r>
            <a:endParaRPr lang="en-US" sz="2800" cap="all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06817" y="6477000"/>
            <a:ext cx="383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Illustration: Scientific American</a:t>
            </a:r>
          </a:p>
        </p:txBody>
      </p:sp>
    </p:spTree>
    <p:extLst>
      <p:ext uri="{BB962C8B-B14F-4D97-AF65-F5344CB8AC3E}">
        <p14:creationId xmlns:p14="http://schemas.microsoft.com/office/powerpoint/2010/main" val="236218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ldergebnis für neutron star merger">
            <a:extLst>
              <a:ext uri="{FF2B5EF4-FFF2-40B4-BE49-F238E27FC236}">
                <a16:creationId xmlns:a16="http://schemas.microsoft.com/office/drawing/2014/main" xmlns="" id="{03E90E29-64F0-9D4D-9348-8769D8B50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" r="22056"/>
          <a:stretch/>
        </p:blipFill>
        <p:spPr bwMode="auto">
          <a:xfrm>
            <a:off x="-374754" y="0"/>
            <a:ext cx="95156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C0D727E1-8B57-BA4C-86C7-B66095AF4D41}"/>
              </a:ext>
            </a:extLst>
          </p:cNvPr>
          <p:cNvSpPr txBox="1">
            <a:spLocks/>
          </p:cNvSpPr>
          <p:nvPr/>
        </p:nvSpPr>
        <p:spPr>
          <a:xfrm>
            <a:off x="0" y="178656"/>
            <a:ext cx="8889167" cy="8240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0" cap="all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extreme transient cosmic 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7C0FCA-7048-4245-9F5F-575A80F0D6DD}"/>
              </a:ext>
            </a:extLst>
          </p:cNvPr>
          <p:cNvSpPr txBox="1"/>
          <p:nvPr/>
        </p:nvSpPr>
        <p:spPr>
          <a:xfrm>
            <a:off x="-278296" y="6400798"/>
            <a:ext cx="4378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Robin Dienel, Carnegie Institution </a:t>
            </a:r>
            <a:r>
              <a:rPr lang="de-DE" sz="1600" dirty="0" err="1">
                <a:solidFill>
                  <a:schemeClr val="bg1"/>
                </a:solidFill>
              </a:rPr>
              <a:t>for</a:t>
            </a:r>
            <a:r>
              <a:rPr lang="de-DE" sz="1600" dirty="0">
                <a:solidFill>
                  <a:schemeClr val="bg1"/>
                </a:solidFill>
              </a:rPr>
              <a:t> Science.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ontage_v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4070"/>
          </a:xfrm>
          <a:prstGeom prst="rect">
            <a:avLst/>
          </a:prstGeom>
        </p:spPr>
      </p:pic>
      <p:sp>
        <p:nvSpPr>
          <p:cNvPr id="47" name="Rectangle 50"/>
          <p:cNvSpPr>
            <a:spLocks noChangeArrowheads="1"/>
          </p:cNvSpPr>
          <p:nvPr/>
        </p:nvSpPr>
        <p:spPr bwMode="auto">
          <a:xfrm>
            <a:off x="2854325" y="258764"/>
            <a:ext cx="419100" cy="100012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4242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Helvetica Neue Light" charset="0"/>
              <a:ea typeface="ＭＳ Ｐゴシック" charset="0"/>
              <a:sym typeface="Helvetica Neue Light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611405" y="331164"/>
            <a:ext cx="1518790" cy="0"/>
          </a:xfrm>
          <a:prstGeom prst="line">
            <a:avLst/>
          </a:prstGeom>
          <a:ln w="76200" cmpd="sng">
            <a:solidFill>
              <a:srgbClr val="4AA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van Gog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/>
          <a:stretch/>
        </p:blipFill>
        <p:spPr>
          <a:xfrm>
            <a:off x="0" y="126207"/>
            <a:ext cx="9144000" cy="64650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53354" y="-28135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0FF662E-4183-4BAF-AC81-6154890E7EEF}"/>
              </a:ext>
            </a:extLst>
          </p:cNvPr>
          <p:cNvSpPr/>
          <p:nvPr/>
        </p:nvSpPr>
        <p:spPr>
          <a:xfrm>
            <a:off x="0" y="-4109"/>
            <a:ext cx="9144000" cy="6862109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23A9E2A-7A86-44CB-9D38-0D36FB5F8CCA}"/>
              </a:ext>
            </a:extLst>
          </p:cNvPr>
          <p:cNvSpPr/>
          <p:nvPr/>
        </p:nvSpPr>
        <p:spPr>
          <a:xfrm>
            <a:off x="449843" y="1150176"/>
            <a:ext cx="726964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54">
              <a:defRPr/>
            </a:pPr>
            <a:r>
              <a:rPr lang="en-US" sz="24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Theme 1: Cosmic Particle Acceleration </a:t>
            </a:r>
          </a:p>
          <a:p>
            <a:pPr marL="342900" indent="-342900" defTabSz="457154">
              <a:buClr>
                <a:srgbClr val="E40020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and where are particles accelerated?</a:t>
            </a:r>
          </a:p>
          <a:p>
            <a:pPr marL="342900" indent="-342900" defTabSz="457154">
              <a:buClr>
                <a:srgbClr val="E40020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do they propagate?</a:t>
            </a:r>
          </a:p>
          <a:p>
            <a:pPr marL="342900" indent="-342900" defTabSz="457154">
              <a:buClr>
                <a:srgbClr val="E40020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their impact on the environment?</a:t>
            </a:r>
          </a:p>
          <a:p>
            <a:pPr defTabSz="457154">
              <a:defRPr/>
            </a:pPr>
            <a:endParaRPr lang="en-US" sz="2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457154">
              <a:defRPr/>
            </a:pPr>
            <a:endParaRPr lang="en-US" sz="2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457154">
              <a:defRPr/>
            </a:pPr>
            <a:r>
              <a:rPr lang="en-US" sz="24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Theme 2: Probing Extreme Environments </a:t>
            </a:r>
          </a:p>
          <a:p>
            <a:pPr marL="342900" indent="-342900" defTabSz="457154">
              <a:buClr>
                <a:srgbClr val="E40020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Close to neutron stars and black holes </a:t>
            </a:r>
          </a:p>
          <a:p>
            <a:pPr marL="342900" indent="-342900" defTabSz="457154">
              <a:buClr>
                <a:srgbClr val="E40020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Relativistic jets, winds and explosions</a:t>
            </a:r>
          </a:p>
          <a:p>
            <a:pPr marL="342900" indent="-342900" defTabSz="457154">
              <a:buClr>
                <a:srgbClr val="E40020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Cosmic voids </a:t>
            </a:r>
          </a:p>
          <a:p>
            <a:pPr defTabSz="457154">
              <a:defRPr/>
            </a:pPr>
            <a:endParaRPr lang="en-US" sz="2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457154">
              <a:defRPr/>
            </a:pPr>
            <a:endParaRPr lang="en-US" sz="2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457154">
              <a:defRPr/>
            </a:pPr>
            <a:r>
              <a:rPr lang="en-US" sz="24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Theme 3: Physics Frontiers</a:t>
            </a:r>
          </a:p>
          <a:p>
            <a:pPr marL="342900" indent="-342900" defTabSz="457154">
              <a:buClr>
                <a:srgbClr val="E40020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the nature of Dark Matter? </a:t>
            </a:r>
          </a:p>
          <a:p>
            <a:pPr marL="342900" indent="-342900" defTabSz="457154">
              <a:buClr>
                <a:srgbClr val="E40020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the speed of light constant?</a:t>
            </a:r>
          </a:p>
          <a:p>
            <a:pPr marL="342900" indent="-342900" defTabSz="457154">
              <a:buClr>
                <a:srgbClr val="E40020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 </a:t>
            </a:r>
            <a:r>
              <a:rPr lang="en-US" sz="2000" dirty="0" err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axion</a:t>
            </a:r>
            <a:r>
              <a:rPr lang="en-US" sz="200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-like particles exist?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7CC84D-F1A3-445A-B71D-86FBF41325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7075" y="4667251"/>
            <a:ext cx="2222906" cy="1943100"/>
          </a:xfrm>
          <a:prstGeom prst="rect">
            <a:avLst/>
          </a:prstGeom>
          <a:ln>
            <a:solidFill>
              <a:srgbClr val="E4002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68227F-1589-4B26-9DFA-1A74019BED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7075" y="2487475"/>
            <a:ext cx="2217676" cy="2087494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08E552-BE03-4D1D-99BE-1923C69EE8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7074" y="216883"/>
            <a:ext cx="2217676" cy="2178309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F61BD6-16CA-4C6C-B693-01EBC456FF08}"/>
              </a:ext>
            </a:extLst>
          </p:cNvPr>
          <p:cNvSpPr txBox="1"/>
          <p:nvPr/>
        </p:nvSpPr>
        <p:spPr>
          <a:xfrm>
            <a:off x="449843" y="427440"/>
            <a:ext cx="3278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cap="all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science themes</a:t>
            </a:r>
            <a:endParaRPr lang="en-GB" sz="2800" cap="all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1719" y="131989"/>
            <a:ext cx="2681543" cy="2031325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none" rtlCol="0">
            <a:sp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W. Hofmann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MPI for Nuclear Physics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CTA Observatory GmbH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Heidelberg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for the CTA Consortium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626625" y="232177"/>
            <a:ext cx="5903206" cy="6460723"/>
            <a:chOff x="1626625" y="232177"/>
            <a:chExt cx="5903206" cy="6460723"/>
          </a:xfrm>
        </p:grpSpPr>
        <p:grpSp>
          <p:nvGrpSpPr>
            <p:cNvPr id="24" name="Group 23"/>
            <p:cNvGrpSpPr/>
            <p:nvPr/>
          </p:nvGrpSpPr>
          <p:grpSpPr>
            <a:xfrm>
              <a:off x="1626625" y="232177"/>
              <a:ext cx="5903206" cy="6460723"/>
              <a:chOff x="1626625" y="232177"/>
              <a:chExt cx="5903206" cy="6460723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626625" y="232177"/>
                <a:ext cx="5903206" cy="6460723"/>
                <a:chOff x="1626625" y="232177"/>
                <a:chExt cx="5903206" cy="6460723"/>
              </a:xfrm>
            </p:grpSpPr>
            <p:sp>
              <p:nvSpPr>
                <p:cNvPr id="14" name="Rectangle 13"/>
                <p:cNvSpPr/>
                <p:nvPr/>
              </p:nvSpPr>
              <p:spPr bwMode="auto">
                <a:xfrm>
                  <a:off x="1626625" y="232177"/>
                  <a:ext cx="5903206" cy="6460723"/>
                </a:xfrm>
                <a:prstGeom prst="rect">
                  <a:avLst/>
                </a:prstGeom>
                <a:solidFill>
                  <a:schemeClr val="tx1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4200">
                    <a:solidFill>
                      <a:srgbClr val="000000"/>
                    </a:solidFill>
                    <a:latin typeface="Helvetica Neue Light" charset="0"/>
                    <a:sym typeface="Helvetica Neue Light" charset="0"/>
                  </a:endParaRPr>
                </a:p>
              </p:txBody>
            </p:sp>
            <p:pic>
              <p:nvPicPr>
                <p:cNvPr id="15" name="Picture 14" descr="Screen Shot 2012-07-10 at 16.50.49.png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814" r="4024" b="4627"/>
                <a:stretch/>
              </p:blipFill>
              <p:spPr>
                <a:xfrm>
                  <a:off x="2064367" y="1913079"/>
                  <a:ext cx="5372970" cy="4543126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>
                <a:off x="5158193" y="2321237"/>
                <a:ext cx="16825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  <a:latin typeface="Trebuchet MS"/>
                  </a:rPr>
                  <a:t>Current</a:t>
                </a:r>
              </a:p>
              <a:p>
                <a:r>
                  <a:rPr lang="en-US" dirty="0">
                    <a:solidFill>
                      <a:srgbClr val="FFFF00"/>
                    </a:solidFill>
                    <a:latin typeface="Trebuchet MS"/>
                  </a:rPr>
                  <a:t>    Instruments</a:t>
                </a: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3884746" y="2504384"/>
                <a:ext cx="1506260" cy="1496345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785405" y="1581216"/>
              <a:ext cx="17113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Verdana"/>
                  <a:cs typeface="Verdana"/>
                </a:rPr>
                <a:t>Current Galactic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Verdana"/>
                  <a:cs typeface="Verdana"/>
                </a:rPr>
                <a:t>VHE sources (with 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Verdana"/>
                  <a:cs typeface="Verdana"/>
                </a:rPr>
                <a:t>distance estimates)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37632" y="550105"/>
            <a:ext cx="5615999" cy="5616000"/>
            <a:chOff x="3386007" y="550105"/>
            <a:chExt cx="5615999" cy="5616000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 bwMode="auto">
            <a:xfrm>
              <a:off x="3386007" y="550105"/>
              <a:ext cx="5615999" cy="5616000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sz="2400">
                <a:solidFill>
                  <a:srgbClr val="FFFF00"/>
                </a:solidFill>
                <a:latin typeface="Tahoma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8163960" y="5382684"/>
              <a:ext cx="350942" cy="28453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7886073" y="5597179"/>
              <a:ext cx="5693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Trebuchet MS"/>
                </a:rPr>
                <a:t>CTA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 flipH="1">
            <a:off x="4612340" y="155738"/>
            <a:ext cx="43715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cap="all" dirty="0">
                <a:solidFill>
                  <a:prstClr val="white"/>
                </a:solidFill>
              </a:rPr>
              <a:t>Cosmic particle</a:t>
            </a:r>
          </a:p>
          <a:p>
            <a:pPr algn="r"/>
            <a:r>
              <a:rPr lang="en-US" sz="2800" cap="all" dirty="0">
                <a:solidFill>
                  <a:prstClr val="white"/>
                </a:solidFill>
              </a:rPr>
              <a:t>accelerators in</a:t>
            </a:r>
          </a:p>
          <a:p>
            <a:pPr algn="r"/>
            <a:r>
              <a:rPr lang="en-US" sz="2800" cap="all" dirty="0">
                <a:solidFill>
                  <a:prstClr val="white"/>
                </a:solidFill>
              </a:rPr>
              <a:t>our Galaxy</a:t>
            </a:r>
          </a:p>
        </p:txBody>
      </p:sp>
    </p:spTree>
    <p:extLst>
      <p:ext uri="{BB962C8B-B14F-4D97-AF65-F5344CB8AC3E}">
        <p14:creationId xmlns:p14="http://schemas.microsoft.com/office/powerpoint/2010/main" val="20127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0"/>
            <a:ext cx="9144000" cy="1940366"/>
          </a:xfrm>
          <a:prstGeom prst="rect">
            <a:avLst/>
          </a:prstGeom>
          <a:solidFill>
            <a:srgbClr val="0E1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2812" y="225866"/>
            <a:ext cx="851079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54"/>
            <a:r>
              <a:rPr lang="en-US" sz="2800" cap="all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Goal: </a:t>
            </a:r>
          </a:p>
          <a:p>
            <a:pPr defTabSz="457154"/>
            <a:r>
              <a:rPr lang="en-US" sz="2800" cap="all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a census of cosmic </a:t>
            </a:r>
          </a:p>
          <a:p>
            <a:pPr defTabSz="457154"/>
            <a:r>
              <a:rPr lang="en-US" sz="2800" cap="all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particle accelerators</a:t>
            </a:r>
            <a:endParaRPr lang="en-US" sz="2400" cap="all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  <a:p>
            <a:pPr defTabSz="457154"/>
            <a:endParaRPr lang="en-US" sz="2800" cap="all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  <a:p>
            <a:pPr defTabSz="457154"/>
            <a:endParaRPr lang="en-US" sz="2400" cap="all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993" y="1776551"/>
            <a:ext cx="2596550" cy="354603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051598" y="1861458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M31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368" y="337965"/>
            <a:ext cx="3298411" cy="246128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366090" y="486282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M82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539" y="2946482"/>
            <a:ext cx="3079860" cy="290540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7820392" y="2961431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Arp 220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254150" y="3382635"/>
            <a:ext cx="4628460" cy="17439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248864" y="2022756"/>
            <a:ext cx="851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Cygnus</a:t>
            </a:r>
          </a:p>
          <a:p>
            <a:r>
              <a:rPr lang="en-US" dirty="0">
                <a:solidFill>
                  <a:prstClr val="white"/>
                </a:solidFill>
              </a:rPr>
              <a:t>Region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20574" y="5908666"/>
            <a:ext cx="85107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54"/>
            <a:r>
              <a:rPr lang="en-US" sz="2800" cap="all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across all scales</a:t>
            </a:r>
          </a:p>
          <a:p>
            <a:pPr defTabSz="457154"/>
            <a:endParaRPr lang="en-US" sz="2400" cap="all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130EA8-3A27-D84F-BA3C-714042FC1249}"/>
              </a:ext>
            </a:extLst>
          </p:cNvPr>
          <p:cNvSpPr txBox="1"/>
          <p:nvPr/>
        </p:nvSpPr>
        <p:spPr>
          <a:xfrm>
            <a:off x="0" y="6608811"/>
            <a:ext cx="35012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ESA/PACS/SPIRE, Martin Hennemann &amp; Frederique Motte 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173448-DFF7-7C4E-A3D4-D5287D1F0B24}"/>
              </a:ext>
            </a:extLst>
          </p:cNvPr>
          <p:cNvSpPr txBox="1"/>
          <p:nvPr/>
        </p:nvSpPr>
        <p:spPr>
          <a:xfrm>
            <a:off x="2120160" y="5379367"/>
            <a:ext cx="29803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ESA/Herschel/PACS/SPIRE/</a:t>
            </a:r>
            <a:r>
              <a:rPr lang="de-DE" sz="1100" dirty="0" err="1">
                <a:solidFill>
                  <a:schemeClr val="bg1"/>
                </a:solidFill>
              </a:rPr>
              <a:t>J.Fritz</a:t>
            </a:r>
            <a:r>
              <a:rPr lang="de-DE" sz="1100" dirty="0">
                <a:solidFill>
                  <a:schemeClr val="bg1"/>
                </a:solidFill>
              </a:rPr>
              <a:t>, </a:t>
            </a:r>
            <a:r>
              <a:rPr lang="de-DE" sz="1100" dirty="0" err="1">
                <a:solidFill>
                  <a:schemeClr val="bg1"/>
                </a:solidFill>
              </a:rPr>
              <a:t>U.Gent</a:t>
            </a:r>
            <a:r>
              <a:rPr lang="de-DE" sz="1100" dirty="0">
                <a:solidFill>
                  <a:schemeClr val="bg1"/>
                </a:solidFill>
              </a:rPr>
              <a:t>/</a:t>
            </a:r>
          </a:p>
          <a:p>
            <a:r>
              <a:rPr lang="de-DE" sz="1100" dirty="0">
                <a:solidFill>
                  <a:schemeClr val="bg1"/>
                </a:solidFill>
              </a:rPr>
              <a:t>XMM-Newton/EPIC/W. Pietsch, MPE/R. </a:t>
            </a:r>
            <a:r>
              <a:rPr lang="de-DE" sz="1100" dirty="0" err="1">
                <a:solidFill>
                  <a:schemeClr val="bg1"/>
                </a:solidFill>
              </a:rPr>
              <a:t>Gendler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E7CA39-6204-0E40-827B-83920215116B}"/>
              </a:ext>
            </a:extLst>
          </p:cNvPr>
          <p:cNvSpPr txBox="1"/>
          <p:nvPr/>
        </p:nvSpPr>
        <p:spPr>
          <a:xfrm>
            <a:off x="6890203" y="5950296"/>
            <a:ext cx="20649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University </a:t>
            </a:r>
            <a:r>
              <a:rPr lang="de-DE" sz="1050" dirty="0" err="1">
                <a:solidFill>
                  <a:schemeClr val="bg1"/>
                </a:solidFill>
              </a:rPr>
              <a:t>of</a:t>
            </a:r>
            <a:r>
              <a:rPr lang="de-DE" sz="1050" dirty="0">
                <a:solidFill>
                  <a:schemeClr val="bg1"/>
                </a:solidFill>
              </a:rPr>
              <a:t> Oklahoma </a:t>
            </a:r>
            <a:r>
              <a:rPr lang="de-DE" sz="1050" dirty="0" err="1">
                <a:solidFill>
                  <a:schemeClr val="bg1"/>
                </a:solidFill>
              </a:rPr>
              <a:t>and</a:t>
            </a:r>
            <a:r>
              <a:rPr lang="de-DE" sz="1050" dirty="0">
                <a:solidFill>
                  <a:schemeClr val="bg1"/>
                </a:solidFill>
              </a:rPr>
              <a:t> NASA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4786D3-61B3-414E-9D5C-7ACF10926B1B}"/>
              </a:ext>
            </a:extLst>
          </p:cNvPr>
          <p:cNvSpPr txBox="1"/>
          <p:nvPr/>
        </p:nvSpPr>
        <p:spPr>
          <a:xfrm>
            <a:off x="5187571" y="2324640"/>
            <a:ext cx="2675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NASA, ESA </a:t>
            </a:r>
            <a:r>
              <a:rPr lang="de-DE" sz="1100" dirty="0" err="1">
                <a:solidFill>
                  <a:schemeClr val="bg1"/>
                </a:solidFill>
              </a:rPr>
              <a:t>and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the</a:t>
            </a:r>
            <a:r>
              <a:rPr lang="de-DE" sz="1100" dirty="0">
                <a:solidFill>
                  <a:schemeClr val="bg1"/>
                </a:solidFill>
              </a:rPr>
              <a:t> Hubble </a:t>
            </a:r>
            <a:r>
              <a:rPr lang="de-DE" sz="1100" dirty="0" err="1">
                <a:solidFill>
                  <a:schemeClr val="bg1"/>
                </a:solidFill>
              </a:rPr>
              <a:t>Heritage</a:t>
            </a:r>
            <a:r>
              <a:rPr lang="de-DE" sz="1100" dirty="0">
                <a:solidFill>
                  <a:schemeClr val="bg1"/>
                </a:solidFill>
              </a:rPr>
              <a:t> Team; </a:t>
            </a:r>
          </a:p>
          <a:p>
            <a:r>
              <a:rPr lang="de-DE" sz="1100" dirty="0">
                <a:solidFill>
                  <a:schemeClr val="bg1"/>
                </a:solidFill>
              </a:rPr>
              <a:t>J. Gallagher, M. Mountain, P. </a:t>
            </a:r>
            <a:r>
              <a:rPr lang="de-DE" sz="1100" dirty="0" err="1">
                <a:solidFill>
                  <a:schemeClr val="bg1"/>
                </a:solidFill>
              </a:rPr>
              <a:t>Puxley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26" t="14799" b="3274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306817" y="6477000"/>
            <a:ext cx="383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Illustration: Scientific American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D55FB0-0B1E-3148-8106-216A824CD067}"/>
              </a:ext>
            </a:extLst>
          </p:cNvPr>
          <p:cNvSpPr/>
          <p:nvPr/>
        </p:nvSpPr>
        <p:spPr>
          <a:xfrm>
            <a:off x="2453156" y="220560"/>
            <a:ext cx="57073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54"/>
            <a:r>
              <a:rPr lang="en-US" sz="2800" cap="all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What is the jet made of?</a:t>
            </a:r>
          </a:p>
          <a:p>
            <a:pPr defTabSz="457154"/>
            <a:endParaRPr lang="en-US" sz="2400" cap="all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2608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26" t="14799" b="3274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306817" y="6477000"/>
            <a:ext cx="383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Illustration: Scientific American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6C34E8A-65A1-D94F-9246-68E78AE780F0}"/>
              </a:ext>
            </a:extLst>
          </p:cNvPr>
          <p:cNvSpPr txBox="1"/>
          <p:nvPr/>
        </p:nvSpPr>
        <p:spPr>
          <a:xfrm>
            <a:off x="8029607" y="2171845"/>
            <a:ext cx="814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Nuclei </a:t>
            </a:r>
          </a:p>
          <a:p>
            <a:r>
              <a:rPr lang="en-US" sz="1600" dirty="0">
                <a:solidFill>
                  <a:srgbClr val="00B050"/>
                </a:solidFill>
              </a:rPr>
              <a:t>in Jet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AA30E0F-13A9-3044-AD6D-0FC71D1CA7D8}"/>
              </a:ext>
            </a:extLst>
          </p:cNvPr>
          <p:cNvSpPr/>
          <p:nvPr/>
        </p:nvSpPr>
        <p:spPr bwMode="auto">
          <a:xfrm>
            <a:off x="4437529" y="321857"/>
            <a:ext cx="4643939" cy="431737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753E12-BE8F-D848-99D9-AAB5E708B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4"/>
          <a:stretch/>
        </p:blipFill>
        <p:spPr>
          <a:xfrm>
            <a:off x="4652681" y="321857"/>
            <a:ext cx="4428787" cy="4219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378F40-BA09-404D-976A-227F1586E1FA}"/>
              </a:ext>
            </a:extLst>
          </p:cNvPr>
          <p:cNvSpPr txBox="1"/>
          <p:nvPr/>
        </p:nvSpPr>
        <p:spPr>
          <a:xfrm>
            <a:off x="5842382" y="1076801"/>
            <a:ext cx="2112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Electron-Positron Jet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C6770094-B1EC-EF47-87BE-470C6429129A}"/>
              </a:ext>
            </a:extLst>
          </p:cNvPr>
          <p:cNvSpPr/>
          <p:nvPr/>
        </p:nvSpPr>
        <p:spPr bwMode="auto">
          <a:xfrm>
            <a:off x="5644054" y="1425996"/>
            <a:ext cx="2608753" cy="2405370"/>
          </a:xfrm>
          <a:custGeom>
            <a:avLst/>
            <a:gdLst>
              <a:gd name="connsiteX0" fmla="*/ 0 w 2527738"/>
              <a:gd name="connsiteY0" fmla="*/ 526740 h 2345029"/>
              <a:gd name="connsiteX1" fmla="*/ 472966 w 2527738"/>
              <a:gd name="connsiteY1" fmla="*/ 258726 h 2345029"/>
              <a:gd name="connsiteX2" fmla="*/ 966952 w 2527738"/>
              <a:gd name="connsiteY2" fmla="*/ 43264 h 2345029"/>
              <a:gd name="connsiteX3" fmla="*/ 1424152 w 2527738"/>
              <a:gd name="connsiteY3" fmla="*/ 16988 h 2345029"/>
              <a:gd name="connsiteX4" fmla="*/ 1755228 w 2527738"/>
              <a:gd name="connsiteY4" fmla="*/ 242961 h 2345029"/>
              <a:gd name="connsiteX5" fmla="*/ 2017986 w 2527738"/>
              <a:gd name="connsiteY5" fmla="*/ 821029 h 2345029"/>
              <a:gd name="connsiteX6" fmla="*/ 2254469 w 2527738"/>
              <a:gd name="connsiteY6" fmla="*/ 1472671 h 2345029"/>
              <a:gd name="connsiteX7" fmla="*/ 2527738 w 2527738"/>
              <a:gd name="connsiteY7" fmla="*/ 2345029 h 2345029"/>
              <a:gd name="connsiteX0" fmla="*/ 0 w 2479215"/>
              <a:gd name="connsiteY0" fmla="*/ 526740 h 2405370"/>
              <a:gd name="connsiteX1" fmla="*/ 472966 w 2479215"/>
              <a:gd name="connsiteY1" fmla="*/ 258726 h 2405370"/>
              <a:gd name="connsiteX2" fmla="*/ 966952 w 2479215"/>
              <a:gd name="connsiteY2" fmla="*/ 43264 h 2405370"/>
              <a:gd name="connsiteX3" fmla="*/ 1424152 w 2479215"/>
              <a:gd name="connsiteY3" fmla="*/ 16988 h 2405370"/>
              <a:gd name="connsiteX4" fmla="*/ 1755228 w 2479215"/>
              <a:gd name="connsiteY4" fmla="*/ 242961 h 2405370"/>
              <a:gd name="connsiteX5" fmla="*/ 2017986 w 2479215"/>
              <a:gd name="connsiteY5" fmla="*/ 821029 h 2405370"/>
              <a:gd name="connsiteX6" fmla="*/ 2254469 w 2479215"/>
              <a:gd name="connsiteY6" fmla="*/ 1472671 h 2405370"/>
              <a:gd name="connsiteX7" fmla="*/ 2479215 w 2479215"/>
              <a:gd name="connsiteY7" fmla="*/ 2405370 h 2405370"/>
              <a:gd name="connsiteX0" fmla="*/ 0 w 2479215"/>
              <a:gd name="connsiteY0" fmla="*/ 526740 h 2405370"/>
              <a:gd name="connsiteX1" fmla="*/ 472966 w 2479215"/>
              <a:gd name="connsiteY1" fmla="*/ 258726 h 2405370"/>
              <a:gd name="connsiteX2" fmla="*/ 966952 w 2479215"/>
              <a:gd name="connsiteY2" fmla="*/ 43264 h 2405370"/>
              <a:gd name="connsiteX3" fmla="*/ 1424152 w 2479215"/>
              <a:gd name="connsiteY3" fmla="*/ 16988 h 2405370"/>
              <a:gd name="connsiteX4" fmla="*/ 1755228 w 2479215"/>
              <a:gd name="connsiteY4" fmla="*/ 242961 h 2405370"/>
              <a:gd name="connsiteX5" fmla="*/ 2017986 w 2479215"/>
              <a:gd name="connsiteY5" fmla="*/ 821029 h 2405370"/>
              <a:gd name="connsiteX6" fmla="*/ 2228002 w 2479215"/>
              <a:gd name="connsiteY6" fmla="*/ 1500521 h 2405370"/>
              <a:gd name="connsiteX7" fmla="*/ 2479215 w 2479215"/>
              <a:gd name="connsiteY7" fmla="*/ 2405370 h 240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9215" h="2405370">
                <a:moveTo>
                  <a:pt x="0" y="526740"/>
                </a:moveTo>
                <a:cubicBezTo>
                  <a:pt x="155903" y="433022"/>
                  <a:pt x="311807" y="339305"/>
                  <a:pt x="472966" y="258726"/>
                </a:cubicBezTo>
                <a:cubicBezTo>
                  <a:pt x="634125" y="178147"/>
                  <a:pt x="808421" y="83554"/>
                  <a:pt x="966952" y="43264"/>
                </a:cubicBezTo>
                <a:cubicBezTo>
                  <a:pt x="1125483" y="2974"/>
                  <a:pt x="1292773" y="-16295"/>
                  <a:pt x="1424152" y="16988"/>
                </a:cubicBezTo>
                <a:cubicBezTo>
                  <a:pt x="1555531" y="50271"/>
                  <a:pt x="1656256" y="108954"/>
                  <a:pt x="1755228" y="242961"/>
                </a:cubicBezTo>
                <a:cubicBezTo>
                  <a:pt x="1854200" y="376968"/>
                  <a:pt x="1939190" y="611436"/>
                  <a:pt x="2017986" y="821029"/>
                </a:cubicBezTo>
                <a:cubicBezTo>
                  <a:pt x="2096782" y="1030622"/>
                  <a:pt x="2151131" y="1236464"/>
                  <a:pt x="2228002" y="1500521"/>
                </a:cubicBezTo>
                <a:cubicBezTo>
                  <a:pt x="2304873" y="1764578"/>
                  <a:pt x="2385060" y="2096191"/>
                  <a:pt x="2479215" y="2405370"/>
                </a:cubicBezTo>
              </a:path>
            </a:pathLst>
          </a:custGeom>
          <a:noFill/>
          <a:ln w="41275" cap="flat" cmpd="sng" algn="ctr">
            <a:solidFill>
              <a:srgbClr val="000000">
                <a:alpha val="34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C997135-74AD-0946-8B15-CCA881EAE550}"/>
              </a:ext>
            </a:extLst>
          </p:cNvPr>
          <p:cNvSpPr txBox="1"/>
          <p:nvPr/>
        </p:nvSpPr>
        <p:spPr>
          <a:xfrm>
            <a:off x="5842382" y="2883788"/>
            <a:ext cx="147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60A767-67CC-2C4C-A300-DA3672815ECD}"/>
              </a:ext>
            </a:extLst>
          </p:cNvPr>
          <p:cNvSpPr txBox="1"/>
          <p:nvPr/>
        </p:nvSpPr>
        <p:spPr>
          <a:xfrm>
            <a:off x="8022665" y="2037327"/>
            <a:ext cx="814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Nuclei </a:t>
            </a:r>
          </a:p>
          <a:p>
            <a:r>
              <a:rPr lang="en-US" sz="1600" dirty="0">
                <a:solidFill>
                  <a:srgbClr val="00B050"/>
                </a:solidFill>
              </a:rPr>
              <a:t>in Jet</a:t>
            </a:r>
          </a:p>
        </p:txBody>
      </p:sp>
    </p:spTree>
    <p:extLst>
      <p:ext uri="{BB962C8B-B14F-4D97-AF65-F5344CB8AC3E}">
        <p14:creationId xmlns:p14="http://schemas.microsoft.com/office/powerpoint/2010/main" val="32982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26" t="14799" b="3274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306817" y="6477000"/>
            <a:ext cx="383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Illustration: Scientific American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6C34E8A-65A1-D94F-9246-68E78AE780F0}"/>
              </a:ext>
            </a:extLst>
          </p:cNvPr>
          <p:cNvSpPr txBox="1"/>
          <p:nvPr/>
        </p:nvSpPr>
        <p:spPr>
          <a:xfrm>
            <a:off x="8029607" y="2171845"/>
            <a:ext cx="814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Nuclei </a:t>
            </a:r>
          </a:p>
          <a:p>
            <a:r>
              <a:rPr lang="en-US" sz="1600" dirty="0">
                <a:solidFill>
                  <a:srgbClr val="00B050"/>
                </a:solidFill>
              </a:rPr>
              <a:t>in Jet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F63F84-9F2A-374A-981A-A84C9ED286BB}"/>
              </a:ext>
            </a:extLst>
          </p:cNvPr>
          <p:cNvSpPr/>
          <p:nvPr/>
        </p:nvSpPr>
        <p:spPr bwMode="auto">
          <a:xfrm>
            <a:off x="4437529" y="321857"/>
            <a:ext cx="4643939" cy="431737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BB0B47-7767-9740-AB77-7A690B3576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2548" y="320134"/>
            <a:ext cx="4451978" cy="4219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378F40-BA09-404D-976A-227F1586E1FA}"/>
              </a:ext>
            </a:extLst>
          </p:cNvPr>
          <p:cNvSpPr txBox="1"/>
          <p:nvPr/>
        </p:nvSpPr>
        <p:spPr>
          <a:xfrm>
            <a:off x="5842382" y="1076801"/>
            <a:ext cx="2112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Electron-Positron Jet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C6770094-B1EC-EF47-87BE-470C6429129A}"/>
              </a:ext>
            </a:extLst>
          </p:cNvPr>
          <p:cNvSpPr/>
          <p:nvPr/>
        </p:nvSpPr>
        <p:spPr bwMode="auto">
          <a:xfrm>
            <a:off x="5644054" y="1425996"/>
            <a:ext cx="2608753" cy="2405370"/>
          </a:xfrm>
          <a:custGeom>
            <a:avLst/>
            <a:gdLst>
              <a:gd name="connsiteX0" fmla="*/ 0 w 2527738"/>
              <a:gd name="connsiteY0" fmla="*/ 526740 h 2345029"/>
              <a:gd name="connsiteX1" fmla="*/ 472966 w 2527738"/>
              <a:gd name="connsiteY1" fmla="*/ 258726 h 2345029"/>
              <a:gd name="connsiteX2" fmla="*/ 966952 w 2527738"/>
              <a:gd name="connsiteY2" fmla="*/ 43264 h 2345029"/>
              <a:gd name="connsiteX3" fmla="*/ 1424152 w 2527738"/>
              <a:gd name="connsiteY3" fmla="*/ 16988 h 2345029"/>
              <a:gd name="connsiteX4" fmla="*/ 1755228 w 2527738"/>
              <a:gd name="connsiteY4" fmla="*/ 242961 h 2345029"/>
              <a:gd name="connsiteX5" fmla="*/ 2017986 w 2527738"/>
              <a:gd name="connsiteY5" fmla="*/ 821029 h 2345029"/>
              <a:gd name="connsiteX6" fmla="*/ 2254469 w 2527738"/>
              <a:gd name="connsiteY6" fmla="*/ 1472671 h 2345029"/>
              <a:gd name="connsiteX7" fmla="*/ 2527738 w 2527738"/>
              <a:gd name="connsiteY7" fmla="*/ 2345029 h 2345029"/>
              <a:gd name="connsiteX0" fmla="*/ 0 w 2479215"/>
              <a:gd name="connsiteY0" fmla="*/ 526740 h 2405370"/>
              <a:gd name="connsiteX1" fmla="*/ 472966 w 2479215"/>
              <a:gd name="connsiteY1" fmla="*/ 258726 h 2405370"/>
              <a:gd name="connsiteX2" fmla="*/ 966952 w 2479215"/>
              <a:gd name="connsiteY2" fmla="*/ 43264 h 2405370"/>
              <a:gd name="connsiteX3" fmla="*/ 1424152 w 2479215"/>
              <a:gd name="connsiteY3" fmla="*/ 16988 h 2405370"/>
              <a:gd name="connsiteX4" fmla="*/ 1755228 w 2479215"/>
              <a:gd name="connsiteY4" fmla="*/ 242961 h 2405370"/>
              <a:gd name="connsiteX5" fmla="*/ 2017986 w 2479215"/>
              <a:gd name="connsiteY5" fmla="*/ 821029 h 2405370"/>
              <a:gd name="connsiteX6" fmla="*/ 2254469 w 2479215"/>
              <a:gd name="connsiteY6" fmla="*/ 1472671 h 2405370"/>
              <a:gd name="connsiteX7" fmla="*/ 2479215 w 2479215"/>
              <a:gd name="connsiteY7" fmla="*/ 2405370 h 2405370"/>
              <a:gd name="connsiteX0" fmla="*/ 0 w 2479215"/>
              <a:gd name="connsiteY0" fmla="*/ 526740 h 2405370"/>
              <a:gd name="connsiteX1" fmla="*/ 472966 w 2479215"/>
              <a:gd name="connsiteY1" fmla="*/ 258726 h 2405370"/>
              <a:gd name="connsiteX2" fmla="*/ 966952 w 2479215"/>
              <a:gd name="connsiteY2" fmla="*/ 43264 h 2405370"/>
              <a:gd name="connsiteX3" fmla="*/ 1424152 w 2479215"/>
              <a:gd name="connsiteY3" fmla="*/ 16988 h 2405370"/>
              <a:gd name="connsiteX4" fmla="*/ 1755228 w 2479215"/>
              <a:gd name="connsiteY4" fmla="*/ 242961 h 2405370"/>
              <a:gd name="connsiteX5" fmla="*/ 2017986 w 2479215"/>
              <a:gd name="connsiteY5" fmla="*/ 821029 h 2405370"/>
              <a:gd name="connsiteX6" fmla="*/ 2228002 w 2479215"/>
              <a:gd name="connsiteY6" fmla="*/ 1500521 h 2405370"/>
              <a:gd name="connsiteX7" fmla="*/ 2479215 w 2479215"/>
              <a:gd name="connsiteY7" fmla="*/ 2405370 h 240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9215" h="2405370">
                <a:moveTo>
                  <a:pt x="0" y="526740"/>
                </a:moveTo>
                <a:cubicBezTo>
                  <a:pt x="155903" y="433022"/>
                  <a:pt x="311807" y="339305"/>
                  <a:pt x="472966" y="258726"/>
                </a:cubicBezTo>
                <a:cubicBezTo>
                  <a:pt x="634125" y="178147"/>
                  <a:pt x="808421" y="83554"/>
                  <a:pt x="966952" y="43264"/>
                </a:cubicBezTo>
                <a:cubicBezTo>
                  <a:pt x="1125483" y="2974"/>
                  <a:pt x="1292773" y="-16295"/>
                  <a:pt x="1424152" y="16988"/>
                </a:cubicBezTo>
                <a:cubicBezTo>
                  <a:pt x="1555531" y="50271"/>
                  <a:pt x="1656256" y="108954"/>
                  <a:pt x="1755228" y="242961"/>
                </a:cubicBezTo>
                <a:cubicBezTo>
                  <a:pt x="1854200" y="376968"/>
                  <a:pt x="1939190" y="611436"/>
                  <a:pt x="2017986" y="821029"/>
                </a:cubicBezTo>
                <a:cubicBezTo>
                  <a:pt x="2096782" y="1030622"/>
                  <a:pt x="2151131" y="1236464"/>
                  <a:pt x="2228002" y="1500521"/>
                </a:cubicBezTo>
                <a:cubicBezTo>
                  <a:pt x="2304873" y="1764578"/>
                  <a:pt x="2385060" y="2096191"/>
                  <a:pt x="2479215" y="2405370"/>
                </a:cubicBezTo>
              </a:path>
            </a:pathLst>
          </a:custGeom>
          <a:noFill/>
          <a:ln w="41275" cap="flat" cmpd="sng" algn="ctr">
            <a:solidFill>
              <a:srgbClr val="000000">
                <a:alpha val="34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F533864-D64B-7243-AC78-A5FEA6D3D68F}"/>
              </a:ext>
            </a:extLst>
          </p:cNvPr>
          <p:cNvSpPr txBox="1"/>
          <p:nvPr/>
        </p:nvSpPr>
        <p:spPr>
          <a:xfrm>
            <a:off x="8022665" y="2037327"/>
            <a:ext cx="814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Nuclei </a:t>
            </a:r>
          </a:p>
          <a:p>
            <a:r>
              <a:rPr lang="en-US" sz="1600" dirty="0">
                <a:solidFill>
                  <a:srgbClr val="00B050"/>
                </a:solidFill>
              </a:rPr>
              <a:t>in Jet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2A430C7-9DB3-E94E-B8FD-5EBC1CE8F439}"/>
              </a:ext>
            </a:extLst>
          </p:cNvPr>
          <p:cNvSpPr txBox="1"/>
          <p:nvPr/>
        </p:nvSpPr>
        <p:spPr>
          <a:xfrm>
            <a:off x="6147214" y="2883788"/>
            <a:ext cx="61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CTA</a:t>
            </a:r>
          </a:p>
        </p:txBody>
      </p:sp>
    </p:spTree>
    <p:extLst>
      <p:ext uri="{BB962C8B-B14F-4D97-AF65-F5344CB8AC3E}">
        <p14:creationId xmlns:p14="http://schemas.microsoft.com/office/powerpoint/2010/main" val="24661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0" name="Picture 2" descr="eagle_rector_noa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6" r="10919" b="27536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4" descr="test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276600"/>
              <a:ext cx="3489325" cy="348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661CC9-46DA-7246-85FD-B9FEBC550574}"/>
              </a:ext>
            </a:extLst>
          </p:cNvPr>
          <p:cNvSpPr txBox="1"/>
          <p:nvPr/>
        </p:nvSpPr>
        <p:spPr>
          <a:xfrm>
            <a:off x="5596035" y="6451798"/>
            <a:ext cx="3507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T. A. Rector &amp; B. A. </a:t>
            </a:r>
            <a:r>
              <a:rPr lang="en-US" sz="1600" dirty="0" err="1">
                <a:solidFill>
                  <a:srgbClr val="FFFFFF"/>
                </a:solidFill>
              </a:rPr>
              <a:t>Wolpa</a:t>
            </a:r>
            <a:r>
              <a:rPr lang="en-US" sz="1600" dirty="0">
                <a:solidFill>
                  <a:srgbClr val="FFFFFF"/>
                </a:solidFill>
              </a:rPr>
              <a:t>, NOAO, AURA</a:t>
            </a:r>
          </a:p>
        </p:txBody>
      </p:sp>
    </p:spTree>
    <p:extLst>
      <p:ext uri="{BB962C8B-B14F-4D97-AF65-F5344CB8AC3E}">
        <p14:creationId xmlns:p14="http://schemas.microsoft.com/office/powerpoint/2010/main" val="34254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gamma rays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trace annihilating or decaying relics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4953"/>
            <a:ext cx="9144000" cy="318772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4347883" y="2727215"/>
            <a:ext cx="553888" cy="553888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4736353" y="3348255"/>
            <a:ext cx="89647" cy="28388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4933577" y="4038535"/>
            <a:ext cx="89647" cy="28388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216850" y="1973668"/>
            <a:ext cx="2615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Verdana" charset="0"/>
              </a:rPr>
              <a:t>Weakly Interacting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Verdana" charset="0"/>
              </a:rPr>
              <a:t>Dark Matter Particles</a:t>
            </a:r>
          </a:p>
        </p:txBody>
      </p:sp>
      <p:sp>
        <p:nvSpPr>
          <p:cNvPr id="15" name="Explosion 1 14"/>
          <p:cNvSpPr/>
          <p:nvPr/>
        </p:nvSpPr>
        <p:spPr bwMode="auto">
          <a:xfrm>
            <a:off x="4646706" y="3617195"/>
            <a:ext cx="478117" cy="478117"/>
          </a:xfrm>
          <a:prstGeom prst="irregularSeal1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527946" y="3668219"/>
            <a:ext cx="452577" cy="452577"/>
          </a:xfrm>
          <a:prstGeom prst="ellipse">
            <a:avLst/>
          </a:prstGeom>
          <a:gradFill>
            <a:gsLst>
              <a:gs pos="0">
                <a:srgbClr val="0000FF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693169" y="3566619"/>
            <a:ext cx="452577" cy="452577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6215529" y="3542490"/>
            <a:ext cx="1255059" cy="209176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176681" y="4101289"/>
            <a:ext cx="995084" cy="337671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0" name="Group 19"/>
          <p:cNvGrpSpPr/>
          <p:nvPr/>
        </p:nvGrpSpPr>
        <p:grpSpPr>
          <a:xfrm flipH="1" flipV="1">
            <a:off x="2384610" y="3186890"/>
            <a:ext cx="1293907" cy="896470"/>
            <a:chOff x="6329081" y="2064871"/>
            <a:chExt cx="1293907" cy="89647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6367929" y="2064871"/>
              <a:ext cx="1255059" cy="209176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370917" y="2441388"/>
              <a:ext cx="1132542" cy="206188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6329081" y="2623670"/>
              <a:ext cx="995084" cy="337671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102"/>
          <p:cNvGrpSpPr>
            <a:grpSpLocks/>
          </p:cNvGrpSpPr>
          <p:nvPr/>
        </p:nvGrpSpPr>
        <p:grpSpPr bwMode="auto">
          <a:xfrm rot="429496">
            <a:off x="6104356" y="3914195"/>
            <a:ext cx="994625" cy="156286"/>
            <a:chOff x="2839" y="205"/>
            <a:chExt cx="3966" cy="383"/>
          </a:xfrm>
        </p:grpSpPr>
        <p:sp>
          <p:nvSpPr>
            <p:cNvPr id="25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26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27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28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29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30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31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32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</p:grpSp>
      <p:grpSp>
        <p:nvGrpSpPr>
          <p:cNvPr id="33" name="Group 102"/>
          <p:cNvGrpSpPr>
            <a:grpSpLocks/>
          </p:cNvGrpSpPr>
          <p:nvPr/>
        </p:nvGrpSpPr>
        <p:grpSpPr bwMode="auto">
          <a:xfrm rot="429496">
            <a:off x="7078520" y="4051654"/>
            <a:ext cx="994625" cy="156286"/>
            <a:chOff x="2839" y="205"/>
            <a:chExt cx="3966" cy="383"/>
          </a:xfrm>
        </p:grpSpPr>
        <p:sp>
          <p:nvSpPr>
            <p:cNvPr id="34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35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36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37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38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39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40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41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Verdana" charset="0"/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 bwMode="auto">
          <a:xfrm>
            <a:off x="5154706" y="3856254"/>
            <a:ext cx="328706" cy="14941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4231341" y="3799478"/>
            <a:ext cx="287118" cy="3092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7235288" y="4415172"/>
            <a:ext cx="19731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Verdana" charset="0"/>
              </a:rPr>
              <a:t>Characteristic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Verdana" charset="0"/>
              </a:rPr>
              <a:t>spectral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Verdana" charset="0"/>
              </a:rPr>
              <a:t>signature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Verdana" charset="0"/>
              </a:rPr>
              <a:t>“known” from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Verdana" charset="0"/>
              </a:rPr>
              <a:t>particle physics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4873812" y="4358791"/>
            <a:ext cx="553888" cy="553888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48640" y="3519325"/>
            <a:ext cx="33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84101" y="3641125"/>
            <a:ext cx="33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t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5689600" y="3767853"/>
            <a:ext cx="131234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0" name="TextBox 49"/>
          <p:cNvSpPr txBox="1"/>
          <p:nvPr/>
        </p:nvSpPr>
        <p:spPr>
          <a:xfrm>
            <a:off x="2894285" y="4553671"/>
            <a:ext cx="17780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Verdana" charset="0"/>
              </a:rPr>
              <a:t>Annihilation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Verdana" charset="0"/>
              </a:rPr>
              <a:t>cross section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Verdana" charset="0"/>
              </a:rPr>
              <a:t>“known” from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Verdana" charset="0"/>
              </a:rPr>
              <a:t>Dark Matter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Verdana" charset="0"/>
              </a:rPr>
              <a:t>abundance</a:t>
            </a:r>
          </a:p>
        </p:txBody>
      </p:sp>
    </p:spTree>
    <p:extLst>
      <p:ext uri="{BB962C8B-B14F-4D97-AF65-F5344CB8AC3E}">
        <p14:creationId xmlns:p14="http://schemas.microsoft.com/office/powerpoint/2010/main" val="2216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741EEF0-DCA6-AA46-A2A9-3CF21FCE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1992 </a:t>
            </a:r>
            <a:r>
              <a:rPr lang="de-DE" b="0" cap="al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Palaiseau</a:t>
            </a:r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Workshop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308257-56EC-414D-94E0-93CE95FD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0" r="2967"/>
          <a:stretch/>
        </p:blipFill>
        <p:spPr>
          <a:xfrm>
            <a:off x="0" y="2686050"/>
            <a:ext cx="9156817" cy="417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8BB1F5-0B49-AE4A-9E3F-C6AA84AF5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8163" l="2509" r="95553">
                        <a14:foregroundMark x1="3421" y1="12700" x2="4789" y2="153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58246"/>
            <a:ext cx="4286250" cy="6126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6003F4-2A0F-7841-8B66-7CE8123485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1184" t="43889" r="43355" b="37807"/>
          <a:stretch/>
        </p:blipFill>
        <p:spPr>
          <a:xfrm>
            <a:off x="3784320" y="1385455"/>
            <a:ext cx="5174809" cy="24799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889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429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3A778F-339A-1641-BBFC-E5AC5820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After </a:t>
            </a:r>
            <a:r>
              <a:rPr lang="de-DE" b="0" cap="al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Palaiseau</a:t>
            </a:r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&amp; follow-</a:t>
            </a:r>
            <a:r>
              <a:rPr lang="de-DE" b="0" cap="al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</a:t>
            </a:r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b="0" cap="al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workshops</a:t>
            </a:r>
            <a:endParaRPr lang="de-DE" b="0" cap="al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xmlns="" id="{70EB8939-8872-6D4A-8E0F-2450AE1A4E9C}"/>
              </a:ext>
            </a:extLst>
          </p:cNvPr>
          <p:cNvSpPr/>
          <p:nvPr/>
        </p:nvSpPr>
        <p:spPr>
          <a:xfrm>
            <a:off x="1184780" y="1773381"/>
            <a:ext cx="6788727" cy="4655128"/>
          </a:xfrm>
          <a:prstGeom prst="arc">
            <a:avLst>
              <a:gd name="adj1" fmla="val 11187414"/>
              <a:gd name="adj2" fmla="val 21215570"/>
            </a:avLst>
          </a:prstGeom>
          <a:ln w="152400">
            <a:solidFill>
              <a:schemeClr val="bg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xmlns="" id="{64B99E27-2EDB-BE46-BCE3-C0AFE69E37B7}"/>
              </a:ext>
            </a:extLst>
          </p:cNvPr>
          <p:cNvSpPr/>
          <p:nvPr/>
        </p:nvSpPr>
        <p:spPr>
          <a:xfrm>
            <a:off x="3262745" y="1773381"/>
            <a:ext cx="2549236" cy="4655128"/>
          </a:xfrm>
          <a:prstGeom prst="arc">
            <a:avLst>
              <a:gd name="adj1" fmla="val 11821797"/>
              <a:gd name="adj2" fmla="val 20657285"/>
            </a:avLst>
          </a:prstGeom>
          <a:ln w="152400">
            <a:solidFill>
              <a:schemeClr val="bg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CF55E2-29B6-CB4D-86D9-468AEE2E9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036" y="969819"/>
            <a:ext cx="3127872" cy="1855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0D1F31-39D6-E744-A9C1-F02270A87BEE}"/>
              </a:ext>
            </a:extLst>
          </p:cNvPr>
          <p:cNvSpPr txBox="1"/>
          <p:nvPr/>
        </p:nvSpPr>
        <p:spPr>
          <a:xfrm>
            <a:off x="169284" y="3870112"/>
            <a:ext cx="198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CANGAROO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337EF2-EE78-214F-A8BF-9C9E93292257}"/>
              </a:ext>
            </a:extLst>
          </p:cNvPr>
          <p:cNvSpPr txBox="1"/>
          <p:nvPr/>
        </p:nvSpPr>
        <p:spPr>
          <a:xfrm>
            <a:off x="2665889" y="3870111"/>
            <a:ext cx="1472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H.E.S.S.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219D30-1312-6B44-A66E-3B7D2FC7C571}"/>
              </a:ext>
            </a:extLst>
          </p:cNvPr>
          <p:cNvSpPr txBox="1"/>
          <p:nvPr/>
        </p:nvSpPr>
        <p:spPr>
          <a:xfrm>
            <a:off x="5013560" y="3870112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MAGIC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F47CF8F-B117-3043-AC22-69BFB59CA0CF}"/>
              </a:ext>
            </a:extLst>
          </p:cNvPr>
          <p:cNvSpPr txBox="1"/>
          <p:nvPr/>
        </p:nvSpPr>
        <p:spPr>
          <a:xfrm>
            <a:off x="7204250" y="3870111"/>
            <a:ext cx="1522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VERITAS</a:t>
            </a:r>
          </a:p>
        </p:txBody>
      </p:sp>
    </p:spTree>
    <p:extLst>
      <p:ext uri="{BB962C8B-B14F-4D97-AF65-F5344CB8AC3E}">
        <p14:creationId xmlns:p14="http://schemas.microsoft.com/office/powerpoint/2010/main" val="397431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3A778F-339A-1641-BBFC-E5AC5820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... but </a:t>
            </a:r>
            <a:r>
              <a:rPr lang="de-DE" b="0" cap="al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</a:t>
            </a:r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b="0" cap="al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finally</a:t>
            </a:r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b="0" cap="al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got</a:t>
            </a:r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b="0" cap="al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</a:t>
            </a:r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b="0" cap="al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right</a:t>
            </a:r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981B995-C1A3-7148-A9FE-653351A6C00F}"/>
              </a:ext>
            </a:extLst>
          </p:cNvPr>
          <p:cNvGrpSpPr/>
          <p:nvPr/>
        </p:nvGrpSpPr>
        <p:grpSpPr>
          <a:xfrm>
            <a:off x="1184780" y="1773381"/>
            <a:ext cx="6788727" cy="4655128"/>
            <a:chOff x="1184780" y="1773381"/>
            <a:chExt cx="6788727" cy="4655128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xmlns="" id="{70EB8939-8872-6D4A-8E0F-2450AE1A4E9C}"/>
                </a:ext>
              </a:extLst>
            </p:cNvPr>
            <p:cNvSpPr/>
            <p:nvPr/>
          </p:nvSpPr>
          <p:spPr>
            <a:xfrm>
              <a:off x="1184780" y="1773381"/>
              <a:ext cx="6788727" cy="4655128"/>
            </a:xfrm>
            <a:prstGeom prst="arc">
              <a:avLst>
                <a:gd name="adj1" fmla="val 11187414"/>
                <a:gd name="adj2" fmla="val 21215570"/>
              </a:avLst>
            </a:prstGeom>
            <a:ln w="152400">
              <a:solidFill>
                <a:schemeClr val="bg1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xmlns="" id="{64B99E27-2EDB-BE46-BCE3-C0AFE69E37B7}"/>
                </a:ext>
              </a:extLst>
            </p:cNvPr>
            <p:cNvSpPr/>
            <p:nvPr/>
          </p:nvSpPr>
          <p:spPr>
            <a:xfrm>
              <a:off x="3262745" y="1773381"/>
              <a:ext cx="2549236" cy="4655128"/>
            </a:xfrm>
            <a:prstGeom prst="arc">
              <a:avLst>
                <a:gd name="adj1" fmla="val 11821797"/>
                <a:gd name="adj2" fmla="val 20657285"/>
              </a:avLst>
            </a:prstGeom>
            <a:ln w="152400">
              <a:solidFill>
                <a:schemeClr val="bg1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CF55E2-29B6-CB4D-86D9-468AEE2E9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036" y="969819"/>
            <a:ext cx="3127872" cy="1855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0D1F31-39D6-E744-A9C1-F02270A87BEE}"/>
              </a:ext>
            </a:extLst>
          </p:cNvPr>
          <p:cNvSpPr txBox="1"/>
          <p:nvPr/>
        </p:nvSpPr>
        <p:spPr>
          <a:xfrm>
            <a:off x="169284" y="3870112"/>
            <a:ext cx="198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CANGAROO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337EF2-EE78-214F-A8BF-9C9E93292257}"/>
              </a:ext>
            </a:extLst>
          </p:cNvPr>
          <p:cNvSpPr txBox="1"/>
          <p:nvPr/>
        </p:nvSpPr>
        <p:spPr>
          <a:xfrm>
            <a:off x="2665889" y="3870111"/>
            <a:ext cx="1472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H.E.S.S.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219D30-1312-6B44-A66E-3B7D2FC7C571}"/>
              </a:ext>
            </a:extLst>
          </p:cNvPr>
          <p:cNvSpPr txBox="1"/>
          <p:nvPr/>
        </p:nvSpPr>
        <p:spPr>
          <a:xfrm>
            <a:off x="5013560" y="3870112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MAGIC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F47CF8F-B117-3043-AC22-69BFB59CA0CF}"/>
              </a:ext>
            </a:extLst>
          </p:cNvPr>
          <p:cNvSpPr txBox="1"/>
          <p:nvPr/>
        </p:nvSpPr>
        <p:spPr>
          <a:xfrm>
            <a:off x="7204250" y="3870111"/>
            <a:ext cx="1522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VERITAS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0FD1122-8D12-DC4E-B293-79FA1CF5D709}"/>
              </a:ext>
            </a:extLst>
          </p:cNvPr>
          <p:cNvGrpSpPr/>
          <p:nvPr/>
        </p:nvGrpSpPr>
        <p:grpSpPr>
          <a:xfrm>
            <a:off x="1184780" y="1773381"/>
            <a:ext cx="6788727" cy="5458690"/>
            <a:chOff x="1184780" y="1773381"/>
            <a:chExt cx="6788727" cy="545869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22FD281-383C-C645-B2A9-A5BECF881EFA}"/>
                </a:ext>
              </a:extLst>
            </p:cNvPr>
            <p:cNvGrpSpPr/>
            <p:nvPr/>
          </p:nvGrpSpPr>
          <p:grpSpPr>
            <a:xfrm flipV="1">
              <a:off x="1184780" y="1773381"/>
              <a:ext cx="6788727" cy="4655128"/>
              <a:chOff x="1184780" y="1773381"/>
              <a:chExt cx="6788727" cy="4655128"/>
            </a:xfrm>
          </p:grpSpPr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xmlns="" id="{F4F8053A-16F2-074D-929D-E02A94E7ABCC}"/>
                  </a:ext>
                </a:extLst>
              </p:cNvPr>
              <p:cNvSpPr/>
              <p:nvPr/>
            </p:nvSpPr>
            <p:spPr>
              <a:xfrm>
                <a:off x="1184780" y="1773381"/>
                <a:ext cx="6788727" cy="4655128"/>
              </a:xfrm>
              <a:prstGeom prst="arc">
                <a:avLst>
                  <a:gd name="adj1" fmla="val 11187414"/>
                  <a:gd name="adj2" fmla="val 21215570"/>
                </a:avLst>
              </a:prstGeom>
              <a:ln w="152400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xmlns="" id="{D5CE452B-7CEB-2943-9AF1-765A1D2E7E08}"/>
                  </a:ext>
                </a:extLst>
              </p:cNvPr>
              <p:cNvSpPr/>
              <p:nvPr/>
            </p:nvSpPr>
            <p:spPr>
              <a:xfrm>
                <a:off x="3262745" y="1773381"/>
                <a:ext cx="2549236" cy="4655128"/>
              </a:xfrm>
              <a:prstGeom prst="arc">
                <a:avLst>
                  <a:gd name="adj1" fmla="val 11821797"/>
                  <a:gd name="adj2" fmla="val 20657285"/>
                </a:avLst>
              </a:prstGeom>
              <a:ln w="152400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5609FD64-87AB-5E48-A5B7-28AA63B96D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96884" y="4543440"/>
              <a:ext cx="2680957" cy="2688631"/>
            </a:xfrm>
            <a:prstGeom prst="ellipse">
              <a:avLst/>
            </a:prstGeom>
            <a:gradFill flip="none" rotWithShape="1">
              <a:gsLst>
                <a:gs pos="64000">
                  <a:schemeClr val="bg1"/>
                </a:gs>
                <a:gs pos="72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151488-9E5C-A142-8EFA-2B0AC10E1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5056" y="5516676"/>
              <a:ext cx="2068174" cy="128431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CFA7B0-FD49-5643-B580-FC4F35F1FF54}"/>
              </a:ext>
            </a:extLst>
          </p:cNvPr>
          <p:cNvSpPr txBox="1"/>
          <p:nvPr/>
        </p:nvSpPr>
        <p:spPr>
          <a:xfrm>
            <a:off x="5955014" y="5613189"/>
            <a:ext cx="18934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432FF"/>
                </a:solidFill>
                <a:latin typeface="Helvetica" pitchFamily="2" charset="0"/>
              </a:rPr>
              <a:t>31 Countries</a:t>
            </a:r>
            <a:br>
              <a:rPr lang="de-DE" sz="2000" dirty="0">
                <a:solidFill>
                  <a:srgbClr val="0432FF"/>
                </a:solidFill>
                <a:latin typeface="Helvetica" pitchFamily="2" charset="0"/>
              </a:rPr>
            </a:br>
            <a:r>
              <a:rPr lang="de-DE" sz="2000" dirty="0">
                <a:solidFill>
                  <a:srgbClr val="0432FF"/>
                </a:solidFill>
                <a:latin typeface="Helvetica" pitchFamily="2" charset="0"/>
              </a:rPr>
              <a:t>202 Institutes</a:t>
            </a:r>
            <a:br>
              <a:rPr lang="de-DE" sz="2000" dirty="0">
                <a:solidFill>
                  <a:srgbClr val="0432FF"/>
                </a:solidFill>
                <a:latin typeface="Helvetica" pitchFamily="2" charset="0"/>
              </a:rPr>
            </a:br>
            <a:r>
              <a:rPr lang="de-DE" sz="2000" dirty="0">
                <a:solidFill>
                  <a:srgbClr val="0432FF"/>
                </a:solidFill>
                <a:latin typeface="Helvetica" pitchFamily="2" charset="0"/>
              </a:rPr>
              <a:t>1451 Members</a:t>
            </a:r>
          </a:p>
          <a:p>
            <a:endParaRPr lang="en-US" sz="2000" dirty="0">
              <a:solidFill>
                <a:srgbClr val="0432FF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8BDA067-EE75-E340-A855-C79670279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9874" name="Picture 2" descr="https://www.cta-observatory.org/wp-content/uploads/2018/01/CTA-timeline_2018update.png">
            <a:extLst>
              <a:ext uri="{FF2B5EF4-FFF2-40B4-BE49-F238E27FC236}">
                <a16:creationId xmlns:a16="http://schemas.microsoft.com/office/drawing/2014/main" xmlns="" id="{03EFA6D0-2C71-A144-B6EA-7DE05EC0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1316182"/>
            <a:ext cx="4088446" cy="2032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cta-observatory.org/wp-content/uploads/2018/01/CTA-timeline_2018update.png">
            <a:extLst>
              <a:ext uri="{FF2B5EF4-FFF2-40B4-BE49-F238E27FC236}">
                <a16:creationId xmlns:a16="http://schemas.microsoft.com/office/drawing/2014/main" xmlns="" id="{EB5EDE7B-D835-544F-9250-2F81BD116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92" y="-12538364"/>
            <a:ext cx="4088446" cy="2032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B0CB794-9F26-E34A-A073-CD207DC8978E}"/>
              </a:ext>
            </a:extLst>
          </p:cNvPr>
          <p:cNvSpPr/>
          <p:nvPr/>
        </p:nvSpPr>
        <p:spPr>
          <a:xfrm>
            <a:off x="400050" y="57152"/>
            <a:ext cx="1085850" cy="10858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30A844F-9807-8F48-96E0-CA1B9EFE0903}"/>
              </a:ext>
            </a:extLst>
          </p:cNvPr>
          <p:cNvSpPr/>
          <p:nvPr/>
        </p:nvSpPr>
        <p:spPr>
          <a:xfrm>
            <a:off x="4752975" y="5815014"/>
            <a:ext cx="1085850" cy="10858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AAD4C7-C308-D441-A194-A64733B406AB}"/>
              </a:ext>
            </a:extLst>
          </p:cNvPr>
          <p:cNvSpPr txBox="1"/>
          <p:nvPr/>
        </p:nvSpPr>
        <p:spPr>
          <a:xfrm>
            <a:off x="6914064" y="2994992"/>
            <a:ext cx="247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CTA becomes EFRI Landmark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D9088B-D067-EB4E-B538-6E98158E8B18}"/>
              </a:ext>
            </a:extLst>
          </p:cNvPr>
          <p:cNvSpPr txBox="1"/>
          <p:nvPr/>
        </p:nvSpPr>
        <p:spPr>
          <a:xfrm>
            <a:off x="6914063" y="3607951"/>
            <a:ext cx="2479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LST1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75B13E9-7B95-4A41-BCBA-C8B822D6E026}"/>
              </a:ext>
            </a:extLst>
          </p:cNvPr>
          <p:cNvSpPr/>
          <p:nvPr/>
        </p:nvSpPr>
        <p:spPr>
          <a:xfrm>
            <a:off x="4744177" y="3065026"/>
            <a:ext cx="1085850" cy="108585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47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/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cap="all" dirty="0">
                <a:latin typeface="Helvetica Neue" charset="0"/>
                <a:ea typeface="Helvetica Neue" charset="0"/>
                <a:cs typeface="Helvetica Neue" charset="0"/>
              </a:rPr>
              <a:t>Cherenkov Telescope Array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631"/>
          <a:stretch/>
        </p:blipFill>
        <p:spPr>
          <a:xfrm>
            <a:off x="0" y="1397311"/>
            <a:ext cx="9144000" cy="5479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34561"/>
            <a:ext cx="30299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Verdana" charset="0"/>
              </a:rPr>
              <a:t>Layout optimized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Verdana" charset="0"/>
              </a:rPr>
              <a:t>using detailed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Verdana" charset="0"/>
              </a:rPr>
              <a:t>simulations –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Verdana" charset="0"/>
              </a:rPr>
              <a:t>tens of millions CPU-h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84666" y="1259217"/>
            <a:ext cx="9228667" cy="281716"/>
            <a:chOff x="-84666" y="1259217"/>
            <a:chExt cx="9228667" cy="281716"/>
          </a:xfrm>
        </p:grpSpPr>
        <p:grpSp>
          <p:nvGrpSpPr>
            <p:cNvPr id="12" name="Group 11"/>
            <p:cNvGrpSpPr/>
            <p:nvPr/>
          </p:nvGrpSpPr>
          <p:grpSpPr>
            <a:xfrm>
              <a:off x="1" y="1267178"/>
              <a:ext cx="9144000" cy="273755"/>
              <a:chOff x="0" y="1267178"/>
              <a:chExt cx="9586755" cy="27375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0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924909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826626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751535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661846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-84666" y="1259217"/>
              <a:ext cx="84176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10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GeV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  100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GeV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1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TeV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    10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TeV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   100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TeV</a:t>
              </a:r>
              <a:endParaRPr lang="en-US" sz="1200" b="1" dirty="0">
                <a:solidFill>
                  <a:srgbClr val="00204E"/>
                </a:solidFill>
                <a:latin typeface="Verdana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flipH="1">
            <a:off x="3702906" y="1594798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n-US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g </a:t>
            </a:r>
            <a:r>
              <a:rPr lang="en-US" dirty="0">
                <a:solidFill>
                  <a:schemeClr val="bg1"/>
                </a:solidFill>
              </a:rPr>
              <a:t>/ h km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83118" y="1594798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1000 </a:t>
            </a:r>
            <a:r>
              <a:rPr lang="en-US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g </a:t>
            </a:r>
            <a:r>
              <a:rPr lang="en-US" dirty="0">
                <a:solidFill>
                  <a:schemeClr val="bg1"/>
                </a:solidFill>
              </a:rPr>
              <a:t>/ h km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7391109" y="1594798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0.1 </a:t>
            </a:r>
            <a:r>
              <a:rPr lang="en-US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g </a:t>
            </a:r>
            <a:r>
              <a:rPr lang="en-US" dirty="0">
                <a:solidFill>
                  <a:schemeClr val="bg1"/>
                </a:solidFill>
              </a:rPr>
              <a:t>/ h km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18346" y="5688448"/>
            <a:ext cx="3325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Verdana" charset="0"/>
              </a:rPr>
              <a:t>Southern array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Verdana" charset="0"/>
              </a:rPr>
              <a:t>of Cherenkov telescopes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Verdana" charset="0"/>
              </a:rPr>
              <a:t>- about 3 km across</a:t>
            </a:r>
          </a:p>
        </p:txBody>
      </p:sp>
    </p:spTree>
    <p:extLst>
      <p:ext uri="{BB962C8B-B14F-4D97-AF65-F5344CB8AC3E}">
        <p14:creationId xmlns:p14="http://schemas.microsoft.com/office/powerpoint/2010/main" val="2007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cap="all" dirty="0">
                <a:latin typeface="Helvetica Neue" charset="0"/>
                <a:ea typeface="Helvetica Neue" charset="0"/>
                <a:cs typeface="Helvetica Neue" charset="0"/>
              </a:rPr>
              <a:t>Cherenkov Telescope Array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631"/>
          <a:stretch/>
        </p:blipFill>
        <p:spPr>
          <a:xfrm>
            <a:off x="0" y="1397311"/>
            <a:ext cx="9144000" cy="547936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218902" y="3925610"/>
            <a:ext cx="1065675" cy="656967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640" y="1911514"/>
            <a:ext cx="445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4 x 23 m ∅ Large Size Telescopes (LST)</a:t>
            </a:r>
          </a:p>
        </p:txBody>
      </p:sp>
      <p:pic>
        <p:nvPicPr>
          <p:cNvPr id="6" name="Picture 5" descr="LST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1"/>
          <a:stretch/>
        </p:blipFill>
        <p:spPr>
          <a:xfrm>
            <a:off x="5579270" y="1671627"/>
            <a:ext cx="4185239" cy="53443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84666" y="1259217"/>
            <a:ext cx="9228667" cy="281716"/>
            <a:chOff x="-84666" y="1259217"/>
            <a:chExt cx="9228667" cy="281716"/>
          </a:xfrm>
        </p:grpSpPr>
        <p:grpSp>
          <p:nvGrpSpPr>
            <p:cNvPr id="8" name="Group 7"/>
            <p:cNvGrpSpPr/>
            <p:nvPr/>
          </p:nvGrpSpPr>
          <p:grpSpPr>
            <a:xfrm>
              <a:off x="1" y="1267178"/>
              <a:ext cx="9144000" cy="273755"/>
              <a:chOff x="0" y="1267178"/>
              <a:chExt cx="9586755" cy="27375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924909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26626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751535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661846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-84666" y="1259217"/>
              <a:ext cx="84176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10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GeV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  100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GeV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1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TeV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    10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TeV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   100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TeV</a:t>
              </a:r>
              <a:endParaRPr lang="en-US" sz="1200" b="1" dirty="0">
                <a:solidFill>
                  <a:srgbClr val="00204E"/>
                </a:solidFill>
                <a:latin typeface="Verdana" charset="0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522111" y="1667932"/>
            <a:ext cx="3113676" cy="0"/>
          </a:xfrm>
          <a:prstGeom prst="line">
            <a:avLst/>
          </a:prstGeom>
          <a:ln w="1524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5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cap="all" dirty="0">
                <a:latin typeface="Helvetica Neue" charset="0"/>
                <a:ea typeface="Helvetica Neue" charset="0"/>
                <a:cs typeface="Helvetica Neue" charset="0"/>
              </a:rPr>
              <a:t>Cherenkov Telescope Array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631"/>
          <a:stretch/>
        </p:blipFill>
        <p:spPr>
          <a:xfrm>
            <a:off x="0" y="1397311"/>
            <a:ext cx="9144000" cy="54793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11158" y="2687877"/>
            <a:ext cx="5081162" cy="3132433"/>
          </a:xfrm>
          <a:prstGeom prst="ellipse">
            <a:avLst/>
          </a:prstGeom>
          <a:solidFill>
            <a:schemeClr val="accent3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218902" y="3925610"/>
            <a:ext cx="1065675" cy="656967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MS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62" y="3379450"/>
            <a:ext cx="1891269" cy="3624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640" y="1911514"/>
            <a:ext cx="636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25 x 12 m ∅ Medium Size Telescopes (MST)     (North: 15)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84666" y="1259217"/>
            <a:ext cx="9228667" cy="281716"/>
            <a:chOff x="-84666" y="1259217"/>
            <a:chExt cx="9228667" cy="281716"/>
          </a:xfrm>
        </p:grpSpPr>
        <p:grpSp>
          <p:nvGrpSpPr>
            <p:cNvPr id="10" name="Group 9"/>
            <p:cNvGrpSpPr/>
            <p:nvPr/>
          </p:nvGrpSpPr>
          <p:grpSpPr>
            <a:xfrm>
              <a:off x="1" y="1267178"/>
              <a:ext cx="9144000" cy="273755"/>
              <a:chOff x="0" y="1267178"/>
              <a:chExt cx="9586755" cy="27375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924909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826626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751535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661846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-84666" y="1259217"/>
              <a:ext cx="84176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10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GeV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  100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GeV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1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TeV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    10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TeV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   100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TeV</a:t>
              </a:r>
              <a:endParaRPr lang="en-US" sz="1200" b="1" dirty="0">
                <a:solidFill>
                  <a:srgbClr val="00204E"/>
                </a:solidFill>
                <a:latin typeface="Verdana" charset="0"/>
              </a:endParaRP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1839062" y="1667932"/>
            <a:ext cx="3646845" cy="0"/>
          </a:xfrm>
          <a:prstGeom prst="line">
            <a:avLst/>
          </a:prstGeom>
          <a:ln w="1524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2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cap="all" dirty="0">
                <a:latin typeface="Helvetica Neue" charset="0"/>
                <a:ea typeface="Helvetica Neue" charset="0"/>
                <a:cs typeface="Helvetica Neue" charset="0"/>
              </a:rPr>
              <a:t>Cherenkov Telescope Array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631"/>
          <a:stretch/>
        </p:blipFill>
        <p:spPr>
          <a:xfrm>
            <a:off x="0" y="1397311"/>
            <a:ext cx="9144000" cy="547936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588" y="1378739"/>
            <a:ext cx="9328303" cy="5750709"/>
          </a:xfrm>
          <a:prstGeom prst="ellipse">
            <a:avLst/>
          </a:prstGeom>
          <a:solidFill>
            <a:srgbClr val="3366FF">
              <a:alpha val="2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11158" y="2687877"/>
            <a:ext cx="5081162" cy="3132433"/>
          </a:xfrm>
          <a:prstGeom prst="ellipse">
            <a:avLst/>
          </a:prstGeom>
          <a:solidFill>
            <a:schemeClr val="accent3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218902" y="3925610"/>
            <a:ext cx="1065675" cy="656967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588" y="4696925"/>
            <a:ext cx="510909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Compared to current instruments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up to 20 x better sensitivity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over 4 decades coverage in energy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much larger field of view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better resolution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up to 400 x increased survey speed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sz="2000" dirty="0">
              <a:solidFill>
                <a:srgbClr val="FFFFFF"/>
              </a:solidFill>
              <a:latin typeface="Verdana" charset="0"/>
            </a:endParaRPr>
          </a:p>
        </p:txBody>
      </p:sp>
      <p:pic>
        <p:nvPicPr>
          <p:cNvPr id="9" name="Picture 8" descr="SSTs_labels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2"/>
          <a:stretch/>
        </p:blipFill>
        <p:spPr>
          <a:xfrm>
            <a:off x="6461773" y="5616222"/>
            <a:ext cx="2554111" cy="11906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640" y="1911514"/>
            <a:ext cx="636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70 x 4 m ∅ Small Size Telescopes (SST)       (South only)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84666" y="1259217"/>
            <a:ext cx="9228667" cy="281716"/>
            <a:chOff x="-84666" y="1259217"/>
            <a:chExt cx="9228667" cy="281716"/>
          </a:xfrm>
        </p:grpSpPr>
        <p:grpSp>
          <p:nvGrpSpPr>
            <p:cNvPr id="12" name="Group 11"/>
            <p:cNvGrpSpPr/>
            <p:nvPr/>
          </p:nvGrpSpPr>
          <p:grpSpPr>
            <a:xfrm>
              <a:off x="1" y="1267178"/>
              <a:ext cx="9144000" cy="273755"/>
              <a:chOff x="0" y="1267178"/>
              <a:chExt cx="9586755" cy="27375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0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924909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826626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751535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661846" y="1267178"/>
                <a:ext cx="1924909" cy="27375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-84666" y="1259217"/>
              <a:ext cx="84176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10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GeV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  100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GeV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1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TeV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    10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TeV</a:t>
              </a:r>
              <a:r>
                <a:rPr lang="en-US" sz="1200" b="1" dirty="0">
                  <a:solidFill>
                    <a:srgbClr val="00204E"/>
                  </a:solidFill>
                  <a:latin typeface="Verdana" charset="0"/>
                </a:rPr>
                <a:t>                         100 </a:t>
              </a:r>
              <a:r>
                <a:rPr lang="en-US" sz="1200" b="1" dirty="0" err="1">
                  <a:solidFill>
                    <a:srgbClr val="00204E"/>
                  </a:solidFill>
                  <a:latin typeface="Verdana" charset="0"/>
                </a:rPr>
                <a:t>TeV</a:t>
              </a:r>
              <a:endParaRPr lang="en-US" sz="1200" b="1" dirty="0">
                <a:solidFill>
                  <a:srgbClr val="00204E"/>
                </a:solidFill>
                <a:latin typeface="Verdana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4638350" y="1667932"/>
            <a:ext cx="3646845" cy="0"/>
          </a:xfrm>
          <a:prstGeom prst="line">
            <a:avLst/>
          </a:prstGeom>
          <a:ln w="1524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AD3070C-899D-1D47-835F-20BCA244D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21" y="110847"/>
            <a:ext cx="5340484" cy="572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8FD4BD-4C3C-AD49-BA56-425F29A90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1" r="31231"/>
          <a:stretch/>
        </p:blipFill>
        <p:spPr>
          <a:xfrm>
            <a:off x="0" y="-1"/>
            <a:ext cx="9199212" cy="4051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198327-1057-AF4B-A758-58FB1E0A1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6" t="8126" r="2924"/>
          <a:stretch/>
        </p:blipFill>
        <p:spPr>
          <a:xfrm>
            <a:off x="-1" y="2883877"/>
            <a:ext cx="9238729" cy="3974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TA_Logo_Template_RGB2.png">
            <a:extLst>
              <a:ext uri="{FF2B5EF4-FFF2-40B4-BE49-F238E27FC236}">
                <a16:creationId xmlns:a16="http://schemas.microsoft.com/office/drawing/2014/main" xmlns="" id="{D402A7BB-EDB3-2940-9E21-D7A5450874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713" y="3079855"/>
            <a:ext cx="2067217" cy="8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-257127" y="0"/>
            <a:ext cx="9494804" cy="7007918"/>
            <a:chOff x="-257127" y="0"/>
            <a:chExt cx="9494804" cy="7007918"/>
          </a:xfrm>
        </p:grpSpPr>
        <p:pic>
          <p:nvPicPr>
            <p:cNvPr id="60" name="Picture 2" descr="eagle_rector_noa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6" r="10919" b="27536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4" descr="test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276600"/>
              <a:ext cx="3489325" cy="348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/>
            <p:cNvSpPr/>
            <p:nvPr/>
          </p:nvSpPr>
          <p:spPr bwMode="auto">
            <a:xfrm>
              <a:off x="-257127" y="0"/>
              <a:ext cx="9494804" cy="700791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31" tIns="45666" rIns="91331" bIns="45666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3321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Helvetica Neue Light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234946" name="Rectangle 2"/>
          <p:cNvSpPr>
            <a:spLocks noChangeArrowheads="1"/>
          </p:cNvSpPr>
          <p:nvPr/>
        </p:nvSpPr>
        <p:spPr bwMode="auto">
          <a:xfrm>
            <a:off x="2743200" y="3322638"/>
            <a:ext cx="3744913" cy="773112"/>
          </a:xfrm>
          <a:prstGeom prst="rect">
            <a:avLst/>
          </a:pr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1234951" name="Group 7"/>
          <p:cNvGrpSpPr>
            <a:grpSpLocks/>
          </p:cNvGrpSpPr>
          <p:nvPr/>
        </p:nvGrpSpPr>
        <p:grpSpPr bwMode="auto">
          <a:xfrm>
            <a:off x="2743200" y="4265613"/>
            <a:ext cx="6249988" cy="2363787"/>
            <a:chOff x="1728" y="2687"/>
            <a:chExt cx="3937" cy="1489"/>
          </a:xfrm>
        </p:grpSpPr>
        <p:pic>
          <p:nvPicPr>
            <p:cNvPr id="1234952" name="Picture 8" descr="piano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687"/>
              <a:ext cx="2400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4953" name="Text Box 9"/>
            <p:cNvSpPr txBox="1">
              <a:spLocks noChangeArrowheads="1"/>
            </p:cNvSpPr>
            <p:nvPr/>
          </p:nvSpPr>
          <p:spPr bwMode="auto">
            <a:xfrm>
              <a:off x="4358" y="2983"/>
              <a:ext cx="1307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CCECFF"/>
                  </a:solidFill>
                  <a:latin typeface="Arial" charset="0"/>
                </a:rPr>
                <a:t>Visible spectrum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CCECFF"/>
                  </a:solidFill>
                  <a:latin typeface="Arial" charset="0"/>
                </a:rPr>
                <a:t>covers about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CCECFF"/>
                  </a:solidFill>
                  <a:latin typeface="Arial" charset="0"/>
                </a:rPr>
                <a:t>one octave</a:t>
              </a:r>
              <a:endParaRPr lang="de-DE" sz="2000">
                <a:solidFill>
                  <a:srgbClr val="CCECFF"/>
                </a:solidFill>
                <a:latin typeface="Arial" charset="0"/>
              </a:endParaRPr>
            </a:p>
          </p:txBody>
        </p:sp>
      </p:grpSp>
      <p:sp>
        <p:nvSpPr>
          <p:cNvPr id="1234995" name="Rectangle 51"/>
          <p:cNvSpPr>
            <a:spLocks noChangeArrowheads="1"/>
          </p:cNvSpPr>
          <p:nvPr/>
        </p:nvSpPr>
        <p:spPr bwMode="auto">
          <a:xfrm>
            <a:off x="3568700" y="252413"/>
            <a:ext cx="88900" cy="1063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234996" name="Text Box 52"/>
          <p:cNvSpPr txBox="1">
            <a:spLocks noChangeArrowheads="1"/>
          </p:cNvSpPr>
          <p:nvPr/>
        </p:nvSpPr>
        <p:spPr bwMode="auto">
          <a:xfrm>
            <a:off x="1179513" y="446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808080"/>
              </a:solidFill>
              <a:latin typeface="Arial" charset="0"/>
            </a:endParaRPr>
          </a:p>
        </p:txBody>
      </p:sp>
      <p:grpSp>
        <p:nvGrpSpPr>
          <p:cNvPr id="1235001" name="Group 57"/>
          <p:cNvGrpSpPr>
            <a:grpSpLocks/>
          </p:cNvGrpSpPr>
          <p:nvPr/>
        </p:nvGrpSpPr>
        <p:grpSpPr bwMode="auto">
          <a:xfrm>
            <a:off x="2743200" y="271463"/>
            <a:ext cx="3657600" cy="2928937"/>
            <a:chOff x="1728" y="171"/>
            <a:chExt cx="2304" cy="1845"/>
          </a:xfrm>
        </p:grpSpPr>
        <p:sp>
          <p:nvSpPr>
            <p:cNvPr id="1234994" name="Rectangle 50"/>
            <p:cNvSpPr>
              <a:spLocks noChangeArrowheads="1"/>
            </p:cNvSpPr>
            <p:nvPr/>
          </p:nvSpPr>
          <p:spPr bwMode="auto">
            <a:xfrm>
              <a:off x="1777" y="171"/>
              <a:ext cx="264" cy="63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1234997" name="Line 53"/>
            <p:cNvSpPr>
              <a:spLocks noChangeShapeType="1"/>
            </p:cNvSpPr>
            <p:nvPr/>
          </p:nvSpPr>
          <p:spPr bwMode="auto">
            <a:xfrm flipV="1">
              <a:off x="1728" y="307"/>
              <a:ext cx="66" cy="166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1234998" name="Line 54"/>
            <p:cNvSpPr>
              <a:spLocks noChangeShapeType="1"/>
            </p:cNvSpPr>
            <p:nvPr/>
          </p:nvSpPr>
          <p:spPr bwMode="auto">
            <a:xfrm flipH="1" flipV="1">
              <a:off x="2077" y="291"/>
              <a:ext cx="1955" cy="17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1234999" name="Text Box 55"/>
          <p:cNvSpPr txBox="1">
            <a:spLocks noChangeArrowheads="1"/>
          </p:cNvSpPr>
          <p:nvPr/>
        </p:nvSpPr>
        <p:spPr bwMode="auto">
          <a:xfrm>
            <a:off x="4965700" y="3413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235004" name="Group 60"/>
          <p:cNvGrpSpPr>
            <a:grpSpLocks/>
          </p:cNvGrpSpPr>
          <p:nvPr/>
        </p:nvGrpSpPr>
        <p:grpSpPr bwMode="auto">
          <a:xfrm>
            <a:off x="0" y="-4425950"/>
            <a:ext cx="9144000" cy="8850313"/>
            <a:chOff x="0" y="-2788"/>
            <a:chExt cx="5760" cy="5575"/>
          </a:xfrm>
        </p:grpSpPr>
        <p:grpSp>
          <p:nvGrpSpPr>
            <p:cNvPr id="1235002" name="Group 58"/>
            <p:cNvGrpSpPr>
              <a:grpSpLocks/>
            </p:cNvGrpSpPr>
            <p:nvPr/>
          </p:nvGrpSpPr>
          <p:grpSpPr bwMode="auto">
            <a:xfrm>
              <a:off x="0" y="7"/>
              <a:ext cx="5760" cy="659"/>
              <a:chOff x="0" y="7"/>
              <a:chExt cx="5760" cy="659"/>
            </a:xfrm>
          </p:grpSpPr>
          <p:grpSp>
            <p:nvGrpSpPr>
              <p:cNvPr id="1234955" name="Group 11"/>
              <p:cNvGrpSpPr>
                <a:grpSpLocks/>
              </p:cNvGrpSpPr>
              <p:nvPr/>
            </p:nvGrpSpPr>
            <p:grpSpPr bwMode="auto">
              <a:xfrm>
                <a:off x="0" y="7"/>
                <a:ext cx="5760" cy="145"/>
                <a:chOff x="0" y="87"/>
                <a:chExt cx="5760" cy="145"/>
              </a:xfrm>
            </p:grpSpPr>
            <p:grpSp>
              <p:nvGrpSpPr>
                <p:cNvPr id="1234956" name="Group 12"/>
                <p:cNvGrpSpPr>
                  <a:grpSpLocks/>
                </p:cNvGrpSpPr>
                <p:nvPr/>
              </p:nvGrpSpPr>
              <p:grpSpPr bwMode="auto">
                <a:xfrm>
                  <a:off x="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57" name="Picture 13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58" name="Picture 14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59" name="Picture 15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0" name="Picture 16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1" name="Picture 17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2" name="Picture 18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34963" name="Group 19"/>
                <p:cNvGrpSpPr>
                  <a:grpSpLocks/>
                </p:cNvGrpSpPr>
                <p:nvPr/>
              </p:nvGrpSpPr>
              <p:grpSpPr bwMode="auto">
                <a:xfrm>
                  <a:off x="105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64" name="Picture 20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5" name="Picture 21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6" name="Picture 22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7" name="Picture 23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8" name="Picture 24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9" name="Picture 25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34970" name="Group 26"/>
                <p:cNvGrpSpPr>
                  <a:grpSpLocks/>
                </p:cNvGrpSpPr>
                <p:nvPr/>
              </p:nvGrpSpPr>
              <p:grpSpPr bwMode="auto">
                <a:xfrm>
                  <a:off x="210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71" name="Picture 27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2" name="Picture 28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3" name="Picture 29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4" name="Picture 30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5" name="Picture 31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6" name="Picture 32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34977" name="Group 33"/>
                <p:cNvGrpSpPr>
                  <a:grpSpLocks/>
                </p:cNvGrpSpPr>
                <p:nvPr/>
              </p:nvGrpSpPr>
              <p:grpSpPr bwMode="auto">
                <a:xfrm>
                  <a:off x="315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78" name="Picture 34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9" name="Picture 35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0" name="Picture 36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1" name="Picture 37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2" name="Picture 38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3" name="Picture 39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34984" name="Group 40"/>
                <p:cNvGrpSpPr>
                  <a:grpSpLocks/>
                </p:cNvGrpSpPr>
                <p:nvPr/>
              </p:nvGrpSpPr>
              <p:grpSpPr bwMode="auto">
                <a:xfrm>
                  <a:off x="420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85" name="Picture 41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6" name="Picture 42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7" name="Picture 43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8" name="Picture 44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9" name="Picture 45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90" name="Picture 46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234991" name="Picture 47" descr="en00475_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3" y="87"/>
                  <a:ext cx="223" cy="1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4992" name="Picture 48" descr="en00475_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2" y="87"/>
                  <a:ext cx="224" cy="1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4993" name="Picture 49" descr="en00475_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81"/>
                <a:stretch>
                  <a:fillRect/>
                </a:stretch>
              </p:blipFill>
              <p:spPr bwMode="auto">
                <a:xfrm>
                  <a:off x="5613" y="87"/>
                  <a:ext cx="147" cy="1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35000" name="Rectangle 56"/>
              <p:cNvSpPr>
                <a:spLocks noChangeArrowheads="1"/>
              </p:cNvSpPr>
              <p:nvPr/>
            </p:nvSpPr>
            <p:spPr bwMode="auto">
              <a:xfrm>
                <a:off x="335" y="375"/>
                <a:ext cx="4763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</a:rPr>
                  <a:t>Radiation from the Cosmos: a 15 m long piano!</a:t>
                </a:r>
                <a:endParaRPr lang="de-DE"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35003" name="Rectangle 59"/>
            <p:cNvSpPr>
              <a:spLocks noChangeArrowheads="1"/>
            </p:cNvSpPr>
            <p:nvPr/>
          </p:nvSpPr>
          <p:spPr bwMode="auto">
            <a:xfrm>
              <a:off x="2536" y="-2788"/>
              <a:ext cx="791" cy="5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1235005" name="Text Box 61"/>
          <p:cNvSpPr txBox="1">
            <a:spLocks noChangeArrowheads="1"/>
          </p:cNvSpPr>
          <p:nvPr/>
        </p:nvSpPr>
        <p:spPr bwMode="auto">
          <a:xfrm>
            <a:off x="228600" y="3200400"/>
            <a:ext cx="17671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low frequency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low energy</a:t>
            </a:r>
            <a:endParaRPr lang="de-DE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35006" name="Text Box 62"/>
          <p:cNvSpPr txBox="1">
            <a:spLocks noChangeArrowheads="1"/>
          </p:cNvSpPr>
          <p:nvPr/>
        </p:nvSpPr>
        <p:spPr bwMode="auto">
          <a:xfrm>
            <a:off x="6858000" y="3200400"/>
            <a:ext cx="18671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high frequency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high energy</a:t>
            </a:r>
            <a:endParaRPr lang="de-DE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35009" name="Rectangle 65"/>
          <p:cNvSpPr>
            <a:spLocks noChangeArrowheads="1"/>
          </p:cNvSpPr>
          <p:nvPr/>
        </p:nvSpPr>
        <p:spPr bwMode="auto">
          <a:xfrm>
            <a:off x="704850" y="2371725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Light   </a:t>
            </a:r>
            <a:endParaRPr lang="de-DE" sz="2800">
              <a:solidFill>
                <a:srgbClr val="99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9FA6B9A0-098F-3C40-8A74-25A0DB2F2A8A}"/>
              </a:ext>
            </a:extLst>
          </p:cNvPr>
          <p:cNvSpPr/>
          <p:nvPr/>
        </p:nvSpPr>
        <p:spPr>
          <a:xfrm>
            <a:off x="7182141" y="-15118"/>
            <a:ext cx="1961859" cy="596066"/>
          </a:xfrm>
          <a:prstGeom prst="ellipse">
            <a:avLst/>
          </a:prstGeom>
          <a:noFill/>
          <a:ln w="76200" cmpd="sng">
            <a:solidFill>
              <a:srgbClr val="F6FF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Verdana"/>
              <a:ea typeface="ＭＳ Ｐゴシック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8B232BC4-BCDC-C644-B90E-87947AEA8D9B}"/>
              </a:ext>
            </a:extLst>
          </p:cNvPr>
          <p:cNvSpPr txBox="1"/>
          <p:nvPr/>
        </p:nvSpPr>
        <p:spPr>
          <a:xfrm>
            <a:off x="7145193" y="764957"/>
            <a:ext cx="1928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Very High Energy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Gamma Rays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TeV</a:t>
            </a:r>
            <a:r>
              <a:rPr lang="en-US" dirty="0">
                <a:solidFill>
                  <a:srgbClr val="FFFF00"/>
                </a:solidFill>
              </a:rPr>
              <a:t> = 10</a:t>
            </a:r>
            <a:r>
              <a:rPr lang="en-US" baseline="30000" dirty="0">
                <a:solidFill>
                  <a:srgbClr val="FFFF00"/>
                </a:solidFill>
              </a:rPr>
              <a:t>12</a:t>
            </a:r>
            <a:r>
              <a:rPr lang="en-US" dirty="0">
                <a:solidFill>
                  <a:srgbClr val="FFFF00"/>
                </a:solidFill>
              </a:rPr>
              <a:t> eV)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3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3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123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35EA2A-7E04-3F43-98D1-14CB73031A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4898"/>
            <a:ext cx="9144000" cy="48131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301BDBF-35BE-C54B-8160-DF2E7BE4CDF2}"/>
              </a:ext>
            </a:extLst>
          </p:cNvPr>
          <p:cNvCxnSpPr>
            <a:cxnSpLocks/>
          </p:cNvCxnSpPr>
          <p:nvPr/>
        </p:nvCxnSpPr>
        <p:spPr>
          <a:xfrm>
            <a:off x="4663704" y="2350487"/>
            <a:ext cx="0" cy="15959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980A775-3F98-2F40-8015-64A919C0F9B2}"/>
              </a:ext>
            </a:extLst>
          </p:cNvPr>
          <p:cNvCxnSpPr/>
          <p:nvPr/>
        </p:nvCxnSpPr>
        <p:spPr>
          <a:xfrm>
            <a:off x="242453" y="1260110"/>
            <a:ext cx="0" cy="42660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oto of MST prototype in Berlin">
            <a:extLst>
              <a:ext uri="{FF2B5EF4-FFF2-40B4-BE49-F238E27FC236}">
                <a16:creationId xmlns:a16="http://schemas.microsoft.com/office/drawing/2014/main" xmlns="" id="{948D0901-F720-F045-AA4F-F21514F5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5733" y="129775"/>
            <a:ext cx="1659460" cy="221371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6A0492-0B87-FA40-9AED-720E1A4348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67" y="129775"/>
            <a:ext cx="2035878" cy="145419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1A78E1-A4C5-DD4D-A2C5-B7C0D0FD4D14}"/>
              </a:ext>
            </a:extLst>
          </p:cNvPr>
          <p:cNvSpPr txBox="1"/>
          <p:nvPr/>
        </p:nvSpPr>
        <p:spPr>
          <a:xfrm flipH="1">
            <a:off x="151467" y="243923"/>
            <a:ext cx="101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E5CDA6-5D18-5C4F-B466-5F640C90C58F}"/>
              </a:ext>
            </a:extLst>
          </p:cNvPr>
          <p:cNvSpPr txBox="1"/>
          <p:nvPr/>
        </p:nvSpPr>
        <p:spPr>
          <a:xfrm flipH="1">
            <a:off x="2845243" y="79660"/>
            <a:ext cx="101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B28C129-E105-664E-9563-67D6364D3964}"/>
              </a:ext>
            </a:extLst>
          </p:cNvPr>
          <p:cNvCxnSpPr/>
          <p:nvPr/>
        </p:nvCxnSpPr>
        <p:spPr>
          <a:xfrm>
            <a:off x="2241468" y="3356235"/>
            <a:ext cx="0" cy="23620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9CD836F-E2C8-AA41-BC3F-FE577099F3F0}"/>
              </a:ext>
            </a:extLst>
          </p:cNvPr>
          <p:cNvCxnSpPr/>
          <p:nvPr/>
        </p:nvCxnSpPr>
        <p:spPr>
          <a:xfrm>
            <a:off x="1543877" y="4996070"/>
            <a:ext cx="0" cy="7345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9E6E7E-1C9B-2540-A687-E8FB30B7F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02" y="1964216"/>
            <a:ext cx="1905557" cy="139713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32536F-74DB-2148-A554-B519D4AF3536}"/>
              </a:ext>
            </a:extLst>
          </p:cNvPr>
          <p:cNvSpPr txBox="1"/>
          <p:nvPr/>
        </p:nvSpPr>
        <p:spPr>
          <a:xfrm flipH="1">
            <a:off x="498476" y="1927367"/>
            <a:ext cx="101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SST-1M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972CF7-4A0A-024C-9B10-C7B20C6F7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11" y="3612676"/>
            <a:ext cx="1738878" cy="170543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7CADAFE-653D-B141-8421-ED0C24DB232B}"/>
              </a:ext>
            </a:extLst>
          </p:cNvPr>
          <p:cNvSpPr txBox="1"/>
          <p:nvPr/>
        </p:nvSpPr>
        <p:spPr>
          <a:xfrm flipH="1">
            <a:off x="1433749" y="4931529"/>
            <a:ext cx="101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ASTRI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C3BB7C6-97BC-3442-85E4-C94D75C12134}"/>
              </a:ext>
            </a:extLst>
          </p:cNvPr>
          <p:cNvCxnSpPr>
            <a:cxnSpLocks/>
          </p:cNvCxnSpPr>
          <p:nvPr/>
        </p:nvCxnSpPr>
        <p:spPr>
          <a:xfrm>
            <a:off x="242453" y="5526154"/>
            <a:ext cx="453286" cy="5897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E5F2B1B-0DEB-2E4F-9F1D-1A8CC1C834B0}"/>
              </a:ext>
            </a:extLst>
          </p:cNvPr>
          <p:cNvCxnSpPr>
            <a:cxnSpLocks/>
          </p:cNvCxnSpPr>
          <p:nvPr/>
        </p:nvCxnSpPr>
        <p:spPr>
          <a:xfrm>
            <a:off x="3110311" y="2037305"/>
            <a:ext cx="0" cy="24999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D9D9394-1618-0240-ABA4-9403141F5F5D}"/>
              </a:ext>
            </a:extLst>
          </p:cNvPr>
          <p:cNvSpPr txBox="1"/>
          <p:nvPr/>
        </p:nvSpPr>
        <p:spPr>
          <a:xfrm flipH="1">
            <a:off x="5668205" y="243923"/>
            <a:ext cx="101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0C926C7-3EF5-AD4F-96A0-E1E16395B4F2}"/>
              </a:ext>
            </a:extLst>
          </p:cNvPr>
          <p:cNvSpPr txBox="1"/>
          <p:nvPr/>
        </p:nvSpPr>
        <p:spPr>
          <a:xfrm>
            <a:off x="2736349" y="2781679"/>
            <a:ext cx="1782155" cy="954107"/>
          </a:xfrm>
          <a:prstGeom prst="rect">
            <a:avLst/>
          </a:prstGeom>
          <a:solidFill>
            <a:srgbClr val="1F2735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Prototype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Telescopes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C74CCFB-4F4F-1D4F-9208-998FC89810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/>
          </a:blip>
          <a:srcRect r="9610"/>
          <a:stretch/>
        </p:blipFill>
        <p:spPr>
          <a:xfrm>
            <a:off x="2295766" y="129775"/>
            <a:ext cx="2177947" cy="190753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B5D8FCC-62EC-AD4D-BB9C-726F7DCF0C50}"/>
              </a:ext>
            </a:extLst>
          </p:cNvPr>
          <p:cNvSpPr txBox="1"/>
          <p:nvPr/>
        </p:nvSpPr>
        <p:spPr>
          <a:xfrm flipH="1">
            <a:off x="3927964" y="243923"/>
            <a:ext cx="101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16685E1-193F-5143-B879-9B35A28CA4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99" r="16948"/>
          <a:stretch/>
        </p:blipFill>
        <p:spPr>
          <a:xfrm>
            <a:off x="6386625" y="124698"/>
            <a:ext cx="2640630" cy="20557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899C8A5-AA80-C94F-AEB1-340321298E3E}"/>
              </a:ext>
            </a:extLst>
          </p:cNvPr>
          <p:cNvSpPr txBox="1"/>
          <p:nvPr/>
        </p:nvSpPr>
        <p:spPr>
          <a:xfrm flipH="1">
            <a:off x="8279540" y="243923"/>
            <a:ext cx="101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LST</a:t>
            </a:r>
          </a:p>
        </p:txBody>
      </p:sp>
    </p:spTree>
    <p:extLst>
      <p:ext uri="{BB962C8B-B14F-4D97-AF65-F5344CB8AC3E}">
        <p14:creationId xmlns:p14="http://schemas.microsoft.com/office/powerpoint/2010/main" val="365525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ta-observatory.org/wp-content/uploads/2018/03/CTA-Performance-prod3b-v1-Comparison-DifferentialSensitivity-OtherInstruments.png">
            <a:extLst>
              <a:ext uri="{FF2B5EF4-FFF2-40B4-BE49-F238E27FC236}">
                <a16:creationId xmlns:a16="http://schemas.microsoft.com/office/drawing/2014/main" xmlns="" id="{CEB34283-65D9-9F47-99CA-68AB059C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48" y="1553620"/>
            <a:ext cx="7637931" cy="48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510749" y="2451656"/>
            <a:ext cx="437322" cy="286247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616" y="3344375"/>
            <a:ext cx="1310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Energy Flux </a:t>
            </a:r>
          </a:p>
          <a:p>
            <a:pPr algn="ctr"/>
            <a:r>
              <a:rPr lang="en-US" dirty="0"/>
              <a:t>[erg/cm</a:t>
            </a:r>
            <a:r>
              <a:rPr lang="en-US" baseline="30000" dirty="0"/>
              <a:t>2</a:t>
            </a:r>
            <a:r>
              <a:rPr lang="en-US" dirty="0"/>
              <a:t>s]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584174" y="2146856"/>
            <a:ext cx="5327374" cy="35515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27" y="1642646"/>
            <a:ext cx="1719159" cy="6731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3220278" y="1964026"/>
            <a:ext cx="3286540" cy="2214846"/>
          </a:xfrm>
          <a:custGeom>
            <a:avLst/>
            <a:gdLst>
              <a:gd name="connsiteX0" fmla="*/ 13252 w 3299792"/>
              <a:gd name="connsiteY0" fmla="*/ 0 h 2213113"/>
              <a:gd name="connsiteX1" fmla="*/ 371061 w 3299792"/>
              <a:gd name="connsiteY1" fmla="*/ 940904 h 2213113"/>
              <a:gd name="connsiteX2" fmla="*/ 781879 w 3299792"/>
              <a:gd name="connsiteY2" fmla="*/ 1563756 h 2213113"/>
              <a:gd name="connsiteX3" fmla="*/ 1391479 w 3299792"/>
              <a:gd name="connsiteY3" fmla="*/ 2080591 h 2213113"/>
              <a:gd name="connsiteX4" fmla="*/ 1908313 w 3299792"/>
              <a:gd name="connsiteY4" fmla="*/ 2213113 h 2213113"/>
              <a:gd name="connsiteX5" fmla="*/ 2650435 w 3299792"/>
              <a:gd name="connsiteY5" fmla="*/ 2027582 h 2213113"/>
              <a:gd name="connsiteX6" fmla="*/ 3299792 w 3299792"/>
              <a:gd name="connsiteY6" fmla="*/ 1577008 h 2213113"/>
              <a:gd name="connsiteX7" fmla="*/ 3299792 w 3299792"/>
              <a:gd name="connsiteY7" fmla="*/ 1152939 h 2213113"/>
              <a:gd name="connsiteX8" fmla="*/ 2769705 w 3299792"/>
              <a:gd name="connsiteY8" fmla="*/ 1696278 h 2213113"/>
              <a:gd name="connsiteX9" fmla="*/ 2120348 w 3299792"/>
              <a:gd name="connsiteY9" fmla="*/ 1974574 h 2213113"/>
              <a:gd name="connsiteX10" fmla="*/ 1550505 w 3299792"/>
              <a:gd name="connsiteY10" fmla="*/ 1921565 h 2213113"/>
              <a:gd name="connsiteX11" fmla="*/ 940905 w 3299792"/>
              <a:gd name="connsiteY11" fmla="*/ 1497495 h 2213113"/>
              <a:gd name="connsiteX12" fmla="*/ 516835 w 3299792"/>
              <a:gd name="connsiteY12" fmla="*/ 1020417 h 2213113"/>
              <a:gd name="connsiteX13" fmla="*/ 0 w 3299792"/>
              <a:gd name="connsiteY13" fmla="*/ 79513 h 2213113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37739"/>
              <a:gd name="connsiteX1" fmla="*/ 357809 w 3286540"/>
              <a:gd name="connsiteY1" fmla="*/ 991213 h 2237739"/>
              <a:gd name="connsiteX2" fmla="*/ 768627 w 3286540"/>
              <a:gd name="connsiteY2" fmla="*/ 1614065 h 2237739"/>
              <a:gd name="connsiteX3" fmla="*/ 1378227 w 3286540"/>
              <a:gd name="connsiteY3" fmla="*/ 2130900 h 2237739"/>
              <a:gd name="connsiteX4" fmla="*/ 1895061 w 3286540"/>
              <a:gd name="connsiteY4" fmla="*/ 2235200 h 2237739"/>
              <a:gd name="connsiteX5" fmla="*/ 2637183 w 3286540"/>
              <a:gd name="connsiteY5" fmla="*/ 2077891 h 2237739"/>
              <a:gd name="connsiteX6" fmla="*/ 3286540 w 3286540"/>
              <a:gd name="connsiteY6" fmla="*/ 1627317 h 2237739"/>
              <a:gd name="connsiteX7" fmla="*/ 3286540 w 3286540"/>
              <a:gd name="connsiteY7" fmla="*/ 1203248 h 2237739"/>
              <a:gd name="connsiteX8" fmla="*/ 2716941 w 3286540"/>
              <a:gd name="connsiteY8" fmla="*/ 1752231 h 2237739"/>
              <a:gd name="connsiteX9" fmla="*/ 2095807 w 3286540"/>
              <a:gd name="connsiteY9" fmla="*/ 2002305 h 2237739"/>
              <a:gd name="connsiteX10" fmla="*/ 1525964 w 3286540"/>
              <a:gd name="connsiteY10" fmla="*/ 1960585 h 2237739"/>
              <a:gd name="connsiteX11" fmla="*/ 927653 w 3286540"/>
              <a:gd name="connsiteY11" fmla="*/ 1547804 h 2237739"/>
              <a:gd name="connsiteX12" fmla="*/ 503583 w 3286540"/>
              <a:gd name="connsiteY12" fmla="*/ 1070726 h 2237739"/>
              <a:gd name="connsiteX13" fmla="*/ 14970 w 3286540"/>
              <a:gd name="connsiteY13" fmla="*/ 0 h 2237739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852"/>
              <a:gd name="connsiteX1" fmla="*/ 357809 w 3286540"/>
              <a:gd name="connsiteY1" fmla="*/ 991213 h 2239852"/>
              <a:gd name="connsiteX2" fmla="*/ 768627 w 3286540"/>
              <a:gd name="connsiteY2" fmla="*/ 1614065 h 2239852"/>
              <a:gd name="connsiteX3" fmla="*/ 1378227 w 3286540"/>
              <a:gd name="connsiteY3" fmla="*/ 2130900 h 2239852"/>
              <a:gd name="connsiteX4" fmla="*/ 1895061 w 3286540"/>
              <a:gd name="connsiteY4" fmla="*/ 2235200 h 2239852"/>
              <a:gd name="connsiteX5" fmla="*/ 2592027 w 3286540"/>
              <a:gd name="connsiteY5" fmla="*/ 2044024 h 2239852"/>
              <a:gd name="connsiteX6" fmla="*/ 3286540 w 3286540"/>
              <a:gd name="connsiteY6" fmla="*/ 1627317 h 2239852"/>
              <a:gd name="connsiteX7" fmla="*/ 3286540 w 3286540"/>
              <a:gd name="connsiteY7" fmla="*/ 1203248 h 2239852"/>
              <a:gd name="connsiteX8" fmla="*/ 2716941 w 3286540"/>
              <a:gd name="connsiteY8" fmla="*/ 1752231 h 2239852"/>
              <a:gd name="connsiteX9" fmla="*/ 2095807 w 3286540"/>
              <a:gd name="connsiteY9" fmla="*/ 2002305 h 2239852"/>
              <a:gd name="connsiteX10" fmla="*/ 1525964 w 3286540"/>
              <a:gd name="connsiteY10" fmla="*/ 1960585 h 2239852"/>
              <a:gd name="connsiteX11" fmla="*/ 927653 w 3286540"/>
              <a:gd name="connsiteY11" fmla="*/ 1547804 h 2239852"/>
              <a:gd name="connsiteX12" fmla="*/ 503583 w 3286540"/>
              <a:gd name="connsiteY12" fmla="*/ 1070726 h 2239852"/>
              <a:gd name="connsiteX13" fmla="*/ 14970 w 3286540"/>
              <a:gd name="connsiteY13" fmla="*/ 0 h 2239852"/>
              <a:gd name="connsiteX0" fmla="*/ 0 w 3286540"/>
              <a:gd name="connsiteY0" fmla="*/ 50309 h 2220212"/>
              <a:gd name="connsiteX1" fmla="*/ 357809 w 3286540"/>
              <a:gd name="connsiteY1" fmla="*/ 991213 h 2220212"/>
              <a:gd name="connsiteX2" fmla="*/ 768627 w 3286540"/>
              <a:gd name="connsiteY2" fmla="*/ 1614065 h 2220212"/>
              <a:gd name="connsiteX3" fmla="*/ 1378227 w 3286540"/>
              <a:gd name="connsiteY3" fmla="*/ 2130900 h 2220212"/>
              <a:gd name="connsiteX4" fmla="*/ 1911994 w 3286540"/>
              <a:gd name="connsiteY4" fmla="*/ 2212622 h 2220212"/>
              <a:gd name="connsiteX5" fmla="*/ 2592027 w 3286540"/>
              <a:gd name="connsiteY5" fmla="*/ 2044024 h 2220212"/>
              <a:gd name="connsiteX6" fmla="*/ 3286540 w 3286540"/>
              <a:gd name="connsiteY6" fmla="*/ 1627317 h 2220212"/>
              <a:gd name="connsiteX7" fmla="*/ 3286540 w 3286540"/>
              <a:gd name="connsiteY7" fmla="*/ 1203248 h 2220212"/>
              <a:gd name="connsiteX8" fmla="*/ 2716941 w 3286540"/>
              <a:gd name="connsiteY8" fmla="*/ 1752231 h 2220212"/>
              <a:gd name="connsiteX9" fmla="*/ 2095807 w 3286540"/>
              <a:gd name="connsiteY9" fmla="*/ 2002305 h 2220212"/>
              <a:gd name="connsiteX10" fmla="*/ 1525964 w 3286540"/>
              <a:gd name="connsiteY10" fmla="*/ 1960585 h 2220212"/>
              <a:gd name="connsiteX11" fmla="*/ 927653 w 3286540"/>
              <a:gd name="connsiteY11" fmla="*/ 1547804 h 2220212"/>
              <a:gd name="connsiteX12" fmla="*/ 503583 w 3286540"/>
              <a:gd name="connsiteY12" fmla="*/ 1070726 h 2220212"/>
              <a:gd name="connsiteX13" fmla="*/ 14970 w 3286540"/>
              <a:gd name="connsiteY13" fmla="*/ 0 h 2220212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716941 w 3286540"/>
              <a:gd name="connsiteY8" fmla="*/ 1752231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123943 w 3286540"/>
              <a:gd name="connsiteY9" fmla="*/ 1946035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6540" h="2214846">
                <a:moveTo>
                  <a:pt x="0" y="50309"/>
                </a:moveTo>
                <a:cubicBezTo>
                  <a:pt x="119270" y="363944"/>
                  <a:pt x="229705" y="730587"/>
                  <a:pt x="357809" y="991213"/>
                </a:cubicBezTo>
                <a:cubicBezTo>
                  <a:pt x="485914" y="1251839"/>
                  <a:pt x="601380" y="1428821"/>
                  <a:pt x="768627" y="1614065"/>
                </a:cubicBezTo>
                <a:cubicBezTo>
                  <a:pt x="935874" y="1799309"/>
                  <a:pt x="1170732" y="2002919"/>
                  <a:pt x="1361293" y="2102678"/>
                </a:cubicBezTo>
                <a:cubicBezTo>
                  <a:pt x="1551854" y="2202437"/>
                  <a:pt x="1706872" y="2222398"/>
                  <a:pt x="1911994" y="2212622"/>
                </a:cubicBezTo>
                <a:cubicBezTo>
                  <a:pt x="2117116" y="2202846"/>
                  <a:pt x="2362936" y="2141575"/>
                  <a:pt x="2592027" y="2044024"/>
                </a:cubicBezTo>
                <a:cubicBezTo>
                  <a:pt x="2821118" y="1946473"/>
                  <a:pt x="3099292" y="1756158"/>
                  <a:pt x="3286540" y="1627317"/>
                </a:cubicBezTo>
                <a:lnTo>
                  <a:pt x="3286540" y="1203248"/>
                </a:lnTo>
                <a:cubicBezTo>
                  <a:pt x="3209481" y="1279570"/>
                  <a:pt x="2854436" y="1642500"/>
                  <a:pt x="2660670" y="1766298"/>
                </a:cubicBezTo>
                <a:cubicBezTo>
                  <a:pt x="2466904" y="1890096"/>
                  <a:pt x="2313061" y="1920688"/>
                  <a:pt x="2123943" y="1946035"/>
                </a:cubicBezTo>
                <a:cubicBezTo>
                  <a:pt x="1934825" y="1971382"/>
                  <a:pt x="1725346" y="1984754"/>
                  <a:pt x="1525964" y="1918382"/>
                </a:cubicBezTo>
                <a:cubicBezTo>
                  <a:pt x="1326582" y="1852010"/>
                  <a:pt x="1098050" y="1689080"/>
                  <a:pt x="927653" y="1547804"/>
                </a:cubicBezTo>
                <a:cubicBezTo>
                  <a:pt x="757256" y="1406528"/>
                  <a:pt x="655697" y="1328693"/>
                  <a:pt x="503583" y="1070726"/>
                </a:cubicBezTo>
                <a:cubicBezTo>
                  <a:pt x="351469" y="812759"/>
                  <a:pt x="177841" y="356909"/>
                  <a:pt x="14970" y="0"/>
                </a:cubicBezTo>
              </a:path>
            </a:pathLst>
          </a:cu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(Steady sources)</a:t>
            </a:r>
          </a:p>
        </p:txBody>
      </p:sp>
      <p:sp>
        <p:nvSpPr>
          <p:cNvPr id="25" name="Freeform 24"/>
          <p:cNvSpPr/>
          <p:nvPr/>
        </p:nvSpPr>
        <p:spPr bwMode="auto">
          <a:xfrm>
            <a:off x="2411896" y="1974578"/>
            <a:ext cx="2345635" cy="2292626"/>
          </a:xfrm>
          <a:custGeom>
            <a:avLst/>
            <a:gdLst>
              <a:gd name="connsiteX0" fmla="*/ 13252 w 2345635"/>
              <a:gd name="connsiteY0" fmla="*/ 1311965 h 2292626"/>
              <a:gd name="connsiteX1" fmla="*/ 0 w 2345635"/>
              <a:gd name="connsiteY1" fmla="*/ 2292626 h 2292626"/>
              <a:gd name="connsiteX2" fmla="*/ 2345635 w 2345635"/>
              <a:gd name="connsiteY2" fmla="*/ 0 h 2292626"/>
              <a:gd name="connsiteX3" fmla="*/ 2120348 w 2345635"/>
              <a:gd name="connsiteY3" fmla="*/ 13252 h 2292626"/>
              <a:gd name="connsiteX4" fmla="*/ 1126435 w 2345635"/>
              <a:gd name="connsiteY4" fmla="*/ 1046922 h 2292626"/>
              <a:gd name="connsiteX5" fmla="*/ 622852 w 2345635"/>
              <a:gd name="connsiteY5" fmla="*/ 1272209 h 2292626"/>
              <a:gd name="connsiteX6" fmla="*/ 79513 w 2345635"/>
              <a:gd name="connsiteY6" fmla="*/ 1351722 h 229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5635" h="2292626">
                <a:moveTo>
                  <a:pt x="13252" y="1311965"/>
                </a:moveTo>
                <a:lnTo>
                  <a:pt x="0" y="2292626"/>
                </a:lnTo>
                <a:lnTo>
                  <a:pt x="2345635" y="0"/>
                </a:lnTo>
                <a:lnTo>
                  <a:pt x="2120348" y="13252"/>
                </a:lnTo>
                <a:lnTo>
                  <a:pt x="1126435" y="1046922"/>
                </a:lnTo>
                <a:lnTo>
                  <a:pt x="622852" y="1272209"/>
                </a:lnTo>
                <a:lnTo>
                  <a:pt x="79513" y="1351722"/>
                </a:lnTo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2020" y="4077058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Fermi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Pass 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98049" y="2977062"/>
            <a:ext cx="1033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Current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Cherenkov 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   telescopes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          (50 h)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978777"/>
            <a:ext cx="2841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For steady sources </a:t>
            </a:r>
            <a:r>
              <a:rPr lang="mr-IN" dirty="0">
                <a:solidFill>
                  <a:schemeClr val="bg1">
                    <a:lumMod val="50000"/>
                  </a:schemeClr>
                </a:solidFill>
              </a:rPr>
              <a:t>–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integration time 50 h for CTs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years for Fermi, HAWC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8749" y="6157768"/>
            <a:ext cx="18415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Energy E[</a:t>
            </a:r>
            <a:r>
              <a:rPr lang="en-US" sz="1800" dirty="0" err="1"/>
              <a:t>TeV</a:t>
            </a:r>
            <a:r>
              <a:rPr lang="en-US" sz="1800" dirty="0"/>
              <a:t>]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4572000" y="2186613"/>
            <a:ext cx="2835965" cy="2411896"/>
          </a:xfrm>
          <a:custGeom>
            <a:avLst/>
            <a:gdLst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782957 w 2835965"/>
              <a:gd name="connsiteY6" fmla="*/ 1908313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5965" h="2411896">
                <a:moveTo>
                  <a:pt x="0" y="0"/>
                </a:moveTo>
                <a:lnTo>
                  <a:pt x="0" y="384313"/>
                </a:lnTo>
                <a:cubicBezTo>
                  <a:pt x="121478" y="585304"/>
                  <a:pt x="526900" y="987287"/>
                  <a:pt x="741144" y="1205948"/>
                </a:cubicBezTo>
                <a:cubicBezTo>
                  <a:pt x="955388" y="1424609"/>
                  <a:pt x="1082261" y="1541669"/>
                  <a:pt x="1285461" y="1696278"/>
                </a:cubicBezTo>
                <a:cubicBezTo>
                  <a:pt x="1506331" y="1842052"/>
                  <a:pt x="1721064" y="1993963"/>
                  <a:pt x="1948070" y="2133600"/>
                </a:cubicBezTo>
                <a:cubicBezTo>
                  <a:pt x="2168940" y="2279374"/>
                  <a:pt x="2666767" y="2402222"/>
                  <a:pt x="2835965" y="2411896"/>
                </a:cubicBezTo>
                <a:cubicBezTo>
                  <a:pt x="2831175" y="2252621"/>
                  <a:pt x="2834969" y="2084760"/>
                  <a:pt x="2817300" y="1916899"/>
                </a:cubicBezTo>
                <a:cubicBezTo>
                  <a:pt x="2639018" y="1872569"/>
                  <a:pt x="2215161" y="1797753"/>
                  <a:pt x="1919609" y="1644248"/>
                </a:cubicBezTo>
                <a:cubicBezTo>
                  <a:pt x="1624057" y="1490743"/>
                  <a:pt x="1264855" y="1216738"/>
                  <a:pt x="1043986" y="995869"/>
                </a:cubicBezTo>
                <a:lnTo>
                  <a:pt x="344557" y="357809"/>
                </a:lnTo>
                <a:lnTo>
                  <a:pt x="0" y="0"/>
                </a:lnTo>
                <a:close/>
              </a:path>
            </a:pathLst>
          </a:custGeom>
          <a:solidFill>
            <a:srgbClr val="C3D69B">
              <a:alpha val="6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3939" y="5038339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CTA South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AC2C98B8-CC39-1041-AB11-1885CA3BDDD9}"/>
              </a:ext>
            </a:extLst>
          </p:cNvPr>
          <p:cNvSpPr/>
          <p:nvPr/>
        </p:nvSpPr>
        <p:spPr>
          <a:xfrm>
            <a:off x="3729694" y="3161281"/>
            <a:ext cx="4104075" cy="1885698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0737"/>
              <a:gd name="connsiteX1" fmla="*/ 451246 w 4904489"/>
              <a:gd name="connsiteY1" fmla="*/ 1090192 h 3040737"/>
              <a:gd name="connsiteX2" fmla="*/ 896254 w 4904489"/>
              <a:gd name="connsiteY2" fmla="*/ 1832149 h 3040737"/>
              <a:gd name="connsiteX3" fmla="*/ 1608724 w 4904489"/>
              <a:gd name="connsiteY3" fmla="*/ 2498855 h 3040737"/>
              <a:gd name="connsiteX4" fmla="*/ 2287394 w 4904489"/>
              <a:gd name="connsiteY4" fmla="*/ 2927029 h 3040737"/>
              <a:gd name="connsiteX5" fmla="*/ 3037671 w 4904489"/>
              <a:gd name="connsiteY5" fmla="*/ 3039877 h 3040737"/>
              <a:gd name="connsiteX6" fmla="*/ 3622319 w 4904489"/>
              <a:gd name="connsiteY6" fmla="*/ 2938949 h 3040737"/>
              <a:gd name="connsiteX7" fmla="*/ 4220216 w 4904489"/>
              <a:gd name="connsiteY7" fmla="*/ 2379561 h 3040737"/>
              <a:gd name="connsiteX8" fmla="*/ 4904489 w 4904489"/>
              <a:gd name="connsiteY8" fmla="*/ 1690133 h 3040737"/>
              <a:gd name="connsiteX0" fmla="*/ 0 w 4904489"/>
              <a:gd name="connsiteY0" fmla="*/ 0 h 3445521"/>
              <a:gd name="connsiteX1" fmla="*/ 451246 w 4904489"/>
              <a:gd name="connsiteY1" fmla="*/ 1090192 h 3445521"/>
              <a:gd name="connsiteX2" fmla="*/ 896254 w 4904489"/>
              <a:gd name="connsiteY2" fmla="*/ 1832149 h 3445521"/>
              <a:gd name="connsiteX3" fmla="*/ 1608724 w 4904489"/>
              <a:gd name="connsiteY3" fmla="*/ 2498855 h 3445521"/>
              <a:gd name="connsiteX4" fmla="*/ 2287394 w 4904489"/>
              <a:gd name="connsiteY4" fmla="*/ 2927029 h 3445521"/>
              <a:gd name="connsiteX5" fmla="*/ 3023921 w 4904489"/>
              <a:gd name="connsiteY5" fmla="*/ 3445513 h 3445521"/>
              <a:gd name="connsiteX6" fmla="*/ 3622319 w 4904489"/>
              <a:gd name="connsiteY6" fmla="*/ 2938949 h 3445521"/>
              <a:gd name="connsiteX7" fmla="*/ 4220216 w 4904489"/>
              <a:gd name="connsiteY7" fmla="*/ 2379561 h 3445521"/>
              <a:gd name="connsiteX8" fmla="*/ 4904489 w 4904489"/>
              <a:gd name="connsiteY8" fmla="*/ 1690133 h 3445521"/>
              <a:gd name="connsiteX0" fmla="*/ 0 w 4904489"/>
              <a:gd name="connsiteY0" fmla="*/ 0 h 3545638"/>
              <a:gd name="connsiteX1" fmla="*/ 451246 w 4904489"/>
              <a:gd name="connsiteY1" fmla="*/ 1090192 h 3545638"/>
              <a:gd name="connsiteX2" fmla="*/ 896254 w 4904489"/>
              <a:gd name="connsiteY2" fmla="*/ 1832149 h 3545638"/>
              <a:gd name="connsiteX3" fmla="*/ 1608724 w 4904489"/>
              <a:gd name="connsiteY3" fmla="*/ 2498855 h 3545638"/>
              <a:gd name="connsiteX4" fmla="*/ 2039888 w 4904489"/>
              <a:gd name="connsiteY4" fmla="*/ 3456419 h 3545638"/>
              <a:gd name="connsiteX5" fmla="*/ 3023921 w 4904489"/>
              <a:gd name="connsiteY5" fmla="*/ 3445513 h 3545638"/>
              <a:gd name="connsiteX6" fmla="*/ 3622319 w 4904489"/>
              <a:gd name="connsiteY6" fmla="*/ 2938949 h 3545638"/>
              <a:gd name="connsiteX7" fmla="*/ 4220216 w 4904489"/>
              <a:gd name="connsiteY7" fmla="*/ 2379561 h 3545638"/>
              <a:gd name="connsiteX8" fmla="*/ 4904489 w 4904489"/>
              <a:gd name="connsiteY8" fmla="*/ 1690133 h 3545638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896254 w 4904489"/>
              <a:gd name="connsiteY2" fmla="*/ 1832149 h 3514739"/>
              <a:gd name="connsiteX3" fmla="*/ 1264965 w 4904489"/>
              <a:gd name="connsiteY3" fmla="*/ 2945742 h 3514739"/>
              <a:gd name="connsiteX4" fmla="*/ 2039888 w 4904489"/>
              <a:gd name="connsiteY4" fmla="*/ 3456419 h 3514739"/>
              <a:gd name="connsiteX5" fmla="*/ 3023921 w 4904489"/>
              <a:gd name="connsiteY5" fmla="*/ 3445513 h 3514739"/>
              <a:gd name="connsiteX6" fmla="*/ 3622319 w 4904489"/>
              <a:gd name="connsiteY6" fmla="*/ 2938949 h 3514739"/>
              <a:gd name="connsiteX7" fmla="*/ 4220216 w 4904489"/>
              <a:gd name="connsiteY7" fmla="*/ 2379561 h 3514739"/>
              <a:gd name="connsiteX8" fmla="*/ 4904489 w 4904489"/>
              <a:gd name="connsiteY8" fmla="*/ 1690133 h 3514739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1264965 w 4904489"/>
              <a:gd name="connsiteY2" fmla="*/ 2945742 h 3514739"/>
              <a:gd name="connsiteX3" fmla="*/ 2039888 w 4904489"/>
              <a:gd name="connsiteY3" fmla="*/ 3456419 h 3514739"/>
              <a:gd name="connsiteX4" fmla="*/ 3023921 w 4904489"/>
              <a:gd name="connsiteY4" fmla="*/ 3445513 h 3514739"/>
              <a:gd name="connsiteX5" fmla="*/ 3622319 w 4904489"/>
              <a:gd name="connsiteY5" fmla="*/ 2938949 h 3514739"/>
              <a:gd name="connsiteX6" fmla="*/ 4220216 w 4904489"/>
              <a:gd name="connsiteY6" fmla="*/ 2379561 h 3514739"/>
              <a:gd name="connsiteX7" fmla="*/ 4904489 w 4904489"/>
              <a:gd name="connsiteY7" fmla="*/ 1690133 h 3514739"/>
              <a:gd name="connsiteX0" fmla="*/ 0 w 4904489"/>
              <a:gd name="connsiteY0" fmla="*/ 0 h 3514739"/>
              <a:gd name="connsiteX1" fmla="*/ 1264965 w 4904489"/>
              <a:gd name="connsiteY1" fmla="*/ 2945742 h 3514739"/>
              <a:gd name="connsiteX2" fmla="*/ 2039888 w 4904489"/>
              <a:gd name="connsiteY2" fmla="*/ 3456419 h 3514739"/>
              <a:gd name="connsiteX3" fmla="*/ 3023921 w 4904489"/>
              <a:gd name="connsiteY3" fmla="*/ 3445513 h 3514739"/>
              <a:gd name="connsiteX4" fmla="*/ 3622319 w 4904489"/>
              <a:gd name="connsiteY4" fmla="*/ 2938949 h 3514739"/>
              <a:gd name="connsiteX5" fmla="*/ 4220216 w 4904489"/>
              <a:gd name="connsiteY5" fmla="*/ 2379561 h 3514739"/>
              <a:gd name="connsiteX6" fmla="*/ 4904489 w 4904489"/>
              <a:gd name="connsiteY6" fmla="*/ 1690133 h 3514739"/>
              <a:gd name="connsiteX0" fmla="*/ 0 w 3639524"/>
              <a:gd name="connsiteY0" fmla="*/ 1255609 h 1824606"/>
              <a:gd name="connsiteX1" fmla="*/ 774923 w 3639524"/>
              <a:gd name="connsiteY1" fmla="*/ 1766286 h 1824606"/>
              <a:gd name="connsiteX2" fmla="*/ 1758956 w 3639524"/>
              <a:gd name="connsiteY2" fmla="*/ 1755380 h 1824606"/>
              <a:gd name="connsiteX3" fmla="*/ 2357354 w 3639524"/>
              <a:gd name="connsiteY3" fmla="*/ 1248816 h 1824606"/>
              <a:gd name="connsiteX4" fmla="*/ 2955251 w 3639524"/>
              <a:gd name="connsiteY4" fmla="*/ 689428 h 1824606"/>
              <a:gd name="connsiteX5" fmla="*/ 3639524 w 3639524"/>
              <a:gd name="connsiteY5" fmla="*/ 0 h 1824606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53274"/>
              <a:gd name="connsiteY0" fmla="*/ 1344987 h 1818834"/>
              <a:gd name="connsiteX1" fmla="*/ 788673 w 3653274"/>
              <a:gd name="connsiteY1" fmla="*/ 1766286 h 1818834"/>
              <a:gd name="connsiteX2" fmla="*/ 1772706 w 3653274"/>
              <a:gd name="connsiteY2" fmla="*/ 1755380 h 1818834"/>
              <a:gd name="connsiteX3" fmla="*/ 2371104 w 3653274"/>
              <a:gd name="connsiteY3" fmla="*/ 1248816 h 1818834"/>
              <a:gd name="connsiteX4" fmla="*/ 2969001 w 3653274"/>
              <a:gd name="connsiteY4" fmla="*/ 689428 h 1818834"/>
              <a:gd name="connsiteX5" fmla="*/ 3653274 w 3653274"/>
              <a:gd name="connsiteY5" fmla="*/ 0 h 1818834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59575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77059"/>
              <a:gd name="connsiteX1" fmla="*/ 761172 w 3625773"/>
              <a:gd name="connsiteY1" fmla="*/ 1766286 h 1877059"/>
              <a:gd name="connsiteX2" fmla="*/ 1545824 w 3625773"/>
              <a:gd name="connsiteY2" fmla="*/ 1824132 h 1877059"/>
              <a:gd name="connsiteX3" fmla="*/ 2343603 w 3625773"/>
              <a:gd name="connsiteY3" fmla="*/ 1248816 h 1877059"/>
              <a:gd name="connsiteX4" fmla="*/ 2941500 w 3625773"/>
              <a:gd name="connsiteY4" fmla="*/ 689428 h 1877059"/>
              <a:gd name="connsiteX5" fmla="*/ 3625773 w 3625773"/>
              <a:gd name="connsiteY5" fmla="*/ 0 h 1877059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84162"/>
              <a:gd name="connsiteX1" fmla="*/ 1239474 w 4104075"/>
              <a:gd name="connsiteY1" fmla="*/ 1766286 h 1884162"/>
              <a:gd name="connsiteX2" fmla="*/ 2024126 w 4104075"/>
              <a:gd name="connsiteY2" fmla="*/ 1824132 h 1884162"/>
              <a:gd name="connsiteX3" fmla="*/ 2821905 w 4104075"/>
              <a:gd name="connsiteY3" fmla="*/ 1248816 h 1884162"/>
              <a:gd name="connsiteX4" fmla="*/ 3419802 w 4104075"/>
              <a:gd name="connsiteY4" fmla="*/ 689428 h 1884162"/>
              <a:gd name="connsiteX5" fmla="*/ 4104075 w 4104075"/>
              <a:gd name="connsiteY5" fmla="*/ 0 h 1884162"/>
              <a:gd name="connsiteX0" fmla="*/ 0 w 4104075"/>
              <a:gd name="connsiteY0" fmla="*/ 882340 h 1900994"/>
              <a:gd name="connsiteX1" fmla="*/ 1239474 w 4104075"/>
              <a:gd name="connsiteY1" fmla="*/ 1766286 h 1900994"/>
              <a:gd name="connsiteX2" fmla="*/ 2029292 w 4104075"/>
              <a:gd name="connsiteY2" fmla="*/ 1849963 h 1900994"/>
              <a:gd name="connsiteX3" fmla="*/ 2821905 w 4104075"/>
              <a:gd name="connsiteY3" fmla="*/ 1248816 h 1900994"/>
              <a:gd name="connsiteX4" fmla="*/ 3419802 w 4104075"/>
              <a:gd name="connsiteY4" fmla="*/ 689428 h 1900994"/>
              <a:gd name="connsiteX5" fmla="*/ 4104075 w 4104075"/>
              <a:gd name="connsiteY5" fmla="*/ 0 h 1900994"/>
              <a:gd name="connsiteX0" fmla="*/ 0 w 4104075"/>
              <a:gd name="connsiteY0" fmla="*/ 882340 h 1894384"/>
              <a:gd name="connsiteX1" fmla="*/ 1239474 w 4104075"/>
              <a:gd name="connsiteY1" fmla="*/ 1766286 h 1894384"/>
              <a:gd name="connsiteX2" fmla="*/ 2029292 w 4104075"/>
              <a:gd name="connsiteY2" fmla="*/ 1849963 h 1894384"/>
              <a:gd name="connsiteX3" fmla="*/ 2821905 w 4104075"/>
              <a:gd name="connsiteY3" fmla="*/ 1248816 h 1894384"/>
              <a:gd name="connsiteX4" fmla="*/ 3419802 w 4104075"/>
              <a:gd name="connsiteY4" fmla="*/ 689428 h 1894384"/>
              <a:gd name="connsiteX5" fmla="*/ 4104075 w 4104075"/>
              <a:gd name="connsiteY5" fmla="*/ 0 h 1894384"/>
              <a:gd name="connsiteX0" fmla="*/ 0 w 4104075"/>
              <a:gd name="connsiteY0" fmla="*/ 882340 h 1885698"/>
              <a:gd name="connsiteX1" fmla="*/ 1239474 w 4104075"/>
              <a:gd name="connsiteY1" fmla="*/ 1766286 h 1885698"/>
              <a:gd name="connsiteX2" fmla="*/ 2029292 w 4104075"/>
              <a:gd name="connsiteY2" fmla="*/ 1849963 h 1885698"/>
              <a:gd name="connsiteX3" fmla="*/ 2821905 w 4104075"/>
              <a:gd name="connsiteY3" fmla="*/ 1248816 h 1885698"/>
              <a:gd name="connsiteX4" fmla="*/ 3419802 w 4104075"/>
              <a:gd name="connsiteY4" fmla="*/ 689428 h 1885698"/>
              <a:gd name="connsiteX5" fmla="*/ 4104075 w 4104075"/>
              <a:gd name="connsiteY5" fmla="*/ 0 h 18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4075" h="1885698">
                <a:moveTo>
                  <a:pt x="0" y="882340"/>
                </a:moveTo>
                <a:cubicBezTo>
                  <a:pt x="484361" y="1323126"/>
                  <a:pt x="901259" y="1605016"/>
                  <a:pt x="1239474" y="1766286"/>
                </a:cubicBezTo>
                <a:cubicBezTo>
                  <a:pt x="1577689" y="1927557"/>
                  <a:pt x="1801432" y="1892535"/>
                  <a:pt x="2029292" y="1849963"/>
                </a:cubicBezTo>
                <a:cubicBezTo>
                  <a:pt x="2257152" y="1807391"/>
                  <a:pt x="2590153" y="1442238"/>
                  <a:pt x="2821905" y="1248816"/>
                </a:cubicBezTo>
                <a:cubicBezTo>
                  <a:pt x="3053657" y="1055394"/>
                  <a:pt x="3180316" y="914399"/>
                  <a:pt x="3419802" y="689428"/>
                </a:cubicBezTo>
                <a:cubicBezTo>
                  <a:pt x="3659288" y="464457"/>
                  <a:pt x="4104075" y="0"/>
                  <a:pt x="4104075" y="0"/>
                </a:cubicBez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  <a:alpha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904196" y="2301297"/>
            <a:ext cx="4904489" cy="3043510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4489" h="3043510">
                <a:moveTo>
                  <a:pt x="0" y="0"/>
                </a:moveTo>
                <a:cubicBezTo>
                  <a:pt x="47474" y="122464"/>
                  <a:pt x="343122" y="784834"/>
                  <a:pt x="451246" y="1090192"/>
                </a:cubicBezTo>
                <a:cubicBezTo>
                  <a:pt x="559370" y="1395550"/>
                  <a:pt x="703341" y="1597372"/>
                  <a:pt x="896254" y="1832149"/>
                </a:cubicBezTo>
                <a:cubicBezTo>
                  <a:pt x="1089167" y="2066926"/>
                  <a:pt x="1376867" y="2316375"/>
                  <a:pt x="1608724" y="2498855"/>
                </a:cubicBezTo>
                <a:cubicBezTo>
                  <a:pt x="1840581" y="2681335"/>
                  <a:pt x="2049236" y="2836859"/>
                  <a:pt x="2287394" y="2927029"/>
                </a:cubicBezTo>
                <a:cubicBezTo>
                  <a:pt x="2525552" y="3017199"/>
                  <a:pt x="2815184" y="3056224"/>
                  <a:pt x="3037671" y="3039877"/>
                </a:cubicBezTo>
                <a:cubicBezTo>
                  <a:pt x="3260158" y="3023530"/>
                  <a:pt x="3425228" y="2938999"/>
                  <a:pt x="3622319" y="2828946"/>
                </a:cubicBezTo>
                <a:cubicBezTo>
                  <a:pt x="3819410" y="2718893"/>
                  <a:pt x="3980730" y="2604532"/>
                  <a:pt x="4220216" y="2379561"/>
                </a:cubicBezTo>
                <a:cubicBezTo>
                  <a:pt x="4459702" y="2154590"/>
                  <a:pt x="4904489" y="1690133"/>
                  <a:pt x="4904489" y="1690133"/>
                </a:cubicBezTo>
              </a:path>
            </a:pathLst>
          </a:custGeom>
          <a:noFill/>
          <a:ln w="152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CCEEFD-8B0B-A743-9DD8-D48E1A82DB0E}"/>
              </a:ext>
            </a:extLst>
          </p:cNvPr>
          <p:cNvSpPr txBox="1"/>
          <p:nvPr/>
        </p:nvSpPr>
        <p:spPr>
          <a:xfrm>
            <a:off x="6959413" y="2884281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CTA North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273533E-00E7-AF4A-8507-B76C6EDF1A16}"/>
              </a:ext>
            </a:extLst>
          </p:cNvPr>
          <p:cNvSpPr/>
          <p:nvPr/>
        </p:nvSpPr>
        <p:spPr>
          <a:xfrm>
            <a:off x="2912012" y="2335237"/>
            <a:ext cx="1111348" cy="2039815"/>
          </a:xfrm>
          <a:custGeom>
            <a:avLst/>
            <a:gdLst>
              <a:gd name="connsiteX0" fmla="*/ 0 w 1111348"/>
              <a:gd name="connsiteY0" fmla="*/ 0 h 2039815"/>
              <a:gd name="connsiteX1" fmla="*/ 351693 w 1111348"/>
              <a:gd name="connsiteY1" fmla="*/ 829994 h 2039815"/>
              <a:gd name="connsiteX2" fmla="*/ 647114 w 1111348"/>
              <a:gd name="connsiteY2" fmla="*/ 1491175 h 2039815"/>
              <a:gd name="connsiteX3" fmla="*/ 1111348 w 1111348"/>
              <a:gd name="connsiteY3" fmla="*/ 2039815 h 203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348" h="2039815">
                <a:moveTo>
                  <a:pt x="0" y="0"/>
                </a:moveTo>
                <a:cubicBezTo>
                  <a:pt x="121920" y="290732"/>
                  <a:pt x="243841" y="581465"/>
                  <a:pt x="351693" y="829994"/>
                </a:cubicBezTo>
                <a:cubicBezTo>
                  <a:pt x="459545" y="1078523"/>
                  <a:pt x="520505" y="1289538"/>
                  <a:pt x="647114" y="1491175"/>
                </a:cubicBezTo>
                <a:cubicBezTo>
                  <a:pt x="773723" y="1692812"/>
                  <a:pt x="942535" y="1866313"/>
                  <a:pt x="1111348" y="2039815"/>
                </a:cubicBezTo>
              </a:path>
            </a:pathLst>
          </a:custGeom>
          <a:noFill/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653681C-5456-BC4B-B506-7F66251CE853}"/>
              </a:ext>
            </a:extLst>
          </p:cNvPr>
          <p:cNvSpPr txBox="1"/>
          <p:nvPr/>
        </p:nvSpPr>
        <p:spPr>
          <a:xfrm>
            <a:off x="3349085" y="4214395"/>
            <a:ext cx="397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LST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21356" y="289595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HAWC</a:t>
            </a:r>
          </a:p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1 to 5 </a:t>
            </a: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yr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1F65C5-9728-7047-B0C5-017EA0035D51}"/>
              </a:ext>
            </a:extLst>
          </p:cNvPr>
          <p:cNvSpPr txBox="1"/>
          <p:nvPr/>
        </p:nvSpPr>
        <p:spPr>
          <a:xfrm>
            <a:off x="137566" y="1958768"/>
            <a:ext cx="1976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Strongest emitters</a:t>
            </a:r>
          </a:p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of very high energy</a:t>
            </a:r>
          </a:p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 gamma rays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AD5018B-ECB6-5C41-BD70-A66F119C68BC}"/>
              </a:ext>
            </a:extLst>
          </p:cNvPr>
          <p:cNvSpPr txBox="1"/>
          <p:nvPr/>
        </p:nvSpPr>
        <p:spPr>
          <a:xfrm>
            <a:off x="466586" y="4797085"/>
            <a:ext cx="1060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Faint and</a:t>
            </a:r>
          </a:p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distant</a:t>
            </a:r>
          </a:p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objects</a:t>
            </a:r>
          </a:p>
        </p:txBody>
      </p:sp>
    </p:spTree>
    <p:extLst>
      <p:ext uri="{BB962C8B-B14F-4D97-AF65-F5344CB8AC3E}">
        <p14:creationId xmlns:p14="http://schemas.microsoft.com/office/powerpoint/2010/main" val="319691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ta-observatory.org/wp-content/uploads/2018/03/CTA-Performance-prod3b-v1-Comparison-DifferentialSensitivity-OtherInstruments.png">
            <a:extLst>
              <a:ext uri="{FF2B5EF4-FFF2-40B4-BE49-F238E27FC236}">
                <a16:creationId xmlns:a16="http://schemas.microsoft.com/office/drawing/2014/main" xmlns="" id="{CEB34283-65D9-9F47-99CA-68AB059C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48" y="1553620"/>
            <a:ext cx="7637931" cy="48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510749" y="2451656"/>
            <a:ext cx="437322" cy="286247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066" y="3344375"/>
            <a:ext cx="125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Flux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[erg/cm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s]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584174" y="2146856"/>
            <a:ext cx="5327374" cy="35515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27" y="1642646"/>
            <a:ext cx="1719159" cy="6731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3220278" y="1964026"/>
            <a:ext cx="3286540" cy="2214846"/>
          </a:xfrm>
          <a:custGeom>
            <a:avLst/>
            <a:gdLst>
              <a:gd name="connsiteX0" fmla="*/ 13252 w 3299792"/>
              <a:gd name="connsiteY0" fmla="*/ 0 h 2213113"/>
              <a:gd name="connsiteX1" fmla="*/ 371061 w 3299792"/>
              <a:gd name="connsiteY1" fmla="*/ 940904 h 2213113"/>
              <a:gd name="connsiteX2" fmla="*/ 781879 w 3299792"/>
              <a:gd name="connsiteY2" fmla="*/ 1563756 h 2213113"/>
              <a:gd name="connsiteX3" fmla="*/ 1391479 w 3299792"/>
              <a:gd name="connsiteY3" fmla="*/ 2080591 h 2213113"/>
              <a:gd name="connsiteX4" fmla="*/ 1908313 w 3299792"/>
              <a:gd name="connsiteY4" fmla="*/ 2213113 h 2213113"/>
              <a:gd name="connsiteX5" fmla="*/ 2650435 w 3299792"/>
              <a:gd name="connsiteY5" fmla="*/ 2027582 h 2213113"/>
              <a:gd name="connsiteX6" fmla="*/ 3299792 w 3299792"/>
              <a:gd name="connsiteY6" fmla="*/ 1577008 h 2213113"/>
              <a:gd name="connsiteX7" fmla="*/ 3299792 w 3299792"/>
              <a:gd name="connsiteY7" fmla="*/ 1152939 h 2213113"/>
              <a:gd name="connsiteX8" fmla="*/ 2769705 w 3299792"/>
              <a:gd name="connsiteY8" fmla="*/ 1696278 h 2213113"/>
              <a:gd name="connsiteX9" fmla="*/ 2120348 w 3299792"/>
              <a:gd name="connsiteY9" fmla="*/ 1974574 h 2213113"/>
              <a:gd name="connsiteX10" fmla="*/ 1550505 w 3299792"/>
              <a:gd name="connsiteY10" fmla="*/ 1921565 h 2213113"/>
              <a:gd name="connsiteX11" fmla="*/ 940905 w 3299792"/>
              <a:gd name="connsiteY11" fmla="*/ 1497495 h 2213113"/>
              <a:gd name="connsiteX12" fmla="*/ 516835 w 3299792"/>
              <a:gd name="connsiteY12" fmla="*/ 1020417 h 2213113"/>
              <a:gd name="connsiteX13" fmla="*/ 0 w 3299792"/>
              <a:gd name="connsiteY13" fmla="*/ 79513 h 2213113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37739"/>
              <a:gd name="connsiteX1" fmla="*/ 357809 w 3286540"/>
              <a:gd name="connsiteY1" fmla="*/ 991213 h 2237739"/>
              <a:gd name="connsiteX2" fmla="*/ 768627 w 3286540"/>
              <a:gd name="connsiteY2" fmla="*/ 1614065 h 2237739"/>
              <a:gd name="connsiteX3" fmla="*/ 1378227 w 3286540"/>
              <a:gd name="connsiteY3" fmla="*/ 2130900 h 2237739"/>
              <a:gd name="connsiteX4" fmla="*/ 1895061 w 3286540"/>
              <a:gd name="connsiteY4" fmla="*/ 2235200 h 2237739"/>
              <a:gd name="connsiteX5" fmla="*/ 2637183 w 3286540"/>
              <a:gd name="connsiteY5" fmla="*/ 2077891 h 2237739"/>
              <a:gd name="connsiteX6" fmla="*/ 3286540 w 3286540"/>
              <a:gd name="connsiteY6" fmla="*/ 1627317 h 2237739"/>
              <a:gd name="connsiteX7" fmla="*/ 3286540 w 3286540"/>
              <a:gd name="connsiteY7" fmla="*/ 1203248 h 2237739"/>
              <a:gd name="connsiteX8" fmla="*/ 2716941 w 3286540"/>
              <a:gd name="connsiteY8" fmla="*/ 1752231 h 2237739"/>
              <a:gd name="connsiteX9" fmla="*/ 2095807 w 3286540"/>
              <a:gd name="connsiteY9" fmla="*/ 2002305 h 2237739"/>
              <a:gd name="connsiteX10" fmla="*/ 1525964 w 3286540"/>
              <a:gd name="connsiteY10" fmla="*/ 1960585 h 2237739"/>
              <a:gd name="connsiteX11" fmla="*/ 927653 w 3286540"/>
              <a:gd name="connsiteY11" fmla="*/ 1547804 h 2237739"/>
              <a:gd name="connsiteX12" fmla="*/ 503583 w 3286540"/>
              <a:gd name="connsiteY12" fmla="*/ 1070726 h 2237739"/>
              <a:gd name="connsiteX13" fmla="*/ 14970 w 3286540"/>
              <a:gd name="connsiteY13" fmla="*/ 0 h 2237739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852"/>
              <a:gd name="connsiteX1" fmla="*/ 357809 w 3286540"/>
              <a:gd name="connsiteY1" fmla="*/ 991213 h 2239852"/>
              <a:gd name="connsiteX2" fmla="*/ 768627 w 3286540"/>
              <a:gd name="connsiteY2" fmla="*/ 1614065 h 2239852"/>
              <a:gd name="connsiteX3" fmla="*/ 1378227 w 3286540"/>
              <a:gd name="connsiteY3" fmla="*/ 2130900 h 2239852"/>
              <a:gd name="connsiteX4" fmla="*/ 1895061 w 3286540"/>
              <a:gd name="connsiteY4" fmla="*/ 2235200 h 2239852"/>
              <a:gd name="connsiteX5" fmla="*/ 2592027 w 3286540"/>
              <a:gd name="connsiteY5" fmla="*/ 2044024 h 2239852"/>
              <a:gd name="connsiteX6" fmla="*/ 3286540 w 3286540"/>
              <a:gd name="connsiteY6" fmla="*/ 1627317 h 2239852"/>
              <a:gd name="connsiteX7" fmla="*/ 3286540 w 3286540"/>
              <a:gd name="connsiteY7" fmla="*/ 1203248 h 2239852"/>
              <a:gd name="connsiteX8" fmla="*/ 2716941 w 3286540"/>
              <a:gd name="connsiteY8" fmla="*/ 1752231 h 2239852"/>
              <a:gd name="connsiteX9" fmla="*/ 2095807 w 3286540"/>
              <a:gd name="connsiteY9" fmla="*/ 2002305 h 2239852"/>
              <a:gd name="connsiteX10" fmla="*/ 1525964 w 3286540"/>
              <a:gd name="connsiteY10" fmla="*/ 1960585 h 2239852"/>
              <a:gd name="connsiteX11" fmla="*/ 927653 w 3286540"/>
              <a:gd name="connsiteY11" fmla="*/ 1547804 h 2239852"/>
              <a:gd name="connsiteX12" fmla="*/ 503583 w 3286540"/>
              <a:gd name="connsiteY12" fmla="*/ 1070726 h 2239852"/>
              <a:gd name="connsiteX13" fmla="*/ 14970 w 3286540"/>
              <a:gd name="connsiteY13" fmla="*/ 0 h 2239852"/>
              <a:gd name="connsiteX0" fmla="*/ 0 w 3286540"/>
              <a:gd name="connsiteY0" fmla="*/ 50309 h 2220212"/>
              <a:gd name="connsiteX1" fmla="*/ 357809 w 3286540"/>
              <a:gd name="connsiteY1" fmla="*/ 991213 h 2220212"/>
              <a:gd name="connsiteX2" fmla="*/ 768627 w 3286540"/>
              <a:gd name="connsiteY2" fmla="*/ 1614065 h 2220212"/>
              <a:gd name="connsiteX3" fmla="*/ 1378227 w 3286540"/>
              <a:gd name="connsiteY3" fmla="*/ 2130900 h 2220212"/>
              <a:gd name="connsiteX4" fmla="*/ 1911994 w 3286540"/>
              <a:gd name="connsiteY4" fmla="*/ 2212622 h 2220212"/>
              <a:gd name="connsiteX5" fmla="*/ 2592027 w 3286540"/>
              <a:gd name="connsiteY5" fmla="*/ 2044024 h 2220212"/>
              <a:gd name="connsiteX6" fmla="*/ 3286540 w 3286540"/>
              <a:gd name="connsiteY6" fmla="*/ 1627317 h 2220212"/>
              <a:gd name="connsiteX7" fmla="*/ 3286540 w 3286540"/>
              <a:gd name="connsiteY7" fmla="*/ 1203248 h 2220212"/>
              <a:gd name="connsiteX8" fmla="*/ 2716941 w 3286540"/>
              <a:gd name="connsiteY8" fmla="*/ 1752231 h 2220212"/>
              <a:gd name="connsiteX9" fmla="*/ 2095807 w 3286540"/>
              <a:gd name="connsiteY9" fmla="*/ 2002305 h 2220212"/>
              <a:gd name="connsiteX10" fmla="*/ 1525964 w 3286540"/>
              <a:gd name="connsiteY10" fmla="*/ 1960585 h 2220212"/>
              <a:gd name="connsiteX11" fmla="*/ 927653 w 3286540"/>
              <a:gd name="connsiteY11" fmla="*/ 1547804 h 2220212"/>
              <a:gd name="connsiteX12" fmla="*/ 503583 w 3286540"/>
              <a:gd name="connsiteY12" fmla="*/ 1070726 h 2220212"/>
              <a:gd name="connsiteX13" fmla="*/ 14970 w 3286540"/>
              <a:gd name="connsiteY13" fmla="*/ 0 h 2220212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716941 w 3286540"/>
              <a:gd name="connsiteY8" fmla="*/ 1752231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123943 w 3286540"/>
              <a:gd name="connsiteY9" fmla="*/ 1946035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6540" h="2214846">
                <a:moveTo>
                  <a:pt x="0" y="50309"/>
                </a:moveTo>
                <a:cubicBezTo>
                  <a:pt x="119270" y="363944"/>
                  <a:pt x="229705" y="730587"/>
                  <a:pt x="357809" y="991213"/>
                </a:cubicBezTo>
                <a:cubicBezTo>
                  <a:pt x="485914" y="1251839"/>
                  <a:pt x="601380" y="1428821"/>
                  <a:pt x="768627" y="1614065"/>
                </a:cubicBezTo>
                <a:cubicBezTo>
                  <a:pt x="935874" y="1799309"/>
                  <a:pt x="1170732" y="2002919"/>
                  <a:pt x="1361293" y="2102678"/>
                </a:cubicBezTo>
                <a:cubicBezTo>
                  <a:pt x="1551854" y="2202437"/>
                  <a:pt x="1706872" y="2222398"/>
                  <a:pt x="1911994" y="2212622"/>
                </a:cubicBezTo>
                <a:cubicBezTo>
                  <a:pt x="2117116" y="2202846"/>
                  <a:pt x="2362936" y="2141575"/>
                  <a:pt x="2592027" y="2044024"/>
                </a:cubicBezTo>
                <a:cubicBezTo>
                  <a:pt x="2821118" y="1946473"/>
                  <a:pt x="3099292" y="1756158"/>
                  <a:pt x="3286540" y="1627317"/>
                </a:cubicBezTo>
                <a:lnTo>
                  <a:pt x="3286540" y="1203248"/>
                </a:lnTo>
                <a:cubicBezTo>
                  <a:pt x="3209481" y="1279570"/>
                  <a:pt x="2854436" y="1642500"/>
                  <a:pt x="2660670" y="1766298"/>
                </a:cubicBezTo>
                <a:cubicBezTo>
                  <a:pt x="2466904" y="1890096"/>
                  <a:pt x="2313061" y="1920688"/>
                  <a:pt x="2123943" y="1946035"/>
                </a:cubicBezTo>
                <a:cubicBezTo>
                  <a:pt x="1934825" y="1971382"/>
                  <a:pt x="1725346" y="1984754"/>
                  <a:pt x="1525964" y="1918382"/>
                </a:cubicBezTo>
                <a:cubicBezTo>
                  <a:pt x="1326582" y="1852010"/>
                  <a:pt x="1098050" y="1689080"/>
                  <a:pt x="927653" y="1547804"/>
                </a:cubicBezTo>
                <a:cubicBezTo>
                  <a:pt x="757256" y="1406528"/>
                  <a:pt x="655697" y="1328693"/>
                  <a:pt x="503583" y="1070726"/>
                </a:cubicBezTo>
                <a:cubicBezTo>
                  <a:pt x="351469" y="812759"/>
                  <a:pt x="177841" y="356909"/>
                  <a:pt x="14970" y="0"/>
                </a:cubicBezTo>
              </a:path>
            </a:pathLst>
          </a:cu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(Steady sources)</a:t>
            </a:r>
          </a:p>
        </p:txBody>
      </p:sp>
      <p:sp>
        <p:nvSpPr>
          <p:cNvPr id="25" name="Freeform 24"/>
          <p:cNvSpPr/>
          <p:nvPr/>
        </p:nvSpPr>
        <p:spPr bwMode="auto">
          <a:xfrm>
            <a:off x="2411896" y="1974578"/>
            <a:ext cx="2345635" cy="2292626"/>
          </a:xfrm>
          <a:custGeom>
            <a:avLst/>
            <a:gdLst>
              <a:gd name="connsiteX0" fmla="*/ 13252 w 2345635"/>
              <a:gd name="connsiteY0" fmla="*/ 1311965 h 2292626"/>
              <a:gd name="connsiteX1" fmla="*/ 0 w 2345635"/>
              <a:gd name="connsiteY1" fmla="*/ 2292626 h 2292626"/>
              <a:gd name="connsiteX2" fmla="*/ 2345635 w 2345635"/>
              <a:gd name="connsiteY2" fmla="*/ 0 h 2292626"/>
              <a:gd name="connsiteX3" fmla="*/ 2120348 w 2345635"/>
              <a:gd name="connsiteY3" fmla="*/ 13252 h 2292626"/>
              <a:gd name="connsiteX4" fmla="*/ 1126435 w 2345635"/>
              <a:gd name="connsiteY4" fmla="*/ 1046922 h 2292626"/>
              <a:gd name="connsiteX5" fmla="*/ 622852 w 2345635"/>
              <a:gd name="connsiteY5" fmla="*/ 1272209 h 2292626"/>
              <a:gd name="connsiteX6" fmla="*/ 79513 w 2345635"/>
              <a:gd name="connsiteY6" fmla="*/ 1351722 h 229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5635" h="2292626">
                <a:moveTo>
                  <a:pt x="13252" y="1311965"/>
                </a:moveTo>
                <a:lnTo>
                  <a:pt x="0" y="2292626"/>
                </a:lnTo>
                <a:lnTo>
                  <a:pt x="2345635" y="0"/>
                </a:lnTo>
                <a:lnTo>
                  <a:pt x="2120348" y="13252"/>
                </a:lnTo>
                <a:lnTo>
                  <a:pt x="1126435" y="1046922"/>
                </a:lnTo>
                <a:lnTo>
                  <a:pt x="622852" y="1272209"/>
                </a:lnTo>
                <a:lnTo>
                  <a:pt x="79513" y="1351722"/>
                </a:lnTo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2020" y="4077058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Fermi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 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98049" y="2977062"/>
            <a:ext cx="1033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Cherenkov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telescopes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(50 h)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978777"/>
            <a:ext cx="2841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steady sources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integration time 50 h for 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 for Fermi, HAWC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8749" y="6157768"/>
            <a:ext cx="18415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E[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4572000" y="2186613"/>
            <a:ext cx="2835965" cy="2411896"/>
          </a:xfrm>
          <a:custGeom>
            <a:avLst/>
            <a:gdLst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782957 w 2835965"/>
              <a:gd name="connsiteY6" fmla="*/ 1908313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5965" h="2411896">
                <a:moveTo>
                  <a:pt x="0" y="0"/>
                </a:moveTo>
                <a:lnTo>
                  <a:pt x="0" y="384313"/>
                </a:lnTo>
                <a:cubicBezTo>
                  <a:pt x="121478" y="585304"/>
                  <a:pt x="526900" y="987287"/>
                  <a:pt x="741144" y="1205948"/>
                </a:cubicBezTo>
                <a:cubicBezTo>
                  <a:pt x="955388" y="1424609"/>
                  <a:pt x="1082261" y="1541669"/>
                  <a:pt x="1285461" y="1696278"/>
                </a:cubicBezTo>
                <a:cubicBezTo>
                  <a:pt x="1506331" y="1842052"/>
                  <a:pt x="1721064" y="1993963"/>
                  <a:pt x="1948070" y="2133600"/>
                </a:cubicBezTo>
                <a:cubicBezTo>
                  <a:pt x="2168940" y="2279374"/>
                  <a:pt x="2666767" y="2402222"/>
                  <a:pt x="2835965" y="2411896"/>
                </a:cubicBezTo>
                <a:cubicBezTo>
                  <a:pt x="2831175" y="2252621"/>
                  <a:pt x="2834969" y="2084760"/>
                  <a:pt x="2817300" y="1916899"/>
                </a:cubicBezTo>
                <a:cubicBezTo>
                  <a:pt x="2639018" y="1872569"/>
                  <a:pt x="2215161" y="1797753"/>
                  <a:pt x="1919609" y="1644248"/>
                </a:cubicBezTo>
                <a:cubicBezTo>
                  <a:pt x="1624057" y="1490743"/>
                  <a:pt x="1264855" y="1216738"/>
                  <a:pt x="1043986" y="995869"/>
                </a:cubicBezTo>
                <a:lnTo>
                  <a:pt x="344557" y="357809"/>
                </a:lnTo>
                <a:lnTo>
                  <a:pt x="0" y="0"/>
                </a:lnTo>
                <a:close/>
              </a:path>
            </a:pathLst>
          </a:custGeom>
          <a:solidFill>
            <a:srgbClr val="C3D69B">
              <a:alpha val="6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3939" y="5038339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000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CTA South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AC2C98B8-CC39-1041-AB11-1885CA3BDDD9}"/>
              </a:ext>
            </a:extLst>
          </p:cNvPr>
          <p:cNvSpPr/>
          <p:nvPr/>
        </p:nvSpPr>
        <p:spPr>
          <a:xfrm>
            <a:off x="3729694" y="3161281"/>
            <a:ext cx="4104075" cy="1885698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0737"/>
              <a:gd name="connsiteX1" fmla="*/ 451246 w 4904489"/>
              <a:gd name="connsiteY1" fmla="*/ 1090192 h 3040737"/>
              <a:gd name="connsiteX2" fmla="*/ 896254 w 4904489"/>
              <a:gd name="connsiteY2" fmla="*/ 1832149 h 3040737"/>
              <a:gd name="connsiteX3" fmla="*/ 1608724 w 4904489"/>
              <a:gd name="connsiteY3" fmla="*/ 2498855 h 3040737"/>
              <a:gd name="connsiteX4" fmla="*/ 2287394 w 4904489"/>
              <a:gd name="connsiteY4" fmla="*/ 2927029 h 3040737"/>
              <a:gd name="connsiteX5" fmla="*/ 3037671 w 4904489"/>
              <a:gd name="connsiteY5" fmla="*/ 3039877 h 3040737"/>
              <a:gd name="connsiteX6" fmla="*/ 3622319 w 4904489"/>
              <a:gd name="connsiteY6" fmla="*/ 2938949 h 3040737"/>
              <a:gd name="connsiteX7" fmla="*/ 4220216 w 4904489"/>
              <a:gd name="connsiteY7" fmla="*/ 2379561 h 3040737"/>
              <a:gd name="connsiteX8" fmla="*/ 4904489 w 4904489"/>
              <a:gd name="connsiteY8" fmla="*/ 1690133 h 3040737"/>
              <a:gd name="connsiteX0" fmla="*/ 0 w 4904489"/>
              <a:gd name="connsiteY0" fmla="*/ 0 h 3445521"/>
              <a:gd name="connsiteX1" fmla="*/ 451246 w 4904489"/>
              <a:gd name="connsiteY1" fmla="*/ 1090192 h 3445521"/>
              <a:gd name="connsiteX2" fmla="*/ 896254 w 4904489"/>
              <a:gd name="connsiteY2" fmla="*/ 1832149 h 3445521"/>
              <a:gd name="connsiteX3" fmla="*/ 1608724 w 4904489"/>
              <a:gd name="connsiteY3" fmla="*/ 2498855 h 3445521"/>
              <a:gd name="connsiteX4" fmla="*/ 2287394 w 4904489"/>
              <a:gd name="connsiteY4" fmla="*/ 2927029 h 3445521"/>
              <a:gd name="connsiteX5" fmla="*/ 3023921 w 4904489"/>
              <a:gd name="connsiteY5" fmla="*/ 3445513 h 3445521"/>
              <a:gd name="connsiteX6" fmla="*/ 3622319 w 4904489"/>
              <a:gd name="connsiteY6" fmla="*/ 2938949 h 3445521"/>
              <a:gd name="connsiteX7" fmla="*/ 4220216 w 4904489"/>
              <a:gd name="connsiteY7" fmla="*/ 2379561 h 3445521"/>
              <a:gd name="connsiteX8" fmla="*/ 4904489 w 4904489"/>
              <a:gd name="connsiteY8" fmla="*/ 1690133 h 3445521"/>
              <a:gd name="connsiteX0" fmla="*/ 0 w 4904489"/>
              <a:gd name="connsiteY0" fmla="*/ 0 h 3545638"/>
              <a:gd name="connsiteX1" fmla="*/ 451246 w 4904489"/>
              <a:gd name="connsiteY1" fmla="*/ 1090192 h 3545638"/>
              <a:gd name="connsiteX2" fmla="*/ 896254 w 4904489"/>
              <a:gd name="connsiteY2" fmla="*/ 1832149 h 3545638"/>
              <a:gd name="connsiteX3" fmla="*/ 1608724 w 4904489"/>
              <a:gd name="connsiteY3" fmla="*/ 2498855 h 3545638"/>
              <a:gd name="connsiteX4" fmla="*/ 2039888 w 4904489"/>
              <a:gd name="connsiteY4" fmla="*/ 3456419 h 3545638"/>
              <a:gd name="connsiteX5" fmla="*/ 3023921 w 4904489"/>
              <a:gd name="connsiteY5" fmla="*/ 3445513 h 3545638"/>
              <a:gd name="connsiteX6" fmla="*/ 3622319 w 4904489"/>
              <a:gd name="connsiteY6" fmla="*/ 2938949 h 3545638"/>
              <a:gd name="connsiteX7" fmla="*/ 4220216 w 4904489"/>
              <a:gd name="connsiteY7" fmla="*/ 2379561 h 3545638"/>
              <a:gd name="connsiteX8" fmla="*/ 4904489 w 4904489"/>
              <a:gd name="connsiteY8" fmla="*/ 1690133 h 3545638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896254 w 4904489"/>
              <a:gd name="connsiteY2" fmla="*/ 1832149 h 3514739"/>
              <a:gd name="connsiteX3" fmla="*/ 1264965 w 4904489"/>
              <a:gd name="connsiteY3" fmla="*/ 2945742 h 3514739"/>
              <a:gd name="connsiteX4" fmla="*/ 2039888 w 4904489"/>
              <a:gd name="connsiteY4" fmla="*/ 3456419 h 3514739"/>
              <a:gd name="connsiteX5" fmla="*/ 3023921 w 4904489"/>
              <a:gd name="connsiteY5" fmla="*/ 3445513 h 3514739"/>
              <a:gd name="connsiteX6" fmla="*/ 3622319 w 4904489"/>
              <a:gd name="connsiteY6" fmla="*/ 2938949 h 3514739"/>
              <a:gd name="connsiteX7" fmla="*/ 4220216 w 4904489"/>
              <a:gd name="connsiteY7" fmla="*/ 2379561 h 3514739"/>
              <a:gd name="connsiteX8" fmla="*/ 4904489 w 4904489"/>
              <a:gd name="connsiteY8" fmla="*/ 1690133 h 3514739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1264965 w 4904489"/>
              <a:gd name="connsiteY2" fmla="*/ 2945742 h 3514739"/>
              <a:gd name="connsiteX3" fmla="*/ 2039888 w 4904489"/>
              <a:gd name="connsiteY3" fmla="*/ 3456419 h 3514739"/>
              <a:gd name="connsiteX4" fmla="*/ 3023921 w 4904489"/>
              <a:gd name="connsiteY4" fmla="*/ 3445513 h 3514739"/>
              <a:gd name="connsiteX5" fmla="*/ 3622319 w 4904489"/>
              <a:gd name="connsiteY5" fmla="*/ 2938949 h 3514739"/>
              <a:gd name="connsiteX6" fmla="*/ 4220216 w 4904489"/>
              <a:gd name="connsiteY6" fmla="*/ 2379561 h 3514739"/>
              <a:gd name="connsiteX7" fmla="*/ 4904489 w 4904489"/>
              <a:gd name="connsiteY7" fmla="*/ 1690133 h 3514739"/>
              <a:gd name="connsiteX0" fmla="*/ 0 w 4904489"/>
              <a:gd name="connsiteY0" fmla="*/ 0 h 3514739"/>
              <a:gd name="connsiteX1" fmla="*/ 1264965 w 4904489"/>
              <a:gd name="connsiteY1" fmla="*/ 2945742 h 3514739"/>
              <a:gd name="connsiteX2" fmla="*/ 2039888 w 4904489"/>
              <a:gd name="connsiteY2" fmla="*/ 3456419 h 3514739"/>
              <a:gd name="connsiteX3" fmla="*/ 3023921 w 4904489"/>
              <a:gd name="connsiteY3" fmla="*/ 3445513 h 3514739"/>
              <a:gd name="connsiteX4" fmla="*/ 3622319 w 4904489"/>
              <a:gd name="connsiteY4" fmla="*/ 2938949 h 3514739"/>
              <a:gd name="connsiteX5" fmla="*/ 4220216 w 4904489"/>
              <a:gd name="connsiteY5" fmla="*/ 2379561 h 3514739"/>
              <a:gd name="connsiteX6" fmla="*/ 4904489 w 4904489"/>
              <a:gd name="connsiteY6" fmla="*/ 1690133 h 3514739"/>
              <a:gd name="connsiteX0" fmla="*/ 0 w 3639524"/>
              <a:gd name="connsiteY0" fmla="*/ 1255609 h 1824606"/>
              <a:gd name="connsiteX1" fmla="*/ 774923 w 3639524"/>
              <a:gd name="connsiteY1" fmla="*/ 1766286 h 1824606"/>
              <a:gd name="connsiteX2" fmla="*/ 1758956 w 3639524"/>
              <a:gd name="connsiteY2" fmla="*/ 1755380 h 1824606"/>
              <a:gd name="connsiteX3" fmla="*/ 2357354 w 3639524"/>
              <a:gd name="connsiteY3" fmla="*/ 1248816 h 1824606"/>
              <a:gd name="connsiteX4" fmla="*/ 2955251 w 3639524"/>
              <a:gd name="connsiteY4" fmla="*/ 689428 h 1824606"/>
              <a:gd name="connsiteX5" fmla="*/ 3639524 w 3639524"/>
              <a:gd name="connsiteY5" fmla="*/ 0 h 1824606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53274"/>
              <a:gd name="connsiteY0" fmla="*/ 1344987 h 1818834"/>
              <a:gd name="connsiteX1" fmla="*/ 788673 w 3653274"/>
              <a:gd name="connsiteY1" fmla="*/ 1766286 h 1818834"/>
              <a:gd name="connsiteX2" fmla="*/ 1772706 w 3653274"/>
              <a:gd name="connsiteY2" fmla="*/ 1755380 h 1818834"/>
              <a:gd name="connsiteX3" fmla="*/ 2371104 w 3653274"/>
              <a:gd name="connsiteY3" fmla="*/ 1248816 h 1818834"/>
              <a:gd name="connsiteX4" fmla="*/ 2969001 w 3653274"/>
              <a:gd name="connsiteY4" fmla="*/ 689428 h 1818834"/>
              <a:gd name="connsiteX5" fmla="*/ 3653274 w 3653274"/>
              <a:gd name="connsiteY5" fmla="*/ 0 h 1818834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59575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77059"/>
              <a:gd name="connsiteX1" fmla="*/ 761172 w 3625773"/>
              <a:gd name="connsiteY1" fmla="*/ 1766286 h 1877059"/>
              <a:gd name="connsiteX2" fmla="*/ 1545824 w 3625773"/>
              <a:gd name="connsiteY2" fmla="*/ 1824132 h 1877059"/>
              <a:gd name="connsiteX3" fmla="*/ 2343603 w 3625773"/>
              <a:gd name="connsiteY3" fmla="*/ 1248816 h 1877059"/>
              <a:gd name="connsiteX4" fmla="*/ 2941500 w 3625773"/>
              <a:gd name="connsiteY4" fmla="*/ 689428 h 1877059"/>
              <a:gd name="connsiteX5" fmla="*/ 3625773 w 3625773"/>
              <a:gd name="connsiteY5" fmla="*/ 0 h 1877059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84162"/>
              <a:gd name="connsiteX1" fmla="*/ 1239474 w 4104075"/>
              <a:gd name="connsiteY1" fmla="*/ 1766286 h 1884162"/>
              <a:gd name="connsiteX2" fmla="*/ 2024126 w 4104075"/>
              <a:gd name="connsiteY2" fmla="*/ 1824132 h 1884162"/>
              <a:gd name="connsiteX3" fmla="*/ 2821905 w 4104075"/>
              <a:gd name="connsiteY3" fmla="*/ 1248816 h 1884162"/>
              <a:gd name="connsiteX4" fmla="*/ 3419802 w 4104075"/>
              <a:gd name="connsiteY4" fmla="*/ 689428 h 1884162"/>
              <a:gd name="connsiteX5" fmla="*/ 4104075 w 4104075"/>
              <a:gd name="connsiteY5" fmla="*/ 0 h 1884162"/>
              <a:gd name="connsiteX0" fmla="*/ 0 w 4104075"/>
              <a:gd name="connsiteY0" fmla="*/ 882340 h 1900994"/>
              <a:gd name="connsiteX1" fmla="*/ 1239474 w 4104075"/>
              <a:gd name="connsiteY1" fmla="*/ 1766286 h 1900994"/>
              <a:gd name="connsiteX2" fmla="*/ 2029292 w 4104075"/>
              <a:gd name="connsiteY2" fmla="*/ 1849963 h 1900994"/>
              <a:gd name="connsiteX3" fmla="*/ 2821905 w 4104075"/>
              <a:gd name="connsiteY3" fmla="*/ 1248816 h 1900994"/>
              <a:gd name="connsiteX4" fmla="*/ 3419802 w 4104075"/>
              <a:gd name="connsiteY4" fmla="*/ 689428 h 1900994"/>
              <a:gd name="connsiteX5" fmla="*/ 4104075 w 4104075"/>
              <a:gd name="connsiteY5" fmla="*/ 0 h 1900994"/>
              <a:gd name="connsiteX0" fmla="*/ 0 w 4104075"/>
              <a:gd name="connsiteY0" fmla="*/ 882340 h 1894384"/>
              <a:gd name="connsiteX1" fmla="*/ 1239474 w 4104075"/>
              <a:gd name="connsiteY1" fmla="*/ 1766286 h 1894384"/>
              <a:gd name="connsiteX2" fmla="*/ 2029292 w 4104075"/>
              <a:gd name="connsiteY2" fmla="*/ 1849963 h 1894384"/>
              <a:gd name="connsiteX3" fmla="*/ 2821905 w 4104075"/>
              <a:gd name="connsiteY3" fmla="*/ 1248816 h 1894384"/>
              <a:gd name="connsiteX4" fmla="*/ 3419802 w 4104075"/>
              <a:gd name="connsiteY4" fmla="*/ 689428 h 1894384"/>
              <a:gd name="connsiteX5" fmla="*/ 4104075 w 4104075"/>
              <a:gd name="connsiteY5" fmla="*/ 0 h 1894384"/>
              <a:gd name="connsiteX0" fmla="*/ 0 w 4104075"/>
              <a:gd name="connsiteY0" fmla="*/ 882340 h 1885698"/>
              <a:gd name="connsiteX1" fmla="*/ 1239474 w 4104075"/>
              <a:gd name="connsiteY1" fmla="*/ 1766286 h 1885698"/>
              <a:gd name="connsiteX2" fmla="*/ 2029292 w 4104075"/>
              <a:gd name="connsiteY2" fmla="*/ 1849963 h 1885698"/>
              <a:gd name="connsiteX3" fmla="*/ 2821905 w 4104075"/>
              <a:gd name="connsiteY3" fmla="*/ 1248816 h 1885698"/>
              <a:gd name="connsiteX4" fmla="*/ 3419802 w 4104075"/>
              <a:gd name="connsiteY4" fmla="*/ 689428 h 1885698"/>
              <a:gd name="connsiteX5" fmla="*/ 4104075 w 4104075"/>
              <a:gd name="connsiteY5" fmla="*/ 0 h 18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4075" h="1885698">
                <a:moveTo>
                  <a:pt x="0" y="882340"/>
                </a:moveTo>
                <a:cubicBezTo>
                  <a:pt x="484361" y="1323126"/>
                  <a:pt x="901259" y="1605016"/>
                  <a:pt x="1239474" y="1766286"/>
                </a:cubicBezTo>
                <a:cubicBezTo>
                  <a:pt x="1577689" y="1927557"/>
                  <a:pt x="1801432" y="1892535"/>
                  <a:pt x="2029292" y="1849963"/>
                </a:cubicBezTo>
                <a:cubicBezTo>
                  <a:pt x="2257152" y="1807391"/>
                  <a:pt x="2590153" y="1442238"/>
                  <a:pt x="2821905" y="1248816"/>
                </a:cubicBezTo>
                <a:cubicBezTo>
                  <a:pt x="3053657" y="1055394"/>
                  <a:pt x="3180316" y="914399"/>
                  <a:pt x="3419802" y="689428"/>
                </a:cubicBezTo>
                <a:cubicBezTo>
                  <a:pt x="3659288" y="464457"/>
                  <a:pt x="4104075" y="0"/>
                  <a:pt x="4104075" y="0"/>
                </a:cubicBez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  <a:alpha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904196" y="2301297"/>
            <a:ext cx="4904489" cy="3043510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4489" h="3043510">
                <a:moveTo>
                  <a:pt x="0" y="0"/>
                </a:moveTo>
                <a:cubicBezTo>
                  <a:pt x="47474" y="122464"/>
                  <a:pt x="343122" y="784834"/>
                  <a:pt x="451246" y="1090192"/>
                </a:cubicBezTo>
                <a:cubicBezTo>
                  <a:pt x="559370" y="1395550"/>
                  <a:pt x="703341" y="1597372"/>
                  <a:pt x="896254" y="1832149"/>
                </a:cubicBezTo>
                <a:cubicBezTo>
                  <a:pt x="1089167" y="2066926"/>
                  <a:pt x="1376867" y="2316375"/>
                  <a:pt x="1608724" y="2498855"/>
                </a:cubicBezTo>
                <a:cubicBezTo>
                  <a:pt x="1840581" y="2681335"/>
                  <a:pt x="2049236" y="2836859"/>
                  <a:pt x="2287394" y="2927029"/>
                </a:cubicBezTo>
                <a:cubicBezTo>
                  <a:pt x="2525552" y="3017199"/>
                  <a:pt x="2815184" y="3056224"/>
                  <a:pt x="3037671" y="3039877"/>
                </a:cubicBezTo>
                <a:cubicBezTo>
                  <a:pt x="3260158" y="3023530"/>
                  <a:pt x="3425228" y="2938999"/>
                  <a:pt x="3622319" y="2828946"/>
                </a:cubicBezTo>
                <a:cubicBezTo>
                  <a:pt x="3819410" y="2718893"/>
                  <a:pt x="3980730" y="2604532"/>
                  <a:pt x="4220216" y="2379561"/>
                </a:cubicBezTo>
                <a:cubicBezTo>
                  <a:pt x="4459702" y="2154590"/>
                  <a:pt x="4904489" y="1690133"/>
                  <a:pt x="4904489" y="1690133"/>
                </a:cubicBezTo>
              </a:path>
            </a:pathLst>
          </a:custGeom>
          <a:noFill/>
          <a:ln w="152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CCEEFD-8B0B-A743-9DD8-D48E1A82DB0E}"/>
              </a:ext>
            </a:extLst>
          </p:cNvPr>
          <p:cNvSpPr txBox="1"/>
          <p:nvPr/>
        </p:nvSpPr>
        <p:spPr>
          <a:xfrm>
            <a:off x="6959413" y="2884281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0003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CTA North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273533E-00E7-AF4A-8507-B76C6EDF1A16}"/>
              </a:ext>
            </a:extLst>
          </p:cNvPr>
          <p:cNvSpPr/>
          <p:nvPr/>
        </p:nvSpPr>
        <p:spPr>
          <a:xfrm>
            <a:off x="2912012" y="2335237"/>
            <a:ext cx="1111348" cy="2039815"/>
          </a:xfrm>
          <a:custGeom>
            <a:avLst/>
            <a:gdLst>
              <a:gd name="connsiteX0" fmla="*/ 0 w 1111348"/>
              <a:gd name="connsiteY0" fmla="*/ 0 h 2039815"/>
              <a:gd name="connsiteX1" fmla="*/ 351693 w 1111348"/>
              <a:gd name="connsiteY1" fmla="*/ 829994 h 2039815"/>
              <a:gd name="connsiteX2" fmla="*/ 647114 w 1111348"/>
              <a:gd name="connsiteY2" fmla="*/ 1491175 h 2039815"/>
              <a:gd name="connsiteX3" fmla="*/ 1111348 w 1111348"/>
              <a:gd name="connsiteY3" fmla="*/ 2039815 h 203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348" h="2039815">
                <a:moveTo>
                  <a:pt x="0" y="0"/>
                </a:moveTo>
                <a:cubicBezTo>
                  <a:pt x="121920" y="290732"/>
                  <a:pt x="243841" y="581465"/>
                  <a:pt x="351693" y="829994"/>
                </a:cubicBezTo>
                <a:cubicBezTo>
                  <a:pt x="459545" y="1078523"/>
                  <a:pt x="520505" y="1289538"/>
                  <a:pt x="647114" y="1491175"/>
                </a:cubicBezTo>
                <a:cubicBezTo>
                  <a:pt x="773723" y="1692812"/>
                  <a:pt x="942535" y="1866313"/>
                  <a:pt x="1111348" y="2039815"/>
                </a:cubicBezTo>
              </a:path>
            </a:pathLst>
          </a:custGeom>
          <a:noFill/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653681C-5456-BC4B-B506-7F66251CE853}"/>
              </a:ext>
            </a:extLst>
          </p:cNvPr>
          <p:cNvSpPr txBox="1"/>
          <p:nvPr/>
        </p:nvSpPr>
        <p:spPr>
          <a:xfrm>
            <a:off x="3349085" y="4214395"/>
            <a:ext cx="397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825199A-8488-BE49-A1CC-F05DDCF53040}"/>
              </a:ext>
            </a:extLst>
          </p:cNvPr>
          <p:cNvCxnSpPr/>
          <p:nvPr/>
        </p:nvCxnSpPr>
        <p:spPr>
          <a:xfrm>
            <a:off x="2545175" y="2658795"/>
            <a:ext cx="5249595" cy="0"/>
          </a:xfrm>
          <a:prstGeom prst="line">
            <a:avLst/>
          </a:prstGeom>
          <a:ln w="127000">
            <a:solidFill>
              <a:srgbClr val="000000">
                <a:alpha val="52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399D5AD-6192-764E-94DB-FF41E2C068CD}"/>
              </a:ext>
            </a:extLst>
          </p:cNvPr>
          <p:cNvSpPr txBox="1"/>
          <p:nvPr/>
        </p:nvSpPr>
        <p:spPr>
          <a:xfrm>
            <a:off x="5221356" y="289595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3B84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HAWC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3B84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to 5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3B84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63B845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1BF4762-EACA-0849-B499-6B0E3CC1337D}"/>
              </a:ext>
            </a:extLst>
          </p:cNvPr>
          <p:cNvSpPr/>
          <p:nvPr/>
        </p:nvSpPr>
        <p:spPr>
          <a:xfrm>
            <a:off x="2411896" y="-1828800"/>
            <a:ext cx="648371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79F0355-3CEE-2A49-88DA-B8875BE6A1B6}"/>
              </a:ext>
            </a:extLst>
          </p:cNvPr>
          <p:cNvSpPr/>
          <p:nvPr/>
        </p:nvSpPr>
        <p:spPr>
          <a:xfrm>
            <a:off x="4158855" y="-1704329"/>
            <a:ext cx="648371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C43F4EF-E250-714A-8C32-A190F712E686}"/>
              </a:ext>
            </a:extLst>
          </p:cNvPr>
          <p:cNvSpPr/>
          <p:nvPr/>
        </p:nvSpPr>
        <p:spPr>
          <a:xfrm>
            <a:off x="6419207" y="-1751830"/>
            <a:ext cx="648371" cy="7340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999F422-5DC5-8D45-8352-16E535EEABB8}"/>
              </a:ext>
            </a:extLst>
          </p:cNvPr>
          <p:cNvSpPr/>
          <p:nvPr/>
        </p:nvSpPr>
        <p:spPr>
          <a:xfrm>
            <a:off x="8132754" y="-1751830"/>
            <a:ext cx="648371" cy="7340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33380B3-900A-9E4E-B849-4A7A11CB7215}"/>
              </a:ext>
            </a:extLst>
          </p:cNvPr>
          <p:cNvSpPr txBox="1"/>
          <p:nvPr/>
        </p:nvSpPr>
        <p:spPr>
          <a:xfrm>
            <a:off x="137566" y="1958768"/>
            <a:ext cx="1976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Strongest emitters</a:t>
            </a:r>
          </a:p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of very high energy</a:t>
            </a:r>
          </a:p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 gamma rays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999CB63-D17D-8B42-AEA9-21FA15F767F0}"/>
              </a:ext>
            </a:extLst>
          </p:cNvPr>
          <p:cNvSpPr txBox="1"/>
          <p:nvPr/>
        </p:nvSpPr>
        <p:spPr>
          <a:xfrm>
            <a:off x="466586" y="4797085"/>
            <a:ext cx="1060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Faint and</a:t>
            </a:r>
          </a:p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distant</a:t>
            </a:r>
          </a:p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objects</a:t>
            </a:r>
          </a:p>
        </p:txBody>
      </p:sp>
    </p:spTree>
    <p:extLst>
      <p:ext uri="{BB962C8B-B14F-4D97-AF65-F5344CB8AC3E}">
        <p14:creationId xmlns:p14="http://schemas.microsoft.com/office/powerpoint/2010/main" val="1901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0.00694 0.36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88243" l="0" r="98760">
                        <a14:foregroundMark x1="80057" y1="14791" x2="23235" y2="48799"/>
                        <a14:foregroundMark x1="24380" y1="62453" x2="86307" y2="42288"/>
                        <a14:foregroundMark x1="23378" y1="64223" x2="22185" y2="74463"/>
                        <a14:foregroundMark x1="19418" y1="76991" x2="10973" y2="74463"/>
                        <a14:foregroundMark x1="8874" y1="70228" x2="2910" y2="69785"/>
                        <a14:foregroundMark x1="7204" y1="47155" x2="5868" y2="60683"/>
                        <a14:foregroundMark x1="5153" y1="61631" x2="2719" y2="63401"/>
                        <a14:foregroundMark x1="8635" y1="45196" x2="15744" y2="44501"/>
                        <a14:foregroundMark x1="19561" y1="45954" x2="21469" y2="49558"/>
                      </a14:backgroundRemoval>
                    </a14:imgEffect>
                    <a14:imgEffect>
                      <a14:colorTemperature colorTemp="378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3130"/>
          <a:stretch/>
        </p:blipFill>
        <p:spPr>
          <a:xfrm>
            <a:off x="-123430" y="1956102"/>
            <a:ext cx="5891743" cy="5784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9951232">
            <a:off x="3259018" y="2677410"/>
            <a:ext cx="2754104" cy="253971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  <a:gs pos="50000">
                <a:schemeClr val="tx1">
                  <a:alpha val="82000"/>
                </a:schemeClr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pic>
        <p:nvPicPr>
          <p:cNvPr id="8" name="Picture 10" descr="bluemarble2k"/>
          <p:cNvPicPr>
            <a:picLocks noChangeAspect="1" noChangeArrowheads="1"/>
          </p:cNvPicPr>
          <p:nvPr/>
        </p:nvPicPr>
        <p:blipFill>
          <a:blip r:embed="rId5"/>
          <a:srcRect b="7413"/>
          <a:stretch>
            <a:fillRect/>
          </a:stretch>
        </p:blipFill>
        <p:spPr bwMode="auto">
          <a:xfrm>
            <a:off x="8044711" y="2003853"/>
            <a:ext cx="1214780" cy="1152634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1713663" y="3590728"/>
            <a:ext cx="4304215" cy="1534604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6305161" y="3014569"/>
            <a:ext cx="1070692" cy="447504"/>
          </a:xfrm>
          <a:prstGeom prst="straightConnector1">
            <a:avLst/>
          </a:prstGeom>
          <a:solidFill>
            <a:srgbClr val="BFBFBF"/>
          </a:solidFill>
          <a:ln w="19050" cap="flat" cmpd="sng" algn="ctr">
            <a:solidFill>
              <a:srgbClr val="A7FFF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>
          <a:xfrm flipV="1">
            <a:off x="5538804" y="3583017"/>
            <a:ext cx="504879" cy="180662"/>
          </a:xfrm>
          <a:prstGeom prst="line">
            <a:avLst/>
          </a:prstGeom>
          <a:ln w="1524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6078362" y="3522544"/>
            <a:ext cx="1043301" cy="257010"/>
          </a:xfrm>
          <a:custGeom>
            <a:avLst/>
            <a:gdLst>
              <a:gd name="connsiteX0" fmla="*/ 0 w 1043301"/>
              <a:gd name="connsiteY0" fmla="*/ 45355 h 257010"/>
              <a:gd name="connsiteX1" fmla="*/ 378008 w 1043301"/>
              <a:gd name="connsiteY1" fmla="*/ 0 h 257010"/>
              <a:gd name="connsiteX2" fmla="*/ 710654 w 1043301"/>
              <a:gd name="connsiteY2" fmla="*/ 45355 h 257010"/>
              <a:gd name="connsiteX3" fmla="*/ 1043301 w 1043301"/>
              <a:gd name="connsiteY3" fmla="*/ 257010 h 25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301" h="257010">
                <a:moveTo>
                  <a:pt x="0" y="45355"/>
                </a:moveTo>
                <a:cubicBezTo>
                  <a:pt x="129783" y="22677"/>
                  <a:pt x="259566" y="0"/>
                  <a:pt x="378008" y="0"/>
                </a:cubicBezTo>
                <a:cubicBezTo>
                  <a:pt x="496450" y="0"/>
                  <a:pt x="599772" y="2520"/>
                  <a:pt x="710654" y="45355"/>
                </a:cubicBezTo>
                <a:cubicBezTo>
                  <a:pt x="821536" y="88190"/>
                  <a:pt x="1043301" y="257010"/>
                  <a:pt x="1043301" y="257010"/>
                </a:cubicBezTo>
              </a:path>
            </a:pathLst>
          </a:custGeom>
          <a:ln w="57150" cmpd="sng">
            <a:solidFill>
              <a:srgbClr val="3366FF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56400" y="3694289"/>
            <a:ext cx="44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Verdana" charset="0"/>
                <a:ea typeface="ヒラギノ角ゴ ProN W3"/>
              </a:rPr>
              <a:t>e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Verdana" charset="0"/>
                <a:ea typeface="ヒラギノ角ゴ ProN W3"/>
              </a:rPr>
              <a:t>–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94778" y="2554111"/>
            <a:ext cx="477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charset="0"/>
                <a:ea typeface="ヒラギノ角ゴ ProN W3"/>
              </a:rPr>
              <a:t>e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charset="0"/>
                <a:ea typeface="ヒラギノ角ゴ ProN W3"/>
              </a:rPr>
              <a:t>+</a:t>
            </a:r>
          </a:p>
        </p:txBody>
      </p:sp>
      <p:sp>
        <p:nvSpPr>
          <p:cNvPr id="11" name="Freeform 10"/>
          <p:cNvSpPr/>
          <p:nvPr/>
        </p:nvSpPr>
        <p:spPr>
          <a:xfrm>
            <a:off x="6033001" y="2751514"/>
            <a:ext cx="619932" cy="801265"/>
          </a:xfrm>
          <a:custGeom>
            <a:avLst/>
            <a:gdLst>
              <a:gd name="connsiteX0" fmla="*/ 0 w 619932"/>
              <a:gd name="connsiteY0" fmla="*/ 801265 h 801265"/>
              <a:gd name="connsiteX1" fmla="*/ 287285 w 619932"/>
              <a:gd name="connsiteY1" fmla="*/ 634965 h 801265"/>
              <a:gd name="connsiteX2" fmla="*/ 498970 w 619932"/>
              <a:gd name="connsiteY2" fmla="*/ 347719 h 801265"/>
              <a:gd name="connsiteX3" fmla="*/ 619932 w 619932"/>
              <a:gd name="connsiteY3" fmla="*/ 0 h 80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932" h="801265">
                <a:moveTo>
                  <a:pt x="0" y="801265"/>
                </a:moveTo>
                <a:cubicBezTo>
                  <a:pt x="102061" y="755910"/>
                  <a:pt x="204123" y="710556"/>
                  <a:pt x="287285" y="634965"/>
                </a:cubicBezTo>
                <a:cubicBezTo>
                  <a:pt x="370447" y="559374"/>
                  <a:pt x="443529" y="453547"/>
                  <a:pt x="498970" y="347719"/>
                </a:cubicBezTo>
                <a:cubicBezTo>
                  <a:pt x="554411" y="241891"/>
                  <a:pt x="619932" y="0"/>
                  <a:pt x="619932" y="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sym typeface="Helvetica Neue Light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 rot="20123655">
            <a:off x="5638308" y="2118099"/>
            <a:ext cx="2498142" cy="4292312"/>
            <a:chOff x="5217493" y="1774764"/>
            <a:chExt cx="2555194" cy="4390339"/>
          </a:xfrm>
        </p:grpSpPr>
        <p:sp>
          <p:nvSpPr>
            <p:cNvPr id="26" name="Oval 25"/>
            <p:cNvSpPr/>
            <p:nvPr/>
          </p:nvSpPr>
          <p:spPr bwMode="auto">
            <a:xfrm>
              <a:off x="5370499" y="1881838"/>
              <a:ext cx="2233882" cy="2371422"/>
            </a:xfrm>
            <a:prstGeom prst="ellipse">
              <a:avLst/>
            </a:prstGeom>
            <a:solidFill>
              <a:srgbClr val="BFBFBF">
                <a:alpha val="18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charset="0"/>
                <a:ea typeface="ヒラギノ角ゴ ProN W3"/>
                <a:sym typeface="Helvetica Neue Light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217493" y="1774764"/>
              <a:ext cx="2555194" cy="4390339"/>
              <a:chOff x="5217493" y="1774764"/>
              <a:chExt cx="2555194" cy="4390339"/>
            </a:xfrm>
          </p:grpSpPr>
          <p:sp>
            <p:nvSpPr>
              <p:cNvPr id="29" name="Trapezoid 28"/>
              <p:cNvSpPr/>
              <p:nvPr/>
            </p:nvSpPr>
            <p:spPr bwMode="auto">
              <a:xfrm>
                <a:off x="6319133" y="4390955"/>
                <a:ext cx="428416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30" name="Trapezoid 29"/>
              <p:cNvSpPr/>
              <p:nvPr/>
            </p:nvSpPr>
            <p:spPr bwMode="auto">
              <a:xfrm>
                <a:off x="6379729" y="4405660"/>
                <a:ext cx="276017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6272626" y="4267965"/>
                <a:ext cx="490224" cy="168889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32" name="Donut 31"/>
              <p:cNvSpPr/>
              <p:nvPr/>
            </p:nvSpPr>
            <p:spPr bwMode="auto">
              <a:xfrm>
                <a:off x="5217493" y="1774764"/>
                <a:ext cx="2555194" cy="2555194"/>
              </a:xfrm>
              <a:prstGeom prst="donut">
                <a:avLst>
                  <a:gd name="adj" fmla="val 10026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33" name="Donut 32"/>
              <p:cNvSpPr/>
              <p:nvPr/>
            </p:nvSpPr>
            <p:spPr bwMode="auto">
              <a:xfrm>
                <a:off x="5293391" y="1851262"/>
                <a:ext cx="2402794" cy="2416904"/>
              </a:xfrm>
              <a:prstGeom prst="donut">
                <a:avLst>
                  <a:gd name="adj" fmla="val 3720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</p:grpSp>
        <p:sp>
          <p:nvSpPr>
            <p:cNvPr id="28" name="Moon 27"/>
            <p:cNvSpPr/>
            <p:nvPr/>
          </p:nvSpPr>
          <p:spPr bwMode="auto">
            <a:xfrm flipH="1" flipV="1">
              <a:off x="6671046" y="2080733"/>
              <a:ext cx="596722" cy="1912437"/>
            </a:xfrm>
            <a:prstGeom prst="moon">
              <a:avLst/>
            </a:prstGeom>
            <a:solidFill>
              <a:srgbClr val="BFBFBF">
                <a:alpha val="17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charset="0"/>
                <a:ea typeface="ヒラギノ角ゴ ProN W3"/>
                <a:sym typeface="Helvetica Neue Light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778301" y="3235882"/>
            <a:ext cx="1245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 charset="0"/>
                <a:ea typeface="ヒラギノ角ゴ ProN W3"/>
              </a:rPr>
              <a:t>starlight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40000"/>
                  <a:lumOff val="60000"/>
                </a:srgbClr>
              </a:solidFill>
              <a:effectLst/>
              <a:uLnTx/>
              <a:uFillTx/>
              <a:latin typeface="Verdana" charset="0"/>
              <a:ea typeface="ヒラギノ角ゴ ProN W3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 charset="0"/>
                <a:ea typeface="ヒラギノ角ゴ ProN W3"/>
              </a:rPr>
              <a:t>photon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51651" y="3543658"/>
            <a:ext cx="2199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</a:rPr>
              <a:t>TeV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</a:rPr>
              <a:t> gamma ray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But: things happen to gamma rays along their way</a:t>
            </a:r>
            <a:endParaRPr lang="en-US" sz="2800" dirty="0"/>
          </a:p>
        </p:txBody>
      </p:sp>
      <p:sp>
        <p:nvSpPr>
          <p:cNvPr id="39" name="TextBox 38"/>
          <p:cNvSpPr txBox="1"/>
          <p:nvPr/>
        </p:nvSpPr>
        <p:spPr>
          <a:xfrm>
            <a:off x="328947" y="1421147"/>
            <a:ext cx="1955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</a:rPr>
              <a:t> 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</a:rPr>
              <a:t>…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</a:rPr>
              <a:t> Absorption</a:t>
            </a:r>
          </a:p>
        </p:txBody>
      </p:sp>
    </p:spTree>
    <p:extLst>
      <p:ext uri="{BB962C8B-B14F-4D97-AF65-F5344CB8AC3E}">
        <p14:creationId xmlns:p14="http://schemas.microsoft.com/office/powerpoint/2010/main" val="46547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ta-observatory.org/wp-content/uploads/2018/03/CTA-Performance-prod3b-v1-Comparison-DifferentialSensitivity-OtherInstruments.png">
            <a:extLst>
              <a:ext uri="{FF2B5EF4-FFF2-40B4-BE49-F238E27FC236}">
                <a16:creationId xmlns:a16="http://schemas.microsoft.com/office/drawing/2014/main" xmlns="" id="{CEB34283-65D9-9F47-99CA-68AB059C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48" y="1553620"/>
            <a:ext cx="7637931" cy="48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510749" y="2451656"/>
            <a:ext cx="437322" cy="286247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066" y="3344375"/>
            <a:ext cx="125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Flux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[erg/cm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s]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584174" y="2146856"/>
            <a:ext cx="5327374" cy="35515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27" y="1642646"/>
            <a:ext cx="1719159" cy="6731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3220278" y="1964026"/>
            <a:ext cx="3286540" cy="2214846"/>
          </a:xfrm>
          <a:custGeom>
            <a:avLst/>
            <a:gdLst>
              <a:gd name="connsiteX0" fmla="*/ 13252 w 3299792"/>
              <a:gd name="connsiteY0" fmla="*/ 0 h 2213113"/>
              <a:gd name="connsiteX1" fmla="*/ 371061 w 3299792"/>
              <a:gd name="connsiteY1" fmla="*/ 940904 h 2213113"/>
              <a:gd name="connsiteX2" fmla="*/ 781879 w 3299792"/>
              <a:gd name="connsiteY2" fmla="*/ 1563756 h 2213113"/>
              <a:gd name="connsiteX3" fmla="*/ 1391479 w 3299792"/>
              <a:gd name="connsiteY3" fmla="*/ 2080591 h 2213113"/>
              <a:gd name="connsiteX4" fmla="*/ 1908313 w 3299792"/>
              <a:gd name="connsiteY4" fmla="*/ 2213113 h 2213113"/>
              <a:gd name="connsiteX5" fmla="*/ 2650435 w 3299792"/>
              <a:gd name="connsiteY5" fmla="*/ 2027582 h 2213113"/>
              <a:gd name="connsiteX6" fmla="*/ 3299792 w 3299792"/>
              <a:gd name="connsiteY6" fmla="*/ 1577008 h 2213113"/>
              <a:gd name="connsiteX7" fmla="*/ 3299792 w 3299792"/>
              <a:gd name="connsiteY7" fmla="*/ 1152939 h 2213113"/>
              <a:gd name="connsiteX8" fmla="*/ 2769705 w 3299792"/>
              <a:gd name="connsiteY8" fmla="*/ 1696278 h 2213113"/>
              <a:gd name="connsiteX9" fmla="*/ 2120348 w 3299792"/>
              <a:gd name="connsiteY9" fmla="*/ 1974574 h 2213113"/>
              <a:gd name="connsiteX10" fmla="*/ 1550505 w 3299792"/>
              <a:gd name="connsiteY10" fmla="*/ 1921565 h 2213113"/>
              <a:gd name="connsiteX11" fmla="*/ 940905 w 3299792"/>
              <a:gd name="connsiteY11" fmla="*/ 1497495 h 2213113"/>
              <a:gd name="connsiteX12" fmla="*/ 516835 w 3299792"/>
              <a:gd name="connsiteY12" fmla="*/ 1020417 h 2213113"/>
              <a:gd name="connsiteX13" fmla="*/ 0 w 3299792"/>
              <a:gd name="connsiteY13" fmla="*/ 79513 h 2213113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37739"/>
              <a:gd name="connsiteX1" fmla="*/ 357809 w 3286540"/>
              <a:gd name="connsiteY1" fmla="*/ 991213 h 2237739"/>
              <a:gd name="connsiteX2" fmla="*/ 768627 w 3286540"/>
              <a:gd name="connsiteY2" fmla="*/ 1614065 h 2237739"/>
              <a:gd name="connsiteX3" fmla="*/ 1378227 w 3286540"/>
              <a:gd name="connsiteY3" fmla="*/ 2130900 h 2237739"/>
              <a:gd name="connsiteX4" fmla="*/ 1895061 w 3286540"/>
              <a:gd name="connsiteY4" fmla="*/ 2235200 h 2237739"/>
              <a:gd name="connsiteX5" fmla="*/ 2637183 w 3286540"/>
              <a:gd name="connsiteY5" fmla="*/ 2077891 h 2237739"/>
              <a:gd name="connsiteX6" fmla="*/ 3286540 w 3286540"/>
              <a:gd name="connsiteY6" fmla="*/ 1627317 h 2237739"/>
              <a:gd name="connsiteX7" fmla="*/ 3286540 w 3286540"/>
              <a:gd name="connsiteY7" fmla="*/ 1203248 h 2237739"/>
              <a:gd name="connsiteX8" fmla="*/ 2716941 w 3286540"/>
              <a:gd name="connsiteY8" fmla="*/ 1752231 h 2237739"/>
              <a:gd name="connsiteX9" fmla="*/ 2095807 w 3286540"/>
              <a:gd name="connsiteY9" fmla="*/ 2002305 h 2237739"/>
              <a:gd name="connsiteX10" fmla="*/ 1525964 w 3286540"/>
              <a:gd name="connsiteY10" fmla="*/ 1960585 h 2237739"/>
              <a:gd name="connsiteX11" fmla="*/ 927653 w 3286540"/>
              <a:gd name="connsiteY11" fmla="*/ 1547804 h 2237739"/>
              <a:gd name="connsiteX12" fmla="*/ 503583 w 3286540"/>
              <a:gd name="connsiteY12" fmla="*/ 1070726 h 2237739"/>
              <a:gd name="connsiteX13" fmla="*/ 14970 w 3286540"/>
              <a:gd name="connsiteY13" fmla="*/ 0 h 2237739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852"/>
              <a:gd name="connsiteX1" fmla="*/ 357809 w 3286540"/>
              <a:gd name="connsiteY1" fmla="*/ 991213 h 2239852"/>
              <a:gd name="connsiteX2" fmla="*/ 768627 w 3286540"/>
              <a:gd name="connsiteY2" fmla="*/ 1614065 h 2239852"/>
              <a:gd name="connsiteX3" fmla="*/ 1378227 w 3286540"/>
              <a:gd name="connsiteY3" fmla="*/ 2130900 h 2239852"/>
              <a:gd name="connsiteX4" fmla="*/ 1895061 w 3286540"/>
              <a:gd name="connsiteY4" fmla="*/ 2235200 h 2239852"/>
              <a:gd name="connsiteX5" fmla="*/ 2592027 w 3286540"/>
              <a:gd name="connsiteY5" fmla="*/ 2044024 h 2239852"/>
              <a:gd name="connsiteX6" fmla="*/ 3286540 w 3286540"/>
              <a:gd name="connsiteY6" fmla="*/ 1627317 h 2239852"/>
              <a:gd name="connsiteX7" fmla="*/ 3286540 w 3286540"/>
              <a:gd name="connsiteY7" fmla="*/ 1203248 h 2239852"/>
              <a:gd name="connsiteX8" fmla="*/ 2716941 w 3286540"/>
              <a:gd name="connsiteY8" fmla="*/ 1752231 h 2239852"/>
              <a:gd name="connsiteX9" fmla="*/ 2095807 w 3286540"/>
              <a:gd name="connsiteY9" fmla="*/ 2002305 h 2239852"/>
              <a:gd name="connsiteX10" fmla="*/ 1525964 w 3286540"/>
              <a:gd name="connsiteY10" fmla="*/ 1960585 h 2239852"/>
              <a:gd name="connsiteX11" fmla="*/ 927653 w 3286540"/>
              <a:gd name="connsiteY11" fmla="*/ 1547804 h 2239852"/>
              <a:gd name="connsiteX12" fmla="*/ 503583 w 3286540"/>
              <a:gd name="connsiteY12" fmla="*/ 1070726 h 2239852"/>
              <a:gd name="connsiteX13" fmla="*/ 14970 w 3286540"/>
              <a:gd name="connsiteY13" fmla="*/ 0 h 2239852"/>
              <a:gd name="connsiteX0" fmla="*/ 0 w 3286540"/>
              <a:gd name="connsiteY0" fmla="*/ 50309 h 2220212"/>
              <a:gd name="connsiteX1" fmla="*/ 357809 w 3286540"/>
              <a:gd name="connsiteY1" fmla="*/ 991213 h 2220212"/>
              <a:gd name="connsiteX2" fmla="*/ 768627 w 3286540"/>
              <a:gd name="connsiteY2" fmla="*/ 1614065 h 2220212"/>
              <a:gd name="connsiteX3" fmla="*/ 1378227 w 3286540"/>
              <a:gd name="connsiteY3" fmla="*/ 2130900 h 2220212"/>
              <a:gd name="connsiteX4" fmla="*/ 1911994 w 3286540"/>
              <a:gd name="connsiteY4" fmla="*/ 2212622 h 2220212"/>
              <a:gd name="connsiteX5" fmla="*/ 2592027 w 3286540"/>
              <a:gd name="connsiteY5" fmla="*/ 2044024 h 2220212"/>
              <a:gd name="connsiteX6" fmla="*/ 3286540 w 3286540"/>
              <a:gd name="connsiteY6" fmla="*/ 1627317 h 2220212"/>
              <a:gd name="connsiteX7" fmla="*/ 3286540 w 3286540"/>
              <a:gd name="connsiteY7" fmla="*/ 1203248 h 2220212"/>
              <a:gd name="connsiteX8" fmla="*/ 2716941 w 3286540"/>
              <a:gd name="connsiteY8" fmla="*/ 1752231 h 2220212"/>
              <a:gd name="connsiteX9" fmla="*/ 2095807 w 3286540"/>
              <a:gd name="connsiteY9" fmla="*/ 2002305 h 2220212"/>
              <a:gd name="connsiteX10" fmla="*/ 1525964 w 3286540"/>
              <a:gd name="connsiteY10" fmla="*/ 1960585 h 2220212"/>
              <a:gd name="connsiteX11" fmla="*/ 927653 w 3286540"/>
              <a:gd name="connsiteY11" fmla="*/ 1547804 h 2220212"/>
              <a:gd name="connsiteX12" fmla="*/ 503583 w 3286540"/>
              <a:gd name="connsiteY12" fmla="*/ 1070726 h 2220212"/>
              <a:gd name="connsiteX13" fmla="*/ 14970 w 3286540"/>
              <a:gd name="connsiteY13" fmla="*/ 0 h 2220212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716941 w 3286540"/>
              <a:gd name="connsiteY8" fmla="*/ 1752231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123943 w 3286540"/>
              <a:gd name="connsiteY9" fmla="*/ 1946035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6540" h="2214846">
                <a:moveTo>
                  <a:pt x="0" y="50309"/>
                </a:moveTo>
                <a:cubicBezTo>
                  <a:pt x="119270" y="363944"/>
                  <a:pt x="229705" y="730587"/>
                  <a:pt x="357809" y="991213"/>
                </a:cubicBezTo>
                <a:cubicBezTo>
                  <a:pt x="485914" y="1251839"/>
                  <a:pt x="601380" y="1428821"/>
                  <a:pt x="768627" y="1614065"/>
                </a:cubicBezTo>
                <a:cubicBezTo>
                  <a:pt x="935874" y="1799309"/>
                  <a:pt x="1170732" y="2002919"/>
                  <a:pt x="1361293" y="2102678"/>
                </a:cubicBezTo>
                <a:cubicBezTo>
                  <a:pt x="1551854" y="2202437"/>
                  <a:pt x="1706872" y="2222398"/>
                  <a:pt x="1911994" y="2212622"/>
                </a:cubicBezTo>
                <a:cubicBezTo>
                  <a:pt x="2117116" y="2202846"/>
                  <a:pt x="2362936" y="2141575"/>
                  <a:pt x="2592027" y="2044024"/>
                </a:cubicBezTo>
                <a:cubicBezTo>
                  <a:pt x="2821118" y="1946473"/>
                  <a:pt x="3099292" y="1756158"/>
                  <a:pt x="3286540" y="1627317"/>
                </a:cubicBezTo>
                <a:lnTo>
                  <a:pt x="3286540" y="1203248"/>
                </a:lnTo>
                <a:cubicBezTo>
                  <a:pt x="3209481" y="1279570"/>
                  <a:pt x="2854436" y="1642500"/>
                  <a:pt x="2660670" y="1766298"/>
                </a:cubicBezTo>
                <a:cubicBezTo>
                  <a:pt x="2466904" y="1890096"/>
                  <a:pt x="2313061" y="1920688"/>
                  <a:pt x="2123943" y="1946035"/>
                </a:cubicBezTo>
                <a:cubicBezTo>
                  <a:pt x="1934825" y="1971382"/>
                  <a:pt x="1725346" y="1984754"/>
                  <a:pt x="1525964" y="1918382"/>
                </a:cubicBezTo>
                <a:cubicBezTo>
                  <a:pt x="1326582" y="1852010"/>
                  <a:pt x="1098050" y="1689080"/>
                  <a:pt x="927653" y="1547804"/>
                </a:cubicBezTo>
                <a:cubicBezTo>
                  <a:pt x="757256" y="1406528"/>
                  <a:pt x="655697" y="1328693"/>
                  <a:pt x="503583" y="1070726"/>
                </a:cubicBezTo>
                <a:cubicBezTo>
                  <a:pt x="351469" y="812759"/>
                  <a:pt x="177841" y="356909"/>
                  <a:pt x="14970" y="0"/>
                </a:cubicBezTo>
              </a:path>
            </a:pathLst>
          </a:cu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(Steady sources)</a:t>
            </a:r>
          </a:p>
        </p:txBody>
      </p:sp>
      <p:sp>
        <p:nvSpPr>
          <p:cNvPr id="25" name="Freeform 24"/>
          <p:cNvSpPr/>
          <p:nvPr/>
        </p:nvSpPr>
        <p:spPr bwMode="auto">
          <a:xfrm>
            <a:off x="2411896" y="1974578"/>
            <a:ext cx="2345635" cy="2292626"/>
          </a:xfrm>
          <a:custGeom>
            <a:avLst/>
            <a:gdLst>
              <a:gd name="connsiteX0" fmla="*/ 13252 w 2345635"/>
              <a:gd name="connsiteY0" fmla="*/ 1311965 h 2292626"/>
              <a:gd name="connsiteX1" fmla="*/ 0 w 2345635"/>
              <a:gd name="connsiteY1" fmla="*/ 2292626 h 2292626"/>
              <a:gd name="connsiteX2" fmla="*/ 2345635 w 2345635"/>
              <a:gd name="connsiteY2" fmla="*/ 0 h 2292626"/>
              <a:gd name="connsiteX3" fmla="*/ 2120348 w 2345635"/>
              <a:gd name="connsiteY3" fmla="*/ 13252 h 2292626"/>
              <a:gd name="connsiteX4" fmla="*/ 1126435 w 2345635"/>
              <a:gd name="connsiteY4" fmla="*/ 1046922 h 2292626"/>
              <a:gd name="connsiteX5" fmla="*/ 622852 w 2345635"/>
              <a:gd name="connsiteY5" fmla="*/ 1272209 h 2292626"/>
              <a:gd name="connsiteX6" fmla="*/ 79513 w 2345635"/>
              <a:gd name="connsiteY6" fmla="*/ 1351722 h 229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5635" h="2292626">
                <a:moveTo>
                  <a:pt x="13252" y="1311965"/>
                </a:moveTo>
                <a:lnTo>
                  <a:pt x="0" y="2292626"/>
                </a:lnTo>
                <a:lnTo>
                  <a:pt x="2345635" y="0"/>
                </a:lnTo>
                <a:lnTo>
                  <a:pt x="2120348" y="13252"/>
                </a:lnTo>
                <a:lnTo>
                  <a:pt x="1126435" y="1046922"/>
                </a:lnTo>
                <a:lnTo>
                  <a:pt x="622852" y="1272209"/>
                </a:lnTo>
                <a:lnTo>
                  <a:pt x="79513" y="1351722"/>
                </a:lnTo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2020" y="4077058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Fermi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 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98049" y="2977062"/>
            <a:ext cx="1033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Cherenkov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telescopes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(50 h)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978777"/>
            <a:ext cx="2841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steady sources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integration time 50 h for 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 for Fermi, HAWC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8749" y="6157768"/>
            <a:ext cx="18415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E[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4572000" y="2186613"/>
            <a:ext cx="2835965" cy="2411896"/>
          </a:xfrm>
          <a:custGeom>
            <a:avLst/>
            <a:gdLst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782957 w 2835965"/>
              <a:gd name="connsiteY6" fmla="*/ 1908313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5965" h="2411896">
                <a:moveTo>
                  <a:pt x="0" y="0"/>
                </a:moveTo>
                <a:lnTo>
                  <a:pt x="0" y="384313"/>
                </a:lnTo>
                <a:cubicBezTo>
                  <a:pt x="121478" y="585304"/>
                  <a:pt x="526900" y="987287"/>
                  <a:pt x="741144" y="1205948"/>
                </a:cubicBezTo>
                <a:cubicBezTo>
                  <a:pt x="955388" y="1424609"/>
                  <a:pt x="1082261" y="1541669"/>
                  <a:pt x="1285461" y="1696278"/>
                </a:cubicBezTo>
                <a:cubicBezTo>
                  <a:pt x="1506331" y="1842052"/>
                  <a:pt x="1721064" y="1993963"/>
                  <a:pt x="1948070" y="2133600"/>
                </a:cubicBezTo>
                <a:cubicBezTo>
                  <a:pt x="2168940" y="2279374"/>
                  <a:pt x="2666767" y="2402222"/>
                  <a:pt x="2835965" y="2411896"/>
                </a:cubicBezTo>
                <a:cubicBezTo>
                  <a:pt x="2831175" y="2252621"/>
                  <a:pt x="2834969" y="2084760"/>
                  <a:pt x="2817300" y="1916899"/>
                </a:cubicBezTo>
                <a:cubicBezTo>
                  <a:pt x="2639018" y="1872569"/>
                  <a:pt x="2215161" y="1797753"/>
                  <a:pt x="1919609" y="1644248"/>
                </a:cubicBezTo>
                <a:cubicBezTo>
                  <a:pt x="1624057" y="1490743"/>
                  <a:pt x="1264855" y="1216738"/>
                  <a:pt x="1043986" y="995869"/>
                </a:cubicBezTo>
                <a:lnTo>
                  <a:pt x="344557" y="357809"/>
                </a:lnTo>
                <a:lnTo>
                  <a:pt x="0" y="0"/>
                </a:lnTo>
                <a:close/>
              </a:path>
            </a:pathLst>
          </a:custGeom>
          <a:solidFill>
            <a:srgbClr val="C3D69B">
              <a:alpha val="6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3939" y="5038339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000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CTA South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AC2C98B8-CC39-1041-AB11-1885CA3BDDD9}"/>
              </a:ext>
            </a:extLst>
          </p:cNvPr>
          <p:cNvSpPr/>
          <p:nvPr/>
        </p:nvSpPr>
        <p:spPr>
          <a:xfrm>
            <a:off x="3729694" y="3161281"/>
            <a:ext cx="4104075" cy="1885698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0737"/>
              <a:gd name="connsiteX1" fmla="*/ 451246 w 4904489"/>
              <a:gd name="connsiteY1" fmla="*/ 1090192 h 3040737"/>
              <a:gd name="connsiteX2" fmla="*/ 896254 w 4904489"/>
              <a:gd name="connsiteY2" fmla="*/ 1832149 h 3040737"/>
              <a:gd name="connsiteX3" fmla="*/ 1608724 w 4904489"/>
              <a:gd name="connsiteY3" fmla="*/ 2498855 h 3040737"/>
              <a:gd name="connsiteX4" fmla="*/ 2287394 w 4904489"/>
              <a:gd name="connsiteY4" fmla="*/ 2927029 h 3040737"/>
              <a:gd name="connsiteX5" fmla="*/ 3037671 w 4904489"/>
              <a:gd name="connsiteY5" fmla="*/ 3039877 h 3040737"/>
              <a:gd name="connsiteX6" fmla="*/ 3622319 w 4904489"/>
              <a:gd name="connsiteY6" fmla="*/ 2938949 h 3040737"/>
              <a:gd name="connsiteX7" fmla="*/ 4220216 w 4904489"/>
              <a:gd name="connsiteY7" fmla="*/ 2379561 h 3040737"/>
              <a:gd name="connsiteX8" fmla="*/ 4904489 w 4904489"/>
              <a:gd name="connsiteY8" fmla="*/ 1690133 h 3040737"/>
              <a:gd name="connsiteX0" fmla="*/ 0 w 4904489"/>
              <a:gd name="connsiteY0" fmla="*/ 0 h 3445521"/>
              <a:gd name="connsiteX1" fmla="*/ 451246 w 4904489"/>
              <a:gd name="connsiteY1" fmla="*/ 1090192 h 3445521"/>
              <a:gd name="connsiteX2" fmla="*/ 896254 w 4904489"/>
              <a:gd name="connsiteY2" fmla="*/ 1832149 h 3445521"/>
              <a:gd name="connsiteX3" fmla="*/ 1608724 w 4904489"/>
              <a:gd name="connsiteY3" fmla="*/ 2498855 h 3445521"/>
              <a:gd name="connsiteX4" fmla="*/ 2287394 w 4904489"/>
              <a:gd name="connsiteY4" fmla="*/ 2927029 h 3445521"/>
              <a:gd name="connsiteX5" fmla="*/ 3023921 w 4904489"/>
              <a:gd name="connsiteY5" fmla="*/ 3445513 h 3445521"/>
              <a:gd name="connsiteX6" fmla="*/ 3622319 w 4904489"/>
              <a:gd name="connsiteY6" fmla="*/ 2938949 h 3445521"/>
              <a:gd name="connsiteX7" fmla="*/ 4220216 w 4904489"/>
              <a:gd name="connsiteY7" fmla="*/ 2379561 h 3445521"/>
              <a:gd name="connsiteX8" fmla="*/ 4904489 w 4904489"/>
              <a:gd name="connsiteY8" fmla="*/ 1690133 h 3445521"/>
              <a:gd name="connsiteX0" fmla="*/ 0 w 4904489"/>
              <a:gd name="connsiteY0" fmla="*/ 0 h 3545638"/>
              <a:gd name="connsiteX1" fmla="*/ 451246 w 4904489"/>
              <a:gd name="connsiteY1" fmla="*/ 1090192 h 3545638"/>
              <a:gd name="connsiteX2" fmla="*/ 896254 w 4904489"/>
              <a:gd name="connsiteY2" fmla="*/ 1832149 h 3545638"/>
              <a:gd name="connsiteX3" fmla="*/ 1608724 w 4904489"/>
              <a:gd name="connsiteY3" fmla="*/ 2498855 h 3545638"/>
              <a:gd name="connsiteX4" fmla="*/ 2039888 w 4904489"/>
              <a:gd name="connsiteY4" fmla="*/ 3456419 h 3545638"/>
              <a:gd name="connsiteX5" fmla="*/ 3023921 w 4904489"/>
              <a:gd name="connsiteY5" fmla="*/ 3445513 h 3545638"/>
              <a:gd name="connsiteX6" fmla="*/ 3622319 w 4904489"/>
              <a:gd name="connsiteY6" fmla="*/ 2938949 h 3545638"/>
              <a:gd name="connsiteX7" fmla="*/ 4220216 w 4904489"/>
              <a:gd name="connsiteY7" fmla="*/ 2379561 h 3545638"/>
              <a:gd name="connsiteX8" fmla="*/ 4904489 w 4904489"/>
              <a:gd name="connsiteY8" fmla="*/ 1690133 h 3545638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896254 w 4904489"/>
              <a:gd name="connsiteY2" fmla="*/ 1832149 h 3514739"/>
              <a:gd name="connsiteX3" fmla="*/ 1264965 w 4904489"/>
              <a:gd name="connsiteY3" fmla="*/ 2945742 h 3514739"/>
              <a:gd name="connsiteX4" fmla="*/ 2039888 w 4904489"/>
              <a:gd name="connsiteY4" fmla="*/ 3456419 h 3514739"/>
              <a:gd name="connsiteX5" fmla="*/ 3023921 w 4904489"/>
              <a:gd name="connsiteY5" fmla="*/ 3445513 h 3514739"/>
              <a:gd name="connsiteX6" fmla="*/ 3622319 w 4904489"/>
              <a:gd name="connsiteY6" fmla="*/ 2938949 h 3514739"/>
              <a:gd name="connsiteX7" fmla="*/ 4220216 w 4904489"/>
              <a:gd name="connsiteY7" fmla="*/ 2379561 h 3514739"/>
              <a:gd name="connsiteX8" fmla="*/ 4904489 w 4904489"/>
              <a:gd name="connsiteY8" fmla="*/ 1690133 h 3514739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1264965 w 4904489"/>
              <a:gd name="connsiteY2" fmla="*/ 2945742 h 3514739"/>
              <a:gd name="connsiteX3" fmla="*/ 2039888 w 4904489"/>
              <a:gd name="connsiteY3" fmla="*/ 3456419 h 3514739"/>
              <a:gd name="connsiteX4" fmla="*/ 3023921 w 4904489"/>
              <a:gd name="connsiteY4" fmla="*/ 3445513 h 3514739"/>
              <a:gd name="connsiteX5" fmla="*/ 3622319 w 4904489"/>
              <a:gd name="connsiteY5" fmla="*/ 2938949 h 3514739"/>
              <a:gd name="connsiteX6" fmla="*/ 4220216 w 4904489"/>
              <a:gd name="connsiteY6" fmla="*/ 2379561 h 3514739"/>
              <a:gd name="connsiteX7" fmla="*/ 4904489 w 4904489"/>
              <a:gd name="connsiteY7" fmla="*/ 1690133 h 3514739"/>
              <a:gd name="connsiteX0" fmla="*/ 0 w 4904489"/>
              <a:gd name="connsiteY0" fmla="*/ 0 h 3514739"/>
              <a:gd name="connsiteX1" fmla="*/ 1264965 w 4904489"/>
              <a:gd name="connsiteY1" fmla="*/ 2945742 h 3514739"/>
              <a:gd name="connsiteX2" fmla="*/ 2039888 w 4904489"/>
              <a:gd name="connsiteY2" fmla="*/ 3456419 h 3514739"/>
              <a:gd name="connsiteX3" fmla="*/ 3023921 w 4904489"/>
              <a:gd name="connsiteY3" fmla="*/ 3445513 h 3514739"/>
              <a:gd name="connsiteX4" fmla="*/ 3622319 w 4904489"/>
              <a:gd name="connsiteY4" fmla="*/ 2938949 h 3514739"/>
              <a:gd name="connsiteX5" fmla="*/ 4220216 w 4904489"/>
              <a:gd name="connsiteY5" fmla="*/ 2379561 h 3514739"/>
              <a:gd name="connsiteX6" fmla="*/ 4904489 w 4904489"/>
              <a:gd name="connsiteY6" fmla="*/ 1690133 h 3514739"/>
              <a:gd name="connsiteX0" fmla="*/ 0 w 3639524"/>
              <a:gd name="connsiteY0" fmla="*/ 1255609 h 1824606"/>
              <a:gd name="connsiteX1" fmla="*/ 774923 w 3639524"/>
              <a:gd name="connsiteY1" fmla="*/ 1766286 h 1824606"/>
              <a:gd name="connsiteX2" fmla="*/ 1758956 w 3639524"/>
              <a:gd name="connsiteY2" fmla="*/ 1755380 h 1824606"/>
              <a:gd name="connsiteX3" fmla="*/ 2357354 w 3639524"/>
              <a:gd name="connsiteY3" fmla="*/ 1248816 h 1824606"/>
              <a:gd name="connsiteX4" fmla="*/ 2955251 w 3639524"/>
              <a:gd name="connsiteY4" fmla="*/ 689428 h 1824606"/>
              <a:gd name="connsiteX5" fmla="*/ 3639524 w 3639524"/>
              <a:gd name="connsiteY5" fmla="*/ 0 h 1824606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53274"/>
              <a:gd name="connsiteY0" fmla="*/ 1344987 h 1818834"/>
              <a:gd name="connsiteX1" fmla="*/ 788673 w 3653274"/>
              <a:gd name="connsiteY1" fmla="*/ 1766286 h 1818834"/>
              <a:gd name="connsiteX2" fmla="*/ 1772706 w 3653274"/>
              <a:gd name="connsiteY2" fmla="*/ 1755380 h 1818834"/>
              <a:gd name="connsiteX3" fmla="*/ 2371104 w 3653274"/>
              <a:gd name="connsiteY3" fmla="*/ 1248816 h 1818834"/>
              <a:gd name="connsiteX4" fmla="*/ 2969001 w 3653274"/>
              <a:gd name="connsiteY4" fmla="*/ 689428 h 1818834"/>
              <a:gd name="connsiteX5" fmla="*/ 3653274 w 3653274"/>
              <a:gd name="connsiteY5" fmla="*/ 0 h 1818834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59575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77059"/>
              <a:gd name="connsiteX1" fmla="*/ 761172 w 3625773"/>
              <a:gd name="connsiteY1" fmla="*/ 1766286 h 1877059"/>
              <a:gd name="connsiteX2" fmla="*/ 1545824 w 3625773"/>
              <a:gd name="connsiteY2" fmla="*/ 1824132 h 1877059"/>
              <a:gd name="connsiteX3" fmla="*/ 2343603 w 3625773"/>
              <a:gd name="connsiteY3" fmla="*/ 1248816 h 1877059"/>
              <a:gd name="connsiteX4" fmla="*/ 2941500 w 3625773"/>
              <a:gd name="connsiteY4" fmla="*/ 689428 h 1877059"/>
              <a:gd name="connsiteX5" fmla="*/ 3625773 w 3625773"/>
              <a:gd name="connsiteY5" fmla="*/ 0 h 1877059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84162"/>
              <a:gd name="connsiteX1" fmla="*/ 1239474 w 4104075"/>
              <a:gd name="connsiteY1" fmla="*/ 1766286 h 1884162"/>
              <a:gd name="connsiteX2" fmla="*/ 2024126 w 4104075"/>
              <a:gd name="connsiteY2" fmla="*/ 1824132 h 1884162"/>
              <a:gd name="connsiteX3" fmla="*/ 2821905 w 4104075"/>
              <a:gd name="connsiteY3" fmla="*/ 1248816 h 1884162"/>
              <a:gd name="connsiteX4" fmla="*/ 3419802 w 4104075"/>
              <a:gd name="connsiteY4" fmla="*/ 689428 h 1884162"/>
              <a:gd name="connsiteX5" fmla="*/ 4104075 w 4104075"/>
              <a:gd name="connsiteY5" fmla="*/ 0 h 1884162"/>
              <a:gd name="connsiteX0" fmla="*/ 0 w 4104075"/>
              <a:gd name="connsiteY0" fmla="*/ 882340 h 1900994"/>
              <a:gd name="connsiteX1" fmla="*/ 1239474 w 4104075"/>
              <a:gd name="connsiteY1" fmla="*/ 1766286 h 1900994"/>
              <a:gd name="connsiteX2" fmla="*/ 2029292 w 4104075"/>
              <a:gd name="connsiteY2" fmla="*/ 1849963 h 1900994"/>
              <a:gd name="connsiteX3" fmla="*/ 2821905 w 4104075"/>
              <a:gd name="connsiteY3" fmla="*/ 1248816 h 1900994"/>
              <a:gd name="connsiteX4" fmla="*/ 3419802 w 4104075"/>
              <a:gd name="connsiteY4" fmla="*/ 689428 h 1900994"/>
              <a:gd name="connsiteX5" fmla="*/ 4104075 w 4104075"/>
              <a:gd name="connsiteY5" fmla="*/ 0 h 1900994"/>
              <a:gd name="connsiteX0" fmla="*/ 0 w 4104075"/>
              <a:gd name="connsiteY0" fmla="*/ 882340 h 1894384"/>
              <a:gd name="connsiteX1" fmla="*/ 1239474 w 4104075"/>
              <a:gd name="connsiteY1" fmla="*/ 1766286 h 1894384"/>
              <a:gd name="connsiteX2" fmla="*/ 2029292 w 4104075"/>
              <a:gd name="connsiteY2" fmla="*/ 1849963 h 1894384"/>
              <a:gd name="connsiteX3" fmla="*/ 2821905 w 4104075"/>
              <a:gd name="connsiteY3" fmla="*/ 1248816 h 1894384"/>
              <a:gd name="connsiteX4" fmla="*/ 3419802 w 4104075"/>
              <a:gd name="connsiteY4" fmla="*/ 689428 h 1894384"/>
              <a:gd name="connsiteX5" fmla="*/ 4104075 w 4104075"/>
              <a:gd name="connsiteY5" fmla="*/ 0 h 1894384"/>
              <a:gd name="connsiteX0" fmla="*/ 0 w 4104075"/>
              <a:gd name="connsiteY0" fmla="*/ 882340 h 1885698"/>
              <a:gd name="connsiteX1" fmla="*/ 1239474 w 4104075"/>
              <a:gd name="connsiteY1" fmla="*/ 1766286 h 1885698"/>
              <a:gd name="connsiteX2" fmla="*/ 2029292 w 4104075"/>
              <a:gd name="connsiteY2" fmla="*/ 1849963 h 1885698"/>
              <a:gd name="connsiteX3" fmla="*/ 2821905 w 4104075"/>
              <a:gd name="connsiteY3" fmla="*/ 1248816 h 1885698"/>
              <a:gd name="connsiteX4" fmla="*/ 3419802 w 4104075"/>
              <a:gd name="connsiteY4" fmla="*/ 689428 h 1885698"/>
              <a:gd name="connsiteX5" fmla="*/ 4104075 w 4104075"/>
              <a:gd name="connsiteY5" fmla="*/ 0 h 18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4075" h="1885698">
                <a:moveTo>
                  <a:pt x="0" y="882340"/>
                </a:moveTo>
                <a:cubicBezTo>
                  <a:pt x="484361" y="1323126"/>
                  <a:pt x="901259" y="1605016"/>
                  <a:pt x="1239474" y="1766286"/>
                </a:cubicBezTo>
                <a:cubicBezTo>
                  <a:pt x="1577689" y="1927557"/>
                  <a:pt x="1801432" y="1892535"/>
                  <a:pt x="2029292" y="1849963"/>
                </a:cubicBezTo>
                <a:cubicBezTo>
                  <a:pt x="2257152" y="1807391"/>
                  <a:pt x="2590153" y="1442238"/>
                  <a:pt x="2821905" y="1248816"/>
                </a:cubicBezTo>
                <a:cubicBezTo>
                  <a:pt x="3053657" y="1055394"/>
                  <a:pt x="3180316" y="914399"/>
                  <a:pt x="3419802" y="689428"/>
                </a:cubicBezTo>
                <a:cubicBezTo>
                  <a:pt x="3659288" y="464457"/>
                  <a:pt x="4104075" y="0"/>
                  <a:pt x="4104075" y="0"/>
                </a:cubicBez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  <a:alpha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904196" y="2301297"/>
            <a:ext cx="4904489" cy="3043510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4489" h="3043510">
                <a:moveTo>
                  <a:pt x="0" y="0"/>
                </a:moveTo>
                <a:cubicBezTo>
                  <a:pt x="47474" y="122464"/>
                  <a:pt x="343122" y="784834"/>
                  <a:pt x="451246" y="1090192"/>
                </a:cubicBezTo>
                <a:cubicBezTo>
                  <a:pt x="559370" y="1395550"/>
                  <a:pt x="703341" y="1597372"/>
                  <a:pt x="896254" y="1832149"/>
                </a:cubicBezTo>
                <a:cubicBezTo>
                  <a:pt x="1089167" y="2066926"/>
                  <a:pt x="1376867" y="2316375"/>
                  <a:pt x="1608724" y="2498855"/>
                </a:cubicBezTo>
                <a:cubicBezTo>
                  <a:pt x="1840581" y="2681335"/>
                  <a:pt x="2049236" y="2836859"/>
                  <a:pt x="2287394" y="2927029"/>
                </a:cubicBezTo>
                <a:cubicBezTo>
                  <a:pt x="2525552" y="3017199"/>
                  <a:pt x="2815184" y="3056224"/>
                  <a:pt x="3037671" y="3039877"/>
                </a:cubicBezTo>
                <a:cubicBezTo>
                  <a:pt x="3260158" y="3023530"/>
                  <a:pt x="3425228" y="2938999"/>
                  <a:pt x="3622319" y="2828946"/>
                </a:cubicBezTo>
                <a:cubicBezTo>
                  <a:pt x="3819410" y="2718893"/>
                  <a:pt x="3980730" y="2604532"/>
                  <a:pt x="4220216" y="2379561"/>
                </a:cubicBezTo>
                <a:cubicBezTo>
                  <a:pt x="4459702" y="2154590"/>
                  <a:pt x="4904489" y="1690133"/>
                  <a:pt x="4904489" y="1690133"/>
                </a:cubicBezTo>
              </a:path>
            </a:pathLst>
          </a:custGeom>
          <a:noFill/>
          <a:ln w="152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CCEEFD-8B0B-A743-9DD8-D48E1A82DB0E}"/>
              </a:ext>
            </a:extLst>
          </p:cNvPr>
          <p:cNvSpPr txBox="1"/>
          <p:nvPr/>
        </p:nvSpPr>
        <p:spPr>
          <a:xfrm>
            <a:off x="6959413" y="2884281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0003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CTA North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273533E-00E7-AF4A-8507-B76C6EDF1A16}"/>
              </a:ext>
            </a:extLst>
          </p:cNvPr>
          <p:cNvSpPr/>
          <p:nvPr/>
        </p:nvSpPr>
        <p:spPr>
          <a:xfrm>
            <a:off x="2912012" y="2335237"/>
            <a:ext cx="1111348" cy="2039815"/>
          </a:xfrm>
          <a:custGeom>
            <a:avLst/>
            <a:gdLst>
              <a:gd name="connsiteX0" fmla="*/ 0 w 1111348"/>
              <a:gd name="connsiteY0" fmla="*/ 0 h 2039815"/>
              <a:gd name="connsiteX1" fmla="*/ 351693 w 1111348"/>
              <a:gd name="connsiteY1" fmla="*/ 829994 h 2039815"/>
              <a:gd name="connsiteX2" fmla="*/ 647114 w 1111348"/>
              <a:gd name="connsiteY2" fmla="*/ 1491175 h 2039815"/>
              <a:gd name="connsiteX3" fmla="*/ 1111348 w 1111348"/>
              <a:gd name="connsiteY3" fmla="*/ 2039815 h 203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348" h="2039815">
                <a:moveTo>
                  <a:pt x="0" y="0"/>
                </a:moveTo>
                <a:cubicBezTo>
                  <a:pt x="121920" y="290732"/>
                  <a:pt x="243841" y="581465"/>
                  <a:pt x="351693" y="829994"/>
                </a:cubicBezTo>
                <a:cubicBezTo>
                  <a:pt x="459545" y="1078523"/>
                  <a:pt x="520505" y="1289538"/>
                  <a:pt x="647114" y="1491175"/>
                </a:cubicBezTo>
                <a:cubicBezTo>
                  <a:pt x="773723" y="1692812"/>
                  <a:pt x="942535" y="1866313"/>
                  <a:pt x="1111348" y="2039815"/>
                </a:cubicBezTo>
              </a:path>
            </a:pathLst>
          </a:custGeom>
          <a:noFill/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653681C-5456-BC4B-B506-7F66251CE853}"/>
              </a:ext>
            </a:extLst>
          </p:cNvPr>
          <p:cNvSpPr txBox="1"/>
          <p:nvPr/>
        </p:nvSpPr>
        <p:spPr>
          <a:xfrm>
            <a:off x="3349085" y="4214395"/>
            <a:ext cx="397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60BB4BB-9365-7B42-BE87-8D4BBA692CA0}"/>
              </a:ext>
            </a:extLst>
          </p:cNvPr>
          <p:cNvSpPr txBox="1"/>
          <p:nvPr/>
        </p:nvSpPr>
        <p:spPr>
          <a:xfrm>
            <a:off x="5221356" y="289595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HAWC</a:t>
            </a:r>
          </a:p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1 to 5 </a:t>
            </a: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yr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ta-observatory.org/wp-content/uploads/2018/03/CTA-Performance-prod3b-v1-Comparison-DifferentialSensitivity-OtherInstruments.png">
            <a:extLst>
              <a:ext uri="{FF2B5EF4-FFF2-40B4-BE49-F238E27FC236}">
                <a16:creationId xmlns:a16="http://schemas.microsoft.com/office/drawing/2014/main" xmlns="" id="{CEB34283-65D9-9F47-99CA-68AB059C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48" y="1553620"/>
            <a:ext cx="7637931" cy="48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510749" y="2451656"/>
            <a:ext cx="437322" cy="286247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065" y="3344375"/>
            <a:ext cx="125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00204E"/>
                </a:solidFill>
              </a:rPr>
              <a:t>Energy Flux</a:t>
            </a:r>
          </a:p>
          <a:p>
            <a:pPr algn="ctr"/>
            <a:r>
              <a:rPr lang="en-US" dirty="0"/>
              <a:t>[erg/cm</a:t>
            </a:r>
            <a:r>
              <a:rPr lang="en-US" baseline="30000" dirty="0"/>
              <a:t>2</a:t>
            </a:r>
            <a:r>
              <a:rPr lang="en-US" dirty="0"/>
              <a:t>s]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584174" y="2146856"/>
            <a:ext cx="5327374" cy="35515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27" y="1642646"/>
            <a:ext cx="1719159" cy="6731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3220278" y="1964026"/>
            <a:ext cx="3286540" cy="2214846"/>
          </a:xfrm>
          <a:custGeom>
            <a:avLst/>
            <a:gdLst>
              <a:gd name="connsiteX0" fmla="*/ 13252 w 3299792"/>
              <a:gd name="connsiteY0" fmla="*/ 0 h 2213113"/>
              <a:gd name="connsiteX1" fmla="*/ 371061 w 3299792"/>
              <a:gd name="connsiteY1" fmla="*/ 940904 h 2213113"/>
              <a:gd name="connsiteX2" fmla="*/ 781879 w 3299792"/>
              <a:gd name="connsiteY2" fmla="*/ 1563756 h 2213113"/>
              <a:gd name="connsiteX3" fmla="*/ 1391479 w 3299792"/>
              <a:gd name="connsiteY3" fmla="*/ 2080591 h 2213113"/>
              <a:gd name="connsiteX4" fmla="*/ 1908313 w 3299792"/>
              <a:gd name="connsiteY4" fmla="*/ 2213113 h 2213113"/>
              <a:gd name="connsiteX5" fmla="*/ 2650435 w 3299792"/>
              <a:gd name="connsiteY5" fmla="*/ 2027582 h 2213113"/>
              <a:gd name="connsiteX6" fmla="*/ 3299792 w 3299792"/>
              <a:gd name="connsiteY6" fmla="*/ 1577008 h 2213113"/>
              <a:gd name="connsiteX7" fmla="*/ 3299792 w 3299792"/>
              <a:gd name="connsiteY7" fmla="*/ 1152939 h 2213113"/>
              <a:gd name="connsiteX8" fmla="*/ 2769705 w 3299792"/>
              <a:gd name="connsiteY8" fmla="*/ 1696278 h 2213113"/>
              <a:gd name="connsiteX9" fmla="*/ 2120348 w 3299792"/>
              <a:gd name="connsiteY9" fmla="*/ 1974574 h 2213113"/>
              <a:gd name="connsiteX10" fmla="*/ 1550505 w 3299792"/>
              <a:gd name="connsiteY10" fmla="*/ 1921565 h 2213113"/>
              <a:gd name="connsiteX11" fmla="*/ 940905 w 3299792"/>
              <a:gd name="connsiteY11" fmla="*/ 1497495 h 2213113"/>
              <a:gd name="connsiteX12" fmla="*/ 516835 w 3299792"/>
              <a:gd name="connsiteY12" fmla="*/ 1020417 h 2213113"/>
              <a:gd name="connsiteX13" fmla="*/ 0 w 3299792"/>
              <a:gd name="connsiteY13" fmla="*/ 79513 h 2213113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37739"/>
              <a:gd name="connsiteX1" fmla="*/ 357809 w 3286540"/>
              <a:gd name="connsiteY1" fmla="*/ 991213 h 2237739"/>
              <a:gd name="connsiteX2" fmla="*/ 768627 w 3286540"/>
              <a:gd name="connsiteY2" fmla="*/ 1614065 h 2237739"/>
              <a:gd name="connsiteX3" fmla="*/ 1378227 w 3286540"/>
              <a:gd name="connsiteY3" fmla="*/ 2130900 h 2237739"/>
              <a:gd name="connsiteX4" fmla="*/ 1895061 w 3286540"/>
              <a:gd name="connsiteY4" fmla="*/ 2235200 h 2237739"/>
              <a:gd name="connsiteX5" fmla="*/ 2637183 w 3286540"/>
              <a:gd name="connsiteY5" fmla="*/ 2077891 h 2237739"/>
              <a:gd name="connsiteX6" fmla="*/ 3286540 w 3286540"/>
              <a:gd name="connsiteY6" fmla="*/ 1627317 h 2237739"/>
              <a:gd name="connsiteX7" fmla="*/ 3286540 w 3286540"/>
              <a:gd name="connsiteY7" fmla="*/ 1203248 h 2237739"/>
              <a:gd name="connsiteX8" fmla="*/ 2716941 w 3286540"/>
              <a:gd name="connsiteY8" fmla="*/ 1752231 h 2237739"/>
              <a:gd name="connsiteX9" fmla="*/ 2095807 w 3286540"/>
              <a:gd name="connsiteY9" fmla="*/ 2002305 h 2237739"/>
              <a:gd name="connsiteX10" fmla="*/ 1525964 w 3286540"/>
              <a:gd name="connsiteY10" fmla="*/ 1960585 h 2237739"/>
              <a:gd name="connsiteX11" fmla="*/ 927653 w 3286540"/>
              <a:gd name="connsiteY11" fmla="*/ 1547804 h 2237739"/>
              <a:gd name="connsiteX12" fmla="*/ 503583 w 3286540"/>
              <a:gd name="connsiteY12" fmla="*/ 1070726 h 2237739"/>
              <a:gd name="connsiteX13" fmla="*/ 14970 w 3286540"/>
              <a:gd name="connsiteY13" fmla="*/ 0 h 2237739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852"/>
              <a:gd name="connsiteX1" fmla="*/ 357809 w 3286540"/>
              <a:gd name="connsiteY1" fmla="*/ 991213 h 2239852"/>
              <a:gd name="connsiteX2" fmla="*/ 768627 w 3286540"/>
              <a:gd name="connsiteY2" fmla="*/ 1614065 h 2239852"/>
              <a:gd name="connsiteX3" fmla="*/ 1378227 w 3286540"/>
              <a:gd name="connsiteY3" fmla="*/ 2130900 h 2239852"/>
              <a:gd name="connsiteX4" fmla="*/ 1895061 w 3286540"/>
              <a:gd name="connsiteY4" fmla="*/ 2235200 h 2239852"/>
              <a:gd name="connsiteX5" fmla="*/ 2592027 w 3286540"/>
              <a:gd name="connsiteY5" fmla="*/ 2044024 h 2239852"/>
              <a:gd name="connsiteX6" fmla="*/ 3286540 w 3286540"/>
              <a:gd name="connsiteY6" fmla="*/ 1627317 h 2239852"/>
              <a:gd name="connsiteX7" fmla="*/ 3286540 w 3286540"/>
              <a:gd name="connsiteY7" fmla="*/ 1203248 h 2239852"/>
              <a:gd name="connsiteX8" fmla="*/ 2716941 w 3286540"/>
              <a:gd name="connsiteY8" fmla="*/ 1752231 h 2239852"/>
              <a:gd name="connsiteX9" fmla="*/ 2095807 w 3286540"/>
              <a:gd name="connsiteY9" fmla="*/ 2002305 h 2239852"/>
              <a:gd name="connsiteX10" fmla="*/ 1525964 w 3286540"/>
              <a:gd name="connsiteY10" fmla="*/ 1960585 h 2239852"/>
              <a:gd name="connsiteX11" fmla="*/ 927653 w 3286540"/>
              <a:gd name="connsiteY11" fmla="*/ 1547804 h 2239852"/>
              <a:gd name="connsiteX12" fmla="*/ 503583 w 3286540"/>
              <a:gd name="connsiteY12" fmla="*/ 1070726 h 2239852"/>
              <a:gd name="connsiteX13" fmla="*/ 14970 w 3286540"/>
              <a:gd name="connsiteY13" fmla="*/ 0 h 2239852"/>
              <a:gd name="connsiteX0" fmla="*/ 0 w 3286540"/>
              <a:gd name="connsiteY0" fmla="*/ 50309 h 2220212"/>
              <a:gd name="connsiteX1" fmla="*/ 357809 w 3286540"/>
              <a:gd name="connsiteY1" fmla="*/ 991213 h 2220212"/>
              <a:gd name="connsiteX2" fmla="*/ 768627 w 3286540"/>
              <a:gd name="connsiteY2" fmla="*/ 1614065 h 2220212"/>
              <a:gd name="connsiteX3" fmla="*/ 1378227 w 3286540"/>
              <a:gd name="connsiteY3" fmla="*/ 2130900 h 2220212"/>
              <a:gd name="connsiteX4" fmla="*/ 1911994 w 3286540"/>
              <a:gd name="connsiteY4" fmla="*/ 2212622 h 2220212"/>
              <a:gd name="connsiteX5" fmla="*/ 2592027 w 3286540"/>
              <a:gd name="connsiteY5" fmla="*/ 2044024 h 2220212"/>
              <a:gd name="connsiteX6" fmla="*/ 3286540 w 3286540"/>
              <a:gd name="connsiteY6" fmla="*/ 1627317 h 2220212"/>
              <a:gd name="connsiteX7" fmla="*/ 3286540 w 3286540"/>
              <a:gd name="connsiteY7" fmla="*/ 1203248 h 2220212"/>
              <a:gd name="connsiteX8" fmla="*/ 2716941 w 3286540"/>
              <a:gd name="connsiteY8" fmla="*/ 1752231 h 2220212"/>
              <a:gd name="connsiteX9" fmla="*/ 2095807 w 3286540"/>
              <a:gd name="connsiteY9" fmla="*/ 2002305 h 2220212"/>
              <a:gd name="connsiteX10" fmla="*/ 1525964 w 3286540"/>
              <a:gd name="connsiteY10" fmla="*/ 1960585 h 2220212"/>
              <a:gd name="connsiteX11" fmla="*/ 927653 w 3286540"/>
              <a:gd name="connsiteY11" fmla="*/ 1547804 h 2220212"/>
              <a:gd name="connsiteX12" fmla="*/ 503583 w 3286540"/>
              <a:gd name="connsiteY12" fmla="*/ 1070726 h 2220212"/>
              <a:gd name="connsiteX13" fmla="*/ 14970 w 3286540"/>
              <a:gd name="connsiteY13" fmla="*/ 0 h 2220212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716941 w 3286540"/>
              <a:gd name="connsiteY8" fmla="*/ 1752231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123943 w 3286540"/>
              <a:gd name="connsiteY9" fmla="*/ 1946035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6540" h="2214846">
                <a:moveTo>
                  <a:pt x="0" y="50309"/>
                </a:moveTo>
                <a:cubicBezTo>
                  <a:pt x="119270" y="363944"/>
                  <a:pt x="229705" y="730587"/>
                  <a:pt x="357809" y="991213"/>
                </a:cubicBezTo>
                <a:cubicBezTo>
                  <a:pt x="485914" y="1251839"/>
                  <a:pt x="601380" y="1428821"/>
                  <a:pt x="768627" y="1614065"/>
                </a:cubicBezTo>
                <a:cubicBezTo>
                  <a:pt x="935874" y="1799309"/>
                  <a:pt x="1170732" y="2002919"/>
                  <a:pt x="1361293" y="2102678"/>
                </a:cubicBezTo>
                <a:cubicBezTo>
                  <a:pt x="1551854" y="2202437"/>
                  <a:pt x="1706872" y="2222398"/>
                  <a:pt x="1911994" y="2212622"/>
                </a:cubicBezTo>
                <a:cubicBezTo>
                  <a:pt x="2117116" y="2202846"/>
                  <a:pt x="2362936" y="2141575"/>
                  <a:pt x="2592027" y="2044024"/>
                </a:cubicBezTo>
                <a:cubicBezTo>
                  <a:pt x="2821118" y="1946473"/>
                  <a:pt x="3099292" y="1756158"/>
                  <a:pt x="3286540" y="1627317"/>
                </a:cubicBezTo>
                <a:lnTo>
                  <a:pt x="3286540" y="1203248"/>
                </a:lnTo>
                <a:cubicBezTo>
                  <a:pt x="3209481" y="1279570"/>
                  <a:pt x="2854436" y="1642500"/>
                  <a:pt x="2660670" y="1766298"/>
                </a:cubicBezTo>
                <a:cubicBezTo>
                  <a:pt x="2466904" y="1890096"/>
                  <a:pt x="2313061" y="1920688"/>
                  <a:pt x="2123943" y="1946035"/>
                </a:cubicBezTo>
                <a:cubicBezTo>
                  <a:pt x="1934825" y="1971382"/>
                  <a:pt x="1725346" y="1984754"/>
                  <a:pt x="1525964" y="1918382"/>
                </a:cubicBezTo>
                <a:cubicBezTo>
                  <a:pt x="1326582" y="1852010"/>
                  <a:pt x="1098050" y="1689080"/>
                  <a:pt x="927653" y="1547804"/>
                </a:cubicBezTo>
                <a:cubicBezTo>
                  <a:pt x="757256" y="1406528"/>
                  <a:pt x="655697" y="1328693"/>
                  <a:pt x="503583" y="1070726"/>
                </a:cubicBezTo>
                <a:cubicBezTo>
                  <a:pt x="351469" y="812759"/>
                  <a:pt x="177841" y="356909"/>
                  <a:pt x="14970" y="0"/>
                </a:cubicBezTo>
              </a:path>
            </a:pathLst>
          </a:cu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(Steady sources)</a:t>
            </a:r>
          </a:p>
        </p:txBody>
      </p:sp>
      <p:sp>
        <p:nvSpPr>
          <p:cNvPr id="25" name="Freeform 24"/>
          <p:cNvSpPr/>
          <p:nvPr/>
        </p:nvSpPr>
        <p:spPr bwMode="auto">
          <a:xfrm>
            <a:off x="2411896" y="1974578"/>
            <a:ext cx="2345635" cy="2292626"/>
          </a:xfrm>
          <a:custGeom>
            <a:avLst/>
            <a:gdLst>
              <a:gd name="connsiteX0" fmla="*/ 13252 w 2345635"/>
              <a:gd name="connsiteY0" fmla="*/ 1311965 h 2292626"/>
              <a:gd name="connsiteX1" fmla="*/ 0 w 2345635"/>
              <a:gd name="connsiteY1" fmla="*/ 2292626 h 2292626"/>
              <a:gd name="connsiteX2" fmla="*/ 2345635 w 2345635"/>
              <a:gd name="connsiteY2" fmla="*/ 0 h 2292626"/>
              <a:gd name="connsiteX3" fmla="*/ 2120348 w 2345635"/>
              <a:gd name="connsiteY3" fmla="*/ 13252 h 2292626"/>
              <a:gd name="connsiteX4" fmla="*/ 1126435 w 2345635"/>
              <a:gd name="connsiteY4" fmla="*/ 1046922 h 2292626"/>
              <a:gd name="connsiteX5" fmla="*/ 622852 w 2345635"/>
              <a:gd name="connsiteY5" fmla="*/ 1272209 h 2292626"/>
              <a:gd name="connsiteX6" fmla="*/ 79513 w 2345635"/>
              <a:gd name="connsiteY6" fmla="*/ 1351722 h 229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5635" h="2292626">
                <a:moveTo>
                  <a:pt x="13252" y="1311965"/>
                </a:moveTo>
                <a:lnTo>
                  <a:pt x="0" y="2292626"/>
                </a:lnTo>
                <a:lnTo>
                  <a:pt x="2345635" y="0"/>
                </a:lnTo>
                <a:lnTo>
                  <a:pt x="2120348" y="13252"/>
                </a:lnTo>
                <a:lnTo>
                  <a:pt x="1126435" y="1046922"/>
                </a:lnTo>
                <a:lnTo>
                  <a:pt x="622852" y="1272209"/>
                </a:lnTo>
                <a:lnTo>
                  <a:pt x="79513" y="1351722"/>
                </a:lnTo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2020" y="4077058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Fermi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Pass 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98049" y="2977062"/>
            <a:ext cx="1033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Current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Cherenkov 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   telescopes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          (50 h)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978777"/>
            <a:ext cx="2841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For steady sources </a:t>
            </a:r>
            <a:r>
              <a:rPr lang="mr-IN" dirty="0">
                <a:solidFill>
                  <a:schemeClr val="bg1">
                    <a:lumMod val="50000"/>
                  </a:schemeClr>
                </a:solidFill>
              </a:rPr>
              <a:t>–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integration time 50 h for CTs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years for Fermi, HAWC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8749" y="6157768"/>
            <a:ext cx="18415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Energy E[</a:t>
            </a:r>
            <a:r>
              <a:rPr lang="en-US" sz="1800" dirty="0" err="1"/>
              <a:t>TeV</a:t>
            </a:r>
            <a:r>
              <a:rPr lang="en-US" sz="1800" dirty="0"/>
              <a:t>]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4572000" y="2186613"/>
            <a:ext cx="2835965" cy="2411896"/>
          </a:xfrm>
          <a:custGeom>
            <a:avLst/>
            <a:gdLst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782957 w 2835965"/>
              <a:gd name="connsiteY6" fmla="*/ 1908313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5965" h="2411896">
                <a:moveTo>
                  <a:pt x="0" y="0"/>
                </a:moveTo>
                <a:lnTo>
                  <a:pt x="0" y="384313"/>
                </a:lnTo>
                <a:cubicBezTo>
                  <a:pt x="121478" y="585304"/>
                  <a:pt x="526900" y="987287"/>
                  <a:pt x="741144" y="1205948"/>
                </a:cubicBezTo>
                <a:cubicBezTo>
                  <a:pt x="955388" y="1424609"/>
                  <a:pt x="1082261" y="1541669"/>
                  <a:pt x="1285461" y="1696278"/>
                </a:cubicBezTo>
                <a:cubicBezTo>
                  <a:pt x="1506331" y="1842052"/>
                  <a:pt x="1721064" y="1993963"/>
                  <a:pt x="1948070" y="2133600"/>
                </a:cubicBezTo>
                <a:cubicBezTo>
                  <a:pt x="2168940" y="2279374"/>
                  <a:pt x="2666767" y="2402222"/>
                  <a:pt x="2835965" y="2411896"/>
                </a:cubicBezTo>
                <a:cubicBezTo>
                  <a:pt x="2831175" y="2252621"/>
                  <a:pt x="2834969" y="2084760"/>
                  <a:pt x="2817300" y="1916899"/>
                </a:cubicBezTo>
                <a:cubicBezTo>
                  <a:pt x="2639018" y="1872569"/>
                  <a:pt x="2215161" y="1797753"/>
                  <a:pt x="1919609" y="1644248"/>
                </a:cubicBezTo>
                <a:cubicBezTo>
                  <a:pt x="1624057" y="1490743"/>
                  <a:pt x="1264855" y="1216738"/>
                  <a:pt x="1043986" y="995869"/>
                </a:cubicBezTo>
                <a:lnTo>
                  <a:pt x="344557" y="357809"/>
                </a:lnTo>
                <a:lnTo>
                  <a:pt x="0" y="0"/>
                </a:lnTo>
                <a:close/>
              </a:path>
            </a:pathLst>
          </a:custGeom>
          <a:solidFill>
            <a:srgbClr val="C3D69B">
              <a:alpha val="6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3939" y="5038339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CTA South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AC2C98B8-CC39-1041-AB11-1885CA3BDDD9}"/>
              </a:ext>
            </a:extLst>
          </p:cNvPr>
          <p:cNvSpPr/>
          <p:nvPr/>
        </p:nvSpPr>
        <p:spPr>
          <a:xfrm>
            <a:off x="3729694" y="3161281"/>
            <a:ext cx="4104075" cy="1885698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0737"/>
              <a:gd name="connsiteX1" fmla="*/ 451246 w 4904489"/>
              <a:gd name="connsiteY1" fmla="*/ 1090192 h 3040737"/>
              <a:gd name="connsiteX2" fmla="*/ 896254 w 4904489"/>
              <a:gd name="connsiteY2" fmla="*/ 1832149 h 3040737"/>
              <a:gd name="connsiteX3" fmla="*/ 1608724 w 4904489"/>
              <a:gd name="connsiteY3" fmla="*/ 2498855 h 3040737"/>
              <a:gd name="connsiteX4" fmla="*/ 2287394 w 4904489"/>
              <a:gd name="connsiteY4" fmla="*/ 2927029 h 3040737"/>
              <a:gd name="connsiteX5" fmla="*/ 3037671 w 4904489"/>
              <a:gd name="connsiteY5" fmla="*/ 3039877 h 3040737"/>
              <a:gd name="connsiteX6" fmla="*/ 3622319 w 4904489"/>
              <a:gd name="connsiteY6" fmla="*/ 2938949 h 3040737"/>
              <a:gd name="connsiteX7" fmla="*/ 4220216 w 4904489"/>
              <a:gd name="connsiteY7" fmla="*/ 2379561 h 3040737"/>
              <a:gd name="connsiteX8" fmla="*/ 4904489 w 4904489"/>
              <a:gd name="connsiteY8" fmla="*/ 1690133 h 3040737"/>
              <a:gd name="connsiteX0" fmla="*/ 0 w 4904489"/>
              <a:gd name="connsiteY0" fmla="*/ 0 h 3445521"/>
              <a:gd name="connsiteX1" fmla="*/ 451246 w 4904489"/>
              <a:gd name="connsiteY1" fmla="*/ 1090192 h 3445521"/>
              <a:gd name="connsiteX2" fmla="*/ 896254 w 4904489"/>
              <a:gd name="connsiteY2" fmla="*/ 1832149 h 3445521"/>
              <a:gd name="connsiteX3" fmla="*/ 1608724 w 4904489"/>
              <a:gd name="connsiteY3" fmla="*/ 2498855 h 3445521"/>
              <a:gd name="connsiteX4" fmla="*/ 2287394 w 4904489"/>
              <a:gd name="connsiteY4" fmla="*/ 2927029 h 3445521"/>
              <a:gd name="connsiteX5" fmla="*/ 3023921 w 4904489"/>
              <a:gd name="connsiteY5" fmla="*/ 3445513 h 3445521"/>
              <a:gd name="connsiteX6" fmla="*/ 3622319 w 4904489"/>
              <a:gd name="connsiteY6" fmla="*/ 2938949 h 3445521"/>
              <a:gd name="connsiteX7" fmla="*/ 4220216 w 4904489"/>
              <a:gd name="connsiteY7" fmla="*/ 2379561 h 3445521"/>
              <a:gd name="connsiteX8" fmla="*/ 4904489 w 4904489"/>
              <a:gd name="connsiteY8" fmla="*/ 1690133 h 3445521"/>
              <a:gd name="connsiteX0" fmla="*/ 0 w 4904489"/>
              <a:gd name="connsiteY0" fmla="*/ 0 h 3545638"/>
              <a:gd name="connsiteX1" fmla="*/ 451246 w 4904489"/>
              <a:gd name="connsiteY1" fmla="*/ 1090192 h 3545638"/>
              <a:gd name="connsiteX2" fmla="*/ 896254 w 4904489"/>
              <a:gd name="connsiteY2" fmla="*/ 1832149 h 3545638"/>
              <a:gd name="connsiteX3" fmla="*/ 1608724 w 4904489"/>
              <a:gd name="connsiteY3" fmla="*/ 2498855 h 3545638"/>
              <a:gd name="connsiteX4" fmla="*/ 2039888 w 4904489"/>
              <a:gd name="connsiteY4" fmla="*/ 3456419 h 3545638"/>
              <a:gd name="connsiteX5" fmla="*/ 3023921 w 4904489"/>
              <a:gd name="connsiteY5" fmla="*/ 3445513 h 3545638"/>
              <a:gd name="connsiteX6" fmla="*/ 3622319 w 4904489"/>
              <a:gd name="connsiteY6" fmla="*/ 2938949 h 3545638"/>
              <a:gd name="connsiteX7" fmla="*/ 4220216 w 4904489"/>
              <a:gd name="connsiteY7" fmla="*/ 2379561 h 3545638"/>
              <a:gd name="connsiteX8" fmla="*/ 4904489 w 4904489"/>
              <a:gd name="connsiteY8" fmla="*/ 1690133 h 3545638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896254 w 4904489"/>
              <a:gd name="connsiteY2" fmla="*/ 1832149 h 3514739"/>
              <a:gd name="connsiteX3" fmla="*/ 1264965 w 4904489"/>
              <a:gd name="connsiteY3" fmla="*/ 2945742 h 3514739"/>
              <a:gd name="connsiteX4" fmla="*/ 2039888 w 4904489"/>
              <a:gd name="connsiteY4" fmla="*/ 3456419 h 3514739"/>
              <a:gd name="connsiteX5" fmla="*/ 3023921 w 4904489"/>
              <a:gd name="connsiteY5" fmla="*/ 3445513 h 3514739"/>
              <a:gd name="connsiteX6" fmla="*/ 3622319 w 4904489"/>
              <a:gd name="connsiteY6" fmla="*/ 2938949 h 3514739"/>
              <a:gd name="connsiteX7" fmla="*/ 4220216 w 4904489"/>
              <a:gd name="connsiteY7" fmla="*/ 2379561 h 3514739"/>
              <a:gd name="connsiteX8" fmla="*/ 4904489 w 4904489"/>
              <a:gd name="connsiteY8" fmla="*/ 1690133 h 3514739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1264965 w 4904489"/>
              <a:gd name="connsiteY2" fmla="*/ 2945742 h 3514739"/>
              <a:gd name="connsiteX3" fmla="*/ 2039888 w 4904489"/>
              <a:gd name="connsiteY3" fmla="*/ 3456419 h 3514739"/>
              <a:gd name="connsiteX4" fmla="*/ 3023921 w 4904489"/>
              <a:gd name="connsiteY4" fmla="*/ 3445513 h 3514739"/>
              <a:gd name="connsiteX5" fmla="*/ 3622319 w 4904489"/>
              <a:gd name="connsiteY5" fmla="*/ 2938949 h 3514739"/>
              <a:gd name="connsiteX6" fmla="*/ 4220216 w 4904489"/>
              <a:gd name="connsiteY6" fmla="*/ 2379561 h 3514739"/>
              <a:gd name="connsiteX7" fmla="*/ 4904489 w 4904489"/>
              <a:gd name="connsiteY7" fmla="*/ 1690133 h 3514739"/>
              <a:gd name="connsiteX0" fmla="*/ 0 w 4904489"/>
              <a:gd name="connsiteY0" fmla="*/ 0 h 3514739"/>
              <a:gd name="connsiteX1" fmla="*/ 1264965 w 4904489"/>
              <a:gd name="connsiteY1" fmla="*/ 2945742 h 3514739"/>
              <a:gd name="connsiteX2" fmla="*/ 2039888 w 4904489"/>
              <a:gd name="connsiteY2" fmla="*/ 3456419 h 3514739"/>
              <a:gd name="connsiteX3" fmla="*/ 3023921 w 4904489"/>
              <a:gd name="connsiteY3" fmla="*/ 3445513 h 3514739"/>
              <a:gd name="connsiteX4" fmla="*/ 3622319 w 4904489"/>
              <a:gd name="connsiteY4" fmla="*/ 2938949 h 3514739"/>
              <a:gd name="connsiteX5" fmla="*/ 4220216 w 4904489"/>
              <a:gd name="connsiteY5" fmla="*/ 2379561 h 3514739"/>
              <a:gd name="connsiteX6" fmla="*/ 4904489 w 4904489"/>
              <a:gd name="connsiteY6" fmla="*/ 1690133 h 3514739"/>
              <a:gd name="connsiteX0" fmla="*/ 0 w 3639524"/>
              <a:gd name="connsiteY0" fmla="*/ 1255609 h 1824606"/>
              <a:gd name="connsiteX1" fmla="*/ 774923 w 3639524"/>
              <a:gd name="connsiteY1" fmla="*/ 1766286 h 1824606"/>
              <a:gd name="connsiteX2" fmla="*/ 1758956 w 3639524"/>
              <a:gd name="connsiteY2" fmla="*/ 1755380 h 1824606"/>
              <a:gd name="connsiteX3" fmla="*/ 2357354 w 3639524"/>
              <a:gd name="connsiteY3" fmla="*/ 1248816 h 1824606"/>
              <a:gd name="connsiteX4" fmla="*/ 2955251 w 3639524"/>
              <a:gd name="connsiteY4" fmla="*/ 689428 h 1824606"/>
              <a:gd name="connsiteX5" fmla="*/ 3639524 w 3639524"/>
              <a:gd name="connsiteY5" fmla="*/ 0 h 1824606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53274"/>
              <a:gd name="connsiteY0" fmla="*/ 1344987 h 1818834"/>
              <a:gd name="connsiteX1" fmla="*/ 788673 w 3653274"/>
              <a:gd name="connsiteY1" fmla="*/ 1766286 h 1818834"/>
              <a:gd name="connsiteX2" fmla="*/ 1772706 w 3653274"/>
              <a:gd name="connsiteY2" fmla="*/ 1755380 h 1818834"/>
              <a:gd name="connsiteX3" fmla="*/ 2371104 w 3653274"/>
              <a:gd name="connsiteY3" fmla="*/ 1248816 h 1818834"/>
              <a:gd name="connsiteX4" fmla="*/ 2969001 w 3653274"/>
              <a:gd name="connsiteY4" fmla="*/ 689428 h 1818834"/>
              <a:gd name="connsiteX5" fmla="*/ 3653274 w 3653274"/>
              <a:gd name="connsiteY5" fmla="*/ 0 h 1818834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59575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77059"/>
              <a:gd name="connsiteX1" fmla="*/ 761172 w 3625773"/>
              <a:gd name="connsiteY1" fmla="*/ 1766286 h 1877059"/>
              <a:gd name="connsiteX2" fmla="*/ 1545824 w 3625773"/>
              <a:gd name="connsiteY2" fmla="*/ 1824132 h 1877059"/>
              <a:gd name="connsiteX3" fmla="*/ 2343603 w 3625773"/>
              <a:gd name="connsiteY3" fmla="*/ 1248816 h 1877059"/>
              <a:gd name="connsiteX4" fmla="*/ 2941500 w 3625773"/>
              <a:gd name="connsiteY4" fmla="*/ 689428 h 1877059"/>
              <a:gd name="connsiteX5" fmla="*/ 3625773 w 3625773"/>
              <a:gd name="connsiteY5" fmla="*/ 0 h 1877059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84162"/>
              <a:gd name="connsiteX1" fmla="*/ 1239474 w 4104075"/>
              <a:gd name="connsiteY1" fmla="*/ 1766286 h 1884162"/>
              <a:gd name="connsiteX2" fmla="*/ 2024126 w 4104075"/>
              <a:gd name="connsiteY2" fmla="*/ 1824132 h 1884162"/>
              <a:gd name="connsiteX3" fmla="*/ 2821905 w 4104075"/>
              <a:gd name="connsiteY3" fmla="*/ 1248816 h 1884162"/>
              <a:gd name="connsiteX4" fmla="*/ 3419802 w 4104075"/>
              <a:gd name="connsiteY4" fmla="*/ 689428 h 1884162"/>
              <a:gd name="connsiteX5" fmla="*/ 4104075 w 4104075"/>
              <a:gd name="connsiteY5" fmla="*/ 0 h 1884162"/>
              <a:gd name="connsiteX0" fmla="*/ 0 w 4104075"/>
              <a:gd name="connsiteY0" fmla="*/ 882340 h 1900994"/>
              <a:gd name="connsiteX1" fmla="*/ 1239474 w 4104075"/>
              <a:gd name="connsiteY1" fmla="*/ 1766286 h 1900994"/>
              <a:gd name="connsiteX2" fmla="*/ 2029292 w 4104075"/>
              <a:gd name="connsiteY2" fmla="*/ 1849963 h 1900994"/>
              <a:gd name="connsiteX3" fmla="*/ 2821905 w 4104075"/>
              <a:gd name="connsiteY3" fmla="*/ 1248816 h 1900994"/>
              <a:gd name="connsiteX4" fmla="*/ 3419802 w 4104075"/>
              <a:gd name="connsiteY4" fmla="*/ 689428 h 1900994"/>
              <a:gd name="connsiteX5" fmla="*/ 4104075 w 4104075"/>
              <a:gd name="connsiteY5" fmla="*/ 0 h 1900994"/>
              <a:gd name="connsiteX0" fmla="*/ 0 w 4104075"/>
              <a:gd name="connsiteY0" fmla="*/ 882340 h 1894384"/>
              <a:gd name="connsiteX1" fmla="*/ 1239474 w 4104075"/>
              <a:gd name="connsiteY1" fmla="*/ 1766286 h 1894384"/>
              <a:gd name="connsiteX2" fmla="*/ 2029292 w 4104075"/>
              <a:gd name="connsiteY2" fmla="*/ 1849963 h 1894384"/>
              <a:gd name="connsiteX3" fmla="*/ 2821905 w 4104075"/>
              <a:gd name="connsiteY3" fmla="*/ 1248816 h 1894384"/>
              <a:gd name="connsiteX4" fmla="*/ 3419802 w 4104075"/>
              <a:gd name="connsiteY4" fmla="*/ 689428 h 1894384"/>
              <a:gd name="connsiteX5" fmla="*/ 4104075 w 4104075"/>
              <a:gd name="connsiteY5" fmla="*/ 0 h 1894384"/>
              <a:gd name="connsiteX0" fmla="*/ 0 w 4104075"/>
              <a:gd name="connsiteY0" fmla="*/ 882340 h 1885698"/>
              <a:gd name="connsiteX1" fmla="*/ 1239474 w 4104075"/>
              <a:gd name="connsiteY1" fmla="*/ 1766286 h 1885698"/>
              <a:gd name="connsiteX2" fmla="*/ 2029292 w 4104075"/>
              <a:gd name="connsiteY2" fmla="*/ 1849963 h 1885698"/>
              <a:gd name="connsiteX3" fmla="*/ 2821905 w 4104075"/>
              <a:gd name="connsiteY3" fmla="*/ 1248816 h 1885698"/>
              <a:gd name="connsiteX4" fmla="*/ 3419802 w 4104075"/>
              <a:gd name="connsiteY4" fmla="*/ 689428 h 1885698"/>
              <a:gd name="connsiteX5" fmla="*/ 4104075 w 4104075"/>
              <a:gd name="connsiteY5" fmla="*/ 0 h 18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4075" h="1885698">
                <a:moveTo>
                  <a:pt x="0" y="882340"/>
                </a:moveTo>
                <a:cubicBezTo>
                  <a:pt x="484361" y="1323126"/>
                  <a:pt x="901259" y="1605016"/>
                  <a:pt x="1239474" y="1766286"/>
                </a:cubicBezTo>
                <a:cubicBezTo>
                  <a:pt x="1577689" y="1927557"/>
                  <a:pt x="1801432" y="1892535"/>
                  <a:pt x="2029292" y="1849963"/>
                </a:cubicBezTo>
                <a:cubicBezTo>
                  <a:pt x="2257152" y="1807391"/>
                  <a:pt x="2590153" y="1442238"/>
                  <a:pt x="2821905" y="1248816"/>
                </a:cubicBezTo>
                <a:cubicBezTo>
                  <a:pt x="3053657" y="1055394"/>
                  <a:pt x="3180316" y="914399"/>
                  <a:pt x="3419802" y="689428"/>
                </a:cubicBezTo>
                <a:cubicBezTo>
                  <a:pt x="3659288" y="464457"/>
                  <a:pt x="4104075" y="0"/>
                  <a:pt x="4104075" y="0"/>
                </a:cubicBez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  <a:alpha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904196" y="2301297"/>
            <a:ext cx="4904489" cy="3043510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4489" h="3043510">
                <a:moveTo>
                  <a:pt x="0" y="0"/>
                </a:moveTo>
                <a:cubicBezTo>
                  <a:pt x="47474" y="122464"/>
                  <a:pt x="343122" y="784834"/>
                  <a:pt x="451246" y="1090192"/>
                </a:cubicBezTo>
                <a:cubicBezTo>
                  <a:pt x="559370" y="1395550"/>
                  <a:pt x="703341" y="1597372"/>
                  <a:pt x="896254" y="1832149"/>
                </a:cubicBezTo>
                <a:cubicBezTo>
                  <a:pt x="1089167" y="2066926"/>
                  <a:pt x="1376867" y="2316375"/>
                  <a:pt x="1608724" y="2498855"/>
                </a:cubicBezTo>
                <a:cubicBezTo>
                  <a:pt x="1840581" y="2681335"/>
                  <a:pt x="2049236" y="2836859"/>
                  <a:pt x="2287394" y="2927029"/>
                </a:cubicBezTo>
                <a:cubicBezTo>
                  <a:pt x="2525552" y="3017199"/>
                  <a:pt x="2815184" y="3056224"/>
                  <a:pt x="3037671" y="3039877"/>
                </a:cubicBezTo>
                <a:cubicBezTo>
                  <a:pt x="3260158" y="3023530"/>
                  <a:pt x="3425228" y="2938999"/>
                  <a:pt x="3622319" y="2828946"/>
                </a:cubicBezTo>
                <a:cubicBezTo>
                  <a:pt x="3819410" y="2718893"/>
                  <a:pt x="3980730" y="2604532"/>
                  <a:pt x="4220216" y="2379561"/>
                </a:cubicBezTo>
                <a:cubicBezTo>
                  <a:pt x="4459702" y="2154590"/>
                  <a:pt x="4904489" y="1690133"/>
                  <a:pt x="4904489" y="1690133"/>
                </a:cubicBezTo>
              </a:path>
            </a:pathLst>
          </a:custGeom>
          <a:noFill/>
          <a:ln w="152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CCEEFD-8B0B-A743-9DD8-D48E1A82DB0E}"/>
              </a:ext>
            </a:extLst>
          </p:cNvPr>
          <p:cNvSpPr txBox="1"/>
          <p:nvPr/>
        </p:nvSpPr>
        <p:spPr>
          <a:xfrm>
            <a:off x="6959413" y="2884281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CTA North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273533E-00E7-AF4A-8507-B76C6EDF1A16}"/>
              </a:ext>
            </a:extLst>
          </p:cNvPr>
          <p:cNvSpPr/>
          <p:nvPr/>
        </p:nvSpPr>
        <p:spPr>
          <a:xfrm>
            <a:off x="2912012" y="2335237"/>
            <a:ext cx="1111348" cy="2039815"/>
          </a:xfrm>
          <a:custGeom>
            <a:avLst/>
            <a:gdLst>
              <a:gd name="connsiteX0" fmla="*/ 0 w 1111348"/>
              <a:gd name="connsiteY0" fmla="*/ 0 h 2039815"/>
              <a:gd name="connsiteX1" fmla="*/ 351693 w 1111348"/>
              <a:gd name="connsiteY1" fmla="*/ 829994 h 2039815"/>
              <a:gd name="connsiteX2" fmla="*/ 647114 w 1111348"/>
              <a:gd name="connsiteY2" fmla="*/ 1491175 h 2039815"/>
              <a:gd name="connsiteX3" fmla="*/ 1111348 w 1111348"/>
              <a:gd name="connsiteY3" fmla="*/ 2039815 h 203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348" h="2039815">
                <a:moveTo>
                  <a:pt x="0" y="0"/>
                </a:moveTo>
                <a:cubicBezTo>
                  <a:pt x="121920" y="290732"/>
                  <a:pt x="243841" y="581465"/>
                  <a:pt x="351693" y="829994"/>
                </a:cubicBezTo>
                <a:cubicBezTo>
                  <a:pt x="459545" y="1078523"/>
                  <a:pt x="520505" y="1289538"/>
                  <a:pt x="647114" y="1491175"/>
                </a:cubicBezTo>
                <a:cubicBezTo>
                  <a:pt x="773723" y="1692812"/>
                  <a:pt x="942535" y="1866313"/>
                  <a:pt x="1111348" y="2039815"/>
                </a:cubicBezTo>
              </a:path>
            </a:pathLst>
          </a:custGeom>
          <a:noFill/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653681C-5456-BC4B-B506-7F66251CE853}"/>
              </a:ext>
            </a:extLst>
          </p:cNvPr>
          <p:cNvSpPr txBox="1"/>
          <p:nvPr/>
        </p:nvSpPr>
        <p:spPr>
          <a:xfrm>
            <a:off x="3349085" y="4214395"/>
            <a:ext cx="397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LST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74ED682-28FF-5145-8688-E31A59797070}"/>
              </a:ext>
            </a:extLst>
          </p:cNvPr>
          <p:cNvSpPr txBox="1"/>
          <p:nvPr/>
        </p:nvSpPr>
        <p:spPr>
          <a:xfrm>
            <a:off x="5221356" y="289595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HAWC</a:t>
            </a:r>
          </a:p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1 to 5 </a:t>
            </a: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yr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8F4B808-F54F-1E46-9BCB-F94CF734B0E7}"/>
              </a:ext>
            </a:extLst>
          </p:cNvPr>
          <p:cNvSpPr/>
          <p:nvPr/>
        </p:nvSpPr>
        <p:spPr>
          <a:xfrm>
            <a:off x="5741010" y="-812800"/>
            <a:ext cx="4198754" cy="8483599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softEdge rad="254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Redshift z=0.1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2DEFE3D-C9E6-B844-B45B-5BCC48FBACD5}"/>
              </a:ext>
            </a:extLst>
          </p:cNvPr>
          <p:cNvSpPr/>
          <p:nvPr/>
        </p:nvSpPr>
        <p:spPr>
          <a:xfrm>
            <a:off x="5934796" y="-2311400"/>
            <a:ext cx="1024617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1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ta-observatory.org/wp-content/uploads/2018/03/CTA-Performance-prod3b-v1-Comparison-DifferentialSensitivity-OtherInstruments.png">
            <a:extLst>
              <a:ext uri="{FF2B5EF4-FFF2-40B4-BE49-F238E27FC236}">
                <a16:creationId xmlns:a16="http://schemas.microsoft.com/office/drawing/2014/main" xmlns="" id="{CEB34283-65D9-9F47-99CA-68AB059C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48" y="1553620"/>
            <a:ext cx="7637931" cy="48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510749" y="2451656"/>
            <a:ext cx="437322" cy="286247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065" y="3344375"/>
            <a:ext cx="125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00204E"/>
                </a:solidFill>
              </a:rPr>
              <a:t>Energy Flux</a:t>
            </a:r>
          </a:p>
          <a:p>
            <a:pPr algn="ctr"/>
            <a:r>
              <a:rPr lang="en-US" dirty="0"/>
              <a:t>[erg/cm</a:t>
            </a:r>
            <a:r>
              <a:rPr lang="en-US" baseline="30000" dirty="0"/>
              <a:t>2</a:t>
            </a:r>
            <a:r>
              <a:rPr lang="en-US" dirty="0"/>
              <a:t>s]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584174" y="2146856"/>
            <a:ext cx="5327374" cy="35515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27" y="1642646"/>
            <a:ext cx="1719159" cy="6731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3220278" y="1964026"/>
            <a:ext cx="3286540" cy="2214846"/>
          </a:xfrm>
          <a:custGeom>
            <a:avLst/>
            <a:gdLst>
              <a:gd name="connsiteX0" fmla="*/ 13252 w 3299792"/>
              <a:gd name="connsiteY0" fmla="*/ 0 h 2213113"/>
              <a:gd name="connsiteX1" fmla="*/ 371061 w 3299792"/>
              <a:gd name="connsiteY1" fmla="*/ 940904 h 2213113"/>
              <a:gd name="connsiteX2" fmla="*/ 781879 w 3299792"/>
              <a:gd name="connsiteY2" fmla="*/ 1563756 h 2213113"/>
              <a:gd name="connsiteX3" fmla="*/ 1391479 w 3299792"/>
              <a:gd name="connsiteY3" fmla="*/ 2080591 h 2213113"/>
              <a:gd name="connsiteX4" fmla="*/ 1908313 w 3299792"/>
              <a:gd name="connsiteY4" fmla="*/ 2213113 h 2213113"/>
              <a:gd name="connsiteX5" fmla="*/ 2650435 w 3299792"/>
              <a:gd name="connsiteY5" fmla="*/ 2027582 h 2213113"/>
              <a:gd name="connsiteX6" fmla="*/ 3299792 w 3299792"/>
              <a:gd name="connsiteY6" fmla="*/ 1577008 h 2213113"/>
              <a:gd name="connsiteX7" fmla="*/ 3299792 w 3299792"/>
              <a:gd name="connsiteY7" fmla="*/ 1152939 h 2213113"/>
              <a:gd name="connsiteX8" fmla="*/ 2769705 w 3299792"/>
              <a:gd name="connsiteY8" fmla="*/ 1696278 h 2213113"/>
              <a:gd name="connsiteX9" fmla="*/ 2120348 w 3299792"/>
              <a:gd name="connsiteY9" fmla="*/ 1974574 h 2213113"/>
              <a:gd name="connsiteX10" fmla="*/ 1550505 w 3299792"/>
              <a:gd name="connsiteY10" fmla="*/ 1921565 h 2213113"/>
              <a:gd name="connsiteX11" fmla="*/ 940905 w 3299792"/>
              <a:gd name="connsiteY11" fmla="*/ 1497495 h 2213113"/>
              <a:gd name="connsiteX12" fmla="*/ 516835 w 3299792"/>
              <a:gd name="connsiteY12" fmla="*/ 1020417 h 2213113"/>
              <a:gd name="connsiteX13" fmla="*/ 0 w 3299792"/>
              <a:gd name="connsiteY13" fmla="*/ 79513 h 2213113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37739"/>
              <a:gd name="connsiteX1" fmla="*/ 357809 w 3286540"/>
              <a:gd name="connsiteY1" fmla="*/ 991213 h 2237739"/>
              <a:gd name="connsiteX2" fmla="*/ 768627 w 3286540"/>
              <a:gd name="connsiteY2" fmla="*/ 1614065 h 2237739"/>
              <a:gd name="connsiteX3" fmla="*/ 1378227 w 3286540"/>
              <a:gd name="connsiteY3" fmla="*/ 2130900 h 2237739"/>
              <a:gd name="connsiteX4" fmla="*/ 1895061 w 3286540"/>
              <a:gd name="connsiteY4" fmla="*/ 2235200 h 2237739"/>
              <a:gd name="connsiteX5" fmla="*/ 2637183 w 3286540"/>
              <a:gd name="connsiteY5" fmla="*/ 2077891 h 2237739"/>
              <a:gd name="connsiteX6" fmla="*/ 3286540 w 3286540"/>
              <a:gd name="connsiteY6" fmla="*/ 1627317 h 2237739"/>
              <a:gd name="connsiteX7" fmla="*/ 3286540 w 3286540"/>
              <a:gd name="connsiteY7" fmla="*/ 1203248 h 2237739"/>
              <a:gd name="connsiteX8" fmla="*/ 2716941 w 3286540"/>
              <a:gd name="connsiteY8" fmla="*/ 1752231 h 2237739"/>
              <a:gd name="connsiteX9" fmla="*/ 2095807 w 3286540"/>
              <a:gd name="connsiteY9" fmla="*/ 2002305 h 2237739"/>
              <a:gd name="connsiteX10" fmla="*/ 1525964 w 3286540"/>
              <a:gd name="connsiteY10" fmla="*/ 1960585 h 2237739"/>
              <a:gd name="connsiteX11" fmla="*/ 927653 w 3286540"/>
              <a:gd name="connsiteY11" fmla="*/ 1547804 h 2237739"/>
              <a:gd name="connsiteX12" fmla="*/ 503583 w 3286540"/>
              <a:gd name="connsiteY12" fmla="*/ 1070726 h 2237739"/>
              <a:gd name="connsiteX13" fmla="*/ 14970 w 3286540"/>
              <a:gd name="connsiteY13" fmla="*/ 0 h 2237739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852"/>
              <a:gd name="connsiteX1" fmla="*/ 357809 w 3286540"/>
              <a:gd name="connsiteY1" fmla="*/ 991213 h 2239852"/>
              <a:gd name="connsiteX2" fmla="*/ 768627 w 3286540"/>
              <a:gd name="connsiteY2" fmla="*/ 1614065 h 2239852"/>
              <a:gd name="connsiteX3" fmla="*/ 1378227 w 3286540"/>
              <a:gd name="connsiteY3" fmla="*/ 2130900 h 2239852"/>
              <a:gd name="connsiteX4" fmla="*/ 1895061 w 3286540"/>
              <a:gd name="connsiteY4" fmla="*/ 2235200 h 2239852"/>
              <a:gd name="connsiteX5" fmla="*/ 2592027 w 3286540"/>
              <a:gd name="connsiteY5" fmla="*/ 2044024 h 2239852"/>
              <a:gd name="connsiteX6" fmla="*/ 3286540 w 3286540"/>
              <a:gd name="connsiteY6" fmla="*/ 1627317 h 2239852"/>
              <a:gd name="connsiteX7" fmla="*/ 3286540 w 3286540"/>
              <a:gd name="connsiteY7" fmla="*/ 1203248 h 2239852"/>
              <a:gd name="connsiteX8" fmla="*/ 2716941 w 3286540"/>
              <a:gd name="connsiteY8" fmla="*/ 1752231 h 2239852"/>
              <a:gd name="connsiteX9" fmla="*/ 2095807 w 3286540"/>
              <a:gd name="connsiteY9" fmla="*/ 2002305 h 2239852"/>
              <a:gd name="connsiteX10" fmla="*/ 1525964 w 3286540"/>
              <a:gd name="connsiteY10" fmla="*/ 1960585 h 2239852"/>
              <a:gd name="connsiteX11" fmla="*/ 927653 w 3286540"/>
              <a:gd name="connsiteY11" fmla="*/ 1547804 h 2239852"/>
              <a:gd name="connsiteX12" fmla="*/ 503583 w 3286540"/>
              <a:gd name="connsiteY12" fmla="*/ 1070726 h 2239852"/>
              <a:gd name="connsiteX13" fmla="*/ 14970 w 3286540"/>
              <a:gd name="connsiteY13" fmla="*/ 0 h 2239852"/>
              <a:gd name="connsiteX0" fmla="*/ 0 w 3286540"/>
              <a:gd name="connsiteY0" fmla="*/ 50309 h 2220212"/>
              <a:gd name="connsiteX1" fmla="*/ 357809 w 3286540"/>
              <a:gd name="connsiteY1" fmla="*/ 991213 h 2220212"/>
              <a:gd name="connsiteX2" fmla="*/ 768627 w 3286540"/>
              <a:gd name="connsiteY2" fmla="*/ 1614065 h 2220212"/>
              <a:gd name="connsiteX3" fmla="*/ 1378227 w 3286540"/>
              <a:gd name="connsiteY3" fmla="*/ 2130900 h 2220212"/>
              <a:gd name="connsiteX4" fmla="*/ 1911994 w 3286540"/>
              <a:gd name="connsiteY4" fmla="*/ 2212622 h 2220212"/>
              <a:gd name="connsiteX5" fmla="*/ 2592027 w 3286540"/>
              <a:gd name="connsiteY5" fmla="*/ 2044024 h 2220212"/>
              <a:gd name="connsiteX6" fmla="*/ 3286540 w 3286540"/>
              <a:gd name="connsiteY6" fmla="*/ 1627317 h 2220212"/>
              <a:gd name="connsiteX7" fmla="*/ 3286540 w 3286540"/>
              <a:gd name="connsiteY7" fmla="*/ 1203248 h 2220212"/>
              <a:gd name="connsiteX8" fmla="*/ 2716941 w 3286540"/>
              <a:gd name="connsiteY8" fmla="*/ 1752231 h 2220212"/>
              <a:gd name="connsiteX9" fmla="*/ 2095807 w 3286540"/>
              <a:gd name="connsiteY9" fmla="*/ 2002305 h 2220212"/>
              <a:gd name="connsiteX10" fmla="*/ 1525964 w 3286540"/>
              <a:gd name="connsiteY10" fmla="*/ 1960585 h 2220212"/>
              <a:gd name="connsiteX11" fmla="*/ 927653 w 3286540"/>
              <a:gd name="connsiteY11" fmla="*/ 1547804 h 2220212"/>
              <a:gd name="connsiteX12" fmla="*/ 503583 w 3286540"/>
              <a:gd name="connsiteY12" fmla="*/ 1070726 h 2220212"/>
              <a:gd name="connsiteX13" fmla="*/ 14970 w 3286540"/>
              <a:gd name="connsiteY13" fmla="*/ 0 h 2220212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716941 w 3286540"/>
              <a:gd name="connsiteY8" fmla="*/ 1752231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123943 w 3286540"/>
              <a:gd name="connsiteY9" fmla="*/ 1946035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6540" h="2214846">
                <a:moveTo>
                  <a:pt x="0" y="50309"/>
                </a:moveTo>
                <a:cubicBezTo>
                  <a:pt x="119270" y="363944"/>
                  <a:pt x="229705" y="730587"/>
                  <a:pt x="357809" y="991213"/>
                </a:cubicBezTo>
                <a:cubicBezTo>
                  <a:pt x="485914" y="1251839"/>
                  <a:pt x="601380" y="1428821"/>
                  <a:pt x="768627" y="1614065"/>
                </a:cubicBezTo>
                <a:cubicBezTo>
                  <a:pt x="935874" y="1799309"/>
                  <a:pt x="1170732" y="2002919"/>
                  <a:pt x="1361293" y="2102678"/>
                </a:cubicBezTo>
                <a:cubicBezTo>
                  <a:pt x="1551854" y="2202437"/>
                  <a:pt x="1706872" y="2222398"/>
                  <a:pt x="1911994" y="2212622"/>
                </a:cubicBezTo>
                <a:cubicBezTo>
                  <a:pt x="2117116" y="2202846"/>
                  <a:pt x="2362936" y="2141575"/>
                  <a:pt x="2592027" y="2044024"/>
                </a:cubicBezTo>
                <a:cubicBezTo>
                  <a:pt x="2821118" y="1946473"/>
                  <a:pt x="3099292" y="1756158"/>
                  <a:pt x="3286540" y="1627317"/>
                </a:cubicBezTo>
                <a:lnTo>
                  <a:pt x="3286540" y="1203248"/>
                </a:lnTo>
                <a:cubicBezTo>
                  <a:pt x="3209481" y="1279570"/>
                  <a:pt x="2854436" y="1642500"/>
                  <a:pt x="2660670" y="1766298"/>
                </a:cubicBezTo>
                <a:cubicBezTo>
                  <a:pt x="2466904" y="1890096"/>
                  <a:pt x="2313061" y="1920688"/>
                  <a:pt x="2123943" y="1946035"/>
                </a:cubicBezTo>
                <a:cubicBezTo>
                  <a:pt x="1934825" y="1971382"/>
                  <a:pt x="1725346" y="1984754"/>
                  <a:pt x="1525964" y="1918382"/>
                </a:cubicBezTo>
                <a:cubicBezTo>
                  <a:pt x="1326582" y="1852010"/>
                  <a:pt x="1098050" y="1689080"/>
                  <a:pt x="927653" y="1547804"/>
                </a:cubicBezTo>
                <a:cubicBezTo>
                  <a:pt x="757256" y="1406528"/>
                  <a:pt x="655697" y="1328693"/>
                  <a:pt x="503583" y="1070726"/>
                </a:cubicBezTo>
                <a:cubicBezTo>
                  <a:pt x="351469" y="812759"/>
                  <a:pt x="177841" y="356909"/>
                  <a:pt x="14970" y="0"/>
                </a:cubicBezTo>
              </a:path>
            </a:pathLst>
          </a:cu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(Steady sources)</a:t>
            </a:r>
          </a:p>
        </p:txBody>
      </p:sp>
      <p:sp>
        <p:nvSpPr>
          <p:cNvPr id="25" name="Freeform 24"/>
          <p:cNvSpPr/>
          <p:nvPr/>
        </p:nvSpPr>
        <p:spPr bwMode="auto">
          <a:xfrm>
            <a:off x="2411896" y="1974578"/>
            <a:ext cx="2345635" cy="2292626"/>
          </a:xfrm>
          <a:custGeom>
            <a:avLst/>
            <a:gdLst>
              <a:gd name="connsiteX0" fmla="*/ 13252 w 2345635"/>
              <a:gd name="connsiteY0" fmla="*/ 1311965 h 2292626"/>
              <a:gd name="connsiteX1" fmla="*/ 0 w 2345635"/>
              <a:gd name="connsiteY1" fmla="*/ 2292626 h 2292626"/>
              <a:gd name="connsiteX2" fmla="*/ 2345635 w 2345635"/>
              <a:gd name="connsiteY2" fmla="*/ 0 h 2292626"/>
              <a:gd name="connsiteX3" fmla="*/ 2120348 w 2345635"/>
              <a:gd name="connsiteY3" fmla="*/ 13252 h 2292626"/>
              <a:gd name="connsiteX4" fmla="*/ 1126435 w 2345635"/>
              <a:gd name="connsiteY4" fmla="*/ 1046922 h 2292626"/>
              <a:gd name="connsiteX5" fmla="*/ 622852 w 2345635"/>
              <a:gd name="connsiteY5" fmla="*/ 1272209 h 2292626"/>
              <a:gd name="connsiteX6" fmla="*/ 79513 w 2345635"/>
              <a:gd name="connsiteY6" fmla="*/ 1351722 h 229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5635" h="2292626">
                <a:moveTo>
                  <a:pt x="13252" y="1311965"/>
                </a:moveTo>
                <a:lnTo>
                  <a:pt x="0" y="2292626"/>
                </a:lnTo>
                <a:lnTo>
                  <a:pt x="2345635" y="0"/>
                </a:lnTo>
                <a:lnTo>
                  <a:pt x="2120348" y="13252"/>
                </a:lnTo>
                <a:lnTo>
                  <a:pt x="1126435" y="1046922"/>
                </a:lnTo>
                <a:lnTo>
                  <a:pt x="622852" y="1272209"/>
                </a:lnTo>
                <a:lnTo>
                  <a:pt x="79513" y="1351722"/>
                </a:lnTo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2020" y="4077058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Fermi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Pass 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98049" y="2977062"/>
            <a:ext cx="1033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Current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Cherenkov 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   telescopes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          (50 h)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31957" y="244890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HAWC</a:t>
            </a:r>
          </a:p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1 to 5 </a:t>
            </a: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yr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978777"/>
            <a:ext cx="2841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For steady sources </a:t>
            </a:r>
            <a:r>
              <a:rPr lang="mr-IN" dirty="0">
                <a:solidFill>
                  <a:schemeClr val="bg1">
                    <a:lumMod val="50000"/>
                  </a:schemeClr>
                </a:solidFill>
              </a:rPr>
              <a:t>–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integration time 50 h for CTs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years for Fermi, HAWC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8749" y="6157768"/>
            <a:ext cx="18415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Energy E[</a:t>
            </a:r>
            <a:r>
              <a:rPr lang="en-US" sz="1800" dirty="0" err="1"/>
              <a:t>TeV</a:t>
            </a:r>
            <a:r>
              <a:rPr lang="en-US" sz="1800" dirty="0"/>
              <a:t>]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4572000" y="2186613"/>
            <a:ext cx="2835965" cy="2411896"/>
          </a:xfrm>
          <a:custGeom>
            <a:avLst/>
            <a:gdLst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782957 w 2835965"/>
              <a:gd name="connsiteY6" fmla="*/ 1908313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5965" h="2411896">
                <a:moveTo>
                  <a:pt x="0" y="0"/>
                </a:moveTo>
                <a:lnTo>
                  <a:pt x="0" y="384313"/>
                </a:lnTo>
                <a:cubicBezTo>
                  <a:pt x="121478" y="585304"/>
                  <a:pt x="526900" y="987287"/>
                  <a:pt x="741144" y="1205948"/>
                </a:cubicBezTo>
                <a:cubicBezTo>
                  <a:pt x="955388" y="1424609"/>
                  <a:pt x="1082261" y="1541669"/>
                  <a:pt x="1285461" y="1696278"/>
                </a:cubicBezTo>
                <a:cubicBezTo>
                  <a:pt x="1506331" y="1842052"/>
                  <a:pt x="1721064" y="1993963"/>
                  <a:pt x="1948070" y="2133600"/>
                </a:cubicBezTo>
                <a:cubicBezTo>
                  <a:pt x="2168940" y="2279374"/>
                  <a:pt x="2666767" y="2402222"/>
                  <a:pt x="2835965" y="2411896"/>
                </a:cubicBezTo>
                <a:cubicBezTo>
                  <a:pt x="2831175" y="2252621"/>
                  <a:pt x="2834969" y="2084760"/>
                  <a:pt x="2817300" y="1916899"/>
                </a:cubicBezTo>
                <a:cubicBezTo>
                  <a:pt x="2639018" y="1872569"/>
                  <a:pt x="2215161" y="1797753"/>
                  <a:pt x="1919609" y="1644248"/>
                </a:cubicBezTo>
                <a:cubicBezTo>
                  <a:pt x="1624057" y="1490743"/>
                  <a:pt x="1264855" y="1216738"/>
                  <a:pt x="1043986" y="995869"/>
                </a:cubicBezTo>
                <a:lnTo>
                  <a:pt x="344557" y="357809"/>
                </a:lnTo>
                <a:lnTo>
                  <a:pt x="0" y="0"/>
                </a:lnTo>
                <a:close/>
              </a:path>
            </a:pathLst>
          </a:custGeom>
          <a:solidFill>
            <a:srgbClr val="C3D69B">
              <a:alpha val="6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3939" y="5038339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CTA South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AC2C98B8-CC39-1041-AB11-1885CA3BDDD9}"/>
              </a:ext>
            </a:extLst>
          </p:cNvPr>
          <p:cNvSpPr/>
          <p:nvPr/>
        </p:nvSpPr>
        <p:spPr>
          <a:xfrm>
            <a:off x="3729694" y="3161281"/>
            <a:ext cx="4104075" cy="1885698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0737"/>
              <a:gd name="connsiteX1" fmla="*/ 451246 w 4904489"/>
              <a:gd name="connsiteY1" fmla="*/ 1090192 h 3040737"/>
              <a:gd name="connsiteX2" fmla="*/ 896254 w 4904489"/>
              <a:gd name="connsiteY2" fmla="*/ 1832149 h 3040737"/>
              <a:gd name="connsiteX3" fmla="*/ 1608724 w 4904489"/>
              <a:gd name="connsiteY3" fmla="*/ 2498855 h 3040737"/>
              <a:gd name="connsiteX4" fmla="*/ 2287394 w 4904489"/>
              <a:gd name="connsiteY4" fmla="*/ 2927029 h 3040737"/>
              <a:gd name="connsiteX5" fmla="*/ 3037671 w 4904489"/>
              <a:gd name="connsiteY5" fmla="*/ 3039877 h 3040737"/>
              <a:gd name="connsiteX6" fmla="*/ 3622319 w 4904489"/>
              <a:gd name="connsiteY6" fmla="*/ 2938949 h 3040737"/>
              <a:gd name="connsiteX7" fmla="*/ 4220216 w 4904489"/>
              <a:gd name="connsiteY7" fmla="*/ 2379561 h 3040737"/>
              <a:gd name="connsiteX8" fmla="*/ 4904489 w 4904489"/>
              <a:gd name="connsiteY8" fmla="*/ 1690133 h 3040737"/>
              <a:gd name="connsiteX0" fmla="*/ 0 w 4904489"/>
              <a:gd name="connsiteY0" fmla="*/ 0 h 3445521"/>
              <a:gd name="connsiteX1" fmla="*/ 451246 w 4904489"/>
              <a:gd name="connsiteY1" fmla="*/ 1090192 h 3445521"/>
              <a:gd name="connsiteX2" fmla="*/ 896254 w 4904489"/>
              <a:gd name="connsiteY2" fmla="*/ 1832149 h 3445521"/>
              <a:gd name="connsiteX3" fmla="*/ 1608724 w 4904489"/>
              <a:gd name="connsiteY3" fmla="*/ 2498855 h 3445521"/>
              <a:gd name="connsiteX4" fmla="*/ 2287394 w 4904489"/>
              <a:gd name="connsiteY4" fmla="*/ 2927029 h 3445521"/>
              <a:gd name="connsiteX5" fmla="*/ 3023921 w 4904489"/>
              <a:gd name="connsiteY5" fmla="*/ 3445513 h 3445521"/>
              <a:gd name="connsiteX6" fmla="*/ 3622319 w 4904489"/>
              <a:gd name="connsiteY6" fmla="*/ 2938949 h 3445521"/>
              <a:gd name="connsiteX7" fmla="*/ 4220216 w 4904489"/>
              <a:gd name="connsiteY7" fmla="*/ 2379561 h 3445521"/>
              <a:gd name="connsiteX8" fmla="*/ 4904489 w 4904489"/>
              <a:gd name="connsiteY8" fmla="*/ 1690133 h 3445521"/>
              <a:gd name="connsiteX0" fmla="*/ 0 w 4904489"/>
              <a:gd name="connsiteY0" fmla="*/ 0 h 3545638"/>
              <a:gd name="connsiteX1" fmla="*/ 451246 w 4904489"/>
              <a:gd name="connsiteY1" fmla="*/ 1090192 h 3545638"/>
              <a:gd name="connsiteX2" fmla="*/ 896254 w 4904489"/>
              <a:gd name="connsiteY2" fmla="*/ 1832149 h 3545638"/>
              <a:gd name="connsiteX3" fmla="*/ 1608724 w 4904489"/>
              <a:gd name="connsiteY3" fmla="*/ 2498855 h 3545638"/>
              <a:gd name="connsiteX4" fmla="*/ 2039888 w 4904489"/>
              <a:gd name="connsiteY4" fmla="*/ 3456419 h 3545638"/>
              <a:gd name="connsiteX5" fmla="*/ 3023921 w 4904489"/>
              <a:gd name="connsiteY5" fmla="*/ 3445513 h 3545638"/>
              <a:gd name="connsiteX6" fmla="*/ 3622319 w 4904489"/>
              <a:gd name="connsiteY6" fmla="*/ 2938949 h 3545638"/>
              <a:gd name="connsiteX7" fmla="*/ 4220216 w 4904489"/>
              <a:gd name="connsiteY7" fmla="*/ 2379561 h 3545638"/>
              <a:gd name="connsiteX8" fmla="*/ 4904489 w 4904489"/>
              <a:gd name="connsiteY8" fmla="*/ 1690133 h 3545638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896254 w 4904489"/>
              <a:gd name="connsiteY2" fmla="*/ 1832149 h 3514739"/>
              <a:gd name="connsiteX3" fmla="*/ 1264965 w 4904489"/>
              <a:gd name="connsiteY3" fmla="*/ 2945742 h 3514739"/>
              <a:gd name="connsiteX4" fmla="*/ 2039888 w 4904489"/>
              <a:gd name="connsiteY4" fmla="*/ 3456419 h 3514739"/>
              <a:gd name="connsiteX5" fmla="*/ 3023921 w 4904489"/>
              <a:gd name="connsiteY5" fmla="*/ 3445513 h 3514739"/>
              <a:gd name="connsiteX6" fmla="*/ 3622319 w 4904489"/>
              <a:gd name="connsiteY6" fmla="*/ 2938949 h 3514739"/>
              <a:gd name="connsiteX7" fmla="*/ 4220216 w 4904489"/>
              <a:gd name="connsiteY7" fmla="*/ 2379561 h 3514739"/>
              <a:gd name="connsiteX8" fmla="*/ 4904489 w 4904489"/>
              <a:gd name="connsiteY8" fmla="*/ 1690133 h 3514739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1264965 w 4904489"/>
              <a:gd name="connsiteY2" fmla="*/ 2945742 h 3514739"/>
              <a:gd name="connsiteX3" fmla="*/ 2039888 w 4904489"/>
              <a:gd name="connsiteY3" fmla="*/ 3456419 h 3514739"/>
              <a:gd name="connsiteX4" fmla="*/ 3023921 w 4904489"/>
              <a:gd name="connsiteY4" fmla="*/ 3445513 h 3514739"/>
              <a:gd name="connsiteX5" fmla="*/ 3622319 w 4904489"/>
              <a:gd name="connsiteY5" fmla="*/ 2938949 h 3514739"/>
              <a:gd name="connsiteX6" fmla="*/ 4220216 w 4904489"/>
              <a:gd name="connsiteY6" fmla="*/ 2379561 h 3514739"/>
              <a:gd name="connsiteX7" fmla="*/ 4904489 w 4904489"/>
              <a:gd name="connsiteY7" fmla="*/ 1690133 h 3514739"/>
              <a:gd name="connsiteX0" fmla="*/ 0 w 4904489"/>
              <a:gd name="connsiteY0" fmla="*/ 0 h 3514739"/>
              <a:gd name="connsiteX1" fmla="*/ 1264965 w 4904489"/>
              <a:gd name="connsiteY1" fmla="*/ 2945742 h 3514739"/>
              <a:gd name="connsiteX2" fmla="*/ 2039888 w 4904489"/>
              <a:gd name="connsiteY2" fmla="*/ 3456419 h 3514739"/>
              <a:gd name="connsiteX3" fmla="*/ 3023921 w 4904489"/>
              <a:gd name="connsiteY3" fmla="*/ 3445513 h 3514739"/>
              <a:gd name="connsiteX4" fmla="*/ 3622319 w 4904489"/>
              <a:gd name="connsiteY4" fmla="*/ 2938949 h 3514739"/>
              <a:gd name="connsiteX5" fmla="*/ 4220216 w 4904489"/>
              <a:gd name="connsiteY5" fmla="*/ 2379561 h 3514739"/>
              <a:gd name="connsiteX6" fmla="*/ 4904489 w 4904489"/>
              <a:gd name="connsiteY6" fmla="*/ 1690133 h 3514739"/>
              <a:gd name="connsiteX0" fmla="*/ 0 w 3639524"/>
              <a:gd name="connsiteY0" fmla="*/ 1255609 h 1824606"/>
              <a:gd name="connsiteX1" fmla="*/ 774923 w 3639524"/>
              <a:gd name="connsiteY1" fmla="*/ 1766286 h 1824606"/>
              <a:gd name="connsiteX2" fmla="*/ 1758956 w 3639524"/>
              <a:gd name="connsiteY2" fmla="*/ 1755380 h 1824606"/>
              <a:gd name="connsiteX3" fmla="*/ 2357354 w 3639524"/>
              <a:gd name="connsiteY3" fmla="*/ 1248816 h 1824606"/>
              <a:gd name="connsiteX4" fmla="*/ 2955251 w 3639524"/>
              <a:gd name="connsiteY4" fmla="*/ 689428 h 1824606"/>
              <a:gd name="connsiteX5" fmla="*/ 3639524 w 3639524"/>
              <a:gd name="connsiteY5" fmla="*/ 0 h 1824606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53274"/>
              <a:gd name="connsiteY0" fmla="*/ 1344987 h 1818834"/>
              <a:gd name="connsiteX1" fmla="*/ 788673 w 3653274"/>
              <a:gd name="connsiteY1" fmla="*/ 1766286 h 1818834"/>
              <a:gd name="connsiteX2" fmla="*/ 1772706 w 3653274"/>
              <a:gd name="connsiteY2" fmla="*/ 1755380 h 1818834"/>
              <a:gd name="connsiteX3" fmla="*/ 2371104 w 3653274"/>
              <a:gd name="connsiteY3" fmla="*/ 1248816 h 1818834"/>
              <a:gd name="connsiteX4" fmla="*/ 2969001 w 3653274"/>
              <a:gd name="connsiteY4" fmla="*/ 689428 h 1818834"/>
              <a:gd name="connsiteX5" fmla="*/ 3653274 w 3653274"/>
              <a:gd name="connsiteY5" fmla="*/ 0 h 1818834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59575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77059"/>
              <a:gd name="connsiteX1" fmla="*/ 761172 w 3625773"/>
              <a:gd name="connsiteY1" fmla="*/ 1766286 h 1877059"/>
              <a:gd name="connsiteX2" fmla="*/ 1545824 w 3625773"/>
              <a:gd name="connsiteY2" fmla="*/ 1824132 h 1877059"/>
              <a:gd name="connsiteX3" fmla="*/ 2343603 w 3625773"/>
              <a:gd name="connsiteY3" fmla="*/ 1248816 h 1877059"/>
              <a:gd name="connsiteX4" fmla="*/ 2941500 w 3625773"/>
              <a:gd name="connsiteY4" fmla="*/ 689428 h 1877059"/>
              <a:gd name="connsiteX5" fmla="*/ 3625773 w 3625773"/>
              <a:gd name="connsiteY5" fmla="*/ 0 h 1877059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84162"/>
              <a:gd name="connsiteX1" fmla="*/ 1239474 w 4104075"/>
              <a:gd name="connsiteY1" fmla="*/ 1766286 h 1884162"/>
              <a:gd name="connsiteX2" fmla="*/ 2024126 w 4104075"/>
              <a:gd name="connsiteY2" fmla="*/ 1824132 h 1884162"/>
              <a:gd name="connsiteX3" fmla="*/ 2821905 w 4104075"/>
              <a:gd name="connsiteY3" fmla="*/ 1248816 h 1884162"/>
              <a:gd name="connsiteX4" fmla="*/ 3419802 w 4104075"/>
              <a:gd name="connsiteY4" fmla="*/ 689428 h 1884162"/>
              <a:gd name="connsiteX5" fmla="*/ 4104075 w 4104075"/>
              <a:gd name="connsiteY5" fmla="*/ 0 h 1884162"/>
              <a:gd name="connsiteX0" fmla="*/ 0 w 4104075"/>
              <a:gd name="connsiteY0" fmla="*/ 882340 h 1900994"/>
              <a:gd name="connsiteX1" fmla="*/ 1239474 w 4104075"/>
              <a:gd name="connsiteY1" fmla="*/ 1766286 h 1900994"/>
              <a:gd name="connsiteX2" fmla="*/ 2029292 w 4104075"/>
              <a:gd name="connsiteY2" fmla="*/ 1849963 h 1900994"/>
              <a:gd name="connsiteX3" fmla="*/ 2821905 w 4104075"/>
              <a:gd name="connsiteY3" fmla="*/ 1248816 h 1900994"/>
              <a:gd name="connsiteX4" fmla="*/ 3419802 w 4104075"/>
              <a:gd name="connsiteY4" fmla="*/ 689428 h 1900994"/>
              <a:gd name="connsiteX5" fmla="*/ 4104075 w 4104075"/>
              <a:gd name="connsiteY5" fmla="*/ 0 h 1900994"/>
              <a:gd name="connsiteX0" fmla="*/ 0 w 4104075"/>
              <a:gd name="connsiteY0" fmla="*/ 882340 h 1894384"/>
              <a:gd name="connsiteX1" fmla="*/ 1239474 w 4104075"/>
              <a:gd name="connsiteY1" fmla="*/ 1766286 h 1894384"/>
              <a:gd name="connsiteX2" fmla="*/ 2029292 w 4104075"/>
              <a:gd name="connsiteY2" fmla="*/ 1849963 h 1894384"/>
              <a:gd name="connsiteX3" fmla="*/ 2821905 w 4104075"/>
              <a:gd name="connsiteY3" fmla="*/ 1248816 h 1894384"/>
              <a:gd name="connsiteX4" fmla="*/ 3419802 w 4104075"/>
              <a:gd name="connsiteY4" fmla="*/ 689428 h 1894384"/>
              <a:gd name="connsiteX5" fmla="*/ 4104075 w 4104075"/>
              <a:gd name="connsiteY5" fmla="*/ 0 h 1894384"/>
              <a:gd name="connsiteX0" fmla="*/ 0 w 4104075"/>
              <a:gd name="connsiteY0" fmla="*/ 882340 h 1885698"/>
              <a:gd name="connsiteX1" fmla="*/ 1239474 w 4104075"/>
              <a:gd name="connsiteY1" fmla="*/ 1766286 h 1885698"/>
              <a:gd name="connsiteX2" fmla="*/ 2029292 w 4104075"/>
              <a:gd name="connsiteY2" fmla="*/ 1849963 h 1885698"/>
              <a:gd name="connsiteX3" fmla="*/ 2821905 w 4104075"/>
              <a:gd name="connsiteY3" fmla="*/ 1248816 h 1885698"/>
              <a:gd name="connsiteX4" fmla="*/ 3419802 w 4104075"/>
              <a:gd name="connsiteY4" fmla="*/ 689428 h 1885698"/>
              <a:gd name="connsiteX5" fmla="*/ 4104075 w 4104075"/>
              <a:gd name="connsiteY5" fmla="*/ 0 h 18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4075" h="1885698">
                <a:moveTo>
                  <a:pt x="0" y="882340"/>
                </a:moveTo>
                <a:cubicBezTo>
                  <a:pt x="484361" y="1323126"/>
                  <a:pt x="901259" y="1605016"/>
                  <a:pt x="1239474" y="1766286"/>
                </a:cubicBezTo>
                <a:cubicBezTo>
                  <a:pt x="1577689" y="1927557"/>
                  <a:pt x="1801432" y="1892535"/>
                  <a:pt x="2029292" y="1849963"/>
                </a:cubicBezTo>
                <a:cubicBezTo>
                  <a:pt x="2257152" y="1807391"/>
                  <a:pt x="2590153" y="1442238"/>
                  <a:pt x="2821905" y="1248816"/>
                </a:cubicBezTo>
                <a:cubicBezTo>
                  <a:pt x="3053657" y="1055394"/>
                  <a:pt x="3180316" y="914399"/>
                  <a:pt x="3419802" y="689428"/>
                </a:cubicBezTo>
                <a:cubicBezTo>
                  <a:pt x="3659288" y="464457"/>
                  <a:pt x="4104075" y="0"/>
                  <a:pt x="4104075" y="0"/>
                </a:cubicBez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  <a:alpha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904196" y="2301297"/>
            <a:ext cx="4904489" cy="3043510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4489" h="3043510">
                <a:moveTo>
                  <a:pt x="0" y="0"/>
                </a:moveTo>
                <a:cubicBezTo>
                  <a:pt x="47474" y="122464"/>
                  <a:pt x="343122" y="784834"/>
                  <a:pt x="451246" y="1090192"/>
                </a:cubicBezTo>
                <a:cubicBezTo>
                  <a:pt x="559370" y="1395550"/>
                  <a:pt x="703341" y="1597372"/>
                  <a:pt x="896254" y="1832149"/>
                </a:cubicBezTo>
                <a:cubicBezTo>
                  <a:pt x="1089167" y="2066926"/>
                  <a:pt x="1376867" y="2316375"/>
                  <a:pt x="1608724" y="2498855"/>
                </a:cubicBezTo>
                <a:cubicBezTo>
                  <a:pt x="1840581" y="2681335"/>
                  <a:pt x="2049236" y="2836859"/>
                  <a:pt x="2287394" y="2927029"/>
                </a:cubicBezTo>
                <a:cubicBezTo>
                  <a:pt x="2525552" y="3017199"/>
                  <a:pt x="2815184" y="3056224"/>
                  <a:pt x="3037671" y="3039877"/>
                </a:cubicBezTo>
                <a:cubicBezTo>
                  <a:pt x="3260158" y="3023530"/>
                  <a:pt x="3425228" y="2938999"/>
                  <a:pt x="3622319" y="2828946"/>
                </a:cubicBezTo>
                <a:cubicBezTo>
                  <a:pt x="3819410" y="2718893"/>
                  <a:pt x="3980730" y="2604532"/>
                  <a:pt x="4220216" y="2379561"/>
                </a:cubicBezTo>
                <a:cubicBezTo>
                  <a:pt x="4459702" y="2154590"/>
                  <a:pt x="4904489" y="1690133"/>
                  <a:pt x="4904489" y="1690133"/>
                </a:cubicBezTo>
              </a:path>
            </a:pathLst>
          </a:custGeom>
          <a:noFill/>
          <a:ln w="152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CCEEFD-8B0B-A743-9DD8-D48E1A82DB0E}"/>
              </a:ext>
            </a:extLst>
          </p:cNvPr>
          <p:cNvSpPr txBox="1"/>
          <p:nvPr/>
        </p:nvSpPr>
        <p:spPr>
          <a:xfrm>
            <a:off x="6959413" y="2884281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CTA North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273533E-00E7-AF4A-8507-B76C6EDF1A16}"/>
              </a:ext>
            </a:extLst>
          </p:cNvPr>
          <p:cNvSpPr/>
          <p:nvPr/>
        </p:nvSpPr>
        <p:spPr>
          <a:xfrm>
            <a:off x="2912012" y="2335237"/>
            <a:ext cx="1111348" cy="2039815"/>
          </a:xfrm>
          <a:custGeom>
            <a:avLst/>
            <a:gdLst>
              <a:gd name="connsiteX0" fmla="*/ 0 w 1111348"/>
              <a:gd name="connsiteY0" fmla="*/ 0 h 2039815"/>
              <a:gd name="connsiteX1" fmla="*/ 351693 w 1111348"/>
              <a:gd name="connsiteY1" fmla="*/ 829994 h 2039815"/>
              <a:gd name="connsiteX2" fmla="*/ 647114 w 1111348"/>
              <a:gd name="connsiteY2" fmla="*/ 1491175 h 2039815"/>
              <a:gd name="connsiteX3" fmla="*/ 1111348 w 1111348"/>
              <a:gd name="connsiteY3" fmla="*/ 2039815 h 203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348" h="2039815">
                <a:moveTo>
                  <a:pt x="0" y="0"/>
                </a:moveTo>
                <a:cubicBezTo>
                  <a:pt x="121920" y="290732"/>
                  <a:pt x="243841" y="581465"/>
                  <a:pt x="351693" y="829994"/>
                </a:cubicBezTo>
                <a:cubicBezTo>
                  <a:pt x="459545" y="1078523"/>
                  <a:pt x="520505" y="1289538"/>
                  <a:pt x="647114" y="1491175"/>
                </a:cubicBezTo>
                <a:cubicBezTo>
                  <a:pt x="773723" y="1692812"/>
                  <a:pt x="942535" y="1866313"/>
                  <a:pt x="1111348" y="2039815"/>
                </a:cubicBezTo>
              </a:path>
            </a:pathLst>
          </a:custGeom>
          <a:noFill/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653681C-5456-BC4B-B506-7F66251CE853}"/>
              </a:ext>
            </a:extLst>
          </p:cNvPr>
          <p:cNvSpPr txBox="1"/>
          <p:nvPr/>
        </p:nvSpPr>
        <p:spPr>
          <a:xfrm>
            <a:off x="3349085" y="4214395"/>
            <a:ext cx="397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LST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1F33DB9-2693-9848-B576-7FEAD2A48ED6}"/>
              </a:ext>
            </a:extLst>
          </p:cNvPr>
          <p:cNvSpPr/>
          <p:nvPr/>
        </p:nvSpPr>
        <p:spPr>
          <a:xfrm>
            <a:off x="4250639" y="-610475"/>
            <a:ext cx="5629340" cy="820507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softEdge rad="266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Redshift z=0.3</a:t>
            </a:r>
          </a:p>
        </p:txBody>
      </p:sp>
    </p:spTree>
    <p:extLst>
      <p:ext uri="{BB962C8B-B14F-4D97-AF65-F5344CB8AC3E}">
        <p14:creationId xmlns:p14="http://schemas.microsoft.com/office/powerpoint/2010/main" val="22843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ta-observatory.org/wp-content/uploads/2018/03/CTA-Performance-prod3b-v1-Comparison-DifferentialSensitivity-OtherInstruments.png">
            <a:extLst>
              <a:ext uri="{FF2B5EF4-FFF2-40B4-BE49-F238E27FC236}">
                <a16:creationId xmlns:a16="http://schemas.microsoft.com/office/drawing/2014/main" xmlns="" id="{CEB34283-65D9-9F47-99CA-68AB059C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48" y="1553620"/>
            <a:ext cx="7637931" cy="48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510749" y="2451656"/>
            <a:ext cx="437322" cy="286247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065" y="3344375"/>
            <a:ext cx="125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00204E"/>
                </a:solidFill>
              </a:rPr>
              <a:t>Energy Flux</a:t>
            </a:r>
          </a:p>
          <a:p>
            <a:pPr algn="ctr"/>
            <a:r>
              <a:rPr lang="en-US" dirty="0"/>
              <a:t>[erg/cm</a:t>
            </a:r>
            <a:r>
              <a:rPr lang="en-US" baseline="30000" dirty="0"/>
              <a:t>2</a:t>
            </a:r>
            <a:r>
              <a:rPr lang="en-US" dirty="0"/>
              <a:t>s]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584174" y="2146856"/>
            <a:ext cx="5327374" cy="35515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27" y="1642646"/>
            <a:ext cx="1719159" cy="6731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3220278" y="1964026"/>
            <a:ext cx="3286540" cy="2214846"/>
          </a:xfrm>
          <a:custGeom>
            <a:avLst/>
            <a:gdLst>
              <a:gd name="connsiteX0" fmla="*/ 13252 w 3299792"/>
              <a:gd name="connsiteY0" fmla="*/ 0 h 2213113"/>
              <a:gd name="connsiteX1" fmla="*/ 371061 w 3299792"/>
              <a:gd name="connsiteY1" fmla="*/ 940904 h 2213113"/>
              <a:gd name="connsiteX2" fmla="*/ 781879 w 3299792"/>
              <a:gd name="connsiteY2" fmla="*/ 1563756 h 2213113"/>
              <a:gd name="connsiteX3" fmla="*/ 1391479 w 3299792"/>
              <a:gd name="connsiteY3" fmla="*/ 2080591 h 2213113"/>
              <a:gd name="connsiteX4" fmla="*/ 1908313 w 3299792"/>
              <a:gd name="connsiteY4" fmla="*/ 2213113 h 2213113"/>
              <a:gd name="connsiteX5" fmla="*/ 2650435 w 3299792"/>
              <a:gd name="connsiteY5" fmla="*/ 2027582 h 2213113"/>
              <a:gd name="connsiteX6" fmla="*/ 3299792 w 3299792"/>
              <a:gd name="connsiteY6" fmla="*/ 1577008 h 2213113"/>
              <a:gd name="connsiteX7" fmla="*/ 3299792 w 3299792"/>
              <a:gd name="connsiteY7" fmla="*/ 1152939 h 2213113"/>
              <a:gd name="connsiteX8" fmla="*/ 2769705 w 3299792"/>
              <a:gd name="connsiteY8" fmla="*/ 1696278 h 2213113"/>
              <a:gd name="connsiteX9" fmla="*/ 2120348 w 3299792"/>
              <a:gd name="connsiteY9" fmla="*/ 1974574 h 2213113"/>
              <a:gd name="connsiteX10" fmla="*/ 1550505 w 3299792"/>
              <a:gd name="connsiteY10" fmla="*/ 1921565 h 2213113"/>
              <a:gd name="connsiteX11" fmla="*/ 940905 w 3299792"/>
              <a:gd name="connsiteY11" fmla="*/ 1497495 h 2213113"/>
              <a:gd name="connsiteX12" fmla="*/ 516835 w 3299792"/>
              <a:gd name="connsiteY12" fmla="*/ 1020417 h 2213113"/>
              <a:gd name="connsiteX13" fmla="*/ 0 w 3299792"/>
              <a:gd name="connsiteY13" fmla="*/ 79513 h 2213113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37739"/>
              <a:gd name="connsiteX1" fmla="*/ 357809 w 3286540"/>
              <a:gd name="connsiteY1" fmla="*/ 991213 h 2237739"/>
              <a:gd name="connsiteX2" fmla="*/ 768627 w 3286540"/>
              <a:gd name="connsiteY2" fmla="*/ 1614065 h 2237739"/>
              <a:gd name="connsiteX3" fmla="*/ 1378227 w 3286540"/>
              <a:gd name="connsiteY3" fmla="*/ 2130900 h 2237739"/>
              <a:gd name="connsiteX4" fmla="*/ 1895061 w 3286540"/>
              <a:gd name="connsiteY4" fmla="*/ 2235200 h 2237739"/>
              <a:gd name="connsiteX5" fmla="*/ 2637183 w 3286540"/>
              <a:gd name="connsiteY5" fmla="*/ 2077891 h 2237739"/>
              <a:gd name="connsiteX6" fmla="*/ 3286540 w 3286540"/>
              <a:gd name="connsiteY6" fmla="*/ 1627317 h 2237739"/>
              <a:gd name="connsiteX7" fmla="*/ 3286540 w 3286540"/>
              <a:gd name="connsiteY7" fmla="*/ 1203248 h 2237739"/>
              <a:gd name="connsiteX8" fmla="*/ 2716941 w 3286540"/>
              <a:gd name="connsiteY8" fmla="*/ 1752231 h 2237739"/>
              <a:gd name="connsiteX9" fmla="*/ 2095807 w 3286540"/>
              <a:gd name="connsiteY9" fmla="*/ 2002305 h 2237739"/>
              <a:gd name="connsiteX10" fmla="*/ 1525964 w 3286540"/>
              <a:gd name="connsiteY10" fmla="*/ 1960585 h 2237739"/>
              <a:gd name="connsiteX11" fmla="*/ 927653 w 3286540"/>
              <a:gd name="connsiteY11" fmla="*/ 1547804 h 2237739"/>
              <a:gd name="connsiteX12" fmla="*/ 503583 w 3286540"/>
              <a:gd name="connsiteY12" fmla="*/ 1070726 h 2237739"/>
              <a:gd name="connsiteX13" fmla="*/ 14970 w 3286540"/>
              <a:gd name="connsiteY13" fmla="*/ 0 h 2237739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852"/>
              <a:gd name="connsiteX1" fmla="*/ 357809 w 3286540"/>
              <a:gd name="connsiteY1" fmla="*/ 991213 h 2239852"/>
              <a:gd name="connsiteX2" fmla="*/ 768627 w 3286540"/>
              <a:gd name="connsiteY2" fmla="*/ 1614065 h 2239852"/>
              <a:gd name="connsiteX3" fmla="*/ 1378227 w 3286540"/>
              <a:gd name="connsiteY3" fmla="*/ 2130900 h 2239852"/>
              <a:gd name="connsiteX4" fmla="*/ 1895061 w 3286540"/>
              <a:gd name="connsiteY4" fmla="*/ 2235200 h 2239852"/>
              <a:gd name="connsiteX5" fmla="*/ 2592027 w 3286540"/>
              <a:gd name="connsiteY5" fmla="*/ 2044024 h 2239852"/>
              <a:gd name="connsiteX6" fmla="*/ 3286540 w 3286540"/>
              <a:gd name="connsiteY6" fmla="*/ 1627317 h 2239852"/>
              <a:gd name="connsiteX7" fmla="*/ 3286540 w 3286540"/>
              <a:gd name="connsiteY7" fmla="*/ 1203248 h 2239852"/>
              <a:gd name="connsiteX8" fmla="*/ 2716941 w 3286540"/>
              <a:gd name="connsiteY8" fmla="*/ 1752231 h 2239852"/>
              <a:gd name="connsiteX9" fmla="*/ 2095807 w 3286540"/>
              <a:gd name="connsiteY9" fmla="*/ 2002305 h 2239852"/>
              <a:gd name="connsiteX10" fmla="*/ 1525964 w 3286540"/>
              <a:gd name="connsiteY10" fmla="*/ 1960585 h 2239852"/>
              <a:gd name="connsiteX11" fmla="*/ 927653 w 3286540"/>
              <a:gd name="connsiteY11" fmla="*/ 1547804 h 2239852"/>
              <a:gd name="connsiteX12" fmla="*/ 503583 w 3286540"/>
              <a:gd name="connsiteY12" fmla="*/ 1070726 h 2239852"/>
              <a:gd name="connsiteX13" fmla="*/ 14970 w 3286540"/>
              <a:gd name="connsiteY13" fmla="*/ 0 h 2239852"/>
              <a:gd name="connsiteX0" fmla="*/ 0 w 3286540"/>
              <a:gd name="connsiteY0" fmla="*/ 50309 h 2220212"/>
              <a:gd name="connsiteX1" fmla="*/ 357809 w 3286540"/>
              <a:gd name="connsiteY1" fmla="*/ 991213 h 2220212"/>
              <a:gd name="connsiteX2" fmla="*/ 768627 w 3286540"/>
              <a:gd name="connsiteY2" fmla="*/ 1614065 h 2220212"/>
              <a:gd name="connsiteX3" fmla="*/ 1378227 w 3286540"/>
              <a:gd name="connsiteY3" fmla="*/ 2130900 h 2220212"/>
              <a:gd name="connsiteX4" fmla="*/ 1911994 w 3286540"/>
              <a:gd name="connsiteY4" fmla="*/ 2212622 h 2220212"/>
              <a:gd name="connsiteX5" fmla="*/ 2592027 w 3286540"/>
              <a:gd name="connsiteY5" fmla="*/ 2044024 h 2220212"/>
              <a:gd name="connsiteX6" fmla="*/ 3286540 w 3286540"/>
              <a:gd name="connsiteY6" fmla="*/ 1627317 h 2220212"/>
              <a:gd name="connsiteX7" fmla="*/ 3286540 w 3286540"/>
              <a:gd name="connsiteY7" fmla="*/ 1203248 h 2220212"/>
              <a:gd name="connsiteX8" fmla="*/ 2716941 w 3286540"/>
              <a:gd name="connsiteY8" fmla="*/ 1752231 h 2220212"/>
              <a:gd name="connsiteX9" fmla="*/ 2095807 w 3286540"/>
              <a:gd name="connsiteY9" fmla="*/ 2002305 h 2220212"/>
              <a:gd name="connsiteX10" fmla="*/ 1525964 w 3286540"/>
              <a:gd name="connsiteY10" fmla="*/ 1960585 h 2220212"/>
              <a:gd name="connsiteX11" fmla="*/ 927653 w 3286540"/>
              <a:gd name="connsiteY11" fmla="*/ 1547804 h 2220212"/>
              <a:gd name="connsiteX12" fmla="*/ 503583 w 3286540"/>
              <a:gd name="connsiteY12" fmla="*/ 1070726 h 2220212"/>
              <a:gd name="connsiteX13" fmla="*/ 14970 w 3286540"/>
              <a:gd name="connsiteY13" fmla="*/ 0 h 2220212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716941 w 3286540"/>
              <a:gd name="connsiteY8" fmla="*/ 1752231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123943 w 3286540"/>
              <a:gd name="connsiteY9" fmla="*/ 1946035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6540" h="2214846">
                <a:moveTo>
                  <a:pt x="0" y="50309"/>
                </a:moveTo>
                <a:cubicBezTo>
                  <a:pt x="119270" y="363944"/>
                  <a:pt x="229705" y="730587"/>
                  <a:pt x="357809" y="991213"/>
                </a:cubicBezTo>
                <a:cubicBezTo>
                  <a:pt x="485914" y="1251839"/>
                  <a:pt x="601380" y="1428821"/>
                  <a:pt x="768627" y="1614065"/>
                </a:cubicBezTo>
                <a:cubicBezTo>
                  <a:pt x="935874" y="1799309"/>
                  <a:pt x="1170732" y="2002919"/>
                  <a:pt x="1361293" y="2102678"/>
                </a:cubicBezTo>
                <a:cubicBezTo>
                  <a:pt x="1551854" y="2202437"/>
                  <a:pt x="1706872" y="2222398"/>
                  <a:pt x="1911994" y="2212622"/>
                </a:cubicBezTo>
                <a:cubicBezTo>
                  <a:pt x="2117116" y="2202846"/>
                  <a:pt x="2362936" y="2141575"/>
                  <a:pt x="2592027" y="2044024"/>
                </a:cubicBezTo>
                <a:cubicBezTo>
                  <a:pt x="2821118" y="1946473"/>
                  <a:pt x="3099292" y="1756158"/>
                  <a:pt x="3286540" y="1627317"/>
                </a:cubicBezTo>
                <a:lnTo>
                  <a:pt x="3286540" y="1203248"/>
                </a:lnTo>
                <a:cubicBezTo>
                  <a:pt x="3209481" y="1279570"/>
                  <a:pt x="2854436" y="1642500"/>
                  <a:pt x="2660670" y="1766298"/>
                </a:cubicBezTo>
                <a:cubicBezTo>
                  <a:pt x="2466904" y="1890096"/>
                  <a:pt x="2313061" y="1920688"/>
                  <a:pt x="2123943" y="1946035"/>
                </a:cubicBezTo>
                <a:cubicBezTo>
                  <a:pt x="1934825" y="1971382"/>
                  <a:pt x="1725346" y="1984754"/>
                  <a:pt x="1525964" y="1918382"/>
                </a:cubicBezTo>
                <a:cubicBezTo>
                  <a:pt x="1326582" y="1852010"/>
                  <a:pt x="1098050" y="1689080"/>
                  <a:pt x="927653" y="1547804"/>
                </a:cubicBezTo>
                <a:cubicBezTo>
                  <a:pt x="757256" y="1406528"/>
                  <a:pt x="655697" y="1328693"/>
                  <a:pt x="503583" y="1070726"/>
                </a:cubicBezTo>
                <a:cubicBezTo>
                  <a:pt x="351469" y="812759"/>
                  <a:pt x="177841" y="356909"/>
                  <a:pt x="14970" y="0"/>
                </a:cubicBezTo>
              </a:path>
            </a:pathLst>
          </a:cu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(Steady sources)</a:t>
            </a:r>
          </a:p>
        </p:txBody>
      </p:sp>
      <p:sp>
        <p:nvSpPr>
          <p:cNvPr id="25" name="Freeform 24"/>
          <p:cNvSpPr/>
          <p:nvPr/>
        </p:nvSpPr>
        <p:spPr bwMode="auto">
          <a:xfrm>
            <a:off x="2411896" y="1974578"/>
            <a:ext cx="2345635" cy="2292626"/>
          </a:xfrm>
          <a:custGeom>
            <a:avLst/>
            <a:gdLst>
              <a:gd name="connsiteX0" fmla="*/ 13252 w 2345635"/>
              <a:gd name="connsiteY0" fmla="*/ 1311965 h 2292626"/>
              <a:gd name="connsiteX1" fmla="*/ 0 w 2345635"/>
              <a:gd name="connsiteY1" fmla="*/ 2292626 h 2292626"/>
              <a:gd name="connsiteX2" fmla="*/ 2345635 w 2345635"/>
              <a:gd name="connsiteY2" fmla="*/ 0 h 2292626"/>
              <a:gd name="connsiteX3" fmla="*/ 2120348 w 2345635"/>
              <a:gd name="connsiteY3" fmla="*/ 13252 h 2292626"/>
              <a:gd name="connsiteX4" fmla="*/ 1126435 w 2345635"/>
              <a:gd name="connsiteY4" fmla="*/ 1046922 h 2292626"/>
              <a:gd name="connsiteX5" fmla="*/ 622852 w 2345635"/>
              <a:gd name="connsiteY5" fmla="*/ 1272209 h 2292626"/>
              <a:gd name="connsiteX6" fmla="*/ 79513 w 2345635"/>
              <a:gd name="connsiteY6" fmla="*/ 1351722 h 229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5635" h="2292626">
                <a:moveTo>
                  <a:pt x="13252" y="1311965"/>
                </a:moveTo>
                <a:lnTo>
                  <a:pt x="0" y="2292626"/>
                </a:lnTo>
                <a:lnTo>
                  <a:pt x="2345635" y="0"/>
                </a:lnTo>
                <a:lnTo>
                  <a:pt x="2120348" y="13252"/>
                </a:lnTo>
                <a:lnTo>
                  <a:pt x="1126435" y="1046922"/>
                </a:lnTo>
                <a:lnTo>
                  <a:pt x="622852" y="1272209"/>
                </a:lnTo>
                <a:lnTo>
                  <a:pt x="79513" y="1351722"/>
                </a:lnTo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2020" y="4077058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Fermi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Pass 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98049" y="2977062"/>
            <a:ext cx="1033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Current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Cherenkov 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   telescopes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          (50 h)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31957" y="244890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HAWC</a:t>
            </a:r>
          </a:p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1 to 5 </a:t>
            </a: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yr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978777"/>
            <a:ext cx="2841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For steady sources </a:t>
            </a:r>
            <a:r>
              <a:rPr lang="mr-IN" dirty="0">
                <a:solidFill>
                  <a:schemeClr val="bg1">
                    <a:lumMod val="50000"/>
                  </a:schemeClr>
                </a:solidFill>
              </a:rPr>
              <a:t>–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integration time 50 h for CTs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years for Fermi, HAWC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8749" y="6157768"/>
            <a:ext cx="18415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Energy E[</a:t>
            </a:r>
            <a:r>
              <a:rPr lang="en-US" sz="1800" dirty="0" err="1"/>
              <a:t>TeV</a:t>
            </a:r>
            <a:r>
              <a:rPr lang="en-US" sz="1800" dirty="0"/>
              <a:t>]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4572000" y="2186613"/>
            <a:ext cx="2835965" cy="2411896"/>
          </a:xfrm>
          <a:custGeom>
            <a:avLst/>
            <a:gdLst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782957 w 2835965"/>
              <a:gd name="connsiteY6" fmla="*/ 1908313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5965" h="2411896">
                <a:moveTo>
                  <a:pt x="0" y="0"/>
                </a:moveTo>
                <a:lnTo>
                  <a:pt x="0" y="384313"/>
                </a:lnTo>
                <a:cubicBezTo>
                  <a:pt x="121478" y="585304"/>
                  <a:pt x="526900" y="987287"/>
                  <a:pt x="741144" y="1205948"/>
                </a:cubicBezTo>
                <a:cubicBezTo>
                  <a:pt x="955388" y="1424609"/>
                  <a:pt x="1082261" y="1541669"/>
                  <a:pt x="1285461" y="1696278"/>
                </a:cubicBezTo>
                <a:cubicBezTo>
                  <a:pt x="1506331" y="1842052"/>
                  <a:pt x="1721064" y="1993963"/>
                  <a:pt x="1948070" y="2133600"/>
                </a:cubicBezTo>
                <a:cubicBezTo>
                  <a:pt x="2168940" y="2279374"/>
                  <a:pt x="2666767" y="2402222"/>
                  <a:pt x="2835965" y="2411896"/>
                </a:cubicBezTo>
                <a:cubicBezTo>
                  <a:pt x="2831175" y="2252621"/>
                  <a:pt x="2834969" y="2084760"/>
                  <a:pt x="2817300" y="1916899"/>
                </a:cubicBezTo>
                <a:cubicBezTo>
                  <a:pt x="2639018" y="1872569"/>
                  <a:pt x="2215161" y="1797753"/>
                  <a:pt x="1919609" y="1644248"/>
                </a:cubicBezTo>
                <a:cubicBezTo>
                  <a:pt x="1624057" y="1490743"/>
                  <a:pt x="1264855" y="1216738"/>
                  <a:pt x="1043986" y="995869"/>
                </a:cubicBezTo>
                <a:lnTo>
                  <a:pt x="344557" y="357809"/>
                </a:lnTo>
                <a:lnTo>
                  <a:pt x="0" y="0"/>
                </a:lnTo>
                <a:close/>
              </a:path>
            </a:pathLst>
          </a:custGeom>
          <a:solidFill>
            <a:srgbClr val="C3D69B">
              <a:alpha val="6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3939" y="5038339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CTA South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AC2C98B8-CC39-1041-AB11-1885CA3BDDD9}"/>
              </a:ext>
            </a:extLst>
          </p:cNvPr>
          <p:cNvSpPr/>
          <p:nvPr/>
        </p:nvSpPr>
        <p:spPr>
          <a:xfrm>
            <a:off x="3729694" y="3161281"/>
            <a:ext cx="4104075" cy="1885698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0737"/>
              <a:gd name="connsiteX1" fmla="*/ 451246 w 4904489"/>
              <a:gd name="connsiteY1" fmla="*/ 1090192 h 3040737"/>
              <a:gd name="connsiteX2" fmla="*/ 896254 w 4904489"/>
              <a:gd name="connsiteY2" fmla="*/ 1832149 h 3040737"/>
              <a:gd name="connsiteX3" fmla="*/ 1608724 w 4904489"/>
              <a:gd name="connsiteY3" fmla="*/ 2498855 h 3040737"/>
              <a:gd name="connsiteX4" fmla="*/ 2287394 w 4904489"/>
              <a:gd name="connsiteY4" fmla="*/ 2927029 h 3040737"/>
              <a:gd name="connsiteX5" fmla="*/ 3037671 w 4904489"/>
              <a:gd name="connsiteY5" fmla="*/ 3039877 h 3040737"/>
              <a:gd name="connsiteX6" fmla="*/ 3622319 w 4904489"/>
              <a:gd name="connsiteY6" fmla="*/ 2938949 h 3040737"/>
              <a:gd name="connsiteX7" fmla="*/ 4220216 w 4904489"/>
              <a:gd name="connsiteY7" fmla="*/ 2379561 h 3040737"/>
              <a:gd name="connsiteX8" fmla="*/ 4904489 w 4904489"/>
              <a:gd name="connsiteY8" fmla="*/ 1690133 h 3040737"/>
              <a:gd name="connsiteX0" fmla="*/ 0 w 4904489"/>
              <a:gd name="connsiteY0" fmla="*/ 0 h 3445521"/>
              <a:gd name="connsiteX1" fmla="*/ 451246 w 4904489"/>
              <a:gd name="connsiteY1" fmla="*/ 1090192 h 3445521"/>
              <a:gd name="connsiteX2" fmla="*/ 896254 w 4904489"/>
              <a:gd name="connsiteY2" fmla="*/ 1832149 h 3445521"/>
              <a:gd name="connsiteX3" fmla="*/ 1608724 w 4904489"/>
              <a:gd name="connsiteY3" fmla="*/ 2498855 h 3445521"/>
              <a:gd name="connsiteX4" fmla="*/ 2287394 w 4904489"/>
              <a:gd name="connsiteY4" fmla="*/ 2927029 h 3445521"/>
              <a:gd name="connsiteX5" fmla="*/ 3023921 w 4904489"/>
              <a:gd name="connsiteY5" fmla="*/ 3445513 h 3445521"/>
              <a:gd name="connsiteX6" fmla="*/ 3622319 w 4904489"/>
              <a:gd name="connsiteY6" fmla="*/ 2938949 h 3445521"/>
              <a:gd name="connsiteX7" fmla="*/ 4220216 w 4904489"/>
              <a:gd name="connsiteY7" fmla="*/ 2379561 h 3445521"/>
              <a:gd name="connsiteX8" fmla="*/ 4904489 w 4904489"/>
              <a:gd name="connsiteY8" fmla="*/ 1690133 h 3445521"/>
              <a:gd name="connsiteX0" fmla="*/ 0 w 4904489"/>
              <a:gd name="connsiteY0" fmla="*/ 0 h 3545638"/>
              <a:gd name="connsiteX1" fmla="*/ 451246 w 4904489"/>
              <a:gd name="connsiteY1" fmla="*/ 1090192 h 3545638"/>
              <a:gd name="connsiteX2" fmla="*/ 896254 w 4904489"/>
              <a:gd name="connsiteY2" fmla="*/ 1832149 h 3545638"/>
              <a:gd name="connsiteX3" fmla="*/ 1608724 w 4904489"/>
              <a:gd name="connsiteY3" fmla="*/ 2498855 h 3545638"/>
              <a:gd name="connsiteX4" fmla="*/ 2039888 w 4904489"/>
              <a:gd name="connsiteY4" fmla="*/ 3456419 h 3545638"/>
              <a:gd name="connsiteX5" fmla="*/ 3023921 w 4904489"/>
              <a:gd name="connsiteY5" fmla="*/ 3445513 h 3545638"/>
              <a:gd name="connsiteX6" fmla="*/ 3622319 w 4904489"/>
              <a:gd name="connsiteY6" fmla="*/ 2938949 h 3545638"/>
              <a:gd name="connsiteX7" fmla="*/ 4220216 w 4904489"/>
              <a:gd name="connsiteY7" fmla="*/ 2379561 h 3545638"/>
              <a:gd name="connsiteX8" fmla="*/ 4904489 w 4904489"/>
              <a:gd name="connsiteY8" fmla="*/ 1690133 h 3545638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896254 w 4904489"/>
              <a:gd name="connsiteY2" fmla="*/ 1832149 h 3514739"/>
              <a:gd name="connsiteX3" fmla="*/ 1264965 w 4904489"/>
              <a:gd name="connsiteY3" fmla="*/ 2945742 h 3514739"/>
              <a:gd name="connsiteX4" fmla="*/ 2039888 w 4904489"/>
              <a:gd name="connsiteY4" fmla="*/ 3456419 h 3514739"/>
              <a:gd name="connsiteX5" fmla="*/ 3023921 w 4904489"/>
              <a:gd name="connsiteY5" fmla="*/ 3445513 h 3514739"/>
              <a:gd name="connsiteX6" fmla="*/ 3622319 w 4904489"/>
              <a:gd name="connsiteY6" fmla="*/ 2938949 h 3514739"/>
              <a:gd name="connsiteX7" fmla="*/ 4220216 w 4904489"/>
              <a:gd name="connsiteY7" fmla="*/ 2379561 h 3514739"/>
              <a:gd name="connsiteX8" fmla="*/ 4904489 w 4904489"/>
              <a:gd name="connsiteY8" fmla="*/ 1690133 h 3514739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1264965 w 4904489"/>
              <a:gd name="connsiteY2" fmla="*/ 2945742 h 3514739"/>
              <a:gd name="connsiteX3" fmla="*/ 2039888 w 4904489"/>
              <a:gd name="connsiteY3" fmla="*/ 3456419 h 3514739"/>
              <a:gd name="connsiteX4" fmla="*/ 3023921 w 4904489"/>
              <a:gd name="connsiteY4" fmla="*/ 3445513 h 3514739"/>
              <a:gd name="connsiteX5" fmla="*/ 3622319 w 4904489"/>
              <a:gd name="connsiteY5" fmla="*/ 2938949 h 3514739"/>
              <a:gd name="connsiteX6" fmla="*/ 4220216 w 4904489"/>
              <a:gd name="connsiteY6" fmla="*/ 2379561 h 3514739"/>
              <a:gd name="connsiteX7" fmla="*/ 4904489 w 4904489"/>
              <a:gd name="connsiteY7" fmla="*/ 1690133 h 3514739"/>
              <a:gd name="connsiteX0" fmla="*/ 0 w 4904489"/>
              <a:gd name="connsiteY0" fmla="*/ 0 h 3514739"/>
              <a:gd name="connsiteX1" fmla="*/ 1264965 w 4904489"/>
              <a:gd name="connsiteY1" fmla="*/ 2945742 h 3514739"/>
              <a:gd name="connsiteX2" fmla="*/ 2039888 w 4904489"/>
              <a:gd name="connsiteY2" fmla="*/ 3456419 h 3514739"/>
              <a:gd name="connsiteX3" fmla="*/ 3023921 w 4904489"/>
              <a:gd name="connsiteY3" fmla="*/ 3445513 h 3514739"/>
              <a:gd name="connsiteX4" fmla="*/ 3622319 w 4904489"/>
              <a:gd name="connsiteY4" fmla="*/ 2938949 h 3514739"/>
              <a:gd name="connsiteX5" fmla="*/ 4220216 w 4904489"/>
              <a:gd name="connsiteY5" fmla="*/ 2379561 h 3514739"/>
              <a:gd name="connsiteX6" fmla="*/ 4904489 w 4904489"/>
              <a:gd name="connsiteY6" fmla="*/ 1690133 h 3514739"/>
              <a:gd name="connsiteX0" fmla="*/ 0 w 3639524"/>
              <a:gd name="connsiteY0" fmla="*/ 1255609 h 1824606"/>
              <a:gd name="connsiteX1" fmla="*/ 774923 w 3639524"/>
              <a:gd name="connsiteY1" fmla="*/ 1766286 h 1824606"/>
              <a:gd name="connsiteX2" fmla="*/ 1758956 w 3639524"/>
              <a:gd name="connsiteY2" fmla="*/ 1755380 h 1824606"/>
              <a:gd name="connsiteX3" fmla="*/ 2357354 w 3639524"/>
              <a:gd name="connsiteY3" fmla="*/ 1248816 h 1824606"/>
              <a:gd name="connsiteX4" fmla="*/ 2955251 w 3639524"/>
              <a:gd name="connsiteY4" fmla="*/ 689428 h 1824606"/>
              <a:gd name="connsiteX5" fmla="*/ 3639524 w 3639524"/>
              <a:gd name="connsiteY5" fmla="*/ 0 h 1824606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53274"/>
              <a:gd name="connsiteY0" fmla="*/ 1344987 h 1818834"/>
              <a:gd name="connsiteX1" fmla="*/ 788673 w 3653274"/>
              <a:gd name="connsiteY1" fmla="*/ 1766286 h 1818834"/>
              <a:gd name="connsiteX2" fmla="*/ 1772706 w 3653274"/>
              <a:gd name="connsiteY2" fmla="*/ 1755380 h 1818834"/>
              <a:gd name="connsiteX3" fmla="*/ 2371104 w 3653274"/>
              <a:gd name="connsiteY3" fmla="*/ 1248816 h 1818834"/>
              <a:gd name="connsiteX4" fmla="*/ 2969001 w 3653274"/>
              <a:gd name="connsiteY4" fmla="*/ 689428 h 1818834"/>
              <a:gd name="connsiteX5" fmla="*/ 3653274 w 3653274"/>
              <a:gd name="connsiteY5" fmla="*/ 0 h 1818834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59575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77059"/>
              <a:gd name="connsiteX1" fmla="*/ 761172 w 3625773"/>
              <a:gd name="connsiteY1" fmla="*/ 1766286 h 1877059"/>
              <a:gd name="connsiteX2" fmla="*/ 1545824 w 3625773"/>
              <a:gd name="connsiteY2" fmla="*/ 1824132 h 1877059"/>
              <a:gd name="connsiteX3" fmla="*/ 2343603 w 3625773"/>
              <a:gd name="connsiteY3" fmla="*/ 1248816 h 1877059"/>
              <a:gd name="connsiteX4" fmla="*/ 2941500 w 3625773"/>
              <a:gd name="connsiteY4" fmla="*/ 689428 h 1877059"/>
              <a:gd name="connsiteX5" fmla="*/ 3625773 w 3625773"/>
              <a:gd name="connsiteY5" fmla="*/ 0 h 1877059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84162"/>
              <a:gd name="connsiteX1" fmla="*/ 1239474 w 4104075"/>
              <a:gd name="connsiteY1" fmla="*/ 1766286 h 1884162"/>
              <a:gd name="connsiteX2" fmla="*/ 2024126 w 4104075"/>
              <a:gd name="connsiteY2" fmla="*/ 1824132 h 1884162"/>
              <a:gd name="connsiteX3" fmla="*/ 2821905 w 4104075"/>
              <a:gd name="connsiteY3" fmla="*/ 1248816 h 1884162"/>
              <a:gd name="connsiteX4" fmla="*/ 3419802 w 4104075"/>
              <a:gd name="connsiteY4" fmla="*/ 689428 h 1884162"/>
              <a:gd name="connsiteX5" fmla="*/ 4104075 w 4104075"/>
              <a:gd name="connsiteY5" fmla="*/ 0 h 1884162"/>
              <a:gd name="connsiteX0" fmla="*/ 0 w 4104075"/>
              <a:gd name="connsiteY0" fmla="*/ 882340 h 1900994"/>
              <a:gd name="connsiteX1" fmla="*/ 1239474 w 4104075"/>
              <a:gd name="connsiteY1" fmla="*/ 1766286 h 1900994"/>
              <a:gd name="connsiteX2" fmla="*/ 2029292 w 4104075"/>
              <a:gd name="connsiteY2" fmla="*/ 1849963 h 1900994"/>
              <a:gd name="connsiteX3" fmla="*/ 2821905 w 4104075"/>
              <a:gd name="connsiteY3" fmla="*/ 1248816 h 1900994"/>
              <a:gd name="connsiteX4" fmla="*/ 3419802 w 4104075"/>
              <a:gd name="connsiteY4" fmla="*/ 689428 h 1900994"/>
              <a:gd name="connsiteX5" fmla="*/ 4104075 w 4104075"/>
              <a:gd name="connsiteY5" fmla="*/ 0 h 1900994"/>
              <a:gd name="connsiteX0" fmla="*/ 0 w 4104075"/>
              <a:gd name="connsiteY0" fmla="*/ 882340 h 1894384"/>
              <a:gd name="connsiteX1" fmla="*/ 1239474 w 4104075"/>
              <a:gd name="connsiteY1" fmla="*/ 1766286 h 1894384"/>
              <a:gd name="connsiteX2" fmla="*/ 2029292 w 4104075"/>
              <a:gd name="connsiteY2" fmla="*/ 1849963 h 1894384"/>
              <a:gd name="connsiteX3" fmla="*/ 2821905 w 4104075"/>
              <a:gd name="connsiteY3" fmla="*/ 1248816 h 1894384"/>
              <a:gd name="connsiteX4" fmla="*/ 3419802 w 4104075"/>
              <a:gd name="connsiteY4" fmla="*/ 689428 h 1894384"/>
              <a:gd name="connsiteX5" fmla="*/ 4104075 w 4104075"/>
              <a:gd name="connsiteY5" fmla="*/ 0 h 1894384"/>
              <a:gd name="connsiteX0" fmla="*/ 0 w 4104075"/>
              <a:gd name="connsiteY0" fmla="*/ 882340 h 1885698"/>
              <a:gd name="connsiteX1" fmla="*/ 1239474 w 4104075"/>
              <a:gd name="connsiteY1" fmla="*/ 1766286 h 1885698"/>
              <a:gd name="connsiteX2" fmla="*/ 2029292 w 4104075"/>
              <a:gd name="connsiteY2" fmla="*/ 1849963 h 1885698"/>
              <a:gd name="connsiteX3" fmla="*/ 2821905 w 4104075"/>
              <a:gd name="connsiteY3" fmla="*/ 1248816 h 1885698"/>
              <a:gd name="connsiteX4" fmla="*/ 3419802 w 4104075"/>
              <a:gd name="connsiteY4" fmla="*/ 689428 h 1885698"/>
              <a:gd name="connsiteX5" fmla="*/ 4104075 w 4104075"/>
              <a:gd name="connsiteY5" fmla="*/ 0 h 18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4075" h="1885698">
                <a:moveTo>
                  <a:pt x="0" y="882340"/>
                </a:moveTo>
                <a:cubicBezTo>
                  <a:pt x="484361" y="1323126"/>
                  <a:pt x="901259" y="1605016"/>
                  <a:pt x="1239474" y="1766286"/>
                </a:cubicBezTo>
                <a:cubicBezTo>
                  <a:pt x="1577689" y="1927557"/>
                  <a:pt x="1801432" y="1892535"/>
                  <a:pt x="2029292" y="1849963"/>
                </a:cubicBezTo>
                <a:cubicBezTo>
                  <a:pt x="2257152" y="1807391"/>
                  <a:pt x="2590153" y="1442238"/>
                  <a:pt x="2821905" y="1248816"/>
                </a:cubicBezTo>
                <a:cubicBezTo>
                  <a:pt x="3053657" y="1055394"/>
                  <a:pt x="3180316" y="914399"/>
                  <a:pt x="3419802" y="689428"/>
                </a:cubicBezTo>
                <a:cubicBezTo>
                  <a:pt x="3659288" y="464457"/>
                  <a:pt x="4104075" y="0"/>
                  <a:pt x="4104075" y="0"/>
                </a:cubicBez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  <a:alpha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904196" y="2301297"/>
            <a:ext cx="4904489" cy="3043510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4489" h="3043510">
                <a:moveTo>
                  <a:pt x="0" y="0"/>
                </a:moveTo>
                <a:cubicBezTo>
                  <a:pt x="47474" y="122464"/>
                  <a:pt x="343122" y="784834"/>
                  <a:pt x="451246" y="1090192"/>
                </a:cubicBezTo>
                <a:cubicBezTo>
                  <a:pt x="559370" y="1395550"/>
                  <a:pt x="703341" y="1597372"/>
                  <a:pt x="896254" y="1832149"/>
                </a:cubicBezTo>
                <a:cubicBezTo>
                  <a:pt x="1089167" y="2066926"/>
                  <a:pt x="1376867" y="2316375"/>
                  <a:pt x="1608724" y="2498855"/>
                </a:cubicBezTo>
                <a:cubicBezTo>
                  <a:pt x="1840581" y="2681335"/>
                  <a:pt x="2049236" y="2836859"/>
                  <a:pt x="2287394" y="2927029"/>
                </a:cubicBezTo>
                <a:cubicBezTo>
                  <a:pt x="2525552" y="3017199"/>
                  <a:pt x="2815184" y="3056224"/>
                  <a:pt x="3037671" y="3039877"/>
                </a:cubicBezTo>
                <a:cubicBezTo>
                  <a:pt x="3260158" y="3023530"/>
                  <a:pt x="3425228" y="2938999"/>
                  <a:pt x="3622319" y="2828946"/>
                </a:cubicBezTo>
                <a:cubicBezTo>
                  <a:pt x="3819410" y="2718893"/>
                  <a:pt x="3980730" y="2604532"/>
                  <a:pt x="4220216" y="2379561"/>
                </a:cubicBezTo>
                <a:cubicBezTo>
                  <a:pt x="4459702" y="2154590"/>
                  <a:pt x="4904489" y="1690133"/>
                  <a:pt x="4904489" y="1690133"/>
                </a:cubicBezTo>
              </a:path>
            </a:pathLst>
          </a:custGeom>
          <a:noFill/>
          <a:ln w="152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CCEEFD-8B0B-A743-9DD8-D48E1A82DB0E}"/>
              </a:ext>
            </a:extLst>
          </p:cNvPr>
          <p:cNvSpPr txBox="1"/>
          <p:nvPr/>
        </p:nvSpPr>
        <p:spPr>
          <a:xfrm>
            <a:off x="6959413" y="2884281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CTA North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273533E-00E7-AF4A-8507-B76C6EDF1A16}"/>
              </a:ext>
            </a:extLst>
          </p:cNvPr>
          <p:cNvSpPr/>
          <p:nvPr/>
        </p:nvSpPr>
        <p:spPr>
          <a:xfrm>
            <a:off x="2912012" y="2335237"/>
            <a:ext cx="1111348" cy="2039815"/>
          </a:xfrm>
          <a:custGeom>
            <a:avLst/>
            <a:gdLst>
              <a:gd name="connsiteX0" fmla="*/ 0 w 1111348"/>
              <a:gd name="connsiteY0" fmla="*/ 0 h 2039815"/>
              <a:gd name="connsiteX1" fmla="*/ 351693 w 1111348"/>
              <a:gd name="connsiteY1" fmla="*/ 829994 h 2039815"/>
              <a:gd name="connsiteX2" fmla="*/ 647114 w 1111348"/>
              <a:gd name="connsiteY2" fmla="*/ 1491175 h 2039815"/>
              <a:gd name="connsiteX3" fmla="*/ 1111348 w 1111348"/>
              <a:gd name="connsiteY3" fmla="*/ 2039815 h 203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348" h="2039815">
                <a:moveTo>
                  <a:pt x="0" y="0"/>
                </a:moveTo>
                <a:cubicBezTo>
                  <a:pt x="121920" y="290732"/>
                  <a:pt x="243841" y="581465"/>
                  <a:pt x="351693" y="829994"/>
                </a:cubicBezTo>
                <a:cubicBezTo>
                  <a:pt x="459545" y="1078523"/>
                  <a:pt x="520505" y="1289538"/>
                  <a:pt x="647114" y="1491175"/>
                </a:cubicBezTo>
                <a:cubicBezTo>
                  <a:pt x="773723" y="1692812"/>
                  <a:pt x="942535" y="1866313"/>
                  <a:pt x="1111348" y="2039815"/>
                </a:cubicBezTo>
              </a:path>
            </a:pathLst>
          </a:custGeom>
          <a:noFill/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653681C-5456-BC4B-B506-7F66251CE853}"/>
              </a:ext>
            </a:extLst>
          </p:cNvPr>
          <p:cNvSpPr txBox="1"/>
          <p:nvPr/>
        </p:nvSpPr>
        <p:spPr>
          <a:xfrm>
            <a:off x="3349085" y="4214395"/>
            <a:ext cx="397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LST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F4975FF-2FA2-F14C-B0F6-BADE8AA8F40C}"/>
              </a:ext>
            </a:extLst>
          </p:cNvPr>
          <p:cNvSpPr/>
          <p:nvPr/>
        </p:nvSpPr>
        <p:spPr>
          <a:xfrm>
            <a:off x="3649481" y="-610475"/>
            <a:ext cx="6127634" cy="815427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softEdge rad="254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Redshift z=1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5AB7AFC-CD60-ED4B-82E2-95138BE22E1F}"/>
              </a:ext>
            </a:extLst>
          </p:cNvPr>
          <p:cNvSpPr/>
          <p:nvPr/>
        </p:nvSpPr>
        <p:spPr>
          <a:xfrm>
            <a:off x="3838931" y="-1448675"/>
            <a:ext cx="1024617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6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ta-observatory.org/wp-content/uploads/2018/03/CTA-Performance-prod3b-v1-Comparison-DifferentialSensitivity-OtherInstruments.png">
            <a:extLst>
              <a:ext uri="{FF2B5EF4-FFF2-40B4-BE49-F238E27FC236}">
                <a16:creationId xmlns:a16="http://schemas.microsoft.com/office/drawing/2014/main" xmlns="" id="{CEB34283-65D9-9F47-99CA-68AB059C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48" y="1553620"/>
            <a:ext cx="7637931" cy="48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510749" y="2451656"/>
            <a:ext cx="437322" cy="286247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065" y="3344375"/>
            <a:ext cx="125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00204E"/>
                </a:solidFill>
              </a:rPr>
              <a:t>Energy Flux</a:t>
            </a:r>
          </a:p>
          <a:p>
            <a:pPr algn="ctr"/>
            <a:r>
              <a:rPr lang="en-US" dirty="0"/>
              <a:t>[erg/cm</a:t>
            </a:r>
            <a:r>
              <a:rPr lang="en-US" baseline="30000" dirty="0"/>
              <a:t>2</a:t>
            </a:r>
            <a:r>
              <a:rPr lang="en-US" dirty="0"/>
              <a:t>s]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584174" y="2146856"/>
            <a:ext cx="5327374" cy="35515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27" y="1642646"/>
            <a:ext cx="1719159" cy="6731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3220278" y="1964026"/>
            <a:ext cx="3286540" cy="2214846"/>
          </a:xfrm>
          <a:custGeom>
            <a:avLst/>
            <a:gdLst>
              <a:gd name="connsiteX0" fmla="*/ 13252 w 3299792"/>
              <a:gd name="connsiteY0" fmla="*/ 0 h 2213113"/>
              <a:gd name="connsiteX1" fmla="*/ 371061 w 3299792"/>
              <a:gd name="connsiteY1" fmla="*/ 940904 h 2213113"/>
              <a:gd name="connsiteX2" fmla="*/ 781879 w 3299792"/>
              <a:gd name="connsiteY2" fmla="*/ 1563756 h 2213113"/>
              <a:gd name="connsiteX3" fmla="*/ 1391479 w 3299792"/>
              <a:gd name="connsiteY3" fmla="*/ 2080591 h 2213113"/>
              <a:gd name="connsiteX4" fmla="*/ 1908313 w 3299792"/>
              <a:gd name="connsiteY4" fmla="*/ 2213113 h 2213113"/>
              <a:gd name="connsiteX5" fmla="*/ 2650435 w 3299792"/>
              <a:gd name="connsiteY5" fmla="*/ 2027582 h 2213113"/>
              <a:gd name="connsiteX6" fmla="*/ 3299792 w 3299792"/>
              <a:gd name="connsiteY6" fmla="*/ 1577008 h 2213113"/>
              <a:gd name="connsiteX7" fmla="*/ 3299792 w 3299792"/>
              <a:gd name="connsiteY7" fmla="*/ 1152939 h 2213113"/>
              <a:gd name="connsiteX8" fmla="*/ 2769705 w 3299792"/>
              <a:gd name="connsiteY8" fmla="*/ 1696278 h 2213113"/>
              <a:gd name="connsiteX9" fmla="*/ 2120348 w 3299792"/>
              <a:gd name="connsiteY9" fmla="*/ 1974574 h 2213113"/>
              <a:gd name="connsiteX10" fmla="*/ 1550505 w 3299792"/>
              <a:gd name="connsiteY10" fmla="*/ 1921565 h 2213113"/>
              <a:gd name="connsiteX11" fmla="*/ 940905 w 3299792"/>
              <a:gd name="connsiteY11" fmla="*/ 1497495 h 2213113"/>
              <a:gd name="connsiteX12" fmla="*/ 516835 w 3299792"/>
              <a:gd name="connsiteY12" fmla="*/ 1020417 h 2213113"/>
              <a:gd name="connsiteX13" fmla="*/ 0 w 3299792"/>
              <a:gd name="connsiteY13" fmla="*/ 79513 h 2213113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37739"/>
              <a:gd name="connsiteX1" fmla="*/ 357809 w 3286540"/>
              <a:gd name="connsiteY1" fmla="*/ 991213 h 2237739"/>
              <a:gd name="connsiteX2" fmla="*/ 768627 w 3286540"/>
              <a:gd name="connsiteY2" fmla="*/ 1614065 h 2237739"/>
              <a:gd name="connsiteX3" fmla="*/ 1378227 w 3286540"/>
              <a:gd name="connsiteY3" fmla="*/ 2130900 h 2237739"/>
              <a:gd name="connsiteX4" fmla="*/ 1895061 w 3286540"/>
              <a:gd name="connsiteY4" fmla="*/ 2235200 h 2237739"/>
              <a:gd name="connsiteX5" fmla="*/ 2637183 w 3286540"/>
              <a:gd name="connsiteY5" fmla="*/ 2077891 h 2237739"/>
              <a:gd name="connsiteX6" fmla="*/ 3286540 w 3286540"/>
              <a:gd name="connsiteY6" fmla="*/ 1627317 h 2237739"/>
              <a:gd name="connsiteX7" fmla="*/ 3286540 w 3286540"/>
              <a:gd name="connsiteY7" fmla="*/ 1203248 h 2237739"/>
              <a:gd name="connsiteX8" fmla="*/ 2716941 w 3286540"/>
              <a:gd name="connsiteY8" fmla="*/ 1752231 h 2237739"/>
              <a:gd name="connsiteX9" fmla="*/ 2095807 w 3286540"/>
              <a:gd name="connsiteY9" fmla="*/ 2002305 h 2237739"/>
              <a:gd name="connsiteX10" fmla="*/ 1525964 w 3286540"/>
              <a:gd name="connsiteY10" fmla="*/ 1960585 h 2237739"/>
              <a:gd name="connsiteX11" fmla="*/ 927653 w 3286540"/>
              <a:gd name="connsiteY11" fmla="*/ 1547804 h 2237739"/>
              <a:gd name="connsiteX12" fmla="*/ 503583 w 3286540"/>
              <a:gd name="connsiteY12" fmla="*/ 1070726 h 2237739"/>
              <a:gd name="connsiteX13" fmla="*/ 14970 w 3286540"/>
              <a:gd name="connsiteY13" fmla="*/ 0 h 2237739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852"/>
              <a:gd name="connsiteX1" fmla="*/ 357809 w 3286540"/>
              <a:gd name="connsiteY1" fmla="*/ 991213 h 2239852"/>
              <a:gd name="connsiteX2" fmla="*/ 768627 w 3286540"/>
              <a:gd name="connsiteY2" fmla="*/ 1614065 h 2239852"/>
              <a:gd name="connsiteX3" fmla="*/ 1378227 w 3286540"/>
              <a:gd name="connsiteY3" fmla="*/ 2130900 h 2239852"/>
              <a:gd name="connsiteX4" fmla="*/ 1895061 w 3286540"/>
              <a:gd name="connsiteY4" fmla="*/ 2235200 h 2239852"/>
              <a:gd name="connsiteX5" fmla="*/ 2592027 w 3286540"/>
              <a:gd name="connsiteY5" fmla="*/ 2044024 h 2239852"/>
              <a:gd name="connsiteX6" fmla="*/ 3286540 w 3286540"/>
              <a:gd name="connsiteY6" fmla="*/ 1627317 h 2239852"/>
              <a:gd name="connsiteX7" fmla="*/ 3286540 w 3286540"/>
              <a:gd name="connsiteY7" fmla="*/ 1203248 h 2239852"/>
              <a:gd name="connsiteX8" fmla="*/ 2716941 w 3286540"/>
              <a:gd name="connsiteY8" fmla="*/ 1752231 h 2239852"/>
              <a:gd name="connsiteX9" fmla="*/ 2095807 w 3286540"/>
              <a:gd name="connsiteY9" fmla="*/ 2002305 h 2239852"/>
              <a:gd name="connsiteX10" fmla="*/ 1525964 w 3286540"/>
              <a:gd name="connsiteY10" fmla="*/ 1960585 h 2239852"/>
              <a:gd name="connsiteX11" fmla="*/ 927653 w 3286540"/>
              <a:gd name="connsiteY11" fmla="*/ 1547804 h 2239852"/>
              <a:gd name="connsiteX12" fmla="*/ 503583 w 3286540"/>
              <a:gd name="connsiteY12" fmla="*/ 1070726 h 2239852"/>
              <a:gd name="connsiteX13" fmla="*/ 14970 w 3286540"/>
              <a:gd name="connsiteY13" fmla="*/ 0 h 2239852"/>
              <a:gd name="connsiteX0" fmla="*/ 0 w 3286540"/>
              <a:gd name="connsiteY0" fmla="*/ 50309 h 2220212"/>
              <a:gd name="connsiteX1" fmla="*/ 357809 w 3286540"/>
              <a:gd name="connsiteY1" fmla="*/ 991213 h 2220212"/>
              <a:gd name="connsiteX2" fmla="*/ 768627 w 3286540"/>
              <a:gd name="connsiteY2" fmla="*/ 1614065 h 2220212"/>
              <a:gd name="connsiteX3" fmla="*/ 1378227 w 3286540"/>
              <a:gd name="connsiteY3" fmla="*/ 2130900 h 2220212"/>
              <a:gd name="connsiteX4" fmla="*/ 1911994 w 3286540"/>
              <a:gd name="connsiteY4" fmla="*/ 2212622 h 2220212"/>
              <a:gd name="connsiteX5" fmla="*/ 2592027 w 3286540"/>
              <a:gd name="connsiteY5" fmla="*/ 2044024 h 2220212"/>
              <a:gd name="connsiteX6" fmla="*/ 3286540 w 3286540"/>
              <a:gd name="connsiteY6" fmla="*/ 1627317 h 2220212"/>
              <a:gd name="connsiteX7" fmla="*/ 3286540 w 3286540"/>
              <a:gd name="connsiteY7" fmla="*/ 1203248 h 2220212"/>
              <a:gd name="connsiteX8" fmla="*/ 2716941 w 3286540"/>
              <a:gd name="connsiteY8" fmla="*/ 1752231 h 2220212"/>
              <a:gd name="connsiteX9" fmla="*/ 2095807 w 3286540"/>
              <a:gd name="connsiteY9" fmla="*/ 2002305 h 2220212"/>
              <a:gd name="connsiteX10" fmla="*/ 1525964 w 3286540"/>
              <a:gd name="connsiteY10" fmla="*/ 1960585 h 2220212"/>
              <a:gd name="connsiteX11" fmla="*/ 927653 w 3286540"/>
              <a:gd name="connsiteY11" fmla="*/ 1547804 h 2220212"/>
              <a:gd name="connsiteX12" fmla="*/ 503583 w 3286540"/>
              <a:gd name="connsiteY12" fmla="*/ 1070726 h 2220212"/>
              <a:gd name="connsiteX13" fmla="*/ 14970 w 3286540"/>
              <a:gd name="connsiteY13" fmla="*/ 0 h 2220212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716941 w 3286540"/>
              <a:gd name="connsiteY8" fmla="*/ 1752231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123943 w 3286540"/>
              <a:gd name="connsiteY9" fmla="*/ 1946035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6540" h="2214846">
                <a:moveTo>
                  <a:pt x="0" y="50309"/>
                </a:moveTo>
                <a:cubicBezTo>
                  <a:pt x="119270" y="363944"/>
                  <a:pt x="229705" y="730587"/>
                  <a:pt x="357809" y="991213"/>
                </a:cubicBezTo>
                <a:cubicBezTo>
                  <a:pt x="485914" y="1251839"/>
                  <a:pt x="601380" y="1428821"/>
                  <a:pt x="768627" y="1614065"/>
                </a:cubicBezTo>
                <a:cubicBezTo>
                  <a:pt x="935874" y="1799309"/>
                  <a:pt x="1170732" y="2002919"/>
                  <a:pt x="1361293" y="2102678"/>
                </a:cubicBezTo>
                <a:cubicBezTo>
                  <a:pt x="1551854" y="2202437"/>
                  <a:pt x="1706872" y="2222398"/>
                  <a:pt x="1911994" y="2212622"/>
                </a:cubicBezTo>
                <a:cubicBezTo>
                  <a:pt x="2117116" y="2202846"/>
                  <a:pt x="2362936" y="2141575"/>
                  <a:pt x="2592027" y="2044024"/>
                </a:cubicBezTo>
                <a:cubicBezTo>
                  <a:pt x="2821118" y="1946473"/>
                  <a:pt x="3099292" y="1756158"/>
                  <a:pt x="3286540" y="1627317"/>
                </a:cubicBezTo>
                <a:lnTo>
                  <a:pt x="3286540" y="1203248"/>
                </a:lnTo>
                <a:cubicBezTo>
                  <a:pt x="3209481" y="1279570"/>
                  <a:pt x="2854436" y="1642500"/>
                  <a:pt x="2660670" y="1766298"/>
                </a:cubicBezTo>
                <a:cubicBezTo>
                  <a:pt x="2466904" y="1890096"/>
                  <a:pt x="2313061" y="1920688"/>
                  <a:pt x="2123943" y="1946035"/>
                </a:cubicBezTo>
                <a:cubicBezTo>
                  <a:pt x="1934825" y="1971382"/>
                  <a:pt x="1725346" y="1984754"/>
                  <a:pt x="1525964" y="1918382"/>
                </a:cubicBezTo>
                <a:cubicBezTo>
                  <a:pt x="1326582" y="1852010"/>
                  <a:pt x="1098050" y="1689080"/>
                  <a:pt x="927653" y="1547804"/>
                </a:cubicBezTo>
                <a:cubicBezTo>
                  <a:pt x="757256" y="1406528"/>
                  <a:pt x="655697" y="1328693"/>
                  <a:pt x="503583" y="1070726"/>
                </a:cubicBezTo>
                <a:cubicBezTo>
                  <a:pt x="351469" y="812759"/>
                  <a:pt x="177841" y="356909"/>
                  <a:pt x="14970" y="0"/>
                </a:cubicBezTo>
              </a:path>
            </a:pathLst>
          </a:cu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(Steady sources)</a:t>
            </a:r>
          </a:p>
        </p:txBody>
      </p:sp>
      <p:sp>
        <p:nvSpPr>
          <p:cNvPr id="25" name="Freeform 24"/>
          <p:cNvSpPr/>
          <p:nvPr/>
        </p:nvSpPr>
        <p:spPr bwMode="auto">
          <a:xfrm>
            <a:off x="2411896" y="1974578"/>
            <a:ext cx="2345635" cy="2292626"/>
          </a:xfrm>
          <a:custGeom>
            <a:avLst/>
            <a:gdLst>
              <a:gd name="connsiteX0" fmla="*/ 13252 w 2345635"/>
              <a:gd name="connsiteY0" fmla="*/ 1311965 h 2292626"/>
              <a:gd name="connsiteX1" fmla="*/ 0 w 2345635"/>
              <a:gd name="connsiteY1" fmla="*/ 2292626 h 2292626"/>
              <a:gd name="connsiteX2" fmla="*/ 2345635 w 2345635"/>
              <a:gd name="connsiteY2" fmla="*/ 0 h 2292626"/>
              <a:gd name="connsiteX3" fmla="*/ 2120348 w 2345635"/>
              <a:gd name="connsiteY3" fmla="*/ 13252 h 2292626"/>
              <a:gd name="connsiteX4" fmla="*/ 1126435 w 2345635"/>
              <a:gd name="connsiteY4" fmla="*/ 1046922 h 2292626"/>
              <a:gd name="connsiteX5" fmla="*/ 622852 w 2345635"/>
              <a:gd name="connsiteY5" fmla="*/ 1272209 h 2292626"/>
              <a:gd name="connsiteX6" fmla="*/ 79513 w 2345635"/>
              <a:gd name="connsiteY6" fmla="*/ 1351722 h 229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5635" h="2292626">
                <a:moveTo>
                  <a:pt x="13252" y="1311965"/>
                </a:moveTo>
                <a:lnTo>
                  <a:pt x="0" y="2292626"/>
                </a:lnTo>
                <a:lnTo>
                  <a:pt x="2345635" y="0"/>
                </a:lnTo>
                <a:lnTo>
                  <a:pt x="2120348" y="13252"/>
                </a:lnTo>
                <a:lnTo>
                  <a:pt x="1126435" y="1046922"/>
                </a:lnTo>
                <a:lnTo>
                  <a:pt x="622852" y="1272209"/>
                </a:lnTo>
                <a:lnTo>
                  <a:pt x="79513" y="1351722"/>
                </a:lnTo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2020" y="4077058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Fermi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Pass 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98049" y="2977062"/>
            <a:ext cx="1033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Current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Cherenkov 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   telescopes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          (50 h)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31957" y="244890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HAWC</a:t>
            </a:r>
          </a:p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1 to 5 </a:t>
            </a: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yr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8749" y="6157768"/>
            <a:ext cx="18415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Energy E[</a:t>
            </a:r>
            <a:r>
              <a:rPr lang="en-US" sz="1800" dirty="0" err="1"/>
              <a:t>TeV</a:t>
            </a:r>
            <a:r>
              <a:rPr lang="en-US" sz="1800" dirty="0"/>
              <a:t>]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4572000" y="2186613"/>
            <a:ext cx="2835965" cy="2411896"/>
          </a:xfrm>
          <a:custGeom>
            <a:avLst/>
            <a:gdLst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782957 w 2835965"/>
              <a:gd name="connsiteY6" fmla="*/ 1908313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5965" h="2411896">
                <a:moveTo>
                  <a:pt x="0" y="0"/>
                </a:moveTo>
                <a:lnTo>
                  <a:pt x="0" y="384313"/>
                </a:lnTo>
                <a:cubicBezTo>
                  <a:pt x="121478" y="585304"/>
                  <a:pt x="526900" y="987287"/>
                  <a:pt x="741144" y="1205948"/>
                </a:cubicBezTo>
                <a:cubicBezTo>
                  <a:pt x="955388" y="1424609"/>
                  <a:pt x="1082261" y="1541669"/>
                  <a:pt x="1285461" y="1696278"/>
                </a:cubicBezTo>
                <a:cubicBezTo>
                  <a:pt x="1506331" y="1842052"/>
                  <a:pt x="1721064" y="1993963"/>
                  <a:pt x="1948070" y="2133600"/>
                </a:cubicBezTo>
                <a:cubicBezTo>
                  <a:pt x="2168940" y="2279374"/>
                  <a:pt x="2666767" y="2402222"/>
                  <a:pt x="2835965" y="2411896"/>
                </a:cubicBezTo>
                <a:cubicBezTo>
                  <a:pt x="2831175" y="2252621"/>
                  <a:pt x="2834969" y="2084760"/>
                  <a:pt x="2817300" y="1916899"/>
                </a:cubicBezTo>
                <a:cubicBezTo>
                  <a:pt x="2639018" y="1872569"/>
                  <a:pt x="2215161" y="1797753"/>
                  <a:pt x="1919609" y="1644248"/>
                </a:cubicBezTo>
                <a:cubicBezTo>
                  <a:pt x="1624057" y="1490743"/>
                  <a:pt x="1264855" y="1216738"/>
                  <a:pt x="1043986" y="995869"/>
                </a:cubicBezTo>
                <a:lnTo>
                  <a:pt x="344557" y="357809"/>
                </a:lnTo>
                <a:lnTo>
                  <a:pt x="0" y="0"/>
                </a:lnTo>
                <a:close/>
              </a:path>
            </a:pathLst>
          </a:custGeom>
          <a:solidFill>
            <a:srgbClr val="C3D69B">
              <a:alpha val="6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3939" y="5038339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CTA South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AC2C98B8-CC39-1041-AB11-1885CA3BDDD9}"/>
              </a:ext>
            </a:extLst>
          </p:cNvPr>
          <p:cNvSpPr/>
          <p:nvPr/>
        </p:nvSpPr>
        <p:spPr>
          <a:xfrm>
            <a:off x="3729694" y="3161281"/>
            <a:ext cx="4104075" cy="1885698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0737"/>
              <a:gd name="connsiteX1" fmla="*/ 451246 w 4904489"/>
              <a:gd name="connsiteY1" fmla="*/ 1090192 h 3040737"/>
              <a:gd name="connsiteX2" fmla="*/ 896254 w 4904489"/>
              <a:gd name="connsiteY2" fmla="*/ 1832149 h 3040737"/>
              <a:gd name="connsiteX3" fmla="*/ 1608724 w 4904489"/>
              <a:gd name="connsiteY3" fmla="*/ 2498855 h 3040737"/>
              <a:gd name="connsiteX4" fmla="*/ 2287394 w 4904489"/>
              <a:gd name="connsiteY4" fmla="*/ 2927029 h 3040737"/>
              <a:gd name="connsiteX5" fmla="*/ 3037671 w 4904489"/>
              <a:gd name="connsiteY5" fmla="*/ 3039877 h 3040737"/>
              <a:gd name="connsiteX6" fmla="*/ 3622319 w 4904489"/>
              <a:gd name="connsiteY6" fmla="*/ 2938949 h 3040737"/>
              <a:gd name="connsiteX7" fmla="*/ 4220216 w 4904489"/>
              <a:gd name="connsiteY7" fmla="*/ 2379561 h 3040737"/>
              <a:gd name="connsiteX8" fmla="*/ 4904489 w 4904489"/>
              <a:gd name="connsiteY8" fmla="*/ 1690133 h 3040737"/>
              <a:gd name="connsiteX0" fmla="*/ 0 w 4904489"/>
              <a:gd name="connsiteY0" fmla="*/ 0 h 3445521"/>
              <a:gd name="connsiteX1" fmla="*/ 451246 w 4904489"/>
              <a:gd name="connsiteY1" fmla="*/ 1090192 h 3445521"/>
              <a:gd name="connsiteX2" fmla="*/ 896254 w 4904489"/>
              <a:gd name="connsiteY2" fmla="*/ 1832149 h 3445521"/>
              <a:gd name="connsiteX3" fmla="*/ 1608724 w 4904489"/>
              <a:gd name="connsiteY3" fmla="*/ 2498855 h 3445521"/>
              <a:gd name="connsiteX4" fmla="*/ 2287394 w 4904489"/>
              <a:gd name="connsiteY4" fmla="*/ 2927029 h 3445521"/>
              <a:gd name="connsiteX5" fmla="*/ 3023921 w 4904489"/>
              <a:gd name="connsiteY5" fmla="*/ 3445513 h 3445521"/>
              <a:gd name="connsiteX6" fmla="*/ 3622319 w 4904489"/>
              <a:gd name="connsiteY6" fmla="*/ 2938949 h 3445521"/>
              <a:gd name="connsiteX7" fmla="*/ 4220216 w 4904489"/>
              <a:gd name="connsiteY7" fmla="*/ 2379561 h 3445521"/>
              <a:gd name="connsiteX8" fmla="*/ 4904489 w 4904489"/>
              <a:gd name="connsiteY8" fmla="*/ 1690133 h 3445521"/>
              <a:gd name="connsiteX0" fmla="*/ 0 w 4904489"/>
              <a:gd name="connsiteY0" fmla="*/ 0 h 3545638"/>
              <a:gd name="connsiteX1" fmla="*/ 451246 w 4904489"/>
              <a:gd name="connsiteY1" fmla="*/ 1090192 h 3545638"/>
              <a:gd name="connsiteX2" fmla="*/ 896254 w 4904489"/>
              <a:gd name="connsiteY2" fmla="*/ 1832149 h 3545638"/>
              <a:gd name="connsiteX3" fmla="*/ 1608724 w 4904489"/>
              <a:gd name="connsiteY3" fmla="*/ 2498855 h 3545638"/>
              <a:gd name="connsiteX4" fmla="*/ 2039888 w 4904489"/>
              <a:gd name="connsiteY4" fmla="*/ 3456419 h 3545638"/>
              <a:gd name="connsiteX5" fmla="*/ 3023921 w 4904489"/>
              <a:gd name="connsiteY5" fmla="*/ 3445513 h 3545638"/>
              <a:gd name="connsiteX6" fmla="*/ 3622319 w 4904489"/>
              <a:gd name="connsiteY6" fmla="*/ 2938949 h 3545638"/>
              <a:gd name="connsiteX7" fmla="*/ 4220216 w 4904489"/>
              <a:gd name="connsiteY7" fmla="*/ 2379561 h 3545638"/>
              <a:gd name="connsiteX8" fmla="*/ 4904489 w 4904489"/>
              <a:gd name="connsiteY8" fmla="*/ 1690133 h 3545638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896254 w 4904489"/>
              <a:gd name="connsiteY2" fmla="*/ 1832149 h 3514739"/>
              <a:gd name="connsiteX3" fmla="*/ 1264965 w 4904489"/>
              <a:gd name="connsiteY3" fmla="*/ 2945742 h 3514739"/>
              <a:gd name="connsiteX4" fmla="*/ 2039888 w 4904489"/>
              <a:gd name="connsiteY4" fmla="*/ 3456419 h 3514739"/>
              <a:gd name="connsiteX5" fmla="*/ 3023921 w 4904489"/>
              <a:gd name="connsiteY5" fmla="*/ 3445513 h 3514739"/>
              <a:gd name="connsiteX6" fmla="*/ 3622319 w 4904489"/>
              <a:gd name="connsiteY6" fmla="*/ 2938949 h 3514739"/>
              <a:gd name="connsiteX7" fmla="*/ 4220216 w 4904489"/>
              <a:gd name="connsiteY7" fmla="*/ 2379561 h 3514739"/>
              <a:gd name="connsiteX8" fmla="*/ 4904489 w 4904489"/>
              <a:gd name="connsiteY8" fmla="*/ 1690133 h 3514739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1264965 w 4904489"/>
              <a:gd name="connsiteY2" fmla="*/ 2945742 h 3514739"/>
              <a:gd name="connsiteX3" fmla="*/ 2039888 w 4904489"/>
              <a:gd name="connsiteY3" fmla="*/ 3456419 h 3514739"/>
              <a:gd name="connsiteX4" fmla="*/ 3023921 w 4904489"/>
              <a:gd name="connsiteY4" fmla="*/ 3445513 h 3514739"/>
              <a:gd name="connsiteX5" fmla="*/ 3622319 w 4904489"/>
              <a:gd name="connsiteY5" fmla="*/ 2938949 h 3514739"/>
              <a:gd name="connsiteX6" fmla="*/ 4220216 w 4904489"/>
              <a:gd name="connsiteY6" fmla="*/ 2379561 h 3514739"/>
              <a:gd name="connsiteX7" fmla="*/ 4904489 w 4904489"/>
              <a:gd name="connsiteY7" fmla="*/ 1690133 h 3514739"/>
              <a:gd name="connsiteX0" fmla="*/ 0 w 4904489"/>
              <a:gd name="connsiteY0" fmla="*/ 0 h 3514739"/>
              <a:gd name="connsiteX1" fmla="*/ 1264965 w 4904489"/>
              <a:gd name="connsiteY1" fmla="*/ 2945742 h 3514739"/>
              <a:gd name="connsiteX2" fmla="*/ 2039888 w 4904489"/>
              <a:gd name="connsiteY2" fmla="*/ 3456419 h 3514739"/>
              <a:gd name="connsiteX3" fmla="*/ 3023921 w 4904489"/>
              <a:gd name="connsiteY3" fmla="*/ 3445513 h 3514739"/>
              <a:gd name="connsiteX4" fmla="*/ 3622319 w 4904489"/>
              <a:gd name="connsiteY4" fmla="*/ 2938949 h 3514739"/>
              <a:gd name="connsiteX5" fmla="*/ 4220216 w 4904489"/>
              <a:gd name="connsiteY5" fmla="*/ 2379561 h 3514739"/>
              <a:gd name="connsiteX6" fmla="*/ 4904489 w 4904489"/>
              <a:gd name="connsiteY6" fmla="*/ 1690133 h 3514739"/>
              <a:gd name="connsiteX0" fmla="*/ 0 w 3639524"/>
              <a:gd name="connsiteY0" fmla="*/ 1255609 h 1824606"/>
              <a:gd name="connsiteX1" fmla="*/ 774923 w 3639524"/>
              <a:gd name="connsiteY1" fmla="*/ 1766286 h 1824606"/>
              <a:gd name="connsiteX2" fmla="*/ 1758956 w 3639524"/>
              <a:gd name="connsiteY2" fmla="*/ 1755380 h 1824606"/>
              <a:gd name="connsiteX3" fmla="*/ 2357354 w 3639524"/>
              <a:gd name="connsiteY3" fmla="*/ 1248816 h 1824606"/>
              <a:gd name="connsiteX4" fmla="*/ 2955251 w 3639524"/>
              <a:gd name="connsiteY4" fmla="*/ 689428 h 1824606"/>
              <a:gd name="connsiteX5" fmla="*/ 3639524 w 3639524"/>
              <a:gd name="connsiteY5" fmla="*/ 0 h 1824606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53274"/>
              <a:gd name="connsiteY0" fmla="*/ 1344987 h 1818834"/>
              <a:gd name="connsiteX1" fmla="*/ 788673 w 3653274"/>
              <a:gd name="connsiteY1" fmla="*/ 1766286 h 1818834"/>
              <a:gd name="connsiteX2" fmla="*/ 1772706 w 3653274"/>
              <a:gd name="connsiteY2" fmla="*/ 1755380 h 1818834"/>
              <a:gd name="connsiteX3" fmla="*/ 2371104 w 3653274"/>
              <a:gd name="connsiteY3" fmla="*/ 1248816 h 1818834"/>
              <a:gd name="connsiteX4" fmla="*/ 2969001 w 3653274"/>
              <a:gd name="connsiteY4" fmla="*/ 689428 h 1818834"/>
              <a:gd name="connsiteX5" fmla="*/ 3653274 w 3653274"/>
              <a:gd name="connsiteY5" fmla="*/ 0 h 1818834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59575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77059"/>
              <a:gd name="connsiteX1" fmla="*/ 761172 w 3625773"/>
              <a:gd name="connsiteY1" fmla="*/ 1766286 h 1877059"/>
              <a:gd name="connsiteX2" fmla="*/ 1545824 w 3625773"/>
              <a:gd name="connsiteY2" fmla="*/ 1824132 h 1877059"/>
              <a:gd name="connsiteX3" fmla="*/ 2343603 w 3625773"/>
              <a:gd name="connsiteY3" fmla="*/ 1248816 h 1877059"/>
              <a:gd name="connsiteX4" fmla="*/ 2941500 w 3625773"/>
              <a:gd name="connsiteY4" fmla="*/ 689428 h 1877059"/>
              <a:gd name="connsiteX5" fmla="*/ 3625773 w 3625773"/>
              <a:gd name="connsiteY5" fmla="*/ 0 h 1877059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84162"/>
              <a:gd name="connsiteX1" fmla="*/ 1239474 w 4104075"/>
              <a:gd name="connsiteY1" fmla="*/ 1766286 h 1884162"/>
              <a:gd name="connsiteX2" fmla="*/ 2024126 w 4104075"/>
              <a:gd name="connsiteY2" fmla="*/ 1824132 h 1884162"/>
              <a:gd name="connsiteX3" fmla="*/ 2821905 w 4104075"/>
              <a:gd name="connsiteY3" fmla="*/ 1248816 h 1884162"/>
              <a:gd name="connsiteX4" fmla="*/ 3419802 w 4104075"/>
              <a:gd name="connsiteY4" fmla="*/ 689428 h 1884162"/>
              <a:gd name="connsiteX5" fmla="*/ 4104075 w 4104075"/>
              <a:gd name="connsiteY5" fmla="*/ 0 h 1884162"/>
              <a:gd name="connsiteX0" fmla="*/ 0 w 4104075"/>
              <a:gd name="connsiteY0" fmla="*/ 882340 h 1900994"/>
              <a:gd name="connsiteX1" fmla="*/ 1239474 w 4104075"/>
              <a:gd name="connsiteY1" fmla="*/ 1766286 h 1900994"/>
              <a:gd name="connsiteX2" fmla="*/ 2029292 w 4104075"/>
              <a:gd name="connsiteY2" fmla="*/ 1849963 h 1900994"/>
              <a:gd name="connsiteX3" fmla="*/ 2821905 w 4104075"/>
              <a:gd name="connsiteY3" fmla="*/ 1248816 h 1900994"/>
              <a:gd name="connsiteX4" fmla="*/ 3419802 w 4104075"/>
              <a:gd name="connsiteY4" fmla="*/ 689428 h 1900994"/>
              <a:gd name="connsiteX5" fmla="*/ 4104075 w 4104075"/>
              <a:gd name="connsiteY5" fmla="*/ 0 h 1900994"/>
              <a:gd name="connsiteX0" fmla="*/ 0 w 4104075"/>
              <a:gd name="connsiteY0" fmla="*/ 882340 h 1894384"/>
              <a:gd name="connsiteX1" fmla="*/ 1239474 w 4104075"/>
              <a:gd name="connsiteY1" fmla="*/ 1766286 h 1894384"/>
              <a:gd name="connsiteX2" fmla="*/ 2029292 w 4104075"/>
              <a:gd name="connsiteY2" fmla="*/ 1849963 h 1894384"/>
              <a:gd name="connsiteX3" fmla="*/ 2821905 w 4104075"/>
              <a:gd name="connsiteY3" fmla="*/ 1248816 h 1894384"/>
              <a:gd name="connsiteX4" fmla="*/ 3419802 w 4104075"/>
              <a:gd name="connsiteY4" fmla="*/ 689428 h 1894384"/>
              <a:gd name="connsiteX5" fmla="*/ 4104075 w 4104075"/>
              <a:gd name="connsiteY5" fmla="*/ 0 h 1894384"/>
              <a:gd name="connsiteX0" fmla="*/ 0 w 4104075"/>
              <a:gd name="connsiteY0" fmla="*/ 882340 h 1885698"/>
              <a:gd name="connsiteX1" fmla="*/ 1239474 w 4104075"/>
              <a:gd name="connsiteY1" fmla="*/ 1766286 h 1885698"/>
              <a:gd name="connsiteX2" fmla="*/ 2029292 w 4104075"/>
              <a:gd name="connsiteY2" fmla="*/ 1849963 h 1885698"/>
              <a:gd name="connsiteX3" fmla="*/ 2821905 w 4104075"/>
              <a:gd name="connsiteY3" fmla="*/ 1248816 h 1885698"/>
              <a:gd name="connsiteX4" fmla="*/ 3419802 w 4104075"/>
              <a:gd name="connsiteY4" fmla="*/ 689428 h 1885698"/>
              <a:gd name="connsiteX5" fmla="*/ 4104075 w 4104075"/>
              <a:gd name="connsiteY5" fmla="*/ 0 h 18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4075" h="1885698">
                <a:moveTo>
                  <a:pt x="0" y="882340"/>
                </a:moveTo>
                <a:cubicBezTo>
                  <a:pt x="484361" y="1323126"/>
                  <a:pt x="901259" y="1605016"/>
                  <a:pt x="1239474" y="1766286"/>
                </a:cubicBezTo>
                <a:cubicBezTo>
                  <a:pt x="1577689" y="1927557"/>
                  <a:pt x="1801432" y="1892535"/>
                  <a:pt x="2029292" y="1849963"/>
                </a:cubicBezTo>
                <a:cubicBezTo>
                  <a:pt x="2257152" y="1807391"/>
                  <a:pt x="2590153" y="1442238"/>
                  <a:pt x="2821905" y="1248816"/>
                </a:cubicBezTo>
                <a:cubicBezTo>
                  <a:pt x="3053657" y="1055394"/>
                  <a:pt x="3180316" y="914399"/>
                  <a:pt x="3419802" y="689428"/>
                </a:cubicBezTo>
                <a:cubicBezTo>
                  <a:pt x="3659288" y="464457"/>
                  <a:pt x="4104075" y="0"/>
                  <a:pt x="4104075" y="0"/>
                </a:cubicBez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  <a:alpha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904196" y="2301297"/>
            <a:ext cx="4904489" cy="3043510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4489" h="3043510">
                <a:moveTo>
                  <a:pt x="0" y="0"/>
                </a:moveTo>
                <a:cubicBezTo>
                  <a:pt x="47474" y="122464"/>
                  <a:pt x="343122" y="784834"/>
                  <a:pt x="451246" y="1090192"/>
                </a:cubicBezTo>
                <a:cubicBezTo>
                  <a:pt x="559370" y="1395550"/>
                  <a:pt x="703341" y="1597372"/>
                  <a:pt x="896254" y="1832149"/>
                </a:cubicBezTo>
                <a:cubicBezTo>
                  <a:pt x="1089167" y="2066926"/>
                  <a:pt x="1376867" y="2316375"/>
                  <a:pt x="1608724" y="2498855"/>
                </a:cubicBezTo>
                <a:cubicBezTo>
                  <a:pt x="1840581" y="2681335"/>
                  <a:pt x="2049236" y="2836859"/>
                  <a:pt x="2287394" y="2927029"/>
                </a:cubicBezTo>
                <a:cubicBezTo>
                  <a:pt x="2525552" y="3017199"/>
                  <a:pt x="2815184" y="3056224"/>
                  <a:pt x="3037671" y="3039877"/>
                </a:cubicBezTo>
                <a:cubicBezTo>
                  <a:pt x="3260158" y="3023530"/>
                  <a:pt x="3425228" y="2938999"/>
                  <a:pt x="3622319" y="2828946"/>
                </a:cubicBezTo>
                <a:cubicBezTo>
                  <a:pt x="3819410" y="2718893"/>
                  <a:pt x="3980730" y="2604532"/>
                  <a:pt x="4220216" y="2379561"/>
                </a:cubicBezTo>
                <a:cubicBezTo>
                  <a:pt x="4459702" y="2154590"/>
                  <a:pt x="4904489" y="1690133"/>
                  <a:pt x="4904489" y="1690133"/>
                </a:cubicBezTo>
              </a:path>
            </a:pathLst>
          </a:custGeom>
          <a:noFill/>
          <a:ln w="152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CCEEFD-8B0B-A743-9DD8-D48E1A82DB0E}"/>
              </a:ext>
            </a:extLst>
          </p:cNvPr>
          <p:cNvSpPr txBox="1"/>
          <p:nvPr/>
        </p:nvSpPr>
        <p:spPr>
          <a:xfrm>
            <a:off x="6959413" y="2884281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CTA North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273533E-00E7-AF4A-8507-B76C6EDF1A16}"/>
              </a:ext>
            </a:extLst>
          </p:cNvPr>
          <p:cNvSpPr/>
          <p:nvPr/>
        </p:nvSpPr>
        <p:spPr>
          <a:xfrm>
            <a:off x="2912012" y="2335237"/>
            <a:ext cx="1111348" cy="2039815"/>
          </a:xfrm>
          <a:custGeom>
            <a:avLst/>
            <a:gdLst>
              <a:gd name="connsiteX0" fmla="*/ 0 w 1111348"/>
              <a:gd name="connsiteY0" fmla="*/ 0 h 2039815"/>
              <a:gd name="connsiteX1" fmla="*/ 351693 w 1111348"/>
              <a:gd name="connsiteY1" fmla="*/ 829994 h 2039815"/>
              <a:gd name="connsiteX2" fmla="*/ 647114 w 1111348"/>
              <a:gd name="connsiteY2" fmla="*/ 1491175 h 2039815"/>
              <a:gd name="connsiteX3" fmla="*/ 1111348 w 1111348"/>
              <a:gd name="connsiteY3" fmla="*/ 2039815 h 203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348" h="2039815">
                <a:moveTo>
                  <a:pt x="0" y="0"/>
                </a:moveTo>
                <a:cubicBezTo>
                  <a:pt x="121920" y="290732"/>
                  <a:pt x="243841" y="581465"/>
                  <a:pt x="351693" y="829994"/>
                </a:cubicBezTo>
                <a:cubicBezTo>
                  <a:pt x="459545" y="1078523"/>
                  <a:pt x="520505" y="1289538"/>
                  <a:pt x="647114" y="1491175"/>
                </a:cubicBezTo>
                <a:cubicBezTo>
                  <a:pt x="773723" y="1692812"/>
                  <a:pt x="942535" y="1866313"/>
                  <a:pt x="1111348" y="2039815"/>
                </a:cubicBezTo>
              </a:path>
            </a:pathLst>
          </a:custGeom>
          <a:noFill/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653681C-5456-BC4B-B506-7F66251CE853}"/>
              </a:ext>
            </a:extLst>
          </p:cNvPr>
          <p:cNvSpPr txBox="1"/>
          <p:nvPr/>
        </p:nvSpPr>
        <p:spPr>
          <a:xfrm>
            <a:off x="3349085" y="4214395"/>
            <a:ext cx="397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LST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F4975FF-2FA2-F14C-B0F6-BADE8AA8F40C}"/>
              </a:ext>
            </a:extLst>
          </p:cNvPr>
          <p:cNvSpPr/>
          <p:nvPr/>
        </p:nvSpPr>
        <p:spPr>
          <a:xfrm>
            <a:off x="3781671" y="-1"/>
            <a:ext cx="5374627" cy="6902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Redshift z=1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0FB1BBF-782E-8443-99ED-933F432BDB9C}"/>
              </a:ext>
            </a:extLst>
          </p:cNvPr>
          <p:cNvCxnSpPr/>
          <p:nvPr/>
        </p:nvCxnSpPr>
        <p:spPr>
          <a:xfrm>
            <a:off x="3837943" y="0"/>
            <a:ext cx="0" cy="6858000"/>
          </a:xfrm>
          <a:prstGeom prst="line">
            <a:avLst/>
          </a:prstGeom>
          <a:ln w="130175" cmpd="tri">
            <a:solidFill>
              <a:schemeClr val="bg1">
                <a:lumMod val="50000"/>
                <a:alpha val="2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D8F480A-0B8F-8E40-B0F6-EDE16C76CF46}"/>
              </a:ext>
            </a:extLst>
          </p:cNvPr>
          <p:cNvSpPr txBox="1"/>
          <p:nvPr/>
        </p:nvSpPr>
        <p:spPr>
          <a:xfrm>
            <a:off x="0" y="5978777"/>
            <a:ext cx="2841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For steady sources </a:t>
            </a:r>
            <a:r>
              <a:rPr lang="mr-IN" dirty="0">
                <a:solidFill>
                  <a:schemeClr val="bg1">
                    <a:lumMod val="50000"/>
                  </a:schemeClr>
                </a:solidFill>
              </a:rPr>
              <a:t>–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integration time 50 h for CTs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years for Fermi, HAWC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147BAB3-87CD-3F44-82CC-43C8BD6B6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632" y="1871481"/>
            <a:ext cx="4963651" cy="3995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A79A56-7C63-D743-9026-A6920BF069A5}"/>
              </a:ext>
            </a:extLst>
          </p:cNvPr>
          <p:cNvSpPr txBox="1"/>
          <p:nvPr/>
        </p:nvSpPr>
        <p:spPr>
          <a:xfrm>
            <a:off x="7816501" y="2378927"/>
            <a:ext cx="99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Azadi</a:t>
            </a:r>
          </a:p>
        </p:txBody>
      </p:sp>
      <p:sp>
        <p:nvSpPr>
          <p:cNvPr id="17" name="Snip and Round Single Corner Rectangle 16">
            <a:extLst>
              <a:ext uri="{FF2B5EF4-FFF2-40B4-BE49-F238E27FC236}">
                <a16:creationId xmlns:a16="http://schemas.microsoft.com/office/drawing/2014/main" xmlns="" id="{B8C26C23-866B-B344-B828-78493C3170C9}"/>
              </a:ext>
            </a:extLst>
          </p:cNvPr>
          <p:cNvSpPr/>
          <p:nvPr/>
        </p:nvSpPr>
        <p:spPr>
          <a:xfrm>
            <a:off x="6274784" y="3893539"/>
            <a:ext cx="1636055" cy="1307882"/>
          </a:xfrm>
          <a:prstGeom prst="snip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34F7826-C020-BE4C-8355-679705BB4C62}"/>
              </a:ext>
            </a:extLst>
          </p:cNvPr>
          <p:cNvSpPr txBox="1"/>
          <p:nvPr/>
        </p:nvSpPr>
        <p:spPr>
          <a:xfrm>
            <a:off x="6541410" y="3952178"/>
            <a:ext cx="91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AGN </a:t>
            </a:r>
          </a:p>
          <a:p>
            <a:pPr algn="ctr"/>
            <a:r>
              <a:rPr lang="en-US" dirty="0" err="1"/>
              <a:t>activitiy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9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ta-observatory.org/wp-content/uploads/2018/03/CTA-Performance-prod3b-v1-Comparison-DifferentialSensitivity-OtherInstruments.png">
            <a:extLst>
              <a:ext uri="{FF2B5EF4-FFF2-40B4-BE49-F238E27FC236}">
                <a16:creationId xmlns:a16="http://schemas.microsoft.com/office/drawing/2014/main" xmlns="" id="{CEB34283-65D9-9F47-99CA-68AB059C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48" y="1553620"/>
            <a:ext cx="7637931" cy="48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510749" y="2451656"/>
            <a:ext cx="437322" cy="286247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065" y="3344375"/>
            <a:ext cx="125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00204E"/>
                </a:solidFill>
              </a:rPr>
              <a:t>Energy Flux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[erg/cm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s]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584174" y="2146856"/>
            <a:ext cx="5327374" cy="35515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27" y="1642646"/>
            <a:ext cx="1719159" cy="6731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3220278" y="1964026"/>
            <a:ext cx="3286540" cy="2214846"/>
          </a:xfrm>
          <a:custGeom>
            <a:avLst/>
            <a:gdLst>
              <a:gd name="connsiteX0" fmla="*/ 13252 w 3299792"/>
              <a:gd name="connsiteY0" fmla="*/ 0 h 2213113"/>
              <a:gd name="connsiteX1" fmla="*/ 371061 w 3299792"/>
              <a:gd name="connsiteY1" fmla="*/ 940904 h 2213113"/>
              <a:gd name="connsiteX2" fmla="*/ 781879 w 3299792"/>
              <a:gd name="connsiteY2" fmla="*/ 1563756 h 2213113"/>
              <a:gd name="connsiteX3" fmla="*/ 1391479 w 3299792"/>
              <a:gd name="connsiteY3" fmla="*/ 2080591 h 2213113"/>
              <a:gd name="connsiteX4" fmla="*/ 1908313 w 3299792"/>
              <a:gd name="connsiteY4" fmla="*/ 2213113 h 2213113"/>
              <a:gd name="connsiteX5" fmla="*/ 2650435 w 3299792"/>
              <a:gd name="connsiteY5" fmla="*/ 2027582 h 2213113"/>
              <a:gd name="connsiteX6" fmla="*/ 3299792 w 3299792"/>
              <a:gd name="connsiteY6" fmla="*/ 1577008 h 2213113"/>
              <a:gd name="connsiteX7" fmla="*/ 3299792 w 3299792"/>
              <a:gd name="connsiteY7" fmla="*/ 1152939 h 2213113"/>
              <a:gd name="connsiteX8" fmla="*/ 2769705 w 3299792"/>
              <a:gd name="connsiteY8" fmla="*/ 1696278 h 2213113"/>
              <a:gd name="connsiteX9" fmla="*/ 2120348 w 3299792"/>
              <a:gd name="connsiteY9" fmla="*/ 1974574 h 2213113"/>
              <a:gd name="connsiteX10" fmla="*/ 1550505 w 3299792"/>
              <a:gd name="connsiteY10" fmla="*/ 1921565 h 2213113"/>
              <a:gd name="connsiteX11" fmla="*/ 940905 w 3299792"/>
              <a:gd name="connsiteY11" fmla="*/ 1497495 h 2213113"/>
              <a:gd name="connsiteX12" fmla="*/ 516835 w 3299792"/>
              <a:gd name="connsiteY12" fmla="*/ 1020417 h 2213113"/>
              <a:gd name="connsiteX13" fmla="*/ 0 w 3299792"/>
              <a:gd name="connsiteY13" fmla="*/ 79513 h 2213113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37739"/>
              <a:gd name="connsiteX1" fmla="*/ 357809 w 3286540"/>
              <a:gd name="connsiteY1" fmla="*/ 991213 h 2237739"/>
              <a:gd name="connsiteX2" fmla="*/ 768627 w 3286540"/>
              <a:gd name="connsiteY2" fmla="*/ 1614065 h 2237739"/>
              <a:gd name="connsiteX3" fmla="*/ 1378227 w 3286540"/>
              <a:gd name="connsiteY3" fmla="*/ 2130900 h 2237739"/>
              <a:gd name="connsiteX4" fmla="*/ 1895061 w 3286540"/>
              <a:gd name="connsiteY4" fmla="*/ 2235200 h 2237739"/>
              <a:gd name="connsiteX5" fmla="*/ 2637183 w 3286540"/>
              <a:gd name="connsiteY5" fmla="*/ 2077891 h 2237739"/>
              <a:gd name="connsiteX6" fmla="*/ 3286540 w 3286540"/>
              <a:gd name="connsiteY6" fmla="*/ 1627317 h 2237739"/>
              <a:gd name="connsiteX7" fmla="*/ 3286540 w 3286540"/>
              <a:gd name="connsiteY7" fmla="*/ 1203248 h 2237739"/>
              <a:gd name="connsiteX8" fmla="*/ 2716941 w 3286540"/>
              <a:gd name="connsiteY8" fmla="*/ 1752231 h 2237739"/>
              <a:gd name="connsiteX9" fmla="*/ 2095807 w 3286540"/>
              <a:gd name="connsiteY9" fmla="*/ 2002305 h 2237739"/>
              <a:gd name="connsiteX10" fmla="*/ 1525964 w 3286540"/>
              <a:gd name="connsiteY10" fmla="*/ 1960585 h 2237739"/>
              <a:gd name="connsiteX11" fmla="*/ 927653 w 3286540"/>
              <a:gd name="connsiteY11" fmla="*/ 1547804 h 2237739"/>
              <a:gd name="connsiteX12" fmla="*/ 503583 w 3286540"/>
              <a:gd name="connsiteY12" fmla="*/ 1070726 h 2237739"/>
              <a:gd name="connsiteX13" fmla="*/ 14970 w 3286540"/>
              <a:gd name="connsiteY13" fmla="*/ 0 h 2237739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852"/>
              <a:gd name="connsiteX1" fmla="*/ 357809 w 3286540"/>
              <a:gd name="connsiteY1" fmla="*/ 991213 h 2239852"/>
              <a:gd name="connsiteX2" fmla="*/ 768627 w 3286540"/>
              <a:gd name="connsiteY2" fmla="*/ 1614065 h 2239852"/>
              <a:gd name="connsiteX3" fmla="*/ 1378227 w 3286540"/>
              <a:gd name="connsiteY3" fmla="*/ 2130900 h 2239852"/>
              <a:gd name="connsiteX4" fmla="*/ 1895061 w 3286540"/>
              <a:gd name="connsiteY4" fmla="*/ 2235200 h 2239852"/>
              <a:gd name="connsiteX5" fmla="*/ 2592027 w 3286540"/>
              <a:gd name="connsiteY5" fmla="*/ 2044024 h 2239852"/>
              <a:gd name="connsiteX6" fmla="*/ 3286540 w 3286540"/>
              <a:gd name="connsiteY6" fmla="*/ 1627317 h 2239852"/>
              <a:gd name="connsiteX7" fmla="*/ 3286540 w 3286540"/>
              <a:gd name="connsiteY7" fmla="*/ 1203248 h 2239852"/>
              <a:gd name="connsiteX8" fmla="*/ 2716941 w 3286540"/>
              <a:gd name="connsiteY8" fmla="*/ 1752231 h 2239852"/>
              <a:gd name="connsiteX9" fmla="*/ 2095807 w 3286540"/>
              <a:gd name="connsiteY9" fmla="*/ 2002305 h 2239852"/>
              <a:gd name="connsiteX10" fmla="*/ 1525964 w 3286540"/>
              <a:gd name="connsiteY10" fmla="*/ 1960585 h 2239852"/>
              <a:gd name="connsiteX11" fmla="*/ 927653 w 3286540"/>
              <a:gd name="connsiteY11" fmla="*/ 1547804 h 2239852"/>
              <a:gd name="connsiteX12" fmla="*/ 503583 w 3286540"/>
              <a:gd name="connsiteY12" fmla="*/ 1070726 h 2239852"/>
              <a:gd name="connsiteX13" fmla="*/ 14970 w 3286540"/>
              <a:gd name="connsiteY13" fmla="*/ 0 h 2239852"/>
              <a:gd name="connsiteX0" fmla="*/ 0 w 3286540"/>
              <a:gd name="connsiteY0" fmla="*/ 50309 h 2220212"/>
              <a:gd name="connsiteX1" fmla="*/ 357809 w 3286540"/>
              <a:gd name="connsiteY1" fmla="*/ 991213 h 2220212"/>
              <a:gd name="connsiteX2" fmla="*/ 768627 w 3286540"/>
              <a:gd name="connsiteY2" fmla="*/ 1614065 h 2220212"/>
              <a:gd name="connsiteX3" fmla="*/ 1378227 w 3286540"/>
              <a:gd name="connsiteY3" fmla="*/ 2130900 h 2220212"/>
              <a:gd name="connsiteX4" fmla="*/ 1911994 w 3286540"/>
              <a:gd name="connsiteY4" fmla="*/ 2212622 h 2220212"/>
              <a:gd name="connsiteX5" fmla="*/ 2592027 w 3286540"/>
              <a:gd name="connsiteY5" fmla="*/ 2044024 h 2220212"/>
              <a:gd name="connsiteX6" fmla="*/ 3286540 w 3286540"/>
              <a:gd name="connsiteY6" fmla="*/ 1627317 h 2220212"/>
              <a:gd name="connsiteX7" fmla="*/ 3286540 w 3286540"/>
              <a:gd name="connsiteY7" fmla="*/ 1203248 h 2220212"/>
              <a:gd name="connsiteX8" fmla="*/ 2716941 w 3286540"/>
              <a:gd name="connsiteY8" fmla="*/ 1752231 h 2220212"/>
              <a:gd name="connsiteX9" fmla="*/ 2095807 w 3286540"/>
              <a:gd name="connsiteY9" fmla="*/ 2002305 h 2220212"/>
              <a:gd name="connsiteX10" fmla="*/ 1525964 w 3286540"/>
              <a:gd name="connsiteY10" fmla="*/ 1960585 h 2220212"/>
              <a:gd name="connsiteX11" fmla="*/ 927653 w 3286540"/>
              <a:gd name="connsiteY11" fmla="*/ 1547804 h 2220212"/>
              <a:gd name="connsiteX12" fmla="*/ 503583 w 3286540"/>
              <a:gd name="connsiteY12" fmla="*/ 1070726 h 2220212"/>
              <a:gd name="connsiteX13" fmla="*/ 14970 w 3286540"/>
              <a:gd name="connsiteY13" fmla="*/ 0 h 2220212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716941 w 3286540"/>
              <a:gd name="connsiteY8" fmla="*/ 1752231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123943 w 3286540"/>
              <a:gd name="connsiteY9" fmla="*/ 1946035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6540" h="2214846">
                <a:moveTo>
                  <a:pt x="0" y="50309"/>
                </a:moveTo>
                <a:cubicBezTo>
                  <a:pt x="119270" y="363944"/>
                  <a:pt x="229705" y="730587"/>
                  <a:pt x="357809" y="991213"/>
                </a:cubicBezTo>
                <a:cubicBezTo>
                  <a:pt x="485914" y="1251839"/>
                  <a:pt x="601380" y="1428821"/>
                  <a:pt x="768627" y="1614065"/>
                </a:cubicBezTo>
                <a:cubicBezTo>
                  <a:pt x="935874" y="1799309"/>
                  <a:pt x="1170732" y="2002919"/>
                  <a:pt x="1361293" y="2102678"/>
                </a:cubicBezTo>
                <a:cubicBezTo>
                  <a:pt x="1551854" y="2202437"/>
                  <a:pt x="1706872" y="2222398"/>
                  <a:pt x="1911994" y="2212622"/>
                </a:cubicBezTo>
                <a:cubicBezTo>
                  <a:pt x="2117116" y="2202846"/>
                  <a:pt x="2362936" y="2141575"/>
                  <a:pt x="2592027" y="2044024"/>
                </a:cubicBezTo>
                <a:cubicBezTo>
                  <a:pt x="2821118" y="1946473"/>
                  <a:pt x="3099292" y="1756158"/>
                  <a:pt x="3286540" y="1627317"/>
                </a:cubicBezTo>
                <a:lnTo>
                  <a:pt x="3286540" y="1203248"/>
                </a:lnTo>
                <a:cubicBezTo>
                  <a:pt x="3209481" y="1279570"/>
                  <a:pt x="2854436" y="1642500"/>
                  <a:pt x="2660670" y="1766298"/>
                </a:cubicBezTo>
                <a:cubicBezTo>
                  <a:pt x="2466904" y="1890096"/>
                  <a:pt x="2313061" y="1920688"/>
                  <a:pt x="2123943" y="1946035"/>
                </a:cubicBezTo>
                <a:cubicBezTo>
                  <a:pt x="1934825" y="1971382"/>
                  <a:pt x="1725346" y="1984754"/>
                  <a:pt x="1525964" y="1918382"/>
                </a:cubicBezTo>
                <a:cubicBezTo>
                  <a:pt x="1326582" y="1852010"/>
                  <a:pt x="1098050" y="1689080"/>
                  <a:pt x="927653" y="1547804"/>
                </a:cubicBezTo>
                <a:cubicBezTo>
                  <a:pt x="757256" y="1406528"/>
                  <a:pt x="655697" y="1328693"/>
                  <a:pt x="503583" y="1070726"/>
                </a:cubicBezTo>
                <a:cubicBezTo>
                  <a:pt x="351469" y="812759"/>
                  <a:pt x="177841" y="356909"/>
                  <a:pt x="14970" y="0"/>
                </a:cubicBezTo>
              </a:path>
            </a:pathLst>
          </a:cu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(Steady sources)</a:t>
            </a:r>
          </a:p>
        </p:txBody>
      </p:sp>
      <p:sp>
        <p:nvSpPr>
          <p:cNvPr id="25" name="Freeform 24"/>
          <p:cNvSpPr/>
          <p:nvPr/>
        </p:nvSpPr>
        <p:spPr bwMode="auto">
          <a:xfrm>
            <a:off x="2411896" y="1974578"/>
            <a:ext cx="2345635" cy="2292626"/>
          </a:xfrm>
          <a:custGeom>
            <a:avLst/>
            <a:gdLst>
              <a:gd name="connsiteX0" fmla="*/ 13252 w 2345635"/>
              <a:gd name="connsiteY0" fmla="*/ 1311965 h 2292626"/>
              <a:gd name="connsiteX1" fmla="*/ 0 w 2345635"/>
              <a:gd name="connsiteY1" fmla="*/ 2292626 h 2292626"/>
              <a:gd name="connsiteX2" fmla="*/ 2345635 w 2345635"/>
              <a:gd name="connsiteY2" fmla="*/ 0 h 2292626"/>
              <a:gd name="connsiteX3" fmla="*/ 2120348 w 2345635"/>
              <a:gd name="connsiteY3" fmla="*/ 13252 h 2292626"/>
              <a:gd name="connsiteX4" fmla="*/ 1126435 w 2345635"/>
              <a:gd name="connsiteY4" fmla="*/ 1046922 h 2292626"/>
              <a:gd name="connsiteX5" fmla="*/ 622852 w 2345635"/>
              <a:gd name="connsiteY5" fmla="*/ 1272209 h 2292626"/>
              <a:gd name="connsiteX6" fmla="*/ 79513 w 2345635"/>
              <a:gd name="connsiteY6" fmla="*/ 1351722 h 229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5635" h="2292626">
                <a:moveTo>
                  <a:pt x="13252" y="1311965"/>
                </a:moveTo>
                <a:lnTo>
                  <a:pt x="0" y="2292626"/>
                </a:lnTo>
                <a:lnTo>
                  <a:pt x="2345635" y="0"/>
                </a:lnTo>
                <a:lnTo>
                  <a:pt x="2120348" y="13252"/>
                </a:lnTo>
                <a:lnTo>
                  <a:pt x="1126435" y="1046922"/>
                </a:lnTo>
                <a:lnTo>
                  <a:pt x="622852" y="1272209"/>
                </a:lnTo>
                <a:lnTo>
                  <a:pt x="79513" y="1351722"/>
                </a:lnTo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2020" y="4077058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Fermi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 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98049" y="2977062"/>
            <a:ext cx="1033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Cherenkov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telescopes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(50 h)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31957" y="244890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3B84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HAWC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3B84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to 5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3B84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63B845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978777"/>
            <a:ext cx="2841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steady sources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integration time 50 h for 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 for Fermi, HAWC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8749" y="6157768"/>
            <a:ext cx="18415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E[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4572000" y="2186613"/>
            <a:ext cx="2835965" cy="2411896"/>
          </a:xfrm>
          <a:custGeom>
            <a:avLst/>
            <a:gdLst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782957 w 2835965"/>
              <a:gd name="connsiteY6" fmla="*/ 1908313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5965" h="2411896">
                <a:moveTo>
                  <a:pt x="0" y="0"/>
                </a:moveTo>
                <a:lnTo>
                  <a:pt x="0" y="384313"/>
                </a:lnTo>
                <a:cubicBezTo>
                  <a:pt x="121478" y="585304"/>
                  <a:pt x="526900" y="987287"/>
                  <a:pt x="741144" y="1205948"/>
                </a:cubicBezTo>
                <a:cubicBezTo>
                  <a:pt x="955388" y="1424609"/>
                  <a:pt x="1082261" y="1541669"/>
                  <a:pt x="1285461" y="1696278"/>
                </a:cubicBezTo>
                <a:cubicBezTo>
                  <a:pt x="1506331" y="1842052"/>
                  <a:pt x="1721064" y="1993963"/>
                  <a:pt x="1948070" y="2133600"/>
                </a:cubicBezTo>
                <a:cubicBezTo>
                  <a:pt x="2168940" y="2279374"/>
                  <a:pt x="2666767" y="2402222"/>
                  <a:pt x="2835965" y="2411896"/>
                </a:cubicBezTo>
                <a:cubicBezTo>
                  <a:pt x="2831175" y="2252621"/>
                  <a:pt x="2834969" y="2084760"/>
                  <a:pt x="2817300" y="1916899"/>
                </a:cubicBezTo>
                <a:cubicBezTo>
                  <a:pt x="2639018" y="1872569"/>
                  <a:pt x="2215161" y="1797753"/>
                  <a:pt x="1919609" y="1644248"/>
                </a:cubicBezTo>
                <a:cubicBezTo>
                  <a:pt x="1624057" y="1490743"/>
                  <a:pt x="1264855" y="1216738"/>
                  <a:pt x="1043986" y="995869"/>
                </a:cubicBezTo>
                <a:lnTo>
                  <a:pt x="344557" y="357809"/>
                </a:lnTo>
                <a:lnTo>
                  <a:pt x="0" y="0"/>
                </a:lnTo>
                <a:close/>
              </a:path>
            </a:pathLst>
          </a:custGeom>
          <a:solidFill>
            <a:srgbClr val="C3D69B">
              <a:alpha val="6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3939" y="5038339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000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CTA South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AC2C98B8-CC39-1041-AB11-1885CA3BDDD9}"/>
              </a:ext>
            </a:extLst>
          </p:cNvPr>
          <p:cNvSpPr/>
          <p:nvPr/>
        </p:nvSpPr>
        <p:spPr>
          <a:xfrm>
            <a:off x="3729694" y="3161281"/>
            <a:ext cx="4104075" cy="1885698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0737"/>
              <a:gd name="connsiteX1" fmla="*/ 451246 w 4904489"/>
              <a:gd name="connsiteY1" fmla="*/ 1090192 h 3040737"/>
              <a:gd name="connsiteX2" fmla="*/ 896254 w 4904489"/>
              <a:gd name="connsiteY2" fmla="*/ 1832149 h 3040737"/>
              <a:gd name="connsiteX3" fmla="*/ 1608724 w 4904489"/>
              <a:gd name="connsiteY3" fmla="*/ 2498855 h 3040737"/>
              <a:gd name="connsiteX4" fmla="*/ 2287394 w 4904489"/>
              <a:gd name="connsiteY4" fmla="*/ 2927029 h 3040737"/>
              <a:gd name="connsiteX5" fmla="*/ 3037671 w 4904489"/>
              <a:gd name="connsiteY5" fmla="*/ 3039877 h 3040737"/>
              <a:gd name="connsiteX6" fmla="*/ 3622319 w 4904489"/>
              <a:gd name="connsiteY6" fmla="*/ 2938949 h 3040737"/>
              <a:gd name="connsiteX7" fmla="*/ 4220216 w 4904489"/>
              <a:gd name="connsiteY7" fmla="*/ 2379561 h 3040737"/>
              <a:gd name="connsiteX8" fmla="*/ 4904489 w 4904489"/>
              <a:gd name="connsiteY8" fmla="*/ 1690133 h 3040737"/>
              <a:gd name="connsiteX0" fmla="*/ 0 w 4904489"/>
              <a:gd name="connsiteY0" fmla="*/ 0 h 3445521"/>
              <a:gd name="connsiteX1" fmla="*/ 451246 w 4904489"/>
              <a:gd name="connsiteY1" fmla="*/ 1090192 h 3445521"/>
              <a:gd name="connsiteX2" fmla="*/ 896254 w 4904489"/>
              <a:gd name="connsiteY2" fmla="*/ 1832149 h 3445521"/>
              <a:gd name="connsiteX3" fmla="*/ 1608724 w 4904489"/>
              <a:gd name="connsiteY3" fmla="*/ 2498855 h 3445521"/>
              <a:gd name="connsiteX4" fmla="*/ 2287394 w 4904489"/>
              <a:gd name="connsiteY4" fmla="*/ 2927029 h 3445521"/>
              <a:gd name="connsiteX5" fmla="*/ 3023921 w 4904489"/>
              <a:gd name="connsiteY5" fmla="*/ 3445513 h 3445521"/>
              <a:gd name="connsiteX6" fmla="*/ 3622319 w 4904489"/>
              <a:gd name="connsiteY6" fmla="*/ 2938949 h 3445521"/>
              <a:gd name="connsiteX7" fmla="*/ 4220216 w 4904489"/>
              <a:gd name="connsiteY7" fmla="*/ 2379561 h 3445521"/>
              <a:gd name="connsiteX8" fmla="*/ 4904489 w 4904489"/>
              <a:gd name="connsiteY8" fmla="*/ 1690133 h 3445521"/>
              <a:gd name="connsiteX0" fmla="*/ 0 w 4904489"/>
              <a:gd name="connsiteY0" fmla="*/ 0 h 3545638"/>
              <a:gd name="connsiteX1" fmla="*/ 451246 w 4904489"/>
              <a:gd name="connsiteY1" fmla="*/ 1090192 h 3545638"/>
              <a:gd name="connsiteX2" fmla="*/ 896254 w 4904489"/>
              <a:gd name="connsiteY2" fmla="*/ 1832149 h 3545638"/>
              <a:gd name="connsiteX3" fmla="*/ 1608724 w 4904489"/>
              <a:gd name="connsiteY3" fmla="*/ 2498855 h 3545638"/>
              <a:gd name="connsiteX4" fmla="*/ 2039888 w 4904489"/>
              <a:gd name="connsiteY4" fmla="*/ 3456419 h 3545638"/>
              <a:gd name="connsiteX5" fmla="*/ 3023921 w 4904489"/>
              <a:gd name="connsiteY5" fmla="*/ 3445513 h 3545638"/>
              <a:gd name="connsiteX6" fmla="*/ 3622319 w 4904489"/>
              <a:gd name="connsiteY6" fmla="*/ 2938949 h 3545638"/>
              <a:gd name="connsiteX7" fmla="*/ 4220216 w 4904489"/>
              <a:gd name="connsiteY7" fmla="*/ 2379561 h 3545638"/>
              <a:gd name="connsiteX8" fmla="*/ 4904489 w 4904489"/>
              <a:gd name="connsiteY8" fmla="*/ 1690133 h 3545638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896254 w 4904489"/>
              <a:gd name="connsiteY2" fmla="*/ 1832149 h 3514739"/>
              <a:gd name="connsiteX3" fmla="*/ 1264965 w 4904489"/>
              <a:gd name="connsiteY3" fmla="*/ 2945742 h 3514739"/>
              <a:gd name="connsiteX4" fmla="*/ 2039888 w 4904489"/>
              <a:gd name="connsiteY4" fmla="*/ 3456419 h 3514739"/>
              <a:gd name="connsiteX5" fmla="*/ 3023921 w 4904489"/>
              <a:gd name="connsiteY5" fmla="*/ 3445513 h 3514739"/>
              <a:gd name="connsiteX6" fmla="*/ 3622319 w 4904489"/>
              <a:gd name="connsiteY6" fmla="*/ 2938949 h 3514739"/>
              <a:gd name="connsiteX7" fmla="*/ 4220216 w 4904489"/>
              <a:gd name="connsiteY7" fmla="*/ 2379561 h 3514739"/>
              <a:gd name="connsiteX8" fmla="*/ 4904489 w 4904489"/>
              <a:gd name="connsiteY8" fmla="*/ 1690133 h 3514739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1264965 w 4904489"/>
              <a:gd name="connsiteY2" fmla="*/ 2945742 h 3514739"/>
              <a:gd name="connsiteX3" fmla="*/ 2039888 w 4904489"/>
              <a:gd name="connsiteY3" fmla="*/ 3456419 h 3514739"/>
              <a:gd name="connsiteX4" fmla="*/ 3023921 w 4904489"/>
              <a:gd name="connsiteY4" fmla="*/ 3445513 h 3514739"/>
              <a:gd name="connsiteX5" fmla="*/ 3622319 w 4904489"/>
              <a:gd name="connsiteY5" fmla="*/ 2938949 h 3514739"/>
              <a:gd name="connsiteX6" fmla="*/ 4220216 w 4904489"/>
              <a:gd name="connsiteY6" fmla="*/ 2379561 h 3514739"/>
              <a:gd name="connsiteX7" fmla="*/ 4904489 w 4904489"/>
              <a:gd name="connsiteY7" fmla="*/ 1690133 h 3514739"/>
              <a:gd name="connsiteX0" fmla="*/ 0 w 4904489"/>
              <a:gd name="connsiteY0" fmla="*/ 0 h 3514739"/>
              <a:gd name="connsiteX1" fmla="*/ 1264965 w 4904489"/>
              <a:gd name="connsiteY1" fmla="*/ 2945742 h 3514739"/>
              <a:gd name="connsiteX2" fmla="*/ 2039888 w 4904489"/>
              <a:gd name="connsiteY2" fmla="*/ 3456419 h 3514739"/>
              <a:gd name="connsiteX3" fmla="*/ 3023921 w 4904489"/>
              <a:gd name="connsiteY3" fmla="*/ 3445513 h 3514739"/>
              <a:gd name="connsiteX4" fmla="*/ 3622319 w 4904489"/>
              <a:gd name="connsiteY4" fmla="*/ 2938949 h 3514739"/>
              <a:gd name="connsiteX5" fmla="*/ 4220216 w 4904489"/>
              <a:gd name="connsiteY5" fmla="*/ 2379561 h 3514739"/>
              <a:gd name="connsiteX6" fmla="*/ 4904489 w 4904489"/>
              <a:gd name="connsiteY6" fmla="*/ 1690133 h 3514739"/>
              <a:gd name="connsiteX0" fmla="*/ 0 w 3639524"/>
              <a:gd name="connsiteY0" fmla="*/ 1255609 h 1824606"/>
              <a:gd name="connsiteX1" fmla="*/ 774923 w 3639524"/>
              <a:gd name="connsiteY1" fmla="*/ 1766286 h 1824606"/>
              <a:gd name="connsiteX2" fmla="*/ 1758956 w 3639524"/>
              <a:gd name="connsiteY2" fmla="*/ 1755380 h 1824606"/>
              <a:gd name="connsiteX3" fmla="*/ 2357354 w 3639524"/>
              <a:gd name="connsiteY3" fmla="*/ 1248816 h 1824606"/>
              <a:gd name="connsiteX4" fmla="*/ 2955251 w 3639524"/>
              <a:gd name="connsiteY4" fmla="*/ 689428 h 1824606"/>
              <a:gd name="connsiteX5" fmla="*/ 3639524 w 3639524"/>
              <a:gd name="connsiteY5" fmla="*/ 0 h 1824606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53274"/>
              <a:gd name="connsiteY0" fmla="*/ 1344987 h 1818834"/>
              <a:gd name="connsiteX1" fmla="*/ 788673 w 3653274"/>
              <a:gd name="connsiteY1" fmla="*/ 1766286 h 1818834"/>
              <a:gd name="connsiteX2" fmla="*/ 1772706 w 3653274"/>
              <a:gd name="connsiteY2" fmla="*/ 1755380 h 1818834"/>
              <a:gd name="connsiteX3" fmla="*/ 2371104 w 3653274"/>
              <a:gd name="connsiteY3" fmla="*/ 1248816 h 1818834"/>
              <a:gd name="connsiteX4" fmla="*/ 2969001 w 3653274"/>
              <a:gd name="connsiteY4" fmla="*/ 689428 h 1818834"/>
              <a:gd name="connsiteX5" fmla="*/ 3653274 w 3653274"/>
              <a:gd name="connsiteY5" fmla="*/ 0 h 1818834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59575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77059"/>
              <a:gd name="connsiteX1" fmla="*/ 761172 w 3625773"/>
              <a:gd name="connsiteY1" fmla="*/ 1766286 h 1877059"/>
              <a:gd name="connsiteX2" fmla="*/ 1545824 w 3625773"/>
              <a:gd name="connsiteY2" fmla="*/ 1824132 h 1877059"/>
              <a:gd name="connsiteX3" fmla="*/ 2343603 w 3625773"/>
              <a:gd name="connsiteY3" fmla="*/ 1248816 h 1877059"/>
              <a:gd name="connsiteX4" fmla="*/ 2941500 w 3625773"/>
              <a:gd name="connsiteY4" fmla="*/ 689428 h 1877059"/>
              <a:gd name="connsiteX5" fmla="*/ 3625773 w 3625773"/>
              <a:gd name="connsiteY5" fmla="*/ 0 h 1877059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84162"/>
              <a:gd name="connsiteX1" fmla="*/ 1239474 w 4104075"/>
              <a:gd name="connsiteY1" fmla="*/ 1766286 h 1884162"/>
              <a:gd name="connsiteX2" fmla="*/ 2024126 w 4104075"/>
              <a:gd name="connsiteY2" fmla="*/ 1824132 h 1884162"/>
              <a:gd name="connsiteX3" fmla="*/ 2821905 w 4104075"/>
              <a:gd name="connsiteY3" fmla="*/ 1248816 h 1884162"/>
              <a:gd name="connsiteX4" fmla="*/ 3419802 w 4104075"/>
              <a:gd name="connsiteY4" fmla="*/ 689428 h 1884162"/>
              <a:gd name="connsiteX5" fmla="*/ 4104075 w 4104075"/>
              <a:gd name="connsiteY5" fmla="*/ 0 h 1884162"/>
              <a:gd name="connsiteX0" fmla="*/ 0 w 4104075"/>
              <a:gd name="connsiteY0" fmla="*/ 882340 h 1900994"/>
              <a:gd name="connsiteX1" fmla="*/ 1239474 w 4104075"/>
              <a:gd name="connsiteY1" fmla="*/ 1766286 h 1900994"/>
              <a:gd name="connsiteX2" fmla="*/ 2029292 w 4104075"/>
              <a:gd name="connsiteY2" fmla="*/ 1849963 h 1900994"/>
              <a:gd name="connsiteX3" fmla="*/ 2821905 w 4104075"/>
              <a:gd name="connsiteY3" fmla="*/ 1248816 h 1900994"/>
              <a:gd name="connsiteX4" fmla="*/ 3419802 w 4104075"/>
              <a:gd name="connsiteY4" fmla="*/ 689428 h 1900994"/>
              <a:gd name="connsiteX5" fmla="*/ 4104075 w 4104075"/>
              <a:gd name="connsiteY5" fmla="*/ 0 h 1900994"/>
              <a:gd name="connsiteX0" fmla="*/ 0 w 4104075"/>
              <a:gd name="connsiteY0" fmla="*/ 882340 h 1894384"/>
              <a:gd name="connsiteX1" fmla="*/ 1239474 w 4104075"/>
              <a:gd name="connsiteY1" fmla="*/ 1766286 h 1894384"/>
              <a:gd name="connsiteX2" fmla="*/ 2029292 w 4104075"/>
              <a:gd name="connsiteY2" fmla="*/ 1849963 h 1894384"/>
              <a:gd name="connsiteX3" fmla="*/ 2821905 w 4104075"/>
              <a:gd name="connsiteY3" fmla="*/ 1248816 h 1894384"/>
              <a:gd name="connsiteX4" fmla="*/ 3419802 w 4104075"/>
              <a:gd name="connsiteY4" fmla="*/ 689428 h 1894384"/>
              <a:gd name="connsiteX5" fmla="*/ 4104075 w 4104075"/>
              <a:gd name="connsiteY5" fmla="*/ 0 h 1894384"/>
              <a:gd name="connsiteX0" fmla="*/ 0 w 4104075"/>
              <a:gd name="connsiteY0" fmla="*/ 882340 h 1885698"/>
              <a:gd name="connsiteX1" fmla="*/ 1239474 w 4104075"/>
              <a:gd name="connsiteY1" fmla="*/ 1766286 h 1885698"/>
              <a:gd name="connsiteX2" fmla="*/ 2029292 w 4104075"/>
              <a:gd name="connsiteY2" fmla="*/ 1849963 h 1885698"/>
              <a:gd name="connsiteX3" fmla="*/ 2821905 w 4104075"/>
              <a:gd name="connsiteY3" fmla="*/ 1248816 h 1885698"/>
              <a:gd name="connsiteX4" fmla="*/ 3419802 w 4104075"/>
              <a:gd name="connsiteY4" fmla="*/ 689428 h 1885698"/>
              <a:gd name="connsiteX5" fmla="*/ 4104075 w 4104075"/>
              <a:gd name="connsiteY5" fmla="*/ 0 h 18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4075" h="1885698">
                <a:moveTo>
                  <a:pt x="0" y="882340"/>
                </a:moveTo>
                <a:cubicBezTo>
                  <a:pt x="484361" y="1323126"/>
                  <a:pt x="901259" y="1605016"/>
                  <a:pt x="1239474" y="1766286"/>
                </a:cubicBezTo>
                <a:cubicBezTo>
                  <a:pt x="1577689" y="1927557"/>
                  <a:pt x="1801432" y="1892535"/>
                  <a:pt x="2029292" y="1849963"/>
                </a:cubicBezTo>
                <a:cubicBezTo>
                  <a:pt x="2257152" y="1807391"/>
                  <a:pt x="2590153" y="1442238"/>
                  <a:pt x="2821905" y="1248816"/>
                </a:cubicBezTo>
                <a:cubicBezTo>
                  <a:pt x="3053657" y="1055394"/>
                  <a:pt x="3180316" y="914399"/>
                  <a:pt x="3419802" y="689428"/>
                </a:cubicBezTo>
                <a:cubicBezTo>
                  <a:pt x="3659288" y="464457"/>
                  <a:pt x="4104075" y="0"/>
                  <a:pt x="4104075" y="0"/>
                </a:cubicBez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  <a:alpha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904196" y="2301297"/>
            <a:ext cx="4904489" cy="3043510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4489" h="3043510">
                <a:moveTo>
                  <a:pt x="0" y="0"/>
                </a:moveTo>
                <a:cubicBezTo>
                  <a:pt x="47474" y="122464"/>
                  <a:pt x="343122" y="784834"/>
                  <a:pt x="451246" y="1090192"/>
                </a:cubicBezTo>
                <a:cubicBezTo>
                  <a:pt x="559370" y="1395550"/>
                  <a:pt x="703341" y="1597372"/>
                  <a:pt x="896254" y="1832149"/>
                </a:cubicBezTo>
                <a:cubicBezTo>
                  <a:pt x="1089167" y="2066926"/>
                  <a:pt x="1376867" y="2316375"/>
                  <a:pt x="1608724" y="2498855"/>
                </a:cubicBezTo>
                <a:cubicBezTo>
                  <a:pt x="1840581" y="2681335"/>
                  <a:pt x="2049236" y="2836859"/>
                  <a:pt x="2287394" y="2927029"/>
                </a:cubicBezTo>
                <a:cubicBezTo>
                  <a:pt x="2525552" y="3017199"/>
                  <a:pt x="2815184" y="3056224"/>
                  <a:pt x="3037671" y="3039877"/>
                </a:cubicBezTo>
                <a:cubicBezTo>
                  <a:pt x="3260158" y="3023530"/>
                  <a:pt x="3425228" y="2938999"/>
                  <a:pt x="3622319" y="2828946"/>
                </a:cubicBezTo>
                <a:cubicBezTo>
                  <a:pt x="3819410" y="2718893"/>
                  <a:pt x="3980730" y="2604532"/>
                  <a:pt x="4220216" y="2379561"/>
                </a:cubicBezTo>
                <a:cubicBezTo>
                  <a:pt x="4459702" y="2154590"/>
                  <a:pt x="4904489" y="1690133"/>
                  <a:pt x="4904489" y="1690133"/>
                </a:cubicBezTo>
              </a:path>
            </a:pathLst>
          </a:custGeom>
          <a:noFill/>
          <a:ln w="152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CCEEFD-8B0B-A743-9DD8-D48E1A82DB0E}"/>
              </a:ext>
            </a:extLst>
          </p:cNvPr>
          <p:cNvSpPr txBox="1"/>
          <p:nvPr/>
        </p:nvSpPr>
        <p:spPr>
          <a:xfrm>
            <a:off x="6959413" y="2884281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0003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CTA North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273533E-00E7-AF4A-8507-B76C6EDF1A16}"/>
              </a:ext>
            </a:extLst>
          </p:cNvPr>
          <p:cNvSpPr/>
          <p:nvPr/>
        </p:nvSpPr>
        <p:spPr>
          <a:xfrm>
            <a:off x="2912012" y="2335237"/>
            <a:ext cx="1111348" cy="2039815"/>
          </a:xfrm>
          <a:custGeom>
            <a:avLst/>
            <a:gdLst>
              <a:gd name="connsiteX0" fmla="*/ 0 w 1111348"/>
              <a:gd name="connsiteY0" fmla="*/ 0 h 2039815"/>
              <a:gd name="connsiteX1" fmla="*/ 351693 w 1111348"/>
              <a:gd name="connsiteY1" fmla="*/ 829994 h 2039815"/>
              <a:gd name="connsiteX2" fmla="*/ 647114 w 1111348"/>
              <a:gd name="connsiteY2" fmla="*/ 1491175 h 2039815"/>
              <a:gd name="connsiteX3" fmla="*/ 1111348 w 1111348"/>
              <a:gd name="connsiteY3" fmla="*/ 2039815 h 203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348" h="2039815">
                <a:moveTo>
                  <a:pt x="0" y="0"/>
                </a:moveTo>
                <a:cubicBezTo>
                  <a:pt x="121920" y="290732"/>
                  <a:pt x="243841" y="581465"/>
                  <a:pt x="351693" y="829994"/>
                </a:cubicBezTo>
                <a:cubicBezTo>
                  <a:pt x="459545" y="1078523"/>
                  <a:pt x="520505" y="1289538"/>
                  <a:pt x="647114" y="1491175"/>
                </a:cubicBezTo>
                <a:cubicBezTo>
                  <a:pt x="773723" y="1692812"/>
                  <a:pt x="942535" y="1866313"/>
                  <a:pt x="1111348" y="2039815"/>
                </a:cubicBezTo>
              </a:path>
            </a:pathLst>
          </a:custGeom>
          <a:noFill/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653681C-5456-BC4B-B506-7F66251CE853}"/>
              </a:ext>
            </a:extLst>
          </p:cNvPr>
          <p:cNvSpPr txBox="1"/>
          <p:nvPr/>
        </p:nvSpPr>
        <p:spPr>
          <a:xfrm>
            <a:off x="3349085" y="4214395"/>
            <a:ext cx="397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F4975FF-2FA2-F14C-B0F6-BADE8AA8F40C}"/>
              </a:ext>
            </a:extLst>
          </p:cNvPr>
          <p:cNvSpPr/>
          <p:nvPr/>
        </p:nvSpPr>
        <p:spPr>
          <a:xfrm>
            <a:off x="3781671" y="-1"/>
            <a:ext cx="5374627" cy="6902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Redshift z=1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0FB1BBF-782E-8443-99ED-933F432BDB9C}"/>
              </a:ext>
            </a:extLst>
          </p:cNvPr>
          <p:cNvCxnSpPr/>
          <p:nvPr/>
        </p:nvCxnSpPr>
        <p:spPr>
          <a:xfrm>
            <a:off x="3837943" y="0"/>
            <a:ext cx="0" cy="6858000"/>
          </a:xfrm>
          <a:prstGeom prst="line">
            <a:avLst/>
          </a:prstGeom>
          <a:ln w="130175" cmpd="tri">
            <a:solidFill>
              <a:schemeClr val="bg1">
                <a:lumMod val="50000"/>
                <a:alpha val="2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Bildergebnis für neutron star merger">
            <a:extLst>
              <a:ext uri="{FF2B5EF4-FFF2-40B4-BE49-F238E27FC236}">
                <a16:creationId xmlns:a16="http://schemas.microsoft.com/office/drawing/2014/main" xmlns="" id="{D44A6AEC-A079-4942-B052-9CA71149C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r="34552"/>
          <a:stretch/>
        </p:blipFill>
        <p:spPr bwMode="auto">
          <a:xfrm>
            <a:off x="3916501" y="-1"/>
            <a:ext cx="5239797" cy="694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5040604-DB07-DE48-AC8E-5372E8F10826}"/>
              </a:ext>
            </a:extLst>
          </p:cNvPr>
          <p:cNvSpPr txBox="1"/>
          <p:nvPr/>
        </p:nvSpPr>
        <p:spPr>
          <a:xfrm>
            <a:off x="6846289" y="6214424"/>
            <a:ext cx="217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For transient sources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376C43D-B935-2B4B-928B-CBEA205AA487}"/>
              </a:ext>
            </a:extLst>
          </p:cNvPr>
          <p:cNvSpPr/>
          <p:nvPr/>
        </p:nvSpPr>
        <p:spPr>
          <a:xfrm>
            <a:off x="4370181" y="10876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Robin Dienel, Carnegie Institution </a:t>
            </a:r>
            <a:r>
              <a:rPr lang="de-DE" sz="1400" dirty="0" err="1">
                <a:solidFill>
                  <a:schemeClr val="bg1"/>
                </a:solidFill>
              </a:rPr>
              <a:t>for</a:t>
            </a:r>
            <a:r>
              <a:rPr lang="de-DE" sz="1400" dirty="0">
                <a:solidFill>
                  <a:schemeClr val="bg1"/>
                </a:solidFill>
              </a:rPr>
              <a:t> Science.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-257127" y="0"/>
            <a:ext cx="9494804" cy="7007918"/>
            <a:chOff x="-257127" y="0"/>
            <a:chExt cx="9494804" cy="7007918"/>
          </a:xfrm>
        </p:grpSpPr>
        <p:pic>
          <p:nvPicPr>
            <p:cNvPr id="65" name="Picture 2" descr="eagle_rector_noa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6" r="10919" b="27536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" descr="test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276600"/>
              <a:ext cx="3489325" cy="348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ectangle 66"/>
            <p:cNvSpPr/>
            <p:nvPr/>
          </p:nvSpPr>
          <p:spPr bwMode="auto">
            <a:xfrm>
              <a:off x="-257127" y="0"/>
              <a:ext cx="9494804" cy="700791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31" tIns="45666" rIns="91331" bIns="45666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3321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Helvetica Neue Light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234946" name="Rectangle 2"/>
          <p:cNvSpPr>
            <a:spLocks noChangeArrowheads="1"/>
          </p:cNvSpPr>
          <p:nvPr/>
        </p:nvSpPr>
        <p:spPr bwMode="auto">
          <a:xfrm>
            <a:off x="2743200" y="3322638"/>
            <a:ext cx="3744913" cy="773112"/>
          </a:xfrm>
          <a:prstGeom prst="rect">
            <a:avLst/>
          </a:pr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1234951" name="Group 7"/>
          <p:cNvGrpSpPr>
            <a:grpSpLocks/>
          </p:cNvGrpSpPr>
          <p:nvPr/>
        </p:nvGrpSpPr>
        <p:grpSpPr bwMode="auto">
          <a:xfrm>
            <a:off x="2743200" y="4265613"/>
            <a:ext cx="6249988" cy="2363787"/>
            <a:chOff x="1728" y="2687"/>
            <a:chExt cx="3937" cy="1489"/>
          </a:xfrm>
        </p:grpSpPr>
        <p:pic>
          <p:nvPicPr>
            <p:cNvPr id="1234952" name="Picture 8" descr="piano3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687"/>
              <a:ext cx="2400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4953" name="Text Box 9"/>
            <p:cNvSpPr txBox="1">
              <a:spLocks noChangeArrowheads="1"/>
            </p:cNvSpPr>
            <p:nvPr/>
          </p:nvSpPr>
          <p:spPr bwMode="auto">
            <a:xfrm>
              <a:off x="4358" y="2983"/>
              <a:ext cx="1307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CCECFF"/>
                  </a:solidFill>
                  <a:latin typeface="Arial" charset="0"/>
                </a:rPr>
                <a:t>Visible spectrum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CCECFF"/>
                  </a:solidFill>
                  <a:latin typeface="Arial" charset="0"/>
                </a:rPr>
                <a:t>covers about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CCECFF"/>
                  </a:solidFill>
                  <a:latin typeface="Arial" charset="0"/>
                </a:rPr>
                <a:t>one octave</a:t>
              </a:r>
              <a:endParaRPr lang="de-DE" sz="2000">
                <a:solidFill>
                  <a:srgbClr val="CCECFF"/>
                </a:solidFill>
                <a:latin typeface="Arial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CCECFF"/>
                </a:solidFill>
                <a:latin typeface="Arial" charset="0"/>
              </a:endParaRPr>
            </a:p>
          </p:txBody>
        </p:sp>
      </p:grpSp>
      <p:sp>
        <p:nvSpPr>
          <p:cNvPr id="1234995" name="Rectangle 51"/>
          <p:cNvSpPr>
            <a:spLocks noChangeArrowheads="1"/>
          </p:cNvSpPr>
          <p:nvPr/>
        </p:nvSpPr>
        <p:spPr bwMode="auto">
          <a:xfrm>
            <a:off x="3568700" y="252413"/>
            <a:ext cx="88900" cy="1063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234996" name="Text Box 52"/>
          <p:cNvSpPr txBox="1">
            <a:spLocks noChangeArrowheads="1"/>
          </p:cNvSpPr>
          <p:nvPr/>
        </p:nvSpPr>
        <p:spPr bwMode="auto">
          <a:xfrm>
            <a:off x="1179513" y="446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808080"/>
              </a:solidFill>
              <a:latin typeface="Arial" charset="0"/>
            </a:endParaRPr>
          </a:p>
        </p:txBody>
      </p:sp>
      <p:sp>
        <p:nvSpPr>
          <p:cNvPr id="1234999" name="Text Box 55"/>
          <p:cNvSpPr txBox="1">
            <a:spLocks noChangeArrowheads="1"/>
          </p:cNvSpPr>
          <p:nvPr/>
        </p:nvSpPr>
        <p:spPr bwMode="auto">
          <a:xfrm>
            <a:off x="4965700" y="3413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235004" name="Group 60"/>
          <p:cNvGrpSpPr>
            <a:grpSpLocks/>
          </p:cNvGrpSpPr>
          <p:nvPr/>
        </p:nvGrpSpPr>
        <p:grpSpPr bwMode="auto">
          <a:xfrm>
            <a:off x="0" y="-4425950"/>
            <a:ext cx="9144000" cy="8850313"/>
            <a:chOff x="0" y="-2788"/>
            <a:chExt cx="5760" cy="5575"/>
          </a:xfrm>
        </p:grpSpPr>
        <p:grpSp>
          <p:nvGrpSpPr>
            <p:cNvPr id="1235002" name="Group 58"/>
            <p:cNvGrpSpPr>
              <a:grpSpLocks/>
            </p:cNvGrpSpPr>
            <p:nvPr/>
          </p:nvGrpSpPr>
          <p:grpSpPr bwMode="auto">
            <a:xfrm>
              <a:off x="0" y="7"/>
              <a:ext cx="5760" cy="659"/>
              <a:chOff x="0" y="7"/>
              <a:chExt cx="5760" cy="659"/>
            </a:xfrm>
          </p:grpSpPr>
          <p:grpSp>
            <p:nvGrpSpPr>
              <p:cNvPr id="1234955" name="Group 11"/>
              <p:cNvGrpSpPr>
                <a:grpSpLocks/>
              </p:cNvGrpSpPr>
              <p:nvPr/>
            </p:nvGrpSpPr>
            <p:grpSpPr bwMode="auto">
              <a:xfrm>
                <a:off x="0" y="7"/>
                <a:ext cx="5760" cy="145"/>
                <a:chOff x="0" y="87"/>
                <a:chExt cx="5760" cy="145"/>
              </a:xfrm>
            </p:grpSpPr>
            <p:grpSp>
              <p:nvGrpSpPr>
                <p:cNvPr id="1234956" name="Group 12"/>
                <p:cNvGrpSpPr>
                  <a:grpSpLocks/>
                </p:cNvGrpSpPr>
                <p:nvPr/>
              </p:nvGrpSpPr>
              <p:grpSpPr bwMode="auto">
                <a:xfrm>
                  <a:off x="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57" name="Picture 13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58" name="Picture 14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59" name="Picture 15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0" name="Picture 16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1" name="Picture 17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2" name="Picture 18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34963" name="Group 19"/>
                <p:cNvGrpSpPr>
                  <a:grpSpLocks/>
                </p:cNvGrpSpPr>
                <p:nvPr/>
              </p:nvGrpSpPr>
              <p:grpSpPr bwMode="auto">
                <a:xfrm>
                  <a:off x="105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64" name="Picture 20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5" name="Picture 21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6" name="Picture 22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7" name="Picture 23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8" name="Picture 24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9" name="Picture 25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34970" name="Group 26"/>
                <p:cNvGrpSpPr>
                  <a:grpSpLocks/>
                </p:cNvGrpSpPr>
                <p:nvPr/>
              </p:nvGrpSpPr>
              <p:grpSpPr bwMode="auto">
                <a:xfrm>
                  <a:off x="210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71" name="Picture 27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2" name="Picture 28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3" name="Picture 29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4" name="Picture 30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5" name="Picture 31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6" name="Picture 32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34977" name="Group 33"/>
                <p:cNvGrpSpPr>
                  <a:grpSpLocks/>
                </p:cNvGrpSpPr>
                <p:nvPr/>
              </p:nvGrpSpPr>
              <p:grpSpPr bwMode="auto">
                <a:xfrm>
                  <a:off x="315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78" name="Picture 34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9" name="Picture 35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0" name="Picture 36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1" name="Picture 37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2" name="Picture 38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3" name="Picture 39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34984" name="Group 40"/>
                <p:cNvGrpSpPr>
                  <a:grpSpLocks/>
                </p:cNvGrpSpPr>
                <p:nvPr/>
              </p:nvGrpSpPr>
              <p:grpSpPr bwMode="auto">
                <a:xfrm>
                  <a:off x="420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85" name="Picture 41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6" name="Picture 42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7" name="Picture 43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8" name="Picture 44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9" name="Picture 45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90" name="Picture 46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234991" name="Picture 47" descr="en00475_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3" y="87"/>
                  <a:ext cx="223" cy="1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4992" name="Picture 48" descr="en00475_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2" y="87"/>
                  <a:ext cx="224" cy="1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4993" name="Picture 49" descr="en00475_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81"/>
                <a:stretch>
                  <a:fillRect/>
                </a:stretch>
              </p:blipFill>
              <p:spPr bwMode="auto">
                <a:xfrm>
                  <a:off x="5613" y="87"/>
                  <a:ext cx="147" cy="1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35000" name="Rectangle 56"/>
              <p:cNvSpPr>
                <a:spLocks noChangeArrowheads="1"/>
              </p:cNvSpPr>
              <p:nvPr/>
            </p:nvSpPr>
            <p:spPr bwMode="auto">
              <a:xfrm>
                <a:off x="335" y="375"/>
                <a:ext cx="4763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</a:rPr>
                  <a:t>Radiation from the Cosmos: a 15 m long piano!</a:t>
                </a:r>
                <a:endParaRPr lang="de-DE"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35003" name="Rectangle 59"/>
            <p:cNvSpPr>
              <a:spLocks noChangeArrowheads="1"/>
            </p:cNvSpPr>
            <p:nvPr/>
          </p:nvSpPr>
          <p:spPr bwMode="auto">
            <a:xfrm>
              <a:off x="2536" y="-2788"/>
              <a:ext cx="791" cy="5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1235005" name="Text Box 61"/>
          <p:cNvSpPr txBox="1">
            <a:spLocks noChangeArrowheads="1"/>
          </p:cNvSpPr>
          <p:nvPr/>
        </p:nvSpPr>
        <p:spPr bwMode="auto">
          <a:xfrm>
            <a:off x="228600" y="3200400"/>
            <a:ext cx="17671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low frequency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low energy</a:t>
            </a:r>
            <a:endParaRPr lang="de-DE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35006" name="Text Box 62"/>
          <p:cNvSpPr txBox="1">
            <a:spLocks noChangeArrowheads="1"/>
          </p:cNvSpPr>
          <p:nvPr/>
        </p:nvSpPr>
        <p:spPr bwMode="auto">
          <a:xfrm>
            <a:off x="6858000" y="3200400"/>
            <a:ext cx="18671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high frequency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high energy</a:t>
            </a:r>
            <a:endParaRPr lang="de-DE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35009" name="Rectangle 65"/>
          <p:cNvSpPr>
            <a:spLocks noChangeArrowheads="1"/>
          </p:cNvSpPr>
          <p:nvPr/>
        </p:nvSpPr>
        <p:spPr bwMode="auto">
          <a:xfrm>
            <a:off x="704850" y="2371725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Light   </a:t>
            </a:r>
            <a:endParaRPr lang="de-DE" sz="2800">
              <a:solidFill>
                <a:srgbClr val="99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9" name="Hymne Europeen_v2norm_Short.wav">
            <a:hlinkClick r:id="" action="ppaction://ole?verb=0"/>
            <a:hlinkHover r:id="" action="ppaction://ole?verb=0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784" y="5816153"/>
            <a:ext cx="494400" cy="494400"/>
          </a:xfrm>
          <a:prstGeom prst="rect">
            <a:avLst/>
          </a:prstGeom>
        </p:spPr>
      </p:pic>
      <p:grpSp>
        <p:nvGrpSpPr>
          <p:cNvPr id="60" name="Group 57"/>
          <p:cNvGrpSpPr>
            <a:grpSpLocks/>
          </p:cNvGrpSpPr>
          <p:nvPr/>
        </p:nvGrpSpPr>
        <p:grpSpPr bwMode="auto">
          <a:xfrm>
            <a:off x="2743200" y="271463"/>
            <a:ext cx="3657600" cy="2928937"/>
            <a:chOff x="1728" y="171"/>
            <a:chExt cx="2304" cy="1845"/>
          </a:xfrm>
        </p:grpSpPr>
        <p:sp>
          <p:nvSpPr>
            <p:cNvPr id="61" name="Rectangle 50"/>
            <p:cNvSpPr>
              <a:spLocks noChangeArrowheads="1"/>
            </p:cNvSpPr>
            <p:nvPr/>
          </p:nvSpPr>
          <p:spPr bwMode="auto">
            <a:xfrm>
              <a:off x="1777" y="171"/>
              <a:ext cx="264" cy="63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2" name="Line 53"/>
            <p:cNvSpPr>
              <a:spLocks noChangeShapeType="1"/>
            </p:cNvSpPr>
            <p:nvPr/>
          </p:nvSpPr>
          <p:spPr bwMode="auto">
            <a:xfrm flipV="1">
              <a:off x="1728" y="307"/>
              <a:ext cx="66" cy="166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3" name="Line 54"/>
            <p:cNvSpPr>
              <a:spLocks noChangeShapeType="1"/>
            </p:cNvSpPr>
            <p:nvPr/>
          </p:nvSpPr>
          <p:spPr bwMode="auto">
            <a:xfrm flipH="1" flipV="1">
              <a:off x="2077" y="291"/>
              <a:ext cx="1955" cy="17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7EB71610-4224-B947-B67E-3EE6473EF8C4}"/>
              </a:ext>
            </a:extLst>
          </p:cNvPr>
          <p:cNvSpPr/>
          <p:nvPr/>
        </p:nvSpPr>
        <p:spPr>
          <a:xfrm>
            <a:off x="7182141" y="-15118"/>
            <a:ext cx="1961859" cy="596066"/>
          </a:xfrm>
          <a:prstGeom prst="ellipse">
            <a:avLst/>
          </a:prstGeom>
          <a:noFill/>
          <a:ln w="76200" cmpd="sng">
            <a:solidFill>
              <a:srgbClr val="F6FF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Verdana"/>
              <a:ea typeface="ＭＳ Ｐゴシック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BFC25E9D-73FE-4B4D-9693-661B7B13BF21}"/>
              </a:ext>
            </a:extLst>
          </p:cNvPr>
          <p:cNvSpPr txBox="1"/>
          <p:nvPr/>
        </p:nvSpPr>
        <p:spPr>
          <a:xfrm>
            <a:off x="7145193" y="764957"/>
            <a:ext cx="1928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Very High Energy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Gamma Rays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TeV</a:t>
            </a:r>
            <a:r>
              <a:rPr lang="en-US" dirty="0">
                <a:solidFill>
                  <a:srgbClr val="FFFF00"/>
                </a:solidFill>
              </a:rPr>
              <a:t> = 10</a:t>
            </a:r>
            <a:r>
              <a:rPr lang="en-US" baseline="30000" dirty="0">
                <a:solidFill>
                  <a:srgbClr val="FFFF00"/>
                </a:solidFill>
              </a:rPr>
              <a:t>12</a:t>
            </a:r>
            <a:r>
              <a:rPr lang="en-US" dirty="0">
                <a:solidFill>
                  <a:srgbClr val="FFFF00"/>
                </a:solidFill>
              </a:rPr>
              <a:t> eV)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A3D320-2943-6143-B74C-13BA92A1CC3B}"/>
              </a:ext>
            </a:extLst>
          </p:cNvPr>
          <p:cNvSpPr txBox="1"/>
          <p:nvPr/>
        </p:nvSpPr>
        <p:spPr>
          <a:xfrm>
            <a:off x="228600" y="4906708"/>
            <a:ext cx="14061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Well-known 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piece of music,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only 1 octave</a:t>
            </a:r>
          </a:p>
        </p:txBody>
      </p:sp>
    </p:spTree>
    <p:extLst>
      <p:ext uri="{BB962C8B-B14F-4D97-AF65-F5344CB8AC3E}">
        <p14:creationId xmlns:p14="http://schemas.microsoft.com/office/powerpoint/2010/main" val="15136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ta-observatory.org/wp-content/uploads/2018/03/CTA-Performance-prod3b-v1-Comparison-DifferentialSensitivity-OtherInstruments.png">
            <a:extLst>
              <a:ext uri="{FF2B5EF4-FFF2-40B4-BE49-F238E27FC236}">
                <a16:creationId xmlns:a16="http://schemas.microsoft.com/office/drawing/2014/main" xmlns="" id="{CEB34283-65D9-9F47-99CA-68AB059C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48" y="1553620"/>
            <a:ext cx="7637931" cy="48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510749" y="2451656"/>
            <a:ext cx="437322" cy="286247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065" y="3344375"/>
            <a:ext cx="125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00204E"/>
                </a:solidFill>
              </a:rPr>
              <a:t>Energy Flux</a:t>
            </a:r>
          </a:p>
          <a:p>
            <a:pPr algn="ctr"/>
            <a:r>
              <a:rPr lang="en-US" dirty="0"/>
              <a:t>[erg/cm</a:t>
            </a:r>
            <a:r>
              <a:rPr lang="en-US" baseline="30000" dirty="0"/>
              <a:t>2</a:t>
            </a:r>
            <a:r>
              <a:rPr lang="en-US" dirty="0"/>
              <a:t>s]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584174" y="2146856"/>
            <a:ext cx="5327374" cy="35515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27" y="1642646"/>
            <a:ext cx="1719159" cy="6731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3220278" y="1964026"/>
            <a:ext cx="3286540" cy="2214846"/>
          </a:xfrm>
          <a:custGeom>
            <a:avLst/>
            <a:gdLst>
              <a:gd name="connsiteX0" fmla="*/ 13252 w 3299792"/>
              <a:gd name="connsiteY0" fmla="*/ 0 h 2213113"/>
              <a:gd name="connsiteX1" fmla="*/ 371061 w 3299792"/>
              <a:gd name="connsiteY1" fmla="*/ 940904 h 2213113"/>
              <a:gd name="connsiteX2" fmla="*/ 781879 w 3299792"/>
              <a:gd name="connsiteY2" fmla="*/ 1563756 h 2213113"/>
              <a:gd name="connsiteX3" fmla="*/ 1391479 w 3299792"/>
              <a:gd name="connsiteY3" fmla="*/ 2080591 h 2213113"/>
              <a:gd name="connsiteX4" fmla="*/ 1908313 w 3299792"/>
              <a:gd name="connsiteY4" fmla="*/ 2213113 h 2213113"/>
              <a:gd name="connsiteX5" fmla="*/ 2650435 w 3299792"/>
              <a:gd name="connsiteY5" fmla="*/ 2027582 h 2213113"/>
              <a:gd name="connsiteX6" fmla="*/ 3299792 w 3299792"/>
              <a:gd name="connsiteY6" fmla="*/ 1577008 h 2213113"/>
              <a:gd name="connsiteX7" fmla="*/ 3299792 w 3299792"/>
              <a:gd name="connsiteY7" fmla="*/ 1152939 h 2213113"/>
              <a:gd name="connsiteX8" fmla="*/ 2769705 w 3299792"/>
              <a:gd name="connsiteY8" fmla="*/ 1696278 h 2213113"/>
              <a:gd name="connsiteX9" fmla="*/ 2120348 w 3299792"/>
              <a:gd name="connsiteY9" fmla="*/ 1974574 h 2213113"/>
              <a:gd name="connsiteX10" fmla="*/ 1550505 w 3299792"/>
              <a:gd name="connsiteY10" fmla="*/ 1921565 h 2213113"/>
              <a:gd name="connsiteX11" fmla="*/ 940905 w 3299792"/>
              <a:gd name="connsiteY11" fmla="*/ 1497495 h 2213113"/>
              <a:gd name="connsiteX12" fmla="*/ 516835 w 3299792"/>
              <a:gd name="connsiteY12" fmla="*/ 1020417 h 2213113"/>
              <a:gd name="connsiteX13" fmla="*/ 0 w 3299792"/>
              <a:gd name="connsiteY13" fmla="*/ 79513 h 2213113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56453 w 3286540"/>
              <a:gd name="connsiteY8" fmla="*/ 1746587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107096 w 3286540"/>
              <a:gd name="connsiteY9" fmla="*/ 2024883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37253 w 3286540"/>
              <a:gd name="connsiteY10" fmla="*/ 1971874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3422"/>
              <a:gd name="connsiteX1" fmla="*/ 357809 w 3286540"/>
              <a:gd name="connsiteY1" fmla="*/ 991213 h 2263422"/>
              <a:gd name="connsiteX2" fmla="*/ 768627 w 3286540"/>
              <a:gd name="connsiteY2" fmla="*/ 1614065 h 2263422"/>
              <a:gd name="connsiteX3" fmla="*/ 1378227 w 3286540"/>
              <a:gd name="connsiteY3" fmla="*/ 2130900 h 2263422"/>
              <a:gd name="connsiteX4" fmla="*/ 1895061 w 3286540"/>
              <a:gd name="connsiteY4" fmla="*/ 2263422 h 2263422"/>
              <a:gd name="connsiteX5" fmla="*/ 2637183 w 3286540"/>
              <a:gd name="connsiteY5" fmla="*/ 2077891 h 2263422"/>
              <a:gd name="connsiteX6" fmla="*/ 3286540 w 3286540"/>
              <a:gd name="connsiteY6" fmla="*/ 1627317 h 2263422"/>
              <a:gd name="connsiteX7" fmla="*/ 3286540 w 3286540"/>
              <a:gd name="connsiteY7" fmla="*/ 1203248 h 2263422"/>
              <a:gd name="connsiteX8" fmla="*/ 2716941 w 3286540"/>
              <a:gd name="connsiteY8" fmla="*/ 1752231 h 2263422"/>
              <a:gd name="connsiteX9" fmla="*/ 2095807 w 3286540"/>
              <a:gd name="connsiteY9" fmla="*/ 2002305 h 2263422"/>
              <a:gd name="connsiteX10" fmla="*/ 1525964 w 3286540"/>
              <a:gd name="connsiteY10" fmla="*/ 1960585 h 2263422"/>
              <a:gd name="connsiteX11" fmla="*/ 927653 w 3286540"/>
              <a:gd name="connsiteY11" fmla="*/ 1547804 h 2263422"/>
              <a:gd name="connsiteX12" fmla="*/ 503583 w 3286540"/>
              <a:gd name="connsiteY12" fmla="*/ 1070726 h 2263422"/>
              <a:gd name="connsiteX13" fmla="*/ 14970 w 3286540"/>
              <a:gd name="connsiteY13" fmla="*/ 0 h 2263422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64780"/>
              <a:gd name="connsiteX1" fmla="*/ 357809 w 3286540"/>
              <a:gd name="connsiteY1" fmla="*/ 991213 h 2264780"/>
              <a:gd name="connsiteX2" fmla="*/ 768627 w 3286540"/>
              <a:gd name="connsiteY2" fmla="*/ 1614065 h 2264780"/>
              <a:gd name="connsiteX3" fmla="*/ 1378227 w 3286540"/>
              <a:gd name="connsiteY3" fmla="*/ 2130900 h 2264780"/>
              <a:gd name="connsiteX4" fmla="*/ 1895061 w 3286540"/>
              <a:gd name="connsiteY4" fmla="*/ 2263422 h 2264780"/>
              <a:gd name="connsiteX5" fmla="*/ 2637183 w 3286540"/>
              <a:gd name="connsiteY5" fmla="*/ 2077891 h 2264780"/>
              <a:gd name="connsiteX6" fmla="*/ 3286540 w 3286540"/>
              <a:gd name="connsiteY6" fmla="*/ 1627317 h 2264780"/>
              <a:gd name="connsiteX7" fmla="*/ 3286540 w 3286540"/>
              <a:gd name="connsiteY7" fmla="*/ 1203248 h 2264780"/>
              <a:gd name="connsiteX8" fmla="*/ 2716941 w 3286540"/>
              <a:gd name="connsiteY8" fmla="*/ 1752231 h 2264780"/>
              <a:gd name="connsiteX9" fmla="*/ 2095807 w 3286540"/>
              <a:gd name="connsiteY9" fmla="*/ 2002305 h 2264780"/>
              <a:gd name="connsiteX10" fmla="*/ 1525964 w 3286540"/>
              <a:gd name="connsiteY10" fmla="*/ 1960585 h 2264780"/>
              <a:gd name="connsiteX11" fmla="*/ 927653 w 3286540"/>
              <a:gd name="connsiteY11" fmla="*/ 1547804 h 2264780"/>
              <a:gd name="connsiteX12" fmla="*/ 503583 w 3286540"/>
              <a:gd name="connsiteY12" fmla="*/ 1070726 h 2264780"/>
              <a:gd name="connsiteX13" fmla="*/ 14970 w 3286540"/>
              <a:gd name="connsiteY13" fmla="*/ 0 h 2264780"/>
              <a:gd name="connsiteX0" fmla="*/ 0 w 3286540"/>
              <a:gd name="connsiteY0" fmla="*/ 50309 h 2237739"/>
              <a:gd name="connsiteX1" fmla="*/ 357809 w 3286540"/>
              <a:gd name="connsiteY1" fmla="*/ 991213 h 2237739"/>
              <a:gd name="connsiteX2" fmla="*/ 768627 w 3286540"/>
              <a:gd name="connsiteY2" fmla="*/ 1614065 h 2237739"/>
              <a:gd name="connsiteX3" fmla="*/ 1378227 w 3286540"/>
              <a:gd name="connsiteY3" fmla="*/ 2130900 h 2237739"/>
              <a:gd name="connsiteX4" fmla="*/ 1895061 w 3286540"/>
              <a:gd name="connsiteY4" fmla="*/ 2235200 h 2237739"/>
              <a:gd name="connsiteX5" fmla="*/ 2637183 w 3286540"/>
              <a:gd name="connsiteY5" fmla="*/ 2077891 h 2237739"/>
              <a:gd name="connsiteX6" fmla="*/ 3286540 w 3286540"/>
              <a:gd name="connsiteY6" fmla="*/ 1627317 h 2237739"/>
              <a:gd name="connsiteX7" fmla="*/ 3286540 w 3286540"/>
              <a:gd name="connsiteY7" fmla="*/ 1203248 h 2237739"/>
              <a:gd name="connsiteX8" fmla="*/ 2716941 w 3286540"/>
              <a:gd name="connsiteY8" fmla="*/ 1752231 h 2237739"/>
              <a:gd name="connsiteX9" fmla="*/ 2095807 w 3286540"/>
              <a:gd name="connsiteY9" fmla="*/ 2002305 h 2237739"/>
              <a:gd name="connsiteX10" fmla="*/ 1525964 w 3286540"/>
              <a:gd name="connsiteY10" fmla="*/ 1960585 h 2237739"/>
              <a:gd name="connsiteX11" fmla="*/ 927653 w 3286540"/>
              <a:gd name="connsiteY11" fmla="*/ 1547804 h 2237739"/>
              <a:gd name="connsiteX12" fmla="*/ 503583 w 3286540"/>
              <a:gd name="connsiteY12" fmla="*/ 1070726 h 2237739"/>
              <a:gd name="connsiteX13" fmla="*/ 14970 w 3286540"/>
              <a:gd name="connsiteY13" fmla="*/ 0 h 2237739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490"/>
              <a:gd name="connsiteX1" fmla="*/ 357809 w 3286540"/>
              <a:gd name="connsiteY1" fmla="*/ 991213 h 2239490"/>
              <a:gd name="connsiteX2" fmla="*/ 768627 w 3286540"/>
              <a:gd name="connsiteY2" fmla="*/ 1614065 h 2239490"/>
              <a:gd name="connsiteX3" fmla="*/ 1378227 w 3286540"/>
              <a:gd name="connsiteY3" fmla="*/ 2130900 h 2239490"/>
              <a:gd name="connsiteX4" fmla="*/ 1895061 w 3286540"/>
              <a:gd name="connsiteY4" fmla="*/ 2235200 h 2239490"/>
              <a:gd name="connsiteX5" fmla="*/ 2620249 w 3286540"/>
              <a:gd name="connsiteY5" fmla="*/ 2049668 h 2239490"/>
              <a:gd name="connsiteX6" fmla="*/ 3286540 w 3286540"/>
              <a:gd name="connsiteY6" fmla="*/ 1627317 h 2239490"/>
              <a:gd name="connsiteX7" fmla="*/ 3286540 w 3286540"/>
              <a:gd name="connsiteY7" fmla="*/ 1203248 h 2239490"/>
              <a:gd name="connsiteX8" fmla="*/ 2716941 w 3286540"/>
              <a:gd name="connsiteY8" fmla="*/ 1752231 h 2239490"/>
              <a:gd name="connsiteX9" fmla="*/ 2095807 w 3286540"/>
              <a:gd name="connsiteY9" fmla="*/ 2002305 h 2239490"/>
              <a:gd name="connsiteX10" fmla="*/ 1525964 w 3286540"/>
              <a:gd name="connsiteY10" fmla="*/ 1960585 h 2239490"/>
              <a:gd name="connsiteX11" fmla="*/ 927653 w 3286540"/>
              <a:gd name="connsiteY11" fmla="*/ 1547804 h 2239490"/>
              <a:gd name="connsiteX12" fmla="*/ 503583 w 3286540"/>
              <a:gd name="connsiteY12" fmla="*/ 1070726 h 2239490"/>
              <a:gd name="connsiteX13" fmla="*/ 14970 w 3286540"/>
              <a:gd name="connsiteY13" fmla="*/ 0 h 2239490"/>
              <a:gd name="connsiteX0" fmla="*/ 0 w 3286540"/>
              <a:gd name="connsiteY0" fmla="*/ 50309 h 2239852"/>
              <a:gd name="connsiteX1" fmla="*/ 357809 w 3286540"/>
              <a:gd name="connsiteY1" fmla="*/ 991213 h 2239852"/>
              <a:gd name="connsiteX2" fmla="*/ 768627 w 3286540"/>
              <a:gd name="connsiteY2" fmla="*/ 1614065 h 2239852"/>
              <a:gd name="connsiteX3" fmla="*/ 1378227 w 3286540"/>
              <a:gd name="connsiteY3" fmla="*/ 2130900 h 2239852"/>
              <a:gd name="connsiteX4" fmla="*/ 1895061 w 3286540"/>
              <a:gd name="connsiteY4" fmla="*/ 2235200 h 2239852"/>
              <a:gd name="connsiteX5" fmla="*/ 2592027 w 3286540"/>
              <a:gd name="connsiteY5" fmla="*/ 2044024 h 2239852"/>
              <a:gd name="connsiteX6" fmla="*/ 3286540 w 3286540"/>
              <a:gd name="connsiteY6" fmla="*/ 1627317 h 2239852"/>
              <a:gd name="connsiteX7" fmla="*/ 3286540 w 3286540"/>
              <a:gd name="connsiteY7" fmla="*/ 1203248 h 2239852"/>
              <a:gd name="connsiteX8" fmla="*/ 2716941 w 3286540"/>
              <a:gd name="connsiteY8" fmla="*/ 1752231 h 2239852"/>
              <a:gd name="connsiteX9" fmla="*/ 2095807 w 3286540"/>
              <a:gd name="connsiteY9" fmla="*/ 2002305 h 2239852"/>
              <a:gd name="connsiteX10" fmla="*/ 1525964 w 3286540"/>
              <a:gd name="connsiteY10" fmla="*/ 1960585 h 2239852"/>
              <a:gd name="connsiteX11" fmla="*/ 927653 w 3286540"/>
              <a:gd name="connsiteY11" fmla="*/ 1547804 h 2239852"/>
              <a:gd name="connsiteX12" fmla="*/ 503583 w 3286540"/>
              <a:gd name="connsiteY12" fmla="*/ 1070726 h 2239852"/>
              <a:gd name="connsiteX13" fmla="*/ 14970 w 3286540"/>
              <a:gd name="connsiteY13" fmla="*/ 0 h 2239852"/>
              <a:gd name="connsiteX0" fmla="*/ 0 w 3286540"/>
              <a:gd name="connsiteY0" fmla="*/ 50309 h 2220212"/>
              <a:gd name="connsiteX1" fmla="*/ 357809 w 3286540"/>
              <a:gd name="connsiteY1" fmla="*/ 991213 h 2220212"/>
              <a:gd name="connsiteX2" fmla="*/ 768627 w 3286540"/>
              <a:gd name="connsiteY2" fmla="*/ 1614065 h 2220212"/>
              <a:gd name="connsiteX3" fmla="*/ 1378227 w 3286540"/>
              <a:gd name="connsiteY3" fmla="*/ 2130900 h 2220212"/>
              <a:gd name="connsiteX4" fmla="*/ 1911994 w 3286540"/>
              <a:gd name="connsiteY4" fmla="*/ 2212622 h 2220212"/>
              <a:gd name="connsiteX5" fmla="*/ 2592027 w 3286540"/>
              <a:gd name="connsiteY5" fmla="*/ 2044024 h 2220212"/>
              <a:gd name="connsiteX6" fmla="*/ 3286540 w 3286540"/>
              <a:gd name="connsiteY6" fmla="*/ 1627317 h 2220212"/>
              <a:gd name="connsiteX7" fmla="*/ 3286540 w 3286540"/>
              <a:gd name="connsiteY7" fmla="*/ 1203248 h 2220212"/>
              <a:gd name="connsiteX8" fmla="*/ 2716941 w 3286540"/>
              <a:gd name="connsiteY8" fmla="*/ 1752231 h 2220212"/>
              <a:gd name="connsiteX9" fmla="*/ 2095807 w 3286540"/>
              <a:gd name="connsiteY9" fmla="*/ 2002305 h 2220212"/>
              <a:gd name="connsiteX10" fmla="*/ 1525964 w 3286540"/>
              <a:gd name="connsiteY10" fmla="*/ 1960585 h 2220212"/>
              <a:gd name="connsiteX11" fmla="*/ 927653 w 3286540"/>
              <a:gd name="connsiteY11" fmla="*/ 1547804 h 2220212"/>
              <a:gd name="connsiteX12" fmla="*/ 503583 w 3286540"/>
              <a:gd name="connsiteY12" fmla="*/ 1070726 h 2220212"/>
              <a:gd name="connsiteX13" fmla="*/ 14970 w 3286540"/>
              <a:gd name="connsiteY13" fmla="*/ 0 h 2220212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716941 w 3286540"/>
              <a:gd name="connsiteY8" fmla="*/ 1752231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2002305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60585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095807 w 3286540"/>
              <a:gd name="connsiteY9" fmla="*/ 1931967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  <a:gd name="connsiteX0" fmla="*/ 0 w 3286540"/>
              <a:gd name="connsiteY0" fmla="*/ 50309 h 2214846"/>
              <a:gd name="connsiteX1" fmla="*/ 357809 w 3286540"/>
              <a:gd name="connsiteY1" fmla="*/ 991213 h 2214846"/>
              <a:gd name="connsiteX2" fmla="*/ 768627 w 3286540"/>
              <a:gd name="connsiteY2" fmla="*/ 1614065 h 2214846"/>
              <a:gd name="connsiteX3" fmla="*/ 1361293 w 3286540"/>
              <a:gd name="connsiteY3" fmla="*/ 2102678 h 2214846"/>
              <a:gd name="connsiteX4" fmla="*/ 1911994 w 3286540"/>
              <a:gd name="connsiteY4" fmla="*/ 2212622 h 2214846"/>
              <a:gd name="connsiteX5" fmla="*/ 2592027 w 3286540"/>
              <a:gd name="connsiteY5" fmla="*/ 2044024 h 2214846"/>
              <a:gd name="connsiteX6" fmla="*/ 3286540 w 3286540"/>
              <a:gd name="connsiteY6" fmla="*/ 1627317 h 2214846"/>
              <a:gd name="connsiteX7" fmla="*/ 3286540 w 3286540"/>
              <a:gd name="connsiteY7" fmla="*/ 1203248 h 2214846"/>
              <a:gd name="connsiteX8" fmla="*/ 2660670 w 3286540"/>
              <a:gd name="connsiteY8" fmla="*/ 1766298 h 2214846"/>
              <a:gd name="connsiteX9" fmla="*/ 2123943 w 3286540"/>
              <a:gd name="connsiteY9" fmla="*/ 1946035 h 2214846"/>
              <a:gd name="connsiteX10" fmla="*/ 1525964 w 3286540"/>
              <a:gd name="connsiteY10" fmla="*/ 1918382 h 2214846"/>
              <a:gd name="connsiteX11" fmla="*/ 927653 w 3286540"/>
              <a:gd name="connsiteY11" fmla="*/ 1547804 h 2214846"/>
              <a:gd name="connsiteX12" fmla="*/ 503583 w 3286540"/>
              <a:gd name="connsiteY12" fmla="*/ 1070726 h 2214846"/>
              <a:gd name="connsiteX13" fmla="*/ 14970 w 3286540"/>
              <a:gd name="connsiteY13" fmla="*/ 0 h 221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6540" h="2214846">
                <a:moveTo>
                  <a:pt x="0" y="50309"/>
                </a:moveTo>
                <a:cubicBezTo>
                  <a:pt x="119270" y="363944"/>
                  <a:pt x="229705" y="730587"/>
                  <a:pt x="357809" y="991213"/>
                </a:cubicBezTo>
                <a:cubicBezTo>
                  <a:pt x="485914" y="1251839"/>
                  <a:pt x="601380" y="1428821"/>
                  <a:pt x="768627" y="1614065"/>
                </a:cubicBezTo>
                <a:cubicBezTo>
                  <a:pt x="935874" y="1799309"/>
                  <a:pt x="1170732" y="2002919"/>
                  <a:pt x="1361293" y="2102678"/>
                </a:cubicBezTo>
                <a:cubicBezTo>
                  <a:pt x="1551854" y="2202437"/>
                  <a:pt x="1706872" y="2222398"/>
                  <a:pt x="1911994" y="2212622"/>
                </a:cubicBezTo>
                <a:cubicBezTo>
                  <a:pt x="2117116" y="2202846"/>
                  <a:pt x="2362936" y="2141575"/>
                  <a:pt x="2592027" y="2044024"/>
                </a:cubicBezTo>
                <a:cubicBezTo>
                  <a:pt x="2821118" y="1946473"/>
                  <a:pt x="3099292" y="1756158"/>
                  <a:pt x="3286540" y="1627317"/>
                </a:cubicBezTo>
                <a:lnTo>
                  <a:pt x="3286540" y="1203248"/>
                </a:lnTo>
                <a:cubicBezTo>
                  <a:pt x="3209481" y="1279570"/>
                  <a:pt x="2854436" y="1642500"/>
                  <a:pt x="2660670" y="1766298"/>
                </a:cubicBezTo>
                <a:cubicBezTo>
                  <a:pt x="2466904" y="1890096"/>
                  <a:pt x="2313061" y="1920688"/>
                  <a:pt x="2123943" y="1946035"/>
                </a:cubicBezTo>
                <a:cubicBezTo>
                  <a:pt x="1934825" y="1971382"/>
                  <a:pt x="1725346" y="1984754"/>
                  <a:pt x="1525964" y="1918382"/>
                </a:cubicBezTo>
                <a:cubicBezTo>
                  <a:pt x="1326582" y="1852010"/>
                  <a:pt x="1098050" y="1689080"/>
                  <a:pt x="927653" y="1547804"/>
                </a:cubicBezTo>
                <a:cubicBezTo>
                  <a:pt x="757256" y="1406528"/>
                  <a:pt x="655697" y="1328693"/>
                  <a:pt x="503583" y="1070726"/>
                </a:cubicBezTo>
                <a:cubicBezTo>
                  <a:pt x="351469" y="812759"/>
                  <a:pt x="177841" y="356909"/>
                  <a:pt x="14970" y="0"/>
                </a:cubicBezTo>
              </a:path>
            </a:pathLst>
          </a:cu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(Steady sources)</a:t>
            </a:r>
          </a:p>
        </p:txBody>
      </p:sp>
      <p:sp>
        <p:nvSpPr>
          <p:cNvPr id="25" name="Freeform 24"/>
          <p:cNvSpPr/>
          <p:nvPr/>
        </p:nvSpPr>
        <p:spPr bwMode="auto">
          <a:xfrm>
            <a:off x="2411896" y="1974578"/>
            <a:ext cx="2345635" cy="2292626"/>
          </a:xfrm>
          <a:custGeom>
            <a:avLst/>
            <a:gdLst>
              <a:gd name="connsiteX0" fmla="*/ 13252 w 2345635"/>
              <a:gd name="connsiteY0" fmla="*/ 1311965 h 2292626"/>
              <a:gd name="connsiteX1" fmla="*/ 0 w 2345635"/>
              <a:gd name="connsiteY1" fmla="*/ 2292626 h 2292626"/>
              <a:gd name="connsiteX2" fmla="*/ 2345635 w 2345635"/>
              <a:gd name="connsiteY2" fmla="*/ 0 h 2292626"/>
              <a:gd name="connsiteX3" fmla="*/ 2120348 w 2345635"/>
              <a:gd name="connsiteY3" fmla="*/ 13252 h 2292626"/>
              <a:gd name="connsiteX4" fmla="*/ 1126435 w 2345635"/>
              <a:gd name="connsiteY4" fmla="*/ 1046922 h 2292626"/>
              <a:gd name="connsiteX5" fmla="*/ 622852 w 2345635"/>
              <a:gd name="connsiteY5" fmla="*/ 1272209 h 2292626"/>
              <a:gd name="connsiteX6" fmla="*/ 79513 w 2345635"/>
              <a:gd name="connsiteY6" fmla="*/ 1351722 h 229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5635" h="2292626">
                <a:moveTo>
                  <a:pt x="13252" y="1311965"/>
                </a:moveTo>
                <a:lnTo>
                  <a:pt x="0" y="2292626"/>
                </a:lnTo>
                <a:lnTo>
                  <a:pt x="2345635" y="0"/>
                </a:lnTo>
                <a:lnTo>
                  <a:pt x="2120348" y="13252"/>
                </a:lnTo>
                <a:lnTo>
                  <a:pt x="1126435" y="1046922"/>
                </a:lnTo>
                <a:lnTo>
                  <a:pt x="622852" y="1272209"/>
                </a:lnTo>
                <a:lnTo>
                  <a:pt x="79513" y="1351722"/>
                </a:lnTo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2020" y="4077058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Fermi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Pass 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98049" y="2977062"/>
            <a:ext cx="1033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Current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Cherenkov 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   telescopes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            (50 h)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31957" y="244890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HAWC</a:t>
            </a:r>
          </a:p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1 to 5 </a:t>
            </a: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yr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978777"/>
            <a:ext cx="2841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 steady sources </a:t>
            </a:r>
            <a:r>
              <a:rPr lang="mr-IN" dirty="0">
                <a:solidFill>
                  <a:schemeClr val="bg1">
                    <a:lumMod val="50000"/>
                  </a:schemeClr>
                </a:solidFill>
              </a:rPr>
              <a:t>–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integration time 50 h for CTs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years for Fermi, HAWC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8749" y="6157768"/>
            <a:ext cx="18415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Energy E[</a:t>
            </a:r>
            <a:r>
              <a:rPr lang="en-US" sz="1800" dirty="0" err="1"/>
              <a:t>TeV</a:t>
            </a:r>
            <a:r>
              <a:rPr lang="en-US" sz="1800" dirty="0"/>
              <a:t>]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4572000" y="2186613"/>
            <a:ext cx="2835965" cy="2411896"/>
          </a:xfrm>
          <a:custGeom>
            <a:avLst/>
            <a:gdLst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782957 w 2835965"/>
              <a:gd name="connsiteY6" fmla="*/ 1908313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782957 w 2835965"/>
              <a:gd name="connsiteY6" fmla="*/ 1908313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7174"/>
              <a:gd name="connsiteX1" fmla="*/ 0 w 2835965"/>
              <a:gd name="connsiteY1" fmla="*/ 384313 h 2417174"/>
              <a:gd name="connsiteX2" fmla="*/ 728870 w 2835965"/>
              <a:gd name="connsiteY2" fmla="*/ 1205948 h 2417174"/>
              <a:gd name="connsiteX3" fmla="*/ 1285461 w 2835965"/>
              <a:gd name="connsiteY3" fmla="*/ 1696278 h 2417174"/>
              <a:gd name="connsiteX4" fmla="*/ 1948070 w 2835965"/>
              <a:gd name="connsiteY4" fmla="*/ 2133600 h 2417174"/>
              <a:gd name="connsiteX5" fmla="*/ 2835965 w 2835965"/>
              <a:gd name="connsiteY5" fmla="*/ 2411896 h 2417174"/>
              <a:gd name="connsiteX6" fmla="*/ 2817300 w 2835965"/>
              <a:gd name="connsiteY6" fmla="*/ 1916899 h 2417174"/>
              <a:gd name="connsiteX7" fmla="*/ 1895061 w 2835965"/>
              <a:gd name="connsiteY7" fmla="*/ 1656522 h 2417174"/>
              <a:gd name="connsiteX8" fmla="*/ 1007165 w 2835965"/>
              <a:gd name="connsiteY8" fmla="*/ 1020417 h 2417174"/>
              <a:gd name="connsiteX9" fmla="*/ 344557 w 2835965"/>
              <a:gd name="connsiteY9" fmla="*/ 357809 h 2417174"/>
              <a:gd name="connsiteX10" fmla="*/ 0 w 2835965"/>
              <a:gd name="connsiteY10" fmla="*/ 0 h 2417174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895061 w 2835965"/>
              <a:gd name="connsiteY7" fmla="*/ 1656522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07165 w 2835965"/>
              <a:gd name="connsiteY8" fmla="*/ 1020417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28870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  <a:gd name="connsiteX0" fmla="*/ 0 w 2835965"/>
              <a:gd name="connsiteY0" fmla="*/ 0 h 2411896"/>
              <a:gd name="connsiteX1" fmla="*/ 0 w 2835965"/>
              <a:gd name="connsiteY1" fmla="*/ 384313 h 2411896"/>
              <a:gd name="connsiteX2" fmla="*/ 741144 w 2835965"/>
              <a:gd name="connsiteY2" fmla="*/ 1205948 h 2411896"/>
              <a:gd name="connsiteX3" fmla="*/ 1285461 w 2835965"/>
              <a:gd name="connsiteY3" fmla="*/ 1696278 h 2411896"/>
              <a:gd name="connsiteX4" fmla="*/ 1948070 w 2835965"/>
              <a:gd name="connsiteY4" fmla="*/ 2133600 h 2411896"/>
              <a:gd name="connsiteX5" fmla="*/ 2835965 w 2835965"/>
              <a:gd name="connsiteY5" fmla="*/ 2411896 h 2411896"/>
              <a:gd name="connsiteX6" fmla="*/ 2817300 w 2835965"/>
              <a:gd name="connsiteY6" fmla="*/ 1916899 h 2411896"/>
              <a:gd name="connsiteX7" fmla="*/ 1919609 w 2835965"/>
              <a:gd name="connsiteY7" fmla="*/ 1644248 h 2411896"/>
              <a:gd name="connsiteX8" fmla="*/ 1043986 w 2835965"/>
              <a:gd name="connsiteY8" fmla="*/ 995869 h 2411896"/>
              <a:gd name="connsiteX9" fmla="*/ 344557 w 2835965"/>
              <a:gd name="connsiteY9" fmla="*/ 357809 h 2411896"/>
              <a:gd name="connsiteX10" fmla="*/ 0 w 2835965"/>
              <a:gd name="connsiteY10" fmla="*/ 0 h 241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5965" h="2411896">
                <a:moveTo>
                  <a:pt x="0" y="0"/>
                </a:moveTo>
                <a:lnTo>
                  <a:pt x="0" y="384313"/>
                </a:lnTo>
                <a:cubicBezTo>
                  <a:pt x="121478" y="585304"/>
                  <a:pt x="526900" y="987287"/>
                  <a:pt x="741144" y="1205948"/>
                </a:cubicBezTo>
                <a:cubicBezTo>
                  <a:pt x="955388" y="1424609"/>
                  <a:pt x="1082261" y="1541669"/>
                  <a:pt x="1285461" y="1696278"/>
                </a:cubicBezTo>
                <a:cubicBezTo>
                  <a:pt x="1506331" y="1842052"/>
                  <a:pt x="1721064" y="1993963"/>
                  <a:pt x="1948070" y="2133600"/>
                </a:cubicBezTo>
                <a:cubicBezTo>
                  <a:pt x="2168940" y="2279374"/>
                  <a:pt x="2666767" y="2402222"/>
                  <a:pt x="2835965" y="2411896"/>
                </a:cubicBezTo>
                <a:cubicBezTo>
                  <a:pt x="2831175" y="2252621"/>
                  <a:pt x="2834969" y="2084760"/>
                  <a:pt x="2817300" y="1916899"/>
                </a:cubicBezTo>
                <a:cubicBezTo>
                  <a:pt x="2639018" y="1872569"/>
                  <a:pt x="2215161" y="1797753"/>
                  <a:pt x="1919609" y="1644248"/>
                </a:cubicBezTo>
                <a:cubicBezTo>
                  <a:pt x="1624057" y="1490743"/>
                  <a:pt x="1264855" y="1216738"/>
                  <a:pt x="1043986" y="995869"/>
                </a:cubicBezTo>
                <a:lnTo>
                  <a:pt x="344557" y="357809"/>
                </a:lnTo>
                <a:lnTo>
                  <a:pt x="0" y="0"/>
                </a:lnTo>
                <a:close/>
              </a:path>
            </a:pathLst>
          </a:custGeom>
          <a:solidFill>
            <a:srgbClr val="C3D69B">
              <a:alpha val="6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3939" y="5038339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CTA South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AC2C98B8-CC39-1041-AB11-1885CA3BDDD9}"/>
              </a:ext>
            </a:extLst>
          </p:cNvPr>
          <p:cNvSpPr/>
          <p:nvPr/>
        </p:nvSpPr>
        <p:spPr>
          <a:xfrm>
            <a:off x="3729694" y="3161281"/>
            <a:ext cx="4104075" cy="1885698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0737"/>
              <a:gd name="connsiteX1" fmla="*/ 451246 w 4904489"/>
              <a:gd name="connsiteY1" fmla="*/ 1090192 h 3040737"/>
              <a:gd name="connsiteX2" fmla="*/ 896254 w 4904489"/>
              <a:gd name="connsiteY2" fmla="*/ 1832149 h 3040737"/>
              <a:gd name="connsiteX3" fmla="*/ 1608724 w 4904489"/>
              <a:gd name="connsiteY3" fmla="*/ 2498855 h 3040737"/>
              <a:gd name="connsiteX4" fmla="*/ 2287394 w 4904489"/>
              <a:gd name="connsiteY4" fmla="*/ 2927029 h 3040737"/>
              <a:gd name="connsiteX5" fmla="*/ 3037671 w 4904489"/>
              <a:gd name="connsiteY5" fmla="*/ 3039877 h 3040737"/>
              <a:gd name="connsiteX6" fmla="*/ 3622319 w 4904489"/>
              <a:gd name="connsiteY6" fmla="*/ 2938949 h 3040737"/>
              <a:gd name="connsiteX7" fmla="*/ 4220216 w 4904489"/>
              <a:gd name="connsiteY7" fmla="*/ 2379561 h 3040737"/>
              <a:gd name="connsiteX8" fmla="*/ 4904489 w 4904489"/>
              <a:gd name="connsiteY8" fmla="*/ 1690133 h 3040737"/>
              <a:gd name="connsiteX0" fmla="*/ 0 w 4904489"/>
              <a:gd name="connsiteY0" fmla="*/ 0 h 3445521"/>
              <a:gd name="connsiteX1" fmla="*/ 451246 w 4904489"/>
              <a:gd name="connsiteY1" fmla="*/ 1090192 h 3445521"/>
              <a:gd name="connsiteX2" fmla="*/ 896254 w 4904489"/>
              <a:gd name="connsiteY2" fmla="*/ 1832149 h 3445521"/>
              <a:gd name="connsiteX3" fmla="*/ 1608724 w 4904489"/>
              <a:gd name="connsiteY3" fmla="*/ 2498855 h 3445521"/>
              <a:gd name="connsiteX4" fmla="*/ 2287394 w 4904489"/>
              <a:gd name="connsiteY4" fmla="*/ 2927029 h 3445521"/>
              <a:gd name="connsiteX5" fmla="*/ 3023921 w 4904489"/>
              <a:gd name="connsiteY5" fmla="*/ 3445513 h 3445521"/>
              <a:gd name="connsiteX6" fmla="*/ 3622319 w 4904489"/>
              <a:gd name="connsiteY6" fmla="*/ 2938949 h 3445521"/>
              <a:gd name="connsiteX7" fmla="*/ 4220216 w 4904489"/>
              <a:gd name="connsiteY7" fmla="*/ 2379561 h 3445521"/>
              <a:gd name="connsiteX8" fmla="*/ 4904489 w 4904489"/>
              <a:gd name="connsiteY8" fmla="*/ 1690133 h 3445521"/>
              <a:gd name="connsiteX0" fmla="*/ 0 w 4904489"/>
              <a:gd name="connsiteY0" fmla="*/ 0 h 3545638"/>
              <a:gd name="connsiteX1" fmla="*/ 451246 w 4904489"/>
              <a:gd name="connsiteY1" fmla="*/ 1090192 h 3545638"/>
              <a:gd name="connsiteX2" fmla="*/ 896254 w 4904489"/>
              <a:gd name="connsiteY2" fmla="*/ 1832149 h 3545638"/>
              <a:gd name="connsiteX3" fmla="*/ 1608724 w 4904489"/>
              <a:gd name="connsiteY3" fmla="*/ 2498855 h 3545638"/>
              <a:gd name="connsiteX4" fmla="*/ 2039888 w 4904489"/>
              <a:gd name="connsiteY4" fmla="*/ 3456419 h 3545638"/>
              <a:gd name="connsiteX5" fmla="*/ 3023921 w 4904489"/>
              <a:gd name="connsiteY5" fmla="*/ 3445513 h 3545638"/>
              <a:gd name="connsiteX6" fmla="*/ 3622319 w 4904489"/>
              <a:gd name="connsiteY6" fmla="*/ 2938949 h 3545638"/>
              <a:gd name="connsiteX7" fmla="*/ 4220216 w 4904489"/>
              <a:gd name="connsiteY7" fmla="*/ 2379561 h 3545638"/>
              <a:gd name="connsiteX8" fmla="*/ 4904489 w 4904489"/>
              <a:gd name="connsiteY8" fmla="*/ 1690133 h 3545638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896254 w 4904489"/>
              <a:gd name="connsiteY2" fmla="*/ 1832149 h 3514739"/>
              <a:gd name="connsiteX3" fmla="*/ 1264965 w 4904489"/>
              <a:gd name="connsiteY3" fmla="*/ 2945742 h 3514739"/>
              <a:gd name="connsiteX4" fmla="*/ 2039888 w 4904489"/>
              <a:gd name="connsiteY4" fmla="*/ 3456419 h 3514739"/>
              <a:gd name="connsiteX5" fmla="*/ 3023921 w 4904489"/>
              <a:gd name="connsiteY5" fmla="*/ 3445513 h 3514739"/>
              <a:gd name="connsiteX6" fmla="*/ 3622319 w 4904489"/>
              <a:gd name="connsiteY6" fmla="*/ 2938949 h 3514739"/>
              <a:gd name="connsiteX7" fmla="*/ 4220216 w 4904489"/>
              <a:gd name="connsiteY7" fmla="*/ 2379561 h 3514739"/>
              <a:gd name="connsiteX8" fmla="*/ 4904489 w 4904489"/>
              <a:gd name="connsiteY8" fmla="*/ 1690133 h 3514739"/>
              <a:gd name="connsiteX0" fmla="*/ 0 w 4904489"/>
              <a:gd name="connsiteY0" fmla="*/ 0 h 3514739"/>
              <a:gd name="connsiteX1" fmla="*/ 451246 w 4904489"/>
              <a:gd name="connsiteY1" fmla="*/ 1090192 h 3514739"/>
              <a:gd name="connsiteX2" fmla="*/ 1264965 w 4904489"/>
              <a:gd name="connsiteY2" fmla="*/ 2945742 h 3514739"/>
              <a:gd name="connsiteX3" fmla="*/ 2039888 w 4904489"/>
              <a:gd name="connsiteY3" fmla="*/ 3456419 h 3514739"/>
              <a:gd name="connsiteX4" fmla="*/ 3023921 w 4904489"/>
              <a:gd name="connsiteY4" fmla="*/ 3445513 h 3514739"/>
              <a:gd name="connsiteX5" fmla="*/ 3622319 w 4904489"/>
              <a:gd name="connsiteY5" fmla="*/ 2938949 h 3514739"/>
              <a:gd name="connsiteX6" fmla="*/ 4220216 w 4904489"/>
              <a:gd name="connsiteY6" fmla="*/ 2379561 h 3514739"/>
              <a:gd name="connsiteX7" fmla="*/ 4904489 w 4904489"/>
              <a:gd name="connsiteY7" fmla="*/ 1690133 h 3514739"/>
              <a:gd name="connsiteX0" fmla="*/ 0 w 4904489"/>
              <a:gd name="connsiteY0" fmla="*/ 0 h 3514739"/>
              <a:gd name="connsiteX1" fmla="*/ 1264965 w 4904489"/>
              <a:gd name="connsiteY1" fmla="*/ 2945742 h 3514739"/>
              <a:gd name="connsiteX2" fmla="*/ 2039888 w 4904489"/>
              <a:gd name="connsiteY2" fmla="*/ 3456419 h 3514739"/>
              <a:gd name="connsiteX3" fmla="*/ 3023921 w 4904489"/>
              <a:gd name="connsiteY3" fmla="*/ 3445513 h 3514739"/>
              <a:gd name="connsiteX4" fmla="*/ 3622319 w 4904489"/>
              <a:gd name="connsiteY4" fmla="*/ 2938949 h 3514739"/>
              <a:gd name="connsiteX5" fmla="*/ 4220216 w 4904489"/>
              <a:gd name="connsiteY5" fmla="*/ 2379561 h 3514739"/>
              <a:gd name="connsiteX6" fmla="*/ 4904489 w 4904489"/>
              <a:gd name="connsiteY6" fmla="*/ 1690133 h 3514739"/>
              <a:gd name="connsiteX0" fmla="*/ 0 w 3639524"/>
              <a:gd name="connsiteY0" fmla="*/ 1255609 h 1824606"/>
              <a:gd name="connsiteX1" fmla="*/ 774923 w 3639524"/>
              <a:gd name="connsiteY1" fmla="*/ 1766286 h 1824606"/>
              <a:gd name="connsiteX2" fmla="*/ 1758956 w 3639524"/>
              <a:gd name="connsiteY2" fmla="*/ 1755380 h 1824606"/>
              <a:gd name="connsiteX3" fmla="*/ 2357354 w 3639524"/>
              <a:gd name="connsiteY3" fmla="*/ 1248816 h 1824606"/>
              <a:gd name="connsiteX4" fmla="*/ 2955251 w 3639524"/>
              <a:gd name="connsiteY4" fmla="*/ 689428 h 1824606"/>
              <a:gd name="connsiteX5" fmla="*/ 3639524 w 3639524"/>
              <a:gd name="connsiteY5" fmla="*/ 0 h 1824606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60149"/>
              <a:gd name="connsiteY0" fmla="*/ 1331236 h 1819707"/>
              <a:gd name="connsiteX1" fmla="*/ 795548 w 3660149"/>
              <a:gd name="connsiteY1" fmla="*/ 1766286 h 1819707"/>
              <a:gd name="connsiteX2" fmla="*/ 1779581 w 3660149"/>
              <a:gd name="connsiteY2" fmla="*/ 1755380 h 1819707"/>
              <a:gd name="connsiteX3" fmla="*/ 2377979 w 3660149"/>
              <a:gd name="connsiteY3" fmla="*/ 1248816 h 1819707"/>
              <a:gd name="connsiteX4" fmla="*/ 2975876 w 3660149"/>
              <a:gd name="connsiteY4" fmla="*/ 689428 h 1819707"/>
              <a:gd name="connsiteX5" fmla="*/ 3660149 w 3660149"/>
              <a:gd name="connsiteY5" fmla="*/ 0 h 1819707"/>
              <a:gd name="connsiteX0" fmla="*/ 0 w 3653274"/>
              <a:gd name="connsiteY0" fmla="*/ 1344987 h 1818834"/>
              <a:gd name="connsiteX1" fmla="*/ 788673 w 3653274"/>
              <a:gd name="connsiteY1" fmla="*/ 1766286 h 1818834"/>
              <a:gd name="connsiteX2" fmla="*/ 1772706 w 3653274"/>
              <a:gd name="connsiteY2" fmla="*/ 1755380 h 1818834"/>
              <a:gd name="connsiteX3" fmla="*/ 2371104 w 3653274"/>
              <a:gd name="connsiteY3" fmla="*/ 1248816 h 1818834"/>
              <a:gd name="connsiteX4" fmla="*/ 2969001 w 3653274"/>
              <a:gd name="connsiteY4" fmla="*/ 689428 h 1818834"/>
              <a:gd name="connsiteX5" fmla="*/ 3653274 w 3653274"/>
              <a:gd name="connsiteY5" fmla="*/ 0 h 1818834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23255"/>
              <a:gd name="connsiteX1" fmla="*/ 761172 w 3625773"/>
              <a:gd name="connsiteY1" fmla="*/ 1766286 h 1823255"/>
              <a:gd name="connsiteX2" fmla="*/ 1745205 w 3625773"/>
              <a:gd name="connsiteY2" fmla="*/ 1755380 h 1823255"/>
              <a:gd name="connsiteX3" fmla="*/ 2343603 w 3625773"/>
              <a:gd name="connsiteY3" fmla="*/ 1248816 h 1823255"/>
              <a:gd name="connsiteX4" fmla="*/ 2941500 w 3625773"/>
              <a:gd name="connsiteY4" fmla="*/ 689428 h 1823255"/>
              <a:gd name="connsiteX5" fmla="*/ 3625773 w 3625773"/>
              <a:gd name="connsiteY5" fmla="*/ 0 h 1823255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59575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67918"/>
              <a:gd name="connsiteX1" fmla="*/ 761172 w 3625773"/>
              <a:gd name="connsiteY1" fmla="*/ 1766286 h 1867918"/>
              <a:gd name="connsiteX2" fmla="*/ 1545824 w 3625773"/>
              <a:gd name="connsiteY2" fmla="*/ 1824132 h 1867918"/>
              <a:gd name="connsiteX3" fmla="*/ 2343603 w 3625773"/>
              <a:gd name="connsiteY3" fmla="*/ 1248816 h 1867918"/>
              <a:gd name="connsiteX4" fmla="*/ 2941500 w 3625773"/>
              <a:gd name="connsiteY4" fmla="*/ 689428 h 1867918"/>
              <a:gd name="connsiteX5" fmla="*/ 3625773 w 3625773"/>
              <a:gd name="connsiteY5" fmla="*/ 0 h 1867918"/>
              <a:gd name="connsiteX0" fmla="*/ 0 w 3625773"/>
              <a:gd name="connsiteY0" fmla="*/ 1276235 h 1877059"/>
              <a:gd name="connsiteX1" fmla="*/ 761172 w 3625773"/>
              <a:gd name="connsiteY1" fmla="*/ 1766286 h 1877059"/>
              <a:gd name="connsiteX2" fmla="*/ 1545824 w 3625773"/>
              <a:gd name="connsiteY2" fmla="*/ 1824132 h 1877059"/>
              <a:gd name="connsiteX3" fmla="*/ 2343603 w 3625773"/>
              <a:gd name="connsiteY3" fmla="*/ 1248816 h 1877059"/>
              <a:gd name="connsiteX4" fmla="*/ 2941500 w 3625773"/>
              <a:gd name="connsiteY4" fmla="*/ 689428 h 1877059"/>
              <a:gd name="connsiteX5" fmla="*/ 3625773 w 3625773"/>
              <a:gd name="connsiteY5" fmla="*/ 0 h 1877059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95684"/>
              <a:gd name="connsiteX1" fmla="*/ 1239474 w 4104075"/>
              <a:gd name="connsiteY1" fmla="*/ 1766286 h 1895684"/>
              <a:gd name="connsiteX2" fmla="*/ 2024126 w 4104075"/>
              <a:gd name="connsiteY2" fmla="*/ 1824132 h 1895684"/>
              <a:gd name="connsiteX3" fmla="*/ 2821905 w 4104075"/>
              <a:gd name="connsiteY3" fmla="*/ 1248816 h 1895684"/>
              <a:gd name="connsiteX4" fmla="*/ 3419802 w 4104075"/>
              <a:gd name="connsiteY4" fmla="*/ 689428 h 1895684"/>
              <a:gd name="connsiteX5" fmla="*/ 4104075 w 4104075"/>
              <a:gd name="connsiteY5" fmla="*/ 0 h 1895684"/>
              <a:gd name="connsiteX0" fmla="*/ 0 w 4104075"/>
              <a:gd name="connsiteY0" fmla="*/ 882340 h 1884162"/>
              <a:gd name="connsiteX1" fmla="*/ 1239474 w 4104075"/>
              <a:gd name="connsiteY1" fmla="*/ 1766286 h 1884162"/>
              <a:gd name="connsiteX2" fmla="*/ 2024126 w 4104075"/>
              <a:gd name="connsiteY2" fmla="*/ 1824132 h 1884162"/>
              <a:gd name="connsiteX3" fmla="*/ 2821905 w 4104075"/>
              <a:gd name="connsiteY3" fmla="*/ 1248816 h 1884162"/>
              <a:gd name="connsiteX4" fmla="*/ 3419802 w 4104075"/>
              <a:gd name="connsiteY4" fmla="*/ 689428 h 1884162"/>
              <a:gd name="connsiteX5" fmla="*/ 4104075 w 4104075"/>
              <a:gd name="connsiteY5" fmla="*/ 0 h 1884162"/>
              <a:gd name="connsiteX0" fmla="*/ 0 w 4104075"/>
              <a:gd name="connsiteY0" fmla="*/ 882340 h 1900994"/>
              <a:gd name="connsiteX1" fmla="*/ 1239474 w 4104075"/>
              <a:gd name="connsiteY1" fmla="*/ 1766286 h 1900994"/>
              <a:gd name="connsiteX2" fmla="*/ 2029292 w 4104075"/>
              <a:gd name="connsiteY2" fmla="*/ 1849963 h 1900994"/>
              <a:gd name="connsiteX3" fmla="*/ 2821905 w 4104075"/>
              <a:gd name="connsiteY3" fmla="*/ 1248816 h 1900994"/>
              <a:gd name="connsiteX4" fmla="*/ 3419802 w 4104075"/>
              <a:gd name="connsiteY4" fmla="*/ 689428 h 1900994"/>
              <a:gd name="connsiteX5" fmla="*/ 4104075 w 4104075"/>
              <a:gd name="connsiteY5" fmla="*/ 0 h 1900994"/>
              <a:gd name="connsiteX0" fmla="*/ 0 w 4104075"/>
              <a:gd name="connsiteY0" fmla="*/ 882340 h 1894384"/>
              <a:gd name="connsiteX1" fmla="*/ 1239474 w 4104075"/>
              <a:gd name="connsiteY1" fmla="*/ 1766286 h 1894384"/>
              <a:gd name="connsiteX2" fmla="*/ 2029292 w 4104075"/>
              <a:gd name="connsiteY2" fmla="*/ 1849963 h 1894384"/>
              <a:gd name="connsiteX3" fmla="*/ 2821905 w 4104075"/>
              <a:gd name="connsiteY3" fmla="*/ 1248816 h 1894384"/>
              <a:gd name="connsiteX4" fmla="*/ 3419802 w 4104075"/>
              <a:gd name="connsiteY4" fmla="*/ 689428 h 1894384"/>
              <a:gd name="connsiteX5" fmla="*/ 4104075 w 4104075"/>
              <a:gd name="connsiteY5" fmla="*/ 0 h 1894384"/>
              <a:gd name="connsiteX0" fmla="*/ 0 w 4104075"/>
              <a:gd name="connsiteY0" fmla="*/ 882340 h 1885698"/>
              <a:gd name="connsiteX1" fmla="*/ 1239474 w 4104075"/>
              <a:gd name="connsiteY1" fmla="*/ 1766286 h 1885698"/>
              <a:gd name="connsiteX2" fmla="*/ 2029292 w 4104075"/>
              <a:gd name="connsiteY2" fmla="*/ 1849963 h 1885698"/>
              <a:gd name="connsiteX3" fmla="*/ 2821905 w 4104075"/>
              <a:gd name="connsiteY3" fmla="*/ 1248816 h 1885698"/>
              <a:gd name="connsiteX4" fmla="*/ 3419802 w 4104075"/>
              <a:gd name="connsiteY4" fmla="*/ 689428 h 1885698"/>
              <a:gd name="connsiteX5" fmla="*/ 4104075 w 4104075"/>
              <a:gd name="connsiteY5" fmla="*/ 0 h 18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4075" h="1885698">
                <a:moveTo>
                  <a:pt x="0" y="882340"/>
                </a:moveTo>
                <a:cubicBezTo>
                  <a:pt x="484361" y="1323126"/>
                  <a:pt x="901259" y="1605016"/>
                  <a:pt x="1239474" y="1766286"/>
                </a:cubicBezTo>
                <a:cubicBezTo>
                  <a:pt x="1577689" y="1927557"/>
                  <a:pt x="1801432" y="1892535"/>
                  <a:pt x="2029292" y="1849963"/>
                </a:cubicBezTo>
                <a:cubicBezTo>
                  <a:pt x="2257152" y="1807391"/>
                  <a:pt x="2590153" y="1442238"/>
                  <a:pt x="2821905" y="1248816"/>
                </a:cubicBezTo>
                <a:cubicBezTo>
                  <a:pt x="3053657" y="1055394"/>
                  <a:pt x="3180316" y="914399"/>
                  <a:pt x="3419802" y="689428"/>
                </a:cubicBezTo>
                <a:cubicBezTo>
                  <a:pt x="3659288" y="464457"/>
                  <a:pt x="4104075" y="0"/>
                  <a:pt x="4104075" y="0"/>
                </a:cubicBezTo>
              </a:path>
            </a:pathLst>
          </a:custGeom>
          <a:noFill/>
          <a:ln w="152400">
            <a:solidFill>
              <a:schemeClr val="accent1">
                <a:lumMod val="40000"/>
                <a:lumOff val="60000"/>
                <a:alpha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904196" y="2301297"/>
            <a:ext cx="4904489" cy="3043510"/>
          </a:xfrm>
          <a:custGeom>
            <a:avLst/>
            <a:gdLst>
              <a:gd name="connsiteX0" fmla="*/ 35342 w 4883114"/>
              <a:gd name="connsiteY0" fmla="*/ 29880 h 3052800"/>
              <a:gd name="connsiteX1" fmla="*/ 20828 w 4883114"/>
              <a:gd name="connsiteY1" fmla="*/ 87937 h 3052800"/>
              <a:gd name="connsiteX2" fmla="*/ 282085 w 4883114"/>
              <a:gd name="connsiteY2" fmla="*/ 770109 h 3052800"/>
              <a:gd name="connsiteX3" fmla="*/ 833628 w 4883114"/>
              <a:gd name="connsiteY3" fmla="*/ 1568394 h 3052800"/>
              <a:gd name="connsiteX4" fmla="*/ 1544828 w 4883114"/>
              <a:gd name="connsiteY4" fmla="*/ 2236052 h 3052800"/>
              <a:gd name="connsiteX5" fmla="*/ 2226999 w 4883114"/>
              <a:gd name="connsiteY5" fmla="*/ 2758566 h 3052800"/>
              <a:gd name="connsiteX6" fmla="*/ 2836599 w 4883114"/>
              <a:gd name="connsiteY6" fmla="*/ 3048852 h 3052800"/>
              <a:gd name="connsiteX7" fmla="*/ 3446199 w 4883114"/>
              <a:gd name="connsiteY7" fmla="*/ 2874680 h 3052800"/>
              <a:gd name="connsiteX8" fmla="*/ 4258999 w 4883114"/>
              <a:gd name="connsiteY8" fmla="*/ 2192509 h 3052800"/>
              <a:gd name="connsiteX9" fmla="*/ 4883114 w 4883114"/>
              <a:gd name="connsiteY9" fmla="*/ 1524852 h 3052800"/>
              <a:gd name="connsiteX0" fmla="*/ 38148 w 4885920"/>
              <a:gd name="connsiteY0" fmla="*/ 29573 h 3052493"/>
              <a:gd name="connsiteX1" fmla="*/ 23634 w 4885920"/>
              <a:gd name="connsiteY1" fmla="*/ 87630 h 3052493"/>
              <a:gd name="connsiteX2" fmla="*/ 322991 w 4885920"/>
              <a:gd name="connsiteY2" fmla="*/ 764359 h 3052493"/>
              <a:gd name="connsiteX3" fmla="*/ 836434 w 4885920"/>
              <a:gd name="connsiteY3" fmla="*/ 1568087 h 3052493"/>
              <a:gd name="connsiteX4" fmla="*/ 1547634 w 4885920"/>
              <a:gd name="connsiteY4" fmla="*/ 2235745 h 3052493"/>
              <a:gd name="connsiteX5" fmla="*/ 2229805 w 4885920"/>
              <a:gd name="connsiteY5" fmla="*/ 2758259 h 3052493"/>
              <a:gd name="connsiteX6" fmla="*/ 2839405 w 4885920"/>
              <a:gd name="connsiteY6" fmla="*/ 3048545 h 3052493"/>
              <a:gd name="connsiteX7" fmla="*/ 3449005 w 4885920"/>
              <a:gd name="connsiteY7" fmla="*/ 2874373 h 3052493"/>
              <a:gd name="connsiteX8" fmla="*/ 4261805 w 4885920"/>
              <a:gd name="connsiteY8" fmla="*/ 2192202 h 3052493"/>
              <a:gd name="connsiteX9" fmla="*/ 4885920 w 4885920"/>
              <a:gd name="connsiteY9" fmla="*/ 1524545 h 3052493"/>
              <a:gd name="connsiteX0" fmla="*/ 38148 w 4885920"/>
              <a:gd name="connsiteY0" fmla="*/ 29573 h 3047291"/>
              <a:gd name="connsiteX1" fmla="*/ 23634 w 4885920"/>
              <a:gd name="connsiteY1" fmla="*/ 87630 h 3047291"/>
              <a:gd name="connsiteX2" fmla="*/ 322991 w 4885920"/>
              <a:gd name="connsiteY2" fmla="*/ 764359 h 3047291"/>
              <a:gd name="connsiteX3" fmla="*/ 836434 w 4885920"/>
              <a:gd name="connsiteY3" fmla="*/ 1568087 h 3047291"/>
              <a:gd name="connsiteX4" fmla="*/ 1547634 w 4885920"/>
              <a:gd name="connsiteY4" fmla="*/ 2235745 h 3047291"/>
              <a:gd name="connsiteX5" fmla="*/ 2229805 w 4885920"/>
              <a:gd name="connsiteY5" fmla="*/ 2758259 h 3047291"/>
              <a:gd name="connsiteX6" fmla="*/ 2850290 w 4885920"/>
              <a:gd name="connsiteY6" fmla="*/ 3043102 h 3047291"/>
              <a:gd name="connsiteX7" fmla="*/ 3449005 w 4885920"/>
              <a:gd name="connsiteY7" fmla="*/ 2874373 h 3047291"/>
              <a:gd name="connsiteX8" fmla="*/ 4261805 w 4885920"/>
              <a:gd name="connsiteY8" fmla="*/ 2192202 h 3047291"/>
              <a:gd name="connsiteX9" fmla="*/ 4885920 w 4885920"/>
              <a:gd name="connsiteY9" fmla="*/ 1524545 h 3047291"/>
              <a:gd name="connsiteX0" fmla="*/ 38148 w 4885920"/>
              <a:gd name="connsiteY0" fmla="*/ 29573 h 3047870"/>
              <a:gd name="connsiteX1" fmla="*/ 23634 w 4885920"/>
              <a:gd name="connsiteY1" fmla="*/ 87630 h 3047870"/>
              <a:gd name="connsiteX2" fmla="*/ 322991 w 4885920"/>
              <a:gd name="connsiteY2" fmla="*/ 764359 h 3047870"/>
              <a:gd name="connsiteX3" fmla="*/ 836434 w 4885920"/>
              <a:gd name="connsiteY3" fmla="*/ 1568087 h 3047870"/>
              <a:gd name="connsiteX4" fmla="*/ 1547634 w 4885920"/>
              <a:gd name="connsiteY4" fmla="*/ 2235745 h 3047870"/>
              <a:gd name="connsiteX5" fmla="*/ 2240690 w 4885920"/>
              <a:gd name="connsiteY5" fmla="*/ 2747373 h 3047870"/>
              <a:gd name="connsiteX6" fmla="*/ 2850290 w 4885920"/>
              <a:gd name="connsiteY6" fmla="*/ 3043102 h 3047870"/>
              <a:gd name="connsiteX7" fmla="*/ 3449005 w 4885920"/>
              <a:gd name="connsiteY7" fmla="*/ 2874373 h 3047870"/>
              <a:gd name="connsiteX8" fmla="*/ 4261805 w 4885920"/>
              <a:gd name="connsiteY8" fmla="*/ 2192202 h 3047870"/>
              <a:gd name="connsiteX9" fmla="*/ 4885920 w 4885920"/>
              <a:gd name="connsiteY9" fmla="*/ 1524545 h 3047870"/>
              <a:gd name="connsiteX0" fmla="*/ 38148 w 4885920"/>
              <a:gd name="connsiteY0" fmla="*/ 29573 h 3047672"/>
              <a:gd name="connsiteX1" fmla="*/ 23634 w 4885920"/>
              <a:gd name="connsiteY1" fmla="*/ 87630 h 3047672"/>
              <a:gd name="connsiteX2" fmla="*/ 322991 w 4885920"/>
              <a:gd name="connsiteY2" fmla="*/ 764359 h 3047672"/>
              <a:gd name="connsiteX3" fmla="*/ 836434 w 4885920"/>
              <a:gd name="connsiteY3" fmla="*/ 1568087 h 3047672"/>
              <a:gd name="connsiteX4" fmla="*/ 1547634 w 4885920"/>
              <a:gd name="connsiteY4" fmla="*/ 2235745 h 3047672"/>
              <a:gd name="connsiteX5" fmla="*/ 2240690 w 4885920"/>
              <a:gd name="connsiteY5" fmla="*/ 2747373 h 3047672"/>
              <a:gd name="connsiteX6" fmla="*/ 2850290 w 4885920"/>
              <a:gd name="connsiteY6" fmla="*/ 3043102 h 3047672"/>
              <a:gd name="connsiteX7" fmla="*/ 3449005 w 4885920"/>
              <a:gd name="connsiteY7" fmla="*/ 2874373 h 3047672"/>
              <a:gd name="connsiteX8" fmla="*/ 4229148 w 4885920"/>
              <a:gd name="connsiteY8" fmla="*/ 2213973 h 3047672"/>
              <a:gd name="connsiteX9" fmla="*/ 4885920 w 4885920"/>
              <a:gd name="connsiteY9" fmla="*/ 1524545 h 3047672"/>
              <a:gd name="connsiteX0" fmla="*/ 0 w 4862286"/>
              <a:gd name="connsiteY0" fmla="*/ 0 h 2960042"/>
              <a:gd name="connsiteX1" fmla="*/ 299357 w 4862286"/>
              <a:gd name="connsiteY1" fmla="*/ 676729 h 2960042"/>
              <a:gd name="connsiteX2" fmla="*/ 812800 w 4862286"/>
              <a:gd name="connsiteY2" fmla="*/ 1480457 h 2960042"/>
              <a:gd name="connsiteX3" fmla="*/ 1524000 w 4862286"/>
              <a:gd name="connsiteY3" fmla="*/ 2148115 h 2960042"/>
              <a:gd name="connsiteX4" fmla="*/ 2217056 w 4862286"/>
              <a:gd name="connsiteY4" fmla="*/ 2659743 h 2960042"/>
              <a:gd name="connsiteX5" fmla="*/ 2826656 w 4862286"/>
              <a:gd name="connsiteY5" fmla="*/ 2955472 h 2960042"/>
              <a:gd name="connsiteX6" fmla="*/ 3425371 w 4862286"/>
              <a:gd name="connsiteY6" fmla="*/ 2786743 h 2960042"/>
              <a:gd name="connsiteX7" fmla="*/ 4205514 w 4862286"/>
              <a:gd name="connsiteY7" fmla="*/ 2126343 h 2960042"/>
              <a:gd name="connsiteX8" fmla="*/ 4862286 w 4862286"/>
              <a:gd name="connsiteY8" fmla="*/ 1436915 h 2960042"/>
              <a:gd name="connsiteX0" fmla="*/ 0 w 4904489"/>
              <a:gd name="connsiteY0" fmla="*/ 0 h 3213260"/>
              <a:gd name="connsiteX1" fmla="*/ 341560 w 4904489"/>
              <a:gd name="connsiteY1" fmla="*/ 929947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733675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566203 w 4904489"/>
              <a:gd name="connsiteY3" fmla="*/ 2401333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213260"/>
              <a:gd name="connsiteX1" fmla="*/ 327493 w 4904489"/>
              <a:gd name="connsiteY1" fmla="*/ 718932 h 3213260"/>
              <a:gd name="connsiteX2" fmla="*/ 855003 w 4904489"/>
              <a:gd name="connsiteY2" fmla="*/ 1832149 h 3213260"/>
              <a:gd name="connsiteX3" fmla="*/ 1622474 w 4904489"/>
              <a:gd name="connsiteY3" fmla="*/ 2457604 h 3213260"/>
              <a:gd name="connsiteX4" fmla="*/ 2259259 w 4904489"/>
              <a:gd name="connsiteY4" fmla="*/ 2912961 h 3213260"/>
              <a:gd name="connsiteX5" fmla="*/ 2868859 w 4904489"/>
              <a:gd name="connsiteY5" fmla="*/ 3208690 h 3213260"/>
              <a:gd name="connsiteX6" fmla="*/ 3467574 w 4904489"/>
              <a:gd name="connsiteY6" fmla="*/ 3039961 h 3213260"/>
              <a:gd name="connsiteX7" fmla="*/ 4247717 w 4904489"/>
              <a:gd name="connsiteY7" fmla="*/ 2379561 h 3213260"/>
              <a:gd name="connsiteX8" fmla="*/ 4904489 w 4904489"/>
              <a:gd name="connsiteY8" fmla="*/ 1690133 h 3213260"/>
              <a:gd name="connsiteX0" fmla="*/ 0 w 4904489"/>
              <a:gd name="connsiteY0" fmla="*/ 0 h 3093900"/>
              <a:gd name="connsiteX1" fmla="*/ 327493 w 4904489"/>
              <a:gd name="connsiteY1" fmla="*/ 718932 h 3093900"/>
              <a:gd name="connsiteX2" fmla="*/ 855003 w 4904489"/>
              <a:gd name="connsiteY2" fmla="*/ 1832149 h 3093900"/>
              <a:gd name="connsiteX3" fmla="*/ 1622474 w 4904489"/>
              <a:gd name="connsiteY3" fmla="*/ 2457604 h 3093900"/>
              <a:gd name="connsiteX4" fmla="*/ 2259259 w 4904489"/>
              <a:gd name="connsiteY4" fmla="*/ 2912961 h 3093900"/>
              <a:gd name="connsiteX5" fmla="*/ 3037671 w 4904489"/>
              <a:gd name="connsiteY5" fmla="*/ 3039877 h 3093900"/>
              <a:gd name="connsiteX6" fmla="*/ 3467574 w 4904489"/>
              <a:gd name="connsiteY6" fmla="*/ 3039961 h 3093900"/>
              <a:gd name="connsiteX7" fmla="*/ 4247717 w 4904489"/>
              <a:gd name="connsiteY7" fmla="*/ 2379561 h 3093900"/>
              <a:gd name="connsiteX8" fmla="*/ 4904489 w 4904489"/>
              <a:gd name="connsiteY8" fmla="*/ 1690133 h 3093900"/>
              <a:gd name="connsiteX0" fmla="*/ 0 w 4904489"/>
              <a:gd name="connsiteY0" fmla="*/ 0 h 3042426"/>
              <a:gd name="connsiteX1" fmla="*/ 327493 w 4904489"/>
              <a:gd name="connsiteY1" fmla="*/ 718932 h 3042426"/>
              <a:gd name="connsiteX2" fmla="*/ 855003 w 4904489"/>
              <a:gd name="connsiteY2" fmla="*/ 1832149 h 3042426"/>
              <a:gd name="connsiteX3" fmla="*/ 1622474 w 4904489"/>
              <a:gd name="connsiteY3" fmla="*/ 2457604 h 3042426"/>
              <a:gd name="connsiteX4" fmla="*/ 2259259 w 4904489"/>
              <a:gd name="connsiteY4" fmla="*/ 2912961 h 3042426"/>
              <a:gd name="connsiteX5" fmla="*/ 3037671 w 4904489"/>
              <a:gd name="connsiteY5" fmla="*/ 3039877 h 3042426"/>
              <a:gd name="connsiteX6" fmla="*/ 3622319 w 4904489"/>
              <a:gd name="connsiteY6" fmla="*/ 2828946 h 3042426"/>
              <a:gd name="connsiteX7" fmla="*/ 4247717 w 4904489"/>
              <a:gd name="connsiteY7" fmla="*/ 2379561 h 3042426"/>
              <a:gd name="connsiteX8" fmla="*/ 4904489 w 4904489"/>
              <a:gd name="connsiteY8" fmla="*/ 1690133 h 3042426"/>
              <a:gd name="connsiteX0" fmla="*/ 0 w 4904489"/>
              <a:gd name="connsiteY0" fmla="*/ 0 h 3043934"/>
              <a:gd name="connsiteX1" fmla="*/ 327493 w 4904489"/>
              <a:gd name="connsiteY1" fmla="*/ 718932 h 3043934"/>
              <a:gd name="connsiteX2" fmla="*/ 855003 w 4904489"/>
              <a:gd name="connsiteY2" fmla="*/ 1832149 h 3043934"/>
              <a:gd name="connsiteX3" fmla="*/ 1622474 w 4904489"/>
              <a:gd name="connsiteY3" fmla="*/ 2457604 h 3043934"/>
              <a:gd name="connsiteX4" fmla="*/ 2287394 w 4904489"/>
              <a:gd name="connsiteY4" fmla="*/ 2927029 h 3043934"/>
              <a:gd name="connsiteX5" fmla="*/ 3037671 w 4904489"/>
              <a:gd name="connsiteY5" fmla="*/ 3039877 h 3043934"/>
              <a:gd name="connsiteX6" fmla="*/ 3622319 w 4904489"/>
              <a:gd name="connsiteY6" fmla="*/ 2828946 h 3043934"/>
              <a:gd name="connsiteX7" fmla="*/ 4247717 w 4904489"/>
              <a:gd name="connsiteY7" fmla="*/ 2379561 h 3043934"/>
              <a:gd name="connsiteX8" fmla="*/ 4904489 w 4904489"/>
              <a:gd name="connsiteY8" fmla="*/ 1690133 h 3043934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55003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327493 w 4904489"/>
              <a:gd name="connsiteY1" fmla="*/ 71893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47717 w 4904489"/>
              <a:gd name="connsiteY7" fmla="*/ 2379561 h 3043510"/>
              <a:gd name="connsiteX8" fmla="*/ 4904489 w 4904489"/>
              <a:gd name="connsiteY8" fmla="*/ 1690133 h 3043510"/>
              <a:gd name="connsiteX0" fmla="*/ 0 w 4904489"/>
              <a:gd name="connsiteY0" fmla="*/ 0 h 3043510"/>
              <a:gd name="connsiteX1" fmla="*/ 451246 w 4904489"/>
              <a:gd name="connsiteY1" fmla="*/ 1090192 h 3043510"/>
              <a:gd name="connsiteX2" fmla="*/ 896254 w 4904489"/>
              <a:gd name="connsiteY2" fmla="*/ 1832149 h 3043510"/>
              <a:gd name="connsiteX3" fmla="*/ 1608724 w 4904489"/>
              <a:gd name="connsiteY3" fmla="*/ 2498855 h 3043510"/>
              <a:gd name="connsiteX4" fmla="*/ 2287394 w 4904489"/>
              <a:gd name="connsiteY4" fmla="*/ 2927029 h 3043510"/>
              <a:gd name="connsiteX5" fmla="*/ 3037671 w 4904489"/>
              <a:gd name="connsiteY5" fmla="*/ 3039877 h 3043510"/>
              <a:gd name="connsiteX6" fmla="*/ 3622319 w 4904489"/>
              <a:gd name="connsiteY6" fmla="*/ 2828946 h 3043510"/>
              <a:gd name="connsiteX7" fmla="*/ 4220216 w 4904489"/>
              <a:gd name="connsiteY7" fmla="*/ 2379561 h 3043510"/>
              <a:gd name="connsiteX8" fmla="*/ 4904489 w 4904489"/>
              <a:gd name="connsiteY8" fmla="*/ 1690133 h 304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4489" h="3043510">
                <a:moveTo>
                  <a:pt x="0" y="0"/>
                </a:moveTo>
                <a:cubicBezTo>
                  <a:pt x="47474" y="122464"/>
                  <a:pt x="343122" y="784834"/>
                  <a:pt x="451246" y="1090192"/>
                </a:cubicBezTo>
                <a:cubicBezTo>
                  <a:pt x="559370" y="1395550"/>
                  <a:pt x="703341" y="1597372"/>
                  <a:pt x="896254" y="1832149"/>
                </a:cubicBezTo>
                <a:cubicBezTo>
                  <a:pt x="1089167" y="2066926"/>
                  <a:pt x="1376867" y="2316375"/>
                  <a:pt x="1608724" y="2498855"/>
                </a:cubicBezTo>
                <a:cubicBezTo>
                  <a:pt x="1840581" y="2681335"/>
                  <a:pt x="2049236" y="2836859"/>
                  <a:pt x="2287394" y="2927029"/>
                </a:cubicBezTo>
                <a:cubicBezTo>
                  <a:pt x="2525552" y="3017199"/>
                  <a:pt x="2815184" y="3056224"/>
                  <a:pt x="3037671" y="3039877"/>
                </a:cubicBezTo>
                <a:cubicBezTo>
                  <a:pt x="3260158" y="3023530"/>
                  <a:pt x="3425228" y="2938999"/>
                  <a:pt x="3622319" y="2828946"/>
                </a:cubicBezTo>
                <a:cubicBezTo>
                  <a:pt x="3819410" y="2718893"/>
                  <a:pt x="3980730" y="2604532"/>
                  <a:pt x="4220216" y="2379561"/>
                </a:cubicBezTo>
                <a:cubicBezTo>
                  <a:pt x="4459702" y="2154590"/>
                  <a:pt x="4904489" y="1690133"/>
                  <a:pt x="4904489" y="1690133"/>
                </a:cubicBezTo>
              </a:path>
            </a:pathLst>
          </a:custGeom>
          <a:noFill/>
          <a:ln w="152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CCEEFD-8B0B-A743-9DD8-D48E1A82DB0E}"/>
              </a:ext>
            </a:extLst>
          </p:cNvPr>
          <p:cNvSpPr txBox="1"/>
          <p:nvPr/>
        </p:nvSpPr>
        <p:spPr>
          <a:xfrm>
            <a:off x="6959413" y="2884281"/>
            <a:ext cx="8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CTA North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273533E-00E7-AF4A-8507-B76C6EDF1A16}"/>
              </a:ext>
            </a:extLst>
          </p:cNvPr>
          <p:cNvSpPr/>
          <p:nvPr/>
        </p:nvSpPr>
        <p:spPr>
          <a:xfrm>
            <a:off x="2912012" y="2335237"/>
            <a:ext cx="1111348" cy="2039815"/>
          </a:xfrm>
          <a:custGeom>
            <a:avLst/>
            <a:gdLst>
              <a:gd name="connsiteX0" fmla="*/ 0 w 1111348"/>
              <a:gd name="connsiteY0" fmla="*/ 0 h 2039815"/>
              <a:gd name="connsiteX1" fmla="*/ 351693 w 1111348"/>
              <a:gd name="connsiteY1" fmla="*/ 829994 h 2039815"/>
              <a:gd name="connsiteX2" fmla="*/ 647114 w 1111348"/>
              <a:gd name="connsiteY2" fmla="*/ 1491175 h 2039815"/>
              <a:gd name="connsiteX3" fmla="*/ 1111348 w 1111348"/>
              <a:gd name="connsiteY3" fmla="*/ 2039815 h 203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348" h="2039815">
                <a:moveTo>
                  <a:pt x="0" y="0"/>
                </a:moveTo>
                <a:cubicBezTo>
                  <a:pt x="121920" y="290732"/>
                  <a:pt x="243841" y="581465"/>
                  <a:pt x="351693" y="829994"/>
                </a:cubicBezTo>
                <a:cubicBezTo>
                  <a:pt x="459545" y="1078523"/>
                  <a:pt x="520505" y="1289538"/>
                  <a:pt x="647114" y="1491175"/>
                </a:cubicBezTo>
                <a:cubicBezTo>
                  <a:pt x="773723" y="1692812"/>
                  <a:pt x="942535" y="1866313"/>
                  <a:pt x="1111348" y="2039815"/>
                </a:cubicBezTo>
              </a:path>
            </a:pathLst>
          </a:custGeom>
          <a:noFill/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653681C-5456-BC4B-B506-7F66251CE853}"/>
              </a:ext>
            </a:extLst>
          </p:cNvPr>
          <p:cNvSpPr txBox="1"/>
          <p:nvPr/>
        </p:nvSpPr>
        <p:spPr>
          <a:xfrm>
            <a:off x="3349085" y="4214395"/>
            <a:ext cx="397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LST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F4975FF-2FA2-F14C-B0F6-BADE8AA8F40C}"/>
              </a:ext>
            </a:extLst>
          </p:cNvPr>
          <p:cNvSpPr/>
          <p:nvPr/>
        </p:nvSpPr>
        <p:spPr>
          <a:xfrm>
            <a:off x="3781671" y="-1"/>
            <a:ext cx="5374627" cy="6902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Redshift z=1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8BD318-57D4-1D40-884F-95C6AA384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1808545"/>
            <a:ext cx="5089927" cy="41037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0FB1BBF-782E-8443-99ED-933F432BDB9C}"/>
              </a:ext>
            </a:extLst>
          </p:cNvPr>
          <p:cNvCxnSpPr/>
          <p:nvPr/>
        </p:nvCxnSpPr>
        <p:spPr>
          <a:xfrm>
            <a:off x="3837943" y="0"/>
            <a:ext cx="0" cy="6858000"/>
          </a:xfrm>
          <a:prstGeom prst="line">
            <a:avLst/>
          </a:prstGeom>
          <a:ln w="130175" cmpd="tri">
            <a:solidFill>
              <a:schemeClr val="bg1">
                <a:lumMod val="50000"/>
                <a:alpha val="2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E8D11BF-68FF-1145-9FEB-8F9BDC7F1778}"/>
              </a:ext>
            </a:extLst>
          </p:cNvPr>
          <p:cNvSpPr txBox="1"/>
          <p:nvPr/>
        </p:nvSpPr>
        <p:spPr>
          <a:xfrm>
            <a:off x="6846289" y="6214424"/>
            <a:ext cx="217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 transient sources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8AB84D4-F811-DE42-ADF0-147F8249242F}"/>
              </a:ext>
            </a:extLst>
          </p:cNvPr>
          <p:cNvGrpSpPr/>
          <p:nvPr/>
        </p:nvGrpSpPr>
        <p:grpSpPr>
          <a:xfrm>
            <a:off x="6662107" y="2684943"/>
            <a:ext cx="1339981" cy="1706427"/>
            <a:chOff x="6662107" y="2684943"/>
            <a:chExt cx="1339981" cy="1706427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B133B994-D816-BE4D-B385-4BCAF6BE021A}"/>
                </a:ext>
              </a:extLst>
            </p:cNvPr>
            <p:cNvCxnSpPr>
              <a:cxnSpLocks/>
            </p:cNvCxnSpPr>
            <p:nvPr/>
          </p:nvCxnSpPr>
          <p:spPr>
            <a:xfrm>
              <a:off x="6662107" y="2684943"/>
              <a:ext cx="0" cy="1706427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5ADEAE6-22E2-1646-B85F-3337847075B4}"/>
                </a:ext>
              </a:extLst>
            </p:cNvPr>
            <p:cNvSpPr txBox="1"/>
            <p:nvPr/>
          </p:nvSpPr>
          <p:spPr>
            <a:xfrm>
              <a:off x="6720968" y="3419886"/>
              <a:ext cx="1281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rgbClr val="FF0000"/>
                  </a:solidFill>
                </a:rPr>
                <a:t>100000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51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88243" l="0" r="98760">
                        <a14:foregroundMark x1="80057" y1="14791" x2="23235" y2="48799"/>
                        <a14:foregroundMark x1="24380" y1="62453" x2="86307" y2="42288"/>
                        <a14:foregroundMark x1="23378" y1="64223" x2="22185" y2="74463"/>
                        <a14:foregroundMark x1="19418" y1="76991" x2="10973" y2="74463"/>
                        <a14:foregroundMark x1="8874" y1="70228" x2="2910" y2="69785"/>
                        <a14:foregroundMark x1="7204" y1="47155" x2="5868" y2="60683"/>
                        <a14:foregroundMark x1="5153" y1="61631" x2="2719" y2="63401"/>
                        <a14:foregroundMark x1="8635" y1="45196" x2="15744" y2="44501"/>
                        <a14:foregroundMark x1="19561" y1="45954" x2="21469" y2="49558"/>
                      </a14:backgroundRemoval>
                    </a14:imgEffect>
                    <a14:imgEffect>
                      <a14:colorTemperature colorTemp="378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3130"/>
          <a:stretch/>
        </p:blipFill>
        <p:spPr>
          <a:xfrm>
            <a:off x="-123430" y="1956102"/>
            <a:ext cx="5891743" cy="5784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9951232">
            <a:off x="3259018" y="2677410"/>
            <a:ext cx="2754104" cy="253971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  <a:gs pos="50000">
                <a:schemeClr val="tx1">
                  <a:alpha val="82000"/>
                </a:schemeClr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pic>
        <p:nvPicPr>
          <p:cNvPr id="8" name="Picture 10" descr="bluemarble2k"/>
          <p:cNvPicPr>
            <a:picLocks noChangeAspect="1" noChangeArrowheads="1"/>
          </p:cNvPicPr>
          <p:nvPr/>
        </p:nvPicPr>
        <p:blipFill>
          <a:blip r:embed="rId5"/>
          <a:srcRect b="7413"/>
          <a:stretch>
            <a:fillRect/>
          </a:stretch>
        </p:blipFill>
        <p:spPr bwMode="auto">
          <a:xfrm>
            <a:off x="8044711" y="2003853"/>
            <a:ext cx="1214780" cy="1152634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1713663" y="2830408"/>
            <a:ext cx="6410937" cy="2294924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-536" t="17846" r="14974" b="-6735"/>
          <a:stretch/>
        </p:blipFill>
        <p:spPr>
          <a:xfrm>
            <a:off x="5318278" y="2398853"/>
            <a:ext cx="2440434" cy="2422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/>
          <p:cNvCxnSpPr/>
          <p:nvPr/>
        </p:nvCxnSpPr>
        <p:spPr>
          <a:xfrm flipV="1">
            <a:off x="5538804" y="3090500"/>
            <a:ext cx="1897270" cy="673177"/>
          </a:xfrm>
          <a:prstGeom prst="line">
            <a:avLst/>
          </a:prstGeom>
          <a:ln w="1524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57385" y="5140632"/>
            <a:ext cx="2677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Verdana" charset="0"/>
              </a:rPr>
              <a:t>Speed of light variation across </a:t>
            </a:r>
            <a:r>
              <a:rPr lang="en-US" sz="2000" dirty="0" err="1">
                <a:solidFill>
                  <a:prstClr val="white"/>
                </a:solidFill>
                <a:latin typeface="Verdana" charset="0"/>
              </a:rPr>
              <a:t>TeV</a:t>
            </a:r>
            <a:r>
              <a:rPr lang="en-US" sz="2000" dirty="0">
                <a:solidFill>
                  <a:prstClr val="white"/>
                </a:solidFill>
                <a:latin typeface="Verdana" charset="0"/>
              </a:rPr>
              <a:t> range &lt;10</a:t>
            </a:r>
            <a:r>
              <a:rPr lang="en-US" sz="2000" baseline="30000" dirty="0">
                <a:solidFill>
                  <a:prstClr val="white"/>
                </a:solidFill>
                <a:latin typeface="Verdana" charset="0"/>
              </a:rPr>
              <a:t>-15</a:t>
            </a:r>
          </a:p>
        </p:txBody>
      </p:sp>
      <p:grpSp>
        <p:nvGrpSpPr>
          <p:cNvPr id="31" name="Group 30"/>
          <p:cNvGrpSpPr/>
          <p:nvPr/>
        </p:nvGrpSpPr>
        <p:grpSpPr>
          <a:xfrm rot="20123655">
            <a:off x="5638308" y="2118099"/>
            <a:ext cx="2498142" cy="4292312"/>
            <a:chOff x="5217493" y="1774764"/>
            <a:chExt cx="2555194" cy="4390339"/>
          </a:xfrm>
        </p:grpSpPr>
        <p:sp>
          <p:nvSpPr>
            <p:cNvPr id="32" name="Oval 31"/>
            <p:cNvSpPr/>
            <p:nvPr/>
          </p:nvSpPr>
          <p:spPr bwMode="auto">
            <a:xfrm>
              <a:off x="5370499" y="1881838"/>
              <a:ext cx="2233882" cy="2371422"/>
            </a:xfrm>
            <a:prstGeom prst="ellipse">
              <a:avLst/>
            </a:prstGeom>
            <a:solidFill>
              <a:srgbClr val="BFBFBF">
                <a:alpha val="18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000000"/>
                </a:solidFill>
                <a:latin typeface="Helvetica Neue Light" charset="0"/>
                <a:sym typeface="Helvetica Neue Light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217493" y="1774764"/>
              <a:ext cx="2555194" cy="4390339"/>
              <a:chOff x="5217493" y="1774764"/>
              <a:chExt cx="2555194" cy="4390339"/>
            </a:xfrm>
          </p:grpSpPr>
          <p:sp>
            <p:nvSpPr>
              <p:cNvPr id="35" name="Trapezoid 34"/>
              <p:cNvSpPr/>
              <p:nvPr/>
            </p:nvSpPr>
            <p:spPr bwMode="auto">
              <a:xfrm>
                <a:off x="6319133" y="4390955"/>
                <a:ext cx="428416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36" name="Trapezoid 35"/>
              <p:cNvSpPr/>
              <p:nvPr/>
            </p:nvSpPr>
            <p:spPr bwMode="auto">
              <a:xfrm>
                <a:off x="6379729" y="4405660"/>
                <a:ext cx="276017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6272626" y="4267965"/>
                <a:ext cx="490224" cy="168889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38" name="Donut 37"/>
              <p:cNvSpPr/>
              <p:nvPr/>
            </p:nvSpPr>
            <p:spPr bwMode="auto">
              <a:xfrm>
                <a:off x="5217493" y="1774764"/>
                <a:ext cx="2555194" cy="2555194"/>
              </a:xfrm>
              <a:prstGeom prst="donut">
                <a:avLst>
                  <a:gd name="adj" fmla="val 10026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39" name="Donut 38"/>
              <p:cNvSpPr/>
              <p:nvPr/>
            </p:nvSpPr>
            <p:spPr bwMode="auto">
              <a:xfrm>
                <a:off x="5293391" y="1851262"/>
                <a:ext cx="2402794" cy="2416904"/>
              </a:xfrm>
              <a:prstGeom prst="donut">
                <a:avLst>
                  <a:gd name="adj" fmla="val 3720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Helvetica Neue Light" charset="0"/>
                  <a:sym typeface="Helvetica Neue Light" charset="0"/>
                </a:endParaRPr>
              </a:p>
            </p:txBody>
          </p:sp>
        </p:grpSp>
        <p:sp>
          <p:nvSpPr>
            <p:cNvPr id="34" name="Moon 33"/>
            <p:cNvSpPr/>
            <p:nvPr/>
          </p:nvSpPr>
          <p:spPr bwMode="auto">
            <a:xfrm flipH="1" flipV="1">
              <a:off x="6671046" y="2080733"/>
              <a:ext cx="596722" cy="1912437"/>
            </a:xfrm>
            <a:prstGeom prst="moon">
              <a:avLst/>
            </a:prstGeom>
            <a:solidFill>
              <a:srgbClr val="BFBFBF">
                <a:alpha val="17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000000"/>
                </a:solidFill>
                <a:latin typeface="Helvetica Neue Light" charset="0"/>
                <a:sym typeface="Helvetica Neue Light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351651" y="3543658"/>
            <a:ext cx="2199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FFFF00"/>
                </a:solidFill>
                <a:latin typeface="Verdana" charset="0"/>
              </a:rPr>
              <a:t>TeV</a:t>
            </a:r>
            <a:r>
              <a:rPr lang="en-US" sz="2000" dirty="0">
                <a:solidFill>
                  <a:srgbClr val="FFFF00"/>
                </a:solidFill>
                <a:latin typeface="Verdana" charset="0"/>
              </a:rPr>
              <a:t> gamma ray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But: things happen to gamma rays along their way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328947" y="1421147"/>
            <a:ext cx="4162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>
                    <a:lumMod val="95000"/>
                  </a:prstClr>
                </a:solidFill>
                <a:latin typeface="Verdana" charset="0"/>
              </a:rPr>
              <a:t> </a:t>
            </a:r>
            <a:r>
              <a:rPr lang="mr-IN" sz="2000" dirty="0">
                <a:solidFill>
                  <a:prstClr val="white">
                    <a:lumMod val="95000"/>
                  </a:prstClr>
                </a:solidFill>
                <a:latin typeface="Verdana" charset="0"/>
              </a:rPr>
              <a:t>…</a:t>
            </a:r>
            <a:r>
              <a:rPr lang="en-US" sz="2000" dirty="0">
                <a:solidFill>
                  <a:prstClr val="white">
                    <a:lumMod val="95000"/>
                  </a:prstClr>
                </a:solidFill>
                <a:latin typeface="Verdana" charset="0"/>
              </a:rPr>
              <a:t> Effects of Quantum Gravity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>
                    <a:lumMod val="95000"/>
                  </a:prstClr>
                </a:solidFill>
                <a:latin typeface="Verdana" charset="0"/>
              </a:rPr>
              <a:t>     modify propagation</a:t>
            </a:r>
          </a:p>
        </p:txBody>
      </p:sp>
    </p:spTree>
    <p:extLst>
      <p:ext uri="{BB962C8B-B14F-4D97-AF65-F5344CB8AC3E}">
        <p14:creationId xmlns:p14="http://schemas.microsoft.com/office/powerpoint/2010/main" val="17737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CTA Science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1200297"/>
            <a:ext cx="9144000" cy="1944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In-depth understanding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of known objects and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their mechanisms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0" y="3144513"/>
            <a:ext cx="9144000" cy="19442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Expected discoveries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of new object classes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5085184"/>
            <a:ext cx="9144000" cy="1944216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Helvetica Neue Light" charset="0"/>
                <a:sym typeface="Helvetica Neue Light" charset="0"/>
              </a:rPr>
              <a:t>The fun part: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Helvetica Neue Light" charset="0"/>
                <a:sym typeface="Helvetica Neue Light" charset="0"/>
              </a:rPr>
              <a:t>Things we haven’t thought of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275" y="1268760"/>
            <a:ext cx="2150192" cy="172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268760"/>
            <a:ext cx="1784546" cy="1728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100000" l="2053" r="967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3573016"/>
            <a:ext cx="2459732" cy="1251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3429000"/>
            <a:ext cx="1701155" cy="145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05245" y="5110351"/>
            <a:ext cx="11246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prstClr val="white"/>
                </a:solidFill>
                <a:latin typeface="Arial Black"/>
                <a:cs typeface="Arial Black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366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8A9A7-1F61-FD41-9D24-17CC476C1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AF939A-8DCD-6A4F-8237-A91A4ACBB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0" r="9615"/>
          <a:stretch/>
        </p:blipFill>
        <p:spPr>
          <a:xfrm>
            <a:off x="0" y="0"/>
            <a:ext cx="97029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CEAB605-F471-3B44-B568-347AE4341B37}"/>
              </a:ext>
            </a:extLst>
          </p:cNvPr>
          <p:cNvSpPr/>
          <p:nvPr/>
        </p:nvSpPr>
        <p:spPr>
          <a:xfrm>
            <a:off x="864487" y="2742826"/>
            <a:ext cx="76963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Congratulations 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from all of CTA</a:t>
            </a:r>
          </a:p>
        </p:txBody>
      </p:sp>
    </p:spTree>
    <p:extLst>
      <p:ext uri="{BB962C8B-B14F-4D97-AF65-F5344CB8AC3E}">
        <p14:creationId xmlns:p14="http://schemas.microsoft.com/office/powerpoint/2010/main" val="35714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57127" y="0"/>
            <a:ext cx="9494804" cy="7007918"/>
            <a:chOff x="-257127" y="0"/>
            <a:chExt cx="9494804" cy="7007918"/>
          </a:xfrm>
        </p:grpSpPr>
        <p:pic>
          <p:nvPicPr>
            <p:cNvPr id="66" name="Picture 2" descr="eagle_rector_noa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6" r="10919" b="27536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4" descr="test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276600"/>
              <a:ext cx="3489325" cy="348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67"/>
            <p:cNvSpPr/>
            <p:nvPr/>
          </p:nvSpPr>
          <p:spPr bwMode="auto">
            <a:xfrm>
              <a:off x="-257127" y="0"/>
              <a:ext cx="9494804" cy="700791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31" tIns="45666" rIns="91331" bIns="45666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3321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Helvetica Neue Light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234946" name="Rectangle 2"/>
          <p:cNvSpPr>
            <a:spLocks noChangeArrowheads="1"/>
          </p:cNvSpPr>
          <p:nvPr/>
        </p:nvSpPr>
        <p:spPr bwMode="auto">
          <a:xfrm>
            <a:off x="2743200" y="3322638"/>
            <a:ext cx="3744913" cy="773112"/>
          </a:xfrm>
          <a:prstGeom prst="rect">
            <a:avLst/>
          </a:pr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1234951" name="Group 7"/>
          <p:cNvGrpSpPr>
            <a:grpSpLocks/>
          </p:cNvGrpSpPr>
          <p:nvPr/>
        </p:nvGrpSpPr>
        <p:grpSpPr bwMode="auto">
          <a:xfrm>
            <a:off x="2743200" y="4265613"/>
            <a:ext cx="6249988" cy="2363787"/>
            <a:chOff x="1728" y="2687"/>
            <a:chExt cx="3937" cy="1489"/>
          </a:xfrm>
        </p:grpSpPr>
        <p:pic>
          <p:nvPicPr>
            <p:cNvPr id="1234952" name="Picture 8" descr="piano3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687"/>
              <a:ext cx="2400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4953" name="Text Box 9"/>
            <p:cNvSpPr txBox="1">
              <a:spLocks noChangeArrowheads="1"/>
            </p:cNvSpPr>
            <p:nvPr/>
          </p:nvSpPr>
          <p:spPr bwMode="auto">
            <a:xfrm>
              <a:off x="4358" y="2983"/>
              <a:ext cx="1307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CCECFF"/>
                  </a:solidFill>
                  <a:latin typeface="Arial" charset="0"/>
                </a:rPr>
                <a:t>Visible spectrum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CCECFF"/>
                  </a:solidFill>
                  <a:latin typeface="Arial" charset="0"/>
                </a:rPr>
                <a:t>covers about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CCECFF"/>
                  </a:solidFill>
                  <a:latin typeface="Arial" charset="0"/>
                </a:rPr>
                <a:t>one octave</a:t>
              </a:r>
              <a:endParaRPr lang="de-DE" sz="2000">
                <a:solidFill>
                  <a:srgbClr val="CCECFF"/>
                </a:solidFill>
                <a:latin typeface="Arial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CCECFF"/>
                </a:solidFill>
                <a:latin typeface="Arial" charset="0"/>
              </a:endParaRPr>
            </a:p>
          </p:txBody>
        </p:sp>
      </p:grpSp>
      <p:sp>
        <p:nvSpPr>
          <p:cNvPr id="1234995" name="Rectangle 51"/>
          <p:cNvSpPr>
            <a:spLocks noChangeArrowheads="1"/>
          </p:cNvSpPr>
          <p:nvPr/>
        </p:nvSpPr>
        <p:spPr bwMode="auto">
          <a:xfrm>
            <a:off x="3568700" y="252413"/>
            <a:ext cx="88900" cy="1063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234996" name="Text Box 52"/>
          <p:cNvSpPr txBox="1">
            <a:spLocks noChangeArrowheads="1"/>
          </p:cNvSpPr>
          <p:nvPr/>
        </p:nvSpPr>
        <p:spPr bwMode="auto">
          <a:xfrm>
            <a:off x="1179513" y="446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808080"/>
              </a:solidFill>
              <a:latin typeface="Arial" charset="0"/>
            </a:endParaRPr>
          </a:p>
        </p:txBody>
      </p:sp>
      <p:sp>
        <p:nvSpPr>
          <p:cNvPr id="1234999" name="Text Box 55"/>
          <p:cNvSpPr txBox="1">
            <a:spLocks noChangeArrowheads="1"/>
          </p:cNvSpPr>
          <p:nvPr/>
        </p:nvSpPr>
        <p:spPr bwMode="auto">
          <a:xfrm>
            <a:off x="4965700" y="3413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235004" name="Group 60"/>
          <p:cNvGrpSpPr>
            <a:grpSpLocks/>
          </p:cNvGrpSpPr>
          <p:nvPr/>
        </p:nvGrpSpPr>
        <p:grpSpPr bwMode="auto">
          <a:xfrm>
            <a:off x="0" y="-4425950"/>
            <a:ext cx="9144000" cy="8850313"/>
            <a:chOff x="0" y="-2788"/>
            <a:chExt cx="5760" cy="5575"/>
          </a:xfrm>
        </p:grpSpPr>
        <p:grpSp>
          <p:nvGrpSpPr>
            <p:cNvPr id="1235002" name="Group 58"/>
            <p:cNvGrpSpPr>
              <a:grpSpLocks/>
            </p:cNvGrpSpPr>
            <p:nvPr/>
          </p:nvGrpSpPr>
          <p:grpSpPr bwMode="auto">
            <a:xfrm>
              <a:off x="0" y="7"/>
              <a:ext cx="5760" cy="659"/>
              <a:chOff x="0" y="7"/>
              <a:chExt cx="5760" cy="659"/>
            </a:xfrm>
          </p:grpSpPr>
          <p:grpSp>
            <p:nvGrpSpPr>
              <p:cNvPr id="1234955" name="Group 11"/>
              <p:cNvGrpSpPr>
                <a:grpSpLocks/>
              </p:cNvGrpSpPr>
              <p:nvPr/>
            </p:nvGrpSpPr>
            <p:grpSpPr bwMode="auto">
              <a:xfrm>
                <a:off x="0" y="7"/>
                <a:ext cx="5760" cy="145"/>
                <a:chOff x="0" y="87"/>
                <a:chExt cx="5760" cy="145"/>
              </a:xfrm>
            </p:grpSpPr>
            <p:grpSp>
              <p:nvGrpSpPr>
                <p:cNvPr id="1234956" name="Group 12"/>
                <p:cNvGrpSpPr>
                  <a:grpSpLocks/>
                </p:cNvGrpSpPr>
                <p:nvPr/>
              </p:nvGrpSpPr>
              <p:grpSpPr bwMode="auto">
                <a:xfrm>
                  <a:off x="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57" name="Picture 13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58" name="Picture 14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59" name="Picture 15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0" name="Picture 16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1" name="Picture 17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2" name="Picture 18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34963" name="Group 19"/>
                <p:cNvGrpSpPr>
                  <a:grpSpLocks/>
                </p:cNvGrpSpPr>
                <p:nvPr/>
              </p:nvGrpSpPr>
              <p:grpSpPr bwMode="auto">
                <a:xfrm>
                  <a:off x="105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64" name="Picture 20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5" name="Picture 21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6" name="Picture 22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7" name="Picture 23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8" name="Picture 24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69" name="Picture 25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34970" name="Group 26"/>
                <p:cNvGrpSpPr>
                  <a:grpSpLocks/>
                </p:cNvGrpSpPr>
                <p:nvPr/>
              </p:nvGrpSpPr>
              <p:grpSpPr bwMode="auto">
                <a:xfrm>
                  <a:off x="210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71" name="Picture 27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2" name="Picture 28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3" name="Picture 29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4" name="Picture 30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5" name="Picture 31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6" name="Picture 32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34977" name="Group 33"/>
                <p:cNvGrpSpPr>
                  <a:grpSpLocks/>
                </p:cNvGrpSpPr>
                <p:nvPr/>
              </p:nvGrpSpPr>
              <p:grpSpPr bwMode="auto">
                <a:xfrm>
                  <a:off x="315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78" name="Picture 34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79" name="Picture 35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0" name="Picture 36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1" name="Picture 37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2" name="Picture 38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3" name="Picture 39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34984" name="Group 40"/>
                <p:cNvGrpSpPr>
                  <a:grpSpLocks/>
                </p:cNvGrpSpPr>
                <p:nvPr/>
              </p:nvGrpSpPr>
              <p:grpSpPr bwMode="auto">
                <a:xfrm>
                  <a:off x="4200" y="87"/>
                  <a:ext cx="1053" cy="145"/>
                  <a:chOff x="0" y="2783"/>
                  <a:chExt cx="5760" cy="793"/>
                </a:xfrm>
              </p:grpSpPr>
              <p:pic>
                <p:nvPicPr>
                  <p:cNvPr id="1234985" name="Picture 41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6" name="Picture 42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5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7" name="Picture 43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8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8" name="Picture 44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1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89" name="Picture 45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6" y="2783"/>
                    <a:ext cx="1222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34990" name="Picture 46" descr="en00475_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1227"/>
                  <a:stretch>
                    <a:fillRect/>
                  </a:stretch>
                </p:blipFill>
                <p:spPr bwMode="auto">
                  <a:xfrm>
                    <a:off x="5164" y="2783"/>
                    <a:ext cx="596" cy="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234991" name="Picture 47" descr="en00475_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3" y="87"/>
                  <a:ext cx="223" cy="1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4992" name="Picture 48" descr="en00475_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2" y="87"/>
                  <a:ext cx="224" cy="1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4993" name="Picture 49" descr="en00475_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81"/>
                <a:stretch>
                  <a:fillRect/>
                </a:stretch>
              </p:blipFill>
              <p:spPr bwMode="auto">
                <a:xfrm>
                  <a:off x="5613" y="87"/>
                  <a:ext cx="147" cy="1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35000" name="Rectangle 56"/>
              <p:cNvSpPr>
                <a:spLocks noChangeArrowheads="1"/>
              </p:cNvSpPr>
              <p:nvPr/>
            </p:nvSpPr>
            <p:spPr bwMode="auto">
              <a:xfrm>
                <a:off x="335" y="375"/>
                <a:ext cx="4763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</a:rPr>
                  <a:t>Radiation from the Cosmos: a 15 m long piano!</a:t>
                </a:r>
                <a:endParaRPr lang="de-DE"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35003" name="Rectangle 59"/>
            <p:cNvSpPr>
              <a:spLocks noChangeArrowheads="1"/>
            </p:cNvSpPr>
            <p:nvPr/>
          </p:nvSpPr>
          <p:spPr bwMode="auto">
            <a:xfrm>
              <a:off x="2536" y="-2788"/>
              <a:ext cx="791" cy="5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1235005" name="Text Box 61"/>
          <p:cNvSpPr txBox="1">
            <a:spLocks noChangeArrowheads="1"/>
          </p:cNvSpPr>
          <p:nvPr/>
        </p:nvSpPr>
        <p:spPr bwMode="auto">
          <a:xfrm>
            <a:off x="228600" y="3200400"/>
            <a:ext cx="17671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low frequency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low energy</a:t>
            </a:r>
            <a:endParaRPr lang="de-DE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35006" name="Text Box 62"/>
          <p:cNvSpPr txBox="1">
            <a:spLocks noChangeArrowheads="1"/>
          </p:cNvSpPr>
          <p:nvPr/>
        </p:nvSpPr>
        <p:spPr bwMode="auto">
          <a:xfrm>
            <a:off x="6858000" y="3200400"/>
            <a:ext cx="186719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high frequency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high energy</a:t>
            </a:r>
            <a:endParaRPr lang="de-DE" sz="200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35009" name="Rectangle 65"/>
          <p:cNvSpPr>
            <a:spLocks noChangeArrowheads="1"/>
          </p:cNvSpPr>
          <p:nvPr/>
        </p:nvSpPr>
        <p:spPr bwMode="auto">
          <a:xfrm>
            <a:off x="704850" y="2371725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Light   </a:t>
            </a:r>
            <a:endParaRPr lang="de-DE" sz="2800">
              <a:solidFill>
                <a:srgbClr val="99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0" name="Hymne Europeen Short m6db.wav">
            <a:hlinkClick r:id="" action="ppaction://ole?verb=0"/>
            <a:hlinkHover r:id="" action="ppaction://ole?verb=0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3816" y="5876851"/>
            <a:ext cx="497334" cy="497334"/>
          </a:xfrm>
          <a:prstGeom prst="rect">
            <a:avLst/>
          </a:prstGeom>
        </p:spPr>
      </p:pic>
      <p:grpSp>
        <p:nvGrpSpPr>
          <p:cNvPr id="61" name="Group 57"/>
          <p:cNvGrpSpPr>
            <a:grpSpLocks/>
          </p:cNvGrpSpPr>
          <p:nvPr/>
        </p:nvGrpSpPr>
        <p:grpSpPr bwMode="auto">
          <a:xfrm>
            <a:off x="2743200" y="271463"/>
            <a:ext cx="3657600" cy="2928937"/>
            <a:chOff x="1728" y="171"/>
            <a:chExt cx="2304" cy="1845"/>
          </a:xfrm>
        </p:grpSpPr>
        <p:sp>
          <p:nvSpPr>
            <p:cNvPr id="62" name="Rectangle 50"/>
            <p:cNvSpPr>
              <a:spLocks noChangeArrowheads="1"/>
            </p:cNvSpPr>
            <p:nvPr/>
          </p:nvSpPr>
          <p:spPr bwMode="auto">
            <a:xfrm>
              <a:off x="1777" y="171"/>
              <a:ext cx="264" cy="63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3" name="Line 53"/>
            <p:cNvSpPr>
              <a:spLocks noChangeShapeType="1"/>
            </p:cNvSpPr>
            <p:nvPr/>
          </p:nvSpPr>
          <p:spPr bwMode="auto">
            <a:xfrm flipV="1">
              <a:off x="1728" y="307"/>
              <a:ext cx="66" cy="166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4" name="Line 54"/>
            <p:cNvSpPr>
              <a:spLocks noChangeShapeType="1"/>
            </p:cNvSpPr>
            <p:nvPr/>
          </p:nvSpPr>
          <p:spPr bwMode="auto">
            <a:xfrm flipH="1" flipV="1">
              <a:off x="2077" y="291"/>
              <a:ext cx="1955" cy="17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69" name="Oval 68"/>
          <p:cNvSpPr/>
          <p:nvPr/>
        </p:nvSpPr>
        <p:spPr>
          <a:xfrm>
            <a:off x="7182141" y="-15118"/>
            <a:ext cx="1961859" cy="596066"/>
          </a:xfrm>
          <a:prstGeom prst="ellipse">
            <a:avLst/>
          </a:prstGeom>
          <a:noFill/>
          <a:ln w="76200" cmpd="sng">
            <a:solidFill>
              <a:srgbClr val="F6FF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Verdana"/>
              <a:ea typeface="ＭＳ Ｐゴシック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B73ED15-A4F2-A241-BE1F-845C31A07CFF}"/>
              </a:ext>
            </a:extLst>
          </p:cNvPr>
          <p:cNvSpPr txBox="1"/>
          <p:nvPr/>
        </p:nvSpPr>
        <p:spPr>
          <a:xfrm>
            <a:off x="7145193" y="764957"/>
            <a:ext cx="1928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Very High Energy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Gamma Rays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TeV</a:t>
            </a:r>
            <a:r>
              <a:rPr lang="en-US" dirty="0">
                <a:solidFill>
                  <a:srgbClr val="FFFF00"/>
                </a:solidFill>
              </a:rPr>
              <a:t> = 10</a:t>
            </a:r>
            <a:r>
              <a:rPr lang="en-US" baseline="30000" dirty="0">
                <a:solidFill>
                  <a:srgbClr val="FFFF00"/>
                </a:solidFill>
              </a:rPr>
              <a:t>12</a:t>
            </a:r>
            <a:r>
              <a:rPr lang="en-US" dirty="0">
                <a:solidFill>
                  <a:srgbClr val="FFFF00"/>
                </a:solidFill>
              </a:rPr>
              <a:t> eV)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47C67D1-F136-7D4E-9181-65CC7A1B1699}"/>
              </a:ext>
            </a:extLst>
          </p:cNvPr>
          <p:cNvSpPr txBox="1"/>
          <p:nvPr/>
        </p:nvSpPr>
        <p:spPr>
          <a:xfrm>
            <a:off x="370373" y="5345236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Full range</a:t>
            </a:r>
          </a:p>
        </p:txBody>
      </p:sp>
    </p:spTree>
    <p:extLst>
      <p:ext uri="{BB962C8B-B14F-4D97-AF65-F5344CB8AC3E}">
        <p14:creationId xmlns:p14="http://schemas.microsoft.com/office/powerpoint/2010/main" val="19087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96463" cy="36022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438" y="103925"/>
            <a:ext cx="31208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H.E.S.S. (Namibia)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4 x 108 m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(since 2003)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1 x 614 m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(since 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7164"/>
            <a:ext cx="9144000" cy="3260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07" y="3722123"/>
            <a:ext cx="3064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VERITAS (Arizona)</a:t>
            </a:r>
          </a:p>
          <a:p>
            <a:r>
              <a:rPr lang="en-US" sz="1600"/>
              <a:t>4 x 110 m</a:t>
            </a:r>
            <a:r>
              <a:rPr lang="en-US" sz="1600" baseline="30000"/>
              <a:t>2</a:t>
            </a:r>
            <a:r>
              <a:rPr lang="en-US" sz="1600"/>
              <a:t> (since 2007)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579" y="0"/>
            <a:ext cx="4481422" cy="3596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4344" y="104047"/>
            <a:ext cx="3470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>
                <a:solidFill>
                  <a:srgbClr val="000000"/>
                </a:solidFill>
              </a:rPr>
              <a:t>MAGIC (La Palma)</a:t>
            </a:r>
          </a:p>
          <a:p>
            <a:pPr algn="r"/>
            <a:r>
              <a:rPr lang="en-US" sz="1600">
                <a:solidFill>
                  <a:srgbClr val="000000"/>
                </a:solidFill>
              </a:rPr>
              <a:t>2 x 236 m</a:t>
            </a:r>
            <a:r>
              <a:rPr lang="en-US" sz="1600" baseline="30000">
                <a:solidFill>
                  <a:srgbClr val="000000"/>
                </a:solidFill>
              </a:rPr>
              <a:t>2</a:t>
            </a:r>
            <a:r>
              <a:rPr lang="en-US" sz="1600">
                <a:solidFill>
                  <a:srgbClr val="000000"/>
                </a:solidFill>
              </a:rPr>
              <a:t> (since 2003 / 2009)</a:t>
            </a:r>
          </a:p>
        </p:txBody>
      </p:sp>
    </p:spTree>
    <p:extLst>
      <p:ext uri="{BB962C8B-B14F-4D97-AF65-F5344CB8AC3E}">
        <p14:creationId xmlns:p14="http://schemas.microsoft.com/office/powerpoint/2010/main" val="4186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620C00-68C7-154C-ADCB-84DCE0CE8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7007"/>
            <a:ext cx="8065080" cy="42854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35F05548-DBA4-B84D-BAC6-8117E0891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46" y="238615"/>
            <a:ext cx="6272918" cy="824083"/>
          </a:xfrm>
        </p:spPr>
        <p:txBody>
          <a:bodyPr>
            <a:noAutofit/>
          </a:bodyPr>
          <a:lstStyle/>
          <a:p>
            <a:pPr marL="14288" indent="0"/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Gamma Ray Sky at</a:t>
            </a:r>
            <a:b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DE" b="0" cap="al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Very</a:t>
            </a:r>
            <a:r>
              <a:rPr lang="de-DE" b="0" cap="al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High </a:t>
            </a:r>
            <a:r>
              <a:rPr lang="de-DE" b="0" cap="al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Energies</a:t>
            </a:r>
            <a:endParaRPr lang="de-DE" b="0" cap="al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81F5AC-B02E-3F48-893F-2180F6E63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064" y="4556234"/>
            <a:ext cx="2056082" cy="2087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F6CCB5-4DD9-4B46-94F6-72630E25A924}"/>
              </a:ext>
            </a:extLst>
          </p:cNvPr>
          <p:cNvSpPr/>
          <p:nvPr/>
        </p:nvSpPr>
        <p:spPr>
          <a:xfrm>
            <a:off x="276407" y="6336293"/>
            <a:ext cx="27446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http://</a:t>
            </a:r>
            <a:r>
              <a:rPr lang="de-DE" sz="1600" dirty="0" err="1">
                <a:solidFill>
                  <a:schemeClr val="bg1"/>
                </a:solidFill>
              </a:rPr>
              <a:t>tevcat.uchicago.edu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SS-BestOf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8" y="360947"/>
            <a:ext cx="9143999" cy="60945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56421"/>
            <a:ext cx="1590842" cy="26736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ＭＳ Ｐゴシック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6408821"/>
            <a:ext cx="1590842" cy="26736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ＭＳ Ｐゴシック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99FD16-8011-FF41-9F37-6D307FBC7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FF0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6753" t="19640" r="55679" b="17138"/>
          <a:stretch/>
        </p:blipFill>
        <p:spPr>
          <a:xfrm rot="2741656">
            <a:off x="5448864" y="-833287"/>
            <a:ext cx="1090481" cy="4335758"/>
          </a:xfrm>
          <a:prstGeom prst="rect">
            <a:avLst/>
          </a:prstGeom>
        </p:spPr>
      </p:pic>
      <p:sp>
        <p:nvSpPr>
          <p:cNvPr id="8" name="AutoShape 9">
            <a:extLst>
              <a:ext uri="{FF2B5EF4-FFF2-40B4-BE49-F238E27FC236}">
                <a16:creationId xmlns:a16="http://schemas.microsoft.com/office/drawing/2014/main" xmlns="" id="{F640C0A2-2738-064E-B3D4-06C9EB6E696B}"/>
              </a:ext>
            </a:extLst>
          </p:cNvPr>
          <p:cNvSpPr>
            <a:spLocks noChangeArrowheads="1"/>
          </p:cNvSpPr>
          <p:nvPr/>
        </p:nvSpPr>
        <p:spPr bwMode="auto">
          <a:xfrm rot="2614034" flipH="1">
            <a:off x="236128" y="51099"/>
            <a:ext cx="5942012" cy="8293507"/>
          </a:xfrm>
          <a:prstGeom prst="triangle">
            <a:avLst>
              <a:gd name="adj" fmla="val 50000"/>
            </a:avLst>
          </a:prstGeom>
          <a:solidFill>
            <a:srgbClr val="66CC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Helvetica Neue Light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1B298E5-5117-E046-9540-C4186476AAA6}"/>
              </a:ext>
            </a:extLst>
          </p:cNvPr>
          <p:cNvGrpSpPr/>
          <p:nvPr/>
        </p:nvGrpSpPr>
        <p:grpSpPr>
          <a:xfrm>
            <a:off x="-278296" y="6049008"/>
            <a:ext cx="4071208" cy="509558"/>
            <a:chOff x="-278296" y="6049008"/>
            <a:chExt cx="4071208" cy="5095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1306E326-B0B9-F943-B535-564133DA165C}"/>
                </a:ext>
              </a:extLst>
            </p:cNvPr>
            <p:cNvCxnSpPr/>
            <p:nvPr/>
          </p:nvCxnSpPr>
          <p:spPr>
            <a:xfrm>
              <a:off x="-278296" y="6049008"/>
              <a:ext cx="4071208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DAF24EB-B0CD-0745-A2F5-307C1A6C4354}"/>
                </a:ext>
              </a:extLst>
            </p:cNvPr>
            <p:cNvSpPr txBox="1"/>
            <p:nvPr/>
          </p:nvSpPr>
          <p:spPr>
            <a:xfrm>
              <a:off x="370180" y="6189234"/>
              <a:ext cx="3422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250 m diameter </a:t>
              </a:r>
              <a:r>
                <a:rPr lang="en-US">
                  <a:solidFill>
                    <a:schemeClr val="bg1"/>
                  </a:solidFill>
                </a:rPr>
                <a:t>“light pool”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B412B27-1A6E-304E-85E6-A03C837EF181}"/>
              </a:ext>
            </a:extLst>
          </p:cNvPr>
          <p:cNvGrpSpPr/>
          <p:nvPr/>
        </p:nvGrpSpPr>
        <p:grpSpPr>
          <a:xfrm>
            <a:off x="101216" y="125603"/>
            <a:ext cx="3398339" cy="3367051"/>
            <a:chOff x="101216" y="125603"/>
            <a:chExt cx="3398339" cy="33670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D2C2DD75-10BC-7741-814E-8D9827B9C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16" b="97895" l="1956" r="992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216" y="125603"/>
              <a:ext cx="3398339" cy="336705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7D0AB508-590E-9749-949E-33A59D1F1AA6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V="1">
              <a:off x="3352800" y="1809129"/>
              <a:ext cx="146755" cy="15850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05AA066-CAC7-BE42-AAA7-CEB63E022C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06959" y="3322370"/>
              <a:ext cx="326527" cy="170284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F29C4C9F-9951-DD44-97E2-5D56571A75F3}"/>
              </a:ext>
            </a:extLst>
          </p:cNvPr>
          <p:cNvCxnSpPr>
            <a:cxnSpLocks/>
          </p:cNvCxnSpPr>
          <p:nvPr/>
        </p:nvCxnSpPr>
        <p:spPr>
          <a:xfrm flipV="1">
            <a:off x="756923" y="771026"/>
            <a:ext cx="3304954" cy="3077279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939610F-5AD6-C048-82F9-575021537C31}"/>
              </a:ext>
            </a:extLst>
          </p:cNvPr>
          <p:cNvSpPr txBox="1"/>
          <p:nvPr/>
        </p:nvSpPr>
        <p:spPr>
          <a:xfrm>
            <a:off x="3997176" y="3620957"/>
            <a:ext cx="46837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</a:rPr>
              <a:t>A bit like a meteor track, but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</a:rPr>
              <a:t>very faint (few photons per m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</a:rPr>
              <a:t>very short-lived (some 10</a:t>
            </a:r>
            <a:r>
              <a:rPr lang="en-US" sz="2400" baseline="30000" dirty="0">
                <a:solidFill>
                  <a:schemeClr val="bg1"/>
                </a:solidFill>
              </a:rPr>
              <a:t>-9</a:t>
            </a:r>
            <a:r>
              <a:rPr lang="en-US" sz="2400" dirty="0">
                <a:solidFill>
                  <a:schemeClr val="bg1"/>
                </a:solidFill>
              </a:rPr>
              <a:t> seconds)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B78EEF9-31CA-7B42-B359-D111FDAFAB34}"/>
              </a:ext>
            </a:extLst>
          </p:cNvPr>
          <p:cNvSpPr txBox="1">
            <a:spLocks/>
          </p:cNvSpPr>
          <p:nvPr/>
        </p:nvSpPr>
        <p:spPr>
          <a:xfrm>
            <a:off x="2701794" y="661561"/>
            <a:ext cx="6272918" cy="8240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b="0" cap="all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Cherenkov </a:t>
            </a:r>
          </a:p>
          <a:p>
            <a:pPr algn="r"/>
            <a:r>
              <a:rPr lang="en-US" b="0" cap="all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telescopes</a:t>
            </a:r>
          </a:p>
        </p:txBody>
      </p:sp>
    </p:spTree>
    <p:extLst>
      <p:ext uri="{BB962C8B-B14F-4D97-AF65-F5344CB8AC3E}">
        <p14:creationId xmlns:p14="http://schemas.microsoft.com/office/powerpoint/2010/main" val="30325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851" r="-2899"/>
          <a:stretch/>
        </p:blipFill>
        <p:spPr>
          <a:xfrm>
            <a:off x="0" y="0"/>
            <a:ext cx="9419877" cy="6858000"/>
          </a:xfrm>
          <a:prstGeom prst="rect">
            <a:avLst/>
          </a:prstGeom>
        </p:spPr>
      </p:pic>
      <p:sp>
        <p:nvSpPr>
          <p:cNvPr id="21" name="Title 3"/>
          <p:cNvSpPr txBox="1">
            <a:spLocks/>
          </p:cNvSpPr>
          <p:nvPr/>
        </p:nvSpPr>
        <p:spPr>
          <a:xfrm>
            <a:off x="641146" y="238618"/>
            <a:ext cx="8119664" cy="514373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9185C1-8931-D241-B83F-0CFF0C7F3E01}"/>
              </a:ext>
            </a:extLst>
          </p:cNvPr>
          <p:cNvSpPr txBox="1"/>
          <p:nvPr/>
        </p:nvSpPr>
        <p:spPr>
          <a:xfrm>
            <a:off x="0" y="6334780"/>
            <a:ext cx="4396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Tycho’s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Supernova remnant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NASA/CXC/Rutgers/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J.Warren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J.Hughes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et al.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ABCBE96-FD10-C94F-AA8F-DAE245DE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Supernova shock waves as cosmic accelerators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B0C759C-F08C-0447-B7D3-B7C89BADA473}"/>
              </a:ext>
            </a:extLst>
          </p:cNvPr>
          <p:cNvGrpSpPr/>
          <p:nvPr/>
        </p:nvGrpSpPr>
        <p:grpSpPr>
          <a:xfrm>
            <a:off x="3905633" y="2987848"/>
            <a:ext cx="4855177" cy="3237796"/>
            <a:chOff x="3905633" y="2987848"/>
            <a:chExt cx="4855177" cy="3237796"/>
          </a:xfrm>
        </p:grpSpPr>
        <p:pic>
          <p:nvPicPr>
            <p:cNvPr id="12" name="Picture 2" descr="http://www.espn.com/photo/2016/0125/012_Surf_JAWS.JPG">
              <a:extLst>
                <a:ext uri="{FF2B5EF4-FFF2-40B4-BE49-F238E27FC236}">
                  <a16:creationId xmlns:a16="http://schemas.microsoft.com/office/drawing/2014/main" xmlns="" id="{D46EF268-5284-B542-B5C1-5A054B42E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633" y="2987848"/>
              <a:ext cx="4855177" cy="3237796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448E34F-1C31-864C-A87C-D185060B84E8}"/>
                </a:ext>
              </a:extLst>
            </p:cNvPr>
            <p:cNvSpPr txBox="1"/>
            <p:nvPr/>
          </p:nvSpPr>
          <p:spPr>
            <a:xfrm>
              <a:off x="3905633" y="5980130"/>
              <a:ext cx="437972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http://</a:t>
              </a:r>
              <a:r>
                <a:rPr lang="en-US" sz="700" dirty="0" err="1">
                  <a:solidFill>
                    <a:schemeClr val="bg1"/>
                  </a:solidFill>
                </a:rPr>
                <a:t>www.espn.com</a:t>
              </a:r>
              <a:r>
                <a:rPr lang="en-US" sz="700" dirty="0">
                  <a:solidFill>
                    <a:schemeClr val="bg1"/>
                  </a:solidFill>
                </a:rPr>
                <a:t>/</a:t>
              </a:r>
              <a:r>
                <a:rPr lang="en-US" sz="700" dirty="0" err="1">
                  <a:solidFill>
                    <a:schemeClr val="bg1"/>
                  </a:solidFill>
                </a:rPr>
                <a:t>espn</a:t>
              </a:r>
              <a:r>
                <a:rPr lang="en-US" sz="700" dirty="0">
                  <a:solidFill>
                    <a:schemeClr val="bg1"/>
                  </a:solidFill>
                </a:rPr>
                <a:t>/feature/story/_/id/14626909/surfers-risk-death-paddling-historic-80-foot-waves-jaws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41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&amp; Bulle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CTA PowerPoint">
      <a:dk1>
        <a:srgbClr val="00204E"/>
      </a:dk1>
      <a:lt1>
        <a:sysClr val="window" lastClr="FFFFFF"/>
      </a:lt1>
      <a:dk2>
        <a:srgbClr val="595959"/>
      </a:dk2>
      <a:lt2>
        <a:srgbClr val="EEECE1"/>
      </a:lt2>
      <a:accent1>
        <a:srgbClr val="E00034"/>
      </a:accent1>
      <a:accent2>
        <a:srgbClr val="0098C3"/>
      </a:accent2>
      <a:accent3>
        <a:srgbClr val="63B845"/>
      </a:accent3>
      <a:accent4>
        <a:srgbClr val="8064A2"/>
      </a:accent4>
      <a:accent5>
        <a:srgbClr val="F3E653"/>
      </a:accent5>
      <a:accent6>
        <a:srgbClr val="F79D13"/>
      </a:accent6>
      <a:hlink>
        <a:srgbClr val="0098C3"/>
      </a:hlink>
      <a:folHlink>
        <a:srgbClr val="A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Title &amp; Bulle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Title &amp; Bulle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8_Standarddesign">
  <a:themeElements>
    <a:clrScheme name="6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6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Title &amp; Bulle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Title &amp; Bulle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new">
  <a:themeElements>
    <a:clrScheme name="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10">
      <a:majorFont>
        <a:latin typeface="Trebuchet MS"/>
        <a:ea typeface="Osaka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7_Standarddesign">
  <a:themeElements>
    <a:clrScheme name="7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Office Theme">
  <a:themeElements>
    <a:clrScheme name="CTA PowerPoint">
      <a:dk1>
        <a:srgbClr val="00204E"/>
      </a:dk1>
      <a:lt1>
        <a:sysClr val="window" lastClr="FFFFFF"/>
      </a:lt1>
      <a:dk2>
        <a:srgbClr val="595959"/>
      </a:dk2>
      <a:lt2>
        <a:srgbClr val="EEECE1"/>
      </a:lt2>
      <a:accent1>
        <a:srgbClr val="E00034"/>
      </a:accent1>
      <a:accent2>
        <a:srgbClr val="0098C3"/>
      </a:accent2>
      <a:accent3>
        <a:srgbClr val="63B845"/>
      </a:accent3>
      <a:accent4>
        <a:srgbClr val="8064A2"/>
      </a:accent4>
      <a:accent5>
        <a:srgbClr val="F3E653"/>
      </a:accent5>
      <a:accent6>
        <a:srgbClr val="F79D13"/>
      </a:accent6>
      <a:hlink>
        <a:srgbClr val="0098C3"/>
      </a:hlink>
      <a:folHlink>
        <a:srgbClr val="A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ew">
  <a:themeElements>
    <a:clrScheme name="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10">
      <a:majorFont>
        <a:latin typeface="Trebuchet MS"/>
        <a:ea typeface="Osaka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new">
  <a:themeElements>
    <a:clrScheme name="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10">
      <a:majorFont>
        <a:latin typeface="Trebuchet MS"/>
        <a:ea typeface="Osaka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0_Standarddesign">
  <a:themeElements>
    <a:clrScheme name="6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6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9_Standarddesign">
  <a:themeElements>
    <a:clrScheme name="7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_Standarddesign">
  <a:themeElements>
    <a:clrScheme name="6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6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Standarddesign">
  <a:themeElements>
    <a:clrScheme name="6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6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6_Standarddesign">
  <a:themeElements>
    <a:clrScheme name="7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6_Standarddesign">
  <a:themeElements>
    <a:clrScheme name="7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1335</Words>
  <Application>Microsoft Office PowerPoint</Application>
  <PresentationFormat>Bildschirmpräsentation (4:3)</PresentationFormat>
  <Paragraphs>419</Paragraphs>
  <Slides>43</Slides>
  <Notes>12</Notes>
  <HiddenSlides>2</HiddenSlides>
  <MMClips>2</MMClips>
  <ScaleCrop>false</ScaleCrop>
  <HeadingPairs>
    <vt:vector size="4" baseType="variant">
      <vt:variant>
        <vt:lpstr>Design</vt:lpstr>
      </vt:variant>
      <vt:variant>
        <vt:i4>20</vt:i4>
      </vt:variant>
      <vt:variant>
        <vt:lpstr>Folientitel</vt:lpstr>
      </vt:variant>
      <vt:variant>
        <vt:i4>43</vt:i4>
      </vt:variant>
    </vt:vector>
  </HeadingPairs>
  <TitlesOfParts>
    <vt:vector size="63" baseType="lpstr">
      <vt:lpstr>Title &amp; Bullets</vt:lpstr>
      <vt:lpstr>new</vt:lpstr>
      <vt:lpstr>1_new</vt:lpstr>
      <vt:lpstr>40_Standarddesign</vt:lpstr>
      <vt:lpstr>59_Standarddesign</vt:lpstr>
      <vt:lpstr>20_Standarddesign</vt:lpstr>
      <vt:lpstr>13_Standarddesign</vt:lpstr>
      <vt:lpstr>46_Standarddesign</vt:lpstr>
      <vt:lpstr>36_Standarddesign</vt:lpstr>
      <vt:lpstr>Office Theme</vt:lpstr>
      <vt:lpstr>1_Office Theme</vt:lpstr>
      <vt:lpstr>2_Title &amp; Bullets</vt:lpstr>
      <vt:lpstr>3_Title &amp; Bullets</vt:lpstr>
      <vt:lpstr>18_Standarddesign</vt:lpstr>
      <vt:lpstr>5_Title &amp; Bullets</vt:lpstr>
      <vt:lpstr>1_Title &amp; Bullets</vt:lpstr>
      <vt:lpstr>2_new</vt:lpstr>
      <vt:lpstr>47_Standarddesign</vt:lpstr>
      <vt:lpstr>2_Office Theme</vt:lpstr>
      <vt:lpstr>23_Standarddesign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 Gamma Ray Sky at Very High Energies</vt:lpstr>
      <vt:lpstr>PowerPoint-Präsentation</vt:lpstr>
      <vt:lpstr>Supernova shock waves as cosmic accelerators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gamma rays trace annihilating or decaying relics</vt:lpstr>
      <vt:lpstr>The 1992 Palaiseau Workshop</vt:lpstr>
      <vt:lpstr>After Palaiseau &amp; follow-up workshops</vt:lpstr>
      <vt:lpstr>... but we finally got it right!</vt:lpstr>
      <vt:lpstr>PowerPoint-Präsentation</vt:lpstr>
      <vt:lpstr>Cherenkov Telescope Array</vt:lpstr>
      <vt:lpstr>Cherenkov Telescope Array</vt:lpstr>
      <vt:lpstr>Cherenkov Telescope Array</vt:lpstr>
      <vt:lpstr>Cherenkov Telescope Array</vt:lpstr>
      <vt:lpstr>PowerPoint-Präsentation</vt:lpstr>
      <vt:lpstr>PowerPoint-Präsentation</vt:lpstr>
      <vt:lpstr>sensitivity (Steady sources)</vt:lpstr>
      <vt:lpstr>sensitivity (Steady sources)</vt:lpstr>
      <vt:lpstr>But: things happen to gamma rays along their way</vt:lpstr>
      <vt:lpstr>sensitivity (Steady sources)</vt:lpstr>
      <vt:lpstr>sensitivity (Steady sources)</vt:lpstr>
      <vt:lpstr>sensitivity (Steady sources)</vt:lpstr>
      <vt:lpstr>sensitivity (Steady sources)</vt:lpstr>
      <vt:lpstr>sensitivity (Steady sources)</vt:lpstr>
      <vt:lpstr>sensitivity (Steady sources)</vt:lpstr>
      <vt:lpstr>sensitivity (Steady sources)</vt:lpstr>
      <vt:lpstr>But: things happen to gamma rays along their way</vt:lpstr>
      <vt:lpstr>CTA Science</vt:lpstr>
      <vt:lpstr>PowerPoint-Präsentation</vt:lpstr>
    </vt:vector>
  </TitlesOfParts>
  <Company>MPIK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Werner Hofmann</dc:creator>
  <cp:lastModifiedBy>Werner, Diana</cp:lastModifiedBy>
  <cp:revision>1265</cp:revision>
  <cp:lastPrinted>2017-09-20T06:33:26Z</cp:lastPrinted>
  <dcterms:created xsi:type="dcterms:W3CDTF">2013-12-22T05:08:45Z</dcterms:created>
  <dcterms:modified xsi:type="dcterms:W3CDTF">2018-10-17T12:22:57Z</dcterms:modified>
</cp:coreProperties>
</file>