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73" r:id="rId20"/>
    <p:sldId id="274" r:id="rId21"/>
    <p:sldId id="275" r:id="rId22"/>
    <p:sldId id="276" r:id="rId23"/>
    <p:sldId id="277" r:id="rId24"/>
    <p:sldId id="280" r:id="rId25"/>
    <p:sldId id="278" r:id="rId26"/>
    <p:sldId id="279" r:id="rId27"/>
  </p:sldIdLst>
  <p:sldSz cx="9144000" cy="6858000" type="screen4x3"/>
  <p:notesSz cx="6858000" cy="9144000"/>
  <p:embeddedFontLst>
    <p:embeddedFont>
      <p:font typeface="Ubuntu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CBB4C-D0FD-41F2-AED6-99FAF2954560}" v="2" dt="2018-09-07T07:14:44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s Hauertmann" userId="12f96f9b1ebb8bb9" providerId="LiveId" clId="{708CBB4C-D0FD-41F2-AED6-99FAF2954560}"/>
    <pc:docChg chg="custSel modSld">
      <pc:chgData name="Lukas Hauertmann" userId="12f96f9b1ebb8bb9" providerId="LiveId" clId="{708CBB4C-D0FD-41F2-AED6-99FAF2954560}" dt="2018-09-07T07:14:44.964" v="1" actId="478"/>
      <pc:docMkLst>
        <pc:docMk/>
      </pc:docMkLst>
      <pc:sldChg chg="delSp modSp">
        <pc:chgData name="Lukas Hauertmann" userId="12f96f9b1ebb8bb9" providerId="LiveId" clId="{708CBB4C-D0FD-41F2-AED6-99FAF2954560}" dt="2018-09-07T07:14:44.964" v="1" actId="478"/>
        <pc:sldMkLst>
          <pc:docMk/>
          <pc:sldMk cId="0" sldId="261"/>
        </pc:sldMkLst>
        <pc:spChg chg="del mod">
          <ac:chgData name="Lukas Hauertmann" userId="12f96f9b1ebb8bb9" providerId="LiveId" clId="{708CBB4C-D0FD-41F2-AED6-99FAF2954560}" dt="2018-09-07T07:14:44.964" v="1" actId="478"/>
          <ac:spMkLst>
            <pc:docMk/>
            <pc:sldMk cId="0" sldId="261"/>
            <ac:spMk id="9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d6060408e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d6060408e_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0b55cf02c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0b55cf02c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0b55cf02c_5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0b55cf02c_5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f0d876f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f0d876f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0e01092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d0e01092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f0d876f30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f0d876f30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0b55cf02c_5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0b55cf02c_5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f0d876f3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f0d876f3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f0d876f3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f0d876f3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56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f0d876f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f0d876f3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6e3a943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6e3a943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f0d876f30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f0d876f30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f0d876f3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f0d876f3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d0e01092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d0e01092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29072a61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d29072a61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f0d876f3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f0d876f3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f0d876f30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f0d876f30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0b55cf02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0b55cf02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0b55cf02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0b55cf02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0b55cf02c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0b55cf02c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0b55cf02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0b55cf02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0b55cf02c_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0b55cf02c_5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0b55cf02c_5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0b55cf02c_5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6060408e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6060408e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1700" y="992775"/>
            <a:ext cx="8520600" cy="2005500"/>
          </a:xfrm>
          <a:prstGeom prst="roundRect">
            <a:avLst>
              <a:gd name="adj" fmla="val 10180"/>
            </a:avLst>
          </a:prstGeom>
          <a:solidFill>
            <a:srgbClr val="00777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992773"/>
            <a:ext cx="8520600" cy="2005500"/>
          </a:xfrm>
          <a:prstGeom prst="rect">
            <a:avLst/>
          </a:prstGeom>
          <a:noFill/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Ubuntu"/>
              <a:buNone/>
              <a:defRPr sz="36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600226"/>
            <a:ext cx="8520600" cy="218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8D87"/>
              </a:buClr>
              <a:buSzPts val="2400"/>
              <a:buFont typeface="Ubuntu"/>
              <a:buNone/>
              <a:defRPr sz="2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11700" y="4874025"/>
            <a:ext cx="8520600" cy="763500"/>
          </a:xfrm>
          <a:prstGeom prst="roundRect">
            <a:avLst>
              <a:gd name="adj" fmla="val 16667"/>
            </a:avLst>
          </a:prstGeom>
          <a:solidFill>
            <a:srgbClr val="00777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4874025"/>
            <a:ext cx="8520600" cy="76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"/>
              <a:buNone/>
              <a:defRPr sz="3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311700" y="343500"/>
            <a:ext cx="8520600" cy="763500"/>
          </a:xfrm>
          <a:prstGeom prst="roundRect">
            <a:avLst>
              <a:gd name="adj" fmla="val 13493"/>
            </a:avLst>
          </a:prstGeom>
          <a:solidFill>
            <a:srgbClr val="00777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"/>
              <a:buNone/>
              <a:defRPr sz="3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16725"/>
            <a:ext cx="8520600" cy="5000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  <a:defRPr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○"/>
              <a:defRPr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●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○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●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○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130" y="6337925"/>
            <a:ext cx="416604" cy="40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00" y="6331821"/>
            <a:ext cx="416604" cy="41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311700" y="343500"/>
            <a:ext cx="8520600" cy="763500"/>
          </a:xfrm>
          <a:prstGeom prst="roundRect">
            <a:avLst>
              <a:gd name="adj" fmla="val 16667"/>
            </a:avLst>
          </a:prstGeom>
          <a:solidFill>
            <a:srgbClr val="00777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"/>
              <a:buNone/>
              <a:defRPr sz="3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64250"/>
            <a:ext cx="3999900" cy="526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  <a:defRPr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○"/>
              <a:defRPr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●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○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●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○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64250"/>
            <a:ext cx="3999900" cy="526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  <a:defRPr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Char char="○"/>
              <a:defRPr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●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○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●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○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Ubuntu"/>
              <a:buChar char="■"/>
              <a:defRPr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3"/>
          </p:nvPr>
        </p:nvSpPr>
        <p:spPr>
          <a:xfrm>
            <a:off x="1177300" y="6337925"/>
            <a:ext cx="1248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AJ Zsigmond</a:t>
            </a:r>
            <a:endParaRPr/>
          </a:p>
        </p:txBody>
      </p:sp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130" y="6337925"/>
            <a:ext cx="416604" cy="40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00" y="6331821"/>
            <a:ext cx="416604" cy="41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311700" y="343500"/>
            <a:ext cx="8520600" cy="763500"/>
          </a:xfrm>
          <a:prstGeom prst="roundRect">
            <a:avLst>
              <a:gd name="adj" fmla="val 16667"/>
            </a:avLst>
          </a:prstGeom>
          <a:solidFill>
            <a:srgbClr val="00777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Ubuntu"/>
              <a:buNone/>
              <a:defRPr sz="3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248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>
                <a:solidFill>
                  <a:srgbClr val="8C8D87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AJ Zsigmond</a:t>
            </a:r>
            <a:endParaRPr/>
          </a:p>
        </p:txBody>
      </p:sp>
      <p:pic>
        <p:nvPicPr>
          <p:cNvPr id="38" name="Google Shape;3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130" y="6337925"/>
            <a:ext cx="416604" cy="40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00" y="6331821"/>
            <a:ext cx="416604" cy="416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1pPr>
            <a:lvl2pPr lvl="1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2pPr>
            <a:lvl3pPr lvl="2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3pPr>
            <a:lvl4pPr lvl="3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4pPr>
            <a:lvl5pPr lvl="4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5pPr>
            <a:lvl6pPr lvl="5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6pPr>
            <a:lvl7pPr lvl="6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7pPr>
            <a:lvl8pPr lvl="7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8pPr>
            <a:lvl9pPr lvl="8">
              <a:buNone/>
              <a:defRPr sz="12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demmel/cs267-1995/lecture24/lecture24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hyperlink" Target="https://software.intel.com/en-us/articles/vectorization-in-juli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311700" y="992773"/>
            <a:ext cx="8520600" cy="20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new 3D Simulation for Germanium Detectors in Julia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1349400" y="3256075"/>
            <a:ext cx="6445200" cy="32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 dirty="0"/>
              <a:t>L. Hauertmann</a:t>
            </a:r>
            <a:r>
              <a:rPr lang="en-GB" sz="2200" dirty="0"/>
              <a:t>, X. Liu, O. Schulz,</a:t>
            </a:r>
            <a:br>
              <a:rPr lang="en-GB" sz="2200" dirty="0"/>
            </a:br>
            <a:r>
              <a:rPr lang="en-GB" sz="2200" dirty="0"/>
              <a:t>M. Schuster, A. J. Zsigmond</a:t>
            </a:r>
            <a:endParaRPr sz="22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dirty="0"/>
              <a:t>IMPRS Young Scientist Workshop at Ringberg Castle</a:t>
            </a:r>
            <a:endParaRPr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2018</a:t>
            </a:r>
            <a:endParaRPr sz="1800" dirty="0"/>
          </a:p>
        </p:txBody>
      </p:sp>
      <p:pic>
        <p:nvPicPr>
          <p:cNvPr id="48" name="Google Shape;48;p8" descr="MPG-Logo_kleine-Schrif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988" y="4384997"/>
            <a:ext cx="1539625" cy="1229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9" name="Google Shape;4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8476" y="4384999"/>
            <a:ext cx="1776824" cy="1229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sp>
        <p:nvSpPr>
          <p:cNvPr id="160" name="Google Shape;160;p17"/>
          <p:cNvSpPr/>
          <p:nvPr/>
        </p:nvSpPr>
        <p:spPr>
          <a:xfrm>
            <a:off x="1349050" y="1452575"/>
            <a:ext cx="31743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Input: Detector geometry, Impurities, HV, mobility parameters, ...</a:t>
            </a:r>
            <a:endParaRPr/>
          </a:p>
        </p:txBody>
      </p:sp>
      <p:sp>
        <p:nvSpPr>
          <p:cNvPr id="161" name="Google Shape;161;p17"/>
          <p:cNvSpPr/>
          <p:nvPr/>
        </p:nvSpPr>
        <p:spPr>
          <a:xfrm>
            <a:off x="3280113" y="2818050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Weighting potential</a:t>
            </a:r>
            <a:endParaRPr/>
          </a:p>
        </p:txBody>
      </p:sp>
      <p:sp>
        <p:nvSpPr>
          <p:cNvPr id="162" name="Google Shape;162;p17"/>
          <p:cNvSpPr/>
          <p:nvPr/>
        </p:nvSpPr>
        <p:spPr>
          <a:xfrm>
            <a:off x="1589950" y="3993213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Drift velocity</a:t>
            </a: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887050" y="2722900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Electric field</a:t>
            </a:r>
            <a:endParaRPr/>
          </a:p>
        </p:txBody>
      </p:sp>
      <p:sp>
        <p:nvSpPr>
          <p:cNvPr id="164" name="Google Shape;164;p17"/>
          <p:cNvSpPr/>
          <p:nvPr/>
        </p:nvSpPr>
        <p:spPr>
          <a:xfrm>
            <a:off x="2536025" y="515362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Charge drift</a:t>
            </a:r>
            <a:endParaRPr/>
          </a:p>
        </p:txBody>
      </p:sp>
      <p:sp>
        <p:nvSpPr>
          <p:cNvPr id="165" name="Google Shape;165;p17"/>
          <p:cNvSpPr/>
          <p:nvPr/>
        </p:nvSpPr>
        <p:spPr>
          <a:xfrm>
            <a:off x="4383913" y="4183550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Signal</a:t>
            </a:r>
            <a:endParaRPr/>
          </a:p>
        </p:txBody>
      </p:sp>
      <p:cxnSp>
        <p:nvCxnSpPr>
          <p:cNvPr id="166" name="Google Shape;166;p17"/>
          <p:cNvCxnSpPr>
            <a:stCxn id="161" idx="2"/>
            <a:endCxn id="165" idx="1"/>
          </p:cNvCxnSpPr>
          <p:nvPr/>
        </p:nvCxnSpPr>
        <p:spPr>
          <a:xfrm>
            <a:off x="3983013" y="3592350"/>
            <a:ext cx="400800" cy="9783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7" name="Google Shape;167;p17"/>
          <p:cNvCxnSpPr>
            <a:stCxn id="164" idx="3"/>
            <a:endCxn id="165" idx="1"/>
          </p:cNvCxnSpPr>
          <p:nvPr/>
        </p:nvCxnSpPr>
        <p:spPr>
          <a:xfrm rot="10800000" flipH="1">
            <a:off x="3941825" y="4570575"/>
            <a:ext cx="442200" cy="9702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8" name="Google Shape;168;p17"/>
          <p:cNvCxnSpPr>
            <a:stCxn id="163" idx="2"/>
            <a:endCxn id="162" idx="0"/>
          </p:cNvCxnSpPr>
          <p:nvPr/>
        </p:nvCxnSpPr>
        <p:spPr>
          <a:xfrm>
            <a:off x="1589950" y="3497200"/>
            <a:ext cx="702900" cy="4959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169;p17"/>
          <p:cNvCxnSpPr>
            <a:stCxn id="162" idx="2"/>
            <a:endCxn id="164" idx="0"/>
          </p:cNvCxnSpPr>
          <p:nvPr/>
        </p:nvCxnSpPr>
        <p:spPr>
          <a:xfrm>
            <a:off x="2292850" y="4767513"/>
            <a:ext cx="946200" cy="3861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17"/>
          <p:cNvCxnSpPr>
            <a:stCxn id="160" idx="2"/>
            <a:endCxn id="161" idx="0"/>
          </p:cNvCxnSpPr>
          <p:nvPr/>
        </p:nvCxnSpPr>
        <p:spPr>
          <a:xfrm>
            <a:off x="2936200" y="2226875"/>
            <a:ext cx="1046700" cy="5913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17"/>
          <p:cNvCxnSpPr>
            <a:stCxn id="160" idx="2"/>
            <a:endCxn id="163" idx="0"/>
          </p:cNvCxnSpPr>
          <p:nvPr/>
        </p:nvCxnSpPr>
        <p:spPr>
          <a:xfrm flipH="1">
            <a:off x="1590100" y="2226875"/>
            <a:ext cx="1346100" cy="4959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p17"/>
          <p:cNvCxnSpPr>
            <a:stCxn id="160" idx="2"/>
            <a:endCxn id="162" idx="0"/>
          </p:cNvCxnSpPr>
          <p:nvPr/>
        </p:nvCxnSpPr>
        <p:spPr>
          <a:xfrm flipH="1">
            <a:off x="2293000" y="2226875"/>
            <a:ext cx="643200" cy="17664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3" name="Google Shape;173;p17"/>
          <p:cNvSpPr/>
          <p:nvPr/>
        </p:nvSpPr>
        <p:spPr>
          <a:xfrm>
            <a:off x="5717325" y="537412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9D9D9"/>
                </a:solidFill>
              </a:rPr>
              <a:t>Electronics model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74" name="Google Shape;174;p17"/>
          <p:cNvSpPr/>
          <p:nvPr/>
        </p:nvSpPr>
        <p:spPr>
          <a:xfrm>
            <a:off x="7366225" y="466852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9D9D9"/>
                </a:solidFill>
              </a:rPr>
              <a:t>Noise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7472825" y="317187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9D9D9"/>
                </a:solidFill>
              </a:rPr>
              <a:t>Data events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6619875" y="1606938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9D9D9"/>
                </a:solidFill>
              </a:rPr>
              <a:t>Pulse shape analysis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5363900" y="2881163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D9D9D9"/>
                </a:solidFill>
              </a:rPr>
              <a:t>Simulated event</a:t>
            </a:r>
            <a:endParaRPr>
              <a:solidFill>
                <a:srgbClr val="D9D9D9"/>
              </a:solidFill>
            </a:endParaRPr>
          </a:p>
        </p:txBody>
      </p:sp>
      <p:cxnSp>
        <p:nvCxnSpPr>
          <p:cNvPr id="178" name="Google Shape;178;p17"/>
          <p:cNvCxnSpPr>
            <a:stCxn id="165" idx="3"/>
            <a:endCxn id="177" idx="2"/>
          </p:cNvCxnSpPr>
          <p:nvPr/>
        </p:nvCxnSpPr>
        <p:spPr>
          <a:xfrm rot="10800000" flipH="1">
            <a:off x="5789713" y="3655400"/>
            <a:ext cx="277200" cy="9153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17"/>
          <p:cNvCxnSpPr>
            <a:stCxn id="173" idx="0"/>
            <a:endCxn id="177" idx="2"/>
          </p:cNvCxnSpPr>
          <p:nvPr/>
        </p:nvCxnSpPr>
        <p:spPr>
          <a:xfrm rot="10800000">
            <a:off x="6066825" y="3655425"/>
            <a:ext cx="353400" cy="17187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17"/>
          <p:cNvCxnSpPr>
            <a:stCxn id="174" idx="1"/>
            <a:endCxn id="177" idx="2"/>
          </p:cNvCxnSpPr>
          <p:nvPr/>
        </p:nvCxnSpPr>
        <p:spPr>
          <a:xfrm rot="10800000">
            <a:off x="6066925" y="3655575"/>
            <a:ext cx="1299300" cy="14001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Google Shape;181;p17"/>
          <p:cNvCxnSpPr>
            <a:stCxn id="175" idx="2"/>
            <a:endCxn id="174" idx="0"/>
          </p:cNvCxnSpPr>
          <p:nvPr/>
        </p:nvCxnSpPr>
        <p:spPr>
          <a:xfrm flipH="1">
            <a:off x="8069225" y="3946175"/>
            <a:ext cx="106500" cy="7224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2" name="Google Shape;182;p17"/>
          <p:cNvCxnSpPr>
            <a:stCxn id="175" idx="0"/>
            <a:endCxn id="176" idx="2"/>
          </p:cNvCxnSpPr>
          <p:nvPr/>
        </p:nvCxnSpPr>
        <p:spPr>
          <a:xfrm rot="10800000">
            <a:off x="7322825" y="2381375"/>
            <a:ext cx="852900" cy="7905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17"/>
          <p:cNvCxnSpPr>
            <a:stCxn id="177" idx="0"/>
            <a:endCxn id="176" idx="2"/>
          </p:cNvCxnSpPr>
          <p:nvPr/>
        </p:nvCxnSpPr>
        <p:spPr>
          <a:xfrm rot="10800000" flipH="1">
            <a:off x="6066800" y="2381363"/>
            <a:ext cx="1256100" cy="49980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software do we have?</a:t>
            </a:r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body" idx="1"/>
          </p:nvPr>
        </p:nvSpPr>
        <p:spPr>
          <a:xfrm>
            <a:off x="311700" y="1216725"/>
            <a:ext cx="8520600" cy="50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MaGe (MPP)</a:t>
            </a:r>
            <a:endParaRPr/>
          </a:p>
          <a:p>
            <a:pPr marL="457200" lvl="0" indent="-368300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Solves just the Poisson equation </a:t>
            </a:r>
            <a:endParaRPr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Limited options for different detector geometries</a:t>
            </a:r>
            <a:endParaRPr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Written by multiple PhD-Students -&gt; not that well written</a:t>
            </a:r>
            <a:endParaRPr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>
                <a:solidFill>
                  <a:schemeClr val="dk1"/>
                </a:solidFill>
              </a:rPr>
              <a:t>Very slow, even it is written in C++/ROOT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FieldGen + SigGen (Majorana)</a:t>
            </a:r>
            <a:endParaRPr/>
          </a:p>
          <a:p>
            <a:pPr marL="457200" lvl="0" indent="-368300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Only 2D</a:t>
            </a:r>
            <a:endParaRPr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No segmentation</a:t>
            </a:r>
            <a:endParaRPr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Also limited in detector geometries </a:t>
            </a:r>
            <a:endParaRPr/>
          </a:p>
          <a:p>
            <a: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No adaptive grid</a:t>
            </a:r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Goals</a:t>
            </a:r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body" idx="1"/>
          </p:nvPr>
        </p:nvSpPr>
        <p:spPr>
          <a:xfrm>
            <a:off x="279925" y="1271913"/>
            <a:ext cx="8778000" cy="49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3D </a:t>
            </a:r>
            <a:r>
              <a:rPr lang="en-GB">
                <a:solidFill>
                  <a:schemeClr val="dk1"/>
                </a:solidFill>
              </a:rPr>
              <a:t>Adaptive grid</a:t>
            </a:r>
            <a:endParaRPr/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Solve Gauss Law, not only Poisson equation (multiple materials)</a:t>
            </a:r>
            <a:endParaRPr/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Not limited to certain geometrical detector designs</a:t>
            </a:r>
            <a:endParaRPr/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Design new detectors</a:t>
            </a:r>
            <a:endParaRPr/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Also, not limited to germanium detectors at all</a:t>
            </a:r>
            <a:endParaRPr/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Fast and easy to use           Julia</a:t>
            </a:r>
            <a:endParaRPr/>
          </a:p>
        </p:txBody>
      </p:sp>
      <p:sp>
        <p:nvSpPr>
          <p:cNvPr id="200" name="Google Shape;200;p19"/>
          <p:cNvSpPr/>
          <p:nvPr/>
        </p:nvSpPr>
        <p:spPr>
          <a:xfrm>
            <a:off x="3556066" y="3858879"/>
            <a:ext cx="390000" cy="24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98" y="2119529"/>
            <a:ext cx="2157950" cy="168859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Field Calculation</a:t>
            </a:r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209" name="Google Shape;209;p20"/>
          <p:cNvPicPr preferRelativeResize="0"/>
          <p:nvPr/>
        </p:nvPicPr>
        <p:blipFill rotWithShape="1">
          <a:blip r:embed="rId4">
            <a:alphaModFix/>
          </a:blip>
          <a:srcRect r="-13610" b="-13610"/>
          <a:stretch/>
        </p:blipFill>
        <p:spPr>
          <a:xfrm>
            <a:off x="311700" y="1390375"/>
            <a:ext cx="2769364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/>
          <p:nvPr/>
        </p:nvSpPr>
        <p:spPr>
          <a:xfrm>
            <a:off x="2894750" y="1546475"/>
            <a:ext cx="548700" cy="35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pic>
        <p:nvPicPr>
          <p:cNvPr id="211" name="Google Shape;2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0500" y="1358537"/>
            <a:ext cx="5638424" cy="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5000" y="2577100"/>
            <a:ext cx="548700" cy="67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0"/>
          <p:cNvSpPr/>
          <p:nvPr/>
        </p:nvSpPr>
        <p:spPr>
          <a:xfrm rot="4561281">
            <a:off x="8105895" y="2204922"/>
            <a:ext cx="506706" cy="1768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pic>
        <p:nvPicPr>
          <p:cNvPr id="214" name="Google Shape;2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36524" y="2512269"/>
            <a:ext cx="2704515" cy="7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/>
          <p:nvPr/>
        </p:nvSpPr>
        <p:spPr>
          <a:xfrm rot="7814348">
            <a:off x="3822734" y="2204863"/>
            <a:ext cx="725875" cy="1769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pic>
        <p:nvPicPr>
          <p:cNvPr id="216" name="Google Shape;21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36801" y="2567469"/>
            <a:ext cx="2127523" cy="6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/>
          <p:nvPr/>
        </p:nvSpPr>
        <p:spPr>
          <a:xfrm rot="5189">
            <a:off x="4990168" y="2805519"/>
            <a:ext cx="397500" cy="17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pic>
        <p:nvPicPr>
          <p:cNvPr id="218" name="Google Shape;21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7231" y="3901151"/>
            <a:ext cx="3559460" cy="6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59546" y="3833100"/>
            <a:ext cx="3716149" cy="79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0"/>
          <p:cNvGrpSpPr/>
          <p:nvPr/>
        </p:nvGrpSpPr>
        <p:grpSpPr>
          <a:xfrm>
            <a:off x="532850" y="4937600"/>
            <a:ext cx="7723200" cy="971700"/>
            <a:chOff x="532850" y="4937600"/>
            <a:chExt cx="7723200" cy="971700"/>
          </a:xfrm>
        </p:grpSpPr>
        <p:sp>
          <p:nvSpPr>
            <p:cNvPr id="221" name="Google Shape;221;p20"/>
            <p:cNvSpPr/>
            <p:nvPr/>
          </p:nvSpPr>
          <p:spPr>
            <a:xfrm>
              <a:off x="532850" y="4937600"/>
              <a:ext cx="7723200" cy="971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2" name="Google Shape;222;p2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0650" y="5012825"/>
              <a:ext cx="7561601" cy="763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Field Calculation – How to be fast</a:t>
            </a:r>
            <a:endParaRPr dirty="0"/>
          </a:p>
        </p:txBody>
      </p:sp>
      <p:sp>
        <p:nvSpPr>
          <p:cNvPr id="228" name="Google Shape;228;p21"/>
          <p:cNvSpPr txBox="1">
            <a:spLocks noGrp="1"/>
          </p:cNvSpPr>
          <p:nvPr>
            <p:ph type="body" idx="1"/>
          </p:nvPr>
        </p:nvSpPr>
        <p:spPr>
          <a:xfrm>
            <a:off x="311700" y="1216725"/>
            <a:ext cx="8520600" cy="50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dirty="0"/>
              <a:t>Successive over-relaxation (SOR) → faster convergence</a:t>
            </a:r>
            <a:br>
              <a:rPr lang="en-GB" dirty="0"/>
            </a:br>
            <a:r>
              <a:rPr lang="en-GB" sz="1200" dirty="0">
                <a:solidFill>
                  <a:srgbClr val="007775"/>
                </a:solidFill>
                <a:uFill>
                  <a:noFill/>
                </a:uFill>
                <a:hlinkClick r:id="rId3"/>
              </a:rPr>
              <a:t>https://people.eecs.berkeley.edu/~demmel/cs267-1995/lecture24/lecture24.html</a:t>
            </a:r>
            <a:br>
              <a:rPr lang="en-GB" sz="1200" dirty="0"/>
            </a:br>
            <a:endParaRPr dirty="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dirty="0"/>
              <a:t>Julia → fast (vectorized) loops</a:t>
            </a:r>
            <a:br>
              <a:rPr lang="en-GB" dirty="0"/>
            </a:br>
            <a:r>
              <a:rPr lang="en-GB" sz="1200" dirty="0">
                <a:solidFill>
                  <a:srgbClr val="007775"/>
                </a:solidFill>
                <a:uFill>
                  <a:noFill/>
                </a:uFill>
                <a:hlinkClick r:id="rId4"/>
              </a:rPr>
              <a:t>https://software.intel.com/en-us/articles/vectorization-in-julia</a:t>
            </a:r>
            <a:br>
              <a:rPr lang="en-GB" sz="1200" dirty="0"/>
            </a:br>
            <a:endParaRPr dirty="0"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>
                <a:solidFill>
                  <a:schemeClr val="dk1"/>
                </a:solidFill>
              </a:rPr>
              <a:t>-Black-Algorithm → parallelism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sz="1200" dirty="0">
                <a:solidFill>
                  <a:srgbClr val="007775"/>
                </a:solidFill>
                <a:uFill>
                  <a:noFill/>
                </a:uFill>
                <a:hlinkClick r:id="rId3"/>
              </a:rPr>
              <a:t>https://people.eecs.berkeley.edu/~demmel/cs267-1995/lecture24/lecture24.html</a:t>
            </a:r>
            <a:br>
              <a:rPr lang="en-GB" sz="1200" dirty="0">
                <a:solidFill>
                  <a:schemeClr val="dk1"/>
                </a:solidFill>
              </a:rPr>
            </a:br>
            <a:endParaRPr dirty="0">
              <a:solidFill>
                <a:schemeClr val="dk1"/>
              </a:solidFill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dirty="0">
                <a:solidFill>
                  <a:schemeClr val="dk1"/>
                </a:solidFill>
              </a:rPr>
              <a:t>Adaptive grid → only fine grid where you need it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29" name="Google Shape;229;p21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231" name="Google Shape;231;p21"/>
          <p:cNvPicPr preferRelativeResize="0"/>
          <p:nvPr/>
        </p:nvPicPr>
        <p:blipFill rotWithShape="1">
          <a:blip r:embed="rId5">
            <a:alphaModFix/>
          </a:blip>
          <a:srcRect t="13478" b="23362"/>
          <a:stretch/>
        </p:blipFill>
        <p:spPr>
          <a:xfrm>
            <a:off x="6713450" y="3020375"/>
            <a:ext cx="2118850" cy="18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Example: Field Calculation of Siegfried III</a:t>
            </a:r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239" name="Google Shape;2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825" y="1712221"/>
            <a:ext cx="5554699" cy="414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Example: Field Calculation of Siegfried III</a:t>
            </a:r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5C122-DDDA-46F8-8A7D-B67DDA87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2" y="1436454"/>
            <a:ext cx="7315215" cy="45720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Example: Field Calculation of Siegfried III</a:t>
            </a:r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59675-D090-470B-BD4E-8C0F8A6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59645"/>
            <a:ext cx="76200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Example: Field Calculation of Siegfried III</a:t>
            </a:r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2A236-D78B-4701-9E4B-1D63F040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2" y="1142995"/>
            <a:ext cx="7315215" cy="4572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92D79-B945-4BB6-9BDC-823B15A4C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97939" y="2657384"/>
            <a:ext cx="4111849" cy="17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6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Electric Field</a:t>
            </a:r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263" name="Google Shape;26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2700" y="1411275"/>
            <a:ext cx="4733550" cy="4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311700" y="1905700"/>
            <a:ext cx="8520600" cy="4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Physics of a Germanium Detector</a:t>
            </a:r>
            <a:endParaRPr/>
          </a:p>
          <a:p>
            <a:pPr marL="457200" marR="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Why do we (GeDet, Gerda/Majorana, LEGEND, …)</a:t>
            </a:r>
            <a:br>
              <a:rPr lang="en-GB"/>
            </a:br>
            <a:r>
              <a:rPr lang="en-GB"/>
              <a:t>need a (new) simulation software?</a:t>
            </a:r>
            <a:endParaRPr/>
          </a:p>
          <a:p>
            <a:pPr marL="457200" marR="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Electric Potential Calculation</a:t>
            </a:r>
            <a:endParaRPr/>
          </a:p>
          <a:p>
            <a:pPr marL="457200" marR="0" lvl="0" indent="-3683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en-GB"/>
              <a:t>Why Julia?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Charge Drift -&gt; Pulses</a:t>
            </a:r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271" name="Google Shape;271;p26"/>
          <p:cNvPicPr preferRelativeResize="0"/>
          <p:nvPr/>
        </p:nvPicPr>
        <p:blipFill rotWithShape="1">
          <a:blip r:embed="rId3">
            <a:alphaModFix/>
          </a:blip>
          <a:srcRect l="5935"/>
          <a:stretch/>
        </p:blipFill>
        <p:spPr>
          <a:xfrm>
            <a:off x="225900" y="1483175"/>
            <a:ext cx="8520599" cy="43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Julia?</a:t>
            </a:r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body" idx="1"/>
          </p:nvPr>
        </p:nvSpPr>
        <p:spPr>
          <a:xfrm>
            <a:off x="311700" y="1216725"/>
            <a:ext cx="8520600" cy="50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Development started in 2009, </a:t>
            </a:r>
            <a:r>
              <a:rPr lang="en-GB" sz="1800" dirty="0">
                <a:solidFill>
                  <a:schemeClr val="dk1"/>
                </a:solidFill>
              </a:rPr>
              <a:t>First version released in 2012</a:t>
            </a:r>
            <a:endParaRPr sz="1800" dirty="0"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Made for us: Designed for high-performance computational science</a:t>
            </a:r>
            <a:endParaRPr sz="1800" dirty="0"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 dirty="0"/>
              <a:t>Finally: </a:t>
            </a:r>
            <a:r>
              <a:rPr lang="en-GB" sz="1800" dirty="0">
                <a:solidFill>
                  <a:srgbClr val="FF0000"/>
                </a:solidFill>
              </a:rPr>
              <a:t>v1.0</a:t>
            </a:r>
            <a:r>
              <a:rPr lang="en-GB" sz="1800" dirty="0"/>
              <a:t> was just released in August 2018</a:t>
            </a:r>
            <a:endParaRPr sz="1800" dirty="0"/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 dirty="0">
                <a:solidFill>
                  <a:schemeClr val="dk1"/>
                </a:solidFill>
              </a:rPr>
              <a:t>`As fast as C, as easy as Python`</a:t>
            </a:r>
            <a:endParaRPr sz="1800" dirty="0">
              <a:solidFill>
                <a:schemeClr val="dk1"/>
              </a:solidFill>
            </a:endParaRPr>
          </a:p>
          <a:p>
            <a:pPr marL="914400" lvl="1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 dirty="0">
                <a:solidFill>
                  <a:schemeClr val="dk1"/>
                </a:solidFill>
              </a:rPr>
              <a:t>Compiled, not interpreted </a:t>
            </a:r>
          </a:p>
          <a:p>
            <a:pPr marL="914400" lvl="1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 dirty="0" err="1">
                <a:solidFill>
                  <a:schemeClr val="dk1"/>
                </a:solidFill>
              </a:rPr>
              <a:t>Typesafe</a:t>
            </a:r>
            <a:endParaRPr sz="1600" dirty="0">
              <a:solidFill>
                <a:schemeClr val="dk1"/>
              </a:solidFill>
            </a:endParaRPr>
          </a:p>
          <a:p>
            <a:pPr marL="914400" lvl="1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 dirty="0">
                <a:solidFill>
                  <a:schemeClr val="dk1"/>
                </a:solidFill>
              </a:rPr>
              <a:t>No need to call C-Libraries to be fast (in contrast to Python (e.g. </a:t>
            </a:r>
            <a:r>
              <a:rPr lang="en-GB" sz="1600" dirty="0" err="1">
                <a:solidFill>
                  <a:schemeClr val="dk1"/>
                </a:solidFill>
              </a:rPr>
              <a:t>Numpy</a:t>
            </a:r>
            <a:r>
              <a:rPr lang="en-GB" sz="1600" dirty="0">
                <a:solidFill>
                  <a:schemeClr val="dk1"/>
                </a:solidFill>
              </a:rPr>
              <a:t>))</a:t>
            </a:r>
            <a:endParaRPr sz="1600" dirty="0">
              <a:solidFill>
                <a:schemeClr val="dk1"/>
              </a:solidFill>
            </a:endParaRPr>
          </a:p>
          <a:p>
            <a:pPr marL="914400" lvl="1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 dirty="0">
                <a:solidFill>
                  <a:schemeClr val="dk1"/>
                </a:solidFill>
              </a:rPr>
              <a:t>Fast (vectorized) loops, multithreading is quite easy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GB" sz="1800" dirty="0">
                <a:solidFill>
                  <a:schemeClr val="dk1"/>
                </a:solidFill>
              </a:rPr>
              <a:t>Tools to analyse your code</a:t>
            </a:r>
            <a:r>
              <a:rPr lang="en-GB" sz="1400" dirty="0">
                <a:solidFill>
                  <a:schemeClr val="dk1"/>
                </a:solidFill>
              </a:rPr>
              <a:t> (@time, @</a:t>
            </a:r>
            <a:r>
              <a:rPr lang="en-GB" sz="1400" dirty="0" err="1">
                <a:solidFill>
                  <a:schemeClr val="dk1"/>
                </a:solidFill>
              </a:rPr>
              <a:t>code_native</a:t>
            </a:r>
            <a:r>
              <a:rPr lang="en-GB" sz="1400" dirty="0">
                <a:solidFill>
                  <a:schemeClr val="dk1"/>
                </a:solidFill>
              </a:rPr>
              <a:t>, @</a:t>
            </a:r>
            <a:r>
              <a:rPr lang="en-GB" sz="1400" dirty="0" err="1">
                <a:solidFill>
                  <a:schemeClr val="dk1"/>
                </a:solidFill>
              </a:rPr>
              <a:t>code_llvm</a:t>
            </a:r>
            <a:r>
              <a:rPr lang="en-GB" sz="1400" dirty="0">
                <a:solidFill>
                  <a:schemeClr val="dk1"/>
                </a:solidFill>
              </a:rPr>
              <a:t>, @</a:t>
            </a:r>
            <a:r>
              <a:rPr lang="en-GB" sz="1400" dirty="0" err="1">
                <a:solidFill>
                  <a:schemeClr val="dk1"/>
                </a:solidFill>
              </a:rPr>
              <a:t>code_warntype</a:t>
            </a:r>
            <a:r>
              <a:rPr lang="en-GB" sz="1400" dirty="0">
                <a:solidFill>
                  <a:schemeClr val="dk1"/>
                </a:solidFill>
              </a:rPr>
              <a:t>, ...)</a:t>
            </a:r>
            <a:endParaRPr sz="1400" dirty="0">
              <a:solidFill>
                <a:schemeClr val="dk1"/>
              </a:solidFill>
            </a:endParaRPr>
          </a:p>
          <a:p>
            <a:pPr marL="914400" lvl="1" indent="-330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 dirty="0">
                <a:solidFill>
                  <a:schemeClr val="dk1"/>
                </a:solidFill>
              </a:rPr>
              <a:t>Make it work -&gt; make it fast</a:t>
            </a:r>
            <a:endParaRPr sz="1600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  <p:sp>
        <p:nvSpPr>
          <p:cNvPr id="278" name="Google Shape;278;p27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279" name="Google Shape;279;p27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 and Outlook</a:t>
            </a:r>
            <a:endParaRPr/>
          </a:p>
        </p:txBody>
      </p:sp>
      <p:sp>
        <p:nvSpPr>
          <p:cNvPr id="285" name="Google Shape;285;p28"/>
          <p:cNvSpPr txBox="1">
            <a:spLocks noGrp="1"/>
          </p:cNvSpPr>
          <p:nvPr>
            <p:ph type="body" idx="1"/>
          </p:nvPr>
        </p:nvSpPr>
        <p:spPr>
          <a:xfrm>
            <a:off x="311700" y="1680025"/>
            <a:ext cx="8520600" cy="46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Detector Simulation is very important for background reduction in GERDA, MAJORANA &amp; LEGEND</a:t>
            </a:r>
            <a:endParaRPr/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Design of new detectors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Expect usable version by the end of the year</a:t>
            </a:r>
            <a:endParaRPr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Field Calculation can be used not only for germanium detectors</a:t>
            </a:r>
            <a:endParaRPr/>
          </a:p>
          <a:p>
            <a:pPr marL="9144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/>
              <a:t>Give Julia a try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Signal and mirror pulses in segments</a:t>
            </a:r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295" name="Google Shape;29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125" y="1399100"/>
            <a:ext cx="4828075" cy="48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9"/>
          <p:cNvPicPr preferRelativeResize="0"/>
          <p:nvPr/>
        </p:nvPicPr>
        <p:blipFill rotWithShape="1">
          <a:blip r:embed="rId4">
            <a:alphaModFix/>
          </a:blip>
          <a:srcRect l="10762" t="10900" b="6208"/>
          <a:stretch/>
        </p:blipFill>
        <p:spPr>
          <a:xfrm>
            <a:off x="5186600" y="2209150"/>
            <a:ext cx="3957400" cy="367638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/>
          <p:nvPr/>
        </p:nvSpPr>
        <p:spPr>
          <a:xfrm>
            <a:off x="5186600" y="1276325"/>
            <a:ext cx="3517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Ubuntu"/>
                <a:ea typeface="Ubuntu"/>
                <a:cs typeface="Ubuntu"/>
                <a:sym typeface="Ubuntu"/>
              </a:rPr>
              <a:t>Energy deposition at: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Ubuntu"/>
                <a:ea typeface="Ubuntu"/>
                <a:cs typeface="Ubuntu"/>
                <a:sym typeface="Ubuntu"/>
              </a:rPr>
              <a:t>r = 31 mm, ϕ = 5 deg, z = 25 mm 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0071C-1603-4A26-863E-1B21B598D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Potential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902E20-CE8C-4B6E-9D30-A68A9B8790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145FD1-7BD5-4EFE-9CF3-3C6D744F2A9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0D22F1-F77B-4EED-9905-A12AA070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971" y="1812385"/>
            <a:ext cx="5097632" cy="39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94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Backup: Field Calculation (Old)</a:t>
            </a:r>
            <a:endParaRPr/>
          </a:p>
        </p:txBody>
      </p:sp>
      <p:sp>
        <p:nvSpPr>
          <p:cNvPr id="303" name="Google Shape;303;p30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304" name="Google Shape;304;p30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305" name="Google Shape;3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9392"/>
            <a:ext cx="8572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Backup: Weighting Potentials (Old)</a:t>
            </a:r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 l="2704"/>
          <a:stretch/>
        </p:blipFill>
        <p:spPr>
          <a:xfrm>
            <a:off x="204575" y="1265550"/>
            <a:ext cx="8340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Physics of a Germanium Detector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311700" y="1216725"/>
            <a:ext cx="8520600" cy="5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 germanium detector is a diode. 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50" y="2241975"/>
            <a:ext cx="8261848" cy="334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Germanium Detector Siegfried III</a:t>
            </a: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75" y="1674726"/>
            <a:ext cx="3685702" cy="426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450" y="1674723"/>
            <a:ext cx="3398248" cy="4530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Illustration of the Electric Field</a:t>
            </a:r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83" name="Google Shape;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650" y="1649546"/>
            <a:ext cx="5554699" cy="414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/>
        </p:nvSpPr>
        <p:spPr>
          <a:xfrm>
            <a:off x="6569650" y="3994263"/>
            <a:ext cx="22218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Signal Formation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l="5935"/>
          <a:stretch/>
        </p:blipFill>
        <p:spPr>
          <a:xfrm>
            <a:off x="225900" y="1483175"/>
            <a:ext cx="8520599" cy="43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Neutrinoless Double Beta Decay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>
            <a:off x="311700" y="1216725"/>
            <a:ext cx="8197500" cy="1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Ge based experiments: Gerda, Majorana and LEGEND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19" y="2203988"/>
            <a:ext cx="3658449" cy="18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325" y="2322263"/>
            <a:ext cx="3193299" cy="187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4620075" y="4247525"/>
            <a:ext cx="44880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Ge-76: Q-Value = 2039 keV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580600" y="5100000"/>
            <a:ext cx="78447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Very rare decay -&gt; Background suppression is very important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Neutrinoless Double Beta Decay</a:t>
            </a:r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grpSp>
        <p:nvGrpSpPr>
          <p:cNvPr id="116" name="Google Shape;116;p15"/>
          <p:cNvGrpSpPr/>
          <p:nvPr/>
        </p:nvGrpSpPr>
        <p:grpSpPr>
          <a:xfrm>
            <a:off x="0" y="1345613"/>
            <a:ext cx="10802850" cy="2427750"/>
            <a:chOff x="35500" y="2614075"/>
            <a:chExt cx="10802850" cy="2427750"/>
          </a:xfrm>
        </p:grpSpPr>
        <p:pic>
          <p:nvPicPr>
            <p:cNvPr id="117" name="Google Shape;11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500" y="2796950"/>
              <a:ext cx="8884897" cy="2244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15"/>
            <p:cNvSpPr txBox="1"/>
            <p:nvPr/>
          </p:nvSpPr>
          <p:spPr>
            <a:xfrm>
              <a:off x="5786050" y="2614075"/>
              <a:ext cx="50523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/>
                <a:t>[PHYSICAL REVIEW LETTERS 120, 132503 (2018)]</a:t>
              </a:r>
              <a:endParaRPr sz="1000"/>
            </a:p>
          </p:txBody>
        </p:sp>
      </p:grpSp>
      <p:pic>
        <p:nvPicPr>
          <p:cNvPr id="119" name="Google Shape;1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50" y="4551200"/>
            <a:ext cx="4500801" cy="17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6175" y="4608801"/>
            <a:ext cx="4256125" cy="168819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/>
        </p:nvSpPr>
        <p:spPr>
          <a:xfrm>
            <a:off x="115025" y="3961825"/>
            <a:ext cx="93069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Pulse Shape Discrimination (PSD) powerful tool to identify background events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311700" y="34349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8509225" y="6374799"/>
            <a:ext cx="5487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2"/>
          </p:nvPr>
        </p:nvSpPr>
        <p:spPr>
          <a:xfrm>
            <a:off x="1177300" y="6337925"/>
            <a:ext cx="19590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Lukas Hauertmann</a:t>
            </a:r>
            <a:endParaRPr/>
          </a:p>
        </p:txBody>
      </p:sp>
      <p:sp>
        <p:nvSpPr>
          <p:cNvPr id="129" name="Google Shape;129;p16"/>
          <p:cNvSpPr/>
          <p:nvPr/>
        </p:nvSpPr>
        <p:spPr>
          <a:xfrm>
            <a:off x="1349050" y="1452575"/>
            <a:ext cx="31743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Input: Detector geometry, Impurities, HV, mobility parameters, ...</a:t>
            </a:r>
            <a:endParaRPr/>
          </a:p>
        </p:txBody>
      </p:sp>
      <p:sp>
        <p:nvSpPr>
          <p:cNvPr id="130" name="Google Shape;130;p16"/>
          <p:cNvSpPr/>
          <p:nvPr/>
        </p:nvSpPr>
        <p:spPr>
          <a:xfrm>
            <a:off x="3280113" y="2818050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Weighting potential</a:t>
            </a:r>
            <a:endParaRPr/>
          </a:p>
        </p:txBody>
      </p:sp>
      <p:sp>
        <p:nvSpPr>
          <p:cNvPr id="131" name="Google Shape;131;p16"/>
          <p:cNvSpPr/>
          <p:nvPr/>
        </p:nvSpPr>
        <p:spPr>
          <a:xfrm>
            <a:off x="1589950" y="3993213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Drift velocity</a:t>
            </a: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887050" y="2722900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Electric field</a:t>
            </a:r>
            <a:endParaRPr/>
          </a:p>
        </p:txBody>
      </p:sp>
      <p:sp>
        <p:nvSpPr>
          <p:cNvPr id="133" name="Google Shape;133;p16"/>
          <p:cNvSpPr/>
          <p:nvPr/>
        </p:nvSpPr>
        <p:spPr>
          <a:xfrm>
            <a:off x="2536025" y="515362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Charge drift</a:t>
            </a:r>
            <a:endParaRPr/>
          </a:p>
        </p:txBody>
      </p:sp>
      <p:sp>
        <p:nvSpPr>
          <p:cNvPr id="134" name="Google Shape;134;p16"/>
          <p:cNvSpPr/>
          <p:nvPr/>
        </p:nvSpPr>
        <p:spPr>
          <a:xfrm>
            <a:off x="4383913" y="4183550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Signal</a:t>
            </a:r>
            <a:endParaRPr/>
          </a:p>
        </p:txBody>
      </p:sp>
      <p:cxnSp>
        <p:nvCxnSpPr>
          <p:cNvPr id="135" name="Google Shape;135;p16"/>
          <p:cNvCxnSpPr>
            <a:stCxn id="130" idx="2"/>
            <a:endCxn id="134" idx="1"/>
          </p:cNvCxnSpPr>
          <p:nvPr/>
        </p:nvCxnSpPr>
        <p:spPr>
          <a:xfrm>
            <a:off x="3983013" y="3592350"/>
            <a:ext cx="400800" cy="9783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6" name="Google Shape;136;p16"/>
          <p:cNvCxnSpPr>
            <a:stCxn id="133" idx="3"/>
            <a:endCxn id="134" idx="1"/>
          </p:cNvCxnSpPr>
          <p:nvPr/>
        </p:nvCxnSpPr>
        <p:spPr>
          <a:xfrm rot="10800000" flipH="1">
            <a:off x="3941825" y="4570575"/>
            <a:ext cx="442200" cy="9702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" name="Google Shape;137;p16"/>
          <p:cNvCxnSpPr>
            <a:stCxn id="132" idx="2"/>
            <a:endCxn id="131" idx="0"/>
          </p:cNvCxnSpPr>
          <p:nvPr/>
        </p:nvCxnSpPr>
        <p:spPr>
          <a:xfrm>
            <a:off x="1589950" y="3497200"/>
            <a:ext cx="702900" cy="4959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p16"/>
          <p:cNvCxnSpPr>
            <a:stCxn id="131" idx="2"/>
            <a:endCxn id="133" idx="0"/>
          </p:cNvCxnSpPr>
          <p:nvPr/>
        </p:nvCxnSpPr>
        <p:spPr>
          <a:xfrm>
            <a:off x="2292850" y="4767513"/>
            <a:ext cx="946200" cy="3861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" name="Google Shape;139;p16"/>
          <p:cNvCxnSpPr>
            <a:stCxn id="129" idx="2"/>
            <a:endCxn id="130" idx="0"/>
          </p:cNvCxnSpPr>
          <p:nvPr/>
        </p:nvCxnSpPr>
        <p:spPr>
          <a:xfrm>
            <a:off x="2936200" y="2226875"/>
            <a:ext cx="1046700" cy="5913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" name="Google Shape;140;p16"/>
          <p:cNvCxnSpPr>
            <a:stCxn id="129" idx="2"/>
            <a:endCxn id="132" idx="0"/>
          </p:cNvCxnSpPr>
          <p:nvPr/>
        </p:nvCxnSpPr>
        <p:spPr>
          <a:xfrm flipH="1">
            <a:off x="1590100" y="2226875"/>
            <a:ext cx="1346100" cy="4959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1" name="Google Shape;141;p16"/>
          <p:cNvCxnSpPr>
            <a:stCxn id="129" idx="2"/>
            <a:endCxn id="131" idx="0"/>
          </p:cNvCxnSpPr>
          <p:nvPr/>
        </p:nvCxnSpPr>
        <p:spPr>
          <a:xfrm flipH="1">
            <a:off x="2293000" y="2226875"/>
            <a:ext cx="643200" cy="17664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2" name="Google Shape;142;p16"/>
          <p:cNvSpPr/>
          <p:nvPr/>
        </p:nvSpPr>
        <p:spPr>
          <a:xfrm>
            <a:off x="5717325" y="537412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Electronics model</a:t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7366225" y="466852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Noise</a:t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7472825" y="3171875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events</a:t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6619875" y="1606938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Pulse shape analysis</a:t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5363900" y="2881163"/>
            <a:ext cx="1405800" cy="7743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Simulated event</a:t>
            </a:r>
            <a:endParaRPr/>
          </a:p>
        </p:txBody>
      </p:sp>
      <p:cxnSp>
        <p:nvCxnSpPr>
          <p:cNvPr id="147" name="Google Shape;147;p16"/>
          <p:cNvCxnSpPr>
            <a:stCxn id="134" idx="3"/>
            <a:endCxn id="146" idx="2"/>
          </p:cNvCxnSpPr>
          <p:nvPr/>
        </p:nvCxnSpPr>
        <p:spPr>
          <a:xfrm rot="10800000" flipH="1">
            <a:off x="5789713" y="3655400"/>
            <a:ext cx="277200" cy="9153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16"/>
          <p:cNvCxnSpPr>
            <a:stCxn id="142" idx="0"/>
            <a:endCxn id="146" idx="2"/>
          </p:cNvCxnSpPr>
          <p:nvPr/>
        </p:nvCxnSpPr>
        <p:spPr>
          <a:xfrm rot="10800000">
            <a:off x="6066825" y="3655425"/>
            <a:ext cx="353400" cy="17187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16"/>
          <p:cNvCxnSpPr>
            <a:stCxn id="143" idx="1"/>
            <a:endCxn id="146" idx="2"/>
          </p:cNvCxnSpPr>
          <p:nvPr/>
        </p:nvCxnSpPr>
        <p:spPr>
          <a:xfrm rot="10800000">
            <a:off x="6066925" y="3655575"/>
            <a:ext cx="1299300" cy="14001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16"/>
          <p:cNvCxnSpPr>
            <a:stCxn id="144" idx="2"/>
            <a:endCxn id="143" idx="0"/>
          </p:cNvCxnSpPr>
          <p:nvPr/>
        </p:nvCxnSpPr>
        <p:spPr>
          <a:xfrm flipH="1">
            <a:off x="8069225" y="3946175"/>
            <a:ext cx="106500" cy="7224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1" name="Google Shape;151;p16"/>
          <p:cNvCxnSpPr>
            <a:stCxn id="144" idx="0"/>
            <a:endCxn id="145" idx="2"/>
          </p:cNvCxnSpPr>
          <p:nvPr/>
        </p:nvCxnSpPr>
        <p:spPr>
          <a:xfrm rot="10800000">
            <a:off x="7322825" y="2381375"/>
            <a:ext cx="852900" cy="790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2" name="Google Shape;152;p16"/>
          <p:cNvCxnSpPr>
            <a:stCxn id="146" idx="0"/>
            <a:endCxn id="145" idx="2"/>
          </p:cNvCxnSpPr>
          <p:nvPr/>
        </p:nvCxnSpPr>
        <p:spPr>
          <a:xfrm rot="10800000" flipH="1">
            <a:off x="6066800" y="2381363"/>
            <a:ext cx="1256100" cy="4998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602</Words>
  <Application>Microsoft Office PowerPoint</Application>
  <PresentationFormat>On-screen Show (4:3)</PresentationFormat>
  <Paragraphs>156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Ubuntu</vt:lpstr>
      <vt:lpstr>Simple Light</vt:lpstr>
      <vt:lpstr>A new 3D Simulation for Germanium Detectors in Julia</vt:lpstr>
      <vt:lpstr>Outline</vt:lpstr>
      <vt:lpstr>Physics of a Germanium Detector</vt:lpstr>
      <vt:lpstr>Germanium Detector Siegfried III</vt:lpstr>
      <vt:lpstr>Illustration of the Electric Field</vt:lpstr>
      <vt:lpstr>Signal Formation</vt:lpstr>
      <vt:lpstr>Neutrinoless Double Beta Decay</vt:lpstr>
      <vt:lpstr>Neutrinoless Double Beta Decay</vt:lpstr>
      <vt:lpstr>Overview</vt:lpstr>
      <vt:lpstr>Overview</vt:lpstr>
      <vt:lpstr>What software do we have?</vt:lpstr>
      <vt:lpstr>Our Goals</vt:lpstr>
      <vt:lpstr>Field Calculation</vt:lpstr>
      <vt:lpstr>Field Calculation – How to be fast</vt:lpstr>
      <vt:lpstr>Example: Field Calculation of Siegfried III</vt:lpstr>
      <vt:lpstr>Example: Field Calculation of Siegfried III</vt:lpstr>
      <vt:lpstr>Example: Field Calculation of Siegfried III</vt:lpstr>
      <vt:lpstr>Example: Field Calculation of Siegfried III</vt:lpstr>
      <vt:lpstr>Electric Field</vt:lpstr>
      <vt:lpstr>Charge Drift -&gt; Pulses</vt:lpstr>
      <vt:lpstr>Why Julia?</vt:lpstr>
      <vt:lpstr>Summary and Outlook</vt:lpstr>
      <vt:lpstr>Signal and mirror pulses in segments</vt:lpstr>
      <vt:lpstr>Weighting Potential</vt:lpstr>
      <vt:lpstr>Backup: Field Calculation (Old)</vt:lpstr>
      <vt:lpstr>Backup: Weighting Potentials (Old)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3D Simulation for Germanium Detectors in Julia</dc:title>
  <cp:lastModifiedBy>Lukas Hauertmann</cp:lastModifiedBy>
  <cp:revision>5</cp:revision>
  <dcterms:modified xsi:type="dcterms:W3CDTF">2018-09-07T07:14:51Z</dcterms:modified>
</cp:coreProperties>
</file>