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3" r:id="rId1"/>
    <p:sldMasterId id="2147483953" r:id="rId2"/>
  </p:sldMasterIdLst>
  <p:notesMasterIdLst>
    <p:notesMasterId r:id="rId65"/>
  </p:notesMasterIdLst>
  <p:handoutMasterIdLst>
    <p:handoutMasterId r:id="rId66"/>
  </p:handoutMasterIdLst>
  <p:sldIdLst>
    <p:sldId id="679" r:id="rId3"/>
    <p:sldId id="852" r:id="rId4"/>
    <p:sldId id="908" r:id="rId5"/>
    <p:sldId id="909" r:id="rId6"/>
    <p:sldId id="300" r:id="rId7"/>
    <p:sldId id="828" r:id="rId8"/>
    <p:sldId id="829" r:id="rId9"/>
    <p:sldId id="731" r:id="rId10"/>
    <p:sldId id="919" r:id="rId11"/>
    <p:sldId id="836" r:id="rId12"/>
    <p:sldId id="838" r:id="rId13"/>
    <p:sldId id="841" r:id="rId14"/>
    <p:sldId id="941" r:id="rId15"/>
    <p:sldId id="942" r:id="rId16"/>
    <p:sldId id="944" r:id="rId17"/>
    <p:sldId id="945" r:id="rId18"/>
    <p:sldId id="843" r:id="rId19"/>
    <p:sldId id="846" r:id="rId20"/>
    <p:sldId id="928" r:id="rId21"/>
    <p:sldId id="931" r:id="rId22"/>
    <p:sldId id="933" r:id="rId23"/>
    <p:sldId id="939" r:id="rId24"/>
    <p:sldId id="930" r:id="rId25"/>
    <p:sldId id="902" r:id="rId26"/>
    <p:sldId id="903" r:id="rId27"/>
    <p:sldId id="904" r:id="rId28"/>
    <p:sldId id="905" r:id="rId29"/>
    <p:sldId id="906" r:id="rId30"/>
    <p:sldId id="907" r:id="rId31"/>
    <p:sldId id="853" r:id="rId32"/>
    <p:sldId id="854" r:id="rId33"/>
    <p:sldId id="856" r:id="rId34"/>
    <p:sldId id="857" r:id="rId35"/>
    <p:sldId id="858" r:id="rId36"/>
    <p:sldId id="910" r:id="rId37"/>
    <p:sldId id="911" r:id="rId38"/>
    <p:sldId id="912" r:id="rId39"/>
    <p:sldId id="913" r:id="rId40"/>
    <p:sldId id="914" r:id="rId41"/>
    <p:sldId id="859" r:id="rId42"/>
    <p:sldId id="860" r:id="rId43"/>
    <p:sldId id="791" r:id="rId44"/>
    <p:sldId id="932" r:id="rId45"/>
    <p:sldId id="888" r:id="rId46"/>
    <p:sldId id="889" r:id="rId47"/>
    <p:sldId id="915" r:id="rId48"/>
    <p:sldId id="916" r:id="rId49"/>
    <p:sldId id="917" r:id="rId50"/>
    <p:sldId id="918" r:id="rId51"/>
    <p:sldId id="921" r:id="rId52"/>
    <p:sldId id="594" r:id="rId53"/>
    <p:sldId id="922" r:id="rId54"/>
    <p:sldId id="923" r:id="rId55"/>
    <p:sldId id="924" r:id="rId56"/>
    <p:sldId id="925" r:id="rId57"/>
    <p:sldId id="926" r:id="rId58"/>
    <p:sldId id="927" r:id="rId59"/>
    <p:sldId id="940" r:id="rId60"/>
    <p:sldId id="692" r:id="rId61"/>
    <p:sldId id="935" r:id="rId62"/>
    <p:sldId id="936" r:id="rId63"/>
    <p:sldId id="937" r:id="rId64"/>
  </p:sldIdLst>
  <p:sldSz cx="12192000" cy="6858000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D0D41BA-2176-444B-BBF8-F6919B693616}">
          <p14:sldIdLst>
            <p14:sldId id="679"/>
            <p14:sldId id="852"/>
            <p14:sldId id="908"/>
            <p14:sldId id="909"/>
          </p14:sldIdLst>
        </p14:section>
        <p14:section name="Sección sin título" id="{D45EC9AF-5067-42BA-B498-4EB0220BCE21}">
          <p14:sldIdLst>
            <p14:sldId id="300"/>
            <p14:sldId id="828"/>
            <p14:sldId id="829"/>
            <p14:sldId id="731"/>
            <p14:sldId id="919"/>
            <p14:sldId id="836"/>
            <p14:sldId id="838"/>
            <p14:sldId id="841"/>
            <p14:sldId id="941"/>
            <p14:sldId id="942"/>
            <p14:sldId id="944"/>
            <p14:sldId id="945"/>
            <p14:sldId id="843"/>
            <p14:sldId id="846"/>
            <p14:sldId id="928"/>
            <p14:sldId id="931"/>
            <p14:sldId id="933"/>
            <p14:sldId id="939"/>
            <p14:sldId id="930"/>
            <p14:sldId id="902"/>
            <p14:sldId id="903"/>
            <p14:sldId id="904"/>
            <p14:sldId id="905"/>
            <p14:sldId id="906"/>
            <p14:sldId id="907"/>
            <p14:sldId id="853"/>
            <p14:sldId id="854"/>
            <p14:sldId id="856"/>
            <p14:sldId id="857"/>
            <p14:sldId id="858"/>
            <p14:sldId id="910"/>
            <p14:sldId id="911"/>
            <p14:sldId id="912"/>
            <p14:sldId id="913"/>
            <p14:sldId id="914"/>
            <p14:sldId id="859"/>
            <p14:sldId id="860"/>
            <p14:sldId id="791"/>
            <p14:sldId id="932"/>
            <p14:sldId id="888"/>
            <p14:sldId id="889"/>
            <p14:sldId id="915"/>
            <p14:sldId id="916"/>
            <p14:sldId id="917"/>
            <p14:sldId id="918"/>
            <p14:sldId id="921"/>
            <p14:sldId id="594"/>
            <p14:sldId id="922"/>
            <p14:sldId id="923"/>
            <p14:sldId id="924"/>
            <p14:sldId id="925"/>
            <p14:sldId id="926"/>
            <p14:sldId id="927"/>
            <p14:sldId id="940"/>
            <p14:sldId id="692"/>
            <p14:sldId id="935"/>
            <p14:sldId id="936"/>
            <p14:sldId id="9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66"/>
    <a:srgbClr val="000000"/>
    <a:srgbClr val="FFCC00"/>
    <a:srgbClr val="604A7B"/>
    <a:srgbClr val="00CC00"/>
    <a:srgbClr val="FFFF59"/>
    <a:srgbClr val="66CCFF"/>
    <a:srgbClr val="AAC2CE"/>
    <a:srgbClr val="B2C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64" autoAdjust="0"/>
    <p:restoredTop sz="94153" autoAdjust="0"/>
  </p:normalViewPr>
  <p:slideViewPr>
    <p:cSldViewPr>
      <p:cViewPr varScale="1">
        <p:scale>
          <a:sx n="72" d="100"/>
          <a:sy n="72" d="100"/>
        </p:scale>
        <p:origin x="238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462"/>
    </p:cViewPr>
  </p:sorterViewPr>
  <p:notesViewPr>
    <p:cSldViewPr>
      <p:cViewPr varScale="1">
        <p:scale>
          <a:sx n="78" d="100"/>
          <a:sy n="78" d="100"/>
        </p:scale>
        <p:origin x="-4002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DAC434-57B5-4769-89E6-6BBAE94552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360DA4-8D5E-4E37-9F14-946485C94F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71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1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40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28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15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5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14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4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8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2334-6086-44A2-A3BB-BB5D4437BE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25F8-8AC8-44D7-8795-6A519DC2A4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96A0-6244-413C-A1BF-7893D7316E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60864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MADMAX Meeting, Zaragoza</a:t>
            </a: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4170241" y="6247377"/>
            <a:ext cx="3861120" cy="469489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Igor G. Irastorza / Universidad de Zaragoza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874176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fld id="{A35A0063-D13D-43EA-8BEC-F58F5873B65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B790-2045-4D36-A3EF-939E1571D4A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  <a:lvl2pPr>
              <a:defRPr b="0">
                <a:latin typeface="Arial Rounded MT Bold" panose="020F0704030504030204" pitchFamily="34" charset="0"/>
              </a:defRPr>
            </a:lvl2pPr>
            <a:lvl3pPr>
              <a:defRPr b="0">
                <a:latin typeface="Arial Rounded MT Bold" panose="020F0704030504030204" pitchFamily="34" charset="0"/>
              </a:defRPr>
            </a:lvl3pPr>
            <a:lvl4pPr>
              <a:defRPr b="0">
                <a:latin typeface="Arial Rounded MT Bold" panose="020F0704030504030204" pitchFamily="34" charset="0"/>
              </a:defRPr>
            </a:lvl4pPr>
            <a:lvl5pPr>
              <a:defRPr b="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dirty="0" smtClean="0"/>
              <a:t>Igor G. Irastorza / Universidad de Zaragoza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9C45-1885-40DB-B4C7-32E268262F0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D465-FE49-4989-BC2F-A7E3161CE36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7DE8-429B-47CE-81FB-6E9F719F001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EB57-7506-4724-AB82-85CC693FE61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5FBB-932A-4BE0-859B-9914A16CF9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A81-CC34-491A-9545-D13FCC1D45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51AA-CB1F-49B3-A9DC-B9B749BC4A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047C6-8122-4040-8CD0-C3A41F19D7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ED60-023C-465D-BC28-EB48800B53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911D-659D-4AE7-8787-7C58F3EC6F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3DDA9-5E9A-42C1-B697-0058DF3B48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1DAC-FCA3-4C8E-A191-5EBB45095B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s-ES"/>
              <a:t>Igor G. Irastorza / Universidad de Zaragoza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7E95768-89EF-43A3-88F1-08430E2B60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96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741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E95768-89EF-43A3-88F1-08430E2B603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60" r:id="rId3"/>
    <p:sldLayoutId id="2147483961" r:id="rId4"/>
    <p:sldLayoutId id="2147483962" r:id="rId5"/>
    <p:sldLayoutId id="2147483963" r:id="rId6"/>
    <p:sldLayoutId id="2147483964" r:id="rId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708.02111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hyperlink" Target="http://www.iconpng.com/icon/4843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google.com/url?sa=i&amp;rct=j&amp;q=&amp;esrc=s&amp;source=images&amp;cd=&amp;cad=rja&amp;uact=8&amp;ved=0CAcQjRw&amp;url=http://www.clker.com/clipart-27752.html&amp;ei=2FZ2VP23Jcj7arv3gOgG&amp;bvm=bv.80642063,d.d2s&amp;psig=AFQjCNERwxYKKc2eYbiRecKzt2s8S8bmeA&amp;ust=1417128167824580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512.06436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arxiv.org/abs/arXiv:1710.1110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7" Type="http://schemas.openxmlformats.org/officeDocument/2006/relationships/hyperlink" Target="https://inspirehep.net/record/1387632/files/figures_AMELIEexclusion_ZOOM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hyperlink" Target="https://inspirehep.net/record/1387632/files/figures_amelieDetectorConcept.png" TargetMode="Externa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www.google.com/url?sa=i&amp;rct=j&amp;q=&amp;esrc=s&amp;frm=1&amp;source=images&amp;cd=&amp;cad=rja&amp;docid=IiRUURf4sN7QUM&amp;tbnid=-U0flVQzeo_JZM:&amp;ved=0CAUQjRw&amp;url=http://www.accessscience.com/popup.aspx?id=681600&amp;name=print&amp;ei=HklYUuqTGIq-0QW49oHQCA&amp;bvm=bv.53899372,d.Yms&amp;psig=AFQjCNF3GwWCc4ufqbe8pewz6YqaCD39Qg&amp;ust=1381603859694899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eg"/><Relationship Id="rId4" Type="http://schemas.openxmlformats.org/officeDocument/2006/relationships/hyperlink" Target="http://www.google.com/url?sa=i&amp;rct=j&amp;q=&amp;esrc=s&amp;frm=1&amp;source=images&amp;cd=&amp;cad=rja&amp;docid=ZfbU508O6wUUGM&amp;tbnid=DRmeezVaLIOLuM:&amp;ved=0CAUQjRw&amp;url=http://cerncourier.com/cws/article/cern/28396&amp;ei=1EpYUtb2KOHM0QWL0IGgBg&amp;psig=AFQjCNH_Ka-Sjr14PqzK1lN6wQ360jistA&amp;ust=1381604180222171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gif"/><Relationship Id="rId5" Type="http://schemas.openxmlformats.org/officeDocument/2006/relationships/hyperlink" Target="http://www.google.com/url?sa=i&amp;rct=j&amp;q=&amp;esrc=s&amp;frm=1&amp;source=images&amp;cd=&amp;cad=rja&amp;docid=IiRUURf4sN7QUM&amp;tbnid=-U0flVQzeo_JZM:&amp;ved=0CAUQjRw&amp;url=http://www.accessscience.com/popup.aspx?id=681600&amp;name=print&amp;ei=HklYUuqTGIq-0QW49oHQCA&amp;bvm=bv.53899372,d.Yms&amp;psig=AFQjCNF3GwWCc4ufqbe8pewz6YqaCD39Qg&amp;ust=1381603859694899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60824"/>
            <a:ext cx="8734162" cy="660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7368" y="1196752"/>
            <a:ext cx="11521280" cy="2664296"/>
          </a:xfrm>
          <a:solidFill>
            <a:schemeClr val="tx1">
              <a:alpha val="7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Status of IAXO</a:t>
            </a:r>
            <a:b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(International </a:t>
            </a:r>
            <a:r>
              <a:rPr lang="en-US" sz="3600" dirty="0" err="1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AXion</a:t>
            </a:r>
            <a:r>
              <a:rPr lang="en-US" sz="3600" dirty="0" smtClean="0">
                <a:solidFill>
                  <a:srgbClr val="FF0000"/>
                </a:solidFill>
                <a:effectLst/>
                <a:latin typeface="Arial Rounded MT Bold" pitchFamily="34" charset="0"/>
              </a:rPr>
              <a:t> Observatory)</a:t>
            </a:r>
            <a:r>
              <a:rPr lang="en-US" sz="3600" b="1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3600" b="1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Igor G. Irastorza</a:t>
            </a:r>
            <a:b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>Universidad de Zaragoza</a:t>
            </a:r>
            <a:r>
              <a:rPr lang="en-US" sz="14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  <a:t/>
            </a:r>
            <a:br>
              <a:rPr lang="en-US" sz="140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r>
              <a:rPr lang="en-US" sz="1600" dirty="0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MADMAX meeting, Zaragoza</a:t>
            </a:r>
            <a:r>
              <a:rPr lang="en-US" sz="1600" noProof="0" dirty="0" smtClean="0">
                <a:solidFill>
                  <a:srgbClr val="C00000"/>
                </a:solidFill>
                <a:effectLst/>
                <a:latin typeface="Arial Rounded MT Bold" pitchFamily="34" charset="0"/>
              </a:rPr>
              <a:t>, 9 September 2018</a:t>
            </a:r>
            <a:endParaRPr lang="en-US" sz="1600" noProof="0" dirty="0">
              <a:solidFill>
                <a:srgbClr val="C00000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102402" name="Picture 2" descr="Resultado de imagen de erc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2464" y="4869160"/>
            <a:ext cx="1588443" cy="1588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624" y="1195591"/>
            <a:ext cx="5098008" cy="325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low background MM detectors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60096" y="4560377"/>
            <a:ext cx="5328592" cy="189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</a:rPr>
              <a:t>Active program of development.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</a:rPr>
              <a:t>IAXO-D0 test-platform to explore background sources and improve levels</a:t>
            </a:r>
            <a:r>
              <a:rPr lang="en-US" b="0" dirty="0" smtClean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>
              <a:latin typeface="Arial Rounded MT Bold" pitchFamily="34" charset="0"/>
            </a:endParaRPr>
          </a:p>
        </p:txBody>
      </p:sp>
      <p:pic>
        <p:nvPicPr>
          <p:cNvPr id="11" name="Picture 1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005" y="4137025"/>
            <a:ext cx="1513797" cy="2015357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896919" y="1052736"/>
            <a:ext cx="3095625" cy="430887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100" b="0">
                <a:solidFill>
                  <a:srgbClr val="000000"/>
                </a:solidFill>
                <a:latin typeface="Arial Rounded MT Bold" pitchFamily="34" charset="0"/>
              </a:rPr>
              <a:t>History of background improvement of Micromegas detectors at CAST</a:t>
            </a:r>
            <a:endParaRPr lang="en-US" sz="1050" b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9422928" y="4221088"/>
            <a:ext cx="172878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800" b="0" dirty="0">
                <a:solidFill>
                  <a:srgbClr val="000000"/>
                </a:solidFill>
                <a:latin typeface="Arial Rounded MT Bold" pitchFamily="34" charset="0"/>
              </a:rPr>
              <a:t>Nominal values at CAST </a:t>
            </a:r>
            <a:endParaRPr lang="en-US" sz="700" b="0" dirty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7766745" y="3355831"/>
            <a:ext cx="1143025" cy="215444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800" b="0" dirty="0">
                <a:solidFill>
                  <a:srgbClr val="000000"/>
                </a:solidFill>
                <a:latin typeface="Arial Rounded MT Bold" pitchFamily="34" charset="0"/>
              </a:rPr>
              <a:t>IAXO goals</a:t>
            </a:r>
            <a:endParaRPr lang="en-US" sz="700" b="0" dirty="0">
              <a:solidFill>
                <a:srgbClr val="000000"/>
              </a:solidFill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18" name="Picture 2" descr="C:\Users\Elisa\Google Drive\Tesis - IAXO\IAXO-D0 Montaje\IMG_20160707_1221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992" r="13388" b="12730"/>
          <a:stretch/>
        </p:blipFill>
        <p:spPr bwMode="auto">
          <a:xfrm>
            <a:off x="3931779" y="3065488"/>
            <a:ext cx="2831158" cy="312476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79376" y="1349152"/>
            <a:ext cx="4465215" cy="25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Goal </a:t>
            </a:r>
            <a:r>
              <a:rPr lang="en-US" sz="2000" b="0" dirty="0">
                <a:latin typeface="Arial Rounded MT Bold" pitchFamily="34" charset="0"/>
                <a:cs typeface="+mn-cs"/>
              </a:rPr>
              <a:t>background level for IAXO: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10</a:t>
            </a:r>
            <a:r>
              <a:rPr lang="en-US" sz="2000" b="0" baseline="30000" dirty="0" smtClean="0">
                <a:latin typeface="Arial Rounded MT Bold" pitchFamily="34" charset="0"/>
              </a:rPr>
              <a:t>-7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– 10</a:t>
            </a:r>
            <a:r>
              <a:rPr lang="en-US" sz="2000" b="0" baseline="30000" dirty="0" smtClean="0">
                <a:latin typeface="Arial Rounded MT Bold" pitchFamily="34" charset="0"/>
              </a:rPr>
              <a:t>-8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c keV</a:t>
            </a:r>
            <a:r>
              <a:rPr lang="en-US" sz="2000" b="0" baseline="30000" dirty="0" smtClean="0">
                <a:latin typeface="Arial Rounded MT Bold" pitchFamily="34" charset="0"/>
              </a:rPr>
              <a:t>-1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cm</a:t>
            </a:r>
            <a:r>
              <a:rPr lang="en-US" sz="2000" b="0" baseline="30000" dirty="0" smtClean="0">
                <a:latin typeface="Arial Rounded MT Bold" pitchFamily="34" charset="0"/>
              </a:rPr>
              <a:t>-2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 s</a:t>
            </a:r>
            <a:r>
              <a:rPr lang="en-US" sz="2000" b="0" baseline="30000" dirty="0" smtClean="0">
                <a:latin typeface="Arial Rounded MT Bold" pitchFamily="34" charset="0"/>
                <a:cs typeface="+mn-cs"/>
              </a:rPr>
              <a:t>-1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</a:rPr>
              <a:t>Already demonstrated</a:t>
            </a:r>
            <a:r>
              <a:rPr lang="en-US" sz="2000" b="0" dirty="0" smtClean="0">
                <a:latin typeface="Arial Rounded MT Bold" pitchFamily="34" charset="0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</a:rPr>
              <a:t>~</a:t>
            </a:r>
            <a:r>
              <a:rPr lang="en-US" b="0" dirty="0">
                <a:latin typeface="Arial Rounded MT Bold" pitchFamily="34" charset="0"/>
              </a:rPr>
              <a:t>8×10</a:t>
            </a:r>
            <a:r>
              <a:rPr lang="en-US" b="0" baseline="30000" dirty="0">
                <a:latin typeface="Arial Rounded MT Bold" pitchFamily="34" charset="0"/>
              </a:rPr>
              <a:t>-7</a:t>
            </a:r>
            <a:r>
              <a:rPr lang="en-US" b="0" dirty="0">
                <a:latin typeface="Arial Rounded MT Bold" pitchFamily="34" charset="0"/>
              </a:rPr>
              <a:t> c keV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cm</a:t>
            </a:r>
            <a:r>
              <a:rPr lang="en-US" b="0" baseline="30000" dirty="0">
                <a:latin typeface="Arial Rounded MT Bold" pitchFamily="34" charset="0"/>
              </a:rPr>
              <a:t>-2</a:t>
            </a:r>
            <a:r>
              <a:rPr lang="en-US" b="0" dirty="0">
                <a:latin typeface="Arial Rounded MT Bold" pitchFamily="34" charset="0"/>
              </a:rPr>
              <a:t> s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 dirty="0">
                <a:latin typeface="Arial Rounded MT Bold" pitchFamily="34" charset="0"/>
              </a:rPr>
              <a:t>	(in CAST 2014 result)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10</a:t>
            </a:r>
            <a:r>
              <a:rPr lang="en-US" b="0" baseline="30000" dirty="0">
                <a:latin typeface="Arial Rounded MT Bold" pitchFamily="34" charset="0"/>
              </a:rPr>
              <a:t>-7</a:t>
            </a:r>
            <a:r>
              <a:rPr lang="en-US" b="0" dirty="0">
                <a:latin typeface="Arial Rounded MT Bold" pitchFamily="34" charset="0"/>
              </a:rPr>
              <a:t> c keV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cm</a:t>
            </a:r>
            <a:r>
              <a:rPr lang="en-US" b="0" baseline="30000" dirty="0">
                <a:latin typeface="Arial Rounded MT Bold" pitchFamily="34" charset="0"/>
              </a:rPr>
              <a:t>-2</a:t>
            </a:r>
            <a:r>
              <a:rPr lang="en-US" b="0" dirty="0">
                <a:latin typeface="Arial Rounded MT Bold" pitchFamily="34" charset="0"/>
              </a:rPr>
              <a:t> s</a:t>
            </a:r>
            <a:r>
              <a:rPr lang="en-US" b="0" baseline="30000" dirty="0">
                <a:latin typeface="Arial Rounded MT Bold" pitchFamily="34" charset="0"/>
              </a:rPr>
              <a:t>-1</a:t>
            </a:r>
            <a:r>
              <a:rPr lang="en-US" b="0" dirty="0">
                <a:latin typeface="Arial Rounded MT Bold" pitchFamily="34" charset="0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b="0" dirty="0">
                <a:latin typeface="Arial Rounded MT Bold" pitchFamily="34" charset="0"/>
              </a:rPr>
              <a:t>	(underground  at LSC)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baseline="30000" dirty="0">
              <a:latin typeface="Arial Rounded MT Bold" pitchFamily="34" charset="0"/>
              <a:cs typeface="+mn-cs"/>
            </a:endParaRPr>
          </a:p>
        </p:txBody>
      </p:sp>
      <p:pic>
        <p:nvPicPr>
          <p:cNvPr id="20" name="Picture 3" descr="C:\Users\Elisa\Google Drive\Tesis - IAXO\IAXO-D0 Montaje\IMG_20160623_131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" y="4137638"/>
            <a:ext cx="1539459" cy="205261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 rot="10800000">
            <a:off x="6594878" y="5286851"/>
            <a:ext cx="648072" cy="2880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244"/>
          <a:stretch>
            <a:fillRect/>
          </a:stretch>
        </p:blipFill>
        <p:spPr bwMode="auto">
          <a:xfrm>
            <a:off x="2783383" y="3931024"/>
            <a:ext cx="3384625" cy="260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41" y="2924944"/>
            <a:ext cx="353947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5400" y="116632"/>
            <a:ext cx="10729192" cy="1143000"/>
          </a:xfrm>
        </p:spPr>
        <p:txBody>
          <a:bodyPr/>
          <a:lstStyle/>
          <a:p>
            <a:r>
              <a:rPr lang="es-ES" sz="3600" dirty="0" err="1">
                <a:latin typeface="Arial Rounded MT Bold" pitchFamily="34" charset="0"/>
              </a:rPr>
              <a:t>Additional</a:t>
            </a:r>
            <a:r>
              <a:rPr lang="es-ES" sz="3600" dirty="0">
                <a:latin typeface="Arial Rounded MT Bold" pitchFamily="34" charset="0"/>
              </a:rPr>
              <a:t> detector </a:t>
            </a:r>
            <a:r>
              <a:rPr lang="es-ES" sz="3600" dirty="0" err="1" smtClean="0">
                <a:latin typeface="Arial Rounded MT Bold" pitchFamily="34" charset="0"/>
              </a:rPr>
              <a:t>technologies</a:t>
            </a:r>
            <a:r>
              <a:rPr lang="es-ES" sz="3600" dirty="0" smtClean="0">
                <a:latin typeface="Arial Rounded MT Bold" pitchFamily="34" charset="0"/>
              </a:rPr>
              <a:t> for IAXO</a:t>
            </a:r>
            <a:endParaRPr lang="es-ES" sz="3600" dirty="0">
              <a:latin typeface="Arial Rounded MT Bold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100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s-ES" sz="1100" b="0" dirty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B34CA36-8F8E-4B33-818A-5383808A46B8}" type="slidenum">
              <a:rPr lang="es-ES" sz="1100" b="0">
                <a:latin typeface="Arial Rounded MT Bold" panose="020F0704030504030204" pitchFamily="34" charset="0"/>
              </a:rPr>
              <a:pPr/>
              <a:t>11</a:t>
            </a:fld>
            <a:endParaRPr lang="es-ES" sz="1100" b="0">
              <a:latin typeface="Arial Rounded MT Bold" panose="020F070403050403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573465" y="1217105"/>
            <a:ext cx="483292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 err="1" smtClean="0">
                <a:latin typeface="Arial Rounded MT Bold" pitchFamily="34" charset="0"/>
                <a:cs typeface="+mn-cs"/>
              </a:rPr>
              <a:t>GridPix</a:t>
            </a:r>
            <a:r>
              <a:rPr lang="en-US" sz="2400" b="0" dirty="0" smtClean="0">
                <a:latin typeface="Arial Rounded MT Bold" pitchFamily="34" charset="0"/>
                <a:cs typeface="+mn-cs"/>
              </a:rPr>
              <a:t> detectors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 </a:t>
            </a:r>
            <a:r>
              <a:rPr lang="en-US" b="0" dirty="0">
                <a:latin typeface="Arial Rounded MT Bold" pitchFamily="34" charset="0"/>
                <a:cs typeface="+mn-cs"/>
              </a:rPr>
              <a:t>(U. Bonn):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Micromegas </a:t>
            </a:r>
            <a:r>
              <a:rPr lang="en-US" b="0" dirty="0">
                <a:latin typeface="Arial Rounded MT Bold" pitchFamily="34" charset="0"/>
                <a:cs typeface="+mn-cs"/>
              </a:rPr>
              <a:t>on top of a CMOS chip (</a:t>
            </a:r>
            <a:r>
              <a:rPr lang="en-US" b="0" dirty="0" err="1">
                <a:latin typeface="Arial Rounded MT Bold" pitchFamily="34" charset="0"/>
                <a:cs typeface="+mn-cs"/>
              </a:rPr>
              <a:t>Timepix</a:t>
            </a:r>
            <a:r>
              <a:rPr lang="en-US" b="0" dirty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Very low threshold (tens of </a:t>
            </a:r>
            <a:r>
              <a:rPr lang="en-US" b="0" dirty="0" err="1">
                <a:latin typeface="Arial Rounded MT Bold" pitchFamily="34" charset="0"/>
                <a:cs typeface="+mn-cs"/>
              </a:rPr>
              <a:t>eV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Tested in CAST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2649988"/>
            <a:ext cx="1455889" cy="1092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17 Rectángulo"/>
          <p:cNvSpPr/>
          <p:nvPr/>
        </p:nvSpPr>
        <p:spPr>
          <a:xfrm>
            <a:off x="1035955" y="3234172"/>
            <a:ext cx="158569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0" dirty="0">
                <a:latin typeface="Arial Rounded MT Bold" pitchFamily="34" charset="0"/>
              </a:rPr>
              <a:t>Typical X-ray event</a:t>
            </a:r>
          </a:p>
          <a:p>
            <a:r>
              <a:rPr lang="en-US" sz="1200" b="0" dirty="0">
                <a:latin typeface="Arial Rounded MT Bold" pitchFamily="34" charset="0"/>
              </a:rPr>
              <a:t>Single e- visible</a:t>
            </a:r>
            <a:endParaRPr lang="es-ES" sz="1200" dirty="0"/>
          </a:p>
        </p:txBody>
      </p:sp>
      <p:sp>
        <p:nvSpPr>
          <p:cNvPr id="1029" name="AutoShape 5" descr="Image result for ingrid cast AXION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5591944" y="1237456"/>
            <a:ext cx="4464496" cy="226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>
                <a:latin typeface="Arial Rounded MT Bold" pitchFamily="34" charset="0"/>
                <a:cs typeface="+mn-cs"/>
              </a:rPr>
              <a:t>MMC detectors</a:t>
            </a:r>
            <a:r>
              <a:rPr lang="en-US" b="0" dirty="0">
                <a:latin typeface="Arial Rounded MT Bold" pitchFamily="34" charset="0"/>
                <a:cs typeface="+mn-cs"/>
              </a:rPr>
              <a:t> (U. Heidelberg):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Extremely low threshold and energy  resolution (~</a:t>
            </a:r>
            <a:r>
              <a:rPr lang="en-US" b="0" dirty="0" err="1">
                <a:latin typeface="Arial Rounded MT Bold" pitchFamily="34" charset="0"/>
                <a:cs typeface="+mn-cs"/>
              </a:rPr>
              <a:t>eV</a:t>
            </a:r>
            <a:r>
              <a:rPr lang="en-US" b="0" dirty="0">
                <a:latin typeface="Arial Rounded MT Bold" pitchFamily="34" charset="0"/>
                <a:cs typeface="+mn-cs"/>
              </a:rPr>
              <a:t> scale)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Low background capabilities under 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study</a:t>
            </a:r>
            <a:endParaRPr lang="en-US" b="0" dirty="0">
              <a:latin typeface="Arial Rounded MT Bold" pitchFamily="34" charset="0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2425" y="1128376"/>
            <a:ext cx="2160239" cy="158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0096" y="2645186"/>
            <a:ext cx="4252280" cy="25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6312024" y="4869160"/>
            <a:ext cx="44644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0" dirty="0" smtClean="0">
                <a:latin typeface="Arial Rounded MT Bold" pitchFamily="34" charset="0"/>
                <a:cs typeface="+mn-cs"/>
              </a:rPr>
              <a:t>Also:</a:t>
            </a:r>
            <a:endParaRPr lang="en-US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Transition Edge Sensors (TES)</a:t>
            </a:r>
            <a:endParaRPr lang="en-US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</a:rPr>
              <a:t>Si- </a:t>
            </a:r>
            <a:r>
              <a:rPr lang="en-US" b="0" dirty="0" err="1" smtClean="0">
                <a:latin typeface="Arial Rounded MT Bold" pitchFamily="34" charset="0"/>
                <a:cs typeface="+mn-cs"/>
              </a:rPr>
              <a:t>detetors</a:t>
            </a:r>
            <a:endParaRPr lang="en-US" b="0" dirty="0" smtClean="0">
              <a:latin typeface="Arial Rounded MT Bol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2039641"/>
            <a:ext cx="7665705" cy="326844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Arial Rounded MT Bold" pitchFamily="34" charset="0"/>
              </a:rPr>
              <a:t>BabyIAXO</a:t>
            </a:r>
            <a:endParaRPr lang="es-ES" dirty="0"/>
          </a:p>
        </p:txBody>
      </p:sp>
      <p:graphicFrame>
        <p:nvGraphicFramePr>
          <p:cNvPr id="8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22574"/>
              </p:ext>
            </p:extLst>
          </p:nvPr>
        </p:nvGraphicFramePr>
        <p:xfrm>
          <a:off x="9192344" y="1340768"/>
          <a:ext cx="2808312" cy="1584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1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Free bore [m]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2 x 0.7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Magnetic length [m]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10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Field</a:t>
                      </a:r>
                      <a:r>
                        <a:rPr lang="en-US" sz="1200" baseline="0" dirty="0" smtClean="0">
                          <a:latin typeface="Arial Rounded MT Bold" pitchFamily="34" charset="0"/>
                        </a:rPr>
                        <a:t> in bore [T]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~2-3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6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Stored energy [MJ]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40-50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59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 Rounded MT Bold" pitchFamily="34" charset="0"/>
                        </a:rPr>
                        <a:t>Peak field [T]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 Rounded MT Bold" pitchFamily="34" charset="0"/>
                        </a:rPr>
                        <a:t>~4</a:t>
                      </a:r>
                      <a:endParaRPr lang="en-US" sz="12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2 Marcador de contenido"/>
          <p:cNvSpPr txBox="1">
            <a:spLocks/>
          </p:cNvSpPr>
          <p:nvPr/>
        </p:nvSpPr>
        <p:spPr bwMode="auto">
          <a:xfrm>
            <a:off x="191344" y="1412776"/>
            <a:ext cx="516141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Intermediate experimental stage before IAXO</a:t>
            </a:r>
            <a:endParaRPr lang="en-US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 smtClean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b="0" dirty="0" err="1" smtClean="0">
                <a:latin typeface="Arial Rounded MT Bold" pitchFamily="34" charset="0"/>
                <a:cs typeface="+mn-cs"/>
                <a:sym typeface="Wingdings" pitchFamily="2" charset="2"/>
              </a:rPr>
              <a:t>Two</a:t>
            </a:r>
            <a:r>
              <a:rPr lang="es-E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bores of 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similar dimensions of final IAXO bores  detection lines representative of final ones.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baseline="0" dirty="0" smtClean="0">
                <a:latin typeface="Arial Rounded MT Bold" pitchFamily="34" charset="0"/>
                <a:cs typeface="+mn-cs"/>
                <a:sym typeface="Wingdings" pitchFamily="2" charset="2"/>
              </a:rPr>
              <a:t>Test &amp;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improve all systems. Risk mitigation for full IAXO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b="0" dirty="0" smtClean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Will produce </a:t>
            </a:r>
            <a:r>
              <a:rPr lang="en-US" b="0" dirty="0">
                <a:latin typeface="Arial Rounded MT Bold" pitchFamily="34" charset="0"/>
                <a:cs typeface="+mn-cs"/>
                <a:sym typeface="Wingdings" pitchFamily="2" charset="2"/>
              </a:rPr>
              <a:t>relevant physics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baseline="0" dirty="0" smtClean="0">
                <a:latin typeface="Arial Rounded MT Bold" pitchFamily="34" charset="0"/>
                <a:cs typeface="+mn-cs"/>
                <a:sym typeface="Wingdings" pitchFamily="2" charset="2"/>
              </a:rPr>
              <a:t>Move earlier</a:t>
            </a: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 to “experiment mode”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smtClean="0">
                <a:latin typeface="Arial Rounded MT Bold" pitchFamily="34" charset="0"/>
                <a:cs typeface="+mn-cs"/>
                <a:sym typeface="Wingdings" pitchFamily="2" charset="2"/>
              </a:rPr>
              <a:t>Magnet Technical Design ongoing at CERN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0160000" y="2837098"/>
            <a:ext cx="169148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0" dirty="0" smtClean="0">
                <a:latin typeface="Arial Rounded MT Bold" pitchFamily="34" charset="0"/>
              </a:rPr>
              <a:t>~10x </a:t>
            </a:r>
            <a:r>
              <a:rPr lang="en-US" sz="1400" b="0" dirty="0">
                <a:latin typeface="Arial Rounded MT Bold" pitchFamily="34" charset="0"/>
              </a:rPr>
              <a:t>CAST </a:t>
            </a:r>
            <a:r>
              <a:rPr lang="en-US" sz="1400" b="0" dirty="0" smtClean="0">
                <a:latin typeface="Arial Rounded MT Bold" pitchFamily="34" charset="0"/>
              </a:rPr>
              <a:t>B</a:t>
            </a:r>
            <a:r>
              <a:rPr lang="en-US" sz="1400" b="0" baseline="30000" dirty="0" smtClean="0">
                <a:latin typeface="Arial Rounded MT Bold" pitchFamily="34" charset="0"/>
              </a:rPr>
              <a:t>2</a:t>
            </a:r>
            <a:r>
              <a:rPr lang="en-US" sz="1400" b="0" dirty="0" smtClean="0">
                <a:latin typeface="Arial Rounded MT Bold" pitchFamily="34" charset="0"/>
              </a:rPr>
              <a:t>L</a:t>
            </a:r>
            <a:r>
              <a:rPr lang="en-US" sz="1400" b="0" baseline="30000" dirty="0" smtClean="0">
                <a:latin typeface="Arial Rounded MT Bold" pitchFamily="34" charset="0"/>
              </a:rPr>
              <a:t>2</a:t>
            </a:r>
            <a:r>
              <a:rPr lang="en-US" sz="1400" b="0" dirty="0">
                <a:latin typeface="Arial Rounded MT Bold" pitchFamily="34" charset="0"/>
              </a:rPr>
              <a:t>A</a:t>
            </a:r>
            <a:endParaRPr lang="es-ES" sz="1400" baseline="300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pic>
        <p:nvPicPr>
          <p:cNvPr id="10" name="Picture 2" descr="Resultado de imagen de erc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888" y="4384352"/>
            <a:ext cx="1588443" cy="1588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ángulo 5"/>
          <p:cNvSpPr/>
          <p:nvPr/>
        </p:nvSpPr>
        <p:spPr>
          <a:xfrm>
            <a:off x="4835170" y="6025058"/>
            <a:ext cx="2556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Arial Rounded MT Bold" pitchFamily="34" charset="0"/>
                <a:sym typeface="Wingdings" pitchFamily="2" charset="2"/>
              </a:rPr>
              <a:t>ERC-</a:t>
            </a:r>
            <a:r>
              <a:rPr lang="en-US" sz="1400" b="0" dirty="0" err="1" smtClean="0">
                <a:latin typeface="Arial Rounded MT Bold" pitchFamily="34" charset="0"/>
                <a:sym typeface="Wingdings" pitchFamily="2" charset="2"/>
              </a:rPr>
              <a:t>AvG</a:t>
            </a:r>
            <a:r>
              <a:rPr lang="en-US" sz="1400" b="0" dirty="0" smtClean="0">
                <a:latin typeface="Arial Rounded MT Bold" pitchFamily="34" charset="0"/>
                <a:sym typeface="Wingdings" pitchFamily="2" charset="2"/>
              </a:rPr>
              <a:t> 2017 IAXO+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7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BabyIAXO</a:t>
            </a:r>
            <a:r>
              <a:rPr lang="es-ES" dirty="0" smtClean="0"/>
              <a:t> </a:t>
            </a:r>
            <a:r>
              <a:rPr lang="es-ES" dirty="0" err="1" smtClean="0"/>
              <a:t>magnet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“Common coil” configuration chosen</a:t>
            </a:r>
          </a:p>
          <a:p>
            <a:pPr lvl="1">
              <a:defRPr/>
            </a:pPr>
            <a:r>
              <a:rPr lang="en-US" sz="1800" dirty="0" smtClean="0">
                <a:sym typeface="Wingdings" pitchFamily="2" charset="2"/>
              </a:rPr>
              <a:t>Minimal construction risk: move to construction asap</a:t>
            </a:r>
          </a:p>
          <a:p>
            <a:pPr lvl="1">
              <a:defRPr/>
            </a:pPr>
            <a:r>
              <a:rPr lang="en-US" sz="1800" dirty="0" smtClean="0">
                <a:sym typeface="Wingdings" pitchFamily="2" charset="2"/>
              </a:rPr>
              <a:t>Cost-effective: Best use of existing infrastructure (tooling) at CERN </a:t>
            </a:r>
          </a:p>
          <a:p>
            <a:pPr lvl="1">
              <a:defRPr/>
            </a:pPr>
            <a:r>
              <a:rPr lang="en-US" sz="1800" dirty="0" smtClean="0">
                <a:sym typeface="Wingdings" pitchFamily="2" charset="2"/>
              </a:rPr>
              <a:t>Winding layout very close to current IAXO toroidal design.</a:t>
            </a:r>
            <a:endParaRPr lang="en-US" sz="18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068960"/>
            <a:ext cx="8976320" cy="26734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8269"/>
          <a:stretch/>
        </p:blipFill>
        <p:spPr>
          <a:xfrm>
            <a:off x="9120336" y="2953138"/>
            <a:ext cx="3071664" cy="27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609600" y="1417638"/>
            <a:ext cx="51263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Optics: </a:t>
            </a:r>
          </a:p>
          <a:p>
            <a:pPr lvl="1">
              <a:defRPr/>
            </a:pPr>
            <a:r>
              <a:rPr lang="en-US" sz="1800" dirty="0">
                <a:sym typeface="Wingdings" pitchFamily="2" charset="2"/>
              </a:rPr>
              <a:t>Baseline option: Segmented-glass and flight spare XMM optics from ESA</a:t>
            </a:r>
          </a:p>
          <a:p>
            <a:pPr lvl="1">
              <a:defRPr/>
            </a:pPr>
            <a:r>
              <a:rPr lang="es-ES" sz="1800" dirty="0" err="1">
                <a:sym typeface="Wingdings" pitchFamily="2" charset="2"/>
              </a:rPr>
              <a:t>Minimal</a:t>
            </a:r>
            <a:r>
              <a:rPr lang="es-ES" sz="1800" dirty="0">
                <a:sym typeface="Wingdings" pitchFamily="2" charset="2"/>
              </a:rPr>
              <a:t> </a:t>
            </a:r>
            <a:r>
              <a:rPr lang="es-ES" sz="1800" dirty="0" err="1">
                <a:sym typeface="Wingdings" pitchFamily="2" charset="2"/>
              </a:rPr>
              <a:t>risk</a:t>
            </a:r>
            <a:r>
              <a:rPr lang="es-ES" sz="1800" dirty="0">
                <a:sym typeface="Wingdings" pitchFamily="2" charset="2"/>
              </a:rPr>
              <a:t> to the </a:t>
            </a:r>
            <a:r>
              <a:rPr lang="es-ES" sz="1800" dirty="0" err="1">
                <a:sym typeface="Wingdings" pitchFamily="2" charset="2"/>
              </a:rPr>
              <a:t>project</a:t>
            </a:r>
            <a:r>
              <a:rPr lang="es-ES" sz="1800" dirty="0">
                <a:sym typeface="Wingdings" pitchFamily="2" charset="2"/>
              </a:rPr>
              <a:t> </a:t>
            </a:r>
          </a:p>
          <a:p>
            <a:pPr lvl="2">
              <a:defRPr/>
            </a:pPr>
            <a:r>
              <a:rPr lang="es-ES" sz="1400" dirty="0" err="1">
                <a:sym typeface="Wingdings" pitchFamily="2" charset="2"/>
              </a:rPr>
              <a:t>Risk</a:t>
            </a:r>
            <a:r>
              <a:rPr lang="es-ES" sz="1400" dirty="0">
                <a:sym typeface="Wingdings" pitchFamily="2" charset="2"/>
              </a:rPr>
              <a:t> </a:t>
            </a:r>
            <a:r>
              <a:rPr lang="es-ES" sz="1400" dirty="0" err="1">
                <a:sym typeface="Wingdings" pitchFamily="2" charset="2"/>
              </a:rPr>
              <a:t>reduction</a:t>
            </a:r>
            <a:r>
              <a:rPr lang="es-ES" sz="1400" dirty="0">
                <a:sym typeface="Wingdings" pitchFamily="2" charset="2"/>
              </a:rPr>
              <a:t> for final IAXO </a:t>
            </a:r>
            <a:r>
              <a:rPr lang="es-ES" sz="1400" dirty="0" err="1">
                <a:sym typeface="Wingdings" pitchFamily="2" charset="2"/>
              </a:rPr>
              <a:t>segmented-glass</a:t>
            </a:r>
            <a:r>
              <a:rPr lang="es-ES" sz="1400" dirty="0">
                <a:sym typeface="Wingdings" pitchFamily="2" charset="2"/>
              </a:rPr>
              <a:t> </a:t>
            </a:r>
            <a:r>
              <a:rPr lang="es-ES" sz="1400" dirty="0" err="1">
                <a:sym typeface="Wingdings" pitchFamily="2" charset="2"/>
              </a:rPr>
              <a:t>optics</a:t>
            </a:r>
            <a:endParaRPr lang="es-ES" sz="1400" dirty="0">
              <a:sym typeface="Wingdings" pitchFamily="2" charset="2"/>
            </a:endParaRPr>
          </a:p>
          <a:p>
            <a:pPr lvl="2">
              <a:defRPr/>
            </a:pPr>
            <a:r>
              <a:rPr lang="es-ES" sz="1400" dirty="0">
                <a:sym typeface="Wingdings" pitchFamily="2" charset="2"/>
              </a:rPr>
              <a:t>XMM </a:t>
            </a:r>
            <a:r>
              <a:rPr lang="es-ES" sz="1400" dirty="0" err="1">
                <a:sym typeface="Wingdings" pitchFamily="2" charset="2"/>
              </a:rPr>
              <a:t>optics</a:t>
            </a:r>
            <a:r>
              <a:rPr lang="es-ES" sz="1400" dirty="0">
                <a:sym typeface="Wingdings" pitchFamily="2" charset="2"/>
              </a:rPr>
              <a:t> </a:t>
            </a:r>
            <a:r>
              <a:rPr lang="es-ES" sz="1400" dirty="0" err="1">
                <a:sym typeface="Wingdings" pitchFamily="2" charset="2"/>
              </a:rPr>
              <a:t>specs</a:t>
            </a:r>
            <a:r>
              <a:rPr lang="es-ES" sz="1400" dirty="0">
                <a:sym typeface="Wingdings" pitchFamily="2" charset="2"/>
              </a:rPr>
              <a:t> very </a:t>
            </a:r>
            <a:r>
              <a:rPr lang="es-ES" sz="1400" dirty="0" err="1">
                <a:sym typeface="Wingdings" pitchFamily="2" charset="2"/>
              </a:rPr>
              <a:t>close</a:t>
            </a:r>
            <a:r>
              <a:rPr lang="es-ES" sz="1400" dirty="0">
                <a:sym typeface="Wingdings" pitchFamily="2" charset="2"/>
              </a:rPr>
              <a:t> to IAXO </a:t>
            </a:r>
            <a:r>
              <a:rPr lang="es-ES" sz="1400" dirty="0" err="1">
                <a:sym typeface="Wingdings" pitchFamily="2" charset="2"/>
              </a:rPr>
              <a:t>optics</a:t>
            </a:r>
            <a:r>
              <a:rPr lang="es-ES" sz="1400" dirty="0">
                <a:sym typeface="Wingdings" pitchFamily="2" charset="2"/>
              </a:rPr>
              <a:t> </a:t>
            </a:r>
            <a:r>
              <a:rPr lang="es-ES" sz="1400" dirty="0" err="1">
                <a:sym typeface="Wingdings" pitchFamily="2" charset="2"/>
              </a:rPr>
              <a:t>design</a:t>
            </a:r>
            <a:endParaRPr lang="en-US" sz="1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BabyIAXO</a:t>
            </a:r>
            <a:r>
              <a:rPr lang="es-ES" dirty="0" smtClean="0"/>
              <a:t> </a:t>
            </a:r>
            <a:r>
              <a:rPr lang="es-ES" dirty="0" err="1" smtClean="0"/>
              <a:t>optics</a:t>
            </a:r>
            <a:r>
              <a:rPr lang="es-ES" dirty="0" smtClean="0"/>
              <a:t> &amp; </a:t>
            </a:r>
            <a:r>
              <a:rPr lang="es-ES" dirty="0" err="1" smtClean="0"/>
              <a:t>detectors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7" name="Picture 2" descr="C:\Users\Elisa\Google Drive\Tesis - IAXO\IAXO-D0 Montaje\IMG_20160707_122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992" r="13388" b="12730"/>
          <a:stretch/>
        </p:blipFill>
        <p:spPr bwMode="auto">
          <a:xfrm>
            <a:off x="9257116" y="2996952"/>
            <a:ext cx="2831158" cy="3124762"/>
          </a:xfrm>
          <a:prstGeom prst="rect">
            <a:avLst/>
          </a:prstGeom>
          <a:ln w="28575">
            <a:solidFill>
              <a:srgbClr val="FFCC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43" y="3680619"/>
            <a:ext cx="2019300" cy="22669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4293096"/>
            <a:ext cx="3562722" cy="151904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38" y="3863185"/>
            <a:ext cx="2437577" cy="208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Marcador de contenido 2"/>
          <p:cNvSpPr txBox="1">
            <a:spLocks/>
          </p:cNvSpPr>
          <p:nvPr/>
        </p:nvSpPr>
        <p:spPr bwMode="auto">
          <a:xfrm>
            <a:off x="5829223" y="1340768"/>
            <a:ext cx="51263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Detectors: </a:t>
            </a:r>
          </a:p>
          <a:p>
            <a:pPr lvl="1">
              <a:defRPr/>
            </a:pPr>
            <a:r>
              <a:rPr lang="en-US" sz="1800" dirty="0" smtClean="0">
                <a:sym typeface="Wingdings" pitchFamily="2" charset="2"/>
              </a:rPr>
              <a:t>Baseline option: 2 Micromegas setups</a:t>
            </a:r>
          </a:p>
          <a:p>
            <a:pPr lvl="1">
              <a:defRPr/>
            </a:pPr>
            <a:r>
              <a:rPr lang="en-US" sz="1800" dirty="0" smtClean="0">
                <a:sym typeface="Wingdings" pitchFamily="2" charset="2"/>
              </a:rPr>
              <a:t>In addition: a R&amp;D generic </a:t>
            </a:r>
            <a:r>
              <a:rPr lang="en-US" sz="1800" dirty="0" err="1" smtClean="0">
                <a:sym typeface="Wingdings" pitchFamily="2" charset="2"/>
              </a:rPr>
              <a:t>platforma</a:t>
            </a:r>
            <a:r>
              <a:rPr lang="en-US" sz="1800" dirty="0" smtClean="0">
                <a:sym typeface="Wingdings" pitchFamily="2" charset="2"/>
              </a:rPr>
              <a:t> to improve and tests all other detection technologies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86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BabyIAXO</a:t>
            </a:r>
            <a:r>
              <a:rPr lang="es-ES" dirty="0" smtClean="0"/>
              <a:t> @ DESY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6056" y="1605516"/>
            <a:ext cx="10976344" cy="4520648"/>
          </a:xfrm>
        </p:spPr>
        <p:txBody>
          <a:bodyPr/>
          <a:lstStyle/>
          <a:p>
            <a:r>
              <a:rPr lang="es-ES" sz="2400" dirty="0" smtClean="0"/>
              <a:t>HERA South hall: </a:t>
            </a:r>
            <a:r>
              <a:rPr lang="es-ES" sz="2400" dirty="0" err="1" smtClean="0"/>
              <a:t>preferred</a:t>
            </a:r>
            <a:r>
              <a:rPr lang="es-ES" sz="2400" dirty="0" smtClean="0"/>
              <a:t> </a:t>
            </a:r>
            <a:r>
              <a:rPr lang="es-ES" sz="2400" dirty="0" err="1" smtClean="0"/>
              <a:t>site</a:t>
            </a:r>
            <a:r>
              <a:rPr lang="es-ES" sz="2400" dirty="0" smtClean="0"/>
              <a:t> for </a:t>
            </a:r>
            <a:r>
              <a:rPr lang="es-ES" sz="2400" dirty="0" err="1" smtClean="0"/>
              <a:t>BabyIAXO</a:t>
            </a:r>
            <a:endParaRPr lang="es-ES" sz="2400" dirty="0" smtClean="0"/>
          </a:p>
          <a:p>
            <a:r>
              <a:rPr lang="es-ES" sz="2400" dirty="0" smtClean="0"/>
              <a:t>DESY </a:t>
            </a:r>
            <a:r>
              <a:rPr lang="es-ES" sz="2400" dirty="0" err="1" smtClean="0"/>
              <a:t>infrastructure</a:t>
            </a:r>
            <a:r>
              <a:rPr lang="es-ES" sz="2400" dirty="0" smtClean="0"/>
              <a:t> &amp; </a:t>
            </a:r>
            <a:r>
              <a:rPr lang="es-ES" sz="2400" dirty="0" err="1" smtClean="0"/>
              <a:t>expertises</a:t>
            </a:r>
            <a:r>
              <a:rPr lang="es-ES" sz="2400" dirty="0" smtClean="0"/>
              <a:t> very </a:t>
            </a:r>
            <a:r>
              <a:rPr lang="es-ES" sz="2400" dirty="0" err="1" smtClean="0"/>
              <a:t>well</a:t>
            </a:r>
            <a:r>
              <a:rPr lang="es-ES" sz="2400" dirty="0" smtClean="0"/>
              <a:t> </a:t>
            </a:r>
            <a:r>
              <a:rPr lang="es-ES" sz="2400" dirty="0" err="1" smtClean="0"/>
              <a:t>suited</a:t>
            </a:r>
            <a:r>
              <a:rPr lang="es-ES" sz="2400" dirty="0" smtClean="0"/>
              <a:t> to IAXO</a:t>
            </a:r>
            <a:endParaRPr lang="en-US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0469" t="26422" r="9838" b="26019"/>
          <a:stretch/>
        </p:blipFill>
        <p:spPr>
          <a:xfrm>
            <a:off x="249955" y="2852936"/>
            <a:ext cx="8496944" cy="32403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2809416"/>
            <a:ext cx="2130371" cy="32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DESY PRC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004" y="1578935"/>
            <a:ext cx="6482107" cy="4547229"/>
          </a:xfrm>
        </p:spPr>
        <p:txBody>
          <a:bodyPr/>
          <a:lstStyle/>
          <a:p>
            <a:r>
              <a:rPr lang="en-US" sz="2400" dirty="0" smtClean="0"/>
              <a:t>Just submitted a </a:t>
            </a:r>
            <a:r>
              <a:rPr lang="en-US" sz="2400" dirty="0" err="1" smtClean="0"/>
              <a:t>LoI</a:t>
            </a:r>
            <a:r>
              <a:rPr lang="en-US" sz="2400" dirty="0" smtClean="0"/>
              <a:t> to DESY PRC</a:t>
            </a:r>
          </a:p>
          <a:p>
            <a:r>
              <a:rPr lang="en-US" sz="2400" dirty="0" smtClean="0"/>
              <a:t>Detailed review expected to take place after presentation next week.</a:t>
            </a:r>
          </a:p>
          <a:p>
            <a:r>
              <a:rPr lang="en-US" sz="2400" dirty="0" smtClean="0"/>
              <a:t>Full detailed proposal for next meeting.</a:t>
            </a:r>
          </a:p>
          <a:p>
            <a:endParaRPr lang="es-ES" sz="2400" dirty="0"/>
          </a:p>
          <a:p>
            <a:r>
              <a:rPr lang="es-ES" sz="2400" dirty="0" err="1" smtClean="0"/>
              <a:t>BabyIAXO</a:t>
            </a:r>
            <a:r>
              <a:rPr lang="es-ES" sz="2400" dirty="0" smtClean="0"/>
              <a:t> </a:t>
            </a:r>
            <a:r>
              <a:rPr lang="es-ES" sz="2400" dirty="0" err="1" smtClean="0"/>
              <a:t>construction</a:t>
            </a:r>
            <a:r>
              <a:rPr lang="es-ES" sz="2400" dirty="0" smtClean="0"/>
              <a:t> could </a:t>
            </a:r>
            <a:r>
              <a:rPr lang="es-ES" sz="2400" dirty="0" err="1" smtClean="0"/>
              <a:t>happen</a:t>
            </a:r>
            <a:r>
              <a:rPr lang="es-ES" sz="2400" dirty="0" smtClean="0"/>
              <a:t> in 3-4 </a:t>
            </a:r>
            <a:r>
              <a:rPr lang="es-ES" sz="2400" dirty="0" err="1" smtClean="0"/>
              <a:t>years</a:t>
            </a:r>
            <a:r>
              <a:rPr lang="es-ES" sz="2400" dirty="0" smtClean="0"/>
              <a:t>.</a:t>
            </a:r>
            <a:endParaRPr lang="en-US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346452"/>
            <a:ext cx="4072070" cy="5779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3243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568" y="1124338"/>
            <a:ext cx="6768752" cy="520789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es-ES" sz="3600" dirty="0" err="1" smtClean="0">
                <a:latin typeface="Arial Rounded MT Bold" pitchFamily="34" charset="0"/>
              </a:rPr>
              <a:t>Helioscopes</a:t>
            </a:r>
            <a:r>
              <a:rPr lang="es-ES" sz="3600" dirty="0" smtClean="0">
                <a:latin typeface="Arial Rounded MT Bold" pitchFamily="34" charset="0"/>
              </a:rPr>
              <a:t> &amp; </a:t>
            </a:r>
            <a:r>
              <a:rPr lang="es-ES" sz="3600" dirty="0" err="1">
                <a:latin typeface="Arial Rounded MT Bold" pitchFamily="34" charset="0"/>
              </a:rPr>
              <a:t>astrophysics</a:t>
            </a:r>
            <a:r>
              <a:rPr lang="es-ES" sz="3600" dirty="0">
                <a:latin typeface="Arial Rounded MT Bold" pitchFamily="34" charset="0"/>
              </a:rPr>
              <a:t> </a:t>
            </a:r>
            <a:r>
              <a:rPr lang="es-ES" sz="3600" dirty="0" err="1">
                <a:latin typeface="Arial Rounded MT Bold" pitchFamily="34" charset="0"/>
              </a:rPr>
              <a:t>hints</a:t>
            </a:r>
            <a:endParaRPr lang="es-E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9118039" y="3849675"/>
            <a:ext cx="248376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 Rounded MT Bold" pitchFamily="34" charset="0"/>
              </a:rPr>
              <a:t>… as well as a large fraction of the axion &amp; ALP models invoked in the “stellar cooling anomaly”</a:t>
            </a:r>
          </a:p>
          <a:p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But for this the </a:t>
            </a:r>
            <a:r>
              <a:rPr lang="en-US" sz="1600" b="0" i="1" dirty="0" err="1">
                <a:solidFill>
                  <a:srgbClr val="0000FF"/>
                </a:solidFill>
                <a:latin typeface="Arial Rounded MT Bold" pitchFamily="34" charset="0"/>
              </a:rPr>
              <a:t>g</a:t>
            </a:r>
            <a:r>
              <a:rPr lang="en-US" sz="1600" b="0" i="1" baseline="-25000" dirty="0" err="1">
                <a:solidFill>
                  <a:srgbClr val="0000FF"/>
                </a:solidFill>
                <a:latin typeface="Arial Rounded MT Bold" pitchFamily="34" charset="0"/>
              </a:rPr>
              <a:t>ae</a:t>
            </a:r>
            <a:r>
              <a:rPr lang="en-US" sz="1600" b="0" dirty="0">
                <a:solidFill>
                  <a:srgbClr val="0000FF"/>
                </a:solidFill>
                <a:latin typeface="Arial Rounded MT Bold" pitchFamily="34" charset="0"/>
              </a:rPr>
              <a:t> is particularly interesting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51384" y="4418888"/>
            <a:ext cx="223224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0" dirty="0">
                <a:latin typeface="Arial Rounded MT Bold" pitchFamily="34" charset="0"/>
              </a:rPr>
              <a:t>IAXO  </a:t>
            </a:r>
            <a:r>
              <a:rPr lang="es-ES" sz="1600" b="0" dirty="0" err="1">
                <a:latin typeface="Arial Rounded MT Bold" pitchFamily="34" charset="0"/>
              </a:rPr>
              <a:t>will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fully</a:t>
            </a:r>
            <a:r>
              <a:rPr lang="es-ES" sz="1600" b="0" dirty="0">
                <a:latin typeface="Arial Rounded MT Bold" pitchFamily="34" charset="0"/>
              </a:rPr>
              <a:t> explore ALP </a:t>
            </a:r>
            <a:r>
              <a:rPr lang="es-ES" sz="1600" b="0" dirty="0" err="1">
                <a:latin typeface="Arial Rounded MT Bold" pitchFamily="34" charset="0"/>
              </a:rPr>
              <a:t>models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invoked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to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solve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the</a:t>
            </a:r>
            <a:r>
              <a:rPr lang="es-ES" sz="1600" b="0" dirty="0">
                <a:latin typeface="Arial Rounded MT Bold" pitchFamily="34" charset="0"/>
              </a:rPr>
              <a:t> “</a:t>
            </a:r>
            <a:r>
              <a:rPr lang="es-ES" sz="1600" b="0" dirty="0" err="1">
                <a:latin typeface="Arial Rounded MT Bold" pitchFamily="34" charset="0"/>
              </a:rPr>
              <a:t>transparency</a:t>
            </a:r>
            <a:r>
              <a:rPr lang="es-ES" sz="1600" b="0" dirty="0">
                <a:latin typeface="Arial Rounded MT Bold" pitchFamily="34" charset="0"/>
              </a:rPr>
              <a:t> </a:t>
            </a:r>
            <a:r>
              <a:rPr lang="es-ES" sz="1600" b="0" dirty="0" err="1">
                <a:latin typeface="Arial Rounded MT Bold" pitchFamily="34" charset="0"/>
              </a:rPr>
              <a:t>hint</a:t>
            </a:r>
            <a:r>
              <a:rPr lang="es-ES" sz="1600" b="0" dirty="0">
                <a:latin typeface="Arial Rounded MT Bold" pitchFamily="34" charset="0"/>
              </a:rPr>
              <a:t>”</a:t>
            </a:r>
            <a:endParaRPr lang="es-ES" sz="1600" b="0" dirty="0">
              <a:solidFill>
                <a:srgbClr val="FF0000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2423592" y="3744284"/>
            <a:ext cx="1944216" cy="764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 flipV="1">
            <a:off x="8184232" y="3284984"/>
            <a:ext cx="95976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sp>
        <p:nvSpPr>
          <p:cNvPr id="12" name="14 Rectángulo"/>
          <p:cNvSpPr/>
          <p:nvPr/>
        </p:nvSpPr>
        <p:spPr>
          <a:xfrm>
            <a:off x="191386" y="2206256"/>
            <a:ext cx="2033502" cy="1168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 dirty="0" err="1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B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abyIAXO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prospects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:</a:t>
            </a:r>
          </a:p>
          <a:p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10xFOM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magnet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+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optics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and detector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from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conservative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scenario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of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LoI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endParaRPr lang="es-ES" sz="1400" b="0" dirty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3" name="16 Rectángulo"/>
          <p:cNvSpPr/>
          <p:nvPr/>
        </p:nvSpPr>
        <p:spPr>
          <a:xfrm>
            <a:off x="9118039" y="2474312"/>
            <a:ext cx="22322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IAXO+: 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enhanced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scenario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with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x4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higher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MFOM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with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respect</a:t>
            </a:r>
            <a:r>
              <a:rPr lang="es-ES" sz="1400" b="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s-ES" sz="1400" b="0" dirty="0" err="1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LoI</a:t>
            </a:r>
            <a:endParaRPr lang="es-ES" sz="1400" b="0" dirty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1627794"/>
            <a:ext cx="8711776" cy="4033455"/>
          </a:xfrm>
          <a:prstGeom prst="rect">
            <a:avLst/>
          </a:prstGeom>
        </p:spPr>
      </p:pic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335360" y="1268760"/>
            <a:ext cx="651650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0" dirty="0">
                <a:latin typeface="Arial Rounded MT Bold" pitchFamily="34" charset="0"/>
                <a:cs typeface="+mn-cs"/>
                <a:sym typeface="Wingdings" pitchFamily="2" charset="2"/>
              </a:rPr>
              <a:t>Multiple stellar anomalies (HB, RG, WD, NS,..). Overall 3</a:t>
            </a:r>
            <a:r>
              <a:rPr lang="en-US" sz="1600" b="0" dirty="0">
                <a:latin typeface="Symbol" pitchFamily="18" charset="2"/>
                <a:cs typeface="+mn-cs"/>
                <a:sym typeface="Wingdings" pitchFamily="2" charset="2"/>
              </a:rPr>
              <a:t>s</a:t>
            </a:r>
            <a:r>
              <a:rPr lang="en-US" sz="1600" b="0" dirty="0">
                <a:latin typeface="Arial Rounded MT Bold" pitchFamily="34" charset="0"/>
                <a:cs typeface="+mn-cs"/>
                <a:sym typeface="Wingdings" pitchFamily="2" charset="2"/>
              </a:rPr>
              <a:t> effect.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1600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88640"/>
            <a:ext cx="7139136" cy="1143000"/>
          </a:xfrm>
        </p:spPr>
        <p:txBody>
          <a:bodyPr/>
          <a:lstStyle/>
          <a:p>
            <a:r>
              <a:rPr lang="es-ES" sz="3600" dirty="0">
                <a:latin typeface="Arial Rounded MT Bold" pitchFamily="34" charset="0"/>
              </a:rPr>
              <a:t>IAXO &amp; </a:t>
            </a:r>
            <a:r>
              <a:rPr lang="es-ES" sz="3600" dirty="0" err="1">
                <a:latin typeface="Arial Rounded MT Bold" pitchFamily="34" charset="0"/>
              </a:rPr>
              <a:t>stellar</a:t>
            </a:r>
            <a:r>
              <a:rPr lang="es-ES" sz="3600" dirty="0">
                <a:latin typeface="Arial Rounded MT Bold" pitchFamily="34" charset="0"/>
              </a:rPr>
              <a:t> </a:t>
            </a:r>
            <a:r>
              <a:rPr lang="es-ES" sz="3600" dirty="0" err="1">
                <a:latin typeface="Arial Rounded MT Bold" pitchFamily="34" charset="0"/>
              </a:rPr>
              <a:t>cooling</a:t>
            </a:r>
            <a:r>
              <a:rPr lang="es-ES" sz="3600" dirty="0">
                <a:latin typeface="Arial Rounded MT Bold" pitchFamily="34" charset="0"/>
              </a:rPr>
              <a:t> </a:t>
            </a:r>
            <a:endParaRPr lang="es-E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4151784" y="5262299"/>
            <a:ext cx="2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Arial Rounded MT Bold" pitchFamily="34" charset="0"/>
              </a:rPr>
              <a:t>Region of QCD axion models that solve the stellar anomaly</a:t>
            </a:r>
          </a:p>
        </p:txBody>
      </p:sp>
      <p:cxnSp>
        <p:nvCxnSpPr>
          <p:cNvPr id="19" name="18 Conector recto de flecha"/>
          <p:cNvCxnSpPr>
            <a:stCxn id="11" idx="0"/>
          </p:cNvCxnSpPr>
          <p:nvPr/>
        </p:nvCxnSpPr>
        <p:spPr>
          <a:xfrm flipV="1">
            <a:off x="5519936" y="4686234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479377" y="5518973"/>
            <a:ext cx="19442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0" dirty="0">
                <a:latin typeface="Arial Rounded MT Bold" pitchFamily="34" charset="0"/>
              </a:rPr>
              <a:t>M. Giannotti et al. </a:t>
            </a:r>
          </a:p>
          <a:p>
            <a:r>
              <a:rPr lang="es-ES" sz="1200" b="0" dirty="0">
                <a:latin typeface="Arial Rounded MT Bold" pitchFamily="34" charset="0"/>
              </a:rPr>
              <a:t>JCAP 1710 (2017) 010</a:t>
            </a:r>
          </a:p>
          <a:p>
            <a:r>
              <a:rPr lang="es-ES" sz="1200" dirty="0">
                <a:latin typeface="Arial Rounded MT Bold" pitchFamily="34" charset="0"/>
                <a:hlinkClick r:id="rId3"/>
              </a:rPr>
              <a:t>arXiv:1708.02111</a:t>
            </a:r>
            <a:r>
              <a:rPr lang="es-ES" sz="1200" dirty="0">
                <a:latin typeface="Arial Rounded MT Bold" pitchFamily="34" charset="0"/>
              </a:rPr>
              <a:t> </a:t>
            </a:r>
          </a:p>
        </p:txBody>
      </p:sp>
      <p:cxnSp>
        <p:nvCxnSpPr>
          <p:cNvPr id="15" name="18 Conector recto de flecha"/>
          <p:cNvCxnSpPr/>
          <p:nvPr/>
        </p:nvCxnSpPr>
        <p:spPr>
          <a:xfrm flipH="1" flipV="1">
            <a:off x="3390528" y="3750130"/>
            <a:ext cx="2066020" cy="1453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3077" y="1331640"/>
            <a:ext cx="2232248" cy="23364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8905800" y="3522495"/>
            <a:ext cx="125515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</a:t>
            </a:r>
            <a:r>
              <a:rPr lang="en-US" sz="1600" b="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ae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channel</a:t>
            </a:r>
            <a:endParaRPr lang="es-ES" sz="1600" dirty="0"/>
          </a:p>
        </p:txBody>
      </p:sp>
      <p:sp>
        <p:nvSpPr>
          <p:cNvPr id="3" name="Flecha abajo 2"/>
          <p:cNvSpPr/>
          <p:nvPr/>
        </p:nvSpPr>
        <p:spPr>
          <a:xfrm rot="4517174">
            <a:off x="8571446" y="1662314"/>
            <a:ext cx="370292" cy="734666"/>
          </a:xfrm>
          <a:prstGeom prst="downArrow">
            <a:avLst>
              <a:gd name="adj1" fmla="val 50000"/>
              <a:gd name="adj2" fmla="val 552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904312" y="4293096"/>
            <a:ext cx="3024336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sym typeface="Wingdings" pitchFamily="2" charset="2"/>
              </a:rPr>
              <a:t>IAXO will explore most of the relevant models (especially with IAXO+)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  <a:sym typeface="Wingdings" pitchFamily="2" charset="2"/>
              </a:rPr>
              <a:t>Only experiment with such capability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1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IAXO </a:t>
            </a:r>
            <a:r>
              <a:rPr lang="es-ES" sz="4000" dirty="0" err="1"/>
              <a:t>most</a:t>
            </a:r>
            <a:r>
              <a:rPr lang="es-ES" sz="4000" dirty="0"/>
              <a:t> </a:t>
            </a:r>
            <a:r>
              <a:rPr lang="es-ES" sz="4000" dirty="0" err="1"/>
              <a:t>recent</a:t>
            </a:r>
            <a:r>
              <a:rPr lang="es-ES" sz="4000" dirty="0"/>
              <a:t> </a:t>
            </a:r>
            <a:r>
              <a:rPr lang="es-ES" sz="4000" dirty="0" err="1" smtClean="0"/>
              <a:t>milestones</a:t>
            </a:r>
            <a:r>
              <a:rPr lang="es-ES" sz="4000" dirty="0" smtClean="0"/>
              <a:t> &amp; </a:t>
            </a:r>
            <a:r>
              <a:rPr lang="es-ES" sz="4000" dirty="0" err="1" smtClean="0"/>
              <a:t>plans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268760"/>
            <a:ext cx="11377264" cy="2736304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Collaboration formally established in </a:t>
            </a:r>
            <a:r>
              <a:rPr lang="en-US" sz="2000" dirty="0" smtClean="0">
                <a:sym typeface="Wingdings" pitchFamily="2" charset="2"/>
              </a:rPr>
              <a:t>last year’s collaboration </a:t>
            </a:r>
            <a:r>
              <a:rPr lang="en-US" sz="2000" dirty="0">
                <a:sym typeface="Wingdings" pitchFamily="2" charset="2"/>
              </a:rPr>
              <a:t>meeting at DESY (last July):</a:t>
            </a:r>
          </a:p>
          <a:p>
            <a:pPr lvl="1"/>
            <a:r>
              <a:rPr lang="en-US" sz="1600" dirty="0">
                <a:sym typeface="Wingdings" pitchFamily="2" charset="2"/>
              </a:rPr>
              <a:t>17 institutions to sign IAXO bylaws</a:t>
            </a:r>
          </a:p>
          <a:p>
            <a:pPr lvl="1"/>
            <a:r>
              <a:rPr lang="en-US" sz="1600" dirty="0">
                <a:sym typeface="Wingdings" pitchFamily="2" charset="2"/>
              </a:rPr>
              <a:t>Management structure defined. </a:t>
            </a:r>
          </a:p>
          <a:p>
            <a:r>
              <a:rPr lang="en-US" sz="2000" dirty="0">
                <a:sym typeface="Wingdings" pitchFamily="2" charset="2"/>
              </a:rPr>
              <a:t>Near term </a:t>
            </a:r>
            <a:r>
              <a:rPr lang="en-US" sz="2000" dirty="0" smtClean="0">
                <a:sym typeface="Wingdings" pitchFamily="2" charset="2"/>
              </a:rPr>
              <a:t>goal defined for the collaboration: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BabyIAXO</a:t>
            </a:r>
            <a:r>
              <a:rPr lang="en-US" sz="2000" dirty="0">
                <a:sym typeface="Wingdings" pitchFamily="2" charset="2"/>
              </a:rPr>
              <a:t> </a:t>
            </a: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1600" dirty="0" smtClean="0">
                <a:sym typeface="Wingdings" pitchFamily="2" charset="2"/>
              </a:rPr>
              <a:t>Full intermediate experiment with relevant physics potential</a:t>
            </a:r>
            <a:endParaRPr lang="en-US" sz="16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Experimental </a:t>
            </a:r>
            <a:r>
              <a:rPr lang="en-US" sz="2000" dirty="0">
                <a:sym typeface="Wingdings" pitchFamily="2" charset="2"/>
              </a:rPr>
              <a:t>site for IAXO:  Strong interest from DESY</a:t>
            </a:r>
          </a:p>
          <a:p>
            <a:r>
              <a:rPr lang="en-US" sz="2000" dirty="0" err="1" smtClean="0">
                <a:sym typeface="Wingdings" pitchFamily="2" charset="2"/>
              </a:rPr>
              <a:t>BabyIAXO</a:t>
            </a:r>
            <a:r>
              <a:rPr lang="en-US" sz="2000" dirty="0" smtClean="0">
                <a:sym typeface="Wingdings" pitchFamily="2" charset="2"/>
              </a:rPr>
              <a:t> Magnet </a:t>
            </a:r>
            <a:r>
              <a:rPr lang="en-US" sz="2000" dirty="0">
                <a:sym typeface="Wingdings" pitchFamily="2" charset="2"/>
              </a:rPr>
              <a:t>under design </a:t>
            </a:r>
            <a:r>
              <a:rPr lang="en-US" sz="2000" dirty="0" smtClean="0">
                <a:sym typeface="Wingdings" pitchFamily="2" charset="2"/>
              </a:rPr>
              <a:t>at CERN.</a:t>
            </a:r>
          </a:p>
          <a:p>
            <a:r>
              <a:rPr lang="en-US" sz="2000" dirty="0" smtClean="0">
                <a:sym typeface="Wingdings" pitchFamily="2" charset="2"/>
              </a:rPr>
              <a:t>IAXO </a:t>
            </a:r>
            <a:r>
              <a:rPr lang="en-US" sz="2000" dirty="0">
                <a:sym typeface="Wingdings" pitchFamily="2" charset="2"/>
              </a:rPr>
              <a:t>progress is being followed by “Physics Beyond Colliders” process at CERN </a:t>
            </a:r>
            <a:r>
              <a:rPr lang="en-US" sz="1800" dirty="0">
                <a:sym typeface="Wingdings" pitchFamily="2" charset="2"/>
              </a:rPr>
              <a:t>(to provide feedback for the European Strategy Part </a:t>
            </a:r>
            <a:r>
              <a:rPr lang="en-US" sz="1800" dirty="0" err="1">
                <a:sym typeface="Wingdings" pitchFamily="2" charset="2"/>
              </a:rPr>
              <a:t>Phy</a:t>
            </a:r>
            <a:r>
              <a:rPr lang="en-US" sz="1800" dirty="0">
                <a:sym typeface="Wingdings" pitchFamily="2" charset="2"/>
              </a:rPr>
              <a:t>)</a:t>
            </a:r>
            <a:endParaRPr lang="en-US" sz="24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MoU </a:t>
            </a:r>
            <a:r>
              <a:rPr lang="en-US" sz="2000" dirty="0">
                <a:sym typeface="Wingdings" pitchFamily="2" charset="2"/>
              </a:rPr>
              <a:t>under </a:t>
            </a:r>
            <a:r>
              <a:rPr lang="en-US" sz="2000" dirty="0" smtClean="0">
                <a:sym typeface="Wingdings" pitchFamily="2" charset="2"/>
              </a:rPr>
              <a:t>preparation with financial plan. </a:t>
            </a:r>
            <a:r>
              <a:rPr lang="en-US" sz="2000" dirty="0" smtClean="0">
                <a:solidFill>
                  <a:srgbClr val="C00000"/>
                </a:solidFill>
                <a:sym typeface="Wingdings" pitchFamily="2" charset="2"/>
              </a:rPr>
              <a:t>ERC funding obtained</a:t>
            </a:r>
            <a:r>
              <a:rPr lang="en-US" sz="2000" dirty="0" smtClean="0">
                <a:sym typeface="Wingdings" pitchFamily="2" charset="2"/>
              </a:rPr>
              <a:t>.</a:t>
            </a:r>
            <a:endParaRPr lang="en-US" sz="2000" dirty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Solid plans towards </a:t>
            </a:r>
            <a:r>
              <a:rPr lang="en-US" sz="2000" dirty="0" err="1" smtClean="0">
                <a:sym typeface="Wingdings" pitchFamily="2" charset="2"/>
              </a:rPr>
              <a:t>BabyIAXO</a:t>
            </a:r>
            <a:r>
              <a:rPr lang="en-US" sz="2000" dirty="0" smtClean="0">
                <a:sym typeface="Wingdings" pitchFamily="2" charset="2"/>
              </a:rPr>
              <a:t>. First physics could come in 3-4 </a:t>
            </a:r>
            <a:r>
              <a:rPr lang="en-US" sz="2000" dirty="0">
                <a:sym typeface="Wingdings" pitchFamily="2" charset="2"/>
              </a:rPr>
              <a:t>years. </a:t>
            </a:r>
            <a:endParaRPr lang="en-US" sz="2000" dirty="0" smtClean="0">
              <a:sym typeface="Wingdings" pitchFamily="2" charset="2"/>
            </a:endParaRPr>
          </a:p>
          <a:p>
            <a:r>
              <a:rPr lang="es-ES" sz="2000" dirty="0" err="1" smtClean="0">
                <a:sym typeface="Wingdings" pitchFamily="2" charset="2"/>
              </a:rPr>
              <a:t>Letter</a:t>
            </a:r>
            <a:r>
              <a:rPr lang="es-ES" sz="2000" dirty="0" smtClean="0">
                <a:sym typeface="Wingdings" pitchFamily="2" charset="2"/>
              </a:rPr>
              <a:t> of </a:t>
            </a:r>
            <a:r>
              <a:rPr lang="es-ES" sz="2000" dirty="0" err="1" smtClean="0">
                <a:sym typeface="Wingdings" pitchFamily="2" charset="2"/>
              </a:rPr>
              <a:t>Intent</a:t>
            </a:r>
            <a:r>
              <a:rPr lang="es-ES" sz="2000" dirty="0" smtClean="0">
                <a:sym typeface="Wingdings" pitchFamily="2" charset="2"/>
              </a:rPr>
              <a:t> submitted to DESY PRC </a:t>
            </a:r>
            <a:r>
              <a:rPr lang="es-ES" sz="2000" dirty="0" err="1" smtClean="0">
                <a:sym typeface="Wingdings" pitchFamily="2" charset="2"/>
              </a:rPr>
              <a:t>few</a:t>
            </a:r>
            <a:r>
              <a:rPr lang="es-ES" sz="2000" dirty="0" smtClean="0">
                <a:sym typeface="Wingdings" pitchFamily="2" charset="2"/>
              </a:rPr>
              <a:t> </a:t>
            </a:r>
            <a:r>
              <a:rPr lang="es-ES" sz="2000" dirty="0" err="1" smtClean="0">
                <a:sym typeface="Wingdings" pitchFamily="2" charset="2"/>
              </a:rPr>
              <a:t>days</a:t>
            </a:r>
            <a:r>
              <a:rPr lang="es-ES" sz="2000" dirty="0" smtClean="0">
                <a:sym typeface="Wingdings" pitchFamily="2" charset="2"/>
              </a:rPr>
              <a:t> ago.</a:t>
            </a:r>
            <a:endParaRPr lang="en-US" sz="2000" dirty="0">
              <a:sym typeface="Wingdings" pitchFamily="2" charset="2"/>
            </a:endParaRPr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3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Axion motivation in a nutshell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7408" y="1340768"/>
            <a:ext cx="6264696" cy="4495800"/>
          </a:xfrm>
        </p:spPr>
        <p:txBody>
          <a:bodyPr/>
          <a:lstStyle/>
          <a:p>
            <a:r>
              <a:rPr lang="en-US" sz="1800" noProof="0" dirty="0" smtClean="0">
                <a:latin typeface="Arial Rounded MT Bold" pitchFamily="34" charset="0"/>
              </a:rPr>
              <a:t>Most compelling solution to the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Strong CP problem </a:t>
            </a:r>
            <a:r>
              <a:rPr lang="en-US" sz="1800" noProof="0" dirty="0" smtClean="0">
                <a:latin typeface="Arial Rounded MT Bold" pitchFamily="34" charset="0"/>
              </a:rPr>
              <a:t>of the SM</a:t>
            </a:r>
          </a:p>
          <a:p>
            <a:endParaRPr lang="en-US" sz="18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Axion-like particles (ALPs)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predicted by many extensions </a:t>
            </a:r>
            <a:r>
              <a:rPr lang="en-US" sz="1800" noProof="0" dirty="0" smtClean="0">
                <a:latin typeface="Arial Rounded MT Bold" pitchFamily="34" charset="0"/>
              </a:rPr>
              <a:t>of the SM (e.g. string theory)</a:t>
            </a:r>
          </a:p>
          <a:p>
            <a:r>
              <a:rPr lang="en-US" sz="1800" noProof="0" dirty="0" smtClean="0">
                <a:latin typeface="Arial Rounded MT Bold" pitchFamily="34" charset="0"/>
              </a:rPr>
              <a:t>Axions, like WIMPs, may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solve the DM problem </a:t>
            </a:r>
            <a:r>
              <a:rPr lang="en-US" sz="1800" i="1" noProof="0" dirty="0" smtClean="0">
                <a:latin typeface="Arial Rounded MT Bold" pitchFamily="34" charset="0"/>
              </a:rPr>
              <a:t>for free</a:t>
            </a:r>
            <a:r>
              <a:rPr lang="en-US" sz="1800" noProof="0" dirty="0" smtClean="0">
                <a:latin typeface="Arial Rounded MT Bold" pitchFamily="34" charset="0"/>
              </a:rPr>
              <a:t>. (i.e. not </a:t>
            </a:r>
            <a:r>
              <a:rPr lang="en-US" sz="1800" i="1" noProof="0" dirty="0" smtClean="0">
                <a:latin typeface="Arial Rounded MT Bold" pitchFamily="34" charset="0"/>
              </a:rPr>
              <a:t>ad hoc</a:t>
            </a:r>
            <a:r>
              <a:rPr lang="en-US" sz="1800" noProof="0" dirty="0" smtClean="0">
                <a:latin typeface="Arial Rounded MT Bold" pitchFamily="34" charset="0"/>
              </a:rPr>
              <a:t> solution to DM)</a:t>
            </a:r>
          </a:p>
          <a:p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Astrophysical hints </a:t>
            </a:r>
            <a:r>
              <a:rPr lang="en-US" sz="1800" noProof="0" dirty="0" smtClean="0">
                <a:latin typeface="Arial Rounded MT Bold" pitchFamily="34" charset="0"/>
              </a:rPr>
              <a:t>for axion/ALPs?</a:t>
            </a:r>
          </a:p>
          <a:p>
            <a:pPr lvl="1"/>
            <a:r>
              <a:rPr lang="en-US" sz="1600" noProof="0" dirty="0" smtClean="0">
                <a:latin typeface="Arial Rounded MT Bold" pitchFamily="34" charset="0"/>
              </a:rPr>
              <a:t>Transparency of the Universe to UHE gammas</a:t>
            </a:r>
          </a:p>
          <a:p>
            <a:pPr lvl="1"/>
            <a:r>
              <a:rPr lang="en-US" sz="1600" noProof="0" dirty="0" smtClean="0">
                <a:latin typeface="Arial Rounded MT Bold" pitchFamily="34" charset="0"/>
              </a:rPr>
              <a:t>Stellar anomalous cooling 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 g</a:t>
            </a:r>
            <a:r>
              <a:rPr lang="en-US" sz="1600" baseline="-25000" noProof="0" dirty="0" smtClean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baseline="-25000" noProof="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~ few 10</a:t>
            </a:r>
            <a:r>
              <a:rPr lang="en-US" sz="1600" baseline="30000" noProof="0" dirty="0" smtClean="0">
                <a:latin typeface="Arial Rounded MT Bold" pitchFamily="34" charset="0"/>
                <a:sym typeface="Wingdings" pitchFamily="2" charset="2"/>
              </a:rPr>
              <a:t>-11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GeV</a:t>
            </a:r>
            <a:r>
              <a:rPr lang="en-US" sz="1600" baseline="30000" noProof="0" dirty="0" smtClean="0">
                <a:latin typeface="Arial Rounded MT Bold" pitchFamily="34" charset="0"/>
                <a:sym typeface="Wingdings" pitchFamily="2" charset="2"/>
              </a:rPr>
              <a:t>-1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/ m</a:t>
            </a:r>
            <a:r>
              <a:rPr lang="en-US" sz="1600" baseline="-25000" noProof="0" dirty="0" smtClean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~few </a:t>
            </a:r>
            <a:r>
              <a:rPr lang="en-US" sz="1600" noProof="0" dirty="0" err="1" smtClean="0">
                <a:latin typeface="Arial Rounded MT Bold" pitchFamily="34" charset="0"/>
                <a:sym typeface="Wingdings" pitchFamily="2" charset="2"/>
              </a:rPr>
              <a:t>meV</a:t>
            </a:r>
            <a:r>
              <a:rPr lang="en-US" sz="1600" noProof="0" dirty="0" smtClean="0">
                <a:latin typeface="Arial Rounded MT Bold" pitchFamily="34" charset="0"/>
                <a:sym typeface="Wingdings" pitchFamily="2" charset="2"/>
              </a:rPr>
              <a:t>  ?</a:t>
            </a:r>
            <a:endParaRPr lang="en-US" sz="1800" noProof="0" dirty="0" smtClean="0">
              <a:latin typeface="Arial Rounded MT Bold" pitchFamily="34" charset="0"/>
            </a:endParaRPr>
          </a:p>
          <a:p>
            <a:pPr lvl="1">
              <a:buNone/>
            </a:pPr>
            <a:endParaRPr lang="en-US" sz="14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Relevant axion/ALP parameter space at </a:t>
            </a:r>
            <a:r>
              <a:rPr lang="en-US" sz="1800" b="1" noProof="0" dirty="0" smtClean="0">
                <a:solidFill>
                  <a:srgbClr val="FF0000"/>
                </a:solidFill>
                <a:latin typeface="Arial Rounded MT Bold" pitchFamily="34" charset="0"/>
              </a:rPr>
              <a:t>reach of current and near-future experiments</a:t>
            </a:r>
          </a:p>
          <a:p>
            <a:r>
              <a:rPr lang="en-US" sz="1800" dirty="0"/>
              <a:t>E</a:t>
            </a:r>
            <a:r>
              <a:rPr lang="en-US" sz="1800" noProof="0" dirty="0" err="1" smtClean="0">
                <a:latin typeface="Arial Rounded MT Bold" pitchFamily="34" charset="0"/>
              </a:rPr>
              <a:t>xperimental</a:t>
            </a:r>
            <a:r>
              <a:rPr lang="en-US" sz="1800" noProof="0" dirty="0" smtClean="0">
                <a:latin typeface="Arial Rounded MT Bold" pitchFamily="34" charset="0"/>
              </a:rPr>
              <a:t> efforts growing fast but still small </a:t>
            </a:r>
            <a:r>
              <a:rPr lang="en-US" sz="1600" noProof="0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(when compared e.g. to WIMPs…)</a:t>
            </a:r>
            <a:endParaRPr lang="en-US" sz="1800" noProof="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32104" y="1700808"/>
            <a:ext cx="50405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7248128" y="5733256"/>
            <a:ext cx="4464496" cy="504056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G. Irastorza &amp; J. Redondo, </a:t>
            </a:r>
            <a:r>
              <a:rPr lang="es-E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PNPP2018 (</a:t>
            </a:r>
            <a:r>
              <a:rPr lang="es-ES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:1801.08127</a:t>
            </a:r>
            <a:r>
              <a:rPr lang="en-US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approaches in the search for axion-like </a:t>
            </a:r>
            <a:r>
              <a:rPr lang="en-US" sz="12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189912" y="5425479"/>
            <a:ext cx="2612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recent experimental review: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98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018" y="1518137"/>
            <a:ext cx="4178646" cy="3999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IAXO collaboration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sp>
        <p:nvSpPr>
          <p:cNvPr id="7" name="8 Marcador de contenido"/>
          <p:cNvSpPr txBox="1">
            <a:spLocks/>
          </p:cNvSpPr>
          <p:nvPr/>
        </p:nvSpPr>
        <p:spPr bwMode="auto">
          <a:xfrm>
            <a:off x="674712" y="5527773"/>
            <a:ext cx="8229600" cy="9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smtClean="0"/>
              <a:t>Likely to grow in the future, more groups showing interest… </a:t>
            </a:r>
          </a:p>
          <a:p>
            <a:r>
              <a:rPr lang="es-ES" sz="1800" smtClean="0"/>
              <a:t>New partners welcome…</a:t>
            </a:r>
            <a:endParaRPr lang="es-ES" dirty="0"/>
          </a:p>
        </p:txBody>
      </p:sp>
      <p:grpSp>
        <p:nvGrpSpPr>
          <p:cNvPr id="37" name="Grupo 36"/>
          <p:cNvGrpSpPr/>
          <p:nvPr/>
        </p:nvGrpSpPr>
        <p:grpSpPr>
          <a:xfrm>
            <a:off x="191344" y="2420888"/>
            <a:ext cx="7848872" cy="2448867"/>
            <a:chOff x="47328" y="2303293"/>
            <a:chExt cx="8784976" cy="2782567"/>
          </a:xfrm>
        </p:grpSpPr>
        <p:pic>
          <p:nvPicPr>
            <p:cNvPr id="8" name="Picture 9" descr="https://upload.wikimedia.org/wikipedia/en/2/26/Black_and_white_political_map_of_the_world.png"/>
            <p:cNvPicPr>
              <a:picLocks noChangeAspect="1" noChangeArrowheads="1"/>
            </p:cNvPicPr>
            <p:nvPr/>
          </p:nvPicPr>
          <p:blipFill>
            <a:blip r:embed="rId3" cstate="print"/>
            <a:srcRect l="5298" r="33779" b="57867"/>
            <a:stretch>
              <a:fillRect/>
            </a:stretch>
          </p:blipFill>
          <p:spPr bwMode="auto">
            <a:xfrm>
              <a:off x="47328" y="2375301"/>
              <a:ext cx="8280920" cy="2520280"/>
            </a:xfrm>
            <a:prstGeom prst="rect">
              <a:avLst/>
            </a:prstGeom>
            <a:noFill/>
          </p:spPr>
        </p:pic>
        <p:sp>
          <p:nvSpPr>
            <p:cNvPr id="9" name="11 CuadroTexto"/>
            <p:cNvSpPr txBox="1"/>
            <p:nvPr/>
          </p:nvSpPr>
          <p:spPr>
            <a:xfrm>
              <a:off x="1631504" y="4823573"/>
              <a:ext cx="2088231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900" b="0" dirty="0">
                  <a:solidFill>
                    <a:schemeClr val="tx1"/>
                  </a:solidFill>
                  <a:latin typeface="Arial Rounded MT Bold"/>
                </a:rPr>
                <a:t>U. Cape Town (S. 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/>
                </a:rPr>
                <a:t>Africa</a:t>
              </a:r>
              <a:r>
                <a:rPr lang="es-ES" sz="900" b="0" dirty="0">
                  <a:solidFill>
                    <a:schemeClr val="tx1"/>
                  </a:solidFill>
                  <a:latin typeface="Arial Rounded MT Bold"/>
                </a:rPr>
                <a:t>)</a:t>
              </a:r>
            </a:p>
          </p:txBody>
        </p:sp>
        <p:sp>
          <p:nvSpPr>
            <p:cNvPr id="10" name="15 Elipse"/>
            <p:cNvSpPr/>
            <p:nvPr/>
          </p:nvSpPr>
          <p:spPr>
            <a:xfrm>
              <a:off x="1631504" y="4031485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1" name="16 Elipse"/>
            <p:cNvSpPr/>
            <p:nvPr/>
          </p:nvSpPr>
          <p:spPr>
            <a:xfrm>
              <a:off x="5303912" y="4031485"/>
              <a:ext cx="144016" cy="144016"/>
            </a:xfrm>
            <a:prstGeom prst="ellipse">
              <a:avLst/>
            </a:prstGeom>
            <a:solidFill>
              <a:srgbClr val="C0504D">
                <a:alpha val="41961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2" name="17 Elipse"/>
            <p:cNvSpPr/>
            <p:nvPr/>
          </p:nvSpPr>
          <p:spPr>
            <a:xfrm>
              <a:off x="5735960" y="3527429"/>
              <a:ext cx="216024" cy="216024"/>
            </a:xfrm>
            <a:prstGeom prst="ellipse">
              <a:avLst/>
            </a:prstGeom>
            <a:solidFill>
              <a:srgbClr val="C0504D">
                <a:alpha val="41961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3" name="18 Elipse"/>
            <p:cNvSpPr/>
            <p:nvPr/>
          </p:nvSpPr>
          <p:spPr>
            <a:xfrm>
              <a:off x="5879976" y="3959477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4" name="19 Elipse"/>
            <p:cNvSpPr/>
            <p:nvPr/>
          </p:nvSpPr>
          <p:spPr>
            <a:xfrm>
              <a:off x="5735960" y="3383413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5" name="20 Elipse"/>
            <p:cNvSpPr/>
            <p:nvPr/>
          </p:nvSpPr>
          <p:spPr>
            <a:xfrm>
              <a:off x="6023992" y="3815461"/>
              <a:ext cx="144016" cy="144016"/>
            </a:xfrm>
            <a:prstGeom prst="ellipse">
              <a:avLst/>
            </a:prstGeom>
            <a:solidFill>
              <a:srgbClr val="C0504D">
                <a:alpha val="41961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6" name="21 Elipse"/>
            <p:cNvSpPr/>
            <p:nvPr/>
          </p:nvSpPr>
          <p:spPr>
            <a:xfrm>
              <a:off x="6600056" y="3311405"/>
              <a:ext cx="144016" cy="144016"/>
            </a:xfrm>
            <a:prstGeom prst="ellipse">
              <a:avLst/>
            </a:prstGeom>
            <a:solidFill>
              <a:srgbClr val="C0504D">
                <a:alpha val="41961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7" name="22 Elipse"/>
            <p:cNvSpPr/>
            <p:nvPr/>
          </p:nvSpPr>
          <p:spPr>
            <a:xfrm>
              <a:off x="5663952" y="3743453"/>
              <a:ext cx="144016" cy="14401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8" name="23 Elipse"/>
            <p:cNvSpPr/>
            <p:nvPr/>
          </p:nvSpPr>
          <p:spPr>
            <a:xfrm>
              <a:off x="5519936" y="3743453"/>
              <a:ext cx="144016" cy="14401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9" name="24 Elipse"/>
            <p:cNvSpPr/>
            <p:nvPr/>
          </p:nvSpPr>
          <p:spPr>
            <a:xfrm>
              <a:off x="5447928" y="3743453"/>
              <a:ext cx="144016" cy="1440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20" name="29 CuadroTexto"/>
            <p:cNvSpPr txBox="1"/>
            <p:nvPr/>
          </p:nvSpPr>
          <p:spPr>
            <a:xfrm>
              <a:off x="119336" y="3599437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latin typeface="Arial Rounded MT Bold" pitchFamily="34" charset="0"/>
                </a:rPr>
                <a:t>LLNL (US)</a:t>
              </a:r>
            </a:p>
          </p:txBody>
        </p:sp>
        <p:sp>
          <p:nvSpPr>
            <p:cNvPr id="21" name="38 CuadroTexto"/>
            <p:cNvSpPr txBox="1"/>
            <p:nvPr/>
          </p:nvSpPr>
          <p:spPr>
            <a:xfrm>
              <a:off x="911424" y="302337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MIT (US)</a:t>
              </a:r>
              <a:endParaRPr lang="es-ES" sz="900" b="0" dirty="0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sp>
          <p:nvSpPr>
            <p:cNvPr id="22" name="40 CuadroTexto"/>
            <p:cNvSpPr txBox="1"/>
            <p:nvPr/>
          </p:nvSpPr>
          <p:spPr>
            <a:xfrm>
              <a:off x="2711624" y="4319518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INAF-Milano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Italy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3" name="41 CuadroTexto"/>
            <p:cNvSpPr txBox="1"/>
            <p:nvPr/>
          </p:nvSpPr>
          <p:spPr>
            <a:xfrm>
              <a:off x="119336" y="4391525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900" b="0" dirty="0">
                  <a:solidFill>
                    <a:schemeClr val="tx1"/>
                  </a:solidFill>
                  <a:latin typeface="Arial Rounded MT Bold"/>
                </a:rPr>
                <a:t>U. Barry (US)</a:t>
              </a:r>
            </a:p>
          </p:txBody>
        </p:sp>
        <p:sp>
          <p:nvSpPr>
            <p:cNvPr id="24" name="42 CuadroTexto"/>
            <p:cNvSpPr txBox="1"/>
            <p:nvPr/>
          </p:nvSpPr>
          <p:spPr>
            <a:xfrm>
              <a:off x="3143672" y="384188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CERN</a:t>
              </a:r>
            </a:p>
          </p:txBody>
        </p:sp>
        <p:sp>
          <p:nvSpPr>
            <p:cNvPr id="25" name="43 CuadroTexto"/>
            <p:cNvSpPr txBox="1"/>
            <p:nvPr/>
          </p:nvSpPr>
          <p:spPr>
            <a:xfrm>
              <a:off x="3215680" y="230329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DESY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Germany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6" name="44 CuadroTexto"/>
            <p:cNvSpPr txBox="1"/>
            <p:nvPr/>
          </p:nvSpPr>
          <p:spPr>
            <a:xfrm>
              <a:off x="3143672" y="3455421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CEA (France)</a:t>
              </a:r>
            </a:p>
          </p:txBody>
        </p:sp>
        <p:sp>
          <p:nvSpPr>
            <p:cNvPr id="27" name="45 CuadroTexto"/>
            <p:cNvSpPr txBox="1"/>
            <p:nvPr/>
          </p:nvSpPr>
          <p:spPr>
            <a:xfrm>
              <a:off x="6816081" y="3743452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RBI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croatia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8" name="46 CuadroTexto"/>
            <p:cNvSpPr txBox="1"/>
            <p:nvPr/>
          </p:nvSpPr>
          <p:spPr>
            <a:xfrm>
              <a:off x="4727848" y="4391525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U. Zaragoza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Spain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9" name="47 CuadroTexto"/>
            <p:cNvSpPr txBox="1"/>
            <p:nvPr/>
          </p:nvSpPr>
          <p:spPr>
            <a:xfrm>
              <a:off x="5015880" y="4777987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ICCUB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Spain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0" name="48 CuadroTexto"/>
            <p:cNvSpPr txBox="1"/>
            <p:nvPr/>
          </p:nvSpPr>
          <p:spPr>
            <a:xfrm>
              <a:off x="6672065" y="446353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>
                  <a:solidFill>
                    <a:schemeClr val="tx1"/>
                  </a:solidFill>
                  <a:latin typeface="Arial Rounded MT Bold" pitchFamily="34" charset="0"/>
                </a:rPr>
                <a:t>CNM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Spain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1" name="49 CuadroTexto"/>
            <p:cNvSpPr txBox="1"/>
            <p:nvPr/>
          </p:nvSpPr>
          <p:spPr>
            <a:xfrm>
              <a:off x="6968480" y="338341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INR-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Moscow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Russia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2" name="50 CuadroTexto"/>
            <p:cNvSpPr txBox="1"/>
            <p:nvPr/>
          </p:nvSpPr>
          <p:spPr>
            <a:xfrm>
              <a:off x="7032104" y="2807349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St. Petersburg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Russia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3" name="51 CuadroTexto"/>
            <p:cNvSpPr txBox="1"/>
            <p:nvPr/>
          </p:nvSpPr>
          <p:spPr>
            <a:xfrm>
              <a:off x="5519936" y="3095383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U. 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Mainz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Germany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4" name="52 CuadroTexto"/>
            <p:cNvSpPr txBox="1"/>
            <p:nvPr/>
          </p:nvSpPr>
          <p:spPr>
            <a:xfrm>
              <a:off x="5447928" y="2375301"/>
              <a:ext cx="1800200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U. Bonn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Germany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35" name="53 CuadroTexto"/>
            <p:cNvSpPr txBox="1"/>
            <p:nvPr/>
          </p:nvSpPr>
          <p:spPr>
            <a:xfrm>
              <a:off x="3431704" y="2735340"/>
              <a:ext cx="2088231" cy="26228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U. Heidelberg (</a:t>
              </a:r>
              <a:r>
                <a:rPr lang="es-ES" sz="900" b="0" dirty="0" err="1">
                  <a:solidFill>
                    <a:schemeClr val="tx1"/>
                  </a:solidFill>
                  <a:latin typeface="Arial Rounded MT Bold" pitchFamily="34" charset="0"/>
                </a:rPr>
                <a:t>Germany</a:t>
              </a:r>
              <a:r>
                <a:rPr lang="es-ES" sz="900" b="0" dirty="0">
                  <a:solidFill>
                    <a:schemeClr val="tx1"/>
                  </a:solidFill>
                  <a:latin typeface="Arial Rounded MT Bold" pitchFamily="34" charset="0"/>
                </a:rPr>
                <a:t>)</a:t>
              </a:r>
            </a:p>
          </p:txBody>
        </p:sp>
      </p:grpSp>
      <p:sp>
        <p:nvSpPr>
          <p:cNvPr id="36" name="54 Rectángulo"/>
          <p:cNvSpPr/>
          <p:nvPr/>
        </p:nvSpPr>
        <p:spPr>
          <a:xfrm>
            <a:off x="901080" y="148478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 smtClean="0">
                <a:latin typeface="Arial Rounded MT Bold" pitchFamily="34" charset="0"/>
              </a:rPr>
              <a:t>17 </a:t>
            </a:r>
            <a:r>
              <a:rPr lang="es-ES" b="0" dirty="0" err="1" smtClean="0">
                <a:latin typeface="Arial Rounded MT Bold" pitchFamily="34" charset="0"/>
              </a:rPr>
              <a:t>institutions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from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Germany</a:t>
            </a:r>
            <a:r>
              <a:rPr lang="es-ES" b="0" dirty="0" smtClean="0">
                <a:latin typeface="Arial Rounded MT Bold" pitchFamily="34" charset="0"/>
              </a:rPr>
              <a:t>, </a:t>
            </a:r>
            <a:r>
              <a:rPr lang="es-ES" b="0" dirty="0" err="1" smtClean="0">
                <a:latin typeface="Arial Rounded MT Bold" pitchFamily="34" charset="0"/>
              </a:rPr>
              <a:t>Spain</a:t>
            </a:r>
            <a:r>
              <a:rPr lang="es-ES" b="0" dirty="0" smtClean="0">
                <a:latin typeface="Arial Rounded MT Bold" pitchFamily="34" charset="0"/>
              </a:rPr>
              <a:t>, US, France, </a:t>
            </a:r>
            <a:r>
              <a:rPr lang="es-ES" b="0" dirty="0" err="1" smtClean="0">
                <a:latin typeface="Arial Rounded MT Bold" pitchFamily="34" charset="0"/>
              </a:rPr>
              <a:t>Russia</a:t>
            </a:r>
            <a:r>
              <a:rPr lang="es-ES" b="0" dirty="0" smtClean="0">
                <a:latin typeface="Arial Rounded MT Bold" pitchFamily="34" charset="0"/>
              </a:rPr>
              <a:t>, </a:t>
            </a:r>
            <a:r>
              <a:rPr lang="es-ES" b="0" dirty="0" err="1" smtClean="0">
                <a:latin typeface="Arial Rounded MT Bold" pitchFamily="34" charset="0"/>
              </a:rPr>
              <a:t>Croatia</a:t>
            </a:r>
            <a:r>
              <a:rPr lang="es-ES" b="0" dirty="0" smtClean="0">
                <a:latin typeface="Arial Rounded MT Bold" pitchFamily="34" charset="0"/>
              </a:rPr>
              <a:t>, S. </a:t>
            </a:r>
            <a:r>
              <a:rPr lang="es-ES" b="0" dirty="0" err="1" smtClean="0">
                <a:latin typeface="Arial Rounded MT Bold" pitchFamily="34" charset="0"/>
              </a:rPr>
              <a:t>Africa</a:t>
            </a:r>
            <a:r>
              <a:rPr lang="es-ES" b="0" dirty="0" smtClean="0">
                <a:latin typeface="Arial Rounded MT Bold" pitchFamily="34" charset="0"/>
              </a:rPr>
              <a:t>, CERN.</a:t>
            </a:r>
          </a:p>
        </p:txBody>
      </p:sp>
    </p:spTree>
    <p:extLst>
      <p:ext uri="{BB962C8B-B14F-4D97-AF65-F5344CB8AC3E}">
        <p14:creationId xmlns:p14="http://schemas.microsoft.com/office/powerpoint/2010/main" val="27078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3626514"/>
            <a:ext cx="5616624" cy="239477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48052"/>
            <a:ext cx="8229600" cy="1143000"/>
          </a:xfrm>
        </p:spPr>
        <p:txBody>
          <a:bodyPr/>
          <a:lstStyle/>
          <a:p>
            <a:r>
              <a:rPr lang="es-ES" sz="4000" dirty="0" err="1"/>
              <a:t>Conclusions</a:t>
            </a:r>
            <a:endParaRPr lang="es-ES" sz="400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79376" y="1772816"/>
            <a:ext cx="7056784" cy="4495800"/>
          </a:xfrm>
        </p:spPr>
        <p:txBody>
          <a:bodyPr/>
          <a:lstStyle/>
          <a:p>
            <a:r>
              <a:rPr lang="en-US" sz="2000" dirty="0"/>
              <a:t>Important milestones regarding establishment of the </a:t>
            </a:r>
            <a:r>
              <a:rPr lang="en-US" sz="2000" dirty="0" smtClean="0"/>
              <a:t>collaboration</a:t>
            </a:r>
          </a:p>
          <a:p>
            <a:endParaRPr lang="en-US" sz="2000" dirty="0"/>
          </a:p>
          <a:p>
            <a:r>
              <a:rPr lang="en-US" sz="2000" dirty="0"/>
              <a:t>Near term </a:t>
            </a:r>
            <a:r>
              <a:rPr lang="en-US" sz="2000" dirty="0" smtClean="0"/>
              <a:t>plans towards </a:t>
            </a:r>
            <a:r>
              <a:rPr lang="en-US" sz="2000" dirty="0" err="1" smtClean="0"/>
              <a:t>BabyIAXO</a:t>
            </a:r>
            <a:r>
              <a:rPr lang="en-US" sz="2000" dirty="0" smtClean="0"/>
              <a:t> better defined.</a:t>
            </a:r>
          </a:p>
          <a:p>
            <a:endParaRPr lang="en-US" sz="2000" dirty="0"/>
          </a:p>
          <a:p>
            <a:r>
              <a:rPr lang="en-US" sz="2000" dirty="0" smtClean="0"/>
              <a:t>Project backed up by </a:t>
            </a:r>
            <a:r>
              <a:rPr lang="en-US" sz="2000" dirty="0" smtClean="0">
                <a:solidFill>
                  <a:srgbClr val="FF0000"/>
                </a:solidFill>
              </a:rPr>
              <a:t>ERC </a:t>
            </a:r>
            <a:r>
              <a:rPr lang="en-US" sz="2000" dirty="0" err="1" smtClean="0">
                <a:solidFill>
                  <a:srgbClr val="FF0000"/>
                </a:solidFill>
              </a:rPr>
              <a:t>AdV</a:t>
            </a:r>
            <a:r>
              <a:rPr lang="en-US" sz="2000" dirty="0" smtClean="0">
                <a:solidFill>
                  <a:srgbClr val="FF0000"/>
                </a:solidFill>
              </a:rPr>
              <a:t> grant</a:t>
            </a:r>
            <a:r>
              <a:rPr lang="en-US" sz="2000" dirty="0" smtClean="0"/>
              <a:t>. Expected to move forward quicker in next years…</a:t>
            </a:r>
          </a:p>
          <a:p>
            <a:endParaRPr lang="es-ES" sz="2000" dirty="0" smtClean="0"/>
          </a:p>
          <a:p>
            <a:r>
              <a:rPr lang="es-ES" sz="2000" dirty="0" smtClean="0"/>
              <a:t>Great </a:t>
            </a:r>
            <a:r>
              <a:rPr lang="es-ES" sz="2000" dirty="0" err="1" smtClean="0"/>
              <a:t>opportunity</a:t>
            </a:r>
            <a:r>
              <a:rPr lang="es-ES" sz="2000" dirty="0" smtClean="0"/>
              <a:t> for </a:t>
            </a:r>
            <a:r>
              <a:rPr lang="es-ES" sz="2000" dirty="0" err="1" smtClean="0"/>
              <a:t>our</a:t>
            </a:r>
            <a:r>
              <a:rPr lang="es-ES" sz="2000" dirty="0" smtClean="0"/>
              <a:t> </a:t>
            </a:r>
            <a:r>
              <a:rPr lang="es-ES" sz="2000" dirty="0" err="1" smtClean="0"/>
              <a:t>community</a:t>
            </a:r>
            <a:r>
              <a:rPr lang="es-ES" sz="2000" dirty="0" smtClean="0"/>
              <a:t>. 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0000"/>
                </a:solidFill>
              </a:rPr>
              <a:t>	</a:t>
            </a:r>
            <a:r>
              <a:rPr lang="es-ES" sz="2000" dirty="0" smtClean="0">
                <a:solidFill>
                  <a:srgbClr val="FF0000"/>
                </a:solidFill>
              </a:rPr>
              <a:t>New </a:t>
            </a:r>
            <a:r>
              <a:rPr lang="es-ES" sz="2000" dirty="0" err="1" smtClean="0">
                <a:solidFill>
                  <a:srgbClr val="FF0000"/>
                </a:solidFill>
              </a:rPr>
              <a:t>partners</a:t>
            </a:r>
            <a:r>
              <a:rPr lang="es-ES" sz="2000" dirty="0" smtClean="0">
                <a:solidFill>
                  <a:srgbClr val="FF0000"/>
                </a:solidFill>
              </a:rPr>
              <a:t> are </a:t>
            </a:r>
            <a:r>
              <a:rPr lang="es-ES" sz="2000" dirty="0" err="1" smtClean="0">
                <a:solidFill>
                  <a:srgbClr val="FF0000"/>
                </a:solidFill>
              </a:rPr>
              <a:t>welcome</a:t>
            </a:r>
            <a:r>
              <a:rPr lang="es-ES" sz="2000" dirty="0" smtClean="0">
                <a:solidFill>
                  <a:srgbClr val="FF0000"/>
                </a:solidFill>
              </a:rPr>
              <a:t>!</a:t>
            </a:r>
          </a:p>
          <a:p>
            <a:pPr>
              <a:buAutoNum type="arabicParenR"/>
            </a:pPr>
            <a:endParaRPr lang="en-US" sz="2000" dirty="0" smtClean="0"/>
          </a:p>
          <a:p>
            <a:pPr>
              <a:buAutoNum type="arabicParenR"/>
            </a:pPr>
            <a:endParaRPr lang="en-US" sz="20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err="1" smtClean="0"/>
              <a:t>Backup</a:t>
            </a:r>
            <a:r>
              <a:rPr lang="es-ES" dirty="0" smtClean="0"/>
              <a:t> </a:t>
            </a:r>
            <a:r>
              <a:rPr lang="es-ES" dirty="0" err="1" smtClean="0"/>
              <a:t>slides</a:t>
            </a:r>
            <a:endParaRPr lang="en-US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IAXO and CERN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1268760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en-US" sz="1800" dirty="0"/>
              <a:t>	[from PBC technology subgroup meetings]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dirty="0"/>
              <a:t>IAXO crucially relies on CERN’s expertise on </a:t>
            </a:r>
            <a:r>
              <a:rPr lang="en-US" sz="1800" dirty="0">
                <a:solidFill>
                  <a:srgbClr val="C00000"/>
                </a:solidFill>
              </a:rPr>
              <a:t>large-scale superconducting detector magnets</a:t>
            </a:r>
            <a:r>
              <a:rPr lang="en-US" sz="1800" dirty="0"/>
              <a:t>. Both </a:t>
            </a:r>
            <a:r>
              <a:rPr lang="en-US" sz="1800" dirty="0" err="1"/>
              <a:t>BabyIAXO</a:t>
            </a:r>
            <a:r>
              <a:rPr lang="en-US" sz="1800" dirty="0"/>
              <a:t> and IAXO detector magnets are systems of a scale for which CERN’s expertise and infrastructure is almost unique.  </a:t>
            </a:r>
          </a:p>
          <a:p>
            <a:r>
              <a:rPr lang="en-US" sz="1800" dirty="0"/>
              <a:t>The collaboration expects support and significant participation of CERN, in particular, but not exclusively, with knowledge and expert personnel to the </a:t>
            </a:r>
            <a:r>
              <a:rPr lang="en-US" sz="1800" dirty="0">
                <a:solidFill>
                  <a:srgbClr val="C00000"/>
                </a:solidFill>
              </a:rPr>
              <a:t>Technical Design Report</a:t>
            </a:r>
            <a:r>
              <a:rPr lang="en-US" sz="1800" dirty="0"/>
              <a:t> of magnets and related infrastructure, as well as the </a:t>
            </a:r>
            <a:r>
              <a:rPr lang="en-US" sz="1800" dirty="0">
                <a:solidFill>
                  <a:srgbClr val="C00000"/>
                </a:solidFill>
              </a:rPr>
              <a:t>technical follow-up during construction, testing and commissioning</a:t>
            </a:r>
            <a:r>
              <a:rPr lang="en-US" sz="1800" dirty="0"/>
              <a:t>, first of </a:t>
            </a:r>
            <a:r>
              <a:rPr lang="en-US" sz="1800" dirty="0" err="1"/>
              <a:t>BabyIAXO</a:t>
            </a:r>
            <a:r>
              <a:rPr lang="en-US" sz="1800" dirty="0"/>
              <a:t> and then for IAXO.</a:t>
            </a:r>
          </a:p>
          <a:p>
            <a:r>
              <a:rPr lang="en-US" sz="1800" dirty="0"/>
              <a:t>CAST is still active at CERN hosting a number of small-scale prototypes for testing novel concepts or performing R&amp;D. There is potential in further using CAST infrastructure for providing feedback during the preparatory phase of IAXO, for example, to improve the insight on detector backgrounds</a:t>
            </a:r>
            <a:endParaRPr lang="es-ES" sz="1800" dirty="0">
              <a:sym typeface="Wingdings" pitchFamily="2" charset="2"/>
            </a:endParaRPr>
          </a:p>
          <a:p>
            <a:endParaRPr lang="es-ES" sz="1800" dirty="0">
              <a:sym typeface="Wingdings" pitchFamily="2" charset="2"/>
            </a:endParaRPr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sz="1100" dirty="0"/>
              <a:t>ICCUB, Barcelona, March2018</a:t>
            </a:r>
            <a:endParaRPr lang="es-ES" sz="1100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vert="horz" lIns="91440" tIns="45720" rIns="91440" bIns="45720" rtlCol="0" anchor="ctr"/>
          <a:lstStyle/>
          <a:p>
            <a:r>
              <a:rPr lang="es-ES" sz="1100" dirty="0"/>
              <a:t>Igor G. Irastorza / </a:t>
            </a:r>
          </a:p>
          <a:p>
            <a:r>
              <a:rPr lang="es-ES" sz="1100" dirty="0"/>
              <a:t>Universidad de Zaragoza</a:t>
            </a: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5B34CA36-8F8E-4B33-818A-5383808A46B8}" type="slidenum">
              <a:rPr lang="es-ES" sz="1100"/>
              <a:pPr/>
              <a:t>23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184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Arial Rounded MT Bold" pitchFamily="34" charset="0"/>
              </a:rPr>
              <a:t>Axions: theory motivation</a:t>
            </a:r>
            <a:endParaRPr lang="en-US" noProof="0" dirty="0"/>
          </a:p>
        </p:txBody>
      </p:sp>
      <p:sp>
        <p:nvSpPr>
          <p:cNvPr id="27" name="2 Marcador de contenido"/>
          <p:cNvSpPr>
            <a:spLocks noGrp="1"/>
          </p:cNvSpPr>
          <p:nvPr>
            <p:ph idx="1"/>
          </p:nvPr>
        </p:nvSpPr>
        <p:spPr>
          <a:xfrm>
            <a:off x="484808" y="1340768"/>
            <a:ext cx="11227815" cy="4495800"/>
          </a:xfrm>
        </p:spPr>
        <p:txBody>
          <a:bodyPr/>
          <a:lstStyle/>
          <a:p>
            <a:r>
              <a:rPr lang="en-US" sz="2800" noProof="0" dirty="0" smtClean="0">
                <a:latin typeface="Arial Rounded MT Bold" pitchFamily="34" charset="0"/>
              </a:rPr>
              <a:t>Axion: introduced to solve the </a:t>
            </a:r>
            <a:r>
              <a:rPr lang="en-US" sz="2800" noProof="0" dirty="0" smtClean="0">
                <a:solidFill>
                  <a:srgbClr val="C00000"/>
                </a:solidFill>
                <a:latin typeface="Arial Rounded MT Bold" pitchFamily="34" charset="0"/>
              </a:rPr>
              <a:t>strong CP problem</a:t>
            </a:r>
            <a:endParaRPr lang="en-US" sz="2400" noProof="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endParaRPr lang="en-US" sz="2400" noProof="0" dirty="0" smtClean="0">
              <a:latin typeface="Arial Rounded MT Bold" pitchFamily="34" charset="0"/>
            </a:endParaRPr>
          </a:p>
          <a:p>
            <a:r>
              <a:rPr lang="en-US" sz="2400" noProof="0" dirty="0" smtClean="0">
                <a:latin typeface="Arial Rounded MT Bold" pitchFamily="34" charset="0"/>
              </a:rPr>
              <a:t>In QCD, nothing prevents from introducing a term like:</a:t>
            </a:r>
          </a:p>
          <a:p>
            <a:endParaRPr lang="en-US" sz="2400" noProof="0" dirty="0" smtClean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24</a:t>
            </a:fld>
            <a:endParaRPr lang="es-ES" b="0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 l="22246" t="25063" r="17860" b="26978"/>
          <a:stretch>
            <a:fillRect/>
          </a:stretch>
        </p:blipFill>
        <p:spPr bwMode="auto">
          <a:xfrm>
            <a:off x="1395400" y="2946647"/>
            <a:ext cx="2689226" cy="91440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4320760" y="2996952"/>
            <a:ext cx="263933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ES" sz="2000" b="0" dirty="0" smtClean="0">
                <a:latin typeface="Arial Rounded MT Bold" pitchFamily="34" charset="0"/>
              </a:rPr>
              <a:t>This </a:t>
            </a:r>
            <a:r>
              <a:rPr lang="es-ES" sz="2000" b="0" dirty="0" err="1">
                <a:latin typeface="Arial Rounded MT Bold" pitchFamily="34" charset="0"/>
              </a:rPr>
              <a:t>term</a:t>
            </a:r>
            <a:r>
              <a:rPr lang="es-ES" sz="2000" b="0" dirty="0">
                <a:latin typeface="Arial Rounded MT Bold" pitchFamily="34" charset="0"/>
              </a:rPr>
              <a:t> is </a:t>
            </a:r>
            <a:endParaRPr lang="es-ES" sz="2000" b="0" dirty="0" smtClean="0">
              <a:latin typeface="Arial Rounded MT Bold" pitchFamily="34" charset="0"/>
            </a:endParaRPr>
          </a:p>
          <a:p>
            <a:pPr marL="342900" indent="-342900"/>
            <a:r>
              <a:rPr lang="es-ES" sz="2000" dirty="0" smtClean="0">
                <a:solidFill>
                  <a:srgbClr val="C00000"/>
                </a:solidFill>
                <a:latin typeface="Arial Rounded MT Bold" pitchFamily="34" charset="0"/>
              </a:rPr>
              <a:t>CP </a:t>
            </a:r>
            <a:r>
              <a:rPr lang="es-ES" sz="2000" dirty="0" err="1">
                <a:solidFill>
                  <a:srgbClr val="C00000"/>
                </a:solidFill>
                <a:latin typeface="Arial Rounded MT Bold" pitchFamily="34" charset="0"/>
              </a:rPr>
              <a:t>violating</a:t>
            </a:r>
            <a:r>
              <a:rPr lang="es-ES" sz="2000" b="0" dirty="0">
                <a:latin typeface="Arial Rounded MT Bold" pitchFamily="34" charset="0"/>
              </a:rPr>
              <a:t>. </a:t>
            </a:r>
          </a:p>
        </p:txBody>
      </p:sp>
      <p:grpSp>
        <p:nvGrpSpPr>
          <p:cNvPr id="30" name="25 Grupo"/>
          <p:cNvGrpSpPr/>
          <p:nvPr/>
        </p:nvGrpSpPr>
        <p:grpSpPr>
          <a:xfrm>
            <a:off x="6384032" y="2780930"/>
            <a:ext cx="5807968" cy="864096"/>
            <a:chOff x="4644008" y="3284984"/>
            <a:chExt cx="4320480" cy="576064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7308304" y="3284984"/>
              <a:ext cx="1656184" cy="57606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s-ES" sz="1400" b="0" dirty="0" smtClean="0">
                  <a:latin typeface="Arial Rounded MT Bold" pitchFamily="34" charset="0"/>
                </a:rPr>
                <a:t>2 </a:t>
              </a:r>
              <a:r>
                <a:rPr lang="es-ES" sz="1400" b="0" dirty="0" err="1">
                  <a:latin typeface="Arial Rounded MT Bold" pitchFamily="34" charset="0"/>
                </a:rPr>
                <a:t>contributions</a:t>
              </a:r>
              <a:r>
                <a:rPr lang="es-ES" sz="1400" b="0" dirty="0">
                  <a:latin typeface="Arial Rounded MT Bold" pitchFamily="34" charset="0"/>
                </a:rPr>
                <a:t> of </a:t>
              </a:r>
            </a:p>
            <a:p>
              <a:pPr algn="ctr"/>
              <a:r>
                <a:rPr lang="es-ES" sz="1400" b="0" dirty="0" err="1">
                  <a:latin typeface="Arial Rounded MT Bold" pitchFamily="34" charset="0"/>
                </a:rPr>
                <a:t>very</a:t>
              </a:r>
              <a:r>
                <a:rPr lang="es-ES" sz="1400" b="0" dirty="0">
                  <a:latin typeface="Arial Rounded MT Bold" pitchFamily="34" charset="0"/>
                </a:rPr>
                <a:t> </a:t>
              </a:r>
              <a:r>
                <a:rPr lang="es-ES" sz="1400" b="0" dirty="0" err="1">
                  <a:latin typeface="Arial Rounded MT Bold" pitchFamily="34" charset="0"/>
                </a:rPr>
                <a:t>different</a:t>
              </a:r>
              <a:r>
                <a:rPr lang="es-ES" sz="1400" b="0" dirty="0">
                  <a:latin typeface="Arial Rounded MT Bold" pitchFamily="34" charset="0"/>
                </a:rPr>
                <a:t> </a:t>
              </a:r>
              <a:r>
                <a:rPr lang="es-ES" sz="1400" b="0" dirty="0" err="1">
                  <a:latin typeface="Arial Rounded MT Bold" pitchFamily="34" charset="0"/>
                </a:rPr>
                <a:t>origin</a:t>
              </a:r>
              <a:r>
                <a:rPr lang="es-ES" sz="1400" b="0" dirty="0">
                  <a:latin typeface="Arial Rounded MT Bold" pitchFamily="34" charset="0"/>
                </a:rPr>
                <a:t>…</a:t>
              </a:r>
              <a:endParaRPr lang="en-US" sz="1400" b="0" dirty="0">
                <a:latin typeface="Arial Rounded MT Bold" pitchFamily="34" charset="0"/>
              </a:endParaRPr>
            </a:p>
          </p:txBody>
        </p:sp>
        <p:grpSp>
          <p:nvGrpSpPr>
            <p:cNvPr id="32" name="Group 11"/>
            <p:cNvGrpSpPr>
              <a:grpSpLocks/>
            </p:cNvGrpSpPr>
            <p:nvPr/>
          </p:nvGrpSpPr>
          <p:grpSpPr bwMode="auto">
            <a:xfrm>
              <a:off x="4644008" y="3356992"/>
              <a:ext cx="2592338" cy="435570"/>
              <a:chOff x="2808" y="3067"/>
              <a:chExt cx="2340" cy="456"/>
            </a:xfrm>
          </p:grpSpPr>
          <p:pic>
            <p:nvPicPr>
              <p:cNvPr id="34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8" y="3067"/>
                <a:ext cx="2340" cy="45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90298" b="438"/>
              <a:stretch>
                <a:fillRect/>
              </a:stretch>
            </p:blipFill>
            <p:spPr bwMode="auto">
              <a:xfrm>
                <a:off x="3243" y="3067"/>
                <a:ext cx="227" cy="4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512" r="69786" b="10307"/>
              <a:stretch>
                <a:fillRect/>
              </a:stretch>
            </p:blipFill>
            <p:spPr bwMode="auto">
              <a:xfrm>
                <a:off x="2835" y="3067"/>
                <a:ext cx="227" cy="4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sp>
          <p:nvSpPr>
            <p:cNvPr id="33" name="13 Flecha derecha"/>
            <p:cNvSpPr/>
            <p:nvPr/>
          </p:nvSpPr>
          <p:spPr bwMode="auto">
            <a:xfrm rot="10619009">
              <a:off x="6955764" y="3410027"/>
              <a:ext cx="431771" cy="297027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37" name="26 Grupo"/>
          <p:cNvGrpSpPr/>
          <p:nvPr/>
        </p:nvGrpSpPr>
        <p:grpSpPr>
          <a:xfrm>
            <a:off x="695400" y="3610179"/>
            <a:ext cx="10657184" cy="2739211"/>
            <a:chOff x="-154671" y="3705992"/>
            <a:chExt cx="10569113" cy="2547585"/>
          </a:xfrm>
        </p:grpSpPr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6580456" y="4595171"/>
              <a:ext cx="3833986" cy="123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>
                <a:buFontTx/>
                <a:buChar char="•"/>
              </a:pPr>
              <a:r>
                <a:rPr lang="es-ES" sz="2000" b="0" dirty="0" err="1">
                  <a:solidFill>
                    <a:srgbClr val="C00000"/>
                  </a:solidFill>
                  <a:latin typeface="Arial Rounded MT Bold" pitchFamily="34" charset="0"/>
                </a:rPr>
                <a:t>Why</a:t>
              </a:r>
              <a:r>
                <a:rPr lang="es-ES" sz="2000" b="0" dirty="0">
                  <a:solidFill>
                    <a:srgbClr val="C00000"/>
                  </a:solidFill>
                  <a:latin typeface="Arial Rounded MT Bold" pitchFamily="34" charset="0"/>
                </a:rPr>
                <a:t> so </a:t>
              </a:r>
              <a:r>
                <a:rPr lang="es-ES" sz="2000" b="0" dirty="0" err="1">
                  <a:solidFill>
                    <a:srgbClr val="C00000"/>
                  </a:solidFill>
                  <a:latin typeface="Arial Rounded MT Bold" pitchFamily="34" charset="0"/>
                </a:rPr>
                <a:t>small</a:t>
              </a:r>
              <a:r>
                <a:rPr lang="es-ES" sz="2000" b="0" dirty="0">
                  <a:solidFill>
                    <a:srgbClr val="C00000"/>
                  </a:solidFill>
                  <a:latin typeface="Arial Rounded MT Bold" pitchFamily="34" charset="0"/>
                </a:rPr>
                <a:t>?</a:t>
              </a:r>
            </a:p>
            <a:p>
              <a:pPr eaLnBrk="0" hangingPunct="0">
                <a:buFontTx/>
                <a:buChar char="•"/>
              </a:pPr>
              <a:endParaRPr lang="es-ES" sz="2000" b="0" dirty="0">
                <a:solidFill>
                  <a:srgbClr val="C00000"/>
                </a:solidFill>
                <a:latin typeface="Arial Rounded MT Bold" pitchFamily="34" charset="0"/>
              </a:endParaRPr>
            </a:p>
            <a:p>
              <a:pPr eaLnBrk="0" hangingPunct="0">
                <a:buFontTx/>
                <a:buChar char="•"/>
              </a:pPr>
              <a:r>
                <a:rPr lang="es-ES" sz="2000" b="0" dirty="0" err="1">
                  <a:solidFill>
                    <a:srgbClr val="C00000"/>
                  </a:solidFill>
                  <a:latin typeface="Arial Rounded MT Bold" pitchFamily="34" charset="0"/>
                </a:rPr>
                <a:t>High</a:t>
              </a:r>
              <a:r>
                <a:rPr lang="es-ES" sz="2000" b="0" dirty="0">
                  <a:solidFill>
                    <a:srgbClr val="C00000"/>
                  </a:solidFill>
                  <a:latin typeface="Arial Rounded MT Bold" pitchFamily="34" charset="0"/>
                </a:rPr>
                <a:t> fine-</a:t>
              </a:r>
              <a:r>
                <a:rPr lang="es-ES" sz="2000" b="0" dirty="0" err="1">
                  <a:solidFill>
                    <a:srgbClr val="C00000"/>
                  </a:solidFill>
                  <a:latin typeface="Arial Rounded MT Bold" pitchFamily="34" charset="0"/>
                </a:rPr>
                <a:t>tunning</a:t>
              </a:r>
              <a:r>
                <a:rPr lang="es-ES" sz="2000" b="0" dirty="0">
                  <a:solidFill>
                    <a:srgbClr val="C00000"/>
                  </a:solidFill>
                  <a:latin typeface="Arial Rounded MT Bold" pitchFamily="34" charset="0"/>
                </a:rPr>
                <a:t>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required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for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this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to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work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in </a:t>
              </a:r>
              <a:r>
                <a:rPr lang="es-ES" sz="2000" b="0" dirty="0" err="1" smtClean="0">
                  <a:solidFill>
                    <a:srgbClr val="C00000"/>
                  </a:solidFill>
                  <a:latin typeface="Arial Rounded MT Bold" pitchFamily="34" charset="0"/>
                </a:rPr>
                <a:t>the</a:t>
              </a:r>
              <a:r>
                <a:rPr lang="es-ES" sz="2000" b="0" dirty="0" smtClean="0">
                  <a:solidFill>
                    <a:srgbClr val="C00000"/>
                  </a:solidFill>
                  <a:latin typeface="Arial Rounded MT Bold" pitchFamily="34" charset="0"/>
                </a:rPr>
                <a:t> SM</a:t>
              </a:r>
              <a:endParaRPr lang="es-ES_tradnl" sz="2000" b="0" dirty="0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39" name="18 Grupo"/>
            <p:cNvGrpSpPr/>
            <p:nvPr/>
          </p:nvGrpSpPr>
          <p:grpSpPr>
            <a:xfrm>
              <a:off x="1310309" y="4865892"/>
              <a:ext cx="3462511" cy="663034"/>
              <a:chOff x="1166293" y="3502900"/>
              <a:chExt cx="3462511" cy="663034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66293" y="3502900"/>
                <a:ext cx="3462511" cy="663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2" name="22 Conector recto"/>
              <p:cNvCxnSpPr/>
              <p:nvPr/>
            </p:nvCxnSpPr>
            <p:spPr bwMode="auto">
              <a:xfrm>
                <a:off x="1403648" y="3645024"/>
                <a:ext cx="288032" cy="0"/>
              </a:xfrm>
              <a:prstGeom prst="line">
                <a:avLst/>
              </a:prstGeom>
              <a:solidFill>
                <a:schemeClr val="hlink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-154671" y="3705992"/>
              <a:ext cx="3888432" cy="254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/>
              <a:endParaRPr lang="es-ES" sz="2000" b="0" dirty="0" smtClean="0">
                <a:latin typeface="Arial Rounded MT Bold" pitchFamily="34" charset="0"/>
              </a:endParaRPr>
            </a:p>
            <a:p>
              <a:pPr eaLnBrk="0" hangingPunct="0"/>
              <a:r>
                <a:rPr lang="es-ES" sz="2400" b="0" dirty="0" err="1" smtClean="0">
                  <a:latin typeface="Arial Rounded MT Bold" pitchFamily="34" charset="0"/>
                </a:rPr>
                <a:t>From</a:t>
              </a:r>
              <a:r>
                <a:rPr lang="es-ES" sz="2400" b="0" dirty="0" smtClean="0">
                  <a:latin typeface="Arial Rounded MT Bold" pitchFamily="34" charset="0"/>
                </a:rPr>
                <a:t> non-</a:t>
              </a:r>
              <a:r>
                <a:rPr lang="es-ES" sz="2400" b="0" dirty="0" err="1" smtClean="0">
                  <a:latin typeface="Arial Rounded MT Bold" pitchFamily="34" charset="0"/>
                </a:rPr>
                <a:t>observation</a:t>
              </a:r>
              <a:r>
                <a:rPr lang="es-ES" sz="2400" b="0" dirty="0" smtClean="0">
                  <a:latin typeface="Arial Rounded MT Bold" pitchFamily="34" charset="0"/>
                </a:rPr>
                <a:t> of </a:t>
              </a:r>
              <a:r>
                <a:rPr lang="es-ES" sz="2400" b="0" dirty="0" err="1" smtClean="0">
                  <a:latin typeface="Arial Rounded MT Bold" pitchFamily="34" charset="0"/>
                </a:rPr>
                <a:t>neutron</a:t>
              </a:r>
              <a:r>
                <a:rPr lang="es-ES" sz="2400" b="0" dirty="0" smtClean="0">
                  <a:latin typeface="Arial Rounded MT Bold" pitchFamily="34" charset="0"/>
                </a:rPr>
                <a:t> </a:t>
              </a:r>
              <a:r>
                <a:rPr lang="es-ES" sz="2400" b="0" dirty="0" err="1" smtClean="0">
                  <a:latin typeface="Arial Rounded MT Bold" pitchFamily="34" charset="0"/>
                </a:rPr>
                <a:t>electric</a:t>
              </a:r>
              <a:r>
                <a:rPr lang="es-ES" sz="2400" b="0" dirty="0" smtClean="0">
                  <a:latin typeface="Arial Rounded MT Bold" pitchFamily="34" charset="0"/>
                </a:rPr>
                <a:t> </a:t>
              </a:r>
              <a:r>
                <a:rPr lang="es-ES" sz="2400" b="0" dirty="0" err="1" smtClean="0">
                  <a:latin typeface="Arial Rounded MT Bold" pitchFamily="34" charset="0"/>
                </a:rPr>
                <a:t>dipole</a:t>
              </a:r>
              <a:r>
                <a:rPr lang="es-ES" sz="2400" b="0" dirty="0" smtClean="0">
                  <a:latin typeface="Arial Rounded MT Bold" pitchFamily="34" charset="0"/>
                </a:rPr>
                <a:t> </a:t>
              </a:r>
              <a:r>
                <a:rPr lang="es-ES" sz="2400" b="0" dirty="0" err="1" smtClean="0">
                  <a:latin typeface="Arial Rounded MT Bold" pitchFamily="34" charset="0"/>
                </a:rPr>
                <a:t>moment</a:t>
              </a:r>
              <a:r>
                <a:rPr lang="es-ES" sz="2400" b="0" dirty="0" smtClean="0">
                  <a:latin typeface="Arial Rounded MT Bold" pitchFamily="34" charset="0"/>
                </a:rPr>
                <a:t>:</a:t>
              </a:r>
            </a:p>
            <a:p>
              <a:pPr eaLnBrk="0" hangingPunct="0"/>
              <a:endParaRPr lang="es-ES" sz="2000" b="0" dirty="0" smtClean="0">
                <a:latin typeface="Arial Rounded MT Bold" pitchFamily="34" charset="0"/>
              </a:endParaRPr>
            </a:p>
            <a:p>
              <a:pPr eaLnBrk="0" hangingPunct="0"/>
              <a:endParaRPr lang="es-ES" sz="2000" b="0" dirty="0" smtClean="0">
                <a:latin typeface="Arial Rounded MT Bold" pitchFamily="34" charset="0"/>
              </a:endParaRPr>
            </a:p>
            <a:p>
              <a:pPr eaLnBrk="0" hangingPunct="0"/>
              <a:endParaRPr lang="es-ES" sz="2000" b="0" dirty="0" smtClean="0">
                <a:latin typeface="Arial Rounded MT Bold" pitchFamily="34" charset="0"/>
              </a:endParaRPr>
            </a:p>
            <a:p>
              <a:pPr eaLnBrk="0" hangingPunct="0"/>
              <a:endParaRPr lang="es-ES_tradnl" sz="2000" b="0" dirty="0">
                <a:latin typeface="Arial Rounded MT Bold" pitchFamily="34" charset="0"/>
              </a:endParaRPr>
            </a:p>
          </p:txBody>
        </p:sp>
      </p:grpSp>
      <p:sp>
        <p:nvSpPr>
          <p:cNvPr id="43" name="Rectángulo 42"/>
          <p:cNvSpPr/>
          <p:nvPr/>
        </p:nvSpPr>
        <p:spPr>
          <a:xfrm>
            <a:off x="2351583" y="4941168"/>
            <a:ext cx="606297" cy="82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8171" y="4910622"/>
            <a:ext cx="3559994" cy="7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Arial Rounded MT Bold" pitchFamily="34" charset="0"/>
              </a:rPr>
              <a:t>Axions: theory motivation</a:t>
            </a:r>
            <a:endParaRPr lang="en-US" noProof="0" dirty="0"/>
          </a:p>
        </p:txBody>
      </p:sp>
      <p:sp>
        <p:nvSpPr>
          <p:cNvPr id="24" name="2 Marcador de contenido"/>
          <p:cNvSpPr>
            <a:spLocks noGrp="1"/>
          </p:cNvSpPr>
          <p:nvPr>
            <p:ph idx="1"/>
          </p:nvPr>
        </p:nvSpPr>
        <p:spPr>
          <a:xfrm>
            <a:off x="471792" y="1484784"/>
            <a:ext cx="11312839" cy="4343812"/>
          </a:xfrm>
        </p:spPr>
        <p:txBody>
          <a:bodyPr/>
          <a:lstStyle/>
          <a:p>
            <a:r>
              <a:rPr lang="en-US" sz="2400" noProof="0" dirty="0" smtClean="0">
                <a:solidFill>
                  <a:srgbClr val="C00000"/>
                </a:solidFill>
                <a:latin typeface="Arial Rounded MT Bold" pitchFamily="34" charset="0"/>
              </a:rPr>
              <a:t>Peccei-Quinn solution </a:t>
            </a:r>
            <a:r>
              <a:rPr lang="en-US" sz="2400" noProof="0" dirty="0" smtClean="0">
                <a:latin typeface="Arial Rounded MT Bold" pitchFamily="34" charset="0"/>
              </a:rPr>
              <a:t>to the strong CP problem</a:t>
            </a:r>
            <a:endParaRPr lang="en-US" sz="2000" noProof="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endParaRPr lang="en-US" sz="20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New U(1) symmetry introduced in the SM: Peccei Quinn symmetry of scale </a:t>
            </a:r>
            <a:r>
              <a:rPr lang="en-US" sz="1800" i="1" noProof="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800" i="1" baseline="-25000" noProof="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1800" baseline="-250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The AXION appears as the </a:t>
            </a:r>
            <a:r>
              <a:rPr lang="en-US" sz="1800" noProof="0" dirty="0" err="1" smtClean="0">
                <a:solidFill>
                  <a:srgbClr val="C00000"/>
                </a:solidFill>
                <a:latin typeface="Arial Rounded MT Bold" pitchFamily="34" charset="0"/>
              </a:rPr>
              <a:t>Nambu</a:t>
            </a:r>
            <a:r>
              <a:rPr lang="en-US" sz="1800" noProof="0" dirty="0" smtClean="0">
                <a:solidFill>
                  <a:srgbClr val="C00000"/>
                </a:solidFill>
                <a:latin typeface="Arial Rounded MT Bold" pitchFamily="34" charset="0"/>
              </a:rPr>
              <a:t>-Goldstone boson </a:t>
            </a:r>
            <a:r>
              <a:rPr lang="en-US" sz="1800" noProof="0" dirty="0" smtClean="0">
                <a:latin typeface="Arial Rounded MT Bold" pitchFamily="34" charset="0"/>
              </a:rPr>
              <a:t>of the spontaneous breaking of the PQ symmetry</a:t>
            </a:r>
          </a:p>
          <a:p>
            <a:endParaRPr lang="en-US" sz="2000" noProof="0" dirty="0" smtClean="0">
              <a:latin typeface="Arial Rounded MT Bold" pitchFamily="34" charset="0"/>
            </a:endParaRPr>
          </a:p>
          <a:p>
            <a:endParaRPr lang="en-US" sz="2000" noProof="0" dirty="0" smtClean="0">
              <a:latin typeface="Arial Rounded MT Bold" pitchFamily="34" charset="0"/>
            </a:endParaRPr>
          </a:p>
          <a:p>
            <a:endParaRPr lang="en-US" sz="2000" noProof="0" dirty="0" smtClean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25</a:t>
            </a:fld>
            <a:endParaRPr lang="es-ES" b="0">
              <a:latin typeface="Arial Rounded MT Bold" panose="020F0704030504030204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 l="1344" t="38860" r="12605" b="17343"/>
          <a:stretch>
            <a:fillRect/>
          </a:stretch>
        </p:blipFill>
        <p:spPr bwMode="auto">
          <a:xfrm>
            <a:off x="2887042" y="3830326"/>
            <a:ext cx="4176136" cy="96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485454" y="3917063"/>
            <a:ext cx="2138938" cy="64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b="0" dirty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s-ES" b="0" dirty="0">
                <a:solidFill>
                  <a:srgbClr val="C00000"/>
                </a:solidFill>
                <a:latin typeface="Arial Rounded MT Bold" pitchFamily="34" charset="0"/>
              </a:rPr>
              <a:t> absorbed in </a:t>
            </a:r>
          </a:p>
          <a:p>
            <a:pPr algn="ctr"/>
            <a:r>
              <a:rPr lang="es-ES" b="0" dirty="0" err="1">
                <a:solidFill>
                  <a:srgbClr val="C00000"/>
                </a:solidFill>
                <a:latin typeface="Arial Rounded MT Bold" pitchFamily="34" charset="0"/>
              </a:rPr>
              <a:t>the</a:t>
            </a:r>
            <a:r>
              <a:rPr lang="es-ES" b="0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b="0" dirty="0" err="1">
                <a:solidFill>
                  <a:srgbClr val="C00000"/>
                </a:solidFill>
                <a:latin typeface="Arial Rounded MT Bold" pitchFamily="34" charset="0"/>
              </a:rPr>
              <a:t>definition</a:t>
            </a:r>
            <a:r>
              <a:rPr lang="es-ES" b="0" dirty="0">
                <a:solidFill>
                  <a:srgbClr val="C00000"/>
                </a:solidFill>
                <a:latin typeface="Arial Rounded MT Bold" pitchFamily="34" charset="0"/>
              </a:rPr>
              <a:t> of </a:t>
            </a:r>
            <a:r>
              <a:rPr lang="es-ES" b="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b="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5321116" y="3686302"/>
            <a:ext cx="1746388" cy="1214878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latin typeface="Arial Rounded MT Bold" pitchFamily="34" charset="0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H="1">
            <a:off x="6232409" y="4902564"/>
            <a:ext cx="2" cy="38255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>
              <a:latin typeface="Arial Rounded MT Bold" pitchFamily="34" charset="0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761954" y="5404768"/>
            <a:ext cx="5594964" cy="7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buClr>
                <a:srgbClr val="FFFF00"/>
              </a:buClr>
              <a:buFont typeface="Wingdings" pitchFamily="2" charset="2"/>
              <a:buNone/>
            </a:pPr>
            <a:r>
              <a:rPr lang="es-ES" sz="2400" b="0" dirty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s-ES" sz="2400" b="0" dirty="0">
                <a:solidFill>
                  <a:srgbClr val="C00000"/>
                </a:solidFill>
                <a:latin typeface="Arial Rounded MT Bold" pitchFamily="34" charset="0"/>
              </a:rPr>
              <a:t> = </a:t>
            </a:r>
            <a:r>
              <a:rPr lang="es-E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ES" sz="2400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sz="2000" b="0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000" b="0" dirty="0" smtClean="0">
                <a:latin typeface="Arial Rounded MT Bold" pitchFamily="34" charset="0"/>
              </a:rPr>
              <a:t>relaxes to zero… </a:t>
            </a:r>
          </a:p>
          <a:p>
            <a:pPr marL="342900" indent="-342900" algn="ctr" eaLnBrk="0" hangingPunct="0">
              <a:buClr>
                <a:srgbClr val="FFFF00"/>
              </a:buClr>
              <a:buFont typeface="Wingdings" pitchFamily="2" charset="2"/>
              <a:buNone/>
            </a:pPr>
            <a:r>
              <a:rPr lang="en-US" sz="2000" b="0" dirty="0" smtClean="0">
                <a:latin typeface="Arial Rounded MT Bold" pitchFamily="34" charset="0"/>
              </a:rPr>
              <a:t>CP conservation is preserved “dynamically</a:t>
            </a:r>
            <a:r>
              <a:rPr lang="es-ES" sz="2000" b="0" dirty="0" smtClean="0">
                <a:latin typeface="Arial Rounded MT Bold" pitchFamily="34" charset="0"/>
              </a:rPr>
              <a:t>”</a:t>
            </a:r>
            <a:endParaRPr lang="es-ES_tradnl" sz="2000" b="0" dirty="0">
              <a:latin typeface="Arial Rounded MT Bold" pitchFamily="34" charset="0"/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2787974" y="3573529"/>
            <a:ext cx="2030702" cy="2882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s-ES" sz="1600" b="0">
                <a:latin typeface="Arial Rounded MT Bold" pitchFamily="34" charset="0"/>
              </a:rPr>
              <a:t>“Axion lagrangian”</a:t>
            </a:r>
          </a:p>
        </p:txBody>
      </p:sp>
    </p:spTree>
    <p:extLst>
      <p:ext uri="{BB962C8B-B14F-4D97-AF65-F5344CB8AC3E}">
        <p14:creationId xmlns:p14="http://schemas.microsoft.com/office/powerpoint/2010/main" val="1119936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Arial Rounded MT Bold" pitchFamily="34" charset="0"/>
              </a:rPr>
              <a:t>The axion</a:t>
            </a:r>
            <a:endParaRPr lang="en-U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26</a:t>
            </a:fld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52" y="3356769"/>
            <a:ext cx="879680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Rounded MT Bold" pitchFamily="34" charset="0"/>
              </a:rPr>
              <a:t>Basic properties:</a:t>
            </a:r>
          </a:p>
          <a:p>
            <a:pPr lvl="1" eaLnBrk="1" hangingPunct="1">
              <a:defRPr/>
            </a:pPr>
            <a:r>
              <a:rPr lang="en-US" sz="2000" b="0" dirty="0" err="1" smtClean="0">
                <a:latin typeface="Arial Rounded MT Bold" pitchFamily="34" charset="0"/>
              </a:rPr>
              <a:t>Pseudoscalar</a:t>
            </a:r>
            <a:r>
              <a:rPr lang="en-US" sz="2000" b="0" dirty="0" smtClean="0">
                <a:latin typeface="Arial Rounded MT Bold" pitchFamily="34" charset="0"/>
              </a:rPr>
              <a:t> particle</a:t>
            </a:r>
          </a:p>
          <a:p>
            <a:pPr lvl="1" eaLnBrk="1" hangingPunct="1">
              <a:defRPr/>
            </a:pPr>
            <a:r>
              <a:rPr lang="en-US" sz="2000" b="0" dirty="0" smtClean="0">
                <a:latin typeface="Arial Rounded MT Bold" pitchFamily="34" charset="0"/>
              </a:rPr>
              <a:t>Neutral</a:t>
            </a:r>
          </a:p>
          <a:p>
            <a:pPr lvl="1" eaLnBrk="1" hangingPunct="1">
              <a:defRPr/>
            </a:pPr>
            <a:r>
              <a:rPr lang="en-US" sz="2000" b="0" dirty="0" smtClean="0">
                <a:latin typeface="Arial Rounded MT Bold" pitchFamily="34" charset="0"/>
              </a:rPr>
              <a:t>Gets very small mass through mixing with </a:t>
            </a:r>
            <a:r>
              <a:rPr lang="en-US" sz="2000" b="0" dirty="0" err="1" smtClean="0">
                <a:latin typeface="Arial Rounded MT Bold" pitchFamily="34" charset="0"/>
              </a:rPr>
              <a:t>pions</a:t>
            </a:r>
            <a:endParaRPr lang="en-US" sz="2000" b="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pPr lvl="1" eaLnBrk="1" hangingPunct="1">
              <a:defRPr/>
            </a:pPr>
            <a:r>
              <a:rPr lang="en-US" sz="2000" b="0" dirty="0" smtClean="0">
                <a:latin typeface="Arial Rounded MT Bold" pitchFamily="34" charset="0"/>
              </a:rPr>
              <a:t>Stable (for practical purposes)</a:t>
            </a:r>
            <a:r>
              <a:rPr lang="en-US" sz="2000" b="0" dirty="0" smtClean="0">
                <a:solidFill>
                  <a:srgbClr val="FFFF00"/>
                </a:solidFill>
                <a:latin typeface="Arial Rounded MT Bold" pitchFamily="34" charset="0"/>
              </a:rPr>
              <a:t>. </a:t>
            </a:r>
          </a:p>
          <a:p>
            <a:pPr lvl="1" eaLnBrk="1" hangingPunct="1">
              <a:defRPr/>
            </a:pPr>
            <a:r>
              <a:rPr lang="en-US" sz="2000" b="0" dirty="0" smtClean="0">
                <a:latin typeface="Arial Rounded MT Bold" pitchFamily="34" charset="0"/>
              </a:rPr>
              <a:t>Phenomenology driven by the PQ scale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0" dirty="0" smtClean="0">
                <a:latin typeface="Arial Rounded MT Bold" pitchFamily="34" charset="0"/>
              </a:rPr>
              <a:t>. (couplings inversely proportional to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0" dirty="0" smtClean="0">
                <a:latin typeface="Arial Rounded MT Bold" pitchFamily="34" charset="0"/>
              </a:rPr>
              <a:t>)</a:t>
            </a:r>
          </a:p>
          <a:p>
            <a:pPr eaLnBrk="1" hangingPunct="1">
              <a:defRPr/>
            </a:pPr>
            <a:endParaRPr lang="en-US" sz="2400" b="0" dirty="0" smtClean="0">
              <a:latin typeface="Arial Rounded MT Bold" pitchFamily="34" charset="0"/>
            </a:endParaRPr>
          </a:p>
          <a:p>
            <a:pPr eaLnBrk="1" hangingPunct="1">
              <a:defRPr/>
            </a:pPr>
            <a:endParaRPr lang="en-US" b="0" dirty="0" smtClean="0">
              <a:latin typeface="Arial Rounded MT Bold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344" t="38860" r="12605" b="17343"/>
          <a:stretch>
            <a:fillRect/>
          </a:stretch>
        </p:blipFill>
        <p:spPr bwMode="auto">
          <a:xfrm>
            <a:off x="6373948" y="2348880"/>
            <a:ext cx="5050644" cy="1170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519837" y="2741837"/>
            <a:ext cx="5218113" cy="1106488"/>
            <a:chOff x="1701" y="1944"/>
            <a:chExt cx="3287" cy="697"/>
          </a:xfrm>
        </p:grpSpPr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4671" y="1944"/>
              <a:ext cx="317" cy="31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701" y="2160"/>
              <a:ext cx="2993" cy="481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84213" y="1340073"/>
            <a:ext cx="11028411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400" b="0" dirty="0">
                <a:latin typeface="Arial Rounded MT Bold" pitchFamily="34" charset="0"/>
              </a:rPr>
              <a:t>The PQ scenario solves the strong CP-problem. But </a:t>
            </a:r>
            <a:r>
              <a:rPr lang="en-US" sz="2400" b="0" dirty="0" smtClean="0">
                <a:latin typeface="Arial Rounded MT Bold" pitchFamily="34" charset="0"/>
              </a:rPr>
              <a:t>a most </a:t>
            </a:r>
            <a:r>
              <a:rPr lang="en-US" sz="2400" b="0" dirty="0">
                <a:latin typeface="Arial Rounded MT Bold" pitchFamily="34" charset="0"/>
              </a:rPr>
              <a:t>interesting </a:t>
            </a:r>
            <a:r>
              <a:rPr lang="en-US" sz="2400" b="0" dirty="0" smtClean="0">
                <a:latin typeface="Arial Rounded MT Bold" pitchFamily="34" charset="0"/>
              </a:rPr>
              <a:t>consequence is the </a:t>
            </a:r>
            <a:r>
              <a:rPr lang="en-US" sz="2400" b="0" dirty="0">
                <a:latin typeface="Arial Rounded MT Bold" pitchFamily="34" charset="0"/>
              </a:rPr>
              <a:t>appearance of this new particle, the </a:t>
            </a:r>
            <a:r>
              <a:rPr lang="en-US" sz="2400" b="0" i="1" dirty="0">
                <a:latin typeface="Arial Rounded MT Bold" pitchFamily="34" charset="0"/>
              </a:rPr>
              <a:t>axion</a:t>
            </a:r>
            <a:r>
              <a:rPr lang="en-US" sz="2400" b="0" dirty="0">
                <a:latin typeface="Arial Rounded MT Bold" pitchFamily="34" charset="0"/>
              </a:rPr>
              <a:t>. </a:t>
            </a:r>
            <a:endParaRPr lang="en-US" sz="2400" b="0" dirty="0" smtClean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0" dirty="0" smtClean="0">
                <a:latin typeface="Arial Rounded MT Bold" pitchFamily="34" charset="0"/>
              </a:rPr>
              <a:t>	</a:t>
            </a:r>
            <a:r>
              <a:rPr lang="en-US" b="0" dirty="0" smtClean="0">
                <a:latin typeface="Arial Rounded MT Bold" pitchFamily="34" charset="0"/>
              </a:rPr>
              <a:t>(Weinberg, </a:t>
            </a:r>
            <a:r>
              <a:rPr lang="en-US" b="0" dirty="0" err="1" smtClean="0">
                <a:latin typeface="Arial Rounded MT Bold" pitchFamily="34" charset="0"/>
              </a:rPr>
              <a:t>Wilcek</a:t>
            </a:r>
            <a:r>
              <a:rPr lang="en-US" b="0" dirty="0" smtClean="0">
                <a:latin typeface="Arial Rounded MT Bold" pitchFamily="34" charset="0"/>
              </a:rPr>
              <a:t>)</a:t>
            </a:r>
            <a:endParaRPr lang="en-US" sz="3200" b="0" dirty="0">
              <a:latin typeface="Arial Rounded MT Bold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3268" y="4254136"/>
            <a:ext cx="3739356" cy="89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6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188673" y="3059797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dirty="0" err="1" smtClean="0">
                <a:latin typeface="Arial Rounded MT Bold" panose="020F0704030504030204" pitchFamily="34" charset="0"/>
              </a:rPr>
              <a:t>Mass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dirty="0" err="1">
                <a:latin typeface="Arial Rounded MT Bold" panose="020F0704030504030204" pitchFamily="34" charset="0"/>
              </a:rPr>
              <a:t>generic</a:t>
            </a:r>
            <a:endParaRPr lang="es-ES" b="0" i="1" dirty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63352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dirty="0" smtClean="0">
                <a:latin typeface="Arial Rounded MT Bold" panose="020F0704030504030204" pitchFamily="34" charset="0"/>
              </a:rPr>
              <a:t>Gluon </a:t>
            </a:r>
            <a:r>
              <a:rPr lang="es-ES" b="0" dirty="0" err="1" smtClean="0">
                <a:latin typeface="Arial Rounded MT Bold" panose="020F0704030504030204" pitchFamily="34" charset="0"/>
              </a:rPr>
              <a:t>coupling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dirty="0" err="1" smtClean="0">
                <a:latin typeface="Arial Rounded MT Bold" panose="020F0704030504030204" pitchFamily="34" charset="0"/>
              </a:rPr>
              <a:t>generic</a:t>
            </a:r>
            <a:endParaRPr lang="es-ES" b="0" i="1" dirty="0">
              <a:latin typeface="Arial Rounded MT Bold" panose="020F0704030504030204" pitchFamily="34" charset="0"/>
            </a:endParaRPr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 smtClean="0">
                <a:latin typeface="Arial Rounded MT Bold" pitchFamily="34" charset="0"/>
              </a:rPr>
              <a:t>Axion phenomenology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1341438"/>
            <a:ext cx="10742984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noProof="0" dirty="0" smtClean="0">
                <a:latin typeface="Arial Rounded MT Bold" pitchFamily="34" charset="0"/>
              </a:rPr>
              <a:t>Some phenomenology depends on the </a:t>
            </a:r>
            <a:r>
              <a:rPr lang="en-US" sz="2400" b="1" noProof="0" dirty="0" smtClean="0">
                <a:solidFill>
                  <a:srgbClr val="C00000"/>
                </a:solidFill>
                <a:latin typeface="Arial Rounded MT Bold" pitchFamily="34" charset="0"/>
              </a:rPr>
              <a:t>“axion model”</a:t>
            </a:r>
            <a:r>
              <a:rPr lang="en-US" sz="2400" b="1" noProof="0" dirty="0" smtClean="0">
                <a:latin typeface="Arial Rounded MT Bold" pitchFamily="34" charset="0"/>
              </a:rPr>
              <a:t>, </a:t>
            </a:r>
            <a:r>
              <a:rPr lang="en-US" sz="2400" noProof="0" dirty="0" smtClean="0">
                <a:latin typeface="Arial Rounded MT Bold" pitchFamily="34" charset="0"/>
              </a:rPr>
              <a:t>e.g.</a:t>
            </a:r>
          </a:p>
          <a:p>
            <a:pPr lvl="1" eaLnBrk="1" hangingPunct="1">
              <a:defRPr/>
            </a:pPr>
            <a:r>
              <a:rPr lang="en-US" sz="2000" noProof="0" dirty="0" smtClean="0">
                <a:latin typeface="Arial Rounded MT Bold" pitchFamily="34" charset="0"/>
              </a:rPr>
              <a:t>KSVZ axions are “hadronic axions” (no coupling with leptons at tree level)</a:t>
            </a:r>
          </a:p>
          <a:p>
            <a:pPr lvl="1" eaLnBrk="1" hangingPunct="1">
              <a:defRPr/>
            </a:pPr>
            <a:r>
              <a:rPr lang="en-US" sz="2000" noProof="0" dirty="0" smtClean="0">
                <a:latin typeface="Arial Rounded MT Bold" pitchFamily="34" charset="0"/>
              </a:rPr>
              <a:t>DFSZ axions couple to electrons</a:t>
            </a:r>
          </a:p>
          <a:p>
            <a:pPr eaLnBrk="1" hangingPunct="1">
              <a:defRPr/>
            </a:pPr>
            <a:endParaRPr lang="en-US" noProof="0" dirty="0" smtClean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096000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dirty="0" err="1" smtClean="0">
                <a:latin typeface="Arial Rounded MT Bold" panose="020F0704030504030204" pitchFamily="34" charset="0"/>
              </a:rPr>
              <a:t>Photon</a:t>
            </a:r>
            <a:r>
              <a:rPr lang="es-ES" b="0" dirty="0" smtClean="0">
                <a:latin typeface="Arial Rounded MT Bold" panose="020F0704030504030204" pitchFamily="34" charset="0"/>
              </a:rPr>
              <a:t> </a:t>
            </a:r>
            <a:r>
              <a:rPr lang="es-ES" b="0" dirty="0" err="1" smtClean="0">
                <a:latin typeface="Arial Rounded MT Bold" panose="020F0704030504030204" pitchFamily="34" charset="0"/>
              </a:rPr>
              <a:t>coupling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dirty="0" err="1">
                <a:latin typeface="Arial Rounded MT Bold" panose="020F0704030504030204" pitchFamily="34" charset="0"/>
              </a:rPr>
              <a:t>g</a:t>
            </a:r>
            <a:r>
              <a:rPr lang="es-ES" b="0" i="1" dirty="0" err="1" smtClean="0">
                <a:latin typeface="Arial Rounded MT Bold" panose="020F0704030504030204" pitchFamily="34" charset="0"/>
              </a:rPr>
              <a:t>eneric</a:t>
            </a:r>
            <a:r>
              <a:rPr lang="es-ES" b="0" i="1" dirty="0" smtClean="0">
                <a:latin typeface="Arial Rounded MT Bold" panose="020F0704030504030204" pitchFamily="34" charset="0"/>
              </a:rPr>
              <a:t> </a:t>
            </a:r>
            <a:r>
              <a:rPr lang="es-ES" b="0" i="1" dirty="0" err="1" smtClean="0">
                <a:latin typeface="Arial Rounded MT Bold" panose="020F0704030504030204" pitchFamily="34" charset="0"/>
              </a:rPr>
              <a:t>but</a:t>
            </a:r>
            <a:r>
              <a:rPr lang="es-ES" b="0" i="1" dirty="0" smtClean="0">
                <a:latin typeface="Arial Rounded MT Bold" panose="020F0704030504030204" pitchFamily="34" charset="0"/>
              </a:rPr>
              <a:t> </a:t>
            </a:r>
            <a:r>
              <a:rPr lang="es-ES" b="0" i="1" dirty="0" err="1" smtClean="0">
                <a:latin typeface="Arial Rounded MT Bold" panose="020F0704030504030204" pitchFamily="34" charset="0"/>
              </a:rPr>
              <a:t>value</a:t>
            </a:r>
            <a:endParaRPr lang="es-ES" b="0" i="1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dirty="0" err="1" smtClean="0">
                <a:latin typeface="Arial Rounded MT Bold" panose="020F0704030504030204" pitchFamily="34" charset="0"/>
              </a:rPr>
              <a:t>model</a:t>
            </a:r>
            <a:r>
              <a:rPr lang="es-ES" b="0" i="1" dirty="0" smtClean="0">
                <a:latin typeface="Arial Rounded MT Bold" panose="020F0704030504030204" pitchFamily="34" charset="0"/>
              </a:rPr>
              <a:t> </a:t>
            </a:r>
            <a:r>
              <a:rPr lang="es-ES" b="0" i="1" dirty="0" err="1" smtClean="0">
                <a:latin typeface="Arial Rounded MT Bold" panose="020F0704030504030204" pitchFamily="34" charset="0"/>
              </a:rPr>
              <a:t>dependent</a:t>
            </a:r>
            <a:endParaRPr lang="es-ES" b="0" i="1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995515" y="3068960"/>
            <a:ext cx="2808312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t"/>
          <a:lstStyle/>
          <a:p>
            <a:pPr algn="ctr"/>
            <a:r>
              <a:rPr lang="es-ES" b="0" dirty="0" err="1" smtClean="0">
                <a:latin typeface="Arial Rounded MT Bold" panose="020F0704030504030204" pitchFamily="34" charset="0"/>
              </a:rPr>
              <a:t>Fermion</a:t>
            </a:r>
            <a:r>
              <a:rPr lang="es-ES" b="0" dirty="0" smtClean="0">
                <a:latin typeface="Arial Rounded MT Bold" panose="020F0704030504030204" pitchFamily="34" charset="0"/>
              </a:rPr>
              <a:t> </a:t>
            </a:r>
            <a:r>
              <a:rPr lang="es-ES" b="0" dirty="0" err="1" smtClean="0">
                <a:latin typeface="Arial Rounded MT Bold" panose="020F0704030504030204" pitchFamily="34" charset="0"/>
              </a:rPr>
              <a:t>couplings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r>
              <a:rPr lang="es-ES" b="0" dirty="0" err="1" smtClean="0">
                <a:latin typeface="Arial Rounded MT Bold" panose="020F0704030504030204" pitchFamily="34" charset="0"/>
              </a:rPr>
              <a:t>Electron</a:t>
            </a:r>
            <a:r>
              <a:rPr lang="es-ES" b="0" dirty="0" smtClean="0">
                <a:latin typeface="Arial Rounded MT Bold" panose="020F0704030504030204" pitchFamily="34" charset="0"/>
              </a:rPr>
              <a:t> </a:t>
            </a:r>
            <a:r>
              <a:rPr lang="es-ES" b="0" dirty="0" err="1" smtClean="0">
                <a:latin typeface="Arial Rounded MT Bold" panose="020F0704030504030204" pitchFamily="34" charset="0"/>
              </a:rPr>
              <a:t>coupling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s-ES" b="0" dirty="0" err="1" smtClean="0">
                <a:latin typeface="Arial Rounded MT Bold" panose="020F0704030504030204" pitchFamily="34" charset="0"/>
              </a:rPr>
              <a:t>Nucleon</a:t>
            </a:r>
            <a:r>
              <a:rPr lang="es-ES" b="0" dirty="0" smtClean="0">
                <a:latin typeface="Arial Rounded MT Bold" panose="020F0704030504030204" pitchFamily="34" charset="0"/>
              </a:rPr>
              <a:t> </a:t>
            </a:r>
            <a:r>
              <a:rPr lang="es-ES" b="0" dirty="0" err="1" smtClean="0">
                <a:latin typeface="Arial Rounded MT Bold" panose="020F0704030504030204" pitchFamily="34" charset="0"/>
              </a:rPr>
              <a:t>coupling</a:t>
            </a:r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s-ES" b="0" dirty="0" smtClean="0">
                <a:latin typeface="Arial Rounded MT Bold" panose="020F0704030504030204" pitchFamily="34" charset="0"/>
              </a:rPr>
              <a:t>…</a:t>
            </a: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r>
              <a:rPr lang="es-ES" b="0" i="1" dirty="0" err="1" smtClean="0">
                <a:latin typeface="Arial Rounded MT Bold" panose="020F0704030504030204" pitchFamily="34" charset="0"/>
              </a:rPr>
              <a:t>Model</a:t>
            </a:r>
            <a:r>
              <a:rPr lang="es-ES" b="0" i="1" dirty="0" smtClean="0">
                <a:latin typeface="Arial Rounded MT Bold" panose="020F0704030504030204" pitchFamily="34" charset="0"/>
              </a:rPr>
              <a:t> </a:t>
            </a:r>
            <a:r>
              <a:rPr lang="es-ES" b="0" i="1" dirty="0" err="1" smtClean="0">
                <a:latin typeface="Arial Rounded MT Bold" panose="020F0704030504030204" pitchFamily="34" charset="0"/>
              </a:rPr>
              <a:t>dependent</a:t>
            </a:r>
            <a:endParaRPr lang="es-ES" b="0" i="1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  <a:p>
            <a:pPr algn="ctr"/>
            <a:endParaRPr lang="es-ES" b="0" dirty="0" smtClean="0">
              <a:latin typeface="Arial Rounded MT Bold" panose="020F0704030504030204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3044" t="38860" r="12605" b="17343"/>
          <a:stretch/>
        </p:blipFill>
        <p:spPr bwMode="auto">
          <a:xfrm>
            <a:off x="839416" y="3983525"/>
            <a:ext cx="1570384" cy="911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 l="4033" t="29520" r="11261" b="17343"/>
          <a:stretch>
            <a:fillRect/>
          </a:stretch>
        </p:blipFill>
        <p:spPr bwMode="auto">
          <a:xfrm>
            <a:off x="6319608" y="4418358"/>
            <a:ext cx="2332424" cy="666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 l="40748" t="40575" r="15294" b="32288"/>
          <a:stretch/>
        </p:blipFill>
        <p:spPr bwMode="auto">
          <a:xfrm>
            <a:off x="6339509" y="3645024"/>
            <a:ext cx="2312523" cy="650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3467706" y="3645024"/>
            <a:ext cx="2340261" cy="1512168"/>
            <a:chOff x="3467706" y="3789040"/>
            <a:chExt cx="2340261" cy="1512168"/>
          </a:xfrm>
        </p:grpSpPr>
        <p:sp>
          <p:nvSpPr>
            <p:cNvPr id="2" name="Rectángulo 1"/>
            <p:cNvSpPr/>
            <p:nvPr/>
          </p:nvSpPr>
          <p:spPr>
            <a:xfrm>
              <a:off x="3467706" y="3789040"/>
              <a:ext cx="2340261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7" cstate="print"/>
            <a:srcRect t="11065" r="40304" b="23987"/>
            <a:stretch/>
          </p:blipFill>
          <p:spPr>
            <a:xfrm>
              <a:off x="3514725" y="3861048"/>
              <a:ext cx="2210222" cy="57606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7" cstate="print"/>
            <a:srcRect l="59973"/>
            <a:stretch/>
          </p:blipFill>
          <p:spPr>
            <a:xfrm>
              <a:off x="4246580" y="4369523"/>
              <a:ext cx="1481996" cy="88695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sp>
        <p:nvSpPr>
          <p:cNvPr id="7" name="Rectángulo 6"/>
          <p:cNvSpPr/>
          <p:nvPr/>
        </p:nvSpPr>
        <p:spPr>
          <a:xfrm>
            <a:off x="4007768" y="4407495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6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767408" y="2924944"/>
            <a:ext cx="10873208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ES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 smtClean="0">
                <a:latin typeface="Arial Rounded MT Bold" pitchFamily="34" charset="0"/>
              </a:rPr>
              <a:t>Axion phenomenology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1341438"/>
            <a:ext cx="5760640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noProof="0" dirty="0" smtClean="0">
                <a:solidFill>
                  <a:srgbClr val="C00000"/>
                </a:solidFill>
                <a:latin typeface="Arial Rounded MT Bold" pitchFamily="34" charset="0"/>
              </a:rPr>
              <a:t>Axion-photon coupling </a:t>
            </a:r>
            <a:r>
              <a:rPr lang="en-US" sz="2400" noProof="0" dirty="0" smtClean="0">
                <a:latin typeface="Arial Rounded MT Bold" pitchFamily="34" charset="0"/>
              </a:rPr>
              <a:t>present in every model. </a:t>
            </a:r>
          </a:p>
          <a:p>
            <a:pPr eaLnBrk="1" hangingPunct="1">
              <a:defRPr/>
            </a:pPr>
            <a:endParaRPr lang="en-US" noProof="0" dirty="0" smtClean="0"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3" cstate="print"/>
          <a:srcRect l="23438" t="14583" r="13281" b="20833"/>
          <a:stretch>
            <a:fillRect/>
          </a:stretch>
        </p:blipFill>
        <p:spPr bwMode="auto">
          <a:xfrm>
            <a:off x="8832304" y="1260974"/>
            <a:ext cx="2448272" cy="2031796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66569" name="Picture 6"/>
          <p:cNvPicPr>
            <a:picLocks noChangeAspect="1" noChangeArrowheads="1"/>
          </p:cNvPicPr>
          <p:nvPr/>
        </p:nvPicPr>
        <p:blipFill>
          <a:blip r:embed="rId4" cstate="print"/>
          <a:srcRect l="4033" t="29520" r="11261" b="17343"/>
          <a:stretch>
            <a:fillRect/>
          </a:stretch>
        </p:blipFill>
        <p:spPr bwMode="auto">
          <a:xfrm>
            <a:off x="5303241" y="1993703"/>
            <a:ext cx="3259555" cy="9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7"/>
          <p:cNvPicPr>
            <a:picLocks noChangeAspect="1" noChangeArrowheads="1"/>
          </p:cNvPicPr>
          <p:nvPr/>
        </p:nvPicPr>
        <p:blipFill>
          <a:blip r:embed="rId5" cstate="print"/>
          <a:srcRect l="17479" t="35240" r="15294" b="32288"/>
          <a:stretch>
            <a:fillRect/>
          </a:stretch>
        </p:blipFill>
        <p:spPr bwMode="auto">
          <a:xfrm>
            <a:off x="1343472" y="2100593"/>
            <a:ext cx="3536659" cy="77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1199456" y="5086227"/>
            <a:ext cx="10225136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>
                <a:solidFill>
                  <a:srgbClr val="FFFF00"/>
                </a:solidFill>
                <a:latin typeface="Arial Rounded MT Bold" pitchFamily="34" charset="0"/>
              </a:rPr>
              <a:t>	</a:t>
            </a:r>
            <a:r>
              <a:rPr lang="en-US" sz="2000" b="0" dirty="0">
                <a:solidFill>
                  <a:srgbClr val="C00000"/>
                </a:solidFill>
                <a:latin typeface="Arial Rounded MT Bold" pitchFamily="34" charset="0"/>
              </a:rPr>
              <a:t>This is probably the most relevant of axion properties. </a:t>
            </a:r>
            <a:endParaRPr lang="en-US" sz="2000" b="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 smtClean="0">
                <a:solidFill>
                  <a:srgbClr val="C00000"/>
                </a:solidFill>
                <a:latin typeface="Arial Rounded MT Bold" pitchFamily="34" charset="0"/>
              </a:rPr>
              <a:t>Most </a:t>
            </a:r>
            <a:r>
              <a:rPr lang="en-US" sz="2000" b="0" dirty="0">
                <a:solidFill>
                  <a:srgbClr val="C00000"/>
                </a:solidFill>
                <a:latin typeface="Arial Rounded MT Bold" pitchFamily="34" charset="0"/>
              </a:rPr>
              <a:t>axion detection strategies are based on the axion-photon coupling</a:t>
            </a:r>
            <a:endParaRPr lang="en-US" sz="2800" b="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63752" y="3501008"/>
            <a:ext cx="727280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Axion-photon conversion </a:t>
            </a:r>
            <a:r>
              <a:rPr lang="en-US" sz="2400" b="0" kern="0" dirty="0">
                <a:latin typeface="Arial Rounded MT Bold" pitchFamily="34" charset="0"/>
                <a:cs typeface="+mn-cs"/>
              </a:rPr>
              <a:t>in the presence of an electromagnetic field (</a:t>
            </a:r>
            <a:r>
              <a:rPr lang="en-US" sz="2400" kern="0" dirty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Primakoff effect</a:t>
            </a:r>
            <a:r>
              <a:rPr lang="en-US" sz="2400" b="0" kern="0" dirty="0">
                <a:latin typeface="Arial Rounded MT Bold" pitchFamily="34" charset="0"/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3200" b="0" kern="0" dirty="0">
              <a:latin typeface="Arial Rounded MT Bold" pitchFamily="34" charset="0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 l="21094" t="18750" r="21875" b="21875"/>
          <a:stretch>
            <a:fillRect/>
          </a:stretch>
        </p:blipFill>
        <p:spPr bwMode="auto">
          <a:xfrm>
            <a:off x="1346152" y="3140968"/>
            <a:ext cx="2085552" cy="1764952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7446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9895" y="1260100"/>
            <a:ext cx="5402558" cy="41851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 smtClean="0">
                <a:latin typeface="Arial Rounded MT Bold" pitchFamily="34" charset="0"/>
              </a:rPr>
              <a:t>Beyond axions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268760"/>
            <a:ext cx="5987008" cy="1296144"/>
          </a:xfrm>
        </p:spPr>
        <p:txBody>
          <a:bodyPr/>
          <a:lstStyle/>
          <a:p>
            <a:r>
              <a:rPr lang="en-US" sz="2000" noProof="0" dirty="0" smtClean="0">
                <a:latin typeface="Arial Rounded MT Bold" pitchFamily="34" charset="0"/>
              </a:rPr>
              <a:t>Many extensions of SM predict axion-like particles</a:t>
            </a:r>
          </a:p>
          <a:p>
            <a:pPr lvl="1"/>
            <a:r>
              <a:rPr lang="en-US" sz="1800" noProof="0" dirty="0" smtClean="0">
                <a:latin typeface="Arial Rounded MT Bold" pitchFamily="34" charset="0"/>
              </a:rPr>
              <a:t>Higher scale symmetry breaking</a:t>
            </a: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29" name="Marcador de fecha 3"/>
          <p:cNvSpPr>
            <a:spLocks noGrp="1"/>
          </p:cNvSpPr>
          <p:nvPr>
            <p:ph type="dt" sz="half" idx="10"/>
          </p:nvPr>
        </p:nvSpPr>
        <p:spPr>
          <a:xfrm>
            <a:off x="611505" y="6299869"/>
            <a:ext cx="2840990" cy="364634"/>
          </a:xfrm>
        </p:spPr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3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33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29</a:t>
            </a:fld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6888088" y="5374957"/>
            <a:ext cx="3643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 err="1" smtClean="0">
                <a:latin typeface="Arial Rounded MT Bold" pitchFamily="34" charset="0"/>
              </a:rPr>
              <a:t>String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theory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predicts</a:t>
            </a:r>
            <a:r>
              <a:rPr lang="es-ES" b="0" dirty="0" smtClean="0">
                <a:latin typeface="Arial Rounded MT Bold" pitchFamily="34" charset="0"/>
              </a:rPr>
              <a:t> a </a:t>
            </a:r>
            <a:r>
              <a:rPr lang="es-ES" b="0" dirty="0" err="1" smtClean="0">
                <a:latin typeface="Arial Rounded MT Bold" pitchFamily="34" charset="0"/>
              </a:rPr>
              <a:t>plenitude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ALPs</a:t>
            </a:r>
            <a:endParaRPr lang="es-ES" b="0" dirty="0"/>
          </a:p>
        </p:txBody>
      </p:sp>
      <p:sp>
        <p:nvSpPr>
          <p:cNvPr id="31" name="30 Rectángulo"/>
          <p:cNvSpPr/>
          <p:nvPr/>
        </p:nvSpPr>
        <p:spPr>
          <a:xfrm>
            <a:off x="4943872" y="2348880"/>
            <a:ext cx="1740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E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Generic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ALPs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parameter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space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  <a:sym typeface="Wingdings" pitchFamily="2" charset="2"/>
              </a:rPr>
              <a:t>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547" y="4555095"/>
            <a:ext cx="1677541" cy="17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14"/>
          <p:cNvGrpSpPr/>
          <p:nvPr/>
        </p:nvGrpSpPr>
        <p:grpSpPr>
          <a:xfrm>
            <a:off x="238840" y="2483036"/>
            <a:ext cx="5065072" cy="4042308"/>
            <a:chOff x="76200" y="381000"/>
            <a:chExt cx="9067800" cy="5867400"/>
          </a:xfrm>
        </p:grpSpPr>
        <p:sp>
          <p:nvSpPr>
            <p:cNvPr id="20" name="Ellipse 3"/>
            <p:cNvSpPr/>
            <p:nvPr/>
          </p:nvSpPr>
          <p:spPr>
            <a:xfrm>
              <a:off x="76200" y="381000"/>
              <a:ext cx="9067800" cy="5867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Arial Rounded MT Bold" pitchFamily="34" charset="0"/>
              </a:endParaRPr>
            </a:p>
          </p:txBody>
        </p:sp>
        <p:sp>
          <p:nvSpPr>
            <p:cNvPr id="21" name="Rectangle 6"/>
            <p:cNvSpPr/>
            <p:nvPr/>
          </p:nvSpPr>
          <p:spPr>
            <a:xfrm>
              <a:off x="2175091" y="824075"/>
              <a:ext cx="4508031" cy="1338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Weakly</a:t>
              </a:r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r>
                <a:rPr lang="fr-FR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Interacting</a:t>
              </a:r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  </a:t>
              </a:r>
              <a:r>
                <a:rPr lang="fr-FR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Sub</a:t>
              </a:r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-eV </a:t>
              </a:r>
              <a:r>
                <a:rPr lang="fr-FR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Particles</a:t>
              </a:r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  <a:p>
              <a:pPr algn="ctr"/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 (</a:t>
              </a:r>
              <a:r>
                <a:rPr lang="fr-FR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WISPs</a:t>
              </a:r>
              <a:r>
                <a:rPr lang="fr-FR" dirty="0" smtClean="0">
                  <a:solidFill>
                    <a:srgbClr val="000000"/>
                  </a:solidFill>
                  <a:latin typeface="Arial Rounded MT Bold" pitchFamily="34" charset="0"/>
                </a:rPr>
                <a:t>)</a:t>
              </a:r>
              <a:endParaRPr lang="fr-FR" dirty="0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  <p:sp>
          <p:nvSpPr>
            <p:cNvPr id="22" name="Ellipse 7"/>
            <p:cNvSpPr/>
            <p:nvPr/>
          </p:nvSpPr>
          <p:spPr>
            <a:xfrm>
              <a:off x="381000" y="2209800"/>
              <a:ext cx="5410200" cy="33528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23" name="Rectangle 8"/>
            <p:cNvSpPr/>
            <p:nvPr/>
          </p:nvSpPr>
          <p:spPr>
            <a:xfrm>
              <a:off x="5483300" y="2155451"/>
              <a:ext cx="2461879" cy="107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Hidden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Photons </a:t>
              </a:r>
            </a:p>
            <a:p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(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HPs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4" name="Rectangle 9"/>
            <p:cNvSpPr/>
            <p:nvPr/>
          </p:nvSpPr>
          <p:spPr>
            <a:xfrm>
              <a:off x="5965365" y="4180729"/>
              <a:ext cx="2689499" cy="758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Millicharged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Particles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5607708" y="5029200"/>
              <a:ext cx="2273272" cy="4461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Chameleons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883333" y="2699999"/>
              <a:ext cx="4255592" cy="936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000000"/>
                  </a:solidFill>
                  <a:latin typeface="Arial Rounded MT Bold" pitchFamily="34" charset="0"/>
                </a:rPr>
                <a:t>Axion </a:t>
              </a:r>
              <a:r>
                <a:rPr lang="fr-FR" b="1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Like</a:t>
              </a:r>
              <a:r>
                <a:rPr lang="fr-FR" b="1" dirty="0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r>
                <a:rPr lang="fr-FR" b="1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particles</a:t>
              </a:r>
              <a:endParaRPr lang="fr-FR" b="1" dirty="0" smtClean="0">
                <a:solidFill>
                  <a:srgbClr val="000000"/>
                </a:solidFill>
                <a:latin typeface="Arial Rounded MT Bold" pitchFamily="34" charset="0"/>
              </a:endParaRPr>
            </a:p>
            <a:p>
              <a:pPr algn="ctr"/>
              <a:r>
                <a:rPr lang="fr-FR" b="1" dirty="0" smtClean="0">
                  <a:solidFill>
                    <a:srgbClr val="000000"/>
                  </a:solidFill>
                  <a:latin typeface="Arial Rounded MT Bold" pitchFamily="34" charset="0"/>
                </a:rPr>
                <a:t> (</a:t>
              </a:r>
              <a:r>
                <a:rPr lang="fr-FR" b="1" dirty="0" err="1" smtClean="0">
                  <a:solidFill>
                    <a:srgbClr val="000000"/>
                  </a:solidFill>
                  <a:latin typeface="Arial Rounded MT Bold" pitchFamily="34" charset="0"/>
                </a:rPr>
                <a:t>ALPs</a:t>
              </a:r>
              <a:r>
                <a:rPr lang="fr-FR" b="1" dirty="0" smtClean="0">
                  <a:solidFill>
                    <a:srgbClr val="000000"/>
                  </a:solidFill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27" name="Ellipse 12"/>
            <p:cNvSpPr/>
            <p:nvPr/>
          </p:nvSpPr>
          <p:spPr>
            <a:xfrm>
              <a:off x="672195" y="3678297"/>
              <a:ext cx="2549744" cy="12954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000000"/>
                  </a:solidFill>
                  <a:latin typeface="Arial Rounded MT Bold" pitchFamily="34" charset="0"/>
                </a:rPr>
                <a:t>AXIONS</a:t>
              </a:r>
            </a:p>
          </p:txBody>
        </p:sp>
        <p:sp>
          <p:nvSpPr>
            <p:cNvPr id="28" name="Rectangle 13"/>
            <p:cNvSpPr/>
            <p:nvPr/>
          </p:nvSpPr>
          <p:spPr>
            <a:xfrm>
              <a:off x="3401948" y="3659758"/>
              <a:ext cx="2353518" cy="13830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Stringy</a:t>
              </a:r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ALPs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  <a:p>
              <a:r>
                <a:rPr lang="fr-FR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Arion</a:t>
              </a:r>
            </a:p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Majoron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  <a:p>
              <a:r>
                <a:rPr lang="fr-FR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Rounded MT Bold" pitchFamily="34" charset="0"/>
                </a:rPr>
                <a:t>Familon</a:t>
              </a:r>
              <a:endPara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295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9759" y="1383346"/>
            <a:ext cx="6730737" cy="521400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Axion/ALP searches motivation</a:t>
            </a:r>
            <a:endParaRPr lang="en-US" noProof="0" dirty="0"/>
          </a:p>
        </p:txBody>
      </p:sp>
      <p:sp>
        <p:nvSpPr>
          <p:cNvPr id="8" name="7 Rectángulo"/>
          <p:cNvSpPr/>
          <p:nvPr/>
        </p:nvSpPr>
        <p:spPr>
          <a:xfrm>
            <a:off x="879384" y="2211251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0" dirty="0" smtClean="0">
                <a:latin typeface="Arial Rounded MT Bold" pitchFamily="34" charset="0"/>
              </a:rPr>
              <a:t>“</a:t>
            </a:r>
            <a:r>
              <a:rPr lang="es-ES" b="0" dirty="0" err="1" smtClean="0">
                <a:latin typeface="Arial Rounded MT Bold" pitchFamily="34" charset="0"/>
              </a:rPr>
              <a:t>Focuses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interest</a:t>
            </a:r>
            <a:r>
              <a:rPr lang="es-ES" b="0" dirty="0" smtClean="0">
                <a:latin typeface="Arial Rounded MT Bold" pitchFamily="34" charset="0"/>
              </a:rPr>
              <a:t>” in </a:t>
            </a:r>
            <a:r>
              <a:rPr lang="es-ES" b="0" dirty="0" err="1" smtClean="0">
                <a:latin typeface="Arial Rounded MT Bold" pitchFamily="34" charset="0"/>
              </a:rPr>
              <a:t>the</a:t>
            </a:r>
            <a:r>
              <a:rPr lang="es-ES" b="0" dirty="0" smtClean="0">
                <a:latin typeface="Arial Rounded MT Bold" pitchFamily="34" charset="0"/>
              </a:rPr>
              <a:t> ALP </a:t>
            </a:r>
            <a:r>
              <a:rPr lang="es-ES" b="0" dirty="0" err="1" smtClean="0">
                <a:latin typeface="Arial Rounded MT Bold" pitchFamily="34" charset="0"/>
              </a:rPr>
              <a:t>parameter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space</a:t>
            </a:r>
            <a:endParaRPr lang="es-ES" b="0" dirty="0">
              <a:latin typeface="Arial Rounded MT Bold" pitchFamily="34" charset="0"/>
            </a:endParaRPr>
          </a:p>
        </p:txBody>
      </p:sp>
      <p:pic>
        <p:nvPicPr>
          <p:cNvPr id="12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42592" y="3444101"/>
            <a:ext cx="3797624" cy="432048"/>
          </a:xfrm>
          <a:prstGeom prst="rect">
            <a:avLst/>
          </a:prstGeom>
          <a:noFill/>
        </p:spPr>
      </p:pic>
      <p:pic>
        <p:nvPicPr>
          <p:cNvPr id="13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32104" y="3455497"/>
            <a:ext cx="792088" cy="432048"/>
          </a:xfrm>
          <a:prstGeom prst="rect">
            <a:avLst/>
          </a:prstGeom>
          <a:noFill/>
        </p:spPr>
      </p:pic>
      <p:pic>
        <p:nvPicPr>
          <p:cNvPr id="14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5001333" y="4398295"/>
            <a:ext cx="3252375" cy="432048"/>
          </a:xfrm>
          <a:prstGeom prst="rect">
            <a:avLst/>
          </a:prstGeom>
          <a:noFill/>
        </p:spPr>
      </p:pic>
      <p:pic>
        <p:nvPicPr>
          <p:cNvPr id="19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39008" y="3429000"/>
            <a:ext cx="1268960" cy="432048"/>
          </a:xfrm>
          <a:prstGeom prst="rect">
            <a:avLst/>
          </a:prstGeom>
          <a:noFill/>
        </p:spPr>
      </p:pic>
      <p:pic>
        <p:nvPicPr>
          <p:cNvPr id="20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6117571" y="4377713"/>
            <a:ext cx="1121932" cy="43204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1768553" y="3558862"/>
            <a:ext cx="1646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0070C0"/>
                </a:solidFill>
                <a:latin typeface="Arial Rounded MT Bold" pitchFamily="34" charset="0"/>
              </a:rPr>
              <a:t>Astrophysics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75520" y="385175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C00000"/>
                </a:solidFill>
                <a:latin typeface="Arial Rounded MT Bold" pitchFamily="34" charset="0"/>
              </a:rPr>
              <a:t>Cosmology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760988" y="3259435"/>
            <a:ext cx="96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FFC000"/>
                </a:solidFill>
                <a:latin typeface="Arial Rounded MT Bold" pitchFamily="34" charset="0"/>
              </a:rPr>
              <a:t>Theory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16" name="10 Forma libre"/>
          <p:cNvSpPr/>
          <p:nvPr/>
        </p:nvSpPr>
        <p:spPr>
          <a:xfrm>
            <a:off x="4727848" y="1484783"/>
            <a:ext cx="3608784" cy="2391365"/>
          </a:xfrm>
          <a:custGeom>
            <a:avLst/>
            <a:gdLst>
              <a:gd name="connsiteX0" fmla="*/ 0 w 3063240"/>
              <a:gd name="connsiteY0" fmla="*/ 7620 h 2247900"/>
              <a:gd name="connsiteX1" fmla="*/ 15240 w 3063240"/>
              <a:gd name="connsiteY1" fmla="*/ 2247900 h 2247900"/>
              <a:gd name="connsiteX2" fmla="*/ 2057400 w 3063240"/>
              <a:gd name="connsiteY2" fmla="*/ 2247900 h 2247900"/>
              <a:gd name="connsiteX3" fmla="*/ 3063240 w 3063240"/>
              <a:gd name="connsiteY3" fmla="*/ 1059180 h 2247900"/>
              <a:gd name="connsiteX4" fmla="*/ 3055620 w 3063240"/>
              <a:gd name="connsiteY4" fmla="*/ 0 h 2247900"/>
              <a:gd name="connsiteX5" fmla="*/ 0 w 3063240"/>
              <a:gd name="connsiteY5" fmla="*/ 7620 h 2247900"/>
              <a:gd name="connsiteX0" fmla="*/ 0 w 3063240"/>
              <a:gd name="connsiteY0" fmla="*/ 7620 h 2260084"/>
              <a:gd name="connsiteX1" fmla="*/ 15240 w 3063240"/>
              <a:gd name="connsiteY1" fmla="*/ 2247900 h 2260084"/>
              <a:gd name="connsiteX2" fmla="*/ 2243688 w 3063240"/>
              <a:gd name="connsiteY2" fmla="*/ 2260084 h 2260084"/>
              <a:gd name="connsiteX3" fmla="*/ 3063240 w 3063240"/>
              <a:gd name="connsiteY3" fmla="*/ 1059180 h 2260084"/>
              <a:gd name="connsiteX4" fmla="*/ 3055620 w 3063240"/>
              <a:gd name="connsiteY4" fmla="*/ 0 h 2260084"/>
              <a:gd name="connsiteX5" fmla="*/ 0 w 3063240"/>
              <a:gd name="connsiteY5" fmla="*/ 7620 h 2260084"/>
              <a:gd name="connsiteX0" fmla="*/ 0 w 3107784"/>
              <a:gd name="connsiteY0" fmla="*/ 7620 h 2260084"/>
              <a:gd name="connsiteX1" fmla="*/ 15240 w 3107784"/>
              <a:gd name="connsiteY1" fmla="*/ 2247900 h 2260084"/>
              <a:gd name="connsiteX2" fmla="*/ 2243688 w 3107784"/>
              <a:gd name="connsiteY2" fmla="*/ 2260084 h 2260084"/>
              <a:gd name="connsiteX3" fmla="*/ 3107784 w 3107784"/>
              <a:gd name="connsiteY3" fmla="*/ 1251972 h 2260084"/>
              <a:gd name="connsiteX4" fmla="*/ 3055620 w 3107784"/>
              <a:gd name="connsiteY4" fmla="*/ 0 h 2260084"/>
              <a:gd name="connsiteX5" fmla="*/ 0 w 3107784"/>
              <a:gd name="connsiteY5" fmla="*/ 7620 h 2260084"/>
              <a:gd name="connsiteX0" fmla="*/ 0 w 3107784"/>
              <a:gd name="connsiteY0" fmla="*/ 0 h 2252464"/>
              <a:gd name="connsiteX1" fmla="*/ 15240 w 3107784"/>
              <a:gd name="connsiteY1" fmla="*/ 2240280 h 2252464"/>
              <a:gd name="connsiteX2" fmla="*/ 2243688 w 3107784"/>
              <a:gd name="connsiteY2" fmla="*/ 2252464 h 2252464"/>
              <a:gd name="connsiteX3" fmla="*/ 3107784 w 3107784"/>
              <a:gd name="connsiteY3" fmla="*/ 1244352 h 2252464"/>
              <a:gd name="connsiteX4" fmla="*/ 3107784 w 3107784"/>
              <a:gd name="connsiteY4" fmla="*/ 20216 h 2252464"/>
              <a:gd name="connsiteX5" fmla="*/ 0 w 3107784"/>
              <a:gd name="connsiteY5" fmla="*/ 0 h 22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7784" h="2252464">
                <a:moveTo>
                  <a:pt x="0" y="0"/>
                </a:moveTo>
                <a:lnTo>
                  <a:pt x="15240" y="2240280"/>
                </a:lnTo>
                <a:lnTo>
                  <a:pt x="2243688" y="2252464"/>
                </a:lnTo>
                <a:lnTo>
                  <a:pt x="3107784" y="1244352"/>
                </a:lnTo>
                <a:lnTo>
                  <a:pt x="3107784" y="2021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Arial Rounded MT Bold" pitchFamily="34" charset="0"/>
              </a:rPr>
              <a:t>IAXO</a:t>
            </a:r>
            <a:endParaRPr lang="es-ES" dirty="0">
              <a:latin typeface="Arial Rounded MT Bold" pitchFamily="34" charset="0"/>
            </a:endParaRPr>
          </a:p>
        </p:txBody>
      </p:sp>
      <p:sp>
        <p:nvSpPr>
          <p:cNvPr id="17" name="8 Rectángulo"/>
          <p:cNvSpPr/>
          <p:nvPr/>
        </p:nvSpPr>
        <p:spPr>
          <a:xfrm>
            <a:off x="1343472" y="4277995"/>
            <a:ext cx="2232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0" dirty="0" smtClean="0">
                <a:latin typeface="Arial Rounded MT Bold" pitchFamily="34" charset="0"/>
              </a:rPr>
              <a:t>IAXO </a:t>
            </a:r>
            <a:r>
              <a:rPr lang="es-ES" b="0" dirty="0" err="1" smtClean="0">
                <a:latin typeface="Arial Rounded MT Bold" pitchFamily="34" charset="0"/>
              </a:rPr>
              <a:t>addresses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partially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all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them</a:t>
            </a:r>
            <a:endParaRPr lang="es-ES" b="0" dirty="0" smtClean="0">
              <a:latin typeface="Arial Rounded MT Bold" pitchFamily="34" charset="0"/>
            </a:endParaRPr>
          </a:p>
          <a:p>
            <a:pPr algn="ctr"/>
            <a:endParaRPr lang="es-ES" b="0" dirty="0" smtClean="0">
              <a:latin typeface="Arial Rounded MT Bold" pitchFamily="34" charset="0"/>
            </a:endParaRPr>
          </a:p>
          <a:p>
            <a:pPr algn="ctr"/>
            <a:r>
              <a:rPr lang="es-ES" b="0" dirty="0" err="1" smtClean="0">
                <a:solidFill>
                  <a:srgbClr val="FF0000"/>
                </a:solidFill>
                <a:latin typeface="Arial Rounded MT Bold" pitchFamily="34" charset="0"/>
              </a:rPr>
              <a:t>meV</a:t>
            </a:r>
            <a:r>
              <a:rPr lang="es-ES" b="0" dirty="0" smtClean="0">
                <a:solidFill>
                  <a:srgbClr val="FF0000"/>
                </a:solidFill>
                <a:latin typeface="Arial Rounded MT Bold" pitchFamily="34" charset="0"/>
              </a:rPr>
              <a:t>+ QCD axion </a:t>
            </a:r>
            <a:r>
              <a:rPr lang="es-ES" b="0" dirty="0" err="1" smtClean="0">
                <a:solidFill>
                  <a:srgbClr val="FF0000"/>
                </a:solidFill>
                <a:latin typeface="Arial Rounded MT Bold" pitchFamily="34" charset="0"/>
              </a:rPr>
              <a:t>region</a:t>
            </a:r>
            <a:r>
              <a:rPr lang="es-ES" b="0" dirty="0" smtClean="0">
                <a:solidFill>
                  <a:srgbClr val="FF0000"/>
                </a:solidFill>
                <a:latin typeface="Arial Rounded MT Bold" pitchFamily="34" charset="0"/>
              </a:rPr>
              <a:t> exclusive target of IAXO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noProof="0" dirty="0" smtClean="0">
                <a:latin typeface="Arial Rounded MT Bold" pitchFamily="34" charset="0"/>
              </a:rPr>
              <a:t>Cosmological axions: </a:t>
            </a:r>
            <a:r>
              <a:rPr lang="en-US" sz="3600" noProof="0" dirty="0" smtClean="0">
                <a:solidFill>
                  <a:srgbClr val="C00000"/>
                </a:solidFill>
                <a:latin typeface="Arial Rounded MT Bold" pitchFamily="34" charset="0"/>
              </a:rPr>
              <a:t>axion realignment</a:t>
            </a:r>
            <a:endParaRPr lang="en-US" sz="3600" noProof="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983432" y="4293592"/>
            <a:ext cx="104411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As </a:t>
            </a:r>
            <a:r>
              <a:rPr lang="en-US" sz="2000" b="0" dirty="0">
                <a:latin typeface="Arial Rounded MT Bold" pitchFamily="34" charset="0"/>
                <a:cs typeface="+mn-cs"/>
              </a:rPr>
              <a:t>the Universe cools down below </a:t>
            </a:r>
            <a:r>
              <a:rPr lang="en-US" sz="2000" b="0" i="1" dirty="0">
                <a:latin typeface="Arial Rounded MT Bold" pitchFamily="34" charset="0"/>
                <a:cs typeface="+mn-cs"/>
              </a:rPr>
              <a:t>T</a:t>
            </a:r>
            <a:r>
              <a:rPr lang="en-US" sz="2000" b="0" i="1" baseline="-25000" dirty="0">
                <a:latin typeface="Arial Rounded MT Bold" pitchFamily="34" charset="0"/>
                <a:cs typeface="+mn-cs"/>
              </a:rPr>
              <a:t>QCD</a:t>
            </a:r>
            <a:r>
              <a:rPr lang="en-US" sz="2000" b="0" dirty="0">
                <a:latin typeface="Arial Rounded MT Bold" pitchFamily="34" charset="0"/>
                <a:cs typeface="+mn-cs"/>
              </a:rPr>
              <a:t>, space is filled with low energy axion field 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fluctuations</a:t>
            </a:r>
            <a:r>
              <a:rPr lang="en-US" sz="2000" b="0" dirty="0">
                <a:latin typeface="Arial Rounded MT Bold" pitchFamily="34" charset="0"/>
                <a:cs typeface="+mn-cs"/>
              </a:rPr>
              <a:t> </a:t>
            </a:r>
            <a:r>
              <a:rPr lang="en-US" sz="2000" b="0" dirty="0" smtClean="0">
                <a:latin typeface="Arial Rounded MT Bold" pitchFamily="34" charset="0"/>
                <a:cs typeface="+mn-cs"/>
                <a:sym typeface="Wingdings" panose="05000000000000000000" pitchFamily="2" charset="2"/>
              </a:rPr>
              <a:t> act as cold dark matter</a:t>
            </a:r>
            <a:endParaRPr lang="en-US" sz="2000" b="0" dirty="0">
              <a:latin typeface="Arial Rounded MT Bold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>
                <a:latin typeface="Arial Rounded MT Bold" pitchFamily="34" charset="0"/>
                <a:cs typeface="+mn-cs"/>
              </a:rPr>
              <a:t>Their density depends on the </a:t>
            </a:r>
            <a:r>
              <a:rPr lang="en-US" sz="2000" b="0" dirty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initial value of 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800" b="0" dirty="0">
                <a:solidFill>
                  <a:srgbClr val="C000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2000" b="0" dirty="0">
                <a:latin typeface="Arial Rounded MT Bold" pitchFamily="34" charset="0"/>
                <a:cs typeface="+mn-cs"/>
              </a:rPr>
              <a:t>(“</a:t>
            </a:r>
            <a:r>
              <a:rPr lang="en-US" b="0" dirty="0">
                <a:latin typeface="Arial Rounded MT Bold" pitchFamily="34" charset="0"/>
                <a:cs typeface="+mn-cs"/>
              </a:rPr>
              <a:t>misalignment</a:t>
            </a:r>
            <a:r>
              <a:rPr lang="en-US" sz="2000" b="0" dirty="0">
                <a:latin typeface="Arial Rounded MT Bold" pitchFamily="34" charset="0"/>
                <a:cs typeface="+mn-cs"/>
              </a:rPr>
              <a:t> angle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”) which: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>
                <a:latin typeface="Arial Rounded MT Bold" pitchFamily="34" charset="0"/>
                <a:cs typeface="+mn-cs"/>
              </a:rPr>
              <a:t>	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Unique (but unknown) for all visible Universe in pre-inflation models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b="0" dirty="0">
                <a:latin typeface="Arial Rounded MT Bold" pitchFamily="34" charset="0"/>
                <a:cs typeface="+mn-cs"/>
              </a:rPr>
              <a:t>	</a:t>
            </a:r>
            <a:r>
              <a:rPr lang="en-US" b="0" dirty="0" smtClean="0">
                <a:latin typeface="Arial Rounded MT Bold" pitchFamily="34" charset="0"/>
                <a:cs typeface="+mn-cs"/>
              </a:rPr>
              <a:t>Effectively averaged away in post-inflation models</a:t>
            </a:r>
            <a:endParaRPr lang="en-US" b="0" dirty="0">
              <a:latin typeface="Arial Rounded MT Bold" pitchFamily="34" charset="0"/>
              <a:cs typeface="+mn-cs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05746" y="1557288"/>
            <a:ext cx="7308100" cy="2592288"/>
            <a:chOff x="191344" y="1268760"/>
            <a:chExt cx="8342915" cy="2880320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375897" y="1268760"/>
              <a:ext cx="8158362" cy="288032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s-ES" sz="2400" b="0">
                <a:solidFill>
                  <a:srgbClr val="FFC0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551707" y="2132113"/>
              <a:ext cx="3492501" cy="1779588"/>
              <a:chOff x="476" y="1661"/>
              <a:chExt cx="2200" cy="1121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 flipV="1">
                <a:off x="1388" y="1793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476" y="2657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572" y="2657"/>
                <a:ext cx="16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2444" y="2523"/>
                <a:ext cx="232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a</a:t>
                </a: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>
                <a:off x="1882" y="2478"/>
                <a:ext cx="136" cy="136"/>
              </a:xfrm>
              <a:prstGeom prst="ellipse">
                <a:avLst/>
              </a:prstGeom>
              <a:solidFill>
                <a:srgbClr val="F7693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1429" y="1661"/>
                <a:ext cx="247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V</a:t>
                </a:r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4742708" y="2132113"/>
              <a:ext cx="3522664" cy="1779588"/>
              <a:chOff x="3116" y="1661"/>
              <a:chExt cx="2219" cy="1121"/>
            </a:xfrm>
          </p:grpSpPr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4076" y="1793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>
                <a:off x="3116" y="2657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4" name="Oval 14"/>
              <p:cNvSpPr>
                <a:spLocks noChangeArrowheads="1"/>
              </p:cNvSpPr>
              <p:nvPr/>
            </p:nvSpPr>
            <p:spPr bwMode="auto">
              <a:xfrm>
                <a:off x="4558" y="2251"/>
                <a:ext cx="136" cy="136"/>
              </a:xfrm>
              <a:prstGeom prst="ellipse">
                <a:avLst/>
              </a:prstGeom>
              <a:solidFill>
                <a:srgbClr val="F7693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H="1">
                <a:off x="4412" y="2369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308" y="2273"/>
                <a:ext cx="1536" cy="384"/>
              </a:xfrm>
              <a:custGeom>
                <a:avLst/>
                <a:gdLst>
                  <a:gd name="T0" fmla="*/ 0 w 1536"/>
                  <a:gd name="T1" fmla="*/ 0 h 384"/>
                  <a:gd name="T2" fmla="*/ 768 w 1536"/>
                  <a:gd name="T3" fmla="*/ 384 h 384"/>
                  <a:gd name="T4" fmla="*/ 1536 w 1536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1536"/>
                  <a:gd name="T10" fmla="*/ 0 h 384"/>
                  <a:gd name="T11" fmla="*/ 1536 w 153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36" h="384">
                    <a:moveTo>
                      <a:pt x="0" y="0"/>
                    </a:moveTo>
                    <a:cubicBezTo>
                      <a:pt x="256" y="192"/>
                      <a:pt x="512" y="384"/>
                      <a:pt x="768" y="384"/>
                    </a:cubicBezTo>
                    <a:cubicBezTo>
                      <a:pt x="1024" y="384"/>
                      <a:pt x="1280" y="192"/>
                      <a:pt x="153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sz="1400" b="0">
                  <a:latin typeface="Arial Rounded MT Bold" pitchFamily="34" charset="0"/>
                </a:endParaRPr>
              </a:p>
            </p:txBody>
          </p:sp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5103" y="2523"/>
                <a:ext cx="232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a</a:t>
                </a:r>
              </a:p>
            </p:txBody>
          </p:sp>
          <p:sp>
            <p:nvSpPr>
              <p:cNvPr id="38" name="Text Box 18"/>
              <p:cNvSpPr txBox="1">
                <a:spLocks noChangeArrowheads="1"/>
              </p:cNvSpPr>
              <p:nvPr/>
            </p:nvSpPr>
            <p:spPr bwMode="auto">
              <a:xfrm>
                <a:off x="4099" y="1661"/>
                <a:ext cx="247" cy="2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solidFill>
                      <a:schemeClr val="tx2"/>
                    </a:solidFill>
                    <a:latin typeface="Arial Rounded MT Bold" pitchFamily="34" charset="0"/>
                  </a:rPr>
                  <a:t>V</a:t>
                </a:r>
              </a:p>
            </p:txBody>
          </p:sp>
        </p:grpSp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191344" y="1484412"/>
              <a:ext cx="3744912" cy="5950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0" dirty="0">
                  <a:latin typeface="Arial Rounded MT Bold" pitchFamily="34" charset="0"/>
                  <a:cs typeface="+mn-cs"/>
                </a:rPr>
                <a:t>When </a:t>
              </a: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T &gt; T</a:t>
              </a:r>
              <a:r>
                <a:rPr lang="en-US" sz="1600" i="1" baseline="-25000" dirty="0">
                  <a:latin typeface="Times New Roman" pitchFamily="18" charset="0"/>
                  <a:cs typeface="Times New Roman" pitchFamily="18" charset="0"/>
                </a:rPr>
                <a:t>QCD</a:t>
              </a:r>
              <a:r>
                <a:rPr lang="en-US" sz="1600" b="0" dirty="0">
                  <a:latin typeface="Arial Rounded MT Bold" pitchFamily="34" charset="0"/>
                  <a:cs typeface="+mn-cs"/>
                </a:rPr>
                <a:t> </a:t>
              </a:r>
            </a:p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&lt;</a:t>
              </a:r>
              <a:r>
                <a:rPr lang="en-US" sz="1600" i="1" dirty="0" err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600" baseline="-25000" dirty="0" err="1">
                  <a:latin typeface="Times New Roman" pitchFamily="18" charset="0"/>
                  <a:cs typeface="Times New Roman" pitchFamily="18" charset="0"/>
                </a:rPr>
                <a:t>phys</a:t>
              </a: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&gt;</a:t>
              </a:r>
              <a:r>
                <a:rPr lang="en-US" sz="1600" b="0" dirty="0">
                  <a:latin typeface="Arial Rounded MT Bold" pitchFamily="34" charset="0"/>
                  <a:cs typeface="+mn-cs"/>
                </a:rPr>
                <a:t> is arbitrary</a:t>
              </a:r>
              <a:endParaRPr lang="en-US" sz="1600" b="0" baseline="-25000" dirty="0">
                <a:latin typeface="Arial Rounded MT Bold" pitchFamily="34" charset="0"/>
                <a:cs typeface="+mn-cs"/>
              </a:endParaRP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4439494" y="1490762"/>
              <a:ext cx="3744912" cy="5950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0" dirty="0">
                  <a:latin typeface="Arial Rounded MT Bold" pitchFamily="34" charset="0"/>
                  <a:cs typeface="+mn-cs"/>
                </a:rPr>
                <a:t>When </a:t>
              </a: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T ~ T</a:t>
              </a:r>
              <a:r>
                <a:rPr lang="en-US" sz="1600" i="1" baseline="-25000" dirty="0">
                  <a:latin typeface="Times New Roman" pitchFamily="18" charset="0"/>
                  <a:cs typeface="Times New Roman" pitchFamily="18" charset="0"/>
                </a:rPr>
                <a:t>QCD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1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&lt;</a:t>
              </a:r>
              <a:r>
                <a:rPr lang="en-US" sz="1600" i="1" dirty="0" err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600" i="1" baseline="-25000" dirty="0" err="1">
                  <a:latin typeface="Times New Roman" pitchFamily="18" charset="0"/>
                  <a:cs typeface="Times New Roman" pitchFamily="18" charset="0"/>
                </a:rPr>
                <a:t>phys</a:t>
              </a:r>
              <a:r>
                <a:rPr lang="en-US" sz="1600" i="1" dirty="0">
                  <a:latin typeface="Times New Roman" pitchFamily="18" charset="0"/>
                  <a:cs typeface="Times New Roman" pitchFamily="18" charset="0"/>
                </a:rPr>
                <a:t>&gt;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0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2" descr="http://images.slideplayer.us/1/663928/slides/slide_2.jpg"/>
          <p:cNvPicPr>
            <a:picLocks noChangeAspect="1" noChangeArrowheads="1"/>
          </p:cNvPicPr>
          <p:nvPr/>
        </p:nvPicPr>
        <p:blipFill>
          <a:blip r:embed="rId3" cstate="print"/>
          <a:srcRect l="28300" t="65941" r="50800" b="13083"/>
          <a:stretch>
            <a:fillRect/>
          </a:stretch>
        </p:blipFill>
        <p:spPr bwMode="auto">
          <a:xfrm>
            <a:off x="8354665" y="1500162"/>
            <a:ext cx="3519724" cy="2649414"/>
          </a:xfrm>
          <a:prstGeom prst="rect">
            <a:avLst/>
          </a:prstGeom>
          <a:noFill/>
        </p:spPr>
      </p:pic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8040216" y="1629296"/>
            <a:ext cx="206314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b="0" dirty="0">
                <a:latin typeface="Arial Rounded MT Bold" pitchFamily="34" charset="0"/>
                <a:cs typeface="+mn-cs"/>
              </a:rPr>
              <a:t>When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T ~ T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 dirty="0" err="1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0</a:t>
            </a:r>
            <a:endParaRPr 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2104" y="5820043"/>
            <a:ext cx="1275966" cy="3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noProof="0" dirty="0" smtClean="0">
                <a:latin typeface="Arial Rounded MT Bold" pitchFamily="34" charset="0"/>
              </a:rPr>
              <a:t>Cosmological axions: </a:t>
            </a:r>
            <a:r>
              <a:rPr lang="en-US" sz="3600" noProof="0" dirty="0" smtClean="0">
                <a:solidFill>
                  <a:srgbClr val="C00000"/>
                </a:solidFill>
                <a:latin typeface="Arial Rounded MT Bold" pitchFamily="34" charset="0"/>
              </a:rPr>
              <a:t>topological defects</a:t>
            </a:r>
            <a:endParaRPr lang="en-US" sz="3600" noProof="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983432" y="4293592"/>
            <a:ext cx="104411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>
                <a:latin typeface="Arial Rounded MT Bold" pitchFamily="34" charset="0"/>
              </a:rPr>
              <a:t>But inflation may “wipe out” topological defects… Did inflation happen before or after the creation of defects (PQ transition) ? </a:t>
            </a:r>
            <a:endParaRPr lang="en-US" sz="2000" b="0" dirty="0" smtClean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i="1" dirty="0">
                <a:solidFill>
                  <a:srgbClr val="FF0000"/>
                </a:solidFill>
                <a:latin typeface="Arial Rounded MT Bold" pitchFamily="34" charset="0"/>
              </a:rPr>
              <a:t>		pre-inflation or post-inflation </a:t>
            </a:r>
            <a:r>
              <a:rPr lang="en-US" sz="2000" b="0" i="1" dirty="0" smtClean="0">
                <a:solidFill>
                  <a:srgbClr val="FF0000"/>
                </a:solidFill>
                <a:latin typeface="Arial Rounded MT Bold" pitchFamily="34" charset="0"/>
              </a:rPr>
              <a:t>scenarios</a:t>
            </a:r>
            <a:endParaRPr lang="en-US" sz="2000" b="0" dirty="0" smtClean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 smtClean="0">
                <a:latin typeface="Arial Rounded MT Bold" pitchFamily="34" charset="0"/>
              </a:rPr>
              <a:t>Computation of axion DM density from defect decay is complicated (</a:t>
            </a:r>
            <a:r>
              <a:rPr lang="en-US" sz="2000" b="0" dirty="0" smtClean="0">
                <a:latin typeface="Arial Rounded MT Bold" pitchFamily="34" charset="0"/>
                <a:sym typeface="Wingdings" panose="05000000000000000000" pitchFamily="2" charset="2"/>
              </a:rPr>
              <a:t> big uncertainty)</a:t>
            </a:r>
            <a:endParaRPr lang="en-US" sz="2000" b="0" dirty="0" smtClean="0">
              <a:latin typeface="Arial Rounded MT Bold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i="1" dirty="0">
                <a:solidFill>
                  <a:srgbClr val="FF0000"/>
                </a:solidFill>
                <a:latin typeface="Arial Rounded MT Bold" pitchFamily="34" charset="0"/>
              </a:rPr>
              <a:t>	</a:t>
            </a:r>
            <a:r>
              <a:rPr lang="en-US" sz="2000" b="0" i="1" dirty="0" smtClean="0">
                <a:solidFill>
                  <a:srgbClr val="FF0000"/>
                </a:solidFill>
                <a:latin typeface="Arial Rounded MT Bold" pitchFamily="34" charset="0"/>
              </a:rPr>
              <a:t>		</a:t>
            </a:r>
            <a:endParaRPr lang="en-US" sz="2000" b="0" i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41" name="Picture 2" descr="http://images.slideplayer.us/1/663928/slides/slide_2.jpg"/>
          <p:cNvPicPr>
            <a:picLocks noChangeAspect="1" noChangeArrowheads="1"/>
          </p:cNvPicPr>
          <p:nvPr/>
        </p:nvPicPr>
        <p:blipFill>
          <a:blip r:embed="rId3" cstate="print"/>
          <a:srcRect l="28300" t="65941" r="50800" b="13083"/>
          <a:stretch>
            <a:fillRect/>
          </a:stretch>
        </p:blipFill>
        <p:spPr bwMode="auto">
          <a:xfrm>
            <a:off x="609600" y="1396373"/>
            <a:ext cx="3519724" cy="2649414"/>
          </a:xfrm>
          <a:prstGeom prst="rect">
            <a:avLst/>
          </a:prstGeom>
          <a:noFill/>
        </p:spPr>
      </p:pic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295151" y="1525507"/>
            <a:ext cx="206314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b="0" dirty="0">
                <a:latin typeface="Arial Rounded MT Bold" pitchFamily="34" charset="0"/>
                <a:cs typeface="+mn-cs"/>
              </a:rPr>
              <a:t>When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T ~ T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 dirty="0" err="1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0</a:t>
            </a:r>
            <a:endParaRPr 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871" y="1484784"/>
            <a:ext cx="3036501" cy="24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2225" y="1484784"/>
            <a:ext cx="3168351" cy="243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7 Flecha derecha"/>
          <p:cNvSpPr/>
          <p:nvPr/>
        </p:nvSpPr>
        <p:spPr>
          <a:xfrm>
            <a:off x="4223792" y="2492896"/>
            <a:ext cx="648072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29 CuadroTexto"/>
          <p:cNvSpPr txBox="1"/>
          <p:nvPr/>
        </p:nvSpPr>
        <p:spPr>
          <a:xfrm>
            <a:off x="5159896" y="3481527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 dirty="0">
                <a:solidFill>
                  <a:schemeClr val="bg1"/>
                </a:solidFill>
                <a:latin typeface="Arial Rounded MT Bold" pitchFamily="34" charset="0"/>
              </a:rPr>
              <a:t>Axion </a:t>
            </a:r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strings</a:t>
            </a:r>
            <a:endParaRPr lang="es-ES" b="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4" name="30 CuadroTexto"/>
          <p:cNvSpPr txBox="1"/>
          <p:nvPr/>
        </p:nvSpPr>
        <p:spPr>
          <a:xfrm>
            <a:off x="8328248" y="3501272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Domain</a:t>
            </a:r>
            <a:r>
              <a:rPr lang="es-ES" b="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walls</a:t>
            </a:r>
            <a:endParaRPr lang="es-ES" b="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0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Astrophysical bounds</a:t>
            </a:r>
            <a:endParaRPr lang="en-US" sz="4000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80" y="1725836"/>
            <a:ext cx="12192000" cy="4223444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9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Astrophysical hints for axions</a:t>
            </a:r>
            <a:endParaRPr lang="en-US" sz="3600" noProof="0" dirty="0">
              <a:latin typeface="Arial Rounded MT Bold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84" y="1931244"/>
            <a:ext cx="5457971" cy="41993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1810236"/>
            <a:ext cx="4824536" cy="4355068"/>
          </a:xfrm>
          <a:prstGeom prst="rect">
            <a:avLst/>
          </a:prstGeom>
        </p:spPr>
      </p:pic>
      <p:sp>
        <p:nvSpPr>
          <p:cNvPr id="17" name="15 Rectángulo"/>
          <p:cNvSpPr/>
          <p:nvPr/>
        </p:nvSpPr>
        <p:spPr>
          <a:xfrm>
            <a:off x="2999656" y="1417638"/>
            <a:ext cx="58221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8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sz="2800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sz="2800" i="1" baseline="-25000" dirty="0" smtClean="0">
                <a:latin typeface="Symbol" pitchFamily="18" charset="2"/>
                <a:cs typeface="Times New Roman" pitchFamily="18" charset="0"/>
              </a:rPr>
              <a:t>g</a:t>
            </a:r>
            <a:endParaRPr lang="es-ES" sz="2800" i="1" baseline="-250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18" name="16 Rectángulo"/>
          <p:cNvSpPr/>
          <p:nvPr/>
        </p:nvSpPr>
        <p:spPr>
          <a:xfrm>
            <a:off x="8676553" y="1417600"/>
            <a:ext cx="59022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800" i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sz="2800" i="1" baseline="-25000" dirty="0" err="1" smtClean="0">
                <a:latin typeface="Times New Roman" pitchFamily="18" charset="0"/>
                <a:cs typeface="Times New Roman" pitchFamily="18" charset="0"/>
              </a:rPr>
              <a:t>ae</a:t>
            </a:r>
            <a:endParaRPr lang="es-ES" sz="2800" i="1" baseline="-25000" dirty="0">
              <a:latin typeface="Symbol" pitchFamily="18" charset="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9759" y="1383346"/>
            <a:ext cx="6730737" cy="521400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Axion/ALP searches motivation</a:t>
            </a:r>
            <a:endParaRPr lang="en-US" noProof="0" dirty="0"/>
          </a:p>
        </p:txBody>
      </p:sp>
      <p:sp>
        <p:nvSpPr>
          <p:cNvPr id="8" name="7 Rectángulo"/>
          <p:cNvSpPr/>
          <p:nvPr/>
        </p:nvSpPr>
        <p:spPr>
          <a:xfrm>
            <a:off x="879384" y="2211251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0" dirty="0" smtClean="0">
                <a:latin typeface="Arial Rounded MT Bold" pitchFamily="34" charset="0"/>
              </a:rPr>
              <a:t>“</a:t>
            </a:r>
            <a:r>
              <a:rPr lang="es-ES" b="0" dirty="0" err="1" smtClean="0">
                <a:latin typeface="Arial Rounded MT Bold" pitchFamily="34" charset="0"/>
              </a:rPr>
              <a:t>Focuses</a:t>
            </a:r>
            <a:r>
              <a:rPr lang="es-ES" b="0" dirty="0" smtClean="0">
                <a:latin typeface="Arial Rounded MT Bold" pitchFamily="34" charset="0"/>
              </a:rPr>
              <a:t> of </a:t>
            </a:r>
            <a:r>
              <a:rPr lang="es-ES" b="0" dirty="0" err="1" smtClean="0">
                <a:latin typeface="Arial Rounded MT Bold" pitchFamily="34" charset="0"/>
              </a:rPr>
              <a:t>interest</a:t>
            </a:r>
            <a:r>
              <a:rPr lang="es-ES" b="0" dirty="0" smtClean="0">
                <a:latin typeface="Arial Rounded MT Bold" pitchFamily="34" charset="0"/>
              </a:rPr>
              <a:t>” in </a:t>
            </a:r>
            <a:r>
              <a:rPr lang="es-ES" b="0" dirty="0" err="1" smtClean="0">
                <a:latin typeface="Arial Rounded MT Bold" pitchFamily="34" charset="0"/>
              </a:rPr>
              <a:t>the</a:t>
            </a:r>
            <a:r>
              <a:rPr lang="es-ES" b="0" dirty="0" smtClean="0">
                <a:latin typeface="Arial Rounded MT Bold" pitchFamily="34" charset="0"/>
              </a:rPr>
              <a:t> ALP </a:t>
            </a:r>
            <a:r>
              <a:rPr lang="es-ES" b="0" dirty="0" err="1" smtClean="0">
                <a:latin typeface="Arial Rounded MT Bold" pitchFamily="34" charset="0"/>
              </a:rPr>
              <a:t>parameter</a:t>
            </a:r>
            <a:r>
              <a:rPr lang="es-ES" b="0" dirty="0" smtClean="0">
                <a:latin typeface="Arial Rounded MT Bold" pitchFamily="34" charset="0"/>
              </a:rPr>
              <a:t> </a:t>
            </a:r>
            <a:r>
              <a:rPr lang="es-ES" b="0" dirty="0" err="1" smtClean="0">
                <a:latin typeface="Arial Rounded MT Bold" pitchFamily="34" charset="0"/>
              </a:rPr>
              <a:t>space</a:t>
            </a:r>
            <a:endParaRPr lang="es-ES" b="0" dirty="0">
              <a:latin typeface="Arial Rounded MT Bold" pitchFamily="34" charset="0"/>
            </a:endParaRPr>
          </a:p>
        </p:txBody>
      </p:sp>
      <p:pic>
        <p:nvPicPr>
          <p:cNvPr id="12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42592" y="3444101"/>
            <a:ext cx="3797624" cy="432048"/>
          </a:xfrm>
          <a:prstGeom prst="rect">
            <a:avLst/>
          </a:prstGeom>
          <a:noFill/>
        </p:spPr>
      </p:pic>
      <p:pic>
        <p:nvPicPr>
          <p:cNvPr id="13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32104" y="3455497"/>
            <a:ext cx="792088" cy="432048"/>
          </a:xfrm>
          <a:prstGeom prst="rect">
            <a:avLst/>
          </a:prstGeom>
          <a:noFill/>
        </p:spPr>
      </p:pic>
      <p:pic>
        <p:nvPicPr>
          <p:cNvPr id="14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5001333" y="4398295"/>
            <a:ext cx="3252375" cy="432048"/>
          </a:xfrm>
          <a:prstGeom prst="rect">
            <a:avLst/>
          </a:prstGeom>
          <a:noFill/>
        </p:spPr>
      </p:pic>
      <p:pic>
        <p:nvPicPr>
          <p:cNvPr id="19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39008" y="3429000"/>
            <a:ext cx="1268960" cy="432048"/>
          </a:xfrm>
          <a:prstGeom prst="rect">
            <a:avLst/>
          </a:prstGeom>
          <a:noFill/>
        </p:spPr>
      </p:pic>
      <p:pic>
        <p:nvPicPr>
          <p:cNvPr id="20" name="Picture 8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7293">
            <a:off x="6117571" y="4377713"/>
            <a:ext cx="1121932" cy="43204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1768553" y="3558862"/>
            <a:ext cx="1646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0070C0"/>
                </a:solidFill>
                <a:latin typeface="Arial Rounded MT Bold" pitchFamily="34" charset="0"/>
              </a:rPr>
              <a:t>Astrophysics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75520" y="385175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C00000"/>
                </a:solidFill>
                <a:latin typeface="Arial Rounded MT Bold" pitchFamily="34" charset="0"/>
              </a:rPr>
              <a:t>Cosmology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760988" y="3259435"/>
            <a:ext cx="96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dirty="0" err="1" smtClean="0">
                <a:solidFill>
                  <a:srgbClr val="FFC000"/>
                </a:solidFill>
                <a:latin typeface="Arial Rounded MT Bold" pitchFamily="34" charset="0"/>
              </a:rPr>
              <a:t>Theory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16" name="11 Forma libre"/>
          <p:cNvSpPr>
            <a:spLocks noChangeArrowheads="1"/>
          </p:cNvSpPr>
          <p:nvPr/>
        </p:nvSpPr>
        <p:spPr bwMode="auto">
          <a:xfrm>
            <a:off x="4715732" y="2996952"/>
            <a:ext cx="5608647" cy="2989542"/>
          </a:xfrm>
          <a:custGeom>
            <a:avLst/>
            <a:gdLst>
              <a:gd name="T0" fmla="*/ 0 w 4210701"/>
              <a:gd name="T1" fmla="*/ 1446757 h 2130806"/>
              <a:gd name="T2" fmla="*/ 3670705 w 4210701"/>
              <a:gd name="T3" fmla="*/ 0 h 2130806"/>
              <a:gd name="T4" fmla="*/ 4208746 w 4210701"/>
              <a:gd name="T5" fmla="*/ 738034 h 2130806"/>
              <a:gd name="T6" fmla="*/ 4208746 w 4210701"/>
              <a:gd name="T7" fmla="*/ 3449344 h 2130806"/>
              <a:gd name="T8" fmla="*/ 9887 w 4210701"/>
              <a:gd name="T9" fmla="*/ 3449344 h 2130806"/>
              <a:gd name="T10" fmla="*/ 0 w 4210701"/>
              <a:gd name="T11" fmla="*/ 1446757 h 21308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10701"/>
              <a:gd name="T19" fmla="*/ 0 h 2130806"/>
              <a:gd name="T20" fmla="*/ 4210701 w 4210701"/>
              <a:gd name="T21" fmla="*/ 2130806 h 2130806"/>
              <a:gd name="connsiteX0" fmla="*/ 0 w 4210701"/>
              <a:gd name="connsiteY0" fmla="*/ 1149079 h 2386161"/>
              <a:gd name="connsiteX1" fmla="*/ 3676009 w 4210701"/>
              <a:gd name="connsiteY1" fmla="*/ 0 h 2386161"/>
              <a:gd name="connsiteX2" fmla="*/ 4210701 w 4210701"/>
              <a:gd name="connsiteY2" fmla="*/ 711270 h 2386161"/>
              <a:gd name="connsiteX3" fmla="*/ 4210701 w 4210701"/>
              <a:gd name="connsiteY3" fmla="*/ 2386161 h 2386161"/>
              <a:gd name="connsiteX4" fmla="*/ 9893 w 4210701"/>
              <a:gd name="connsiteY4" fmla="*/ 2386161 h 2386161"/>
              <a:gd name="connsiteX5" fmla="*/ 0 w 4210701"/>
              <a:gd name="connsiteY5" fmla="*/ 1149079 h 2386161"/>
              <a:gd name="connsiteX0" fmla="*/ 0 w 4210701"/>
              <a:gd name="connsiteY0" fmla="*/ 1149079 h 2386161"/>
              <a:gd name="connsiteX1" fmla="*/ 3676009 w 4210701"/>
              <a:gd name="connsiteY1" fmla="*/ 0 h 2386161"/>
              <a:gd name="connsiteX2" fmla="*/ 4210701 w 4210701"/>
              <a:gd name="connsiteY2" fmla="*/ 574550 h 2386161"/>
              <a:gd name="connsiteX3" fmla="*/ 4210701 w 4210701"/>
              <a:gd name="connsiteY3" fmla="*/ 2386161 h 2386161"/>
              <a:gd name="connsiteX4" fmla="*/ 9893 w 4210701"/>
              <a:gd name="connsiteY4" fmla="*/ 2386161 h 2386161"/>
              <a:gd name="connsiteX5" fmla="*/ 0 w 4210701"/>
              <a:gd name="connsiteY5" fmla="*/ 1149079 h 2386161"/>
              <a:gd name="connsiteX0" fmla="*/ 0 w 4210701"/>
              <a:gd name="connsiteY0" fmla="*/ 1149079 h 2386161"/>
              <a:gd name="connsiteX1" fmla="*/ 3676009 w 4210701"/>
              <a:gd name="connsiteY1" fmla="*/ 0 h 2386161"/>
              <a:gd name="connsiteX2" fmla="*/ 4210701 w 4210701"/>
              <a:gd name="connsiteY2" fmla="*/ 574550 h 2386161"/>
              <a:gd name="connsiteX3" fmla="*/ 4210701 w 4210701"/>
              <a:gd name="connsiteY3" fmla="*/ 2386161 h 2386161"/>
              <a:gd name="connsiteX4" fmla="*/ 9893 w 4210701"/>
              <a:gd name="connsiteY4" fmla="*/ 2386161 h 2386161"/>
              <a:gd name="connsiteX5" fmla="*/ 0 w 4210701"/>
              <a:gd name="connsiteY5" fmla="*/ 1149079 h 2386161"/>
              <a:gd name="connsiteX0" fmla="*/ 0 w 4210701"/>
              <a:gd name="connsiteY0" fmla="*/ 957583 h 2386161"/>
              <a:gd name="connsiteX1" fmla="*/ 3676009 w 4210701"/>
              <a:gd name="connsiteY1" fmla="*/ 0 h 2386161"/>
              <a:gd name="connsiteX2" fmla="*/ 4210701 w 4210701"/>
              <a:gd name="connsiteY2" fmla="*/ 574550 h 2386161"/>
              <a:gd name="connsiteX3" fmla="*/ 4210701 w 4210701"/>
              <a:gd name="connsiteY3" fmla="*/ 2386161 h 2386161"/>
              <a:gd name="connsiteX4" fmla="*/ 9893 w 4210701"/>
              <a:gd name="connsiteY4" fmla="*/ 2386161 h 2386161"/>
              <a:gd name="connsiteX5" fmla="*/ 0 w 4210701"/>
              <a:gd name="connsiteY5" fmla="*/ 957583 h 2386161"/>
              <a:gd name="connsiteX0" fmla="*/ 0 w 4210701"/>
              <a:gd name="connsiteY0" fmla="*/ 897930 h 2326508"/>
              <a:gd name="connsiteX1" fmla="*/ 2926951 w 4210701"/>
              <a:gd name="connsiteY1" fmla="*/ 0 h 2326508"/>
              <a:gd name="connsiteX2" fmla="*/ 4210701 w 4210701"/>
              <a:gd name="connsiteY2" fmla="*/ 514897 h 2326508"/>
              <a:gd name="connsiteX3" fmla="*/ 4210701 w 4210701"/>
              <a:gd name="connsiteY3" fmla="*/ 2326508 h 2326508"/>
              <a:gd name="connsiteX4" fmla="*/ 9893 w 4210701"/>
              <a:gd name="connsiteY4" fmla="*/ 2326508 h 2326508"/>
              <a:gd name="connsiteX5" fmla="*/ 0 w 4210701"/>
              <a:gd name="connsiteY5" fmla="*/ 897930 h 2326508"/>
              <a:gd name="connsiteX0" fmla="*/ 0 w 4210701"/>
              <a:gd name="connsiteY0" fmla="*/ 1014119 h 2326508"/>
              <a:gd name="connsiteX1" fmla="*/ 2926951 w 4210701"/>
              <a:gd name="connsiteY1" fmla="*/ 0 h 2326508"/>
              <a:gd name="connsiteX2" fmla="*/ 4210701 w 4210701"/>
              <a:gd name="connsiteY2" fmla="*/ 514897 h 2326508"/>
              <a:gd name="connsiteX3" fmla="*/ 4210701 w 4210701"/>
              <a:gd name="connsiteY3" fmla="*/ 2326508 h 2326508"/>
              <a:gd name="connsiteX4" fmla="*/ 9893 w 4210701"/>
              <a:gd name="connsiteY4" fmla="*/ 2326508 h 2326508"/>
              <a:gd name="connsiteX5" fmla="*/ 0 w 4210701"/>
              <a:gd name="connsiteY5" fmla="*/ 1014119 h 2326508"/>
              <a:gd name="connsiteX0" fmla="*/ 0 w 4210701"/>
              <a:gd name="connsiteY0" fmla="*/ 1261620 h 2574009"/>
              <a:gd name="connsiteX1" fmla="*/ 2818150 w 4210701"/>
              <a:gd name="connsiteY1" fmla="*/ 0 h 2574009"/>
              <a:gd name="connsiteX2" fmla="*/ 4210701 w 4210701"/>
              <a:gd name="connsiteY2" fmla="*/ 762398 h 2574009"/>
              <a:gd name="connsiteX3" fmla="*/ 4210701 w 4210701"/>
              <a:gd name="connsiteY3" fmla="*/ 2574009 h 2574009"/>
              <a:gd name="connsiteX4" fmla="*/ 9893 w 4210701"/>
              <a:gd name="connsiteY4" fmla="*/ 2574009 h 2574009"/>
              <a:gd name="connsiteX5" fmla="*/ 0 w 4210701"/>
              <a:gd name="connsiteY5" fmla="*/ 1261620 h 2574009"/>
              <a:gd name="connsiteX0" fmla="*/ 0 w 6319061"/>
              <a:gd name="connsiteY0" fmla="*/ 1261620 h 2606454"/>
              <a:gd name="connsiteX1" fmla="*/ 2818150 w 6319061"/>
              <a:gd name="connsiteY1" fmla="*/ 0 h 2606454"/>
              <a:gd name="connsiteX2" fmla="*/ 4210701 w 6319061"/>
              <a:gd name="connsiteY2" fmla="*/ 762398 h 2606454"/>
              <a:gd name="connsiteX3" fmla="*/ 6319061 w 6319061"/>
              <a:gd name="connsiteY3" fmla="*/ 2606454 h 2606454"/>
              <a:gd name="connsiteX4" fmla="*/ 9893 w 6319061"/>
              <a:gd name="connsiteY4" fmla="*/ 2574009 h 2606454"/>
              <a:gd name="connsiteX5" fmla="*/ 0 w 6319061"/>
              <a:gd name="connsiteY5" fmla="*/ 1261620 h 2606454"/>
              <a:gd name="connsiteX0" fmla="*/ 0 w 6319061"/>
              <a:gd name="connsiteY0" fmla="*/ 1261620 h 2606454"/>
              <a:gd name="connsiteX1" fmla="*/ 2818150 w 6319061"/>
              <a:gd name="connsiteY1" fmla="*/ 0 h 2606454"/>
              <a:gd name="connsiteX2" fmla="*/ 4210701 w 6319061"/>
              <a:gd name="connsiteY2" fmla="*/ 762398 h 2606454"/>
              <a:gd name="connsiteX3" fmla="*/ 6319061 w 6319061"/>
              <a:gd name="connsiteY3" fmla="*/ 2606454 h 2606454"/>
              <a:gd name="connsiteX4" fmla="*/ 15884 w 6319061"/>
              <a:gd name="connsiteY4" fmla="*/ 2601819 h 2606454"/>
              <a:gd name="connsiteX5" fmla="*/ 0 w 6319061"/>
              <a:gd name="connsiteY5" fmla="*/ 1261620 h 2606454"/>
              <a:gd name="connsiteX0" fmla="*/ 0 w 6319061"/>
              <a:gd name="connsiteY0" fmla="*/ 1261620 h 2606454"/>
              <a:gd name="connsiteX1" fmla="*/ 2818150 w 6319061"/>
              <a:gd name="connsiteY1" fmla="*/ 0 h 2606454"/>
              <a:gd name="connsiteX2" fmla="*/ 6283124 w 6319061"/>
              <a:gd name="connsiteY2" fmla="*/ 1860902 h 2606454"/>
              <a:gd name="connsiteX3" fmla="*/ 6319061 w 6319061"/>
              <a:gd name="connsiteY3" fmla="*/ 2606454 h 2606454"/>
              <a:gd name="connsiteX4" fmla="*/ 15884 w 6319061"/>
              <a:gd name="connsiteY4" fmla="*/ 2601819 h 2606454"/>
              <a:gd name="connsiteX5" fmla="*/ 0 w 6319061"/>
              <a:gd name="connsiteY5" fmla="*/ 1261620 h 260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9061" h="2606454">
                <a:moveTo>
                  <a:pt x="0" y="1261620"/>
                </a:moveTo>
                <a:lnTo>
                  <a:pt x="2818150" y="0"/>
                </a:lnTo>
                <a:lnTo>
                  <a:pt x="6283124" y="1860902"/>
                </a:lnTo>
                <a:lnTo>
                  <a:pt x="6319061" y="2606454"/>
                </a:lnTo>
                <a:lnTo>
                  <a:pt x="15884" y="2601819"/>
                </a:lnTo>
                <a:cubicBezTo>
                  <a:pt x="12586" y="2189458"/>
                  <a:pt x="3298" y="1673981"/>
                  <a:pt x="0" y="1261620"/>
                </a:cubicBezTo>
                <a:close/>
              </a:path>
            </a:pathLst>
          </a:custGeom>
          <a:solidFill>
            <a:srgbClr val="FF1111">
              <a:alpha val="41176"/>
            </a:srgbClr>
          </a:solidFill>
          <a:ln w="2857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 sz="1400" dirty="0"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819955" y="4850576"/>
            <a:ext cx="14038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0" dirty="0" err="1" smtClean="0">
                <a:solidFill>
                  <a:srgbClr val="C00000"/>
                </a:solidFill>
                <a:latin typeface="Arial Rounded MT Bold" pitchFamily="34" charset="0"/>
              </a:rPr>
              <a:t>Generic</a:t>
            </a:r>
            <a:endParaRPr lang="es-ES" sz="1400" b="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algn="ctr"/>
            <a:r>
              <a:rPr lang="es-ES" sz="1400" b="0" dirty="0" smtClean="0">
                <a:solidFill>
                  <a:srgbClr val="C00000"/>
                </a:solidFill>
                <a:latin typeface="Arial Rounded MT Bold" pitchFamily="34" charset="0"/>
              </a:rPr>
              <a:t>ALP DM </a:t>
            </a:r>
            <a:r>
              <a:rPr lang="es-ES" sz="1400" b="0" dirty="0" err="1" smtClean="0">
                <a:solidFill>
                  <a:srgbClr val="C00000"/>
                </a:solidFill>
                <a:latin typeface="Arial Rounded MT Bold" pitchFamily="34" charset="0"/>
              </a:rPr>
              <a:t>models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59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16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noProof="0" dirty="0" smtClean="0">
                <a:latin typeface="Arial Rounded MT Bold" pitchFamily="34" charset="0"/>
              </a:rPr>
              <a:t>Cosmological axions</a:t>
            </a:r>
            <a:endParaRPr lang="en-US" sz="3600" noProof="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753592" y="4293592"/>
            <a:ext cx="318216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 smtClean="0">
                <a:solidFill>
                  <a:srgbClr val="FF0000"/>
                </a:solidFill>
                <a:latin typeface="Arial Rounded MT Bold" pitchFamily="34" charset="0"/>
              </a:rPr>
              <a:t>Axion realignment</a:t>
            </a:r>
          </a:p>
          <a:p>
            <a:pPr marL="342900" indent="-342900">
              <a:spcBef>
                <a:spcPts val="0"/>
              </a:spcBef>
              <a:buClr>
                <a:schemeClr val="hlink"/>
              </a:buClr>
              <a:buSzPct val="80000"/>
              <a:defRPr/>
            </a:pPr>
            <a:r>
              <a:rPr lang="en-US" sz="1600" b="0" dirty="0" smtClean="0">
                <a:latin typeface="Arial Rounded MT Bold" pitchFamily="34" charset="0"/>
              </a:rPr>
              <a:t>(initial misalignment angle?)</a:t>
            </a:r>
            <a:r>
              <a:rPr lang="en-US" sz="2400" b="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000" b="0" i="1" dirty="0">
                <a:solidFill>
                  <a:srgbClr val="FF0000"/>
                </a:solidFill>
                <a:latin typeface="Arial Rounded MT Bold" pitchFamily="34" charset="0"/>
              </a:rPr>
              <a:t>	</a:t>
            </a:r>
            <a:r>
              <a:rPr lang="en-US" sz="2000" b="0" i="1" dirty="0" smtClean="0">
                <a:solidFill>
                  <a:srgbClr val="FF0000"/>
                </a:solidFill>
                <a:latin typeface="Arial Rounded MT Bold" pitchFamily="34" charset="0"/>
              </a:rPr>
              <a:t>		</a:t>
            </a:r>
            <a:endParaRPr lang="en-US" sz="2000" b="0" i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  <p:pic>
        <p:nvPicPr>
          <p:cNvPr id="41" name="Picture 2" descr="http://images.slideplayer.us/1/663928/slides/slide_2.jpg"/>
          <p:cNvPicPr>
            <a:picLocks noChangeAspect="1" noChangeArrowheads="1"/>
          </p:cNvPicPr>
          <p:nvPr/>
        </p:nvPicPr>
        <p:blipFill>
          <a:blip r:embed="rId2" cstate="print"/>
          <a:srcRect l="28300" t="65941" r="50800" b="13083"/>
          <a:stretch>
            <a:fillRect/>
          </a:stretch>
        </p:blipFill>
        <p:spPr bwMode="auto">
          <a:xfrm>
            <a:off x="609600" y="1396373"/>
            <a:ext cx="3519724" cy="2649414"/>
          </a:xfrm>
          <a:prstGeom prst="rect">
            <a:avLst/>
          </a:prstGeom>
          <a:noFill/>
        </p:spPr>
      </p:pic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295151" y="1525507"/>
            <a:ext cx="2063145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b="0" dirty="0">
                <a:latin typeface="Arial Rounded MT Bold" pitchFamily="34" charset="0"/>
                <a:cs typeface="+mn-cs"/>
              </a:rPr>
              <a:t>When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T ~ T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 dirty="0" err="1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0</a:t>
            </a:r>
            <a:endParaRPr 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1" y="1484784"/>
            <a:ext cx="3036501" cy="24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5" y="1484784"/>
            <a:ext cx="3168351" cy="243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7 Flecha derecha"/>
          <p:cNvSpPr/>
          <p:nvPr/>
        </p:nvSpPr>
        <p:spPr>
          <a:xfrm>
            <a:off x="4223792" y="2492896"/>
            <a:ext cx="648072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29 CuadroTexto"/>
          <p:cNvSpPr txBox="1"/>
          <p:nvPr/>
        </p:nvSpPr>
        <p:spPr>
          <a:xfrm>
            <a:off x="5159896" y="3481527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 dirty="0">
                <a:solidFill>
                  <a:schemeClr val="bg1"/>
                </a:solidFill>
                <a:latin typeface="Arial Rounded MT Bold" pitchFamily="34" charset="0"/>
              </a:rPr>
              <a:t>Axion </a:t>
            </a:r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strings</a:t>
            </a:r>
            <a:endParaRPr lang="es-ES" b="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4" name="30 CuadroTexto"/>
          <p:cNvSpPr txBox="1"/>
          <p:nvPr/>
        </p:nvSpPr>
        <p:spPr>
          <a:xfrm>
            <a:off x="8328248" y="3501272"/>
            <a:ext cx="25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Domain</a:t>
            </a:r>
            <a:r>
              <a:rPr lang="es-ES" b="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s-ES" b="0" dirty="0" err="1">
                <a:solidFill>
                  <a:schemeClr val="bg1"/>
                </a:solidFill>
                <a:latin typeface="Arial Rounded MT Bold" pitchFamily="34" charset="0"/>
              </a:rPr>
              <a:t>walls</a:t>
            </a:r>
            <a:endParaRPr lang="es-ES" b="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5591944" y="4293096"/>
            <a:ext cx="561662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000" b="0" dirty="0" smtClean="0">
                <a:latin typeface="Arial Rounded MT Bold" pitchFamily="34" charset="0"/>
              </a:rPr>
              <a:t>But also… </a:t>
            </a:r>
            <a:r>
              <a:rPr lang="en-US" sz="2000" b="0" dirty="0" smtClean="0">
                <a:solidFill>
                  <a:srgbClr val="FF0000"/>
                </a:solidFill>
                <a:latin typeface="Arial Rounded MT Bold" pitchFamily="34" charset="0"/>
              </a:rPr>
              <a:t>topological defects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1600" b="0" dirty="0" smtClean="0">
                <a:latin typeface="Arial Rounded MT Bold" pitchFamily="34" charset="0"/>
              </a:rPr>
              <a:t>(inflation can wipe them out if it happens afterwards)</a:t>
            </a:r>
            <a:r>
              <a:rPr lang="en-US" sz="2000" b="0" i="1" dirty="0">
                <a:solidFill>
                  <a:srgbClr val="FF0000"/>
                </a:solidFill>
                <a:latin typeface="Arial Rounded MT Bold" pitchFamily="34" charset="0"/>
              </a:rPr>
              <a:t>	</a:t>
            </a:r>
            <a:r>
              <a:rPr lang="en-US" sz="2000" b="0" i="1" dirty="0" smtClean="0">
                <a:solidFill>
                  <a:srgbClr val="FF0000"/>
                </a:solidFill>
                <a:latin typeface="Arial Rounded MT Bold" pitchFamily="34" charset="0"/>
              </a:rPr>
              <a:t>		</a:t>
            </a:r>
            <a:endParaRPr lang="en-US" sz="2000" b="0" i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0148" y="5589492"/>
            <a:ext cx="10153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Note: 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thermal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production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of axions (as neutrinos) 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gives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hot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DM (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upper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s-ES" b="0" dirty="0" err="1">
                <a:latin typeface="Arial Rounded MT Bold" pitchFamily="34" charset="0"/>
                <a:sym typeface="Wingdings" panose="05000000000000000000" pitchFamily="2" charset="2"/>
              </a:rPr>
              <a:t>limit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 </a:t>
            </a:r>
            <a:r>
              <a:rPr lang="en-US" b="0" dirty="0">
                <a:latin typeface="Arial Rounded MT Bold" pitchFamily="34" charset="0"/>
                <a:sym typeface="Wingdings" panose="05000000000000000000" pitchFamily="2" charset="2"/>
              </a:rPr>
              <a:t>ma</a:t>
            </a:r>
            <a:r>
              <a:rPr lang="es-ES" b="0" dirty="0">
                <a:latin typeface="Arial Rounded MT Bold" pitchFamily="34" charset="0"/>
                <a:sym typeface="Wingdings" panose="05000000000000000000" pitchFamily="2" charset="2"/>
              </a:rPr>
              <a:t>~1 eV)</a:t>
            </a:r>
            <a:endParaRPr lang="en-US" b="0" dirty="0">
              <a:latin typeface="Arial Rounded MT Bold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924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-384720" y="3789040"/>
            <a:ext cx="12313367" cy="2571651"/>
            <a:chOff x="1850091" y="3025541"/>
            <a:chExt cx="8309909" cy="175097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 cstate="print"/>
            <a:srcRect l="6433" b="78104"/>
            <a:stretch/>
          </p:blipFill>
          <p:spPr>
            <a:xfrm>
              <a:off x="2384647" y="3025541"/>
              <a:ext cx="7775353" cy="136815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 cstate="print"/>
            <a:srcRect t="94476"/>
            <a:stretch/>
          </p:blipFill>
          <p:spPr>
            <a:xfrm>
              <a:off x="1850091" y="4432833"/>
              <a:ext cx="8309909" cy="343682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noProof="0" dirty="0" smtClean="0"/>
              <a:t>Axion DM </a:t>
            </a:r>
            <a:r>
              <a:rPr lang="es-ES" sz="3600" noProof="0" dirty="0" err="1" smtClean="0"/>
              <a:t>density</a:t>
            </a:r>
            <a:r>
              <a:rPr lang="es-ES" sz="3600" noProof="0" dirty="0" smtClean="0"/>
              <a:t> vs axion </a:t>
            </a:r>
            <a:r>
              <a:rPr lang="es-ES" sz="3600" noProof="0" dirty="0" err="1" smtClean="0"/>
              <a:t>mass</a:t>
            </a:r>
            <a:endParaRPr lang="en-U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2528080"/>
          </a:xfrm>
        </p:spPr>
        <p:txBody>
          <a:bodyPr/>
          <a:lstStyle/>
          <a:p>
            <a:r>
              <a:rPr lang="en-US" sz="2000" dirty="0" smtClean="0">
                <a:solidFill>
                  <a:srgbClr val="C00000"/>
                </a:solidFill>
              </a:rPr>
              <a:t>Axions are good DM candidates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ym typeface="Wingdings" panose="05000000000000000000" pitchFamily="2" charset="2"/>
              </a:rPr>
              <a:t>for which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 smtClean="0">
                <a:sym typeface="Wingdings" panose="05000000000000000000" pitchFamily="2" charset="2"/>
              </a:rPr>
              <a:t> do we get </a:t>
            </a:r>
            <a:r>
              <a:rPr lang="en-US" sz="2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 smtClean="0">
                <a:sym typeface="Wingdings" panose="05000000000000000000" pitchFamily="2" charset="2"/>
              </a:rPr>
              <a:t> ~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DM</a:t>
            </a:r>
            <a:r>
              <a:rPr lang="en-US" sz="2000" dirty="0" smtClean="0">
                <a:sym typeface="Wingdings" panose="05000000000000000000" pitchFamily="2" charset="2"/>
              </a:rPr>
              <a:t> ?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Pre-inflation models </a:t>
            </a:r>
            <a:r>
              <a:rPr lang="en-US" sz="1600" dirty="0" smtClean="0">
                <a:sym typeface="Wingdings" panose="05000000000000000000" pitchFamily="2" charset="2"/>
              </a:rPr>
              <a:t> only misalignment contribution, but initial angle unknown  very large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1600" dirty="0" smtClean="0">
                <a:sym typeface="Wingdings" panose="05000000000000000000" pitchFamily="2" charset="2"/>
              </a:rPr>
              <a:t> range possible (even very low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1600" dirty="0" smtClean="0">
                <a:sym typeface="Wingdings" panose="05000000000000000000" pitchFamily="2" charset="2"/>
              </a:rPr>
              <a:t> values with anthropic tuning)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Post-inflation models</a:t>
            </a:r>
            <a:r>
              <a:rPr lang="en-US" sz="1600" dirty="0" smtClean="0">
                <a:sym typeface="Wingdings" panose="05000000000000000000" pitchFamily="2" charset="2"/>
              </a:rPr>
              <a:t>  misalignment becomes more predictive as initial angle gets averaged. BUT, topological defects are now important ( source of uncertainty).</a:t>
            </a:r>
          </a:p>
          <a:p>
            <a:r>
              <a:rPr lang="es-ES" sz="2000" dirty="0" smtClean="0">
                <a:sym typeface="Wingdings" panose="05000000000000000000" pitchFamily="2" charset="2"/>
              </a:rPr>
              <a:t>In </a:t>
            </a:r>
            <a:r>
              <a:rPr lang="es-ES" sz="2000" dirty="0" err="1" smtClean="0">
                <a:sym typeface="Wingdings" panose="05000000000000000000" pitchFamily="2" charset="2"/>
              </a:rPr>
              <a:t>any</a:t>
            </a:r>
            <a:r>
              <a:rPr lang="es-ES" sz="2000" dirty="0" smtClean="0">
                <a:sym typeface="Wingdings" panose="05000000000000000000" pitchFamily="2" charset="2"/>
              </a:rPr>
              <a:t> case, for </a:t>
            </a:r>
            <a:r>
              <a:rPr lang="en-US" sz="2000" dirty="0" err="1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&lt; </a:t>
            </a: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DM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increases as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~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-1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</a:p>
          <a:p>
            <a:r>
              <a:rPr lang="es-ES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Note: </a:t>
            </a:r>
            <a:r>
              <a:rPr lang="es-ES" sz="1800" dirty="0" err="1" smtClean="0">
                <a:sym typeface="Wingdings" panose="05000000000000000000" pitchFamily="2" charset="2"/>
              </a:rPr>
              <a:t>thermal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production</a:t>
            </a:r>
            <a:r>
              <a:rPr lang="es-ES" sz="1800" dirty="0" smtClean="0">
                <a:sym typeface="Wingdings" panose="05000000000000000000" pitchFamily="2" charset="2"/>
              </a:rPr>
              <a:t> of axions (as neutrinos) </a:t>
            </a:r>
            <a:r>
              <a:rPr lang="es-ES" sz="1800" dirty="0" err="1" smtClean="0">
                <a:sym typeface="Wingdings" panose="05000000000000000000" pitchFamily="2" charset="2"/>
              </a:rPr>
              <a:t>gives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hot</a:t>
            </a:r>
            <a:r>
              <a:rPr lang="es-ES" sz="1800" dirty="0" smtClean="0">
                <a:sym typeface="Wingdings" panose="05000000000000000000" pitchFamily="2" charset="2"/>
              </a:rPr>
              <a:t> DM (</a:t>
            </a:r>
            <a:r>
              <a:rPr lang="es-ES" sz="1800" dirty="0" err="1" smtClean="0">
                <a:sym typeface="Wingdings" panose="05000000000000000000" pitchFamily="2" charset="2"/>
              </a:rPr>
              <a:t>upper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limit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1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s-ES" sz="1800" dirty="0" smtClean="0">
                <a:sym typeface="Wingdings" panose="05000000000000000000" pitchFamily="2" charset="2"/>
              </a:rPr>
              <a:t>~1 eV)</a:t>
            </a:r>
            <a:endParaRPr lang="en-US" sz="1800" dirty="0" smtClean="0">
              <a:sym typeface="Wingdings" panose="05000000000000000000" pitchFamily="2" charset="2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/>
          <a:srcRect l="31814" t="163659" r="-31814" b="-69294"/>
          <a:stretch/>
        </p:blipFill>
        <p:spPr>
          <a:xfrm>
            <a:off x="2042948" y="6165304"/>
            <a:ext cx="8309909" cy="3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Astrophysical hints for axions</a:t>
            </a:r>
            <a:endParaRPr lang="en-US" sz="3600" noProof="0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8510736" cy="4525963"/>
          </a:xfrm>
        </p:spPr>
        <p:txBody>
          <a:bodyPr/>
          <a:lstStyle/>
          <a:p>
            <a:r>
              <a:rPr lang="en-US" sz="2000" noProof="0" dirty="0" smtClean="0">
                <a:latin typeface="Arial Rounded MT Bold" pitchFamily="34" charset="0"/>
              </a:rPr>
              <a:t>Gama ray telescopes like MAGIC or HESS observe HE  photons from very distant sources…</a:t>
            </a:r>
          </a:p>
          <a:p>
            <a:endParaRPr lang="en-US" sz="1600" noProof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1775520" y="3212976"/>
            <a:ext cx="839628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8470" t="14043" r="8942"/>
          <a:stretch>
            <a:fillRect/>
          </a:stretch>
        </p:blipFill>
        <p:spPr bwMode="auto">
          <a:xfrm>
            <a:off x="9350152" y="1543579"/>
            <a:ext cx="2016224" cy="189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19 Grupo"/>
          <p:cNvGrpSpPr/>
          <p:nvPr/>
        </p:nvGrpSpPr>
        <p:grpSpPr>
          <a:xfrm>
            <a:off x="4439816" y="2924944"/>
            <a:ext cx="2500938" cy="375286"/>
            <a:chOff x="251520" y="5517232"/>
            <a:chExt cx="2500938" cy="3752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5517232"/>
              <a:ext cx="2101602" cy="375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9752" y="5517232"/>
              <a:ext cx="412706" cy="37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7768" y="2492896"/>
            <a:ext cx="3273376" cy="41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Rectángulo"/>
          <p:cNvSpPr/>
          <p:nvPr/>
        </p:nvSpPr>
        <p:spPr>
          <a:xfrm>
            <a:off x="3176689" y="2708920"/>
            <a:ext cx="776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latin typeface="Arial Rounded MT Bold" pitchFamily="34" charset="0"/>
              </a:rPr>
              <a:t>ALP:</a:t>
            </a:r>
            <a:endParaRPr lang="es-ES" dirty="0">
              <a:latin typeface="Arial Rounded MT Bold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11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Astrophysical hints for axions</a:t>
            </a:r>
            <a:endParaRPr lang="en-US" sz="3600" noProof="0" dirty="0">
              <a:latin typeface="Arial Rounded MT Bold" pitchFamily="34" charset="0"/>
            </a:endParaRPr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901080" y="1484784"/>
            <a:ext cx="8853536" cy="4641379"/>
          </a:xfrm>
        </p:spPr>
        <p:txBody>
          <a:bodyPr/>
          <a:lstStyle/>
          <a:p>
            <a:r>
              <a:rPr lang="en-US" sz="1800" noProof="0" dirty="0" smtClean="0">
                <a:latin typeface="Arial Rounded MT Bold" pitchFamily="34" charset="0"/>
              </a:rPr>
              <a:t>Most stellar systems seem to cool down faster than expected. </a:t>
            </a:r>
          </a:p>
          <a:p>
            <a:r>
              <a:rPr lang="en-US" sz="1800" noProof="0" dirty="0" smtClean="0">
                <a:latin typeface="Arial Rounded MT Bold" pitchFamily="34" charset="0"/>
              </a:rPr>
              <a:t>Presence of axions/ALPs offer a good joint explanation </a:t>
            </a:r>
            <a:r>
              <a:rPr lang="en-US" sz="1400" noProof="0" dirty="0" smtClean="0">
                <a:latin typeface="Arial Rounded MT Bold" pitchFamily="34" charset="0"/>
              </a:rPr>
              <a:t>(Giannotti et al. JCAP05(2016)057 [arXiv:1512.08108])</a:t>
            </a:r>
            <a:endParaRPr lang="en-US" sz="1800" noProof="0" dirty="0" smtClean="0">
              <a:latin typeface="Arial Rounded MT Bold" pitchFamily="34" charset="0"/>
            </a:endParaRPr>
          </a:p>
          <a:p>
            <a:r>
              <a:rPr lang="en-US" sz="1800" noProof="0" dirty="0" smtClean="0">
                <a:latin typeface="Arial Rounded MT Bold" pitchFamily="34" charset="0"/>
              </a:rPr>
              <a:t>Parameters at reach of IAXO</a:t>
            </a:r>
          </a:p>
          <a:p>
            <a:endParaRPr lang="en-US" sz="1800" noProof="0" dirty="0" smtClean="0">
              <a:latin typeface="Arial Rounded MT Bold" pitchFamily="34" charset="0"/>
            </a:endParaRPr>
          </a:p>
          <a:p>
            <a:endParaRPr lang="en-US" sz="2800" noProof="0" dirty="0">
              <a:latin typeface="Arial Rounded MT Bold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5616" y="2701728"/>
            <a:ext cx="7260704" cy="353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upload.wikimedia.org/wikipedia/commons/f/f3/Sirius_A_and_B_Hubble_photo.jpg"/>
          <p:cNvPicPr>
            <a:picLocks noChangeAspect="1" noChangeArrowheads="1"/>
          </p:cNvPicPr>
          <p:nvPr/>
        </p:nvPicPr>
        <p:blipFill>
          <a:blip r:embed="rId4" cstate="print"/>
          <a:srcRect r="6418"/>
          <a:stretch>
            <a:fillRect/>
          </a:stretch>
        </p:blipFill>
        <p:spPr bwMode="auto">
          <a:xfrm>
            <a:off x="9984432" y="2924944"/>
            <a:ext cx="1368152" cy="1596698"/>
          </a:xfrm>
          <a:prstGeom prst="rect">
            <a:avLst/>
          </a:prstGeom>
          <a:noFill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/>
          <a:srcRect l="10663" r="16503" b="5867"/>
          <a:stretch>
            <a:fillRect/>
          </a:stretch>
        </p:blipFill>
        <p:spPr bwMode="auto">
          <a:xfrm>
            <a:off x="9984432" y="4509120"/>
            <a:ext cx="1368152" cy="160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9 Rectángulo"/>
          <p:cNvSpPr/>
          <p:nvPr/>
        </p:nvSpPr>
        <p:spPr>
          <a:xfrm>
            <a:off x="10154472" y="2996952"/>
            <a:ext cx="1089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FFFF00"/>
                </a:solidFill>
                <a:latin typeface="Arial Rounded MT Bold" pitchFamily="34" charset="0"/>
              </a:rPr>
              <a:t>White dwarfs</a:t>
            </a:r>
            <a:endParaRPr lang="es-ES" sz="1200" dirty="0">
              <a:solidFill>
                <a:srgbClr val="FFFF00"/>
              </a:solidFill>
            </a:endParaRPr>
          </a:p>
        </p:txBody>
      </p:sp>
      <p:sp>
        <p:nvSpPr>
          <p:cNvPr id="20" name="10 Rectángulo"/>
          <p:cNvSpPr/>
          <p:nvPr/>
        </p:nvSpPr>
        <p:spPr>
          <a:xfrm>
            <a:off x="10085549" y="4497669"/>
            <a:ext cx="1267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FFFF00"/>
                </a:solidFill>
                <a:latin typeface="Arial Rounded MT Bold" pitchFamily="34" charset="0"/>
              </a:rPr>
              <a:t>Neutron star</a:t>
            </a:r>
          </a:p>
          <a:p>
            <a:pPr algn="ctr"/>
            <a:r>
              <a:rPr lang="en-US" sz="1200" b="0" dirty="0" smtClean="0">
                <a:solidFill>
                  <a:srgbClr val="FFFF00"/>
                </a:solidFill>
                <a:latin typeface="Arial Rounded MT Bold" pitchFamily="34" charset="0"/>
              </a:rPr>
              <a:t>CAS A</a:t>
            </a:r>
            <a:endParaRPr lang="es-ES" sz="1200" dirty="0">
              <a:solidFill>
                <a:srgbClr val="FFFF00"/>
              </a:solidFill>
            </a:endParaRPr>
          </a:p>
        </p:txBody>
      </p:sp>
      <p:pic>
        <p:nvPicPr>
          <p:cNvPr id="21" name="Picture 9" descr="http://www.buzzle.com/images/astronomy/stars/red-giant.jpg"/>
          <p:cNvPicPr>
            <a:picLocks noChangeAspect="1" noChangeArrowheads="1"/>
          </p:cNvPicPr>
          <p:nvPr/>
        </p:nvPicPr>
        <p:blipFill>
          <a:blip r:embed="rId6" cstate="print"/>
          <a:srcRect l="12393" t="11397" r="24116" b="8825"/>
          <a:stretch>
            <a:fillRect/>
          </a:stretch>
        </p:blipFill>
        <p:spPr bwMode="auto">
          <a:xfrm>
            <a:off x="9984432" y="1394611"/>
            <a:ext cx="1368152" cy="1602341"/>
          </a:xfrm>
          <a:prstGeom prst="rect">
            <a:avLst/>
          </a:prstGeom>
          <a:noFill/>
        </p:spPr>
      </p:pic>
      <p:sp>
        <p:nvSpPr>
          <p:cNvPr id="22" name="12 Rectángulo"/>
          <p:cNvSpPr/>
          <p:nvPr/>
        </p:nvSpPr>
        <p:spPr>
          <a:xfrm>
            <a:off x="10147309" y="1394611"/>
            <a:ext cx="1017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FF00"/>
                </a:solidFill>
                <a:latin typeface="Arial Rounded MT Bold" pitchFamily="34" charset="0"/>
              </a:rPr>
              <a:t>Red Giants</a:t>
            </a:r>
            <a:endParaRPr lang="es-ES" sz="1400" dirty="0">
              <a:solidFill>
                <a:srgbClr val="FFFF00"/>
              </a:solidFill>
            </a:endParaRPr>
          </a:p>
        </p:txBody>
      </p:sp>
      <p:sp>
        <p:nvSpPr>
          <p:cNvPr id="27" name="13 Abrir llave"/>
          <p:cNvSpPr/>
          <p:nvPr/>
        </p:nvSpPr>
        <p:spPr>
          <a:xfrm>
            <a:off x="1487488" y="3877642"/>
            <a:ext cx="216024" cy="11521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14 Abrir llave"/>
          <p:cNvSpPr/>
          <p:nvPr/>
        </p:nvSpPr>
        <p:spPr>
          <a:xfrm>
            <a:off x="1487488" y="3085554"/>
            <a:ext cx="216024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15 Rectángulo"/>
          <p:cNvSpPr/>
          <p:nvPr/>
        </p:nvSpPr>
        <p:spPr>
          <a:xfrm>
            <a:off x="911424" y="315756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i="1" baseline="-25000" dirty="0" smtClean="0">
                <a:latin typeface="Symbol" pitchFamily="18" charset="2"/>
                <a:cs typeface="Times New Roman" pitchFamily="18" charset="0"/>
              </a:rPr>
              <a:t>g</a:t>
            </a:r>
            <a:endParaRPr lang="es-ES" i="1" baseline="-250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30" name="16 Rectángulo"/>
          <p:cNvSpPr/>
          <p:nvPr/>
        </p:nvSpPr>
        <p:spPr>
          <a:xfrm>
            <a:off x="911424" y="4237682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i="1" baseline="-25000" dirty="0" err="1" smtClean="0">
                <a:latin typeface="Times New Roman" pitchFamily="18" charset="0"/>
                <a:cs typeface="Times New Roman" pitchFamily="18" charset="0"/>
              </a:rPr>
              <a:t>ae</a:t>
            </a:r>
            <a:endParaRPr lang="es-ES" i="1" baseline="-250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4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548" y="116632"/>
            <a:ext cx="8309909" cy="62483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16200000">
            <a:off x="1048858" y="3867632"/>
            <a:ext cx="259442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b="0" dirty="0">
                <a:latin typeface="Arial Rounded MT Bold" panose="020F0704030504030204" pitchFamily="34" charset="0"/>
              </a:rPr>
              <a:t>Irastorza &amp; Redondo PPNP 2018</a:t>
            </a:r>
          </a:p>
        </p:txBody>
      </p:sp>
    </p:spTree>
    <p:extLst>
      <p:ext uri="{BB962C8B-B14F-4D97-AF65-F5344CB8AC3E}">
        <p14:creationId xmlns:p14="http://schemas.microsoft.com/office/powerpoint/2010/main" val="20829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 smtClean="0">
                <a:latin typeface="Arial Rounded MT Bold" pitchFamily="34" charset="0"/>
              </a:rPr>
              <a:t>Detection of axions</a:t>
            </a:r>
            <a:endParaRPr lang="en-US" sz="4000" noProof="0" dirty="0">
              <a:latin typeface="Arial Rounded MT Bold" pitchFamily="34" charset="0"/>
            </a:endParaRPr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412776"/>
          <a:ext cx="11103024" cy="46371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82452"/>
                <a:gridCol w="3014584"/>
                <a:gridCol w="2097676"/>
                <a:gridCol w="2808312"/>
              </a:tblGrid>
              <a:tr h="1036712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 smtClean="0">
                          <a:latin typeface="Arial Rounded MT Bold" pitchFamily="34" charset="0"/>
                        </a:rPr>
                        <a:t>Source</a:t>
                      </a:r>
                      <a:endParaRPr lang="es-ES" sz="20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 smtClean="0">
                          <a:latin typeface="Arial Rounded MT Bold" pitchFamily="34" charset="0"/>
                        </a:rPr>
                        <a:t>Experiments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Model</a:t>
                      </a:r>
                      <a:r>
                        <a:rPr lang="es-ES" sz="1600" dirty="0" smtClean="0">
                          <a:latin typeface="Arial Rounded MT Bold" panose="020F0704030504030204" pitchFamily="34" charset="0"/>
                        </a:rPr>
                        <a:t>  &amp; </a:t>
                      </a:r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Cosmology</a:t>
                      </a:r>
                      <a:r>
                        <a:rPr lang="es-ES" sz="160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600" dirty="0" err="1" smtClean="0">
                          <a:latin typeface="Arial Rounded MT Bold" panose="020F0704030504030204" pitchFamily="34" charset="0"/>
                        </a:rPr>
                        <a:t>dependency</a:t>
                      </a:r>
                      <a:endParaRPr lang="es-ES" sz="16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 smtClean="0">
                          <a:latin typeface="Arial Rounded MT Bold" pitchFamily="34" charset="0"/>
                        </a:rPr>
                        <a:t>Technology</a:t>
                      </a:r>
                      <a:endParaRPr lang="es-ES" sz="2400" b="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</a:tr>
              <a:tr h="1080120">
                <a:tc>
                  <a:txBody>
                    <a:bodyPr/>
                    <a:lstStyle/>
                    <a:p>
                      <a:r>
                        <a:rPr lang="es-ES" sz="2400" dirty="0" err="1" smtClean="0">
                          <a:latin typeface="Arial Rounded MT Bold" pitchFamily="34" charset="0"/>
                        </a:rPr>
                        <a:t>Relic</a:t>
                      </a:r>
                      <a:r>
                        <a:rPr lang="es-ES" sz="2400" baseline="0" dirty="0" smtClean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ADMX, </a:t>
                      </a:r>
                    </a:p>
                    <a:p>
                      <a:pPr algn="ctr"/>
                      <a:r>
                        <a:rPr lang="es-ES" sz="1400" dirty="0" smtClean="0">
                          <a:latin typeface="Arial Rounded MT Bold" pitchFamily="34" charset="0"/>
                        </a:rPr>
                        <a:t>HAYSTAC, </a:t>
                      </a:r>
                      <a:r>
                        <a:rPr lang="es-ES" sz="1400" dirty="0" err="1" smtClean="0">
                          <a:latin typeface="Arial Rounded MT Bold" pitchFamily="34" charset="0"/>
                        </a:rPr>
                        <a:t>CASPEr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,</a:t>
                      </a:r>
                      <a:r>
                        <a:rPr lang="es-ES" sz="1400" baseline="0" dirty="0" smtClean="0">
                          <a:latin typeface="Arial Rounded MT Bold" pitchFamily="34" charset="0"/>
                        </a:rPr>
                        <a:t> CULTASK, CAST-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CAPP, MADMAX, ORGAN, RADES, </a:t>
                      </a:r>
                      <a:r>
                        <a:rPr lang="es-ES" sz="1400" baseline="0" dirty="0" smtClean="0">
                          <a:latin typeface="Arial Rounded MT Bold" pitchFamily="34" charset="0"/>
                        </a:rPr>
                        <a:t>QUAX, …</a:t>
                      </a:r>
                      <a:endParaRPr lang="es-ES" sz="14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High</a:t>
                      </a:r>
                      <a:endParaRPr lang="es-ES" sz="18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New ideas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emerging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Active R&amp;D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going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800" dirty="0" err="1" smtClean="0">
                          <a:latin typeface="Arial Rounded MT Bold" pitchFamily="34" charset="0"/>
                        </a:rPr>
                        <a:t>on</a:t>
                      </a:r>
                      <a:r>
                        <a:rPr lang="es-ES" sz="1800" dirty="0" smtClean="0">
                          <a:latin typeface="Arial Rounded MT Bold" pitchFamily="34" charset="0"/>
                        </a:rPr>
                        <a:t>,…</a:t>
                      </a:r>
                      <a:endParaRPr lang="es-ES" sz="18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es-ES" sz="2400" dirty="0" err="1" smtClean="0">
                          <a:latin typeface="Arial Rounded MT Bold" pitchFamily="34" charset="0"/>
                        </a:rPr>
                        <a:t>Lab</a:t>
                      </a:r>
                      <a:r>
                        <a:rPr lang="es-ES" sz="2400" dirty="0" smtClean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 Rounded MT Bold" pitchFamily="34" charset="0"/>
                        </a:rPr>
                        <a:t>ALPS, OSQAR, </a:t>
                      </a:r>
                    </a:p>
                    <a:p>
                      <a:pPr algn="ctr"/>
                      <a:r>
                        <a:rPr lang="es-ES" sz="1600" dirty="0" smtClean="0">
                          <a:latin typeface="Arial Rounded MT Bold" pitchFamily="34" charset="0"/>
                        </a:rPr>
                        <a:t>CROWS, ARIADNE</a:t>
                      </a:r>
                      <a:r>
                        <a:rPr lang="es-ES" sz="1400" dirty="0" smtClean="0">
                          <a:latin typeface="Arial Rounded MT Bold" pitchFamily="34" charset="0"/>
                        </a:rPr>
                        <a:t>,…</a:t>
                      </a:r>
                      <a:endParaRPr lang="es-ES" sz="160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Very</a:t>
                      </a:r>
                      <a:r>
                        <a:rPr lang="es-ES" sz="1800" dirty="0" smtClean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800" dirty="0" err="1" smtClean="0">
                          <a:latin typeface="Arial Rounded MT Bold" panose="020F0704030504030204" pitchFamily="34" charset="0"/>
                        </a:rPr>
                        <a:t>low</a:t>
                      </a:r>
                      <a:endParaRPr lang="es-ES" sz="180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>
                        <a:latin typeface="Arial Rounded MT Bold" pitchFamily="34" charset="0"/>
                      </a:endParaRPr>
                    </a:p>
                  </a:txBody>
                  <a:tcPr/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es-ES" sz="2400" b="0" dirty="0" smtClean="0">
                          <a:latin typeface="Arial Rounded MT Bold" pitchFamily="34" charset="0"/>
                        </a:rPr>
                        <a:t>Solar </a:t>
                      </a:r>
                    </a:p>
                    <a:p>
                      <a:r>
                        <a:rPr lang="es-ES" sz="2400" b="0" dirty="0" smtClean="0">
                          <a:latin typeface="Arial Rounded MT Bold" pitchFamily="34" charset="0"/>
                        </a:rPr>
                        <a:t>axions</a:t>
                      </a:r>
                      <a:endParaRPr lang="es-ES" sz="24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latin typeface="Arial Rounded MT Bold" pitchFamily="34" charset="0"/>
                        </a:rPr>
                        <a:t>SUMICO, CAST,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(</a:t>
                      </a:r>
                      <a:r>
                        <a:rPr lang="es-ES" sz="2000" b="0" dirty="0" err="1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Baby</a:t>
                      </a:r>
                      <a:r>
                        <a:rPr lang="es-ES" sz="20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)IAXO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Low</a:t>
                      </a:r>
                      <a:endParaRPr lang="es-ES" sz="1800" kern="1200" dirty="0" smtClean="0">
                        <a:solidFill>
                          <a:schemeClr val="dk1"/>
                        </a:solidFill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>
                          <a:latin typeface="Arial Rounded MT Bold" pitchFamily="34" charset="0"/>
                        </a:rPr>
                        <a:t>Ready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for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large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scale</a:t>
                      </a:r>
                      <a:r>
                        <a:rPr lang="es-ES" sz="2000" baseline="0" dirty="0" smtClean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Arial Rounded MT Bold" pitchFamily="34" charset="0"/>
                        </a:rPr>
                        <a:t>experiment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4</a:t>
            </a:fld>
            <a:endParaRPr lang="es-ES" b="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4" descr="银河图标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56829">
            <a:off x="1955275" y="2341209"/>
            <a:ext cx="1296143" cy="1296144"/>
          </a:xfrm>
          <a:prstGeom prst="rect">
            <a:avLst/>
          </a:prstGeom>
          <a:noFill/>
        </p:spPr>
      </p:pic>
      <p:pic>
        <p:nvPicPr>
          <p:cNvPr id="9" name="Picture 4" descr="https://encrypted-tbn2.gstatic.com/images?q=tbn:ANd9GcRezIV1PJLpqfDTV1hBCXuBNdOlFEzuJO11KV8JiI-dbe_ZXltD1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2574" y="3601617"/>
            <a:ext cx="926551" cy="820907"/>
          </a:xfrm>
          <a:prstGeom prst="rect">
            <a:avLst/>
          </a:prstGeom>
          <a:noFill/>
        </p:spPr>
      </p:pic>
      <p:pic>
        <p:nvPicPr>
          <p:cNvPr id="10" name="Picture 2" descr="https://encrypted-tbn2.gstatic.com/images?q=tbn:ANd9GcTTiOpy5Ofiq68JKHmUTMkFKk4pucE4jGwOWa5eGRWrj1nVm4X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6996" y="4537720"/>
            <a:ext cx="1368152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1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Sources of axions</a:t>
            </a:r>
            <a:endParaRPr lang="en-US" sz="4000" noProof="0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09600" y="1340769"/>
            <a:ext cx="6868344" cy="47853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noProof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Natural sources</a:t>
            </a:r>
          </a:p>
          <a:p>
            <a:pPr marL="0" indent="0" algn="ctr">
              <a:buNone/>
            </a:pPr>
            <a:endParaRPr lang="en-US" noProof="0" dirty="0">
              <a:latin typeface="Arial Rounded MT Bold" panose="020F070403050403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16" y="1914781"/>
            <a:ext cx="6464291" cy="4176464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534691" y="1772816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Dark</a:t>
            </a:r>
            <a:r>
              <a:rPr lang="es-ES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011317" y="1815536"/>
            <a:ext cx="1421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Dark</a:t>
            </a:r>
            <a:r>
              <a:rPr lang="es-ES" sz="14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40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radiation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604683" y="1783270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Stellar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Marcador de contenido 6"/>
          <p:cNvSpPr txBox="1">
            <a:spLocks/>
          </p:cNvSpPr>
          <p:nvPr/>
        </p:nvSpPr>
        <p:spPr bwMode="auto">
          <a:xfrm>
            <a:off x="7680176" y="1340768"/>
            <a:ext cx="4104456" cy="4785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sz="2400" b="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Laboratory</a:t>
            </a:r>
            <a:r>
              <a:rPr lang="es-ES" sz="2400" b="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s-ES" sz="2400" b="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sources</a:t>
            </a:r>
            <a:endParaRPr lang="es-ES" sz="2400" b="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 dirty="0"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 dirty="0" smtClean="0">
              <a:latin typeface="Arial Rounded MT Bold" panose="020F070403050403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s-ES" sz="2400" b="0" dirty="0">
              <a:latin typeface="Arial Rounded MT Bold" panose="020F0704030504030204" pitchFamily="34" charset="0"/>
            </a:endParaRPr>
          </a:p>
          <a:p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Photon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-ALP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conversion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in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strong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magnetic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fields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(axion-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photon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coupling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)</a:t>
            </a:r>
          </a:p>
          <a:p>
            <a:endParaRPr lang="es-ES" sz="1800" b="0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ALP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fields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from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macroscopic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bodies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(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fermionic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800" b="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couplings</a:t>
            </a:r>
            <a:r>
              <a:rPr lang="es-ES" sz="1800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)</a:t>
            </a:r>
          </a:p>
          <a:p>
            <a:pPr marL="0" indent="0" algn="ctr">
              <a:buFont typeface="Arial" pitchFamily="34" charset="0"/>
              <a:buNone/>
            </a:pPr>
            <a:endParaRPr lang="en-US" sz="2800" b="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5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9496" y="1340767"/>
            <a:ext cx="9425627" cy="475252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>
                <a:latin typeface="Arial Rounded MT Bold" pitchFamily="34" charset="0"/>
              </a:rPr>
              <a:t>Axion detection strategies</a:t>
            </a:r>
            <a:endParaRPr lang="en-US" sz="4000" noProof="0" dirty="0"/>
          </a:p>
        </p:txBody>
      </p:sp>
      <p:pic>
        <p:nvPicPr>
          <p:cNvPr id="22" name="Picture 6" descr="http://www.androidpolice.com/wp-content/uploads/2012/10/nexusae0_spicybowl_example_red_ring_thum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71359">
            <a:off x="2516138" y="2564264"/>
            <a:ext cx="3880748" cy="824531"/>
          </a:xfrm>
          <a:prstGeom prst="rect">
            <a:avLst/>
          </a:prstGeom>
          <a:noFill/>
        </p:spPr>
      </p:pic>
      <p:sp>
        <p:nvSpPr>
          <p:cNvPr id="23" name="Rectángulo 22"/>
          <p:cNvSpPr/>
          <p:nvPr/>
        </p:nvSpPr>
        <p:spPr>
          <a:xfrm>
            <a:off x="119336" y="494308"/>
            <a:ext cx="3128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Most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detection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strategies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rely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on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the axion-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photon</a:t>
            </a:r>
            <a:r>
              <a:rPr lang="es-E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s-ES" dirty="0" err="1" smtClean="0">
                <a:solidFill>
                  <a:srgbClr val="C00000"/>
                </a:solidFill>
                <a:latin typeface="Arial Rounded MT Bold" pitchFamily="34" charset="0"/>
              </a:rPr>
              <a:t>conversion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2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noProof="0" dirty="0" smtClean="0">
                <a:latin typeface="Arial Rounded MT Bold" pitchFamily="34" charset="0"/>
              </a:rPr>
              <a:t>ALP generic couplings</a:t>
            </a:r>
            <a:endParaRPr lang="en-US" sz="4000" noProof="0" dirty="0">
              <a:latin typeface="Arial Rounded MT Bold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3 Marcador de fecha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z="1100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1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sz="1100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sz="1100" b="0" dirty="0">
              <a:latin typeface="Arial Rounded MT Bold" panose="020F0704030504030204" pitchFamily="34" charset="0"/>
            </a:endParaRPr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z="1100" b="0" smtClean="0">
                <a:latin typeface="Arial Rounded MT Bold" panose="020F0704030504030204" pitchFamily="34" charset="0"/>
              </a:rPr>
              <a:pPr>
                <a:defRPr/>
              </a:pPr>
              <a:t>42</a:t>
            </a:fld>
            <a:endParaRPr lang="es-ES" sz="1100" b="0" dirty="0">
              <a:latin typeface="Arial Rounded MT Bold" panose="020F070403050403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12192000" cy="227142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5256" y="3411248"/>
            <a:ext cx="6563072" cy="23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7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075" t="6602" r="17712" b="8000"/>
          <a:stretch/>
        </p:blipFill>
        <p:spPr>
          <a:xfrm>
            <a:off x="1303527" y="1052736"/>
            <a:ext cx="7096729" cy="547975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IAXO &amp; </a:t>
            </a:r>
            <a:r>
              <a:rPr lang="es-ES" sz="3600" dirty="0" err="1"/>
              <a:t>meV</a:t>
            </a:r>
            <a:r>
              <a:rPr lang="es-ES" sz="3600" dirty="0"/>
              <a:t> axion </a:t>
            </a:r>
            <a:r>
              <a:rPr lang="es-ES" sz="3600" dirty="0" err="1"/>
              <a:t>cosmology</a:t>
            </a:r>
            <a:endParaRPr lang="es-ES" sz="3600" dirty="0"/>
          </a:p>
        </p:txBody>
      </p:sp>
      <p:sp>
        <p:nvSpPr>
          <p:cNvPr id="11" name="10 Rectángulo"/>
          <p:cNvSpPr/>
          <p:nvPr/>
        </p:nvSpPr>
        <p:spPr>
          <a:xfrm>
            <a:off x="9144000" y="3792612"/>
            <a:ext cx="265037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0" dirty="0">
                <a:latin typeface="Arial Rounded MT Bold" pitchFamily="34" charset="0"/>
              </a:rPr>
              <a:t>IAXO  </a:t>
            </a:r>
            <a:r>
              <a:rPr lang="es-ES" sz="1600" b="0" dirty="0" err="1">
                <a:latin typeface="Arial Rounded MT Bold" pitchFamily="34" charset="0"/>
              </a:rPr>
              <a:t>will</a:t>
            </a:r>
            <a:r>
              <a:rPr lang="es-ES" sz="1600" b="0" dirty="0">
                <a:latin typeface="Arial Rounded MT Bold" pitchFamily="34" charset="0"/>
              </a:rPr>
              <a:t> explore viable</a:t>
            </a:r>
          </a:p>
          <a:p>
            <a:r>
              <a:rPr lang="es-ES" sz="1600" b="0" dirty="0">
                <a:latin typeface="Arial Rounded MT Bold" pitchFamily="34" charset="0"/>
              </a:rPr>
              <a:t>QCD axion DM </a:t>
            </a:r>
            <a:r>
              <a:rPr lang="es-ES" sz="1600" b="0" dirty="0" err="1">
                <a:latin typeface="Arial Rounded MT Bold" pitchFamily="34" charset="0"/>
              </a:rPr>
              <a:t>models</a:t>
            </a:r>
            <a:endParaRPr lang="es-ES" sz="1600" b="0" dirty="0">
              <a:latin typeface="Arial Rounded MT Bold" pitchFamily="34" charset="0"/>
            </a:endParaRPr>
          </a:p>
          <a:p>
            <a:r>
              <a:rPr lang="es-ES" sz="1600" b="0" dirty="0">
                <a:latin typeface="Arial Rounded MT Bold" pitchFamily="34" charset="0"/>
              </a:rPr>
              <a:t>Ringwald, Saikawa 2016</a:t>
            </a:r>
          </a:p>
          <a:p>
            <a:r>
              <a:rPr lang="es-ES" sz="1200" dirty="0">
                <a:latin typeface="Arial Rounded MT Bold" pitchFamily="34" charset="0"/>
                <a:hlinkClick r:id="rId3"/>
              </a:rPr>
              <a:t>arXiv:1512.06436</a:t>
            </a:r>
            <a:endParaRPr lang="es-ES" sz="1600" b="0" dirty="0">
              <a:solidFill>
                <a:srgbClr val="FF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976320" y="1665646"/>
            <a:ext cx="2448272" cy="11156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  <a:latin typeface="Arial Rounded MT Bold" pitchFamily="34" charset="0"/>
              </a:rPr>
              <a:t>“ALP </a:t>
            </a:r>
            <a:r>
              <a:rPr lang="es-ES" sz="1400" b="0" dirty="0" err="1">
                <a:solidFill>
                  <a:srgbClr val="FF0000"/>
                </a:solidFill>
                <a:latin typeface="Arial Rounded MT Bold" pitchFamily="34" charset="0"/>
              </a:rPr>
              <a:t>miracle</a:t>
            </a:r>
            <a:r>
              <a:rPr lang="es-ES" sz="1400" b="0" dirty="0">
                <a:solidFill>
                  <a:srgbClr val="FF0000"/>
                </a:solidFill>
                <a:latin typeface="Arial Rounded MT Bold" pitchFamily="34" charset="0"/>
              </a:rPr>
              <a:t>”</a:t>
            </a:r>
            <a:r>
              <a:rPr lang="es-ES" sz="1400" b="0" dirty="0">
                <a:latin typeface="Arial Rounded MT Bold" pitchFamily="34" charset="0"/>
              </a:rPr>
              <a:t> </a:t>
            </a:r>
            <a:r>
              <a:rPr lang="es-ES" sz="1400" b="0" dirty="0" err="1">
                <a:latin typeface="Arial Rounded MT Bold" pitchFamily="34" charset="0"/>
              </a:rPr>
              <a:t>region</a:t>
            </a:r>
            <a:endParaRPr lang="es-ES" sz="1400" b="0" dirty="0">
              <a:latin typeface="Arial Rounded MT Bold" pitchFamily="34" charset="0"/>
            </a:endParaRPr>
          </a:p>
          <a:p>
            <a:r>
              <a:rPr lang="es-ES" sz="1400" b="0" dirty="0" err="1">
                <a:latin typeface="Arial Rounded MT Bold" pitchFamily="34" charset="0"/>
              </a:rPr>
              <a:t>ALPs</a:t>
            </a:r>
            <a:r>
              <a:rPr lang="es-ES" sz="1400" b="0" dirty="0">
                <a:latin typeface="Arial Rounded MT Bold" pitchFamily="34" charset="0"/>
              </a:rPr>
              <a:t> </a:t>
            </a:r>
            <a:r>
              <a:rPr lang="es-ES" sz="1400" b="0" dirty="0" err="1">
                <a:latin typeface="Arial Rounded MT Bold" pitchFamily="34" charset="0"/>
              </a:rPr>
              <a:t>solving</a:t>
            </a:r>
            <a:r>
              <a:rPr lang="es-ES" sz="1400" b="0" dirty="0">
                <a:latin typeface="Arial Rounded MT Bold" pitchFamily="34" charset="0"/>
              </a:rPr>
              <a:t> </a:t>
            </a:r>
            <a:r>
              <a:rPr lang="es-ES" sz="1400" b="0" dirty="0" err="1">
                <a:latin typeface="Arial Rounded MT Bold" pitchFamily="34" charset="0"/>
              </a:rPr>
              <a:t>both</a:t>
            </a:r>
            <a:r>
              <a:rPr lang="es-ES" sz="1400" b="0" dirty="0">
                <a:latin typeface="Arial Rounded MT Bold" pitchFamily="34" charset="0"/>
              </a:rPr>
              <a:t> </a:t>
            </a:r>
          </a:p>
          <a:p>
            <a:r>
              <a:rPr lang="es-ES" sz="1400" b="0" dirty="0">
                <a:latin typeface="Arial Rounded MT Bold" pitchFamily="34" charset="0"/>
              </a:rPr>
              <a:t>DM &amp; </a:t>
            </a:r>
            <a:r>
              <a:rPr lang="es-ES" sz="1400" b="0" dirty="0" err="1">
                <a:latin typeface="Arial Rounded MT Bold" pitchFamily="34" charset="0"/>
              </a:rPr>
              <a:t>inflation</a:t>
            </a:r>
            <a:endParaRPr lang="es-ES" sz="1400" b="0" dirty="0">
              <a:latin typeface="Arial Rounded MT Bold" pitchFamily="34" charset="0"/>
            </a:endParaRPr>
          </a:p>
          <a:p>
            <a:r>
              <a:rPr lang="es-ES" sz="1400" b="0" dirty="0">
                <a:latin typeface="Arial Rounded MT Bold" pitchFamily="34" charset="0"/>
              </a:rPr>
              <a:t>Daido et al. 2017</a:t>
            </a:r>
          </a:p>
          <a:p>
            <a:r>
              <a:rPr lang="es-ES" sz="1050" dirty="0">
                <a:latin typeface="Arial Rounded MT Bold" pitchFamily="34" charset="0"/>
                <a:hlinkClick r:id="rId4"/>
              </a:rPr>
              <a:t>arXiv:1710.11107</a:t>
            </a:r>
            <a:endParaRPr lang="es-ES" sz="1050" b="0" dirty="0">
              <a:latin typeface="Arial Rounded MT Bold" pitchFamily="34" charset="0"/>
            </a:endParaRPr>
          </a:p>
        </p:txBody>
      </p:sp>
      <p:cxnSp>
        <p:nvCxnSpPr>
          <p:cNvPr id="15" name="14 Conector recto de flecha"/>
          <p:cNvCxnSpPr>
            <a:stCxn id="12" idx="1"/>
          </p:cNvCxnSpPr>
          <p:nvPr/>
        </p:nvCxnSpPr>
        <p:spPr>
          <a:xfrm flipH="1" flipV="1">
            <a:off x="8328248" y="2108395"/>
            <a:ext cx="648072" cy="115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6960096" y="3573016"/>
            <a:ext cx="2016224" cy="500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sz="1100" dirty="0"/>
              <a:t>Igor G. Irastorza / </a:t>
            </a:r>
          </a:p>
          <a:p>
            <a:pPr>
              <a:defRPr/>
            </a:pPr>
            <a:r>
              <a:rPr lang="es-ES" sz="1100" dirty="0"/>
              <a:t>Universidad de Zaragoza</a:t>
            </a:r>
          </a:p>
        </p:txBody>
      </p:sp>
      <p:sp>
        <p:nvSpPr>
          <p:cNvPr id="2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z="1100"/>
              <a:pPr>
                <a:defRPr/>
              </a:pPr>
              <a:t>43</a:t>
            </a:fld>
            <a:endParaRPr lang="es-ES" sz="1100" dirty="0"/>
          </a:p>
        </p:txBody>
      </p:sp>
      <p:sp>
        <p:nvSpPr>
          <p:cNvPr id="26" name="3 Marcador de fecha"/>
          <p:cNvSpPr>
            <a:spLocks noGrp="1"/>
          </p:cNvSpPr>
          <p:nvPr>
            <p:ph type="dt" sz="half" idx="10"/>
          </p:nvPr>
        </p:nvSpPr>
        <p:spPr>
          <a:xfrm>
            <a:off x="1981200" y="6385297"/>
            <a:ext cx="21336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sz="1100" dirty="0"/>
              <a:t>ICCUB, Barcelona, March2018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900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4312" y="0"/>
            <a:ext cx="3096344" cy="3096344"/>
          </a:xfrm>
          <a:prstGeom prst="rect">
            <a:avLst/>
          </a:prstGeom>
          <a:noFill/>
        </p:spPr>
      </p:pic>
      <p:sp>
        <p:nvSpPr>
          <p:cNvPr id="1045" name="Rectangle 37"/>
          <p:cNvSpPr>
            <a:spLocks noChangeArrowheads="1"/>
          </p:cNvSpPr>
          <p:nvPr/>
        </p:nvSpPr>
        <p:spPr bwMode="auto">
          <a:xfrm>
            <a:off x="1981200" y="274638"/>
            <a:ext cx="7427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b="0" dirty="0">
                <a:solidFill>
                  <a:schemeClr val="tx2"/>
                </a:solidFill>
                <a:latin typeface="Arial Rounded MT Bold" pitchFamily="34" charset="0"/>
              </a:rPr>
              <a:t>Other types of helioscope</a:t>
            </a:r>
          </a:p>
        </p:txBody>
      </p:sp>
      <p:grpSp>
        <p:nvGrpSpPr>
          <p:cNvPr id="6" name="84 Grupo"/>
          <p:cNvGrpSpPr/>
          <p:nvPr/>
        </p:nvGrpSpPr>
        <p:grpSpPr>
          <a:xfrm>
            <a:off x="7140624" y="1340768"/>
            <a:ext cx="3312368" cy="4176464"/>
            <a:chOff x="4283968" y="1340768"/>
            <a:chExt cx="3312368" cy="4176464"/>
          </a:xfrm>
        </p:grpSpPr>
        <p:grpSp>
          <p:nvGrpSpPr>
            <p:cNvPr id="7" name="61 Grupo"/>
            <p:cNvGrpSpPr/>
            <p:nvPr/>
          </p:nvGrpSpPr>
          <p:grpSpPr>
            <a:xfrm>
              <a:off x="4427984" y="1556792"/>
              <a:ext cx="3168352" cy="3960440"/>
              <a:chOff x="4572000" y="1484784"/>
              <a:chExt cx="3168352" cy="3960440"/>
            </a:xfrm>
          </p:grpSpPr>
          <p:cxnSp>
            <p:nvCxnSpPr>
              <p:cNvPr id="63" name="62 Conector recto de flecha"/>
              <p:cNvCxnSpPr/>
              <p:nvPr/>
            </p:nvCxnSpPr>
            <p:spPr>
              <a:xfrm flipH="1">
                <a:off x="5278475" y="1628800"/>
                <a:ext cx="2173845" cy="25922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 de flecha"/>
              <p:cNvCxnSpPr/>
              <p:nvPr/>
            </p:nvCxnSpPr>
            <p:spPr>
              <a:xfrm flipH="1">
                <a:off x="5064719" y="1628800"/>
                <a:ext cx="2531618" cy="237626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 de flecha"/>
              <p:cNvCxnSpPr/>
              <p:nvPr/>
            </p:nvCxnSpPr>
            <p:spPr>
              <a:xfrm flipH="1">
                <a:off x="4932041" y="1628800"/>
                <a:ext cx="2664295" cy="201622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 flipH="1">
                <a:off x="4860032" y="1653912"/>
                <a:ext cx="2599090" cy="17750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 de flecha"/>
              <p:cNvCxnSpPr/>
              <p:nvPr/>
            </p:nvCxnSpPr>
            <p:spPr>
              <a:xfrm flipH="1">
                <a:off x="4639473" y="1628800"/>
                <a:ext cx="2812847" cy="16561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 de flecha"/>
              <p:cNvCxnSpPr/>
              <p:nvPr/>
            </p:nvCxnSpPr>
            <p:spPr>
              <a:xfrm flipH="1">
                <a:off x="4678879" y="1556792"/>
                <a:ext cx="2773441" cy="1460079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H="1">
                <a:off x="4572000" y="1484784"/>
                <a:ext cx="2808312" cy="132316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 de flecha"/>
              <p:cNvCxnSpPr/>
              <p:nvPr/>
            </p:nvCxnSpPr>
            <p:spPr>
              <a:xfrm flipH="1">
                <a:off x="5436096" y="1628800"/>
                <a:ext cx="2160240" cy="280831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 de flecha"/>
              <p:cNvCxnSpPr/>
              <p:nvPr/>
            </p:nvCxnSpPr>
            <p:spPr>
              <a:xfrm flipH="1">
                <a:off x="5580112" y="1700808"/>
                <a:ext cx="1944216" cy="295232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 de flecha"/>
              <p:cNvCxnSpPr/>
              <p:nvPr/>
            </p:nvCxnSpPr>
            <p:spPr>
              <a:xfrm flipH="1">
                <a:off x="6012160" y="1772816"/>
                <a:ext cx="1512168" cy="316835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H="1">
                <a:off x="6372200" y="1700808"/>
                <a:ext cx="1296144" cy="34563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 de flecha"/>
              <p:cNvCxnSpPr/>
              <p:nvPr/>
            </p:nvCxnSpPr>
            <p:spPr>
              <a:xfrm flipH="1">
                <a:off x="6804248" y="1700808"/>
                <a:ext cx="864096" cy="360040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 de flecha"/>
              <p:cNvCxnSpPr/>
              <p:nvPr/>
            </p:nvCxnSpPr>
            <p:spPr>
              <a:xfrm flipH="1">
                <a:off x="7380312" y="1700808"/>
                <a:ext cx="360040" cy="3744416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 Box 15"/>
              <p:cNvSpPr txBox="1">
                <a:spLocks noChangeArrowheads="1"/>
              </p:cNvSpPr>
              <p:nvPr/>
            </p:nvSpPr>
            <p:spPr bwMode="auto">
              <a:xfrm rot="19465398">
                <a:off x="5607109" y="2208180"/>
                <a:ext cx="11496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folHlink"/>
                    </a:solidFill>
                    <a:latin typeface="Arial Rounded MT Bold" pitchFamily="34" charset="0"/>
                  </a:rPr>
                  <a:t>axions</a:t>
                </a:r>
              </a:p>
            </p:txBody>
          </p:sp>
        </p:grpSp>
        <p:cxnSp>
          <p:nvCxnSpPr>
            <p:cNvPr id="77" name="76 Conector recto de flecha"/>
            <p:cNvCxnSpPr/>
            <p:nvPr/>
          </p:nvCxnSpPr>
          <p:spPr>
            <a:xfrm flipH="1">
              <a:off x="4355976" y="1556792"/>
              <a:ext cx="2880320" cy="108012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 de flecha"/>
            <p:cNvCxnSpPr/>
            <p:nvPr/>
          </p:nvCxnSpPr>
          <p:spPr>
            <a:xfrm flipH="1">
              <a:off x="4283968" y="1484784"/>
              <a:ext cx="2952328" cy="86409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4427984" y="1412776"/>
              <a:ext cx="2880320" cy="6030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 de flecha"/>
            <p:cNvCxnSpPr/>
            <p:nvPr/>
          </p:nvCxnSpPr>
          <p:spPr>
            <a:xfrm flipH="1">
              <a:off x="4580384" y="1340768"/>
              <a:ext cx="2727920" cy="36004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CuadroTexto"/>
          <p:cNvSpPr txBox="1"/>
          <p:nvPr/>
        </p:nvSpPr>
        <p:spPr>
          <a:xfrm>
            <a:off x="479376" y="1196752"/>
            <a:ext cx="6561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b="0" dirty="0" err="1">
                <a:latin typeface="Arial Rounded MT Bold" pitchFamily="34" charset="0"/>
              </a:rPr>
              <a:t>Instead</a:t>
            </a:r>
            <a:r>
              <a:rPr lang="fr-FR" b="0" dirty="0">
                <a:latin typeface="Arial Rounded MT Bold" pitchFamily="34" charset="0"/>
              </a:rPr>
              <a:t> of </a:t>
            </a:r>
            <a:r>
              <a:rPr lang="fr-FR" b="0" dirty="0" err="1">
                <a:latin typeface="Arial Rounded MT Bold" pitchFamily="34" charset="0"/>
              </a:rPr>
              <a:t>magnetic</a:t>
            </a:r>
            <a:r>
              <a:rPr lang="fr-FR" b="0" dirty="0">
                <a:latin typeface="Arial Rounded MT Bold" pitchFamily="34" charset="0"/>
              </a:rPr>
              <a:t> </a:t>
            </a:r>
            <a:r>
              <a:rPr lang="fr-FR" b="0" dirty="0" err="1">
                <a:latin typeface="Arial Rounded MT Bold" pitchFamily="34" charset="0"/>
              </a:rPr>
              <a:t>field</a:t>
            </a:r>
            <a:r>
              <a:rPr lang="fr-FR" b="0" dirty="0">
                <a:latin typeface="Arial Rounded MT Bold" pitchFamily="34" charset="0"/>
              </a:rPr>
              <a:t>, one </a:t>
            </a:r>
            <a:r>
              <a:rPr lang="fr-FR" b="0" dirty="0" err="1">
                <a:latin typeface="Arial Rounded MT Bold" pitchFamily="34" charset="0"/>
              </a:rPr>
              <a:t>can</a:t>
            </a:r>
            <a:r>
              <a:rPr lang="fr-FR" b="0" dirty="0">
                <a:latin typeface="Arial Rounded MT Bold" pitchFamily="34" charset="0"/>
              </a:rPr>
              <a:t> use the </a:t>
            </a:r>
            <a:r>
              <a:rPr lang="fr-FR" b="0" dirty="0" err="1">
                <a:latin typeface="Arial Rounded MT Bold" pitchFamily="34" charset="0"/>
              </a:rPr>
              <a:t>electromagnetic</a:t>
            </a:r>
            <a:r>
              <a:rPr lang="fr-FR" b="0" dirty="0">
                <a:latin typeface="Arial Rounded MT Bold" pitchFamily="34" charset="0"/>
              </a:rPr>
              <a:t> </a:t>
            </a:r>
            <a:r>
              <a:rPr lang="fr-FR" b="0" dirty="0" err="1">
                <a:latin typeface="Arial Rounded MT Bold" pitchFamily="34" charset="0"/>
              </a:rPr>
              <a:t>field</a:t>
            </a:r>
            <a:r>
              <a:rPr lang="fr-FR" b="0" dirty="0">
                <a:latin typeface="Arial Rounded MT Bold" pitchFamily="34" charset="0"/>
              </a:rPr>
              <a:t> of </a:t>
            </a:r>
            <a:r>
              <a:rPr lang="fr-FR" b="0" dirty="0" err="1">
                <a:latin typeface="Arial Rounded MT Bold" pitchFamily="34" charset="0"/>
              </a:rPr>
              <a:t>crystals</a:t>
            </a:r>
            <a:r>
              <a:rPr lang="fr-FR" b="0" dirty="0">
                <a:latin typeface="Arial Rounded MT Bold" pitchFamily="34" charset="0"/>
              </a:rPr>
              <a:t>… </a:t>
            </a:r>
          </a:p>
          <a:p>
            <a:pPr marL="342900" indent="-342900">
              <a:buFont typeface="Arial" pitchFamily="34" charset="0"/>
              <a:buChar char="•"/>
            </a:pPr>
            <a:endParaRPr lang="fr-FR" b="0" dirty="0">
              <a:latin typeface="Arial Rounded MT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b="0" dirty="0">
                <a:latin typeface="Arial Rounded MT Bold" pitchFamily="34" charset="0"/>
              </a:rPr>
              <a:t>« </a:t>
            </a:r>
            <a:r>
              <a:rPr lang="fr-FR" b="0" dirty="0" err="1">
                <a:latin typeface="Arial Rounded MT Bold" pitchFamily="34" charset="0"/>
              </a:rPr>
              <a:t>Primakoff</a:t>
            </a:r>
            <a:r>
              <a:rPr lang="fr-FR" b="0" dirty="0">
                <a:latin typeface="Arial Rounded MT Bold" pitchFamily="34" charset="0"/>
              </a:rPr>
              <a:t>-Bragg » </a:t>
            </a:r>
            <a:r>
              <a:rPr lang="fr-FR" b="0" dirty="0" err="1">
                <a:latin typeface="Arial Rounded MT Bold" pitchFamily="34" charset="0"/>
              </a:rPr>
              <a:t>effect</a:t>
            </a:r>
            <a:endParaRPr lang="fr-FR" b="0" dirty="0">
              <a:latin typeface="Arial Rounded MT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b="0" dirty="0">
              <a:latin typeface="Arial Rounded MT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b="0" dirty="0">
                <a:latin typeface="Arial Rounded MT Bold" pitchFamily="34" charset="0"/>
              </a:rPr>
              <a:t>WIMP-</a:t>
            </a:r>
            <a:r>
              <a:rPr lang="fr-FR" b="0" dirty="0" err="1">
                <a:latin typeface="Arial Rounded MT Bold" pitchFamily="34" charset="0"/>
              </a:rPr>
              <a:t>like</a:t>
            </a:r>
            <a:r>
              <a:rPr lang="fr-FR" b="0" dirty="0">
                <a:latin typeface="Arial Rounded MT Bold" pitchFamily="34" charset="0"/>
              </a:rPr>
              <a:t> </a:t>
            </a:r>
            <a:r>
              <a:rPr lang="fr-FR" b="0" dirty="0" err="1">
                <a:latin typeface="Arial Rounded MT Bold" pitchFamily="34" charset="0"/>
              </a:rPr>
              <a:t>experiments</a:t>
            </a:r>
            <a:r>
              <a:rPr lang="fr-FR" b="0" dirty="0">
                <a:latin typeface="Arial Rounded MT Bold" pitchFamily="34" charset="0"/>
              </a:rPr>
              <a:t> </a:t>
            </a:r>
            <a:r>
              <a:rPr lang="fr-FR" b="0" dirty="0" err="1">
                <a:latin typeface="Arial Rounded MT Bold" pitchFamily="34" charset="0"/>
              </a:rPr>
              <a:t>provide</a:t>
            </a:r>
            <a:r>
              <a:rPr lang="fr-FR" b="0" dirty="0">
                <a:latin typeface="Arial Rounded MT Bold" pitchFamily="34" charset="0"/>
              </a:rPr>
              <a:t> </a:t>
            </a:r>
            <a:r>
              <a:rPr lang="fr-FR" b="0" dirty="0" err="1">
                <a:latin typeface="Arial Rounded MT Bold" pitchFamily="34" charset="0"/>
              </a:rPr>
              <a:t>limit</a:t>
            </a:r>
            <a:r>
              <a:rPr lang="fr-FR" b="0" dirty="0">
                <a:latin typeface="Arial Rounded MT Bold" pitchFamily="34" charset="0"/>
              </a:rPr>
              <a:t> to axions: SOLAX, COSME, DAMA, EDELWEISS, CDMS, </a:t>
            </a:r>
            <a:r>
              <a:rPr lang="fr-FR" b="0" dirty="0" err="1">
                <a:latin typeface="Arial Rounded MT Bold" pitchFamily="34" charset="0"/>
              </a:rPr>
              <a:t>etc</a:t>
            </a:r>
            <a:r>
              <a:rPr lang="fr-FR" b="0" dirty="0">
                <a:latin typeface="Arial Rounded MT Bold" pitchFamily="34" charset="0"/>
              </a:rPr>
              <a:t>…</a:t>
            </a:r>
          </a:p>
          <a:p>
            <a:pPr marL="342900" indent="-342900">
              <a:buFont typeface="Arial" pitchFamily="34" charset="0"/>
              <a:buChar char="•"/>
            </a:pPr>
            <a:endParaRPr lang="fr-FR" b="0" dirty="0">
              <a:latin typeface="Arial Rounded MT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b="0" dirty="0" err="1">
                <a:latin typeface="Arial Rounded MT Bold" pitchFamily="34" charset="0"/>
              </a:rPr>
              <a:t>Characteristical</a:t>
            </a:r>
            <a:r>
              <a:rPr lang="fr-FR" b="0" dirty="0">
                <a:latin typeface="Arial Rounded MT Bold" pitchFamily="34" charset="0"/>
              </a:rPr>
              <a:t> temporal pattern:</a:t>
            </a:r>
          </a:p>
          <a:p>
            <a:endParaRPr lang="fr-FR" b="0" baseline="-25000" dirty="0">
              <a:latin typeface="Symbol" pitchFamily="18" charset="2"/>
            </a:endParaRPr>
          </a:p>
          <a:p>
            <a:endParaRPr lang="es-ES" dirty="0"/>
          </a:p>
        </p:txBody>
      </p:sp>
      <p:pic>
        <p:nvPicPr>
          <p:cNvPr id="43" name="Picture 1444"/>
          <p:cNvPicPr>
            <a:picLocks noChangeAspect="1" noChangeArrowheads="1"/>
          </p:cNvPicPr>
          <p:nvPr/>
        </p:nvPicPr>
        <p:blipFill>
          <a:blip r:embed="rId4" cstate="print"/>
          <a:srcRect l="27116" t="29517" r="11604" b="26445"/>
          <a:stretch>
            <a:fillRect/>
          </a:stretch>
        </p:blipFill>
        <p:spPr bwMode="auto">
          <a:xfrm>
            <a:off x="5075223" y="4077791"/>
            <a:ext cx="3613065" cy="1871489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44" name="Picture 1442"/>
          <p:cNvPicPr>
            <a:picLocks noChangeAspect="1" noChangeArrowheads="1"/>
          </p:cNvPicPr>
          <p:nvPr/>
        </p:nvPicPr>
        <p:blipFill>
          <a:blip r:embed="rId5" cstate="print"/>
          <a:srcRect l="19002" t="15744" r="3511" b="17030"/>
          <a:stretch>
            <a:fillRect/>
          </a:stretch>
        </p:blipFill>
        <p:spPr bwMode="auto">
          <a:xfrm>
            <a:off x="767408" y="3906836"/>
            <a:ext cx="3672408" cy="2163199"/>
          </a:xfrm>
          <a:prstGeom prst="rect">
            <a:avLst/>
          </a:prstGeom>
          <a:noFill/>
          <a:ln w="28575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MADMAX Meeting, Zaragoza</a:t>
            </a:r>
            <a:endParaRPr lang="es-ES" b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/>
              <a:t>Igor G. Irastorza / Universidad de Zaragoza</a:t>
            </a:r>
            <a:endParaRPr lang="es-ES" b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b="0" smtClean="0"/>
              <a:pPr>
                <a:defRPr/>
              </a:pPr>
              <a:t>44</a:t>
            </a:fld>
            <a:endParaRPr lang="es-ES" b="0"/>
          </a:p>
        </p:txBody>
      </p:sp>
    </p:spTree>
    <p:extLst>
      <p:ext uri="{BB962C8B-B14F-4D97-AF65-F5344CB8AC3E}">
        <p14:creationId xmlns:p14="http://schemas.microsoft.com/office/powerpoint/2010/main" val="18342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encrypted-tbn2.gstatic.com/images?q=tbn:ANd9GcTTiOpy5Ofiq68JKHmUTMkFKk4pucE4jGwOWa5eGRWrj1nVm4X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-68580"/>
            <a:ext cx="3096344" cy="3096344"/>
          </a:xfrm>
          <a:prstGeom prst="rect">
            <a:avLst/>
          </a:prstGeom>
          <a:noFill/>
        </p:spPr>
      </p:pic>
      <p:sp>
        <p:nvSpPr>
          <p:cNvPr id="1045" name="Rectangle 37"/>
          <p:cNvSpPr>
            <a:spLocks noChangeArrowheads="1"/>
          </p:cNvSpPr>
          <p:nvPr/>
        </p:nvSpPr>
        <p:spPr bwMode="auto">
          <a:xfrm>
            <a:off x="1981200" y="274638"/>
            <a:ext cx="7427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b="0" dirty="0">
                <a:solidFill>
                  <a:schemeClr val="tx2"/>
                </a:solidFill>
                <a:latin typeface="Arial Rounded MT Bold" pitchFamily="34" charset="0"/>
              </a:rPr>
              <a:t>Other types of helioscope</a:t>
            </a:r>
          </a:p>
        </p:txBody>
      </p:sp>
      <p:grpSp>
        <p:nvGrpSpPr>
          <p:cNvPr id="2" name="84 Grupo"/>
          <p:cNvGrpSpPr/>
          <p:nvPr/>
        </p:nvGrpSpPr>
        <p:grpSpPr>
          <a:xfrm>
            <a:off x="7212632" y="1340768"/>
            <a:ext cx="3312368" cy="4176464"/>
            <a:chOff x="4283968" y="1340768"/>
            <a:chExt cx="3312368" cy="4176464"/>
          </a:xfrm>
        </p:grpSpPr>
        <p:grpSp>
          <p:nvGrpSpPr>
            <p:cNvPr id="3" name="61 Grupo"/>
            <p:cNvGrpSpPr/>
            <p:nvPr/>
          </p:nvGrpSpPr>
          <p:grpSpPr>
            <a:xfrm>
              <a:off x="4427984" y="1556792"/>
              <a:ext cx="3168352" cy="3960440"/>
              <a:chOff x="4572000" y="1484784"/>
              <a:chExt cx="3168352" cy="3960440"/>
            </a:xfrm>
          </p:grpSpPr>
          <p:cxnSp>
            <p:nvCxnSpPr>
              <p:cNvPr id="63" name="62 Conector recto de flecha"/>
              <p:cNvCxnSpPr/>
              <p:nvPr/>
            </p:nvCxnSpPr>
            <p:spPr>
              <a:xfrm flipH="1">
                <a:off x="5278475" y="1628800"/>
                <a:ext cx="2173845" cy="25922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 de flecha"/>
              <p:cNvCxnSpPr/>
              <p:nvPr/>
            </p:nvCxnSpPr>
            <p:spPr>
              <a:xfrm flipH="1">
                <a:off x="5064719" y="1628800"/>
                <a:ext cx="2531618" cy="237626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 de flecha"/>
              <p:cNvCxnSpPr/>
              <p:nvPr/>
            </p:nvCxnSpPr>
            <p:spPr>
              <a:xfrm flipH="1">
                <a:off x="4932041" y="1628800"/>
                <a:ext cx="2664295" cy="201622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 flipH="1">
                <a:off x="4860032" y="1653912"/>
                <a:ext cx="2599090" cy="17750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 de flecha"/>
              <p:cNvCxnSpPr/>
              <p:nvPr/>
            </p:nvCxnSpPr>
            <p:spPr>
              <a:xfrm flipH="1">
                <a:off x="4639473" y="1628800"/>
                <a:ext cx="2812847" cy="16561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 de flecha"/>
              <p:cNvCxnSpPr/>
              <p:nvPr/>
            </p:nvCxnSpPr>
            <p:spPr>
              <a:xfrm flipH="1">
                <a:off x="4678879" y="1556792"/>
                <a:ext cx="2773441" cy="1460079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H="1">
                <a:off x="4572000" y="1484784"/>
                <a:ext cx="2808312" cy="132316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 de flecha"/>
              <p:cNvCxnSpPr/>
              <p:nvPr/>
            </p:nvCxnSpPr>
            <p:spPr>
              <a:xfrm flipH="1">
                <a:off x="5436096" y="1628800"/>
                <a:ext cx="2160240" cy="280831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 de flecha"/>
              <p:cNvCxnSpPr/>
              <p:nvPr/>
            </p:nvCxnSpPr>
            <p:spPr>
              <a:xfrm flipH="1">
                <a:off x="5580112" y="1700808"/>
                <a:ext cx="1944216" cy="295232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 de flecha"/>
              <p:cNvCxnSpPr/>
              <p:nvPr/>
            </p:nvCxnSpPr>
            <p:spPr>
              <a:xfrm flipH="1">
                <a:off x="6012160" y="1772816"/>
                <a:ext cx="1512168" cy="316835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H="1">
                <a:off x="6372200" y="1700808"/>
                <a:ext cx="1296144" cy="34563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 de flecha"/>
              <p:cNvCxnSpPr/>
              <p:nvPr/>
            </p:nvCxnSpPr>
            <p:spPr>
              <a:xfrm flipH="1">
                <a:off x="6804248" y="1700808"/>
                <a:ext cx="864096" cy="360040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 de flecha"/>
              <p:cNvCxnSpPr/>
              <p:nvPr/>
            </p:nvCxnSpPr>
            <p:spPr>
              <a:xfrm flipH="1">
                <a:off x="7380312" y="1700808"/>
                <a:ext cx="360040" cy="3744416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 Box 15"/>
              <p:cNvSpPr txBox="1">
                <a:spLocks noChangeArrowheads="1"/>
              </p:cNvSpPr>
              <p:nvPr/>
            </p:nvSpPr>
            <p:spPr bwMode="auto">
              <a:xfrm rot="19465398">
                <a:off x="5607109" y="2208180"/>
                <a:ext cx="11496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folHlink"/>
                    </a:solidFill>
                    <a:latin typeface="Arial Rounded MT Bold" pitchFamily="34" charset="0"/>
                  </a:rPr>
                  <a:t>axions</a:t>
                </a:r>
              </a:p>
            </p:txBody>
          </p:sp>
        </p:grpSp>
        <p:cxnSp>
          <p:nvCxnSpPr>
            <p:cNvPr id="77" name="76 Conector recto de flecha"/>
            <p:cNvCxnSpPr/>
            <p:nvPr/>
          </p:nvCxnSpPr>
          <p:spPr>
            <a:xfrm flipH="1">
              <a:off x="4355976" y="1556792"/>
              <a:ext cx="2880320" cy="108012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 de flecha"/>
            <p:cNvCxnSpPr/>
            <p:nvPr/>
          </p:nvCxnSpPr>
          <p:spPr>
            <a:xfrm flipH="1">
              <a:off x="4283968" y="1484784"/>
              <a:ext cx="2952328" cy="86409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4427984" y="1412776"/>
              <a:ext cx="2880320" cy="6030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 de flecha"/>
            <p:cNvCxnSpPr/>
            <p:nvPr/>
          </p:nvCxnSpPr>
          <p:spPr>
            <a:xfrm flipH="1">
              <a:off x="4580384" y="1340768"/>
              <a:ext cx="2727920" cy="36004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CuadroTexto"/>
          <p:cNvSpPr txBox="1"/>
          <p:nvPr/>
        </p:nvSpPr>
        <p:spPr>
          <a:xfrm>
            <a:off x="551384" y="1196753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>
                <a:latin typeface="Arial Rounded MT Bold" pitchFamily="34" charset="0"/>
              </a:rPr>
              <a:t>« TPC in a magnetic field »: conversion and absorption happening in the gas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>
                <a:latin typeface="Arial Rounded MT Bold" pitchFamily="34" charset="0"/>
              </a:rPr>
              <a:t>Competitive only for high axion mass ~0.1-10 eV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>
                <a:latin typeface="Arial Rounded MT Bold" pitchFamily="34" charset="0"/>
              </a:rPr>
              <a:t>No coherence, but large volume can compensate. Also no preferred direction, so no tracking needed</a:t>
            </a:r>
            <a:endParaRPr lang="en-US" sz="2000" b="0" dirty="0">
              <a:latin typeface="Arial Rounded MT Bold" pitchFamily="34" charset="0"/>
            </a:endParaRPr>
          </a:p>
        </p:txBody>
      </p:sp>
      <p:pic>
        <p:nvPicPr>
          <p:cNvPr id="3074" name="Picture 2" descr="https://inspirehep.net/record/1387632/files/figures_amelieDetectorConcept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8311" y="3135745"/>
            <a:ext cx="5115761" cy="2869191"/>
          </a:xfrm>
          <a:prstGeom prst="rect">
            <a:avLst/>
          </a:prstGeom>
          <a:noFill/>
        </p:spPr>
      </p:pic>
      <p:pic>
        <p:nvPicPr>
          <p:cNvPr id="3076" name="Picture 4" descr="https://inspirehep.net/record/1387632/files/figures_AMELIEexclusion_ZOOM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0016" y="2976854"/>
            <a:ext cx="5184576" cy="3663686"/>
          </a:xfrm>
          <a:prstGeom prst="rect">
            <a:avLst/>
          </a:prstGeom>
          <a:noFill/>
        </p:spPr>
      </p:pic>
      <p:sp>
        <p:nvSpPr>
          <p:cNvPr id="33" name="32 Rectángulo"/>
          <p:cNvSpPr/>
          <p:nvPr/>
        </p:nvSpPr>
        <p:spPr>
          <a:xfrm>
            <a:off x="839416" y="5874131"/>
            <a:ext cx="2646040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 dirty="0" err="1">
                <a:latin typeface="Arial Rounded MT Bold" pitchFamily="34" charset="0"/>
              </a:rPr>
              <a:t>Galán</a:t>
            </a:r>
            <a:r>
              <a:rPr lang="en-US" sz="1100" b="0" dirty="0">
                <a:latin typeface="Arial Rounded MT Bold" pitchFamily="34" charset="0"/>
              </a:rPr>
              <a:t> et al, arXiv:1508.03006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Arial Rounded MT Bold" panose="020F0704030504030204" pitchFamily="34" charset="0"/>
              </a:rPr>
              <a:t>MADMAX Meeting, Zaragoza</a:t>
            </a:r>
            <a:endParaRPr lang="es-ES" b="0" dirty="0">
              <a:latin typeface="Arial Rounded MT Bold" panose="020F0704030504030204" pitchFamily="34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>
                <a:latin typeface="Arial Rounded MT Bold" panose="020F0704030504030204" pitchFamily="34" charset="0"/>
              </a:rPr>
              <a:t>Igor G. Irastorza / Universidad de Zaragoza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45</a:t>
            </a:fld>
            <a:endParaRPr lang="es-ES" b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6" name="Picture 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2343311"/>
            <a:ext cx="3920480" cy="393214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6" name="Picture 2" descr="https://encrypted-tbn2.gstatic.com/images?q=tbn:ANd9GcTTiOpy5Ofiq68JKHmUTMkFKk4pucE4jGwOWa5eGRWrj1nVm4X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0"/>
            <a:ext cx="3096344" cy="3096344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715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Solar axions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11479" y="1484784"/>
            <a:ext cx="6405247" cy="154717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noProof="0" dirty="0" smtClean="0">
                <a:latin typeface="Arial Rounded MT Bold" pitchFamily="34" charset="0"/>
              </a:rPr>
              <a:t>Solar axions produced by photon-to-axion conversion of the solar plasma photons in the solar core</a:t>
            </a:r>
            <a:endParaRPr lang="en-US" sz="2400" noProof="0" dirty="0">
              <a:latin typeface="Arial Rounded MT Bold" pitchFamily="34" charset="0"/>
            </a:endParaRPr>
          </a:p>
        </p:txBody>
      </p:sp>
      <p:pic>
        <p:nvPicPr>
          <p:cNvPr id="24" name="Picture 142"/>
          <p:cNvPicPr>
            <a:picLocks noChangeAspect="1" noChangeArrowheads="1"/>
          </p:cNvPicPr>
          <p:nvPr/>
        </p:nvPicPr>
        <p:blipFill>
          <a:blip r:embed="rId5" cstate="print"/>
          <a:srcRect l="24136" r="70647"/>
          <a:stretch>
            <a:fillRect/>
          </a:stretch>
        </p:blipFill>
        <p:spPr bwMode="auto">
          <a:xfrm>
            <a:off x="5735638" y="5489576"/>
            <a:ext cx="215900" cy="531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" name="Picture 142"/>
          <p:cNvPicPr>
            <a:picLocks noChangeAspect="1" noChangeArrowheads="1"/>
          </p:cNvPicPr>
          <p:nvPr/>
        </p:nvPicPr>
        <p:blipFill>
          <a:blip r:embed="rId5" cstate="print"/>
          <a:srcRect l="64139" r="28905"/>
          <a:stretch>
            <a:fillRect/>
          </a:stretch>
        </p:blipFill>
        <p:spPr bwMode="auto">
          <a:xfrm>
            <a:off x="5880100" y="5489576"/>
            <a:ext cx="287338" cy="531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225" name="Text Box 164"/>
          <p:cNvSpPr txBox="1">
            <a:spLocks noChangeArrowheads="1"/>
          </p:cNvSpPr>
          <p:nvPr/>
        </p:nvSpPr>
        <p:spPr bwMode="auto">
          <a:xfrm>
            <a:off x="5922899" y="3049808"/>
            <a:ext cx="1368152" cy="5232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 eaLnBrk="0" hangingPunct="0">
              <a:defRPr/>
            </a:pP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Solar axion flux at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Earth</a:t>
            </a:r>
            <a:endParaRPr lang="es-ES" sz="1050" b="0" baseline="-25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7608168" y="5445225"/>
            <a:ext cx="264604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b="0" dirty="0">
                <a:latin typeface="Arial Rounded MT Bold" pitchFamily="34" charset="0"/>
              </a:rPr>
              <a:t>van Bibber PRD 39 (89)</a:t>
            </a:r>
          </a:p>
          <a:p>
            <a:pPr algn="ctr"/>
            <a:r>
              <a:rPr lang="en-US" sz="1100" b="0" dirty="0">
                <a:latin typeface="Arial Rounded MT Bold" pitchFamily="34" charset="0"/>
              </a:rPr>
              <a:t>CAST JCAP 04(2007)010</a:t>
            </a:r>
          </a:p>
        </p:txBody>
      </p:sp>
      <p:pic>
        <p:nvPicPr>
          <p:cNvPr id="45" name="Picture 1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0" y="4653136"/>
            <a:ext cx="4140200" cy="53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" name="Picture 1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2184" y="5085185"/>
            <a:ext cx="1943100" cy="263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167"/>
          <p:cNvPicPr>
            <a:picLocks noChangeAspect="1" noChangeArrowheads="1"/>
          </p:cNvPicPr>
          <p:nvPr/>
        </p:nvPicPr>
        <p:blipFill>
          <a:blip r:embed="rId7" cstate="print"/>
          <a:srcRect l="26563" t="23958" r="16406" b="16667"/>
          <a:stretch>
            <a:fillRect/>
          </a:stretch>
        </p:blipFill>
        <p:spPr bwMode="auto">
          <a:xfrm>
            <a:off x="970582" y="2739231"/>
            <a:ext cx="1633538" cy="13795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7" name="Picture 2" descr="https://encrypted-tbn2.gstatic.com/images?q=tbn:ANd9GcTTiOpy5Ofiq68JKHmUTMkFKk4pucE4jGwOWa5eGRWrj1nVm4X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-68580"/>
            <a:ext cx="3096344" cy="3096344"/>
          </a:xfrm>
          <a:prstGeom prst="rect">
            <a:avLst/>
          </a:prstGeom>
          <a:noFill/>
        </p:spPr>
      </p:pic>
      <p:grpSp>
        <p:nvGrpSpPr>
          <p:cNvPr id="65" name="63 Grupo"/>
          <p:cNvGrpSpPr/>
          <p:nvPr/>
        </p:nvGrpSpPr>
        <p:grpSpPr>
          <a:xfrm>
            <a:off x="7428656" y="1416204"/>
            <a:ext cx="3168352" cy="3960440"/>
            <a:chOff x="4572000" y="1484784"/>
            <a:chExt cx="3168352" cy="3960440"/>
          </a:xfrm>
        </p:grpSpPr>
        <p:cxnSp>
          <p:nvCxnSpPr>
            <p:cNvPr id="66" name="28 Conector recto de flecha"/>
            <p:cNvCxnSpPr/>
            <p:nvPr/>
          </p:nvCxnSpPr>
          <p:spPr>
            <a:xfrm flipH="1">
              <a:off x="5278475" y="1628800"/>
              <a:ext cx="2173845" cy="25922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30 Conector recto de flecha"/>
            <p:cNvCxnSpPr/>
            <p:nvPr/>
          </p:nvCxnSpPr>
          <p:spPr>
            <a:xfrm flipH="1">
              <a:off x="5064719" y="1628800"/>
              <a:ext cx="2531618" cy="237626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31 Conector recto de flecha"/>
            <p:cNvCxnSpPr/>
            <p:nvPr/>
          </p:nvCxnSpPr>
          <p:spPr>
            <a:xfrm flipH="1">
              <a:off x="4932041" y="1628800"/>
              <a:ext cx="2664295" cy="201622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32 Conector recto de flecha"/>
            <p:cNvCxnSpPr/>
            <p:nvPr/>
          </p:nvCxnSpPr>
          <p:spPr>
            <a:xfrm flipH="1">
              <a:off x="4860032" y="1653912"/>
              <a:ext cx="2599090" cy="17750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33 Conector recto de flecha"/>
            <p:cNvCxnSpPr/>
            <p:nvPr/>
          </p:nvCxnSpPr>
          <p:spPr>
            <a:xfrm flipH="1">
              <a:off x="4639473" y="1628800"/>
              <a:ext cx="2812847" cy="16561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34 Conector recto de flecha"/>
            <p:cNvCxnSpPr/>
            <p:nvPr/>
          </p:nvCxnSpPr>
          <p:spPr>
            <a:xfrm flipH="1">
              <a:off x="4678879" y="1556792"/>
              <a:ext cx="2773441" cy="1460079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35 Conector recto de flecha"/>
            <p:cNvCxnSpPr/>
            <p:nvPr/>
          </p:nvCxnSpPr>
          <p:spPr>
            <a:xfrm flipH="1">
              <a:off x="4572000" y="1484784"/>
              <a:ext cx="2808312" cy="132316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37 Conector recto de flecha"/>
            <p:cNvCxnSpPr/>
            <p:nvPr/>
          </p:nvCxnSpPr>
          <p:spPr>
            <a:xfrm flipH="1">
              <a:off x="5436096" y="1628800"/>
              <a:ext cx="2160240" cy="280831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38 Conector recto de flecha"/>
            <p:cNvCxnSpPr/>
            <p:nvPr/>
          </p:nvCxnSpPr>
          <p:spPr>
            <a:xfrm flipH="1">
              <a:off x="5580112" y="1700808"/>
              <a:ext cx="1944216" cy="295232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39 Conector recto de flecha"/>
            <p:cNvCxnSpPr/>
            <p:nvPr/>
          </p:nvCxnSpPr>
          <p:spPr>
            <a:xfrm flipH="1">
              <a:off x="6012160" y="1772816"/>
              <a:ext cx="1512168" cy="316835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40 Conector recto de flecha"/>
            <p:cNvCxnSpPr/>
            <p:nvPr/>
          </p:nvCxnSpPr>
          <p:spPr>
            <a:xfrm flipH="1">
              <a:off x="6372200" y="1700808"/>
              <a:ext cx="1296144" cy="34563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41 Conector recto de flecha"/>
            <p:cNvCxnSpPr/>
            <p:nvPr/>
          </p:nvCxnSpPr>
          <p:spPr>
            <a:xfrm flipH="1">
              <a:off x="6804248" y="1700808"/>
              <a:ext cx="864096" cy="360040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42 Conector recto de flecha"/>
            <p:cNvCxnSpPr/>
            <p:nvPr/>
          </p:nvCxnSpPr>
          <p:spPr>
            <a:xfrm flipH="1">
              <a:off x="7380312" y="1700808"/>
              <a:ext cx="360040" cy="374441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 Box 15"/>
            <p:cNvSpPr txBox="1">
              <a:spLocks noChangeArrowheads="1"/>
            </p:cNvSpPr>
            <p:nvPr/>
          </p:nvSpPr>
          <p:spPr bwMode="auto">
            <a:xfrm rot="19465398">
              <a:off x="5607109" y="2208180"/>
              <a:ext cx="11496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folHlink"/>
                  </a:solidFill>
                  <a:latin typeface="Arial Rounded MT Bold" pitchFamily="34" charset="0"/>
                </a:rPr>
                <a:t>axions</a:t>
              </a:r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168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715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Solar Axions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902970" y="1412776"/>
            <a:ext cx="6593157" cy="157575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noProof="0" dirty="0" smtClean="0">
                <a:latin typeface="Arial Rounded MT Bold" pitchFamily="34" charset="0"/>
              </a:rPr>
              <a:t>In addition to </a:t>
            </a:r>
            <a:r>
              <a:rPr lang="en-US" sz="2400" noProof="0" dirty="0" err="1" smtClean="0">
                <a:latin typeface="Arial Rounded MT Bold" pitchFamily="34" charset="0"/>
              </a:rPr>
              <a:t>Primakoff</a:t>
            </a:r>
            <a:r>
              <a:rPr lang="en-US" sz="2400" noProof="0" dirty="0" smtClean="0">
                <a:latin typeface="Arial Rounded MT Bold" pitchFamily="34" charset="0"/>
              </a:rPr>
              <a:t>, “ABC axions” may be x100 more intense… but model-dependent.</a:t>
            </a:r>
          </a:p>
          <a:p>
            <a:pPr eaLnBrk="1" hangingPunct="1">
              <a:defRPr/>
            </a:pPr>
            <a:endParaRPr lang="en-US" sz="2400" noProof="0" dirty="0">
              <a:latin typeface="Arial Rounded MT Bold" pitchFamily="34" charset="0"/>
            </a:endParaRPr>
          </a:p>
        </p:txBody>
      </p:sp>
      <p:pic>
        <p:nvPicPr>
          <p:cNvPr id="24" name="Picture 142"/>
          <p:cNvPicPr>
            <a:picLocks noChangeAspect="1" noChangeArrowheads="1"/>
          </p:cNvPicPr>
          <p:nvPr/>
        </p:nvPicPr>
        <p:blipFill>
          <a:blip r:embed="rId2" cstate="print"/>
          <a:srcRect l="24136" r="70647"/>
          <a:stretch>
            <a:fillRect/>
          </a:stretch>
        </p:blipFill>
        <p:spPr bwMode="auto">
          <a:xfrm>
            <a:off x="5735638" y="5489576"/>
            <a:ext cx="215900" cy="531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" name="Picture 142"/>
          <p:cNvPicPr>
            <a:picLocks noChangeAspect="1" noChangeArrowheads="1"/>
          </p:cNvPicPr>
          <p:nvPr/>
        </p:nvPicPr>
        <p:blipFill>
          <a:blip r:embed="rId2" cstate="print"/>
          <a:srcRect l="64139" r="28905"/>
          <a:stretch>
            <a:fillRect/>
          </a:stretch>
        </p:blipFill>
        <p:spPr bwMode="auto">
          <a:xfrm>
            <a:off x="5880100" y="5489576"/>
            <a:ext cx="287338" cy="531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1705" y="2269950"/>
            <a:ext cx="3790380" cy="39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164"/>
          <p:cNvSpPr txBox="1">
            <a:spLocks noChangeArrowheads="1"/>
          </p:cNvSpPr>
          <p:nvPr/>
        </p:nvSpPr>
        <p:spPr bwMode="auto">
          <a:xfrm>
            <a:off x="7248129" y="5426652"/>
            <a:ext cx="2376735" cy="738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 eaLnBrk="0" hangingPunct="0">
              <a:defRPr/>
            </a:pPr>
            <a:r>
              <a:rPr lang="es-ES_tradnl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if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the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axion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couples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with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the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electron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 (</a:t>
            </a:r>
            <a:r>
              <a:rPr lang="es-ES_tradnl" sz="1400" b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_tradnl" sz="1400" b="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ae</a:t>
            </a: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)</a:t>
            </a:r>
          </a:p>
          <a:p>
            <a:pPr algn="ctr" eaLnBrk="0" hangingPunct="0">
              <a:defRPr/>
            </a:pPr>
            <a:r>
              <a:rPr lang="es-ES_tradnl" sz="1100" b="0" i="1" dirty="0">
                <a:solidFill>
                  <a:srgbClr val="000000"/>
                </a:solidFill>
                <a:latin typeface="Arial Rounded MT Bold" pitchFamily="34" charset="0"/>
              </a:rPr>
              <a:t>(non hadronic axion)</a:t>
            </a:r>
            <a:endParaRPr lang="es-ES" sz="1100" b="0" i="1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50" name="Text Box 164"/>
          <p:cNvSpPr txBox="1">
            <a:spLocks noChangeArrowheads="1"/>
          </p:cNvSpPr>
          <p:nvPr/>
        </p:nvSpPr>
        <p:spPr bwMode="auto">
          <a:xfrm>
            <a:off x="6168008" y="4077073"/>
            <a:ext cx="1368152" cy="11387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 eaLnBrk="0" hangingPunct="0">
              <a:defRPr/>
            </a:pPr>
            <a:r>
              <a:rPr lang="es-ES_tradnl" sz="1400" b="0" dirty="0">
                <a:solidFill>
                  <a:srgbClr val="000000"/>
                </a:solidFill>
                <a:latin typeface="Arial Rounded MT Bold" pitchFamily="34" charset="0"/>
              </a:rPr>
              <a:t>Non-hadronic “ABC” Solar axion flux at </a:t>
            </a:r>
            <a:r>
              <a:rPr lang="es-ES_tradnl" sz="1400" b="0" dirty="0" err="1">
                <a:solidFill>
                  <a:srgbClr val="000000"/>
                </a:solidFill>
                <a:latin typeface="Arial Rounded MT Bold" pitchFamily="34" charset="0"/>
              </a:rPr>
              <a:t>Earth</a:t>
            </a:r>
            <a:endParaRPr lang="es-ES_tradnl" sz="1400" b="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hangingPunct="0">
              <a:defRPr/>
            </a:pPr>
            <a:r>
              <a:rPr lang="en-US" sz="1050" i="1" dirty="0">
                <a:solidFill>
                  <a:schemeClr val="tx1"/>
                </a:solidFill>
                <a:latin typeface="Trebuchet MS" pitchFamily="34" charset="0"/>
              </a:rPr>
              <a:t>JCAP 1312 008</a:t>
            </a:r>
            <a:endParaRPr lang="es-ES" sz="1050" b="0" baseline="-250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cxnSp>
        <p:nvCxnSpPr>
          <p:cNvPr id="51" name="50 Conector recto de flecha"/>
          <p:cNvCxnSpPr/>
          <p:nvPr/>
        </p:nvCxnSpPr>
        <p:spPr bwMode="auto">
          <a:xfrm flipH="1">
            <a:off x="5375920" y="4581128"/>
            <a:ext cx="720080" cy="72008"/>
          </a:xfrm>
          <a:prstGeom prst="straightConnector1">
            <a:avLst/>
          </a:prstGeom>
          <a:solidFill>
            <a:schemeClr val="hlink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2" descr="https://encrypted-tbn2.gstatic.com/images?q=tbn:ANd9GcTTiOpy5Ofiq68JKHmUTMkFKk4pucE4jGwOWa5eGRWrj1nVm4X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4312" y="-68580"/>
            <a:ext cx="3096344" cy="3096344"/>
          </a:xfrm>
          <a:prstGeom prst="rect">
            <a:avLst/>
          </a:prstGeom>
          <a:noFill/>
        </p:spPr>
      </p:pic>
      <p:grpSp>
        <p:nvGrpSpPr>
          <p:cNvPr id="45" name="63 Grupo"/>
          <p:cNvGrpSpPr/>
          <p:nvPr/>
        </p:nvGrpSpPr>
        <p:grpSpPr>
          <a:xfrm>
            <a:off x="7428656" y="1410489"/>
            <a:ext cx="3168352" cy="3960440"/>
            <a:chOff x="4572000" y="1484784"/>
            <a:chExt cx="3168352" cy="3960440"/>
          </a:xfrm>
        </p:grpSpPr>
        <p:cxnSp>
          <p:nvCxnSpPr>
            <p:cNvPr id="46" name="28 Conector recto de flecha"/>
            <p:cNvCxnSpPr/>
            <p:nvPr/>
          </p:nvCxnSpPr>
          <p:spPr>
            <a:xfrm flipH="1">
              <a:off x="5278475" y="1628800"/>
              <a:ext cx="2173845" cy="25922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30 Conector recto de flecha"/>
            <p:cNvCxnSpPr/>
            <p:nvPr/>
          </p:nvCxnSpPr>
          <p:spPr>
            <a:xfrm flipH="1">
              <a:off x="5064719" y="1628800"/>
              <a:ext cx="2531618" cy="237626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31 Conector recto de flecha"/>
            <p:cNvCxnSpPr/>
            <p:nvPr/>
          </p:nvCxnSpPr>
          <p:spPr>
            <a:xfrm flipH="1">
              <a:off x="4932041" y="1628800"/>
              <a:ext cx="2664295" cy="201622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32 Conector recto de flecha"/>
            <p:cNvCxnSpPr/>
            <p:nvPr/>
          </p:nvCxnSpPr>
          <p:spPr>
            <a:xfrm flipH="1">
              <a:off x="4860032" y="1653912"/>
              <a:ext cx="2599090" cy="177508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33 Conector recto de flecha"/>
            <p:cNvCxnSpPr/>
            <p:nvPr/>
          </p:nvCxnSpPr>
          <p:spPr>
            <a:xfrm flipH="1">
              <a:off x="4639473" y="1628800"/>
              <a:ext cx="2812847" cy="16561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34 Conector recto de flecha"/>
            <p:cNvCxnSpPr/>
            <p:nvPr/>
          </p:nvCxnSpPr>
          <p:spPr>
            <a:xfrm flipH="1">
              <a:off x="4678879" y="1556792"/>
              <a:ext cx="2773441" cy="1460079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35 Conector recto de flecha"/>
            <p:cNvCxnSpPr/>
            <p:nvPr/>
          </p:nvCxnSpPr>
          <p:spPr>
            <a:xfrm flipH="1">
              <a:off x="4572000" y="1484784"/>
              <a:ext cx="2808312" cy="132316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37 Conector recto de flecha"/>
            <p:cNvCxnSpPr/>
            <p:nvPr/>
          </p:nvCxnSpPr>
          <p:spPr>
            <a:xfrm flipH="1">
              <a:off x="5436096" y="1628800"/>
              <a:ext cx="2160240" cy="2808313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38 Conector recto de flecha"/>
            <p:cNvCxnSpPr/>
            <p:nvPr/>
          </p:nvCxnSpPr>
          <p:spPr>
            <a:xfrm flipH="1">
              <a:off x="5580112" y="1700808"/>
              <a:ext cx="1944216" cy="2952328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39 Conector recto de flecha"/>
            <p:cNvCxnSpPr/>
            <p:nvPr/>
          </p:nvCxnSpPr>
          <p:spPr>
            <a:xfrm flipH="1">
              <a:off x="6012160" y="1772816"/>
              <a:ext cx="1512168" cy="316835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40 Conector recto de flecha"/>
            <p:cNvCxnSpPr/>
            <p:nvPr/>
          </p:nvCxnSpPr>
          <p:spPr>
            <a:xfrm flipH="1">
              <a:off x="6372200" y="1700808"/>
              <a:ext cx="1296144" cy="3456384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41 Conector recto de flecha"/>
            <p:cNvCxnSpPr/>
            <p:nvPr/>
          </p:nvCxnSpPr>
          <p:spPr>
            <a:xfrm flipH="1">
              <a:off x="6804248" y="1700808"/>
              <a:ext cx="864096" cy="360040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42 Conector recto de flecha"/>
            <p:cNvCxnSpPr/>
            <p:nvPr/>
          </p:nvCxnSpPr>
          <p:spPr>
            <a:xfrm flipH="1">
              <a:off x="7380312" y="1700808"/>
              <a:ext cx="360040" cy="374441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 rot="19465398">
              <a:off x="5607109" y="2208180"/>
              <a:ext cx="11496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folHlink"/>
                  </a:solidFill>
                  <a:latin typeface="Arial Rounded MT Bold" pitchFamily="34" charset="0"/>
                </a:rPr>
                <a:t>axions</a:t>
              </a:r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1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allAtOnce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0"/>
            <a:ext cx="3096344" cy="3096344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50630" y="3097438"/>
            <a:ext cx="4602163" cy="2563811"/>
            <a:chOff x="754" y="2102"/>
            <a:chExt cx="2899" cy="1615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007" y="3020"/>
              <a:ext cx="1175" cy="647"/>
              <a:chOff x="1007" y="3020"/>
              <a:chExt cx="1175" cy="647"/>
            </a:xfrm>
          </p:grpSpPr>
          <p:sp>
            <p:nvSpPr>
              <p:cNvPr id="1056" name="Rectangle 16"/>
              <p:cNvSpPr>
                <a:spLocks noChangeArrowheads="1"/>
              </p:cNvSpPr>
              <p:nvPr/>
            </p:nvSpPr>
            <p:spPr bwMode="auto">
              <a:xfrm rot="124485">
                <a:off x="1805" y="302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7" name="Freeform 17"/>
              <p:cNvSpPr>
                <a:spLocks noChangeAspect="1"/>
              </p:cNvSpPr>
              <p:nvPr/>
            </p:nvSpPr>
            <p:spPr bwMode="auto">
              <a:xfrm rot="-2161139">
                <a:off x="1007" y="3215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8" name="Rectangle 18"/>
              <p:cNvSpPr>
                <a:spLocks noChangeArrowheads="1"/>
              </p:cNvSpPr>
              <p:nvPr/>
            </p:nvSpPr>
            <p:spPr bwMode="auto">
              <a:xfrm rot="124485">
                <a:off x="1112" y="3571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754" y="2102"/>
              <a:ext cx="2899" cy="1615"/>
              <a:chOff x="754" y="2102"/>
              <a:chExt cx="2899" cy="1615"/>
            </a:xfrm>
          </p:grpSpPr>
          <p:sp>
            <p:nvSpPr>
              <p:cNvPr id="1050" name="Freeform 24"/>
              <p:cNvSpPr>
                <a:spLocks noChangeAspect="1"/>
              </p:cNvSpPr>
              <p:nvPr/>
            </p:nvSpPr>
            <p:spPr bwMode="auto">
              <a:xfrm rot="19438861">
                <a:off x="1721" y="2700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1441" y="2102"/>
                <a:ext cx="2212" cy="599"/>
                <a:chOff x="1441" y="2102"/>
                <a:chExt cx="2212" cy="599"/>
              </a:xfrm>
            </p:grpSpPr>
            <p:sp>
              <p:nvSpPr>
                <p:cNvPr id="1055" name="Text Box 22"/>
                <p:cNvSpPr txBox="1">
                  <a:spLocks noChangeArrowheads="1"/>
                </p:cNvSpPr>
                <p:nvPr/>
              </p:nvSpPr>
              <p:spPr bwMode="auto">
                <a:xfrm rot="19463872">
                  <a:off x="1441" y="2102"/>
                  <a:ext cx="1950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0" dirty="0">
                      <a:latin typeface="Arial Rounded MT Bold" pitchFamily="34" charset="0"/>
                    </a:rPr>
                    <a:t>Transverse magnetic field (B)</a:t>
                  </a:r>
                </a:p>
              </p:txBody>
            </p:sp>
            <p:sp>
              <p:nvSpPr>
                <p:cNvPr id="1054" name="Rectangle 21"/>
                <p:cNvSpPr>
                  <a:spLocks noChangeArrowheads="1"/>
                </p:cNvSpPr>
                <p:nvPr/>
              </p:nvSpPr>
              <p:spPr bwMode="auto">
                <a:xfrm rot="19439546">
                  <a:off x="1637" y="2221"/>
                  <a:ext cx="2016" cy="480"/>
                </a:xfrm>
                <a:prstGeom prst="rect">
                  <a:avLst/>
                </a:prstGeom>
                <a:noFill/>
                <a:ln w="2857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049" name="AutoShape 23"/>
              <p:cNvSpPr>
                <a:spLocks noChangeArrowheads="1"/>
              </p:cNvSpPr>
              <p:nvPr/>
            </p:nvSpPr>
            <p:spPr bwMode="auto">
              <a:xfrm>
                <a:off x="2736" y="2304"/>
                <a:ext cx="96" cy="144"/>
              </a:xfrm>
              <a:prstGeom prst="irregularSeal2">
                <a:avLst/>
              </a:prstGeom>
              <a:solidFill>
                <a:srgbClr val="FF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1" name="Text Box 25"/>
              <p:cNvSpPr txBox="1">
                <a:spLocks noChangeArrowheads="1"/>
              </p:cNvSpPr>
              <p:nvPr/>
            </p:nvSpPr>
            <p:spPr bwMode="auto">
              <a:xfrm rot="19513217">
                <a:off x="1255" y="2985"/>
                <a:ext cx="46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latin typeface="Arial Rounded MT Bold" pitchFamily="34" charset="0"/>
                  </a:rPr>
                  <a:t>X ray</a:t>
                </a:r>
              </a:p>
            </p:txBody>
          </p:sp>
          <p:sp>
            <p:nvSpPr>
              <p:cNvPr id="1052" name="Rectangle 26"/>
              <p:cNvSpPr>
                <a:spLocks noChangeArrowheads="1"/>
              </p:cNvSpPr>
              <p:nvPr/>
            </p:nvSpPr>
            <p:spPr bwMode="auto">
              <a:xfrm rot="19423512">
                <a:off x="991" y="3285"/>
                <a:ext cx="456" cy="432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3" name="Text Box 27"/>
              <p:cNvSpPr txBox="1">
                <a:spLocks noChangeArrowheads="1"/>
              </p:cNvSpPr>
              <p:nvPr/>
            </p:nvSpPr>
            <p:spPr bwMode="auto">
              <a:xfrm rot="19338554">
                <a:off x="754" y="3052"/>
                <a:ext cx="51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latin typeface="Arial Rounded MT Bold" pitchFamily="34" charset="0"/>
                  </a:rPr>
                  <a:t>X ray</a:t>
                </a:r>
              </a:p>
              <a:p>
                <a:pPr algn="ctr"/>
                <a:r>
                  <a:rPr lang="en-US" sz="1200" dirty="0">
                    <a:latin typeface="Arial Rounded MT Bold" pitchFamily="34" charset="0"/>
                  </a:rPr>
                  <a:t>detector</a:t>
                </a:r>
              </a:p>
            </p:txBody>
          </p:sp>
        </p:grpSp>
      </p:grpSp>
      <p:sp>
        <p:nvSpPr>
          <p:cNvPr id="285726" name="Line 30"/>
          <p:cNvSpPr>
            <a:spLocks noChangeShapeType="1"/>
          </p:cNvSpPr>
          <p:nvPr/>
        </p:nvSpPr>
        <p:spPr bwMode="auto">
          <a:xfrm flipV="1">
            <a:off x="6204520" y="3140968"/>
            <a:ext cx="243840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85727" name="Rectangle 31"/>
          <p:cNvSpPr>
            <a:spLocks noChangeArrowheads="1"/>
          </p:cNvSpPr>
          <p:nvPr/>
        </p:nvSpPr>
        <p:spPr bwMode="auto">
          <a:xfrm rot="-2049352">
            <a:off x="7423720" y="3979169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9900"/>
                </a:solidFill>
                <a:latin typeface="Trebuchet MS" pitchFamily="34" charset="0"/>
              </a:rPr>
              <a:t>L</a:t>
            </a:r>
          </a:p>
        </p:txBody>
      </p:sp>
      <p:sp>
        <p:nvSpPr>
          <p:cNvPr id="1045" name="Rectangle 37"/>
          <p:cNvSpPr>
            <a:spLocks noChangeArrowheads="1"/>
          </p:cNvSpPr>
          <p:nvPr/>
        </p:nvSpPr>
        <p:spPr bwMode="auto">
          <a:xfrm>
            <a:off x="1981200" y="274638"/>
            <a:ext cx="7427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4000" b="0" dirty="0">
                <a:solidFill>
                  <a:schemeClr val="tx2"/>
                </a:solidFill>
                <a:latin typeface="Arial Rounded MT Bold" pitchFamily="34" charset="0"/>
              </a:rPr>
              <a:t>Axion </a:t>
            </a:r>
            <a:r>
              <a:rPr lang="en-GB" sz="4000" b="0" dirty="0" err="1">
                <a:solidFill>
                  <a:schemeClr val="tx2"/>
                </a:solidFill>
                <a:latin typeface="Arial Rounded MT Bold" pitchFamily="34" charset="0"/>
              </a:rPr>
              <a:t>helioscopes</a:t>
            </a:r>
            <a:endParaRPr lang="en-GB" sz="4000" b="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grpSp>
        <p:nvGrpSpPr>
          <p:cNvPr id="6" name="84 Grupo"/>
          <p:cNvGrpSpPr/>
          <p:nvPr/>
        </p:nvGrpSpPr>
        <p:grpSpPr>
          <a:xfrm>
            <a:off x="6924600" y="1340768"/>
            <a:ext cx="3312368" cy="4176464"/>
            <a:chOff x="4283968" y="1340768"/>
            <a:chExt cx="3312368" cy="4176464"/>
          </a:xfrm>
        </p:grpSpPr>
        <p:grpSp>
          <p:nvGrpSpPr>
            <p:cNvPr id="7" name="61 Grupo"/>
            <p:cNvGrpSpPr/>
            <p:nvPr/>
          </p:nvGrpSpPr>
          <p:grpSpPr>
            <a:xfrm>
              <a:off x="4427984" y="1556792"/>
              <a:ext cx="3168352" cy="3960440"/>
              <a:chOff x="4572000" y="1484784"/>
              <a:chExt cx="3168352" cy="3960440"/>
            </a:xfrm>
          </p:grpSpPr>
          <p:cxnSp>
            <p:nvCxnSpPr>
              <p:cNvPr id="63" name="62 Conector recto de flecha"/>
              <p:cNvCxnSpPr/>
              <p:nvPr/>
            </p:nvCxnSpPr>
            <p:spPr>
              <a:xfrm flipH="1">
                <a:off x="5278475" y="1628800"/>
                <a:ext cx="2173845" cy="25922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 de flecha"/>
              <p:cNvCxnSpPr/>
              <p:nvPr/>
            </p:nvCxnSpPr>
            <p:spPr>
              <a:xfrm flipH="1">
                <a:off x="5064719" y="1628800"/>
                <a:ext cx="2531618" cy="237626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 de flecha"/>
              <p:cNvCxnSpPr/>
              <p:nvPr/>
            </p:nvCxnSpPr>
            <p:spPr>
              <a:xfrm flipH="1">
                <a:off x="4932041" y="1628800"/>
                <a:ext cx="2664295" cy="201622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 flipH="1">
                <a:off x="4860032" y="1653912"/>
                <a:ext cx="2599090" cy="17750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 de flecha"/>
              <p:cNvCxnSpPr/>
              <p:nvPr/>
            </p:nvCxnSpPr>
            <p:spPr>
              <a:xfrm flipH="1">
                <a:off x="4639473" y="1628800"/>
                <a:ext cx="2812847" cy="16561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 de flecha"/>
              <p:cNvCxnSpPr/>
              <p:nvPr/>
            </p:nvCxnSpPr>
            <p:spPr>
              <a:xfrm flipH="1">
                <a:off x="4678879" y="1556792"/>
                <a:ext cx="2773441" cy="1460079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H="1">
                <a:off x="4572000" y="1484784"/>
                <a:ext cx="2808312" cy="132316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 de flecha"/>
              <p:cNvCxnSpPr/>
              <p:nvPr/>
            </p:nvCxnSpPr>
            <p:spPr>
              <a:xfrm flipH="1">
                <a:off x="5436096" y="1628800"/>
                <a:ext cx="2160240" cy="280831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 de flecha"/>
              <p:cNvCxnSpPr/>
              <p:nvPr/>
            </p:nvCxnSpPr>
            <p:spPr>
              <a:xfrm flipH="1">
                <a:off x="5580112" y="1700808"/>
                <a:ext cx="1944216" cy="295232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 de flecha"/>
              <p:cNvCxnSpPr/>
              <p:nvPr/>
            </p:nvCxnSpPr>
            <p:spPr>
              <a:xfrm flipH="1">
                <a:off x="6012160" y="1772816"/>
                <a:ext cx="1512168" cy="316835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H="1">
                <a:off x="6372200" y="1700808"/>
                <a:ext cx="1296144" cy="34563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 de flecha"/>
              <p:cNvCxnSpPr/>
              <p:nvPr/>
            </p:nvCxnSpPr>
            <p:spPr>
              <a:xfrm flipH="1">
                <a:off x="6804248" y="1700808"/>
                <a:ext cx="864096" cy="360040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 de flecha"/>
              <p:cNvCxnSpPr/>
              <p:nvPr/>
            </p:nvCxnSpPr>
            <p:spPr>
              <a:xfrm flipH="1">
                <a:off x="7380312" y="1700808"/>
                <a:ext cx="360040" cy="3744416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 Box 15"/>
              <p:cNvSpPr txBox="1">
                <a:spLocks noChangeArrowheads="1"/>
              </p:cNvSpPr>
              <p:nvPr/>
            </p:nvSpPr>
            <p:spPr bwMode="auto">
              <a:xfrm rot="19465398">
                <a:off x="5607109" y="2208180"/>
                <a:ext cx="11496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folHlink"/>
                    </a:solidFill>
                    <a:latin typeface="Arial Rounded MT Bold" pitchFamily="34" charset="0"/>
                  </a:rPr>
                  <a:t>axions</a:t>
                </a:r>
              </a:p>
            </p:txBody>
          </p:sp>
        </p:grpSp>
        <p:cxnSp>
          <p:nvCxnSpPr>
            <p:cNvPr id="77" name="76 Conector recto de flecha"/>
            <p:cNvCxnSpPr/>
            <p:nvPr/>
          </p:nvCxnSpPr>
          <p:spPr>
            <a:xfrm flipH="1">
              <a:off x="4355976" y="1556792"/>
              <a:ext cx="2880320" cy="108012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 de flecha"/>
            <p:cNvCxnSpPr/>
            <p:nvPr/>
          </p:nvCxnSpPr>
          <p:spPr>
            <a:xfrm flipH="1">
              <a:off x="4283968" y="1484784"/>
              <a:ext cx="2952328" cy="86409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4427984" y="1412776"/>
              <a:ext cx="2880320" cy="6030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 de flecha"/>
            <p:cNvCxnSpPr/>
            <p:nvPr/>
          </p:nvCxnSpPr>
          <p:spPr>
            <a:xfrm flipH="1">
              <a:off x="4580384" y="1340768"/>
              <a:ext cx="2727920" cy="36004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CuadroTexto"/>
          <p:cNvSpPr txBox="1"/>
          <p:nvPr/>
        </p:nvSpPr>
        <p:spPr>
          <a:xfrm>
            <a:off x="979850" y="1412776"/>
            <a:ext cx="4468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dirty="0">
                <a:latin typeface="Arial Rounded MT Bold" pitchFamily="34" charset="0"/>
              </a:rPr>
              <a:t>Axion helioscope concept</a:t>
            </a:r>
          </a:p>
          <a:p>
            <a:r>
              <a:rPr lang="fr-FR" b="0" dirty="0">
                <a:latin typeface="Arial Rounded MT Bold" pitchFamily="34" charset="0"/>
              </a:rPr>
              <a:t>P. Sikivie, 1983</a:t>
            </a:r>
          </a:p>
          <a:p>
            <a:r>
              <a:rPr lang="fr-FR" b="0" dirty="0">
                <a:latin typeface="Arial Rounded MT Bold" pitchFamily="34" charset="0"/>
              </a:rPr>
              <a:t>+ K. van Bibber, G. Raffelt, et al. (1989) </a:t>
            </a:r>
          </a:p>
          <a:p>
            <a:r>
              <a:rPr lang="fr-FR" b="0" dirty="0">
                <a:latin typeface="Arial Rounded MT Bold" pitchFamily="34" charset="0"/>
              </a:rPr>
              <a:t>(use of buffer </a:t>
            </a:r>
            <a:r>
              <a:rPr lang="fr-FR" b="0" dirty="0" err="1">
                <a:latin typeface="Arial Rounded MT Bold" pitchFamily="34" charset="0"/>
              </a:rPr>
              <a:t>gas</a:t>
            </a:r>
            <a:r>
              <a:rPr lang="fr-FR" b="0" dirty="0">
                <a:latin typeface="Arial Rounded MT Bold" pitchFamily="34" charset="0"/>
              </a:rPr>
              <a:t>)</a:t>
            </a:r>
          </a:p>
          <a:p>
            <a:endParaRPr lang="es-ES" dirty="0"/>
          </a:p>
        </p:txBody>
      </p:sp>
      <p:grpSp>
        <p:nvGrpSpPr>
          <p:cNvPr id="8" name="47 Grupo"/>
          <p:cNvGrpSpPr/>
          <p:nvPr/>
        </p:nvGrpSpPr>
        <p:grpSpPr>
          <a:xfrm>
            <a:off x="1159425" y="2857688"/>
            <a:ext cx="3600400" cy="1296144"/>
            <a:chOff x="2267744" y="2708920"/>
            <a:chExt cx="6048672" cy="2100233"/>
          </a:xfrm>
        </p:grpSpPr>
        <p:sp>
          <p:nvSpPr>
            <p:cNvPr id="49" name="48 Rectángulo"/>
            <p:cNvSpPr/>
            <p:nvPr/>
          </p:nvSpPr>
          <p:spPr bwMode="auto">
            <a:xfrm>
              <a:off x="2267744" y="2708920"/>
              <a:ext cx="6048672" cy="210023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r="35751"/>
            <a:stretch>
              <a:fillRect/>
            </a:stretch>
          </p:blipFill>
          <p:spPr bwMode="auto">
            <a:xfrm>
              <a:off x="2339752" y="2767013"/>
              <a:ext cx="5844331" cy="1323975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63196" t="21151" b="15397"/>
            <a:stretch>
              <a:fillRect/>
            </a:stretch>
          </p:blipFill>
          <p:spPr bwMode="auto">
            <a:xfrm>
              <a:off x="3612084" y="3829044"/>
              <a:ext cx="3347864" cy="840093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MADMAX Meeting, Zaragoza</a:t>
            </a:r>
            <a:endParaRPr lang="es-ES" b="0" dirty="0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/>
              <a:t>Igor G. Irastorza / Universidad de Zaragoza</a:t>
            </a:r>
            <a:endParaRPr lang="es-ES" b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b="0" smtClean="0"/>
              <a:pPr>
                <a:defRPr/>
              </a:pPr>
              <a:t>48</a:t>
            </a:fld>
            <a:endParaRPr lang="es-ES" b="0"/>
          </a:p>
        </p:txBody>
      </p:sp>
    </p:spTree>
    <p:extLst>
      <p:ext uri="{BB962C8B-B14F-4D97-AF65-F5344CB8AC3E}">
        <p14:creationId xmlns:p14="http://schemas.microsoft.com/office/powerpoint/2010/main" val="30143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6" grpId="0" animBg="1"/>
      <p:bldP spid="28572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encrypted-tbn2.gstatic.com/images?q=tbn:ANd9GcTTiOpy5Ofiq68JKHmUTMkFKk4pucE4jGwOWa5eGRWrj1nVm4X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6280" y="0"/>
            <a:ext cx="3096344" cy="3096344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78622" y="3097438"/>
            <a:ext cx="4602163" cy="2563811"/>
            <a:chOff x="754" y="2102"/>
            <a:chExt cx="2899" cy="1615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007" y="3020"/>
              <a:ext cx="1175" cy="647"/>
              <a:chOff x="1007" y="3020"/>
              <a:chExt cx="1175" cy="647"/>
            </a:xfrm>
          </p:grpSpPr>
          <p:sp>
            <p:nvSpPr>
              <p:cNvPr id="1056" name="Rectangle 16"/>
              <p:cNvSpPr>
                <a:spLocks noChangeArrowheads="1"/>
              </p:cNvSpPr>
              <p:nvPr/>
            </p:nvSpPr>
            <p:spPr bwMode="auto">
              <a:xfrm rot="124485">
                <a:off x="1805" y="302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8" name="Rectangle 18"/>
              <p:cNvSpPr>
                <a:spLocks noChangeArrowheads="1"/>
              </p:cNvSpPr>
              <p:nvPr/>
            </p:nvSpPr>
            <p:spPr bwMode="auto">
              <a:xfrm rot="124485">
                <a:off x="1112" y="3571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7" name="Freeform 17"/>
              <p:cNvSpPr>
                <a:spLocks noChangeAspect="1"/>
              </p:cNvSpPr>
              <p:nvPr/>
            </p:nvSpPr>
            <p:spPr bwMode="auto">
              <a:xfrm rot="-2161139">
                <a:off x="1007" y="3215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754" y="2102"/>
              <a:ext cx="2899" cy="1615"/>
              <a:chOff x="754" y="2102"/>
              <a:chExt cx="2899" cy="1615"/>
            </a:xfrm>
          </p:grpSpPr>
          <p:sp>
            <p:nvSpPr>
              <p:cNvPr id="1050" name="Freeform 24"/>
              <p:cNvSpPr>
                <a:spLocks noChangeAspect="1"/>
              </p:cNvSpPr>
              <p:nvPr/>
            </p:nvSpPr>
            <p:spPr bwMode="auto">
              <a:xfrm rot="19438861">
                <a:off x="1721" y="2700"/>
                <a:ext cx="1175" cy="79"/>
              </a:xfrm>
              <a:custGeom>
                <a:avLst/>
                <a:gdLst>
                  <a:gd name="T0" fmla="*/ 271 w 784"/>
                  <a:gd name="T1" fmla="*/ 25 h 96"/>
                  <a:gd name="T2" fmla="*/ 271 w 784"/>
                  <a:gd name="T3" fmla="*/ 12 h 96"/>
                  <a:gd name="T4" fmla="*/ 1909 w 784"/>
                  <a:gd name="T5" fmla="*/ 0 h 96"/>
                  <a:gd name="T6" fmla="*/ 3537 w 784"/>
                  <a:gd name="T7" fmla="*/ 12 h 96"/>
                  <a:gd name="T8" fmla="*/ 5169 w 784"/>
                  <a:gd name="T9" fmla="*/ 0 h 96"/>
                  <a:gd name="T10" fmla="*/ 6791 w 784"/>
                  <a:gd name="T11" fmla="*/ 12 h 96"/>
                  <a:gd name="T12" fmla="*/ 8426 w 784"/>
                  <a:gd name="T13" fmla="*/ 0 h 96"/>
                  <a:gd name="T14" fmla="*/ 10049 w 784"/>
                  <a:gd name="T15" fmla="*/ 12 h 96"/>
                  <a:gd name="T16" fmla="*/ 11684 w 784"/>
                  <a:gd name="T17" fmla="*/ 0 h 96"/>
                  <a:gd name="T18" fmla="*/ 13313 w 784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4"/>
                  <a:gd name="T31" fmla="*/ 0 h 96"/>
                  <a:gd name="T32" fmla="*/ 784 w 784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4" h="96">
                    <a:moveTo>
                      <a:pt x="16" y="96"/>
                    </a:moveTo>
                    <a:cubicBezTo>
                      <a:pt x="8" y="80"/>
                      <a:pt x="0" y="64"/>
                      <a:pt x="16" y="48"/>
                    </a:cubicBezTo>
                    <a:cubicBezTo>
                      <a:pt x="32" y="32"/>
                      <a:pt x="80" y="0"/>
                      <a:pt x="112" y="0"/>
                    </a:cubicBezTo>
                    <a:cubicBezTo>
                      <a:pt x="144" y="0"/>
                      <a:pt x="176" y="48"/>
                      <a:pt x="208" y="48"/>
                    </a:cubicBezTo>
                    <a:cubicBezTo>
                      <a:pt x="240" y="48"/>
                      <a:pt x="272" y="0"/>
                      <a:pt x="304" y="0"/>
                    </a:cubicBezTo>
                    <a:cubicBezTo>
                      <a:pt x="336" y="0"/>
                      <a:pt x="368" y="48"/>
                      <a:pt x="400" y="48"/>
                    </a:cubicBezTo>
                    <a:cubicBezTo>
                      <a:pt x="432" y="48"/>
                      <a:pt x="464" y="0"/>
                      <a:pt x="496" y="0"/>
                    </a:cubicBezTo>
                    <a:cubicBezTo>
                      <a:pt x="528" y="0"/>
                      <a:pt x="560" y="48"/>
                      <a:pt x="592" y="48"/>
                    </a:cubicBezTo>
                    <a:cubicBezTo>
                      <a:pt x="624" y="48"/>
                      <a:pt x="656" y="0"/>
                      <a:pt x="688" y="0"/>
                    </a:cubicBezTo>
                    <a:cubicBezTo>
                      <a:pt x="720" y="0"/>
                      <a:pt x="752" y="24"/>
                      <a:pt x="784" y="4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1441" y="2102"/>
                <a:ext cx="2212" cy="599"/>
                <a:chOff x="1441" y="2102"/>
                <a:chExt cx="2212" cy="599"/>
              </a:xfrm>
            </p:grpSpPr>
            <p:sp>
              <p:nvSpPr>
                <p:cNvPr id="1055" name="Text Box 22"/>
                <p:cNvSpPr txBox="1">
                  <a:spLocks noChangeArrowheads="1"/>
                </p:cNvSpPr>
                <p:nvPr/>
              </p:nvSpPr>
              <p:spPr bwMode="auto">
                <a:xfrm rot="19463872">
                  <a:off x="1441" y="2102"/>
                  <a:ext cx="1950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0" dirty="0">
                      <a:latin typeface="Arial Rounded MT Bold" pitchFamily="34" charset="0"/>
                    </a:rPr>
                    <a:t>Transverse magnetic field (B)</a:t>
                  </a:r>
                </a:p>
              </p:txBody>
            </p:sp>
            <p:sp>
              <p:nvSpPr>
                <p:cNvPr id="1054" name="Rectangle 21"/>
                <p:cNvSpPr>
                  <a:spLocks noChangeArrowheads="1"/>
                </p:cNvSpPr>
                <p:nvPr/>
              </p:nvSpPr>
              <p:spPr bwMode="auto">
                <a:xfrm rot="19439546">
                  <a:off x="1637" y="2221"/>
                  <a:ext cx="2016" cy="48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857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s-ES" sz="2400" dirty="0">
                      <a:solidFill>
                        <a:schemeClr val="accent6">
                          <a:lumMod val="75000"/>
                        </a:schemeClr>
                      </a:solidFill>
                      <a:latin typeface="Arial Rounded MT Bold" pitchFamily="34" charset="0"/>
                    </a:rPr>
                    <a:t>Buffer gas</a:t>
                  </a:r>
                  <a:endParaRPr lang="es-ES" sz="3200" baseline="-25000" dirty="0">
                    <a:solidFill>
                      <a:schemeClr val="accent6">
                        <a:lumMod val="75000"/>
                      </a:schemeClr>
                    </a:solidFill>
                    <a:latin typeface="Symbol" pitchFamily="18" charset="2"/>
                  </a:endParaRPr>
                </a:p>
              </p:txBody>
            </p:sp>
          </p:grpSp>
          <p:sp>
            <p:nvSpPr>
              <p:cNvPr id="1051" name="Text Box 25"/>
              <p:cNvSpPr txBox="1">
                <a:spLocks noChangeArrowheads="1"/>
              </p:cNvSpPr>
              <p:nvPr/>
            </p:nvSpPr>
            <p:spPr bwMode="auto">
              <a:xfrm rot="19513217">
                <a:off x="1255" y="2985"/>
                <a:ext cx="46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latin typeface="Arial Rounded MT Bold" pitchFamily="34" charset="0"/>
                  </a:rPr>
                  <a:t>X ray</a:t>
                </a:r>
              </a:p>
            </p:txBody>
          </p:sp>
          <p:sp>
            <p:nvSpPr>
              <p:cNvPr id="1052" name="Rectangle 26"/>
              <p:cNvSpPr>
                <a:spLocks noChangeArrowheads="1"/>
              </p:cNvSpPr>
              <p:nvPr/>
            </p:nvSpPr>
            <p:spPr bwMode="auto">
              <a:xfrm rot="19423512">
                <a:off x="991" y="3285"/>
                <a:ext cx="456" cy="432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3" name="Text Box 27"/>
              <p:cNvSpPr txBox="1">
                <a:spLocks noChangeArrowheads="1"/>
              </p:cNvSpPr>
              <p:nvPr/>
            </p:nvSpPr>
            <p:spPr bwMode="auto">
              <a:xfrm rot="19338554">
                <a:off x="754" y="3052"/>
                <a:ext cx="51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latin typeface="Arial Rounded MT Bold" pitchFamily="34" charset="0"/>
                  </a:rPr>
                  <a:t>X ray</a:t>
                </a:r>
              </a:p>
              <a:p>
                <a:pPr algn="ctr"/>
                <a:r>
                  <a:rPr lang="en-US" sz="1200" dirty="0">
                    <a:latin typeface="Arial Rounded MT Bold" pitchFamily="34" charset="0"/>
                  </a:rPr>
                  <a:t>detector</a:t>
                </a:r>
              </a:p>
            </p:txBody>
          </p:sp>
        </p:grpSp>
      </p:grpSp>
      <p:sp>
        <p:nvSpPr>
          <p:cNvPr id="285726" name="Line 30"/>
          <p:cNvSpPr>
            <a:spLocks noChangeShapeType="1"/>
          </p:cNvSpPr>
          <p:nvPr/>
        </p:nvSpPr>
        <p:spPr bwMode="auto">
          <a:xfrm flipV="1">
            <a:off x="6132512" y="3140968"/>
            <a:ext cx="243840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85727" name="Rectangle 31"/>
          <p:cNvSpPr>
            <a:spLocks noChangeArrowheads="1"/>
          </p:cNvSpPr>
          <p:nvPr/>
        </p:nvSpPr>
        <p:spPr bwMode="auto">
          <a:xfrm rot="-2049352">
            <a:off x="7351712" y="3979169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9900"/>
                </a:solidFill>
                <a:latin typeface="Trebuchet MS" pitchFamily="34" charset="0"/>
              </a:rPr>
              <a:t>L</a:t>
            </a:r>
          </a:p>
        </p:txBody>
      </p:sp>
      <p:sp>
        <p:nvSpPr>
          <p:cNvPr id="1045" name="Rectangle 37"/>
          <p:cNvSpPr>
            <a:spLocks noChangeArrowheads="1"/>
          </p:cNvSpPr>
          <p:nvPr/>
        </p:nvSpPr>
        <p:spPr bwMode="auto">
          <a:xfrm>
            <a:off x="1981200" y="274638"/>
            <a:ext cx="7427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b="0" dirty="0">
                <a:solidFill>
                  <a:schemeClr val="tx2"/>
                </a:solidFill>
                <a:latin typeface="Arial Rounded MT Bold" pitchFamily="34" charset="0"/>
              </a:rPr>
              <a:t>Buffer gas for higher masses</a:t>
            </a:r>
          </a:p>
        </p:txBody>
      </p:sp>
      <p:grpSp>
        <p:nvGrpSpPr>
          <p:cNvPr id="6" name="84 Grupo"/>
          <p:cNvGrpSpPr/>
          <p:nvPr/>
        </p:nvGrpSpPr>
        <p:grpSpPr>
          <a:xfrm>
            <a:off x="6852592" y="1340768"/>
            <a:ext cx="3312368" cy="4176464"/>
            <a:chOff x="4283968" y="1340768"/>
            <a:chExt cx="3312368" cy="4176464"/>
          </a:xfrm>
        </p:grpSpPr>
        <p:grpSp>
          <p:nvGrpSpPr>
            <p:cNvPr id="7" name="61 Grupo"/>
            <p:cNvGrpSpPr/>
            <p:nvPr/>
          </p:nvGrpSpPr>
          <p:grpSpPr>
            <a:xfrm>
              <a:off x="4427984" y="1556792"/>
              <a:ext cx="3168352" cy="3960440"/>
              <a:chOff x="4572000" y="1484784"/>
              <a:chExt cx="3168352" cy="3960440"/>
            </a:xfrm>
          </p:grpSpPr>
          <p:cxnSp>
            <p:nvCxnSpPr>
              <p:cNvPr id="63" name="62 Conector recto de flecha"/>
              <p:cNvCxnSpPr/>
              <p:nvPr/>
            </p:nvCxnSpPr>
            <p:spPr>
              <a:xfrm flipH="1">
                <a:off x="5278475" y="1628800"/>
                <a:ext cx="2173845" cy="25922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 de flecha"/>
              <p:cNvCxnSpPr/>
              <p:nvPr/>
            </p:nvCxnSpPr>
            <p:spPr>
              <a:xfrm flipH="1">
                <a:off x="5064719" y="1628800"/>
                <a:ext cx="2531618" cy="237626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 de flecha"/>
              <p:cNvCxnSpPr/>
              <p:nvPr/>
            </p:nvCxnSpPr>
            <p:spPr>
              <a:xfrm flipH="1">
                <a:off x="4932041" y="1628800"/>
                <a:ext cx="2664295" cy="201622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 flipH="1">
                <a:off x="4860032" y="1653912"/>
                <a:ext cx="2599090" cy="177508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 de flecha"/>
              <p:cNvCxnSpPr/>
              <p:nvPr/>
            </p:nvCxnSpPr>
            <p:spPr>
              <a:xfrm flipH="1">
                <a:off x="4639473" y="1628800"/>
                <a:ext cx="2812847" cy="16561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 de flecha"/>
              <p:cNvCxnSpPr/>
              <p:nvPr/>
            </p:nvCxnSpPr>
            <p:spPr>
              <a:xfrm flipH="1">
                <a:off x="4678879" y="1556792"/>
                <a:ext cx="2773441" cy="1460079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 de flecha"/>
              <p:cNvCxnSpPr/>
              <p:nvPr/>
            </p:nvCxnSpPr>
            <p:spPr>
              <a:xfrm flipH="1">
                <a:off x="4572000" y="1484784"/>
                <a:ext cx="2808312" cy="132316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 de flecha"/>
              <p:cNvCxnSpPr/>
              <p:nvPr/>
            </p:nvCxnSpPr>
            <p:spPr>
              <a:xfrm flipH="1">
                <a:off x="5436096" y="1628800"/>
                <a:ext cx="2160240" cy="280831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 de flecha"/>
              <p:cNvCxnSpPr/>
              <p:nvPr/>
            </p:nvCxnSpPr>
            <p:spPr>
              <a:xfrm flipH="1">
                <a:off x="5580112" y="1700808"/>
                <a:ext cx="1944216" cy="295232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 de flecha"/>
              <p:cNvCxnSpPr/>
              <p:nvPr/>
            </p:nvCxnSpPr>
            <p:spPr>
              <a:xfrm flipH="1">
                <a:off x="6012160" y="1772816"/>
                <a:ext cx="1512168" cy="316835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 de flecha"/>
              <p:cNvCxnSpPr/>
              <p:nvPr/>
            </p:nvCxnSpPr>
            <p:spPr>
              <a:xfrm flipH="1">
                <a:off x="6372200" y="1700808"/>
                <a:ext cx="1296144" cy="3456384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 de flecha"/>
              <p:cNvCxnSpPr/>
              <p:nvPr/>
            </p:nvCxnSpPr>
            <p:spPr>
              <a:xfrm flipH="1">
                <a:off x="6804248" y="1700808"/>
                <a:ext cx="864096" cy="360040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 de flecha"/>
              <p:cNvCxnSpPr/>
              <p:nvPr/>
            </p:nvCxnSpPr>
            <p:spPr>
              <a:xfrm flipH="1">
                <a:off x="7380312" y="1700808"/>
                <a:ext cx="360040" cy="3744416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 Box 15"/>
              <p:cNvSpPr txBox="1">
                <a:spLocks noChangeArrowheads="1"/>
              </p:cNvSpPr>
              <p:nvPr/>
            </p:nvSpPr>
            <p:spPr bwMode="auto">
              <a:xfrm rot="19465398">
                <a:off x="5607109" y="2208180"/>
                <a:ext cx="11496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folHlink"/>
                    </a:solidFill>
                    <a:latin typeface="Arial Rounded MT Bold" pitchFamily="34" charset="0"/>
                  </a:rPr>
                  <a:t>axions</a:t>
                </a:r>
              </a:p>
            </p:txBody>
          </p:sp>
        </p:grpSp>
        <p:cxnSp>
          <p:nvCxnSpPr>
            <p:cNvPr id="77" name="76 Conector recto de flecha"/>
            <p:cNvCxnSpPr/>
            <p:nvPr/>
          </p:nvCxnSpPr>
          <p:spPr>
            <a:xfrm flipH="1">
              <a:off x="4355976" y="1556792"/>
              <a:ext cx="2880320" cy="108012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 de flecha"/>
            <p:cNvCxnSpPr/>
            <p:nvPr/>
          </p:nvCxnSpPr>
          <p:spPr>
            <a:xfrm flipH="1">
              <a:off x="4283968" y="1484784"/>
              <a:ext cx="2952328" cy="864096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4427984" y="1412776"/>
              <a:ext cx="2880320" cy="603082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 de flecha"/>
            <p:cNvCxnSpPr/>
            <p:nvPr/>
          </p:nvCxnSpPr>
          <p:spPr>
            <a:xfrm flipH="1">
              <a:off x="4580384" y="1340768"/>
              <a:ext cx="2727920" cy="360040"/>
            </a:xfrm>
            <a:prstGeom prst="straightConnector1">
              <a:avLst/>
            </a:prstGeom>
            <a:ln w="28575">
              <a:solidFill>
                <a:srgbClr val="92D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CuadroTexto"/>
          <p:cNvSpPr txBox="1"/>
          <p:nvPr/>
        </p:nvSpPr>
        <p:spPr>
          <a:xfrm>
            <a:off x="541485" y="1196752"/>
            <a:ext cx="634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 err="1">
                <a:latin typeface="Arial Rounded MT Bold" pitchFamily="34" charset="0"/>
              </a:rPr>
              <a:t>Coherence</a:t>
            </a:r>
            <a:r>
              <a:rPr lang="fr-FR" sz="2000" b="0" dirty="0">
                <a:latin typeface="Arial Rounded MT Bold" pitchFamily="34" charset="0"/>
              </a:rPr>
              <a:t> condition (</a:t>
            </a:r>
            <a:r>
              <a:rPr lang="fr-FR" sz="2000" b="0" dirty="0" err="1">
                <a:latin typeface="Arial Rounded MT Bold" pitchFamily="34" charset="0"/>
              </a:rPr>
              <a:t>qL</a:t>
            </a:r>
            <a:r>
              <a:rPr lang="fr-FR" sz="2000" b="0" dirty="0">
                <a:latin typeface="Arial Rounded MT Bold" pitchFamily="34" charset="0"/>
              </a:rPr>
              <a:t> &lt;&lt; 1) </a:t>
            </a:r>
            <a:r>
              <a:rPr lang="fr-FR" sz="2000" b="0" dirty="0" err="1">
                <a:latin typeface="Arial Rounded MT Bold" pitchFamily="34" charset="0"/>
              </a:rPr>
              <a:t>is</a:t>
            </a:r>
            <a:r>
              <a:rPr lang="fr-FR" sz="2000" b="0" dirty="0">
                <a:latin typeface="Arial Rounded MT Bold" pitchFamily="34" charset="0"/>
              </a:rPr>
              <a:t> </a:t>
            </a:r>
            <a:r>
              <a:rPr lang="fr-FR" sz="2000" b="0" dirty="0" err="1">
                <a:latin typeface="Arial Rounded MT Bold" pitchFamily="34" charset="0"/>
              </a:rPr>
              <a:t>recovered</a:t>
            </a:r>
            <a:r>
              <a:rPr lang="fr-FR" sz="2000" b="0" dirty="0">
                <a:latin typeface="Arial Rounded MT Bold" pitchFamily="34" charset="0"/>
              </a:rPr>
              <a:t> for a </a:t>
            </a:r>
            <a:r>
              <a:rPr lang="fr-FR" sz="2000" b="0" dirty="0" err="1">
                <a:latin typeface="Arial Rounded MT Bold" pitchFamily="34" charset="0"/>
              </a:rPr>
              <a:t>narrow</a:t>
            </a:r>
            <a:r>
              <a:rPr lang="fr-FR" sz="2000" b="0" dirty="0">
                <a:latin typeface="Arial Rounded MT Bold" pitchFamily="34" charset="0"/>
              </a:rPr>
              <a:t> mass range </a:t>
            </a:r>
            <a:r>
              <a:rPr lang="fr-FR" sz="2000" b="0" dirty="0" err="1">
                <a:latin typeface="Arial Rounded MT Bold" pitchFamily="34" charset="0"/>
              </a:rPr>
              <a:t>around</a:t>
            </a:r>
            <a:r>
              <a:rPr lang="fr-FR" sz="2000" b="0" dirty="0">
                <a:latin typeface="Arial Rounded MT Bold" pitchFamily="34" charset="0"/>
              </a:rPr>
              <a:t> m</a:t>
            </a:r>
            <a:r>
              <a:rPr lang="fr-FR" sz="2000" b="0" baseline="-25000" dirty="0">
                <a:latin typeface="Symbol" pitchFamily="18" charset="2"/>
              </a:rPr>
              <a:t>g</a:t>
            </a:r>
          </a:p>
          <a:p>
            <a:endParaRPr lang="es-ES" sz="2000" dirty="0"/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 cstate="print"/>
          <a:srcRect l="31975" t="32672" r="35408" b="24007"/>
          <a:stretch>
            <a:fillRect/>
          </a:stretch>
        </p:blipFill>
        <p:spPr bwMode="auto">
          <a:xfrm>
            <a:off x="4087264" y="2166195"/>
            <a:ext cx="2117020" cy="83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 descr="vac1at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699" y="2046130"/>
            <a:ext cx="3544289" cy="318307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6" cstate="print"/>
          <a:srcRect l="13948" t="32672" r="17383" b="18231"/>
          <a:stretch>
            <a:fillRect/>
          </a:stretch>
        </p:blipFill>
        <p:spPr bwMode="auto">
          <a:xfrm>
            <a:off x="6452592" y="4673180"/>
            <a:ext cx="3519992" cy="74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6348135" y="5399612"/>
            <a:ext cx="35331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  <a:r>
              <a:rPr lang="en-US" sz="1600" b="0" baseline="-25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: number of electrons/cm</a:t>
            </a:r>
            <a:r>
              <a:rPr lang="en-US" sz="1400" b="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</a:p>
          <a:p>
            <a:pPr algn="ctr"/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r: gas density (g/cm</a:t>
            </a:r>
            <a:r>
              <a:rPr lang="en-US" sz="1400" b="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1400" b="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)</a:t>
            </a: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MADMAX Meeting, Zaragoza</a:t>
            </a:r>
            <a:endParaRPr lang="es-ES" b="0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/>
              <a:t>Igor G. Irastorza / Universidad de Zaragoza</a:t>
            </a:r>
            <a:endParaRPr lang="es-ES" b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b="0" smtClean="0"/>
              <a:pPr>
                <a:defRPr/>
              </a:pPr>
              <a:t>49</a:t>
            </a:fld>
            <a:endParaRPr lang="es-ES" b="0"/>
          </a:p>
        </p:txBody>
      </p:sp>
    </p:spTree>
    <p:extLst>
      <p:ext uri="{BB962C8B-B14F-4D97-AF65-F5344CB8AC3E}">
        <p14:creationId xmlns:p14="http://schemas.microsoft.com/office/powerpoint/2010/main" val="22340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6" grpId="0" animBg="1"/>
      <p:bldP spid="28572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2" y="836712"/>
            <a:ext cx="2998291" cy="31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696" y="3970090"/>
            <a:ext cx="8640960" cy="20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0" dirty="0" smtClean="0">
                <a:latin typeface="Arial Rounded MT Bold" pitchFamily="34" charset="0"/>
              </a:rPr>
              <a:t>Axion </a:t>
            </a:r>
            <a:r>
              <a:rPr lang="en-US" noProof="0" dirty="0" err="1" smtClean="0">
                <a:latin typeface="Arial Rounded MT Bold" pitchFamily="34" charset="0"/>
              </a:rPr>
              <a:t>Helioscopes</a:t>
            </a:r>
            <a:endParaRPr lang="en-US" noProof="0" dirty="0" smtClean="0">
              <a:latin typeface="Arial Rounded MT Bold" pitchFamily="34" charset="0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268761"/>
            <a:ext cx="3384376" cy="207787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2000" noProof="0" dirty="0" smtClean="0">
                <a:latin typeface="Arial Rounded MT Bold" pitchFamily="34" charset="0"/>
              </a:rPr>
              <a:t>Previous </a:t>
            </a:r>
            <a:r>
              <a:rPr lang="en-US" sz="2000" noProof="0" dirty="0" err="1" smtClean="0">
                <a:latin typeface="Arial Rounded MT Bold" pitchFamily="34" charset="0"/>
              </a:rPr>
              <a:t>helioscopes</a:t>
            </a:r>
            <a:r>
              <a:rPr lang="en-US" sz="2000" noProof="0" dirty="0" smtClean="0">
                <a:latin typeface="Arial Rounded MT Bold" pitchFamily="34" charset="0"/>
              </a:rPr>
              <a:t>: </a:t>
            </a:r>
          </a:p>
          <a:p>
            <a:pPr lvl="1" eaLnBrk="1" hangingPunct="1">
              <a:defRPr/>
            </a:pPr>
            <a:r>
              <a:rPr lang="en-US" sz="1400" noProof="0" dirty="0" smtClean="0">
                <a:latin typeface="Arial Rounded MT Bold" pitchFamily="34" charset="0"/>
              </a:rPr>
              <a:t>First implementation at Brookhaven (just few hours of data) [Lazarus et at. PRL 69 (92)]</a:t>
            </a:r>
          </a:p>
          <a:p>
            <a:pPr lvl="1" eaLnBrk="1" hangingPunct="1">
              <a:defRPr/>
            </a:pPr>
            <a:r>
              <a:rPr lang="en-US" sz="1600" noProof="0" dirty="0" smtClean="0">
                <a:latin typeface="Arial Rounded MT Bold" pitchFamily="34" charset="0"/>
              </a:rPr>
              <a:t>TOKYO </a:t>
            </a:r>
            <a:r>
              <a:rPr lang="en-US" sz="1600" noProof="0" dirty="0" err="1" smtClean="0">
                <a:latin typeface="Arial Rounded MT Bold" pitchFamily="34" charset="0"/>
              </a:rPr>
              <a:t>Helioscope</a:t>
            </a:r>
            <a:r>
              <a:rPr lang="en-US" sz="1600" noProof="0" dirty="0" smtClean="0">
                <a:latin typeface="Arial Rounded MT Bold" pitchFamily="34" charset="0"/>
              </a:rPr>
              <a:t> (SUMICO): 2.3 m long 4 T magnet </a:t>
            </a:r>
          </a:p>
          <a:p>
            <a:pPr marL="457200" lvl="1" indent="0" eaLnBrk="1" hangingPunct="1">
              <a:buNone/>
              <a:defRPr/>
            </a:pPr>
            <a:endParaRPr lang="en-US" sz="1800" noProof="0" dirty="0" smtClean="0">
              <a:latin typeface="Arial Rounded MT Bold" pitchFamily="34" charset="0"/>
            </a:endParaRPr>
          </a:p>
          <a:p>
            <a:pPr marL="0" indent="0" eaLnBrk="1" hangingPunct="1">
              <a:buNone/>
              <a:defRPr/>
            </a:pPr>
            <a:endParaRPr lang="es-ES" sz="1800" dirty="0">
              <a:latin typeface="Arial Rounded MT Bold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noProof="0" dirty="0"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3392" y="4892967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b="0" dirty="0" smtClean="0">
                <a:solidFill>
                  <a:srgbClr val="0070C0"/>
                </a:solidFill>
                <a:latin typeface="Arial Rounded MT Bold" pitchFamily="34" charset="0"/>
              </a:rPr>
              <a:t>First </a:t>
            </a:r>
            <a:r>
              <a:rPr lang="en-US" b="0" dirty="0" err="1" smtClean="0">
                <a:solidFill>
                  <a:srgbClr val="0070C0"/>
                </a:solidFill>
                <a:latin typeface="Arial Rounded MT Bold" pitchFamily="34" charset="0"/>
              </a:rPr>
              <a:t>helioscope</a:t>
            </a:r>
            <a:r>
              <a:rPr lang="en-US" b="0" dirty="0" smtClean="0">
                <a:solidFill>
                  <a:srgbClr val="0070C0"/>
                </a:solidFill>
                <a:latin typeface="Arial Rounded MT Bold" pitchFamily="34" charset="0"/>
              </a:rPr>
              <a:t> using low background techniques &amp; x-ray focusing</a:t>
            </a:r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14" name="Picture 6" descr="http://www.androidpolice.com/wp-content/uploads/2012/10/nexusae0_spicybowl_example_red_ring_thumb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245816">
            <a:off x="9185313" y="4661337"/>
            <a:ext cx="2016185" cy="1038860"/>
          </a:xfrm>
          <a:prstGeom prst="rect">
            <a:avLst/>
          </a:prstGeom>
          <a:noFill/>
        </p:spPr>
      </p:pic>
      <p:pic>
        <p:nvPicPr>
          <p:cNvPr id="15" name="Picture 6" descr="http://www.androidpolice.com/wp-content/uploads/2012/10/nexusae0_spicybowl_example_red_ring_thumb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371359">
            <a:off x="10532287" y="4264673"/>
            <a:ext cx="2100225" cy="1353077"/>
          </a:xfrm>
          <a:prstGeom prst="rect">
            <a:avLst/>
          </a:prstGeom>
          <a:noFill/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09600" y="359957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2000" b="0" dirty="0">
                <a:latin typeface="Arial Rounded MT Bold" pitchFamily="34" charset="0"/>
              </a:rPr>
              <a:t>Current state-of-the-art:</a:t>
            </a:r>
          </a:p>
          <a:p>
            <a:pPr marL="0" indent="0" eaLnBrk="1" hangingPunct="1">
              <a:buNone/>
              <a:defRPr/>
            </a:pPr>
            <a:r>
              <a:rPr lang="en-US" sz="2000" b="0" dirty="0">
                <a:latin typeface="Arial Rounded MT Bold" pitchFamily="34" charset="0"/>
              </a:rPr>
              <a:t>CERN Axion Solar Telescope (</a:t>
            </a:r>
            <a:r>
              <a:rPr lang="en-US" sz="2000" b="0" dirty="0">
                <a:solidFill>
                  <a:srgbClr val="FF0000"/>
                </a:solidFill>
                <a:latin typeface="Arial Rounded MT Bold" pitchFamily="34" charset="0"/>
              </a:rPr>
              <a:t>CAST</a:t>
            </a:r>
            <a:r>
              <a:rPr lang="en-US" sz="2000" b="0" dirty="0">
                <a:latin typeface="Arial Rounded MT Bold" pitchFamily="34" charset="0"/>
              </a:rPr>
              <a:t>) </a:t>
            </a:r>
          </a:p>
        </p:txBody>
      </p:sp>
      <p:sp>
        <p:nvSpPr>
          <p:cNvPr id="16" name="46 CuadroTexto"/>
          <p:cNvSpPr txBox="1"/>
          <p:nvPr/>
        </p:nvSpPr>
        <p:spPr>
          <a:xfrm>
            <a:off x="4579357" y="1485811"/>
            <a:ext cx="2448272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0" dirty="0">
                <a:latin typeface="Arial Rounded MT Bold" pitchFamily="34" charset="0"/>
              </a:rPr>
              <a:t>Axion helioscope concept</a:t>
            </a:r>
          </a:p>
          <a:p>
            <a:r>
              <a:rPr lang="fr-FR" sz="1400" b="0" dirty="0">
                <a:latin typeface="Arial Rounded MT Bold" pitchFamily="34" charset="0"/>
              </a:rPr>
              <a:t>P. Sikivie, 1983</a:t>
            </a:r>
          </a:p>
          <a:p>
            <a:r>
              <a:rPr lang="fr-FR" sz="1400" b="0" dirty="0">
                <a:latin typeface="Arial Rounded MT Bold" pitchFamily="34" charset="0"/>
              </a:rPr>
              <a:t>+ K. van Bibber, G. Raffelt, et al. (1989) </a:t>
            </a:r>
          </a:p>
          <a:p>
            <a:r>
              <a:rPr lang="fr-FR" sz="1400" b="0" dirty="0">
                <a:latin typeface="Arial Rounded MT Bold" pitchFamily="34" charset="0"/>
              </a:rPr>
              <a:t>(use of buffer </a:t>
            </a:r>
            <a:r>
              <a:rPr lang="fr-FR" sz="1400" b="0" dirty="0" err="1">
                <a:latin typeface="Arial Rounded MT Bold" pitchFamily="34" charset="0"/>
              </a:rPr>
              <a:t>gas</a:t>
            </a:r>
            <a:r>
              <a:rPr lang="fr-FR" sz="1400" b="0" dirty="0">
                <a:latin typeface="Arial Rounded MT Bold" pitchFamily="34" charset="0"/>
              </a:rPr>
              <a:t>)</a:t>
            </a:r>
          </a:p>
          <a:p>
            <a:endParaRPr lang="es-ES" sz="1400" dirty="0"/>
          </a:p>
        </p:txBody>
      </p:sp>
      <p:sp>
        <p:nvSpPr>
          <p:cNvPr id="18" name="55 Rectángulo"/>
          <p:cNvSpPr/>
          <p:nvPr/>
        </p:nvSpPr>
        <p:spPr>
          <a:xfrm>
            <a:off x="10416480" y="1789946"/>
            <a:ext cx="1656184" cy="1154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_tradnl" sz="1200" b="0" dirty="0">
                <a:solidFill>
                  <a:srgbClr val="000000"/>
                </a:solidFill>
                <a:latin typeface="Arial Rounded MT Bold" pitchFamily="34" charset="0"/>
              </a:rPr>
              <a:t>Non-hadronic “ABC” Solar axion flux at </a:t>
            </a:r>
            <a:r>
              <a:rPr lang="es-ES_tradnl" sz="1200" b="0" dirty="0" err="1">
                <a:solidFill>
                  <a:srgbClr val="000000"/>
                </a:solidFill>
                <a:latin typeface="Arial Rounded MT Bold" pitchFamily="34" charset="0"/>
              </a:rPr>
              <a:t>Earth</a:t>
            </a:r>
            <a:endParaRPr lang="es-ES_tradnl" sz="1200" b="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hangingPunct="0">
              <a:defRPr/>
            </a:pPr>
            <a:r>
              <a:rPr lang="en-US" sz="1100" i="1" dirty="0">
                <a:latin typeface="Trebuchet MS" pitchFamily="34" charset="0"/>
              </a:rPr>
              <a:t>JCAP 1312 008</a:t>
            </a:r>
          </a:p>
          <a:p>
            <a:pPr algn="ctr" eaLnBrk="0" hangingPunct="0">
              <a:defRPr/>
            </a:pP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(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only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if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axion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couples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to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s-ES_tradnl" sz="1100" b="0" dirty="0" err="1">
                <a:solidFill>
                  <a:srgbClr val="000000"/>
                </a:solidFill>
                <a:latin typeface="Arial Rounded MT Bold" pitchFamily="34" charset="0"/>
              </a:rPr>
              <a:t>electron</a:t>
            </a:r>
            <a:r>
              <a:rPr lang="es-ES_tradnl" sz="1100" b="0" dirty="0">
                <a:solidFill>
                  <a:srgbClr val="000000"/>
                </a:solidFill>
                <a:latin typeface="Arial Rounded MT Bold" pitchFamily="34" charset="0"/>
              </a:rPr>
              <a:t>)</a:t>
            </a:r>
            <a:endParaRPr lang="es-ES" sz="1100" b="0" baseline="-25000" dirty="0">
              <a:latin typeface="Arial Rounded MT Bold" pitchFamily="34" charset="0"/>
            </a:endParaRPr>
          </a:p>
        </p:txBody>
      </p:sp>
      <p:sp>
        <p:nvSpPr>
          <p:cNvPr id="19" name="56 Rectángulo"/>
          <p:cNvSpPr/>
          <p:nvPr/>
        </p:nvSpPr>
        <p:spPr>
          <a:xfrm>
            <a:off x="10416480" y="1268761"/>
            <a:ext cx="16561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" sz="1200" b="0" dirty="0">
                <a:solidFill>
                  <a:srgbClr val="000000"/>
                </a:solidFill>
                <a:latin typeface="Arial Rounded MT Bold" pitchFamily="34" charset="0"/>
              </a:rPr>
              <a:t>Standard Primakoff </a:t>
            </a:r>
            <a:r>
              <a:rPr lang="es-ES" sz="1200" b="0" dirty="0" err="1">
                <a:solidFill>
                  <a:srgbClr val="000000"/>
                </a:solidFill>
                <a:latin typeface="Arial Rounded MT Bold" pitchFamily="34" charset="0"/>
              </a:rPr>
              <a:t>spectrum</a:t>
            </a:r>
            <a:endParaRPr lang="es-ES" sz="1100" b="0" baseline="-25000" dirty="0">
              <a:latin typeface="Arial Rounded MT Bold" pitchFamily="34" charset="0"/>
            </a:endParaRPr>
          </a:p>
        </p:txBody>
      </p:sp>
      <p:cxnSp>
        <p:nvCxnSpPr>
          <p:cNvPr id="20" name="58 Conector recto de flecha"/>
          <p:cNvCxnSpPr>
            <a:stCxn id="19" idx="1"/>
          </p:cNvCxnSpPr>
          <p:nvPr/>
        </p:nvCxnSpPr>
        <p:spPr>
          <a:xfrm flipH="1">
            <a:off x="8832304" y="1499594"/>
            <a:ext cx="1584176" cy="1641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60 Conector recto de flecha"/>
          <p:cNvCxnSpPr>
            <a:stCxn id="18" idx="1"/>
          </p:cNvCxnSpPr>
          <p:nvPr/>
        </p:nvCxnSpPr>
        <p:spPr>
          <a:xfrm flipH="1">
            <a:off x="8616280" y="2367027"/>
            <a:ext cx="1800200" cy="258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2 Grupo"/>
          <p:cNvGrpSpPr/>
          <p:nvPr/>
        </p:nvGrpSpPr>
        <p:grpSpPr>
          <a:xfrm>
            <a:off x="3745470" y="4221088"/>
            <a:ext cx="8111170" cy="1872208"/>
            <a:chOff x="315219" y="4293096"/>
            <a:chExt cx="7799203" cy="1656184"/>
          </a:xfrm>
        </p:grpSpPr>
        <p:sp>
          <p:nvSpPr>
            <p:cNvPr id="14" name="13 Rectángulo"/>
            <p:cNvSpPr/>
            <p:nvPr/>
          </p:nvSpPr>
          <p:spPr bwMode="auto">
            <a:xfrm>
              <a:off x="315219" y="4293096"/>
              <a:ext cx="3184970" cy="1656184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4934" r="47382"/>
            <a:stretch>
              <a:fillRect/>
            </a:stretch>
          </p:blipFill>
          <p:spPr bwMode="auto">
            <a:xfrm>
              <a:off x="799888" y="4810999"/>
              <a:ext cx="3819436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4100" r="2124"/>
            <a:stretch>
              <a:fillRect/>
            </a:stretch>
          </p:blipFill>
          <p:spPr bwMode="auto">
            <a:xfrm>
              <a:off x="4608004" y="4802691"/>
              <a:ext cx="3506418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982686"/>
            <a:ext cx="9290706" cy="388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– Concept</a:t>
            </a:r>
          </a:p>
        </p:txBody>
      </p:sp>
      <p:sp>
        <p:nvSpPr>
          <p:cNvPr id="21" name="20 Esquina doblada"/>
          <p:cNvSpPr/>
          <p:nvPr/>
        </p:nvSpPr>
        <p:spPr>
          <a:xfrm>
            <a:off x="9211072" y="2494234"/>
            <a:ext cx="2304256" cy="575345"/>
          </a:xfrm>
          <a:prstGeom prst="foldedCorner">
            <a:avLst>
              <a:gd name="adj" fmla="val 26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400" dirty="0"/>
              <a:t>Enhanced axion helioscope: </a:t>
            </a:r>
            <a:r>
              <a:rPr lang="es-ES" sz="1400" b="0" i="1" dirty="0"/>
              <a:t>JCAP 1106:013,2011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4223792" y="5970766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 Rounded MT Bold" pitchFamily="34" charset="0"/>
              </a:rPr>
              <a:t>4+ orders of magnitude better SNR that </a:t>
            </a:r>
            <a:r>
              <a:rPr lang="en-US" sz="1600" b="0" dirty="0" smtClean="0">
                <a:latin typeface="Arial Rounded MT Bold" pitchFamily="34" charset="0"/>
              </a:rPr>
              <a:t>CAST</a:t>
            </a:r>
            <a:endParaRPr lang="es-ES" sz="1600" dirty="0">
              <a:latin typeface="Arial Rounded MT Bold" pitchFamily="34" charset="0"/>
            </a:endParaRPr>
          </a:p>
        </p:txBody>
      </p:sp>
      <p:sp>
        <p:nvSpPr>
          <p:cNvPr id="28" name="27 Explosión 1"/>
          <p:cNvSpPr/>
          <p:nvPr/>
        </p:nvSpPr>
        <p:spPr>
          <a:xfrm>
            <a:off x="7104112" y="4797152"/>
            <a:ext cx="1368152" cy="864096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xplosión 1"/>
          <p:cNvSpPr/>
          <p:nvPr/>
        </p:nvSpPr>
        <p:spPr>
          <a:xfrm>
            <a:off x="9408368" y="4725144"/>
            <a:ext cx="792088" cy="864096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xplosión 1"/>
          <p:cNvSpPr/>
          <p:nvPr/>
        </p:nvSpPr>
        <p:spPr>
          <a:xfrm>
            <a:off x="5519936" y="4725144"/>
            <a:ext cx="792088" cy="864096"/>
          </a:xfrm>
          <a:prstGeom prst="irregularSeal1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Explosión 1"/>
          <p:cNvSpPr/>
          <p:nvPr/>
        </p:nvSpPr>
        <p:spPr>
          <a:xfrm>
            <a:off x="10848528" y="4725144"/>
            <a:ext cx="864096" cy="864096"/>
          </a:xfrm>
          <a:prstGeom prst="irregularSeal1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sp>
        <p:nvSpPr>
          <p:cNvPr id="20" name="Rectangle 4"/>
          <p:cNvSpPr>
            <a:spLocks/>
          </p:cNvSpPr>
          <p:nvPr/>
        </p:nvSpPr>
        <p:spPr bwMode="auto">
          <a:xfrm>
            <a:off x="9167819" y="264624"/>
            <a:ext cx="2808312" cy="12011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IAXO</a:t>
            </a:r>
          </a:p>
          <a:p>
            <a:pPr algn="ctr"/>
            <a:r>
              <a:rPr lang="es-ES" sz="20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International Axion </a:t>
            </a:r>
            <a:r>
              <a:rPr lang="es-ES" sz="20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Observatory</a:t>
            </a:r>
            <a:endParaRPr lang="en-US" sz="20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00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2" y="4911696"/>
            <a:ext cx="3774182" cy="154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3" cstate="print"/>
          <a:srcRect l="12552" r="13931" b="7529"/>
          <a:stretch>
            <a:fillRect/>
          </a:stretch>
        </p:blipFill>
        <p:spPr bwMode="auto">
          <a:xfrm>
            <a:off x="1703513" y="1484784"/>
            <a:ext cx="4779225" cy="42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IAXO magnet</a:t>
            </a:r>
          </a:p>
        </p:txBody>
      </p:sp>
      <p:pic>
        <p:nvPicPr>
          <p:cNvPr id="119814" name="Picture 3"/>
          <p:cNvPicPr>
            <a:picLocks noChangeAspect="1" noChangeArrowheads="1"/>
          </p:cNvPicPr>
          <p:nvPr/>
        </p:nvPicPr>
        <p:blipFill>
          <a:blip r:embed="rId4" cstate="print"/>
          <a:srcRect l="15514" r="10526" b="5336"/>
          <a:stretch>
            <a:fillRect/>
          </a:stretch>
        </p:blipFill>
        <p:spPr bwMode="auto">
          <a:xfrm rot="20114111">
            <a:off x="6672064" y="989054"/>
            <a:ext cx="1800200" cy="1791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5" name="AutoShape 6"/>
          <p:cNvSpPr>
            <a:spLocks/>
          </p:cNvSpPr>
          <p:nvPr/>
        </p:nvSpPr>
        <p:spPr bwMode="auto">
          <a:xfrm>
            <a:off x="2063552" y="1196753"/>
            <a:ext cx="1727200" cy="936625"/>
          </a:xfrm>
          <a:prstGeom prst="borderCallout2">
            <a:avLst>
              <a:gd name="adj1" fmla="val 51579"/>
              <a:gd name="adj2" fmla="val 101194"/>
              <a:gd name="adj3" fmla="val 53875"/>
              <a:gd name="adj4" fmla="val 117083"/>
              <a:gd name="adj5" fmla="val 134493"/>
              <a:gd name="adj6" fmla="val 147076"/>
            </a:avLst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400" b="0" dirty="0"/>
              <a:t>TOROIDAL CONFIGURATION</a:t>
            </a:r>
          </a:p>
          <a:p>
            <a:pPr algn="ctr"/>
            <a:r>
              <a:rPr lang="en-US" sz="1400" b="0" dirty="0"/>
              <a:t>specifically built for axion physics</a:t>
            </a:r>
            <a:endParaRPr lang="en-GB" sz="1400" b="0" dirty="0">
              <a:solidFill>
                <a:srgbClr val="000000"/>
              </a:solidFill>
            </a:endParaRPr>
          </a:p>
        </p:txBody>
      </p:sp>
      <p:sp>
        <p:nvSpPr>
          <p:cNvPr id="119818" name="AutoShape 6"/>
          <p:cNvSpPr>
            <a:spLocks/>
          </p:cNvSpPr>
          <p:nvPr/>
        </p:nvSpPr>
        <p:spPr bwMode="auto">
          <a:xfrm>
            <a:off x="4729858" y="1124744"/>
            <a:ext cx="1654175" cy="719138"/>
          </a:xfrm>
          <a:prstGeom prst="borderCallout2">
            <a:avLst>
              <a:gd name="adj1" fmla="val 46514"/>
              <a:gd name="adj2" fmla="val 99324"/>
              <a:gd name="adj3" fmla="val 46375"/>
              <a:gd name="adj4" fmla="val 110480"/>
              <a:gd name="adj5" fmla="val 67083"/>
              <a:gd name="adj6" fmla="val 125043"/>
            </a:avLst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200" b="0" dirty="0"/>
              <a:t>Each conversion bore (between coils) </a:t>
            </a:r>
          </a:p>
          <a:p>
            <a:pPr algn="ctr"/>
            <a:r>
              <a:rPr lang="en-US" sz="1200" b="0" dirty="0"/>
              <a:t>600 mm diameter</a:t>
            </a:r>
            <a:endParaRPr lang="en-GB" sz="1200" b="0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8464" y="2762600"/>
            <a:ext cx="3384001" cy="203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6281" y="1052736"/>
            <a:ext cx="1757443" cy="17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6"/>
          <p:cNvSpPr>
            <a:spLocks/>
          </p:cNvSpPr>
          <p:nvPr/>
        </p:nvSpPr>
        <p:spPr bwMode="auto">
          <a:xfrm>
            <a:off x="6816080" y="4293096"/>
            <a:ext cx="1224136" cy="288032"/>
          </a:xfrm>
          <a:prstGeom prst="borderCallout2">
            <a:avLst>
              <a:gd name="adj1" fmla="val 46514"/>
              <a:gd name="adj2" fmla="val 99324"/>
              <a:gd name="adj3" fmla="val 46375"/>
              <a:gd name="adj4" fmla="val 110480"/>
              <a:gd name="adj5" fmla="val 23078"/>
              <a:gd name="adj6" fmla="val 124303"/>
            </a:avLst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200" b="0" dirty="0"/>
              <a:t>Cryostat</a:t>
            </a:r>
            <a:endParaRPr lang="en-GB" sz="1200" b="0" dirty="0"/>
          </a:p>
        </p:txBody>
      </p:sp>
      <p:sp>
        <p:nvSpPr>
          <p:cNvPr id="20" name="AutoShape 6"/>
          <p:cNvSpPr>
            <a:spLocks/>
          </p:cNvSpPr>
          <p:nvPr/>
        </p:nvSpPr>
        <p:spPr bwMode="auto">
          <a:xfrm>
            <a:off x="6816080" y="4653136"/>
            <a:ext cx="1224136" cy="288032"/>
          </a:xfrm>
          <a:prstGeom prst="borderCallout2">
            <a:avLst>
              <a:gd name="adj1" fmla="val 46514"/>
              <a:gd name="adj2" fmla="val 99324"/>
              <a:gd name="adj3" fmla="val 46375"/>
              <a:gd name="adj4" fmla="val 110480"/>
              <a:gd name="adj5" fmla="val 98515"/>
              <a:gd name="adj6" fmla="val 124303"/>
            </a:avLst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200" b="0" dirty="0"/>
              <a:t>Cold mass</a:t>
            </a:r>
            <a:endParaRPr lang="en-GB" sz="1200" b="0" dirty="0"/>
          </a:p>
        </p:txBody>
      </p:sp>
      <p:sp>
        <p:nvSpPr>
          <p:cNvPr id="21" name="AutoShape 6"/>
          <p:cNvSpPr>
            <a:spLocks/>
          </p:cNvSpPr>
          <p:nvPr/>
        </p:nvSpPr>
        <p:spPr bwMode="auto">
          <a:xfrm>
            <a:off x="7464152" y="6381328"/>
            <a:ext cx="2088232" cy="288032"/>
          </a:xfrm>
          <a:prstGeom prst="borderCallout2">
            <a:avLst>
              <a:gd name="adj1" fmla="val 46514"/>
              <a:gd name="adj2" fmla="val 99324"/>
              <a:gd name="adj3" fmla="val 46375"/>
              <a:gd name="adj4" fmla="val 110480"/>
              <a:gd name="adj5" fmla="val -36643"/>
              <a:gd name="adj6" fmla="val 122569"/>
            </a:avLst>
          </a:prstGeom>
          <a:ln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200" b="0" dirty="0"/>
              <a:t>Bores go through cryostat</a:t>
            </a:r>
            <a:endParaRPr lang="en-GB" sz="1200" b="0" dirty="0"/>
          </a:p>
        </p:txBody>
      </p:sp>
      <p:sp>
        <p:nvSpPr>
          <p:cNvPr id="23" name="22 Rectángulo"/>
          <p:cNvSpPr/>
          <p:nvPr/>
        </p:nvSpPr>
        <p:spPr>
          <a:xfrm>
            <a:off x="1919536" y="6093297"/>
            <a:ext cx="45720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1200" b="0" dirty="0">
                <a:latin typeface="Tahoma" pitchFamily="34" charset="0"/>
                <a:ea typeface="Tahoma" pitchFamily="34" charset="0"/>
                <a:cs typeface="Tahoma" pitchFamily="34" charset="0"/>
              </a:rPr>
              <a:t>Magnetic length 20 m Total cryostat length 25 m</a:t>
            </a:r>
            <a:endParaRPr lang="en-GB" sz="12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4 Grupo"/>
          <p:cNvGrpSpPr/>
          <p:nvPr/>
        </p:nvGrpSpPr>
        <p:grpSpPr>
          <a:xfrm>
            <a:off x="1631504" y="1700808"/>
            <a:ext cx="6912768" cy="4752528"/>
            <a:chOff x="323528" y="1916832"/>
            <a:chExt cx="6912768" cy="4752528"/>
          </a:xfrm>
        </p:grpSpPr>
        <p:grpSp>
          <p:nvGrpSpPr>
            <p:cNvPr id="3" name="23 Grupo"/>
            <p:cNvGrpSpPr/>
            <p:nvPr/>
          </p:nvGrpSpPr>
          <p:grpSpPr>
            <a:xfrm>
              <a:off x="323528" y="1916832"/>
              <a:ext cx="6912768" cy="4752528"/>
              <a:chOff x="323528" y="1916832"/>
              <a:chExt cx="6912768" cy="4752528"/>
            </a:xfrm>
          </p:grpSpPr>
          <p:pic>
            <p:nvPicPr>
              <p:cNvPr id="196612" name="Picture 4" descr="http://www.accessscience.com/loadBinary.aspx?aID=775&amp;filename=681600FG0090.GIF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1957195"/>
                <a:ext cx="6912768" cy="4712165"/>
              </a:xfrm>
              <a:prstGeom prst="rect">
                <a:avLst/>
              </a:prstGeom>
              <a:noFill/>
            </p:spPr>
          </p:pic>
          <p:sp>
            <p:nvSpPr>
              <p:cNvPr id="22" name="21 Rectángulo"/>
              <p:cNvSpPr/>
              <p:nvPr/>
            </p:nvSpPr>
            <p:spPr>
              <a:xfrm>
                <a:off x="5364088" y="1916832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0">
                  <a:latin typeface="Arial Rounded MT Bold" pitchFamily="34" charset="0"/>
                </a:endParaRPr>
              </a:p>
            </p:txBody>
          </p:sp>
        </p:grpSp>
        <p:sp>
          <p:nvSpPr>
            <p:cNvPr id="18" name="17 Rectángulo"/>
            <p:cNvSpPr/>
            <p:nvPr/>
          </p:nvSpPr>
          <p:spPr>
            <a:xfrm>
              <a:off x="1259632" y="2996952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771800" y="6165304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5148064" y="436510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141155" y="4437112"/>
              <a:ext cx="10150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0" dirty="0">
                  <a:latin typeface="Arial Rounded MT Bold" pitchFamily="34" charset="0"/>
                </a:rPr>
                <a:t>Focal </a:t>
              </a:r>
              <a:r>
                <a:rPr lang="es-ES" sz="1100" b="0" dirty="0" err="1">
                  <a:latin typeface="Arial Rounded MT Bold" pitchFamily="34" charset="0"/>
                </a:rPr>
                <a:t>length</a:t>
              </a:r>
              <a:endParaRPr lang="es-ES" sz="1100" b="0" dirty="0">
                <a:latin typeface="Arial Rounded MT Bold" pitchFamily="34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07368" y="1270000"/>
            <a:ext cx="11449272" cy="51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  <a:cs typeface="+mn-cs"/>
              </a:rPr>
              <a:t>X-rays are focused by means of grazing angle reflection (usually 2)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Many techniques developed in the x-ray astronomy field. But usually costly due to exquisite imaging requirements</a:t>
            </a:r>
            <a:endParaRPr lang="en-US" sz="2000" b="0" dirty="0">
              <a:latin typeface="Arial Rounded MT Bold" pitchFamily="34" charset="0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x-ray optics</a:t>
            </a:r>
          </a:p>
        </p:txBody>
      </p:sp>
      <p:pic>
        <p:nvPicPr>
          <p:cNvPr id="196614" name="Picture 6" descr="http://images.iop.org/objects/ccr/cern/41/3/3/cernnews7_3-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6200" y="4443793"/>
            <a:ext cx="2016224" cy="2078582"/>
          </a:xfrm>
          <a:prstGeom prst="rect">
            <a:avLst/>
          </a:prstGeom>
          <a:noFill/>
        </p:spPr>
      </p:pic>
      <p:sp>
        <p:nvSpPr>
          <p:cNvPr id="26" name="TextBox 6"/>
          <p:cNvSpPr txBox="1"/>
          <p:nvPr/>
        </p:nvSpPr>
        <p:spPr>
          <a:xfrm>
            <a:off x="8760297" y="2564904"/>
            <a:ext cx="1608841" cy="1569660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ABRIXAS spare telescope, in use in one of the 4 bores of CAST </a:t>
            </a:r>
          </a:p>
          <a:p>
            <a:pPr algn="ctr"/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(pioneer use  of x-ray optics in axion research)</a:t>
            </a:r>
          </a:p>
          <a:p>
            <a:pPr algn="ctr"/>
            <a:endParaRPr lang="en-US" sz="1200" b="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7" name="26 Flecha abajo"/>
          <p:cNvSpPr/>
          <p:nvPr/>
        </p:nvSpPr>
        <p:spPr>
          <a:xfrm rot="1313626">
            <a:off x="9192344" y="4041547"/>
            <a:ext cx="288032" cy="50405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b="0">
              <a:latin typeface="Arial Rounded MT Bold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451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t="39657" r="42760" b="7529"/>
          <a:stretch>
            <a:fillRect/>
          </a:stretch>
        </p:blipFill>
        <p:spPr bwMode="auto">
          <a:xfrm>
            <a:off x="1415480" y="1196752"/>
            <a:ext cx="6552207" cy="547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x-ray optics</a:t>
            </a:r>
          </a:p>
        </p:txBody>
      </p:sp>
      <p:sp>
        <p:nvSpPr>
          <p:cNvPr id="119815" name="AutoShape 6"/>
          <p:cNvSpPr>
            <a:spLocks/>
          </p:cNvSpPr>
          <p:nvPr/>
        </p:nvSpPr>
        <p:spPr bwMode="auto">
          <a:xfrm>
            <a:off x="6960096" y="1412776"/>
            <a:ext cx="4752528" cy="4680520"/>
          </a:xfrm>
          <a:prstGeom prst="borderCallout2">
            <a:avLst>
              <a:gd name="adj1" fmla="val 49418"/>
              <a:gd name="adj2" fmla="val -868"/>
              <a:gd name="adj3" fmla="val 49750"/>
              <a:gd name="adj4" fmla="val -8892"/>
              <a:gd name="adj5" fmla="val 44957"/>
              <a:gd name="adj6" fmla="val -20506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Each bore equipped with an x-ray optics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Exquisite imaging not required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BUT need cost-effective way to build 8 optics of 600 mm diameter each.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8711" y="3140968"/>
            <a:ext cx="31718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 de flecha"/>
          <p:cNvCxnSpPr/>
          <p:nvPr/>
        </p:nvCxnSpPr>
        <p:spPr>
          <a:xfrm flipH="1">
            <a:off x="4655319" y="1916832"/>
            <a:ext cx="14401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5015359" y="2060848"/>
            <a:ext cx="14401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>
            <a:off x="5375399" y="2420888"/>
            <a:ext cx="14401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5663431" y="2780928"/>
            <a:ext cx="14401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5 Grupo"/>
          <p:cNvGrpSpPr/>
          <p:nvPr/>
        </p:nvGrpSpPr>
        <p:grpSpPr>
          <a:xfrm>
            <a:off x="2499688" y="2833666"/>
            <a:ext cx="3305863" cy="1910748"/>
            <a:chOff x="1625291" y="2958412"/>
            <a:chExt cx="3305863" cy="1910748"/>
          </a:xfrm>
        </p:grpSpPr>
        <p:grpSp>
          <p:nvGrpSpPr>
            <p:cNvPr id="3" name="23 Grupo"/>
            <p:cNvGrpSpPr/>
            <p:nvPr/>
          </p:nvGrpSpPr>
          <p:grpSpPr>
            <a:xfrm>
              <a:off x="1628746" y="2958412"/>
              <a:ext cx="3302408" cy="1910748"/>
              <a:chOff x="1628746" y="2958412"/>
              <a:chExt cx="3302408" cy="1910748"/>
            </a:xfrm>
          </p:grpSpPr>
          <p:sp>
            <p:nvSpPr>
              <p:cNvPr id="12" name="11 Rectángulo"/>
              <p:cNvSpPr/>
              <p:nvPr/>
            </p:nvSpPr>
            <p:spPr>
              <a:xfrm rot="19244866">
                <a:off x="1628746" y="3811221"/>
                <a:ext cx="3302408" cy="36722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b="0">
                  <a:latin typeface="Arial Rounded MT Bold" pitchFamily="34" charset="0"/>
                </a:endParaRPr>
              </a:p>
            </p:txBody>
          </p:sp>
          <p:cxnSp>
            <p:nvCxnSpPr>
              <p:cNvPr id="15" name="14 Conector recto"/>
              <p:cNvCxnSpPr/>
              <p:nvPr/>
            </p:nvCxnSpPr>
            <p:spPr>
              <a:xfrm flipH="1">
                <a:off x="2195736" y="3212976"/>
                <a:ext cx="1872208" cy="165618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17 Conector recto"/>
              <p:cNvCxnSpPr/>
              <p:nvPr/>
            </p:nvCxnSpPr>
            <p:spPr>
              <a:xfrm flipH="1">
                <a:off x="2195736" y="3356992"/>
                <a:ext cx="2016224" cy="1512168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705" t="3350" r="9997" b="4369"/>
              <a:stretch>
                <a:fillRect/>
              </a:stretch>
            </p:blipFill>
            <p:spPr bwMode="auto">
              <a:xfrm rot="20054352">
                <a:off x="4212681" y="2958412"/>
                <a:ext cx="313566" cy="309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24 Rectángulo"/>
            <p:cNvSpPr/>
            <p:nvPr/>
          </p:nvSpPr>
          <p:spPr>
            <a:xfrm rot="19244866">
              <a:off x="1625291" y="3808117"/>
              <a:ext cx="3296097" cy="367224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b="0">
                <a:latin typeface="Arial Rounded MT Bold" pitchFamily="34" charset="0"/>
              </a:endParaRPr>
            </a:p>
          </p:txBody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259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x-ray optics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35360" y="1196752"/>
            <a:ext cx="7272808" cy="51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  <a:cs typeface="+mn-cs"/>
              </a:rPr>
              <a:t>Technique of choice for IAXO: optics made of slumped glass substrates coated to enhance reflectivity in the energy regions for axions.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  <a:cs typeface="+mn-cs"/>
              </a:rPr>
              <a:t>Same technique successfully used in </a:t>
            </a:r>
            <a:r>
              <a:rPr lang="en-US" sz="2000" b="0" dirty="0" err="1">
                <a:latin typeface="Arial Rounded MT Bold" pitchFamily="34" charset="0"/>
                <a:cs typeface="+mn-cs"/>
              </a:rPr>
              <a:t>NuSTAR</a:t>
            </a:r>
            <a:r>
              <a:rPr lang="en-US" sz="2000" b="0" dirty="0">
                <a:latin typeface="Arial Rounded MT Bold" pitchFamily="34" charset="0"/>
                <a:cs typeface="+mn-cs"/>
              </a:rPr>
              <a:t> mission, recently 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launched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The </a:t>
            </a:r>
            <a:r>
              <a:rPr lang="en-US" sz="2000" b="0" dirty="0">
                <a:latin typeface="Arial Rounded MT Bold" pitchFamily="34" charset="0"/>
                <a:cs typeface="+mn-cs"/>
              </a:rPr>
              <a:t>specialized tooling to shape the substrates and assemble the optics is </a:t>
            </a:r>
            <a:r>
              <a:rPr lang="en-US" sz="2000" b="0" dirty="0" smtClean="0">
                <a:latin typeface="Arial Rounded MT Bold" pitchFamily="34" charset="0"/>
                <a:cs typeface="+mn-cs"/>
              </a:rPr>
              <a:t>available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dirty="0"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  <a:cs typeface="+mn-cs"/>
              </a:rPr>
              <a:t>Hardware </a:t>
            </a:r>
            <a:r>
              <a:rPr lang="en-US" sz="2000" b="0" dirty="0">
                <a:latin typeface="Arial Rounded MT Bold" pitchFamily="34" charset="0"/>
                <a:cs typeface="+mn-cs"/>
              </a:rPr>
              <a:t>can be easily configured to make optics with a variety of designs and sizes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b="0" dirty="0">
              <a:latin typeface="Arial Rounded MT Bold" pitchFamily="34" charset="0"/>
              <a:cs typeface="+mn-cs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4720" y="1216645"/>
            <a:ext cx="3129280" cy="234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720" y="3883645"/>
            <a:ext cx="329184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5"/>
          <p:cNvSpPr txBox="1"/>
          <p:nvPr/>
        </p:nvSpPr>
        <p:spPr>
          <a:xfrm>
            <a:off x="7968209" y="3308445"/>
            <a:ext cx="2994164" cy="276999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0" dirty="0" err="1">
                <a:solidFill>
                  <a:srgbClr val="000000"/>
                </a:solidFill>
                <a:latin typeface="Arial Rounded MT Bold" pitchFamily="34" charset="0"/>
              </a:rPr>
              <a:t>NuSTAR</a:t>
            </a:r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 optics assembly machine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7676040" y="3789041"/>
            <a:ext cx="1464825" cy="646331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0" dirty="0" err="1">
                <a:solidFill>
                  <a:srgbClr val="000000"/>
                </a:solidFill>
                <a:latin typeface="Arial Rounded MT Bold" pitchFamily="34" charset="0"/>
              </a:rPr>
              <a:t>NuSTAR</a:t>
            </a:r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 telescope</a:t>
            </a:r>
          </a:p>
          <a:p>
            <a:pPr algn="ctr"/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~400 mm Ø 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6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b="2646"/>
          <a:stretch>
            <a:fillRect/>
          </a:stretch>
        </p:blipFill>
        <p:spPr bwMode="auto">
          <a:xfrm>
            <a:off x="4403812" y="1192188"/>
            <a:ext cx="33123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5400" y="188640"/>
            <a:ext cx="10729192" cy="1143000"/>
          </a:xfrm>
        </p:spPr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IAXO x-ray optics</a:t>
            </a:r>
            <a:endParaRPr lang="es-ES" dirty="0">
              <a:latin typeface="Arial Rounded MT Bold" pitchFamily="34" charset="0"/>
            </a:endParaRP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02" y="1342273"/>
            <a:ext cx="3483260" cy="276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2889"/>
          <a:stretch>
            <a:fillRect/>
          </a:stretch>
        </p:blipFill>
        <p:spPr bwMode="auto">
          <a:xfrm>
            <a:off x="2845319" y="3912725"/>
            <a:ext cx="2767146" cy="242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 b="13148"/>
          <a:stretch>
            <a:fillRect/>
          </a:stretch>
        </p:blipFill>
        <p:spPr bwMode="auto">
          <a:xfrm>
            <a:off x="7464152" y="1365920"/>
            <a:ext cx="44399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/>
          <p:nvPr/>
        </p:nvSpPr>
        <p:spPr>
          <a:xfrm>
            <a:off x="5591944" y="5424011"/>
            <a:ext cx="2520280" cy="615553"/>
          </a:xfrm>
          <a:prstGeom prst="rect">
            <a:avLst/>
          </a:prstGeom>
          <a:solidFill>
            <a:srgbClr val="FFCC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000000"/>
                </a:solidFill>
                <a:latin typeface="Arial Rounded MT Bold" pitchFamily="34" charset="0"/>
              </a:rPr>
              <a:t>IAXO optics conceptual design</a:t>
            </a:r>
          </a:p>
          <a:p>
            <a:pPr algn="ctr"/>
            <a:r>
              <a:rPr lang="en-US" sz="1100" b="0" dirty="0">
                <a:solidFill>
                  <a:srgbClr val="000000"/>
                </a:solidFill>
                <a:latin typeface="Arial Rounded MT Bold" pitchFamily="34" charset="0"/>
              </a:rPr>
              <a:t>AC </a:t>
            </a:r>
            <a:r>
              <a:rPr lang="en-US" sz="1100" b="0" dirty="0" err="1">
                <a:solidFill>
                  <a:srgbClr val="000000"/>
                </a:solidFill>
                <a:latin typeface="Arial Rounded MT Bold" pitchFamily="34" charset="0"/>
              </a:rPr>
              <a:t>Jakobsen</a:t>
            </a:r>
            <a:r>
              <a:rPr lang="en-US" sz="1100" b="0" dirty="0">
                <a:solidFill>
                  <a:srgbClr val="000000"/>
                </a:solidFill>
                <a:latin typeface="Arial Rounded MT Bold" pitchFamily="34" charset="0"/>
              </a:rPr>
              <a:t> et al, Proc. SPIE 8861 (2013)</a:t>
            </a:r>
            <a:endParaRPr lang="en-US" sz="1200" b="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552" t="39657" r="42760" b="7529"/>
          <a:stretch>
            <a:fillRect/>
          </a:stretch>
        </p:blipFill>
        <p:spPr bwMode="auto">
          <a:xfrm>
            <a:off x="839937" y="1196752"/>
            <a:ext cx="6552207" cy="547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t="58421" r="64366" b="7529"/>
          <a:stretch>
            <a:fillRect/>
          </a:stretch>
        </p:blipFill>
        <p:spPr bwMode="auto">
          <a:xfrm>
            <a:off x="839416" y="3140968"/>
            <a:ext cx="3384376" cy="35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low background detectors</a:t>
            </a:r>
          </a:p>
        </p:txBody>
      </p:sp>
      <p:sp>
        <p:nvSpPr>
          <p:cNvPr id="119815" name="AutoShape 6"/>
          <p:cNvSpPr>
            <a:spLocks/>
          </p:cNvSpPr>
          <p:nvPr/>
        </p:nvSpPr>
        <p:spPr bwMode="auto">
          <a:xfrm>
            <a:off x="5951984" y="1144364"/>
            <a:ext cx="5688632" cy="5164956"/>
          </a:xfrm>
          <a:prstGeom prst="borderCallout2">
            <a:avLst>
              <a:gd name="adj1" fmla="val 49418"/>
              <a:gd name="adj2" fmla="val -868"/>
              <a:gd name="adj3" fmla="val 79603"/>
              <a:gd name="adj4" fmla="val -28282"/>
              <a:gd name="adj5" fmla="val 76889"/>
              <a:gd name="adj6" fmla="val -48885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dk1"/>
                </a:solidFill>
                <a:latin typeface="Arial Rounded MT Bold" pitchFamily="34" charset="0"/>
                <a:cs typeface="+mn-cs"/>
              </a:rPr>
              <a:t>8 detector systems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Arial Rounded MT Bold" pitchFamily="34" charset="0"/>
              </a:rPr>
              <a:t>Baseline: small </a:t>
            </a:r>
            <a:r>
              <a:rPr lang="en-US" sz="2000" b="0" dirty="0">
                <a:latin typeface="Arial Rounded MT Bold" pitchFamily="34" charset="0"/>
              </a:rPr>
              <a:t>Micromegas-TPC chambers: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Shielding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 err="1">
                <a:latin typeface="Arial Rounded MT Bold" pitchFamily="34" charset="0"/>
              </a:rPr>
              <a:t>Radiopure</a:t>
            </a:r>
            <a:r>
              <a:rPr lang="en-US" b="0" dirty="0">
                <a:latin typeface="Arial Rounded MT Bold" pitchFamily="34" charset="0"/>
              </a:rPr>
              <a:t> components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0" dirty="0">
                <a:latin typeface="Arial Rounded MT Bold" pitchFamily="34" charset="0"/>
              </a:rPr>
              <a:t>Offline discrimination</a:t>
            </a:r>
            <a:endParaRPr lang="en-US" sz="2000" b="0" dirty="0">
              <a:latin typeface="Arial Rounded MT Bol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405" y="3620449"/>
            <a:ext cx="3213187" cy="214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 r="45346"/>
          <a:stretch>
            <a:fillRect/>
          </a:stretch>
        </p:blipFill>
        <p:spPr bwMode="auto">
          <a:xfrm>
            <a:off x="6096000" y="3752484"/>
            <a:ext cx="2088232" cy="21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415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r="13931" b="7529"/>
          <a:stretch>
            <a:fillRect/>
          </a:stretch>
        </p:blipFill>
        <p:spPr bwMode="auto">
          <a:xfrm>
            <a:off x="2495600" y="141288"/>
            <a:ext cx="7272288" cy="646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technologies – Baseline </a:t>
            </a:r>
          </a:p>
        </p:txBody>
      </p:sp>
      <p:grpSp>
        <p:nvGrpSpPr>
          <p:cNvPr id="2" name="20 Grupo"/>
          <p:cNvGrpSpPr/>
          <p:nvPr/>
        </p:nvGrpSpPr>
        <p:grpSpPr>
          <a:xfrm>
            <a:off x="335360" y="1196752"/>
            <a:ext cx="4104456" cy="4896544"/>
            <a:chOff x="251520" y="1605446"/>
            <a:chExt cx="3528392" cy="4631866"/>
          </a:xfrm>
        </p:grpSpPr>
        <p:sp>
          <p:nvSpPr>
            <p:cNvPr id="14" name="13 Esquina doblada"/>
            <p:cNvSpPr/>
            <p:nvPr/>
          </p:nvSpPr>
          <p:spPr>
            <a:xfrm>
              <a:off x="251520" y="1605446"/>
              <a:ext cx="3528392" cy="4631866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b="0" dirty="0">
                  <a:latin typeface="Arial Rounded MT Bold" pitchFamily="34" charset="0"/>
                </a:rPr>
                <a:t>IAXO </a:t>
              </a:r>
              <a:r>
                <a:rPr lang="es-ES" sz="1600" b="0" dirty="0" err="1">
                  <a:latin typeface="Arial Rounded MT Bold" pitchFamily="34" charset="0"/>
                </a:rPr>
                <a:t>detectors</a:t>
              </a:r>
              <a:endParaRPr lang="es-ES" sz="1600" b="0" dirty="0"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rgbClr val="FF0000"/>
                  </a:solidFill>
                  <a:latin typeface="Arial Rounded MT Bold" pitchFamily="34" charset="0"/>
                </a:rPr>
                <a:t>Micromegas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gaseous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detectors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Radiopure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components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+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shielding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Discrimination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from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event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topology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in gas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Long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trajectory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in CAST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Zaragoza + CEA + Bonn +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others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expertise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4272" y="3429214"/>
              <a:ext cx="1343204" cy="1037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7" y="2924944"/>
            <a:ext cx="2294757" cy="30634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5" name="Rectangle 7"/>
          <p:cNvSpPr>
            <a:spLocks/>
          </p:cNvSpPr>
          <p:nvPr/>
        </p:nvSpPr>
        <p:spPr bwMode="auto">
          <a:xfrm>
            <a:off x="407369" y="2564904"/>
            <a:ext cx="3121085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GB" sz="1050" b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Optics+detector</a:t>
            </a:r>
            <a:r>
              <a:rPr lang="en-GB" sz="1050" b="0" dirty="0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 IAXO pathfinder system</a:t>
            </a:r>
          </a:p>
          <a:p>
            <a:pPr algn="ctr"/>
            <a:r>
              <a:rPr lang="en-GB" sz="1050" b="0" dirty="0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(in operation in CAST during 2014-5)</a:t>
            </a: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rot="10800000" flipH="1">
            <a:off x="3143674" y="5013175"/>
            <a:ext cx="603631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endParaRPr lang="es-ES" sz="1050" b="0">
              <a:latin typeface="Arial Rounded MT Bold" panose="020F0704030504030204" pitchFamily="34" charset="0"/>
            </a:endParaRPr>
          </a:p>
        </p:txBody>
      </p:sp>
      <p:sp>
        <p:nvSpPr>
          <p:cNvPr id="38" name="21 Rectángulo"/>
          <p:cNvSpPr/>
          <p:nvPr/>
        </p:nvSpPr>
        <p:spPr>
          <a:xfrm>
            <a:off x="3071665" y="4741114"/>
            <a:ext cx="665957" cy="200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00" b="0" dirty="0">
                <a:latin typeface="Arial Rounded MT Bold" panose="020F0704030504030204" pitchFamily="34" charset="0"/>
              </a:rPr>
              <a:t>8.5 mm</a:t>
            </a:r>
            <a:endParaRPr lang="es-ES" sz="700" b="0" dirty="0">
              <a:latin typeface="Arial Rounded MT Bold" panose="020F0704030504030204" pitchFamily="34" charset="0"/>
            </a:endParaRPr>
          </a:p>
        </p:txBody>
      </p:sp>
      <p:sp>
        <p:nvSpPr>
          <p:cNvPr id="51" name="50 Esquina doblada"/>
          <p:cNvSpPr/>
          <p:nvPr/>
        </p:nvSpPr>
        <p:spPr>
          <a:xfrm>
            <a:off x="7680176" y="1196752"/>
            <a:ext cx="4104456" cy="4896544"/>
          </a:xfrm>
          <a:prstGeom prst="foldedCorner">
            <a:avLst>
              <a:gd name="adj" fmla="val 509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1600" b="0" dirty="0">
                <a:latin typeface="Arial Rounded MT Bold" pitchFamily="34" charset="0"/>
              </a:rPr>
              <a:t>IAXO </a:t>
            </a:r>
            <a:r>
              <a:rPr lang="es-ES" sz="1600" b="0" dirty="0" err="1">
                <a:latin typeface="Arial Rounded MT Bold" pitchFamily="34" charset="0"/>
              </a:rPr>
              <a:t>detectors</a:t>
            </a: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r>
              <a:rPr lang="es-ES" sz="1200" b="0" dirty="0">
                <a:solidFill>
                  <a:srgbClr val="FF0000"/>
                </a:solidFill>
                <a:latin typeface="Arial Rounded MT Bold" pitchFamily="34" charset="0"/>
              </a:rPr>
              <a:t>Ingrid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detectors</a:t>
            </a: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Better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threshold</a:t>
            </a: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U. Bonn</a:t>
            </a: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r>
              <a:rPr lang="es-ES" sz="1200" b="0" dirty="0">
                <a:solidFill>
                  <a:srgbClr val="FF0000"/>
                </a:solidFill>
                <a:latin typeface="Arial Rounded MT Bold" pitchFamily="34" charset="0"/>
              </a:rPr>
              <a:t>MMC 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(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Magnetic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Metallic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Calorimeters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)</a:t>
            </a:r>
          </a:p>
          <a:p>
            <a:pPr marL="228600" indent="-228600"/>
            <a:r>
              <a:rPr lang="es-ES" sz="1200" b="0" dirty="0">
                <a:solidFill>
                  <a:srgbClr val="FF0000"/>
                </a:solidFill>
                <a:latin typeface="Arial Rounded MT Bold" pitchFamily="34" charset="0"/>
              </a:rPr>
              <a:t>TES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(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Transition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Edge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Sensors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Very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good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E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resolution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&amp;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threshold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Heidelberg + CEA + CNSMS</a:t>
            </a: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endParaRPr lang="es-ES" sz="1200" b="0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marL="228600" indent="-228600"/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Low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noise</a:t>
            </a:r>
            <a:r>
              <a: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1200" b="0" dirty="0" err="1">
                <a:solidFill>
                  <a:srgbClr val="FF0000"/>
                </a:solidFill>
                <a:latin typeface="Arial Rounded MT Bold" pitchFamily="34" charset="0"/>
              </a:rPr>
              <a:t>CCDs</a:t>
            </a:r>
            <a:endParaRPr lang="es-ES" sz="1200" b="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/>
          <a:srcRect l="12244"/>
          <a:stretch>
            <a:fillRect/>
          </a:stretch>
        </p:blipFill>
        <p:spPr bwMode="auto">
          <a:xfrm>
            <a:off x="10056440" y="1484785"/>
            <a:ext cx="1601314" cy="123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0296" y="1916832"/>
            <a:ext cx="1224136" cy="918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9410" y="3789936"/>
            <a:ext cx="1668998" cy="122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40416" y="4561174"/>
            <a:ext cx="1728192" cy="124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>
            <a:spLocks/>
          </p:cNvSpPr>
          <p:nvPr/>
        </p:nvSpPr>
        <p:spPr bwMode="auto">
          <a:xfrm>
            <a:off x="10704512" y="2996952"/>
            <a:ext cx="1224136" cy="10081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900" b="0" dirty="0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Solar axion spectroscopy:</a:t>
            </a:r>
          </a:p>
          <a:p>
            <a:pPr algn="ctr"/>
            <a:r>
              <a:rPr lang="en-US" sz="900" b="0" dirty="0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Axion-electron ABC spectrum</a:t>
            </a:r>
          </a:p>
          <a:p>
            <a:pPr algn="ctr"/>
            <a:r>
              <a:rPr lang="en-US" sz="900" b="0" dirty="0">
                <a:solidFill>
                  <a:schemeClr val="tx1"/>
                </a:solidFill>
                <a:latin typeface="Arial Rounded MT Bold" panose="020F0704030504030204" pitchFamily="34" charset="0"/>
                <a:cs typeface="Arial" charset="0"/>
                <a:sym typeface="Arial" charset="0"/>
              </a:rPr>
              <a:t>Axion mass determination</a:t>
            </a: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9" cstate="print"/>
          <a:srcRect r="65319"/>
          <a:stretch>
            <a:fillRect/>
          </a:stretch>
        </p:blipFill>
        <p:spPr bwMode="auto">
          <a:xfrm>
            <a:off x="2855640" y="4437113"/>
            <a:ext cx="1460750" cy="14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4"/>
          <p:cNvSpPr>
            <a:spLocks/>
          </p:cNvSpPr>
          <p:nvPr/>
        </p:nvSpPr>
        <p:spPr bwMode="auto">
          <a:xfrm>
            <a:off x="2351584" y="5733256"/>
            <a:ext cx="1728192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800" b="0" dirty="0">
                <a:solidFill>
                  <a:schemeClr val="tx1"/>
                </a:solidFill>
                <a:latin typeface="Arial Rounded MT Bold" panose="020F0704030504030204" pitchFamily="34" charset="0"/>
                <a:ea typeface="Arial Bold" charset="0"/>
                <a:cs typeface="Arial Bold" charset="0"/>
              </a:rPr>
              <a:t>Calibration photons (source 14 m away) focused onto the Micromegas</a:t>
            </a:r>
            <a:endParaRPr lang="en-US" sz="800" b="0" dirty="0">
              <a:solidFill>
                <a:schemeClr val="tx1"/>
              </a:solidFill>
              <a:latin typeface="Arial Rounded MT Bold" panose="020F0704030504030204" pitchFamily="34" charset="0"/>
              <a:cs typeface="Arial" charset="0"/>
              <a:sym typeface="Arial" charset="0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rot="10800000" flipH="1">
            <a:off x="3382404" y="4797152"/>
            <a:ext cx="504057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382404" y="4509120"/>
            <a:ext cx="5533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 Rounded MT Bold" pitchFamily="34" charset="0"/>
              </a:rPr>
              <a:t>5 mm</a:t>
            </a:r>
            <a:endParaRPr lang="es-ES" sz="1100" b="0" dirty="0">
              <a:latin typeface="Arial Rounded MT Bold" pitchFamily="34" charset="0"/>
            </a:endParaRPr>
          </a:p>
        </p:txBody>
      </p:sp>
      <p:sp>
        <p:nvSpPr>
          <p:cNvPr id="27" name="Marcador de fech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28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29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11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6023992" y="1600201"/>
            <a:ext cx="5832648" cy="4637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1772816"/>
            <a:ext cx="2844450" cy="1689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Additional physics cases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0441" y="1600201"/>
            <a:ext cx="5039535" cy="4525963"/>
          </a:xfrm>
        </p:spPr>
        <p:txBody>
          <a:bodyPr/>
          <a:lstStyle/>
          <a:p>
            <a:r>
              <a:rPr lang="en-US" sz="2000" smtClean="0"/>
              <a:t>Use of (Baby)IAXO </a:t>
            </a:r>
            <a:r>
              <a:rPr lang="en-US" sz="2000"/>
              <a:t>large magnetic volume </a:t>
            </a:r>
            <a:r>
              <a:rPr lang="en-US" sz="2000" smtClean="0"/>
              <a:t>for axion DM setups.</a:t>
            </a:r>
            <a:endParaRPr lang="en-US" sz="2000"/>
          </a:p>
          <a:p>
            <a:r>
              <a:rPr lang="en-US" sz="2000"/>
              <a:t>Various possible arrangements in IAXO. Leverage the huge magnetic volume available: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Single large cavity tuned to low masses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Thin long cavities tuned to mid-high masses. Possibility for directionality. Add several coherently? </a:t>
            </a: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 smtClean="0">
                <a:solidFill>
                  <a:srgbClr val="FF0000"/>
                </a:solidFill>
                <a:sym typeface="Wingdings" panose="05000000000000000000" pitchFamily="2" charset="2"/>
              </a:rPr>
              <a:t>e.g. RADES </a:t>
            </a:r>
            <a:r>
              <a:rPr lang="en-US" sz="1800">
                <a:solidFill>
                  <a:srgbClr val="FF0000"/>
                </a:solidFill>
                <a:sym typeface="Wingdings" panose="05000000000000000000" pitchFamily="2" charset="2"/>
              </a:rPr>
              <a:t>R&amp;D</a:t>
            </a:r>
            <a:endParaRPr lang="en-US" sz="180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1800"/>
              <a:t>Pick-up coils for vely low mass </a:t>
            </a:r>
            <a:r>
              <a:rPr lang="en-US" sz="1800" smtClean="0"/>
              <a:t>detection</a:t>
            </a:r>
            <a:endParaRPr lang="en-US" sz="160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6168008" y="1772816"/>
            <a:ext cx="5165787" cy="31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mtClean="0"/>
              <a:t>RADES concept: array of small cavities interconnected with irises:</a:t>
            </a:r>
          </a:p>
          <a:p>
            <a:pPr marL="857250" lvl="1" indent="-457200">
              <a:buFont typeface="+mj-lt"/>
              <a:buAutoNum type="arabicPeriod"/>
            </a:pPr>
            <a:endParaRPr lang="en-US" sz="1400" smtClean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7131" t="3773" r="13224"/>
          <a:stretch/>
        </p:blipFill>
        <p:spPr>
          <a:xfrm>
            <a:off x="6457065" y="2523575"/>
            <a:ext cx="2591263" cy="2561609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 bwMode="auto">
          <a:xfrm>
            <a:off x="6096000" y="5052317"/>
            <a:ext cx="3384376" cy="8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ctr">
              <a:buFont typeface="Arial" pitchFamily="34" charset="0"/>
              <a:buNone/>
            </a:pPr>
            <a:endParaRPr lang="en-US" sz="120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smtClean="0"/>
              <a:t>Installed successfully in CAST last year, and first engineering run took place Nov-Dec2017</a:t>
            </a:r>
            <a:endParaRPr lang="es-ES" sz="2800" dirty="0"/>
          </a:p>
        </p:txBody>
      </p:sp>
      <p:sp>
        <p:nvSpPr>
          <p:cNvPr id="15" name="Flecha derecha 14"/>
          <p:cNvSpPr/>
          <p:nvPr/>
        </p:nvSpPr>
        <p:spPr>
          <a:xfrm>
            <a:off x="5591944" y="4221088"/>
            <a:ext cx="648072" cy="543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3518980"/>
            <a:ext cx="236808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/>
              <a:t>Additional IAXO physics cases</a:t>
            </a:r>
            <a:br>
              <a:rPr lang="en-US" b="1" noProof="0" dirty="0" smtClean="0"/>
            </a:br>
            <a:r>
              <a:rPr lang="en-US" sz="2800" b="1" noProof="0" dirty="0" smtClean="0"/>
              <a:t>direct detection or relic axions/ALPs</a:t>
            </a:r>
            <a:endParaRPr lang="en-US" b="1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320136" y="1700808"/>
            <a:ext cx="3240360" cy="4680520"/>
          </a:xfrm>
        </p:spPr>
        <p:txBody>
          <a:bodyPr/>
          <a:lstStyle/>
          <a:p>
            <a:r>
              <a:rPr lang="en-US" sz="1800" noProof="0" dirty="0" smtClean="0"/>
              <a:t>Promising as further pathways for IAXO beyond the </a:t>
            </a:r>
            <a:r>
              <a:rPr lang="en-US" sz="1800" noProof="0" dirty="0" err="1" smtClean="0"/>
              <a:t>helioscope</a:t>
            </a:r>
            <a:r>
              <a:rPr lang="en-US" sz="1800" noProof="0" dirty="0" smtClean="0"/>
              <a:t> baseline</a:t>
            </a:r>
          </a:p>
          <a:p>
            <a:r>
              <a:rPr lang="en-US" sz="1800" noProof="0" dirty="0" smtClean="0"/>
              <a:t>First indications that IAXO could improve or complement current limits at various axion/ALP mass ranges…</a:t>
            </a:r>
          </a:p>
          <a:p>
            <a:r>
              <a:rPr lang="en-US" sz="1800" b="1" noProof="0" dirty="0" smtClean="0"/>
              <a:t>Caution</a:t>
            </a:r>
            <a:r>
              <a:rPr lang="en-US" sz="1800" noProof="0" dirty="0" smtClean="0"/>
              <a:t>: preliminary studies still going on. Important know-how to be consolidated. Precise implementation in IAXO under study.</a:t>
            </a:r>
          </a:p>
          <a:p>
            <a:pPr>
              <a:buNone/>
            </a:pPr>
            <a:r>
              <a:rPr lang="en-US" sz="1800" b="1" noProof="0" dirty="0" smtClean="0"/>
              <a:t>	sensitivity prospects </a:t>
            </a:r>
            <a:r>
              <a:rPr lang="en-US" sz="1800" noProof="0" dirty="0" smtClean="0"/>
              <a:t>to be considered </a:t>
            </a:r>
            <a:r>
              <a:rPr lang="en-US" sz="1800" b="1" noProof="0" dirty="0" smtClean="0"/>
              <a:t>tentative</a:t>
            </a:r>
          </a:p>
          <a:p>
            <a:pPr>
              <a:buNone/>
            </a:pPr>
            <a:endParaRPr lang="en-US" sz="1800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MADMAX Meeting, Zaragoza</a:t>
            </a:r>
            <a:endParaRPr lang="es-ES" b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 smtClean="0"/>
              <a:t>Igor G. Irastorza / Universidad de Zaragoza</a:t>
            </a:r>
            <a:endParaRPr lang="es-ES" b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b="0" smtClean="0"/>
              <a:pPr>
                <a:defRPr/>
              </a:pPr>
              <a:t>59</a:t>
            </a:fld>
            <a:endParaRPr lang="es-ES" b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1484784"/>
            <a:ext cx="5256584" cy="454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Esquina doblada"/>
          <p:cNvSpPr/>
          <p:nvPr/>
        </p:nvSpPr>
        <p:spPr>
          <a:xfrm>
            <a:off x="5303912" y="5661248"/>
            <a:ext cx="1584176" cy="432048"/>
          </a:xfrm>
          <a:prstGeom prst="foldedCorner">
            <a:avLst>
              <a:gd name="adj" fmla="val 26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s-ES" sz="1200" b="0" dirty="0" err="1"/>
              <a:t>See</a:t>
            </a:r>
            <a:r>
              <a:rPr lang="es-ES" sz="1200" b="0" dirty="0"/>
              <a:t> J. Redondo, </a:t>
            </a:r>
            <a:r>
              <a:rPr lang="es-ES" sz="1200" b="0" dirty="0" err="1"/>
              <a:t>talk</a:t>
            </a:r>
            <a:r>
              <a:rPr lang="es-ES" sz="1200" b="0" dirty="0"/>
              <a:t> at Patras2014,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EMagnet4"/>
          <p:cNvPicPr>
            <a:picLocks noChangeAspect="1" noChangeArrowheads="1"/>
          </p:cNvPicPr>
          <p:nvPr/>
        </p:nvPicPr>
        <p:blipFill>
          <a:blip r:embed="rId2" cstate="print"/>
          <a:srcRect l="3244" r="2438"/>
          <a:stretch>
            <a:fillRect/>
          </a:stretch>
        </p:blipFill>
        <p:spPr bwMode="auto">
          <a:xfrm>
            <a:off x="119336" y="4005735"/>
            <a:ext cx="4167840" cy="1943545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9489" y="1136483"/>
            <a:ext cx="3910902" cy="16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94087"/>
            <a:ext cx="4428091" cy="42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Latest CAST limit</a:t>
            </a:r>
            <a:endParaRPr lang="en-GB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4706973" y="5536989"/>
            <a:ext cx="2397139" cy="540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1805756"/>
            <a:ext cx="3373562" cy="45035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Line 6"/>
          <p:cNvSpPr>
            <a:spLocks noChangeShapeType="1"/>
          </p:cNvSpPr>
          <p:nvPr/>
        </p:nvSpPr>
        <p:spPr bwMode="auto">
          <a:xfrm rot="10800000" flipH="1" flipV="1">
            <a:off x="6096001" y="2459956"/>
            <a:ext cx="864096" cy="1041052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6744072" y="3212976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 flipV="1">
            <a:off x="5303913" y="4620196"/>
            <a:ext cx="1728192" cy="392980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6240016" y="4725144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</a:t>
            </a:r>
            <a:r>
              <a:rPr lang="en-US" sz="12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Micromegas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1055440" y="2060848"/>
            <a:ext cx="3888432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IAXO pathfinder system at CAST: </a:t>
            </a:r>
          </a:p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focusing + low background detector combined in same system</a:t>
            </a:r>
          </a:p>
          <a:p>
            <a:pPr algn="ctr"/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Small-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scale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version of IAXO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baseline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detection</a:t>
            </a:r>
            <a:r>
              <a:rPr lang="es-ES" sz="1600" b="0" dirty="0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 smtClean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lines</a:t>
            </a:r>
            <a:endParaRPr lang="en-US" sz="16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7616" y="2390923"/>
            <a:ext cx="3724275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Flecha derecha 2"/>
          <p:cNvSpPr/>
          <p:nvPr/>
        </p:nvSpPr>
        <p:spPr>
          <a:xfrm rot="20203879">
            <a:off x="4032068" y="4736022"/>
            <a:ext cx="592173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RADES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1" y="3007697"/>
            <a:ext cx="5381811" cy="3118466"/>
          </a:xfrm>
        </p:spPr>
        <p:txBody>
          <a:bodyPr/>
          <a:lstStyle/>
          <a:p>
            <a:r>
              <a:rPr lang="en-US" sz="1800" dirty="0"/>
              <a:t>RADES concept: array of small cavities interconnected with irises:</a:t>
            </a:r>
          </a:p>
          <a:p>
            <a:pPr lvl="1"/>
            <a:r>
              <a:rPr lang="en-US" sz="1400" dirty="0"/>
              <a:t>No need to phase match externally</a:t>
            </a:r>
          </a:p>
          <a:p>
            <a:pPr lvl="1"/>
            <a:r>
              <a:rPr lang="en-US" sz="1400" dirty="0"/>
              <a:t>Clear prescription to optimize coupling to </a:t>
            </a:r>
            <a:r>
              <a:rPr lang="en-US" sz="1400" dirty="0" err="1"/>
              <a:t>axion</a:t>
            </a:r>
            <a:r>
              <a:rPr lang="en-US" sz="1400" dirty="0"/>
              <a:t>:</a:t>
            </a:r>
          </a:p>
          <a:p>
            <a:pPr lvl="1"/>
            <a:r>
              <a:rPr lang="en-US" sz="1400" dirty="0"/>
              <a:t>Robust and flexible scaling up</a:t>
            </a:r>
          </a:p>
          <a:p>
            <a:pPr lvl="1"/>
            <a:r>
              <a:rPr lang="en-US" sz="1400" dirty="0"/>
              <a:t>Preference for long aspect-ratio: CAST (and IAXO) magnets</a:t>
            </a:r>
          </a:p>
          <a:p>
            <a:pPr lvl="1"/>
            <a:r>
              <a:rPr lang="en-US" sz="1400" dirty="0"/>
              <a:t>Problem: how to tune.</a:t>
            </a:r>
          </a:p>
          <a:p>
            <a:pPr marL="857250" lvl="1" indent="-457200">
              <a:buFont typeface="+mj-lt"/>
              <a:buAutoNum type="arabicPeriod"/>
            </a:pPr>
            <a:endParaRPr lang="en-US" sz="1400" dirty="0"/>
          </a:p>
          <a:p>
            <a:r>
              <a:rPr lang="en-US" sz="1800" dirty="0"/>
              <a:t>First RADES cavity with 5 </a:t>
            </a:r>
            <a:r>
              <a:rPr lang="en-US" sz="1800" dirty="0" err="1"/>
              <a:t>subcavities</a:t>
            </a:r>
            <a:r>
              <a:rPr lang="en-US" sz="1800" dirty="0"/>
              <a:t>, non-tunable (f = 8.5 GHz; m</a:t>
            </a:r>
            <a:r>
              <a:rPr lang="en-US" sz="1800" baseline="-25000" dirty="0"/>
              <a:t>a</a:t>
            </a:r>
            <a:r>
              <a:rPr lang="en-US" sz="1800" dirty="0"/>
              <a:t> = 34.75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/>
              <a:t>eV</a:t>
            </a:r>
            <a:r>
              <a:rPr lang="en-US" sz="1800" dirty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100" dirty="0"/>
              <a:t>ICCUB, Barcelona, March2018</a:t>
            </a:r>
            <a:endParaRPr lang="es-ES" sz="11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100"/>
              <a:t>Igor G. Irastorza / Universidad de Zaragoza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sz="1100"/>
              <a:pPr>
                <a:defRPr/>
              </a:pPr>
              <a:t>60</a:t>
            </a:fld>
            <a:endParaRPr lang="es-ES" sz="110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346" y="1834761"/>
            <a:ext cx="5148064" cy="67374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276" y="2119663"/>
            <a:ext cx="2844450" cy="16896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952102"/>
            <a:ext cx="3182094" cy="2404249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703513" y="1384494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 Rounded MT Bold" pitchFamily="34" charset="0"/>
              </a:rPr>
              <a:t>Haloscope</a:t>
            </a:r>
            <a:r>
              <a:rPr lang="en-US" dirty="0">
                <a:latin typeface="Arial Rounded MT Bold" pitchFamily="34" charset="0"/>
              </a:rPr>
              <a:t> FOM:</a:t>
            </a:r>
            <a:endParaRPr lang="es-ES" dirty="0"/>
          </a:p>
        </p:txBody>
      </p:sp>
      <p:sp>
        <p:nvSpPr>
          <p:cNvPr id="31" name="Rectángulo 30"/>
          <p:cNvSpPr/>
          <p:nvPr/>
        </p:nvSpPr>
        <p:spPr>
          <a:xfrm>
            <a:off x="7363011" y="971303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V</a:t>
            </a:r>
            <a:r>
              <a:rPr lang="en-US" dirty="0">
                <a:latin typeface="Arial Rounded MT Bold" pitchFamily="34" charset="0"/>
              </a:rPr>
              <a:t> is usually linked </a:t>
            </a:r>
            <a:r>
              <a:rPr lang="en-US" dirty="0" smtClean="0">
                <a:latin typeface="Arial Rounded MT Bold" pitchFamily="34" charset="0"/>
              </a:rPr>
              <a:t>with</a:t>
            </a:r>
          </a:p>
          <a:p>
            <a:pPr algn="ctr"/>
            <a:r>
              <a:rPr lang="en-US" dirty="0" smtClean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m</a:t>
            </a:r>
            <a:r>
              <a:rPr lang="en-US" baseline="-25000" dirty="0" smtClean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a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>
                <a:latin typeface="Arial Rounded MT Bold" pitchFamily="34" charset="0"/>
              </a:rPr>
              <a:t>( </a:t>
            </a:r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V </a:t>
            </a:r>
            <a:r>
              <a:rPr lang="en-US" dirty="0">
                <a:latin typeface="Times New Roman" panose="02020603050405020304" pitchFamily="18" charset="0"/>
                <a:ea typeface="CMU Classical Serif" panose="02000603000000000000" pitchFamily="2" charset="0"/>
                <a:cs typeface="Times New Roman" panose="02020603050405020304" pitchFamily="18" charset="0"/>
              </a:rPr>
              <a:t>~</a:t>
            </a:r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 </a:t>
            </a:r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1/</a:t>
            </a:r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m</a:t>
            </a:r>
            <a:r>
              <a:rPr lang="en-US" baseline="-25000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a</a:t>
            </a:r>
            <a:r>
              <a:rPr lang="en-US" baseline="30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r>
              <a:rPr lang="en-US" dirty="0">
                <a:latin typeface="Arial Rounded MT Bold" pitchFamily="34" charset="0"/>
              </a:rPr>
              <a:t> )</a:t>
            </a:r>
          </a:p>
          <a:p>
            <a:pPr algn="ctr"/>
            <a:r>
              <a:rPr lang="en-US" dirty="0" smtClean="0">
                <a:latin typeface="Arial Rounded MT Bold" pitchFamily="34" charset="0"/>
              </a:rPr>
              <a:t>how </a:t>
            </a:r>
            <a:r>
              <a:rPr lang="en-US" dirty="0">
                <a:latin typeface="Arial Rounded MT Bold" pitchFamily="34" charset="0"/>
              </a:rPr>
              <a:t>to go to much higher </a:t>
            </a:r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V </a:t>
            </a:r>
            <a:r>
              <a:rPr lang="en-US" i="1" dirty="0">
                <a:latin typeface="Arial Rounded MT Bold" pitchFamily="34" charset="0"/>
              </a:rPr>
              <a:t>and</a:t>
            </a:r>
            <a:r>
              <a:rPr lang="en-US" dirty="0">
                <a:latin typeface="Arial Rounded MT Bold" pitchFamily="34" charset="0"/>
              </a:rPr>
              <a:t> higher </a:t>
            </a:r>
            <a:r>
              <a:rPr lang="en-US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m</a:t>
            </a:r>
            <a:r>
              <a:rPr lang="en-US" baseline="-25000" dirty="0">
                <a:latin typeface="CMU Classical Serif" panose="02000603000000000000" pitchFamily="2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a </a:t>
            </a:r>
            <a:r>
              <a:rPr lang="en-US" dirty="0">
                <a:latin typeface="Arial Rounded MT Bold" panose="020F0704030504030204" pitchFamily="34" charset="0"/>
                <a:ea typeface="CMU Classical Serif" panose="02000603000000000000" pitchFamily="2" charset="0"/>
                <a:cs typeface="CMU Classical Serif" panose="02000603000000000000" pitchFamily="2" charset="0"/>
              </a:rPr>
              <a:t>?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5162662" y="1647826"/>
            <a:ext cx="573298" cy="1077171"/>
          </a:xfrm>
          <a:prstGeom prst="ellipse">
            <a:avLst/>
          </a:prstGeom>
          <a:solidFill>
            <a:srgbClr val="FFC000">
              <a:alpha val="1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de flecha 33"/>
          <p:cNvCxnSpPr>
            <a:stCxn id="31" idx="1"/>
            <a:endCxn id="32" idx="7"/>
          </p:cNvCxnSpPr>
          <p:nvPr/>
        </p:nvCxnSpPr>
        <p:spPr>
          <a:xfrm flipH="1">
            <a:off x="5652003" y="1571467"/>
            <a:ext cx="1711009" cy="23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V="1">
            <a:off x="6960096" y="3573017"/>
            <a:ext cx="720080" cy="379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6678574" y="5732571"/>
            <a:ext cx="865226" cy="72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RADES in CAST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100" dirty="0"/>
              <a:t>ICCUB, Barcelona, March2018</a:t>
            </a:r>
            <a:endParaRPr lang="es-ES" sz="11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100"/>
              <a:t>Igor G. Irastorza / Universidad de Zaragoza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sz="1100"/>
              <a:pPr>
                <a:defRPr/>
              </a:pPr>
              <a:t>61</a:t>
            </a:fld>
            <a:endParaRPr lang="es-ES" sz="110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293900"/>
            <a:ext cx="6606837" cy="42702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/>
          <a:srcRect l="17131" t="3773" r="13224"/>
          <a:stretch/>
        </p:blipFill>
        <p:spPr>
          <a:xfrm>
            <a:off x="7522727" y="1567254"/>
            <a:ext cx="3048764" cy="301387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3800" y="4476254"/>
            <a:ext cx="2944688" cy="896963"/>
          </a:xfrm>
        </p:spPr>
        <p:txBody>
          <a:bodyPr/>
          <a:lstStyle/>
          <a:p>
            <a:pPr marL="400050" lvl="1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1600" dirty="0"/>
              <a:t>Installed successfully in CAST last year, and first engineering run took place Nov-Dec2017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7995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RADES in CAST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100" dirty="0"/>
              <a:t>ICCUB, Barcelona, March2018</a:t>
            </a:r>
            <a:endParaRPr lang="es-ES" sz="11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100"/>
              <a:t>Igor G. Irastorza / Universidad de Zaragoza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sz="1100"/>
              <a:pPr>
                <a:defRPr/>
              </a:pPr>
              <a:t>62</a:t>
            </a:fld>
            <a:endParaRPr lang="es-ES" sz="11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94657" y="1700809"/>
            <a:ext cx="2944688" cy="896963"/>
          </a:xfrm>
        </p:spPr>
        <p:txBody>
          <a:bodyPr/>
          <a:lstStyle/>
          <a:p>
            <a:pPr marL="400050" lvl="1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1600" dirty="0"/>
              <a:t>Sensitivity to (optimistically coupled) QCD axions with this very simple setup. </a:t>
            </a:r>
          </a:p>
          <a:p>
            <a:pPr marL="0" indent="0" algn="ctr">
              <a:buNone/>
            </a:pPr>
            <a:r>
              <a:rPr lang="en-US" sz="1600" dirty="0"/>
              <a:t>Only a factor of a few away from KSVZ. </a:t>
            </a:r>
          </a:p>
          <a:p>
            <a:pPr marL="0" indent="0" algn="ctr">
              <a:buNone/>
            </a:pPr>
            <a:r>
              <a:rPr lang="en-US" sz="1600" dirty="0"/>
              <a:t>[But at a fixed m</a:t>
            </a:r>
            <a:r>
              <a:rPr lang="en-US" sz="1600" baseline="-25000" dirty="0"/>
              <a:t>a</a:t>
            </a:r>
            <a:r>
              <a:rPr lang="en-US" sz="1600" dirty="0"/>
              <a:t> value]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 Challenge for next runs:</a:t>
            </a:r>
          </a:p>
          <a:p>
            <a:pPr algn="ctr">
              <a:buFontTx/>
              <a:buChar char="-"/>
            </a:pPr>
            <a:r>
              <a:rPr lang="en-US" sz="1600" dirty="0"/>
              <a:t>Larger cavities</a:t>
            </a:r>
          </a:p>
          <a:p>
            <a:pPr algn="ctr">
              <a:buFontTx/>
              <a:buChar char="-"/>
            </a:pPr>
            <a:r>
              <a:rPr lang="en-US" sz="1600" dirty="0"/>
              <a:t>Tuning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28292"/>
            <a:ext cx="5146736" cy="420141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639618" y="2564905"/>
            <a:ext cx="144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Arial" panose="020B0604020202020204" pitchFamily="34" charset="0"/>
              </a:rPr>
              <a:t>QCD </a:t>
            </a:r>
            <a:r>
              <a:rPr lang="en-US" sz="1600" b="0" dirty="0" err="1">
                <a:latin typeface="Arial" panose="020B0604020202020204" pitchFamily="34" charset="0"/>
              </a:rPr>
              <a:t>axion</a:t>
            </a:r>
            <a:r>
              <a:rPr lang="en-US" sz="1600" b="0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1600" b="0" dirty="0">
                <a:latin typeface="Arial" panose="020B0604020202020204" pitchFamily="34" charset="0"/>
              </a:rPr>
              <a:t>band</a:t>
            </a:r>
            <a:endParaRPr lang="es-ES" sz="1600" b="0" dirty="0">
              <a:latin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39616" y="2492896"/>
            <a:ext cx="3888432" cy="252028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 rot="16200000">
            <a:off x="3837757" y="1881543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rial Rounded MT Bold" pitchFamily="34" charset="0"/>
              </a:rPr>
              <a:t>RADES</a:t>
            </a:r>
            <a:endParaRPr lang="es-E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https://inspirehep.net/record/1394128/files/figures_Figure11right.png"/>
          <p:cNvPicPr>
            <a:picLocks noChangeAspect="1" noChangeArrowheads="1"/>
          </p:cNvPicPr>
          <p:nvPr/>
        </p:nvPicPr>
        <p:blipFill>
          <a:blip r:embed="rId2" cstate="print"/>
          <a:srcRect l="58528" t="9521" b="18117"/>
          <a:stretch>
            <a:fillRect/>
          </a:stretch>
        </p:blipFill>
        <p:spPr bwMode="auto">
          <a:xfrm>
            <a:off x="8688288" y="3962201"/>
            <a:ext cx="2861140" cy="2131095"/>
          </a:xfrm>
          <a:prstGeom prst="rect">
            <a:avLst/>
          </a:prstGeom>
          <a:noFill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1124745"/>
            <a:ext cx="2448272" cy="283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3737" y="1124744"/>
            <a:ext cx="1530895" cy="143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8697" y="986207"/>
            <a:ext cx="3863158" cy="304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6" cstate="print"/>
          <a:srcRect r="33942"/>
          <a:stretch>
            <a:fillRect/>
          </a:stretch>
        </p:blipFill>
        <p:spPr bwMode="auto">
          <a:xfrm>
            <a:off x="226712" y="3933056"/>
            <a:ext cx="4933184" cy="24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6" cstate="print"/>
          <a:srcRect l="65917"/>
          <a:stretch>
            <a:fillRect/>
          </a:stretch>
        </p:blipFill>
        <p:spPr bwMode="auto">
          <a:xfrm>
            <a:off x="2614548" y="3933056"/>
            <a:ext cx="2545348" cy="24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0" dirty="0">
                <a:latin typeface="Arial Rounded MT Bold" pitchFamily="34" charset="0"/>
                <a:ea typeface="+mj-ea"/>
                <a:cs typeface="+mj-cs"/>
              </a:rPr>
              <a:t>IAXO pathfinder system in CAST</a:t>
            </a:r>
            <a:endParaRPr lang="en-US" sz="2800" b="0" dirty="0"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6615" y="1127863"/>
            <a:ext cx="2406768" cy="101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600" b="0" dirty="0">
                <a:latin typeface="Arial Rounded MT Bold" pitchFamily="34" charset="0"/>
                <a:cs typeface="+mn-cs"/>
              </a:rPr>
              <a:t>Test MM detector + slumped-glass x-ray optics together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0" dirty="0">
              <a:latin typeface="Arial Rounded MT Bold" pitchFamily="34" charset="0"/>
              <a:cs typeface="+mn-cs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rot="10800000" flipH="1" flipV="1">
            <a:off x="9552385" y="2276872"/>
            <a:ext cx="989583" cy="504056"/>
          </a:xfrm>
          <a:prstGeom prst="line">
            <a:avLst/>
          </a:prstGeom>
          <a:ln>
            <a:headEnd type="stealth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0416480" y="2564904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axions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10560496" y="5013250"/>
            <a:ext cx="1440160" cy="6479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 at the focal point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>
            <a:off x="1991545" y="4941168"/>
            <a:ext cx="504057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s-ES" b="0">
              <a:latin typeface="Arial Rounded MT Bold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991545" y="4653136"/>
            <a:ext cx="5533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 Rounded MT Bold" pitchFamily="34" charset="0"/>
              </a:rPr>
              <a:t>5 mm</a:t>
            </a:r>
            <a:endParaRPr lang="es-ES" sz="1100" b="0" dirty="0">
              <a:latin typeface="Arial Rounded MT Bold" pitchFamily="34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657224" y="5643064"/>
            <a:ext cx="1838375" cy="32339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Calibration data</a:t>
            </a:r>
            <a:endParaRPr lang="en-US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407368" y="2980008"/>
            <a:ext cx="1944217" cy="6693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Detector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JCAP12 (2015) </a:t>
            </a:r>
          </a:p>
          <a:p>
            <a:r>
              <a:rPr lang="en-US" sz="120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Physics</a:t>
            </a:r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: Nature Physics (10.1038/nphys4109)</a:t>
            </a:r>
          </a:p>
        </p:txBody>
      </p:sp>
      <p:sp>
        <p:nvSpPr>
          <p:cNvPr id="25" name="Rectangle 4"/>
          <p:cNvSpPr>
            <a:spLocks/>
          </p:cNvSpPr>
          <p:nvPr/>
        </p:nvSpPr>
        <p:spPr bwMode="auto">
          <a:xfrm>
            <a:off x="6312024" y="3140968"/>
            <a:ext cx="1512168" cy="216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05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Background spectrum</a:t>
            </a:r>
            <a:endParaRPr lang="en-US" sz="105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31" name="Rectangle 4"/>
          <p:cNvSpPr>
            <a:spLocks/>
          </p:cNvSpPr>
          <p:nvPr/>
        </p:nvSpPr>
        <p:spPr bwMode="auto">
          <a:xfrm>
            <a:off x="3161656" y="5643064"/>
            <a:ext cx="1566192" cy="32339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“axion” data</a:t>
            </a:r>
            <a:endParaRPr lang="en-US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280248" y="4419767"/>
            <a:ext cx="2975992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Best SNR of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any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previous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290 tracking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hour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acquired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(6.5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months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operation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3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counts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observed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in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RoI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 (1 </a:t>
            </a:r>
            <a:r>
              <a:rPr lang="es-ES" sz="1400" b="0" dirty="0" err="1">
                <a:latin typeface="Arial Rounded MT Bold" pitchFamily="34" charset="0"/>
                <a:ea typeface="Arial Bold" charset="0"/>
                <a:cs typeface="Arial Bold" charset="0"/>
              </a:rPr>
              <a:t>expected</a:t>
            </a:r>
            <a:r>
              <a:rPr lang="es-ES" sz="1400" b="0" dirty="0">
                <a:latin typeface="Arial Rounded MT Bold" pitchFamily="34" charset="0"/>
                <a:ea typeface="Arial Bold" charset="0"/>
                <a:cs typeface="Arial Bold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704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 rotWithShape="1">
          <a:blip r:embed="rId2" cstate="print"/>
          <a:srcRect l="12552" t="8869" r="13931" b="7529"/>
          <a:stretch/>
        </p:blipFill>
        <p:spPr bwMode="auto">
          <a:xfrm>
            <a:off x="4223792" y="171465"/>
            <a:ext cx="7920880" cy="636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– Conceptual Design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556792"/>
            <a:ext cx="4104456" cy="223224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Large toroidal 8-coil magnet </a:t>
            </a:r>
            <a:r>
              <a:rPr lang="en-US" sz="2000" i="1" noProof="0" dirty="0" smtClean="0">
                <a:latin typeface="Arial Rounded MT Bold" pitchFamily="34" charset="0"/>
              </a:rPr>
              <a:t>L = </a:t>
            </a:r>
            <a:r>
              <a:rPr lang="en-US" sz="2000" noProof="0" dirty="0" smtClean="0">
                <a:latin typeface="Arial Rounded MT Bold" pitchFamily="34" charset="0"/>
              </a:rPr>
              <a:t>~20 m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8 bores: 600 mm diameter each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8 x-ray telescopes + 8 detection systems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noProof="0" dirty="0" smtClean="0">
              <a:latin typeface="Arial Rounded MT Bold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noProof="0" dirty="0" smtClean="0">
                <a:latin typeface="Arial Rounded MT Bold" pitchFamily="34" charset="0"/>
              </a:rPr>
              <a:t>Rotating platform with services</a:t>
            </a:r>
            <a:endParaRPr lang="en-US" sz="2000" noProof="0" dirty="0">
              <a:latin typeface="Arial Rounded MT Bold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MADMAX Meeting, Zaragoza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17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nspirehep.net/record/1253639/files/overview.png"/>
          <p:cNvPicPr>
            <a:picLocks noChangeAspect="1" noChangeArrowheads="1"/>
          </p:cNvPicPr>
          <p:nvPr/>
        </p:nvPicPr>
        <p:blipFill>
          <a:blip r:embed="rId2" cstate="print"/>
          <a:srcRect l="12552" r="13931" b="7529"/>
          <a:stretch>
            <a:fillRect/>
          </a:stretch>
        </p:blipFill>
        <p:spPr bwMode="auto">
          <a:xfrm>
            <a:off x="2495600" y="141288"/>
            <a:ext cx="7272288" cy="646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847850" y="127000"/>
            <a:ext cx="8515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0" dirty="0">
                <a:latin typeface="Arial Rounded MT Bold" pitchFamily="34" charset="0"/>
                <a:ea typeface="+mj-ea"/>
                <a:cs typeface="+mj-cs"/>
              </a:rPr>
              <a:t>IAXO </a:t>
            </a:r>
            <a:r>
              <a:rPr lang="en-US" sz="4000" b="0" dirty="0" smtClean="0">
                <a:latin typeface="Arial Rounded MT Bold" pitchFamily="34" charset="0"/>
                <a:ea typeface="+mj-ea"/>
                <a:cs typeface="+mj-cs"/>
              </a:rPr>
              <a:t>technologies</a:t>
            </a:r>
            <a:endParaRPr lang="en-US" sz="4000" b="0" dirty="0"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8" name="17 Esquina doblada"/>
          <p:cNvSpPr/>
          <p:nvPr/>
        </p:nvSpPr>
        <p:spPr>
          <a:xfrm>
            <a:off x="8328248" y="5373216"/>
            <a:ext cx="3528392" cy="800472"/>
          </a:xfrm>
          <a:prstGeom prst="foldedCorner">
            <a:avLst>
              <a:gd name="adj" fmla="val 509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sz="1200" b="0" dirty="0" err="1">
                <a:latin typeface="Arial Rounded MT Bold" pitchFamily="34" charset="0"/>
              </a:rPr>
              <a:t>Baseline</a:t>
            </a:r>
            <a:r>
              <a:rPr lang="es-ES" sz="1200" b="0" dirty="0">
                <a:latin typeface="Arial Rounded MT Bold" pitchFamily="34" charset="0"/>
              </a:rPr>
              <a:t> </a:t>
            </a:r>
            <a:r>
              <a:rPr lang="es-ES" sz="1200" b="0" dirty="0" err="1">
                <a:latin typeface="Arial Rounded MT Bold" pitchFamily="34" charset="0"/>
              </a:rPr>
              <a:t>developed</a:t>
            </a:r>
            <a:r>
              <a:rPr lang="es-ES" sz="1200" b="0" dirty="0">
                <a:latin typeface="Arial Rounded MT Bold" pitchFamily="34" charset="0"/>
              </a:rPr>
              <a:t> at:</a:t>
            </a:r>
          </a:p>
          <a:p>
            <a:r>
              <a:rPr lang="es-ES" sz="1200" b="0" dirty="0">
                <a:latin typeface="Arial Rounded MT Bold" pitchFamily="34" charset="0"/>
              </a:rPr>
              <a:t>IAXO </a:t>
            </a:r>
            <a:r>
              <a:rPr lang="es-ES" sz="1200" b="0" dirty="0" err="1">
                <a:latin typeface="Arial Rounded MT Bold" pitchFamily="34" charset="0"/>
              </a:rPr>
              <a:t>Letter</a:t>
            </a:r>
            <a:r>
              <a:rPr lang="es-ES" sz="1200" b="0" dirty="0">
                <a:latin typeface="Arial Rounded MT Bold" pitchFamily="34" charset="0"/>
              </a:rPr>
              <a:t> of </a:t>
            </a:r>
            <a:r>
              <a:rPr lang="es-ES" sz="1200" b="0" dirty="0" err="1">
                <a:latin typeface="Arial Rounded MT Bold" pitchFamily="34" charset="0"/>
              </a:rPr>
              <a:t>Intent</a:t>
            </a:r>
            <a:r>
              <a:rPr lang="es-ES" sz="1200" b="0" dirty="0">
                <a:latin typeface="Arial Rounded MT Bold" pitchFamily="34" charset="0"/>
              </a:rPr>
              <a:t>: CERN-SPSC-2013-022 </a:t>
            </a:r>
          </a:p>
          <a:p>
            <a:r>
              <a:rPr lang="es-ES" sz="1200" b="0" dirty="0">
                <a:latin typeface="Arial Rounded MT Bold" pitchFamily="34" charset="0"/>
              </a:rPr>
              <a:t>IAXO Conceptual </a:t>
            </a:r>
            <a:r>
              <a:rPr lang="es-ES" sz="1200" b="0" dirty="0" err="1">
                <a:latin typeface="Arial Rounded MT Bold" pitchFamily="34" charset="0"/>
              </a:rPr>
              <a:t>Design</a:t>
            </a:r>
            <a:r>
              <a:rPr lang="es-ES" sz="1200" b="0" dirty="0">
                <a:latin typeface="Arial Rounded MT Bold" pitchFamily="34" charset="0"/>
              </a:rPr>
              <a:t>: JINST 9 (2014) T05002 (arXiv:1401.3233)</a:t>
            </a:r>
          </a:p>
        </p:txBody>
      </p:sp>
      <p:grpSp>
        <p:nvGrpSpPr>
          <p:cNvPr id="2" name="18 Grupo"/>
          <p:cNvGrpSpPr/>
          <p:nvPr/>
        </p:nvGrpSpPr>
        <p:grpSpPr>
          <a:xfrm>
            <a:off x="7608168" y="1052736"/>
            <a:ext cx="4248472" cy="4248472"/>
            <a:chOff x="4716016" y="1052736"/>
            <a:chExt cx="4248472" cy="4248472"/>
          </a:xfrm>
        </p:grpSpPr>
        <p:sp>
          <p:nvSpPr>
            <p:cNvPr id="13" name="12 Esquina doblada"/>
            <p:cNvSpPr/>
            <p:nvPr/>
          </p:nvSpPr>
          <p:spPr>
            <a:xfrm>
              <a:off x="4716016" y="1052736"/>
              <a:ext cx="4248472" cy="4248472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b="0" dirty="0">
                  <a:latin typeface="Arial Rounded MT Bold" pitchFamily="34" charset="0"/>
                </a:rPr>
                <a:t>IAXO </a:t>
              </a:r>
              <a:r>
                <a:rPr lang="es-ES" sz="1600" b="0" dirty="0" err="1">
                  <a:latin typeface="Arial Rounded MT Bold" pitchFamily="34" charset="0"/>
                </a:rPr>
                <a:t>magnet</a:t>
              </a:r>
              <a:endParaRPr lang="es-ES" sz="1600" b="0" dirty="0"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Superconducting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“detector”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magnet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.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Toriodal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geometry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(8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coils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)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Based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on ATLAS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toroid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technical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solutions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.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CERN+CEA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expertise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8 bores / 20 m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long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/ 60 cm Ø per bore</a:t>
              </a:r>
            </a:p>
            <a:p>
              <a:endParaRPr lang="en-US" sz="1600" b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492896"/>
              <a:ext cx="3885551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18 Grupo"/>
          <p:cNvGrpSpPr/>
          <p:nvPr/>
        </p:nvGrpSpPr>
        <p:grpSpPr>
          <a:xfrm>
            <a:off x="623392" y="1052736"/>
            <a:ext cx="3600400" cy="2376264"/>
            <a:chOff x="251520" y="1052736"/>
            <a:chExt cx="3528392" cy="2376264"/>
          </a:xfrm>
        </p:grpSpPr>
        <p:sp>
          <p:nvSpPr>
            <p:cNvPr id="20" name="19 Esquina doblada"/>
            <p:cNvSpPr/>
            <p:nvPr/>
          </p:nvSpPr>
          <p:spPr>
            <a:xfrm>
              <a:off x="251520" y="1052736"/>
              <a:ext cx="3528392" cy="2376264"/>
            </a:xfrm>
            <a:prstGeom prst="foldedCorner">
              <a:avLst>
                <a:gd name="adj" fmla="val 5095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b="0" dirty="0">
                  <a:latin typeface="Arial Rounded MT Bold" pitchFamily="34" charset="0"/>
                </a:rPr>
                <a:t>IAXO </a:t>
              </a:r>
              <a:r>
                <a:rPr lang="es-ES" sz="1600" b="0" dirty="0" err="1">
                  <a:latin typeface="Arial Rounded MT Bold" pitchFamily="34" charset="0"/>
                </a:rPr>
                <a:t>telescopes</a:t>
              </a:r>
              <a:endParaRPr lang="es-ES" sz="1200" b="0" dirty="0"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Slumped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glass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technology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with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multilayers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Cost-effective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to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cover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large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areas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Similar to </a:t>
              </a:r>
              <a:r>
                <a:rPr lang="es-ES" sz="1200" b="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NuSTAR</a:t>
              </a:r>
              <a:r>
                <a:rPr lang="es-ES" sz="1200" b="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</a:t>
              </a:r>
              <a:r>
                <a:rPr lang="es-ES" sz="1200" b="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optics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Focal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length</a:t>
              </a: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~5 m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60-70% </a:t>
              </a:r>
              <a:r>
                <a:rPr lang="es-ES" sz="1200" b="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efficiency</a:t>
              </a:r>
              <a:endParaRPr lang="es-ES" sz="1200" b="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  <a:p>
              <a:pPr marL="228600" indent="-228600">
                <a:buFont typeface="Arial" pitchFamily="34" charset="0"/>
                <a:buChar char="•"/>
              </a:pPr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LLNL+UC+DTU</a:t>
              </a:r>
            </a:p>
            <a:p>
              <a:pPr marL="228600" indent="-228600"/>
              <a:r>
                <a:rPr lang="es-ES" sz="1200" b="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	+ MIT + INAF</a:t>
              </a: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1720" y="1988840"/>
              <a:ext cx="1435439" cy="125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24 Grupo"/>
          <p:cNvGrpSpPr/>
          <p:nvPr/>
        </p:nvGrpSpPr>
        <p:grpSpPr>
          <a:xfrm>
            <a:off x="407368" y="3573016"/>
            <a:ext cx="3960440" cy="2736304"/>
            <a:chOff x="323528" y="1916832"/>
            <a:chExt cx="6912768" cy="4752528"/>
          </a:xfrm>
        </p:grpSpPr>
        <p:grpSp>
          <p:nvGrpSpPr>
            <p:cNvPr id="5" name="23 Grupo"/>
            <p:cNvGrpSpPr/>
            <p:nvPr/>
          </p:nvGrpSpPr>
          <p:grpSpPr>
            <a:xfrm>
              <a:off x="323528" y="1916832"/>
              <a:ext cx="6912768" cy="4752528"/>
              <a:chOff x="323528" y="1916832"/>
              <a:chExt cx="6912768" cy="4752528"/>
            </a:xfrm>
          </p:grpSpPr>
          <p:pic>
            <p:nvPicPr>
              <p:cNvPr id="30" name="Picture 4" descr="http://www.accessscience.com/loadBinary.aspx?aID=775&amp;filename=681600FG0090.GIF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3528" y="1957195"/>
                <a:ext cx="6912768" cy="47121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21 Rectángulo"/>
              <p:cNvSpPr/>
              <p:nvPr/>
            </p:nvSpPr>
            <p:spPr>
              <a:xfrm>
                <a:off x="5364088" y="1916832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</p:grpSp>
        <p:sp>
          <p:nvSpPr>
            <p:cNvPr id="26" name="17 Rectángulo"/>
            <p:cNvSpPr/>
            <p:nvPr/>
          </p:nvSpPr>
          <p:spPr>
            <a:xfrm>
              <a:off x="1259632" y="2996952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7" name="19 Rectángulo"/>
            <p:cNvSpPr/>
            <p:nvPr/>
          </p:nvSpPr>
          <p:spPr>
            <a:xfrm>
              <a:off x="2771800" y="6165304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8" name="20 Rectángulo"/>
            <p:cNvSpPr/>
            <p:nvPr/>
          </p:nvSpPr>
          <p:spPr>
            <a:xfrm>
              <a:off x="5148064" y="436510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9" name="22 CuadroTexto"/>
            <p:cNvSpPr txBox="1"/>
            <p:nvPr/>
          </p:nvSpPr>
          <p:spPr>
            <a:xfrm>
              <a:off x="5141155" y="4437113"/>
              <a:ext cx="1245656" cy="347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700" dirty="0">
                  <a:latin typeface="Arial" pitchFamily="34" charset="0"/>
                </a:rPr>
                <a:t>Focal </a:t>
              </a:r>
              <a:r>
                <a:rPr lang="es-ES" sz="700" dirty="0" err="1">
                  <a:latin typeface="Arial" pitchFamily="34" charset="0"/>
                </a:rPr>
                <a:t>length</a:t>
              </a:r>
              <a:endParaRPr lang="es-ES" sz="700" dirty="0">
                <a:latin typeface="Arial" pitchFamily="34" charset="0"/>
              </a:endParaRPr>
            </a:p>
          </p:txBody>
        </p:sp>
      </p:grpSp>
      <p:sp>
        <p:nvSpPr>
          <p:cNvPr id="22" name="Marcador de fech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MADMAX Meeting, Zaragoza</a:t>
            </a:r>
            <a:endParaRPr lang="es-ES" dirty="0"/>
          </a:p>
        </p:txBody>
      </p:sp>
      <p:sp>
        <p:nvSpPr>
          <p:cNvPr id="2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s-ES" smtClean="0"/>
              <a:t>Igor G. Irastorza / Universidad de Zaragoza</a:t>
            </a:r>
            <a:endParaRPr lang="es-ES"/>
          </a:p>
        </p:txBody>
      </p:sp>
      <p:sp>
        <p:nvSpPr>
          <p:cNvPr id="33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0487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Personalizado 1">
      <a:majorFont>
        <a:latin typeface="Arial Rounded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161900</TotalTime>
  <Words>3825</Words>
  <Application>Microsoft Office PowerPoint</Application>
  <PresentationFormat>Panorámica</PresentationFormat>
  <Paragraphs>811</Paragraphs>
  <Slides>62</Slides>
  <Notes>9</Notes>
  <HiddenSlides>2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62</vt:i4>
      </vt:variant>
    </vt:vector>
  </HeadingPairs>
  <TitlesOfParts>
    <vt:vector size="76" baseType="lpstr">
      <vt:lpstr>Arial</vt:lpstr>
      <vt:lpstr>Arial Bold</vt:lpstr>
      <vt:lpstr>Arial Rounded MT</vt:lpstr>
      <vt:lpstr>Arial Rounded MT Bold</vt:lpstr>
      <vt:lpstr>Calibri</vt:lpstr>
      <vt:lpstr>CMU Classical Serif</vt:lpstr>
      <vt:lpstr>CMU Serif</vt:lpstr>
      <vt:lpstr>Symbol</vt:lpstr>
      <vt:lpstr>Tahoma</vt:lpstr>
      <vt:lpstr>Times New Roman</vt:lpstr>
      <vt:lpstr>Trebuchet MS</vt:lpstr>
      <vt:lpstr>Wingdings</vt:lpstr>
      <vt:lpstr>Corte</vt:lpstr>
      <vt:lpstr>1_Tema de Office</vt:lpstr>
      <vt:lpstr>Status of IAXO (International AXion Observatory)  Igor G. Irastorza Universidad de Zaragoza MADMAX meeting, Zaragoza, 9 September 2018</vt:lpstr>
      <vt:lpstr>Axion motivation in a nutshell</vt:lpstr>
      <vt:lpstr>Axion/ALP searches motivation</vt:lpstr>
      <vt:lpstr>Detection of axions</vt:lpstr>
      <vt:lpstr>Axion Helioscopes</vt:lpstr>
      <vt:lpstr>Latest CAST limit</vt:lpstr>
      <vt:lpstr>Presentación de PowerPoint</vt:lpstr>
      <vt:lpstr>Presentación de PowerPoint</vt:lpstr>
      <vt:lpstr>Presentación de PowerPoint</vt:lpstr>
      <vt:lpstr>Presentación de PowerPoint</vt:lpstr>
      <vt:lpstr>Additional detector technologies for IAXO</vt:lpstr>
      <vt:lpstr>BabyIAXO</vt:lpstr>
      <vt:lpstr>BabyIAXO magnet</vt:lpstr>
      <vt:lpstr>BabyIAXO optics &amp; detectors</vt:lpstr>
      <vt:lpstr>BabyIAXO @ DESY</vt:lpstr>
      <vt:lpstr>DESY PRC</vt:lpstr>
      <vt:lpstr>Helioscopes &amp; astrophysics hints</vt:lpstr>
      <vt:lpstr>IAXO &amp; stellar cooling </vt:lpstr>
      <vt:lpstr>IAXO most recent milestones &amp; plans</vt:lpstr>
      <vt:lpstr>IAXO collaboration</vt:lpstr>
      <vt:lpstr>Conclusions</vt:lpstr>
      <vt:lpstr>Presentación de PowerPoint</vt:lpstr>
      <vt:lpstr>IAXO and CERN</vt:lpstr>
      <vt:lpstr>Axions: theory motivation</vt:lpstr>
      <vt:lpstr>Axions: theory motivation</vt:lpstr>
      <vt:lpstr>The axion</vt:lpstr>
      <vt:lpstr>Axion phenomenology</vt:lpstr>
      <vt:lpstr>Axion phenomenology</vt:lpstr>
      <vt:lpstr>Beyond axions</vt:lpstr>
      <vt:lpstr>Cosmological axions: axion realignment</vt:lpstr>
      <vt:lpstr>Cosmological axions: topological defects</vt:lpstr>
      <vt:lpstr>Astrophysical bounds</vt:lpstr>
      <vt:lpstr>Astrophysical hints for axions</vt:lpstr>
      <vt:lpstr>Axion/ALP searches motivation</vt:lpstr>
      <vt:lpstr>Cosmological axions</vt:lpstr>
      <vt:lpstr>Axion DM density vs axion mass</vt:lpstr>
      <vt:lpstr>Astrophysical hints for axions</vt:lpstr>
      <vt:lpstr>Astrophysical hints for axions</vt:lpstr>
      <vt:lpstr>Presentación de PowerPoint</vt:lpstr>
      <vt:lpstr>Sources of axions</vt:lpstr>
      <vt:lpstr>Axion detection strategies</vt:lpstr>
      <vt:lpstr>ALP generic couplings</vt:lpstr>
      <vt:lpstr>IAXO &amp; meV axion cosmology</vt:lpstr>
      <vt:lpstr>Presentación de PowerPoint</vt:lpstr>
      <vt:lpstr>Presentación de PowerPoint</vt:lpstr>
      <vt:lpstr>Solar axions</vt:lpstr>
      <vt:lpstr>Solar Axions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IAXO x-ray optics</vt:lpstr>
      <vt:lpstr>Presentación de PowerPoint</vt:lpstr>
      <vt:lpstr>Presentación de PowerPoint</vt:lpstr>
      <vt:lpstr>Additional physics cases</vt:lpstr>
      <vt:lpstr>Additional IAXO physics cases direct detection or relic axions/ALPs</vt:lpstr>
      <vt:lpstr>RADES</vt:lpstr>
      <vt:lpstr>RADES in CAST</vt:lpstr>
      <vt:lpstr>RADES in CAST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NOSTOS:  a spherical TPC to detect low energy neutrinos</dc:title>
  <dc:creator>Igor G. Irastorza</dc:creator>
  <cp:lastModifiedBy>igor g irastorza</cp:lastModifiedBy>
  <cp:revision>1634</cp:revision>
  <dcterms:created xsi:type="dcterms:W3CDTF">2004-12-06T08:05:26Z</dcterms:created>
  <dcterms:modified xsi:type="dcterms:W3CDTF">2018-10-09T12:47:45Z</dcterms:modified>
</cp:coreProperties>
</file>