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72" y="-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A155B8-636F-43CF-9611-F79A8D01553A}"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0DD91-2EC8-4CB6-8879-1097A2BE3DF9}" type="slidenum">
              <a:rPr lang="en-US" smtClean="0"/>
              <a:t>‹#›</a:t>
            </a:fld>
            <a:endParaRPr lang="en-US"/>
          </a:p>
        </p:txBody>
      </p:sp>
    </p:spTree>
    <p:extLst>
      <p:ext uri="{BB962C8B-B14F-4D97-AF65-F5344CB8AC3E}">
        <p14:creationId xmlns:p14="http://schemas.microsoft.com/office/powerpoint/2010/main" val="730591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A155B8-636F-43CF-9611-F79A8D01553A}"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0DD91-2EC8-4CB6-8879-1097A2BE3DF9}" type="slidenum">
              <a:rPr lang="en-US" smtClean="0"/>
              <a:t>‹#›</a:t>
            </a:fld>
            <a:endParaRPr lang="en-US"/>
          </a:p>
        </p:txBody>
      </p:sp>
    </p:spTree>
    <p:extLst>
      <p:ext uri="{BB962C8B-B14F-4D97-AF65-F5344CB8AC3E}">
        <p14:creationId xmlns:p14="http://schemas.microsoft.com/office/powerpoint/2010/main" val="269768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A155B8-636F-43CF-9611-F79A8D01553A}"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0DD91-2EC8-4CB6-8879-1097A2BE3DF9}" type="slidenum">
              <a:rPr lang="en-US" smtClean="0"/>
              <a:t>‹#›</a:t>
            </a:fld>
            <a:endParaRPr lang="en-US"/>
          </a:p>
        </p:txBody>
      </p:sp>
    </p:spTree>
    <p:extLst>
      <p:ext uri="{BB962C8B-B14F-4D97-AF65-F5344CB8AC3E}">
        <p14:creationId xmlns:p14="http://schemas.microsoft.com/office/powerpoint/2010/main" val="1051466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A155B8-636F-43CF-9611-F79A8D01553A}"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0DD91-2EC8-4CB6-8879-1097A2BE3DF9}" type="slidenum">
              <a:rPr lang="en-US" smtClean="0"/>
              <a:t>‹#›</a:t>
            </a:fld>
            <a:endParaRPr lang="en-US"/>
          </a:p>
        </p:txBody>
      </p:sp>
    </p:spTree>
    <p:extLst>
      <p:ext uri="{BB962C8B-B14F-4D97-AF65-F5344CB8AC3E}">
        <p14:creationId xmlns:p14="http://schemas.microsoft.com/office/powerpoint/2010/main" val="4058070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A155B8-636F-43CF-9611-F79A8D01553A}"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0DD91-2EC8-4CB6-8879-1097A2BE3DF9}" type="slidenum">
              <a:rPr lang="en-US" smtClean="0"/>
              <a:t>‹#›</a:t>
            </a:fld>
            <a:endParaRPr lang="en-US"/>
          </a:p>
        </p:txBody>
      </p:sp>
    </p:spTree>
    <p:extLst>
      <p:ext uri="{BB962C8B-B14F-4D97-AF65-F5344CB8AC3E}">
        <p14:creationId xmlns:p14="http://schemas.microsoft.com/office/powerpoint/2010/main" val="258948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A155B8-636F-43CF-9611-F79A8D01553A}" type="datetimeFigureOut">
              <a:rPr lang="en-US" smtClean="0"/>
              <a:t>10/9/2018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B0DD91-2EC8-4CB6-8879-1097A2BE3DF9}" type="slidenum">
              <a:rPr lang="en-US" smtClean="0"/>
              <a:t>‹#›</a:t>
            </a:fld>
            <a:endParaRPr lang="en-US"/>
          </a:p>
        </p:txBody>
      </p:sp>
    </p:spTree>
    <p:extLst>
      <p:ext uri="{BB962C8B-B14F-4D97-AF65-F5344CB8AC3E}">
        <p14:creationId xmlns:p14="http://schemas.microsoft.com/office/powerpoint/2010/main" val="1353257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A155B8-636F-43CF-9611-F79A8D01553A}" type="datetimeFigureOut">
              <a:rPr lang="en-US" smtClean="0"/>
              <a:t>10/9/2018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B0DD91-2EC8-4CB6-8879-1097A2BE3DF9}" type="slidenum">
              <a:rPr lang="en-US" smtClean="0"/>
              <a:t>‹#›</a:t>
            </a:fld>
            <a:endParaRPr lang="en-US"/>
          </a:p>
        </p:txBody>
      </p:sp>
    </p:spTree>
    <p:extLst>
      <p:ext uri="{BB962C8B-B14F-4D97-AF65-F5344CB8AC3E}">
        <p14:creationId xmlns:p14="http://schemas.microsoft.com/office/powerpoint/2010/main" val="30870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A155B8-636F-43CF-9611-F79A8D01553A}" type="datetimeFigureOut">
              <a:rPr lang="en-US" smtClean="0"/>
              <a:t>10/9/2018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B0DD91-2EC8-4CB6-8879-1097A2BE3DF9}" type="slidenum">
              <a:rPr lang="en-US" smtClean="0"/>
              <a:t>‹#›</a:t>
            </a:fld>
            <a:endParaRPr lang="en-US"/>
          </a:p>
        </p:txBody>
      </p:sp>
    </p:spTree>
    <p:extLst>
      <p:ext uri="{BB962C8B-B14F-4D97-AF65-F5344CB8AC3E}">
        <p14:creationId xmlns:p14="http://schemas.microsoft.com/office/powerpoint/2010/main" val="427655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A155B8-636F-43CF-9611-F79A8D01553A}" type="datetimeFigureOut">
              <a:rPr lang="en-US" smtClean="0"/>
              <a:t>10/9/2018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B0DD91-2EC8-4CB6-8879-1097A2BE3DF9}" type="slidenum">
              <a:rPr lang="en-US" smtClean="0"/>
              <a:t>‹#›</a:t>
            </a:fld>
            <a:endParaRPr lang="en-US"/>
          </a:p>
        </p:txBody>
      </p:sp>
    </p:spTree>
    <p:extLst>
      <p:ext uri="{BB962C8B-B14F-4D97-AF65-F5344CB8AC3E}">
        <p14:creationId xmlns:p14="http://schemas.microsoft.com/office/powerpoint/2010/main" val="4111072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A155B8-636F-43CF-9611-F79A8D01553A}" type="datetimeFigureOut">
              <a:rPr lang="en-US" smtClean="0"/>
              <a:t>10/9/2018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B0DD91-2EC8-4CB6-8879-1097A2BE3DF9}" type="slidenum">
              <a:rPr lang="en-US" smtClean="0"/>
              <a:t>‹#›</a:t>
            </a:fld>
            <a:endParaRPr lang="en-US"/>
          </a:p>
        </p:txBody>
      </p:sp>
    </p:spTree>
    <p:extLst>
      <p:ext uri="{BB962C8B-B14F-4D97-AF65-F5344CB8AC3E}">
        <p14:creationId xmlns:p14="http://schemas.microsoft.com/office/powerpoint/2010/main" val="2564680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A155B8-636F-43CF-9611-F79A8D01553A}" type="datetimeFigureOut">
              <a:rPr lang="en-US" smtClean="0"/>
              <a:t>10/9/2018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B0DD91-2EC8-4CB6-8879-1097A2BE3DF9}" type="slidenum">
              <a:rPr lang="en-US" smtClean="0"/>
              <a:t>‹#›</a:t>
            </a:fld>
            <a:endParaRPr lang="en-US"/>
          </a:p>
        </p:txBody>
      </p:sp>
    </p:spTree>
    <p:extLst>
      <p:ext uri="{BB962C8B-B14F-4D97-AF65-F5344CB8AC3E}">
        <p14:creationId xmlns:p14="http://schemas.microsoft.com/office/powerpoint/2010/main" val="1531618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A155B8-636F-43CF-9611-F79A8D01553A}" type="datetimeFigureOut">
              <a:rPr lang="en-US" smtClean="0"/>
              <a:t>10/9/2018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B0DD91-2EC8-4CB6-8879-1097A2BE3DF9}" type="slidenum">
              <a:rPr lang="en-US" smtClean="0"/>
              <a:t>‹#›</a:t>
            </a:fld>
            <a:endParaRPr lang="en-US"/>
          </a:p>
        </p:txBody>
      </p:sp>
    </p:spTree>
    <p:extLst>
      <p:ext uri="{BB962C8B-B14F-4D97-AF65-F5344CB8AC3E}">
        <p14:creationId xmlns:p14="http://schemas.microsoft.com/office/powerpoint/2010/main" val="38195642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36912"/>
            <a:ext cx="7772400" cy="1470025"/>
          </a:xfrm>
        </p:spPr>
        <p:txBody>
          <a:bodyPr>
            <a:normAutofit fontScale="90000"/>
          </a:bodyPr>
          <a:lstStyle/>
          <a:p>
            <a:r>
              <a:rPr lang="de-DE" sz="2700" b="1" dirty="0" smtClean="0"/>
              <a:t>Phase </a:t>
            </a:r>
            <a:r>
              <a:rPr lang="de-DE" sz="2700" b="1" dirty="0" err="1" smtClean="0"/>
              <a:t>transition</a:t>
            </a:r>
            <a:r>
              <a:rPr lang="de-DE" sz="2700" b="1" dirty="0" smtClean="0"/>
              <a:t>:  EXCITING TIME!</a:t>
            </a:r>
            <a:br>
              <a:rPr lang="de-DE" sz="2700" b="1" dirty="0" smtClean="0"/>
            </a:br>
            <a:r>
              <a:rPr lang="de-DE" sz="2000" dirty="0"/>
              <a:t/>
            </a:r>
            <a:br>
              <a:rPr lang="de-DE" sz="2000" dirty="0"/>
            </a:br>
            <a:r>
              <a:rPr lang="de-DE" sz="2000" dirty="0" smtClean="0"/>
              <a:t>Innovation </a:t>
            </a:r>
            <a:r>
              <a:rPr lang="de-DE" sz="2000" dirty="0" err="1" smtClean="0"/>
              <a:t>partnership</a:t>
            </a:r>
            <a:r>
              <a:rPr lang="de-DE" sz="2000" dirty="0" smtClean="0"/>
              <a:t> </a:t>
            </a:r>
            <a:br>
              <a:rPr lang="de-DE" sz="2000" dirty="0" smtClean="0"/>
            </a:br>
            <a:r>
              <a:rPr lang="de-DE" sz="2000" dirty="0" err="1" smtClean="0"/>
              <a:t>Collecting</a:t>
            </a:r>
            <a:r>
              <a:rPr lang="de-DE" sz="2000" dirty="0" smtClean="0"/>
              <a:t> </a:t>
            </a:r>
            <a:r>
              <a:rPr lang="de-DE" sz="2000" dirty="0" err="1" smtClean="0"/>
              <a:t>committments</a:t>
            </a:r>
            <a:r>
              <a:rPr lang="de-DE" sz="2000" dirty="0" smtClean="0"/>
              <a:t> </a:t>
            </a:r>
            <a:r>
              <a:rPr lang="de-DE" sz="2000" dirty="0" err="1" smtClean="0"/>
              <a:t>from</a:t>
            </a:r>
            <a:r>
              <a:rPr lang="de-DE" sz="2000" dirty="0" smtClean="0"/>
              <a:t> </a:t>
            </a:r>
            <a:r>
              <a:rPr lang="de-DE" sz="2000" dirty="0" err="1" smtClean="0"/>
              <a:t>institutes</a:t>
            </a:r>
            <a:r>
              <a:rPr lang="de-DE" sz="2000" dirty="0" smtClean="0"/>
              <a:t>!</a:t>
            </a:r>
            <a:br>
              <a:rPr lang="de-DE" sz="2000" dirty="0" smtClean="0"/>
            </a:br>
            <a:r>
              <a:rPr lang="de-DE" sz="2000" dirty="0" smtClean="0"/>
              <a:t/>
            </a:r>
            <a:br>
              <a:rPr lang="de-DE" sz="2000" dirty="0" smtClean="0"/>
            </a:br>
            <a:r>
              <a:rPr lang="de-DE" sz="2000" dirty="0" smtClean="0">
                <a:sym typeface="Wingdings" panose="05000000000000000000" pitchFamily="2" charset="2"/>
              </a:rPr>
              <a:t>FTEs still </a:t>
            </a:r>
            <a:r>
              <a:rPr lang="de-DE" sz="2000" dirty="0" err="1" smtClean="0">
                <a:sym typeface="Wingdings" panose="05000000000000000000" pitchFamily="2" charset="2"/>
              </a:rPr>
              <a:t>subcritical</a:t>
            </a:r>
            <a:r>
              <a:rPr lang="de-DE" sz="2000" dirty="0" smtClean="0">
                <a:sym typeface="Wingdings" panose="05000000000000000000" pitchFamily="2" charset="2"/>
              </a:rPr>
              <a:t> </a:t>
            </a:r>
            <a:r>
              <a:rPr lang="de-DE" sz="2000" dirty="0" err="1" smtClean="0">
                <a:sym typeface="Wingdings" panose="05000000000000000000" pitchFamily="2" charset="2"/>
              </a:rPr>
              <a:t>for</a:t>
            </a:r>
            <a:r>
              <a:rPr lang="de-DE" sz="2000" dirty="0" smtClean="0">
                <a:sym typeface="Wingdings" panose="05000000000000000000" pitchFamily="2" charset="2"/>
              </a:rPr>
              <a:t> Phase II</a:t>
            </a:r>
            <a:br>
              <a:rPr lang="de-DE" sz="2000" dirty="0" smtClean="0">
                <a:sym typeface="Wingdings" panose="05000000000000000000" pitchFamily="2" charset="2"/>
              </a:rPr>
            </a:br>
            <a:r>
              <a:rPr lang="de-DE" sz="2000" dirty="0" smtClean="0">
                <a:sym typeface="Wingdings" panose="05000000000000000000" pitchFamily="2" charset="2"/>
              </a:rPr>
              <a:t/>
            </a:r>
            <a:br>
              <a:rPr lang="de-DE" sz="2000" dirty="0" smtClean="0">
                <a:sym typeface="Wingdings" panose="05000000000000000000" pitchFamily="2" charset="2"/>
              </a:rPr>
            </a:br>
            <a:r>
              <a:rPr lang="de-DE" sz="2000" dirty="0" err="1" smtClean="0">
                <a:sym typeface="Wingdings" panose="05000000000000000000" pitchFamily="2" charset="2"/>
              </a:rPr>
              <a:t>Everybody</a:t>
            </a:r>
            <a:r>
              <a:rPr lang="de-DE" sz="2000" dirty="0" smtClean="0">
                <a:sym typeface="Wingdings" panose="05000000000000000000" pitchFamily="2" charset="2"/>
              </a:rPr>
              <a:t> </a:t>
            </a:r>
            <a:r>
              <a:rPr lang="de-DE" sz="2000" dirty="0" err="1" smtClean="0">
                <a:sym typeface="Wingdings" panose="05000000000000000000" pitchFamily="2" charset="2"/>
              </a:rPr>
              <a:t>should</a:t>
            </a:r>
            <a:r>
              <a:rPr lang="de-DE" sz="2000" dirty="0" smtClean="0">
                <a:sym typeface="Wingdings" panose="05000000000000000000" pitchFamily="2" charset="2"/>
              </a:rPr>
              <a:t> </a:t>
            </a:r>
            <a:r>
              <a:rPr lang="de-DE" sz="2000" dirty="0" err="1" smtClean="0">
                <a:sym typeface="Wingdings" panose="05000000000000000000" pitchFamily="2" charset="2"/>
              </a:rPr>
              <a:t>look</a:t>
            </a:r>
            <a:r>
              <a:rPr lang="de-DE" sz="2000" dirty="0" smtClean="0">
                <a:sym typeface="Wingdings" panose="05000000000000000000" pitchFamily="2" charset="2"/>
              </a:rPr>
              <a:t> </a:t>
            </a:r>
            <a:r>
              <a:rPr lang="de-DE" sz="2000" dirty="0" err="1" smtClean="0">
                <a:sym typeface="Wingdings" panose="05000000000000000000" pitchFamily="2" charset="2"/>
              </a:rPr>
              <a:t>around</a:t>
            </a:r>
            <a:r>
              <a:rPr lang="de-DE" sz="2000" dirty="0" smtClean="0">
                <a:sym typeface="Wingdings" panose="05000000000000000000" pitchFamily="2" charset="2"/>
              </a:rPr>
              <a:t>, </a:t>
            </a:r>
            <a:r>
              <a:rPr lang="de-DE" sz="2000" dirty="0" err="1" smtClean="0">
                <a:sym typeface="Wingdings" panose="05000000000000000000" pitchFamily="2" charset="2"/>
              </a:rPr>
              <a:t>ask</a:t>
            </a:r>
            <a:r>
              <a:rPr lang="de-DE" sz="2000" dirty="0" smtClean="0">
                <a:sym typeface="Wingdings" panose="05000000000000000000" pitchFamily="2" charset="2"/>
              </a:rPr>
              <a:t> </a:t>
            </a:r>
            <a:r>
              <a:rPr lang="de-DE" sz="2000" dirty="0" err="1" smtClean="0">
                <a:sym typeface="Wingdings" panose="05000000000000000000" pitchFamily="2" charset="2"/>
              </a:rPr>
              <a:t>around</a:t>
            </a:r>
            <a:r>
              <a:rPr lang="de-DE" sz="2000" dirty="0" smtClean="0">
                <a:sym typeface="Wingdings" panose="05000000000000000000" pitchFamily="2" charset="2"/>
              </a:rPr>
              <a:t>, </a:t>
            </a:r>
            <a:r>
              <a:rPr lang="de-DE" sz="2000" dirty="0" err="1" smtClean="0">
                <a:sym typeface="Wingdings" panose="05000000000000000000" pitchFamily="2" charset="2"/>
              </a:rPr>
              <a:t>potentially</a:t>
            </a:r>
            <a:r>
              <a:rPr lang="de-DE" sz="2000" dirty="0" smtClean="0">
                <a:sym typeface="Wingdings" panose="05000000000000000000" pitchFamily="2" charset="2"/>
              </a:rPr>
              <a:t> </a:t>
            </a:r>
            <a:r>
              <a:rPr lang="de-DE" sz="2000" dirty="0" err="1" smtClean="0">
                <a:sym typeface="Wingdings" panose="05000000000000000000" pitchFamily="2" charset="2"/>
              </a:rPr>
              <a:t>interested</a:t>
            </a:r>
            <a:r>
              <a:rPr lang="de-DE" sz="2000" dirty="0" smtClean="0">
                <a:sym typeface="Wingdings" panose="05000000000000000000" pitchFamily="2" charset="2"/>
              </a:rPr>
              <a:t> </a:t>
            </a:r>
            <a:r>
              <a:rPr lang="de-DE" sz="2000" dirty="0" err="1" smtClean="0">
                <a:sym typeface="Wingdings" panose="05000000000000000000" pitchFamily="2" charset="2"/>
              </a:rPr>
              <a:t>institutes</a:t>
            </a:r>
            <a:r>
              <a:rPr lang="de-DE" sz="2000" dirty="0" smtClean="0">
                <a:sym typeface="Wingdings" panose="05000000000000000000" pitchFamily="2" charset="2"/>
              </a:rPr>
              <a:t>:</a:t>
            </a:r>
            <a:br>
              <a:rPr lang="de-DE" sz="2000" dirty="0" smtClean="0">
                <a:sym typeface="Wingdings" panose="05000000000000000000" pitchFamily="2" charset="2"/>
              </a:rPr>
            </a:br>
            <a:r>
              <a:rPr lang="de-DE" sz="2000" dirty="0" smtClean="0">
                <a:sym typeface="Wingdings" panose="05000000000000000000" pitchFamily="2" charset="2"/>
              </a:rPr>
              <a:t/>
            </a:r>
            <a:br>
              <a:rPr lang="de-DE" sz="2000" dirty="0" smtClean="0">
                <a:sym typeface="Wingdings" panose="05000000000000000000" pitchFamily="2" charset="2"/>
              </a:rPr>
            </a:br>
            <a:r>
              <a:rPr lang="de-DE" sz="2000" dirty="0">
                <a:sym typeface="Wingdings" panose="05000000000000000000" pitchFamily="2" charset="2"/>
              </a:rPr>
              <a:t/>
            </a:r>
            <a:br>
              <a:rPr lang="de-DE" sz="2000" dirty="0">
                <a:sym typeface="Wingdings" panose="05000000000000000000" pitchFamily="2" charset="2"/>
              </a:rPr>
            </a:br>
            <a:r>
              <a:rPr lang="de-DE" sz="2000" dirty="0" smtClean="0">
                <a:sym typeface="Wingdings" panose="05000000000000000000" pitchFamily="2" charset="2"/>
              </a:rPr>
              <a:t>Open </a:t>
            </a:r>
            <a:r>
              <a:rPr lang="de-DE" sz="2000" dirty="0" err="1" smtClean="0">
                <a:sym typeface="Wingdings" panose="05000000000000000000" pitchFamily="2" charset="2"/>
              </a:rPr>
              <a:t>topics</a:t>
            </a:r>
            <a:r>
              <a:rPr lang="de-DE" sz="2000" dirty="0" smtClean="0">
                <a:sym typeface="Wingdings" panose="05000000000000000000" pitchFamily="2" charset="2"/>
              </a:rPr>
              <a:t>/</a:t>
            </a:r>
            <a:r>
              <a:rPr lang="de-DE" sz="2000" dirty="0" err="1" smtClean="0">
                <a:sym typeface="Wingdings" panose="05000000000000000000" pitchFamily="2" charset="2"/>
              </a:rPr>
              <a:t>where</a:t>
            </a:r>
            <a:r>
              <a:rPr lang="de-DE" sz="2000" dirty="0" smtClean="0">
                <a:sym typeface="Wingdings" panose="05000000000000000000" pitchFamily="2" charset="2"/>
              </a:rPr>
              <a:t> do </a:t>
            </a:r>
            <a:r>
              <a:rPr lang="de-DE" sz="2000" dirty="0" err="1" smtClean="0">
                <a:sym typeface="Wingdings" panose="05000000000000000000" pitchFamily="2" charset="2"/>
              </a:rPr>
              <a:t>we</a:t>
            </a:r>
            <a:r>
              <a:rPr lang="de-DE" sz="2000" dirty="0" smtClean="0">
                <a:sym typeface="Wingdings" panose="05000000000000000000" pitchFamily="2" charset="2"/>
              </a:rPr>
              <a:t> </a:t>
            </a:r>
            <a:r>
              <a:rPr lang="de-DE" sz="2000" dirty="0" err="1" smtClean="0">
                <a:sym typeface="Wingdings" panose="05000000000000000000" pitchFamily="2" charset="2"/>
              </a:rPr>
              <a:t>need</a:t>
            </a:r>
            <a:r>
              <a:rPr lang="de-DE" sz="2000" dirty="0" smtClean="0">
                <a:sym typeface="Wingdings" panose="05000000000000000000" pitchFamily="2" charset="2"/>
              </a:rPr>
              <a:t> </a:t>
            </a:r>
            <a:r>
              <a:rPr lang="de-DE" sz="2000" dirty="0" err="1" smtClean="0">
                <a:sym typeface="Wingdings" panose="05000000000000000000" pitchFamily="2" charset="2"/>
              </a:rPr>
              <a:t>help</a:t>
            </a:r>
            <a:r>
              <a:rPr lang="de-DE" sz="2000" dirty="0" smtClean="0">
                <a:sym typeface="Wingdings" panose="05000000000000000000" pitchFamily="2" charset="2"/>
              </a:rPr>
              <a:t>:</a:t>
            </a:r>
            <a:r>
              <a:rPr lang="de-DE" sz="2000" dirty="0">
                <a:sym typeface="Wingdings" panose="05000000000000000000" pitchFamily="2" charset="2"/>
              </a:rPr>
              <a:t/>
            </a:r>
            <a:br>
              <a:rPr lang="de-DE" sz="2000" dirty="0">
                <a:sym typeface="Wingdings" panose="05000000000000000000" pitchFamily="2" charset="2"/>
              </a:rPr>
            </a:br>
            <a:r>
              <a:rPr lang="de-DE" sz="2000" dirty="0" smtClean="0">
                <a:sym typeface="Wingdings" panose="05000000000000000000" pitchFamily="2" charset="2"/>
              </a:rPr>
              <a:t>Booster </a:t>
            </a:r>
            <a:br>
              <a:rPr lang="de-DE" sz="2000" dirty="0" smtClean="0">
                <a:sym typeface="Wingdings" panose="05000000000000000000" pitchFamily="2" charset="2"/>
              </a:rPr>
            </a:br>
            <a:r>
              <a:rPr lang="de-DE" sz="2000" dirty="0" smtClean="0">
                <a:sym typeface="Wingdings" panose="05000000000000000000" pitchFamily="2" charset="2"/>
              </a:rPr>
              <a:t>Receiver</a:t>
            </a:r>
            <a:br>
              <a:rPr lang="de-DE" sz="2000" dirty="0" smtClean="0">
                <a:sym typeface="Wingdings" panose="05000000000000000000" pitchFamily="2" charset="2"/>
              </a:rPr>
            </a:br>
            <a:r>
              <a:rPr lang="de-DE" sz="2000" dirty="0" err="1" smtClean="0">
                <a:sym typeface="Wingdings" panose="05000000000000000000" pitchFamily="2" charset="2"/>
              </a:rPr>
              <a:t>Detector</a:t>
            </a:r>
            <a:r>
              <a:rPr lang="de-DE" sz="2000" dirty="0" smtClean="0">
                <a:sym typeface="Wingdings" panose="05000000000000000000" pitchFamily="2" charset="2"/>
              </a:rPr>
              <a:t> 30GHz-100GHz</a:t>
            </a:r>
            <a:br>
              <a:rPr lang="de-DE" sz="2000" dirty="0" smtClean="0">
                <a:sym typeface="Wingdings" panose="05000000000000000000" pitchFamily="2" charset="2"/>
              </a:rPr>
            </a:br>
            <a:r>
              <a:rPr lang="de-DE" sz="2000" dirty="0" err="1" smtClean="0">
                <a:sym typeface="Wingdings" panose="05000000000000000000" pitchFamily="2" charset="2"/>
              </a:rPr>
              <a:t>Detector</a:t>
            </a:r>
            <a:r>
              <a:rPr lang="de-DE" sz="2000" dirty="0" smtClean="0">
                <a:sym typeface="Wingdings" panose="05000000000000000000" pitchFamily="2" charset="2"/>
              </a:rPr>
              <a:t> 10GHz-40GHz</a:t>
            </a:r>
            <a:br>
              <a:rPr lang="de-DE" sz="2000" dirty="0" smtClean="0">
                <a:sym typeface="Wingdings" panose="05000000000000000000" pitchFamily="2" charset="2"/>
              </a:rPr>
            </a:br>
            <a:r>
              <a:rPr lang="de-DE" sz="2000" dirty="0" smtClean="0">
                <a:sym typeface="Wingdings" panose="05000000000000000000" pitchFamily="2" charset="2"/>
              </a:rPr>
              <a:t>Slow </a:t>
            </a:r>
            <a:r>
              <a:rPr lang="de-DE" sz="2000" dirty="0" err="1" smtClean="0">
                <a:sym typeface="Wingdings" panose="05000000000000000000" pitchFamily="2" charset="2"/>
              </a:rPr>
              <a:t>control</a:t>
            </a:r>
            <a:r>
              <a:rPr lang="de-DE" sz="2000" dirty="0" smtClean="0">
                <a:sym typeface="Wingdings" panose="05000000000000000000" pitchFamily="2" charset="2"/>
              </a:rPr>
              <a:t/>
            </a:r>
            <a:br>
              <a:rPr lang="de-DE" sz="2000" dirty="0" smtClean="0">
                <a:sym typeface="Wingdings" panose="05000000000000000000" pitchFamily="2" charset="2"/>
              </a:rPr>
            </a:br>
            <a:r>
              <a:rPr lang="de-DE" sz="2000" dirty="0" smtClean="0">
                <a:sym typeface="Wingdings" panose="05000000000000000000" pitchFamily="2" charset="2"/>
              </a:rPr>
              <a:t>…</a:t>
            </a:r>
            <a:r>
              <a:rPr lang="de-DE" sz="2000" dirty="0">
                <a:sym typeface="Wingdings" panose="05000000000000000000" pitchFamily="2" charset="2"/>
              </a:rPr>
              <a:t/>
            </a:r>
            <a:br>
              <a:rPr lang="de-DE" sz="2000" dirty="0">
                <a:sym typeface="Wingdings" panose="05000000000000000000" pitchFamily="2" charset="2"/>
              </a:rPr>
            </a:br>
            <a:endParaRPr lang="en-US" sz="2000" dirty="0"/>
          </a:p>
        </p:txBody>
      </p:sp>
    </p:spTree>
    <p:extLst>
      <p:ext uri="{BB962C8B-B14F-4D97-AF65-F5344CB8AC3E}">
        <p14:creationId xmlns:p14="http://schemas.microsoft.com/office/powerpoint/2010/main" val="3635821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36912"/>
            <a:ext cx="7772400" cy="1470025"/>
          </a:xfrm>
        </p:spPr>
        <p:txBody>
          <a:bodyPr>
            <a:normAutofit fontScale="90000"/>
          </a:bodyPr>
          <a:lstStyle/>
          <a:p>
            <a:r>
              <a:rPr lang="de-DE" sz="2200" b="1" dirty="0" err="1" smtClean="0">
                <a:sym typeface="Wingdings" panose="05000000000000000000" pitchFamily="2" charset="2"/>
              </a:rPr>
              <a:t>Vessel</a:t>
            </a:r>
            <a:r>
              <a:rPr lang="de-DE" sz="2200" b="1" dirty="0" smtClean="0">
                <a:sym typeface="Wingdings" panose="05000000000000000000" pitchFamily="2" charset="2"/>
              </a:rPr>
              <a:t> </a:t>
            </a:r>
            <a:r>
              <a:rPr lang="de-DE" sz="2200" b="1" dirty="0" err="1" smtClean="0">
                <a:sym typeface="Wingdings" panose="05000000000000000000" pitchFamily="2" charset="2"/>
              </a:rPr>
              <a:t>mechanics</a:t>
            </a:r>
            <a:r>
              <a:rPr lang="de-DE" sz="2200" b="1" dirty="0" smtClean="0">
                <a:sym typeface="Wingdings" panose="05000000000000000000" pitchFamily="2" charset="2"/>
              </a:rPr>
              <a:t>: </a:t>
            </a:r>
            <a:r>
              <a:rPr lang="de-DE" sz="2000" dirty="0" smtClean="0">
                <a:sym typeface="Wingdings" panose="05000000000000000000" pitchFamily="2" charset="2"/>
              </a:rPr>
              <a:t/>
            </a:r>
            <a:br>
              <a:rPr lang="de-DE" sz="2000" dirty="0" smtClean="0">
                <a:sym typeface="Wingdings" panose="05000000000000000000" pitchFamily="2" charset="2"/>
              </a:rPr>
            </a:br>
            <a:r>
              <a:rPr lang="de-DE" sz="2000" dirty="0" smtClean="0">
                <a:sym typeface="Wingdings" panose="05000000000000000000" pitchFamily="2" charset="2"/>
              </a:rPr>
              <a:t> </a:t>
            </a:r>
            <a:r>
              <a:rPr lang="de-DE" sz="2000" dirty="0" err="1" smtClean="0">
                <a:sym typeface="Wingdings" panose="05000000000000000000" pitchFamily="2" charset="2"/>
              </a:rPr>
              <a:t>It</a:t>
            </a:r>
            <a:r>
              <a:rPr lang="de-DE" sz="2000" dirty="0" smtClean="0">
                <a:sym typeface="Wingdings" panose="05000000000000000000" pitchFamily="2" charset="2"/>
              </a:rPr>
              <a:t> </a:t>
            </a:r>
            <a:r>
              <a:rPr lang="de-DE" sz="2000" dirty="0" err="1" smtClean="0">
                <a:sym typeface="Wingdings" panose="05000000000000000000" pitchFamily="2" charset="2"/>
              </a:rPr>
              <a:t>has</a:t>
            </a:r>
            <a:r>
              <a:rPr lang="de-DE" sz="2000" dirty="0" smtClean="0">
                <a:sym typeface="Wingdings" panose="05000000000000000000" pitchFamily="2" charset="2"/>
              </a:rPr>
              <a:t> </a:t>
            </a:r>
            <a:r>
              <a:rPr lang="de-DE" sz="2000" dirty="0" err="1" smtClean="0">
                <a:sym typeface="Wingdings" panose="05000000000000000000" pitchFamily="2" charset="2"/>
              </a:rPr>
              <a:t>to</a:t>
            </a:r>
            <a:r>
              <a:rPr lang="de-DE" sz="2000" dirty="0" smtClean="0">
                <a:sym typeface="Wingdings" panose="05000000000000000000" pitchFamily="2" charset="2"/>
              </a:rPr>
              <a:t> </a:t>
            </a:r>
            <a:r>
              <a:rPr lang="de-DE" sz="2000" dirty="0" err="1" smtClean="0">
                <a:sym typeface="Wingdings" panose="05000000000000000000" pitchFamily="2" charset="2"/>
              </a:rPr>
              <a:t>be</a:t>
            </a:r>
            <a:r>
              <a:rPr lang="de-DE" sz="2000" dirty="0" smtClean="0">
                <a:sym typeface="Wingdings" panose="05000000000000000000" pitchFamily="2" charset="2"/>
              </a:rPr>
              <a:t> </a:t>
            </a:r>
            <a:r>
              <a:rPr lang="de-DE" sz="2000" dirty="0" err="1" smtClean="0">
                <a:sym typeface="Wingdings" panose="05000000000000000000" pitchFamily="2" charset="2"/>
              </a:rPr>
              <a:t>defined</a:t>
            </a:r>
            <a:r>
              <a:rPr lang="de-DE" sz="2000" dirty="0" smtClean="0">
                <a:sym typeface="Wingdings" panose="05000000000000000000" pitchFamily="2" charset="2"/>
              </a:rPr>
              <a:t> </a:t>
            </a:r>
            <a:r>
              <a:rPr lang="de-DE" sz="2000" dirty="0" err="1" smtClean="0">
                <a:sym typeface="Wingdings" panose="05000000000000000000" pitchFamily="2" charset="2"/>
              </a:rPr>
              <a:t>very</a:t>
            </a:r>
            <a:r>
              <a:rPr lang="de-DE" sz="2000" dirty="0" smtClean="0">
                <a:sym typeface="Wingdings" panose="05000000000000000000" pitchFamily="2" charset="2"/>
              </a:rPr>
              <a:t> </a:t>
            </a:r>
            <a:r>
              <a:rPr lang="de-DE" sz="2000" dirty="0" err="1" smtClean="0">
                <a:sym typeface="Wingdings" panose="05000000000000000000" pitchFamily="2" charset="2"/>
              </a:rPr>
              <a:t>soon</a:t>
            </a:r>
            <a:r>
              <a:rPr lang="de-DE" sz="2000" dirty="0" smtClean="0">
                <a:sym typeface="Wingdings" panose="05000000000000000000" pitchFamily="2" charset="2"/>
              </a:rPr>
              <a:t>!</a:t>
            </a:r>
            <a:br>
              <a:rPr lang="de-DE" sz="2000" dirty="0" smtClean="0">
                <a:sym typeface="Wingdings" panose="05000000000000000000" pitchFamily="2" charset="2"/>
              </a:rPr>
            </a:br>
            <a:r>
              <a:rPr lang="de-DE" sz="2000" dirty="0" smtClean="0">
                <a:sym typeface="Wingdings" panose="05000000000000000000" pitchFamily="2" charset="2"/>
              </a:rPr>
              <a:t/>
            </a:r>
            <a:br>
              <a:rPr lang="de-DE" sz="2000" dirty="0" smtClean="0">
                <a:sym typeface="Wingdings" panose="05000000000000000000" pitchFamily="2" charset="2"/>
              </a:rPr>
            </a:br>
            <a:r>
              <a:rPr lang="de-DE" sz="2000" dirty="0" smtClean="0">
                <a:sym typeface="Wingdings" panose="05000000000000000000" pitchFamily="2" charset="2"/>
              </a:rPr>
              <a:t>List </a:t>
            </a:r>
            <a:r>
              <a:rPr lang="de-DE" sz="2000" dirty="0" err="1" smtClean="0">
                <a:sym typeface="Wingdings" panose="05000000000000000000" pitchFamily="2" charset="2"/>
              </a:rPr>
              <a:t>of</a:t>
            </a:r>
            <a:r>
              <a:rPr lang="de-DE" sz="2000" dirty="0" smtClean="0">
                <a:sym typeface="Wingdings" panose="05000000000000000000" pitchFamily="2" charset="2"/>
              </a:rPr>
              <a:t> prototype </a:t>
            </a:r>
            <a:r>
              <a:rPr lang="de-DE" sz="2000" dirty="0" err="1" smtClean="0">
                <a:sym typeface="Wingdings" panose="05000000000000000000" pitchFamily="2" charset="2"/>
              </a:rPr>
              <a:t>measurements</a:t>
            </a:r>
            <a:r>
              <a:rPr lang="de-DE" sz="2000" dirty="0" smtClean="0">
                <a:sym typeface="Wingdings" panose="05000000000000000000" pitchFamily="2" charset="2"/>
              </a:rPr>
              <a:t> </a:t>
            </a:r>
            <a:r>
              <a:rPr lang="de-DE" sz="2000" dirty="0" err="1" smtClean="0">
                <a:sym typeface="Wingdings" panose="05000000000000000000" pitchFamily="2" charset="2"/>
              </a:rPr>
              <a:t>to</a:t>
            </a:r>
            <a:r>
              <a:rPr lang="de-DE" sz="2000" dirty="0" smtClean="0">
                <a:sym typeface="Wingdings" panose="05000000000000000000" pitchFamily="2" charset="2"/>
              </a:rPr>
              <a:t> </a:t>
            </a:r>
            <a:r>
              <a:rPr lang="de-DE" sz="2000" dirty="0" err="1" smtClean="0">
                <a:sym typeface="Wingdings" panose="05000000000000000000" pitchFamily="2" charset="2"/>
              </a:rPr>
              <a:t>be</a:t>
            </a:r>
            <a:r>
              <a:rPr lang="de-DE" sz="2000" dirty="0" smtClean="0">
                <a:sym typeface="Wingdings" panose="05000000000000000000" pitchFamily="2" charset="2"/>
              </a:rPr>
              <a:t> </a:t>
            </a:r>
            <a:r>
              <a:rPr lang="de-DE" sz="2000" dirty="0" err="1" smtClean="0">
                <a:sym typeface="Wingdings" panose="05000000000000000000" pitchFamily="2" charset="2"/>
              </a:rPr>
              <a:t>done</a:t>
            </a:r>
            <a:r>
              <a:rPr lang="de-DE" sz="2000" dirty="0" smtClean="0">
                <a:sym typeface="Wingdings" panose="05000000000000000000" pitchFamily="2" charset="2"/>
              </a:rPr>
              <a:t> (Erika)</a:t>
            </a:r>
            <a:r>
              <a:rPr lang="de-DE" sz="2000" dirty="0" smtClean="0"/>
              <a:t/>
            </a:r>
            <a:br>
              <a:rPr lang="de-DE" sz="2000" dirty="0" smtClean="0"/>
            </a:br>
            <a:r>
              <a:rPr lang="de-DE" sz="2000" dirty="0" smtClean="0"/>
              <a:t>List </a:t>
            </a:r>
            <a:r>
              <a:rPr lang="de-DE" sz="2000" dirty="0" err="1" smtClean="0"/>
              <a:t>of</a:t>
            </a:r>
            <a:r>
              <a:rPr lang="de-DE" sz="2000" dirty="0" smtClean="0"/>
              <a:t> </a:t>
            </a:r>
            <a:r>
              <a:rPr lang="de-DE" sz="2000" dirty="0" err="1" smtClean="0"/>
              <a:t>characterization</a:t>
            </a:r>
            <a:r>
              <a:rPr lang="de-DE" sz="2000" dirty="0" smtClean="0"/>
              <a:t> </a:t>
            </a:r>
            <a:r>
              <a:rPr lang="de-DE" sz="2000" dirty="0" err="1" smtClean="0"/>
              <a:t>measurements</a:t>
            </a:r>
            <a:r>
              <a:rPr lang="de-DE" sz="2000" dirty="0" smtClean="0"/>
              <a:t/>
            </a:r>
            <a:br>
              <a:rPr lang="de-DE" sz="2000" dirty="0" smtClean="0"/>
            </a:br>
            <a:r>
              <a:rPr lang="de-DE" sz="2000" dirty="0" smtClean="0"/>
              <a:t/>
            </a:r>
            <a:br>
              <a:rPr lang="de-DE" sz="2000" dirty="0" smtClean="0"/>
            </a:br>
            <a:r>
              <a:rPr lang="de-DE" sz="2000" dirty="0" err="1" smtClean="0"/>
              <a:t>Good</a:t>
            </a:r>
            <a:r>
              <a:rPr lang="de-DE" sz="2000" dirty="0" smtClean="0"/>
              <a:t> </a:t>
            </a:r>
            <a:r>
              <a:rPr lang="de-DE" sz="2000" dirty="0" err="1" smtClean="0"/>
              <a:t>progress</a:t>
            </a:r>
            <a:r>
              <a:rPr lang="de-DE" sz="2000" dirty="0" smtClean="0"/>
              <a:t> in </a:t>
            </a:r>
            <a:r>
              <a:rPr lang="de-DE" sz="2000" dirty="0" err="1" smtClean="0"/>
              <a:t>understanding</a:t>
            </a:r>
            <a:r>
              <a:rPr lang="de-DE" sz="2000" dirty="0" smtClean="0"/>
              <a:t> 3D </a:t>
            </a:r>
            <a:r>
              <a:rPr lang="de-DE" sz="2000" dirty="0" err="1" smtClean="0"/>
              <a:t>simulation</a:t>
            </a:r>
            <a:r>
              <a:rPr lang="de-DE" sz="2000" dirty="0" smtClean="0"/>
              <a:t> vs. 1D </a:t>
            </a:r>
            <a:r>
              <a:rPr lang="de-DE" sz="2000" dirty="0" err="1" smtClean="0"/>
              <a:t>model</a:t>
            </a:r>
            <a:r>
              <a:rPr lang="de-DE" sz="2000" dirty="0" smtClean="0"/>
              <a:t/>
            </a:r>
            <a:br>
              <a:rPr lang="de-DE" sz="2000" dirty="0" smtClean="0"/>
            </a:br>
            <a:r>
              <a:rPr lang="de-DE" sz="2000" dirty="0"/>
              <a:t/>
            </a:r>
            <a:br>
              <a:rPr lang="de-DE" sz="2000" dirty="0"/>
            </a:br>
            <a:r>
              <a:rPr lang="de-DE" sz="2000" dirty="0" smtClean="0"/>
              <a:t/>
            </a:r>
            <a:br>
              <a:rPr lang="de-DE" sz="2000" dirty="0" smtClean="0"/>
            </a:br>
            <a:r>
              <a:rPr lang="de-DE" sz="2700" b="1" dirty="0" smtClean="0"/>
              <a:t>Time </a:t>
            </a:r>
            <a:r>
              <a:rPr lang="de-DE" sz="2700" b="1" dirty="0" err="1" smtClean="0"/>
              <a:t>schedule</a:t>
            </a:r>
            <a:r>
              <a:rPr lang="de-DE" sz="2000" dirty="0" smtClean="0"/>
              <a:t/>
            </a:r>
            <a:br>
              <a:rPr lang="de-DE" sz="2000" dirty="0" smtClean="0"/>
            </a:br>
            <a:r>
              <a:rPr lang="de-DE" sz="2000" dirty="0" smtClean="0"/>
              <a:t/>
            </a:r>
            <a:br>
              <a:rPr lang="de-DE" sz="2000" dirty="0" smtClean="0"/>
            </a:br>
            <a:r>
              <a:rPr lang="de-DE" sz="2000" dirty="0" err="1" smtClean="0"/>
              <a:t>critical</a:t>
            </a:r>
            <a:r>
              <a:rPr lang="de-DE" sz="2000" dirty="0" smtClean="0"/>
              <a:t> </a:t>
            </a:r>
            <a:r>
              <a:rPr lang="de-DE" sz="2000" dirty="0" err="1" smtClean="0"/>
              <a:t>issue</a:t>
            </a:r>
            <a:r>
              <a:rPr lang="de-DE" sz="2000" dirty="0" smtClean="0"/>
              <a:t>, potential </a:t>
            </a:r>
            <a:r>
              <a:rPr lang="de-DE" sz="2000" dirty="0" err="1" smtClean="0"/>
              <a:t>show</a:t>
            </a:r>
            <a:r>
              <a:rPr lang="de-DE" sz="2000" dirty="0" smtClean="0"/>
              <a:t> </a:t>
            </a:r>
            <a:r>
              <a:rPr lang="de-DE" sz="2000" dirty="0" err="1" smtClean="0"/>
              <a:t>stopper</a:t>
            </a:r>
            <a:r>
              <a:rPr lang="de-DE" sz="2000" dirty="0" smtClean="0"/>
              <a:t>!</a:t>
            </a:r>
            <a:br>
              <a:rPr lang="de-DE" sz="2000" dirty="0" smtClean="0"/>
            </a:br>
            <a:r>
              <a:rPr lang="de-DE" sz="2000" dirty="0"/>
              <a:t/>
            </a:r>
            <a:br>
              <a:rPr lang="de-DE" sz="2000" dirty="0"/>
            </a:br>
            <a:r>
              <a:rPr lang="de-DE" sz="2000" dirty="0" smtClean="0">
                <a:sym typeface="Wingdings" panose="05000000000000000000" pitchFamily="2" charset="2"/>
              </a:rPr>
              <a:t> But: </a:t>
            </a:r>
            <a:r>
              <a:rPr lang="de-DE" sz="2000" dirty="0" err="1" smtClean="0">
                <a:sym typeface="Wingdings" panose="05000000000000000000" pitchFamily="2" charset="2"/>
              </a:rPr>
              <a:t>operate</a:t>
            </a:r>
            <a:r>
              <a:rPr lang="de-DE" sz="2000" dirty="0" smtClean="0">
                <a:sym typeface="Wingdings" panose="05000000000000000000" pitchFamily="2" charset="2"/>
              </a:rPr>
              <a:t> Prototype in </a:t>
            </a:r>
            <a:r>
              <a:rPr lang="de-DE" sz="2000" dirty="0" err="1" smtClean="0">
                <a:sym typeface="Wingdings" panose="05000000000000000000" pitchFamily="2" charset="2"/>
              </a:rPr>
              <a:t>yoke</a:t>
            </a:r>
            <a:r>
              <a:rPr lang="de-DE" sz="2000" dirty="0" smtClean="0"/>
              <a:t/>
            </a:r>
            <a:br>
              <a:rPr lang="de-DE" sz="2000" dirty="0" smtClean="0"/>
            </a:br>
            <a:r>
              <a:rPr lang="de-DE" sz="2000" dirty="0" smtClean="0"/>
              <a:t/>
            </a:r>
            <a:br>
              <a:rPr lang="de-DE" sz="2000" dirty="0" smtClean="0"/>
            </a:br>
            <a:r>
              <a:rPr lang="de-DE" sz="2000" dirty="0"/>
              <a:t/>
            </a:r>
            <a:br>
              <a:rPr lang="de-DE" sz="2000" dirty="0"/>
            </a:br>
            <a:r>
              <a:rPr lang="de-DE" sz="2000" dirty="0" smtClean="0"/>
              <a:t/>
            </a:r>
            <a:br>
              <a:rPr lang="de-DE" sz="2000" dirty="0" smtClean="0"/>
            </a:br>
            <a:endParaRPr lang="en-US" sz="2000" dirty="0"/>
          </a:p>
        </p:txBody>
      </p:sp>
    </p:spTree>
    <p:extLst>
      <p:ext uri="{BB962C8B-B14F-4D97-AF65-F5344CB8AC3E}">
        <p14:creationId xmlns:p14="http://schemas.microsoft.com/office/powerpoint/2010/main" val="1421917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de-DE" dirty="0" smtClean="0"/>
              <a:t>New </a:t>
            </a:r>
            <a:r>
              <a:rPr lang="de-DE" dirty="0" err="1" smtClean="0"/>
              <a:t>topic</a:t>
            </a:r>
            <a:r>
              <a:rPr lang="de-DE" dirty="0" smtClean="0"/>
              <a:t>: Design </a:t>
            </a:r>
            <a:r>
              <a:rPr lang="de-DE" dirty="0" err="1" smtClean="0"/>
              <a:t>of</a:t>
            </a:r>
            <a:r>
              <a:rPr lang="de-DE" dirty="0" smtClean="0"/>
              <a:t> </a:t>
            </a:r>
            <a:r>
              <a:rPr lang="de-DE" dirty="0" err="1" smtClean="0"/>
              <a:t>optics</a:t>
            </a:r>
            <a:endParaRPr lang="de-DE" dirty="0" smtClean="0"/>
          </a:p>
          <a:p>
            <a:pPr lvl="1"/>
            <a:r>
              <a:rPr lang="de-DE" dirty="0" smtClean="0"/>
              <a:t>Horn </a:t>
            </a:r>
            <a:r>
              <a:rPr lang="de-DE" dirty="0" err="1" smtClean="0"/>
              <a:t>antenna</a:t>
            </a:r>
            <a:r>
              <a:rPr lang="de-DE" dirty="0" smtClean="0"/>
              <a:t> „easy“ </a:t>
            </a:r>
            <a:r>
              <a:rPr lang="de-DE" dirty="0" smtClean="0">
                <a:sym typeface="Wingdings" panose="05000000000000000000" pitchFamily="2" charset="2"/>
              </a:rPr>
              <a:t> 4 </a:t>
            </a:r>
            <a:r>
              <a:rPr lang="de-DE" dirty="0" err="1" smtClean="0">
                <a:sym typeface="Wingdings" panose="05000000000000000000" pitchFamily="2" charset="2"/>
              </a:rPr>
              <a:t>bands</a:t>
            </a:r>
            <a:r>
              <a:rPr lang="de-DE" dirty="0" smtClean="0">
                <a:sym typeface="Wingdings" panose="05000000000000000000" pitchFamily="2" charset="2"/>
              </a:rPr>
              <a:t> </a:t>
            </a:r>
            <a:r>
              <a:rPr lang="de-DE" dirty="0" err="1" smtClean="0">
                <a:sym typeface="Wingdings" panose="05000000000000000000" pitchFamily="2" charset="2"/>
              </a:rPr>
              <a:t>for</a:t>
            </a:r>
            <a:r>
              <a:rPr lang="de-DE" dirty="0" smtClean="0">
                <a:sym typeface="Wingdings" panose="05000000000000000000" pitchFamily="2" charset="2"/>
              </a:rPr>
              <a:t> 10-100GHz</a:t>
            </a:r>
          </a:p>
          <a:p>
            <a:pPr lvl="1"/>
            <a:r>
              <a:rPr lang="de-DE" dirty="0" smtClean="0"/>
              <a:t>20%loss </a:t>
            </a:r>
            <a:r>
              <a:rPr lang="de-DE" dirty="0" err="1" smtClean="0"/>
              <a:t>of</a:t>
            </a:r>
            <a:r>
              <a:rPr lang="de-DE" dirty="0" smtClean="0"/>
              <a:t> </a:t>
            </a:r>
            <a:r>
              <a:rPr lang="de-DE" dirty="0" err="1" smtClean="0"/>
              <a:t>Gaussian</a:t>
            </a:r>
            <a:r>
              <a:rPr lang="de-DE" dirty="0" smtClean="0"/>
              <a:t> beam. </a:t>
            </a:r>
            <a:r>
              <a:rPr lang="de-DE" dirty="0" err="1" smtClean="0"/>
              <a:t>Gettigna</a:t>
            </a:r>
            <a:r>
              <a:rPr lang="de-DE" dirty="0" smtClean="0"/>
              <a:t> </a:t>
            </a:r>
            <a:r>
              <a:rPr lang="de-DE" dirty="0" err="1" smtClean="0"/>
              <a:t>round</a:t>
            </a:r>
            <a:r>
              <a:rPr lang="de-DE" dirty="0" smtClean="0"/>
              <a:t> </a:t>
            </a:r>
            <a:r>
              <a:rPr lang="de-DE" dirty="0" err="1" smtClean="0"/>
              <a:t>possible</a:t>
            </a:r>
            <a:r>
              <a:rPr lang="de-DE" dirty="0" smtClean="0"/>
              <a:t> but </a:t>
            </a:r>
            <a:r>
              <a:rPr lang="de-DE" dirty="0" err="1" smtClean="0"/>
              <a:t>very</a:t>
            </a:r>
            <a:r>
              <a:rPr lang="de-DE" dirty="0" smtClean="0"/>
              <a:t> </a:t>
            </a:r>
            <a:r>
              <a:rPr lang="de-DE" dirty="0" err="1" smtClean="0"/>
              <a:t>costly</a:t>
            </a:r>
            <a:endParaRPr lang="de-DE" dirty="0" smtClean="0"/>
          </a:p>
          <a:p>
            <a:pPr lvl="1"/>
            <a:r>
              <a:rPr lang="de-DE" dirty="0" err="1" smtClean="0"/>
              <a:t>Couping</a:t>
            </a:r>
            <a:r>
              <a:rPr lang="de-DE" dirty="0" smtClean="0"/>
              <a:t> </a:t>
            </a:r>
            <a:r>
              <a:rPr lang="de-DE" dirty="0" err="1" smtClean="0"/>
              <a:t>receiver</a:t>
            </a:r>
            <a:r>
              <a:rPr lang="de-DE" dirty="0" smtClean="0"/>
              <a:t> </a:t>
            </a:r>
            <a:r>
              <a:rPr lang="de-DE" dirty="0" err="1" smtClean="0"/>
              <a:t>to</a:t>
            </a:r>
            <a:r>
              <a:rPr lang="de-DE" dirty="0" smtClean="0"/>
              <a:t> </a:t>
            </a:r>
            <a:r>
              <a:rPr lang="de-DE" dirty="0" err="1" smtClean="0"/>
              <a:t>discs</a:t>
            </a:r>
            <a:r>
              <a:rPr lang="de-DE" dirty="0" smtClean="0"/>
              <a:t> (1m): 97% </a:t>
            </a:r>
            <a:r>
              <a:rPr lang="de-DE" dirty="0" smtClean="0">
                <a:sym typeface="Wingdings" panose="05000000000000000000" pitchFamily="2" charset="2"/>
              </a:rPr>
              <a:t> 3% </a:t>
            </a:r>
            <a:r>
              <a:rPr lang="de-DE" dirty="0" err="1" smtClean="0">
                <a:sym typeface="Wingdings" panose="05000000000000000000" pitchFamily="2" charset="2"/>
              </a:rPr>
              <a:t>dumped</a:t>
            </a:r>
            <a:r>
              <a:rPr lang="de-DE" dirty="0" smtClean="0">
                <a:sym typeface="Wingdings" panose="05000000000000000000" pitchFamily="2" charset="2"/>
              </a:rPr>
              <a:t> </a:t>
            </a:r>
            <a:r>
              <a:rPr lang="de-DE" dirty="0" err="1" smtClean="0">
                <a:sym typeface="Wingdings" panose="05000000000000000000" pitchFamily="2" charset="2"/>
              </a:rPr>
              <a:t>elsewhere</a:t>
            </a:r>
            <a:r>
              <a:rPr lang="de-DE" dirty="0" smtClean="0">
                <a:sym typeface="Wingdings" panose="05000000000000000000" pitchFamily="2" charset="2"/>
              </a:rPr>
              <a:t>  300K  9K </a:t>
            </a:r>
            <a:r>
              <a:rPr lang="de-DE" dirty="0" err="1" smtClean="0">
                <a:sym typeface="Wingdings" panose="05000000000000000000" pitchFamily="2" charset="2"/>
              </a:rPr>
              <a:t>system</a:t>
            </a:r>
            <a:r>
              <a:rPr lang="de-DE" dirty="0" smtClean="0">
                <a:sym typeface="Wingdings" panose="05000000000000000000" pitchFamily="2" charset="2"/>
              </a:rPr>
              <a:t> </a:t>
            </a:r>
            <a:r>
              <a:rPr lang="de-DE" dirty="0" err="1" smtClean="0">
                <a:sym typeface="Wingdings" panose="05000000000000000000" pitchFamily="2" charset="2"/>
              </a:rPr>
              <a:t>temperature</a:t>
            </a:r>
            <a:endParaRPr lang="de-DE" dirty="0" smtClean="0">
              <a:sym typeface="Wingdings" panose="05000000000000000000" pitchFamily="2" charset="2"/>
            </a:endParaRPr>
          </a:p>
          <a:p>
            <a:pPr lvl="1"/>
            <a:r>
              <a:rPr lang="de-DE" dirty="0" err="1" smtClean="0">
                <a:sym typeface="Wingdings" panose="05000000000000000000" pitchFamily="2" charset="2"/>
              </a:rPr>
              <a:t>Use</a:t>
            </a:r>
            <a:r>
              <a:rPr lang="de-DE" dirty="0" smtClean="0">
                <a:sym typeface="Wingdings" panose="05000000000000000000" pitchFamily="2" charset="2"/>
              </a:rPr>
              <a:t> multiple </a:t>
            </a:r>
            <a:r>
              <a:rPr lang="de-DE" dirty="0" err="1" smtClean="0">
                <a:sym typeface="Wingdings" panose="05000000000000000000" pitchFamily="2" charset="2"/>
              </a:rPr>
              <a:t>harmonics</a:t>
            </a:r>
            <a:r>
              <a:rPr lang="de-DE" dirty="0" smtClean="0">
                <a:sym typeface="Wingdings" panose="05000000000000000000" pitchFamily="2" charset="2"/>
              </a:rPr>
              <a:t>  </a:t>
            </a:r>
            <a:r>
              <a:rPr lang="de-DE" dirty="0" err="1" smtClean="0">
                <a:sym typeface="Wingdings" panose="05000000000000000000" pitchFamily="2" charset="2"/>
              </a:rPr>
              <a:t>multiplexing</a:t>
            </a:r>
            <a:r>
              <a:rPr lang="de-DE" dirty="0" smtClean="0">
                <a:sym typeface="Wingdings" panose="05000000000000000000" pitchFamily="2" charset="2"/>
              </a:rPr>
              <a:t>!</a:t>
            </a:r>
          </a:p>
          <a:p>
            <a:pPr lvl="1"/>
            <a:r>
              <a:rPr lang="de-DE" dirty="0" smtClean="0">
                <a:sym typeface="Wingdings" panose="05000000000000000000" pitchFamily="2" charset="2"/>
              </a:rPr>
              <a:t>Prototype </a:t>
            </a:r>
            <a:r>
              <a:rPr lang="de-DE" dirty="0" err="1" smtClean="0">
                <a:sym typeface="Wingdings" panose="05000000000000000000" pitchFamily="2" charset="2"/>
              </a:rPr>
              <a:t>booster</a:t>
            </a:r>
            <a:r>
              <a:rPr lang="de-DE" dirty="0" smtClean="0">
                <a:sym typeface="Wingdings" panose="05000000000000000000" pitchFamily="2" charset="2"/>
              </a:rPr>
              <a:t>: </a:t>
            </a:r>
            <a:r>
              <a:rPr lang="de-DE" dirty="0" err="1" smtClean="0">
                <a:sym typeface="Wingdings" panose="05000000000000000000" pitchFamily="2" charset="2"/>
              </a:rPr>
              <a:t>maximize</a:t>
            </a:r>
            <a:r>
              <a:rPr lang="de-DE" dirty="0" smtClean="0">
                <a:sym typeface="Wingdings" panose="05000000000000000000" pitchFamily="2" charset="2"/>
              </a:rPr>
              <a:t> </a:t>
            </a:r>
            <a:r>
              <a:rPr lang="de-DE" dirty="0" err="1" smtClean="0">
                <a:sym typeface="Wingdings" panose="05000000000000000000" pitchFamily="2" charset="2"/>
              </a:rPr>
              <a:t>it</a:t>
            </a:r>
            <a:endParaRPr lang="en-US" dirty="0"/>
          </a:p>
        </p:txBody>
      </p:sp>
    </p:spTree>
    <p:extLst>
      <p:ext uri="{BB962C8B-B14F-4D97-AF65-F5344CB8AC3E}">
        <p14:creationId xmlns:p14="http://schemas.microsoft.com/office/powerpoint/2010/main" val="14149972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480</TotalTime>
  <Words>67</Words>
  <Application>Microsoft Office PowerPoint</Application>
  <PresentationFormat>On-screen Show (4:3)</PresentationFormat>
  <Paragraphs>8</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Phase transition:  EXCITING TIME!  Innovation partnership  Collecting committments from institutes!  FTEs still subcritical for Phase II  Everybody should look around, ask around, potentially interested institutes:   Open topics/where do we need help: Booster  Receiver Detector 30GHz-100GHz Detector 10GHz-40GHz Slow control … </vt:lpstr>
      <vt:lpstr>Vessel mechanics:   It has to be defined very soon!  List of prototype measurements to be done (Erika) List of characterization measurements  Good progress in understanding 3D simulation vs. 1D model   Time schedule  critical issue, potential show stopper!   But: operate Prototype in yoke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dc:title>
  <dc:creator>bela</dc:creator>
  <cp:lastModifiedBy>bela</cp:lastModifiedBy>
  <cp:revision>10</cp:revision>
  <dcterms:created xsi:type="dcterms:W3CDTF">2018-10-09T07:16:12Z</dcterms:created>
  <dcterms:modified xsi:type="dcterms:W3CDTF">2018-10-09T15:16:47Z</dcterms:modified>
</cp:coreProperties>
</file>