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72" r:id="rId5"/>
    <p:sldId id="264" r:id="rId6"/>
    <p:sldId id="265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57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82525" y="6477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Comic Sans MS" pitchFamily="66" charset="0"/>
              </a:defRPr>
            </a:lvl1pPr>
          </a:lstStyle>
          <a:p>
            <a:fld id="{C8940F26-711D-4C09-83B3-93C07166C719}" type="slidenum">
              <a:rPr lang="en-US" altLang="de-DE"/>
              <a:pPr/>
              <a:t>‹#›</a:t>
            </a:fld>
            <a:endParaRPr lang="en-US" alt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82525" y="6477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Comic Sans MS" pitchFamily="66" charset="0"/>
              </a:defRPr>
            </a:lvl1pPr>
          </a:lstStyle>
          <a:p>
            <a:fld id="{C8940F26-711D-4C09-83B3-93C07166C719}" type="slidenum">
              <a:rPr lang="en-US" altLang="de-DE"/>
              <a:pPr/>
              <a:t>‹#›</a:t>
            </a:fld>
            <a:endParaRPr lang="en-US" alt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7FF3DB-9944-4BC9-AF28-EF2F7A16C2FB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64F72-28EF-4E03-8FD9-111FCB1AA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DE3832-3E36-4F3E-BE66-838FA953CCF2}" type="slidenum">
              <a:rPr lang="en-US" altLang="de-DE"/>
              <a:pPr/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39636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bela\AppData\Local\Temp\Rar$DIa11256.14634\MadMax-Logo_RGB-grau-orange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993" y="76200"/>
            <a:ext cx="1597007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82525" y="6477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latin typeface="Comic Sans MS" pitchFamily="66" charset="0"/>
              </a:defRPr>
            </a:lvl1pPr>
          </a:lstStyle>
          <a:p>
            <a:fld id="{C8940F26-711D-4C09-83B3-93C07166C719}" type="slidenum">
              <a:rPr lang="en-US" altLang="de-DE"/>
              <a:pPr/>
              <a:t>‹#›</a:t>
            </a:fld>
            <a:endParaRPr lang="en-US" altLang="de-DE" dirty="0"/>
          </a:p>
        </p:txBody>
      </p:sp>
      <p:pic>
        <p:nvPicPr>
          <p:cNvPr id="10" name="Picture 15" descr="MPP_os_logo_cmyk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6563" cy="41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6" descr="minerva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6319838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20"/>
          <p:cNvSpPr>
            <a:spLocks noChangeArrowheads="1"/>
          </p:cNvSpPr>
          <p:nvPr userDrawn="1"/>
        </p:nvSpPr>
        <p:spPr bwMode="auto">
          <a:xfrm>
            <a:off x="7398462" y="-25333"/>
            <a:ext cx="22113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de-DE" sz="1400" b="1" dirty="0">
                <a:solidFill>
                  <a:srgbClr val="008080"/>
                </a:solidFill>
              </a:rPr>
              <a:t>B. </a:t>
            </a:r>
            <a:r>
              <a:rPr lang="en-US" altLang="de-DE" sz="1400" b="1" dirty="0" err="1">
                <a:solidFill>
                  <a:srgbClr val="008080"/>
                </a:solidFill>
              </a:rPr>
              <a:t>Majorovits</a:t>
            </a:r>
            <a:endParaRPr lang="en-US" altLang="de-DE" sz="1400" b="1" dirty="0">
              <a:solidFill>
                <a:srgbClr val="008080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133600" y="6483089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Collaboration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Meeting Zaragoza, </a:t>
            </a:r>
            <a:r>
              <a:rPr lang="de-DE" sz="1600" b="1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Oct</a:t>
            </a:r>
            <a:r>
              <a:rPr lang="de-DE" sz="16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8&amp;9  2018 </a:t>
            </a:r>
            <a:endParaRPr lang="en-US" sz="16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81000" y="1219200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 </a:t>
            </a:r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Collaboration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meeting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4294967295"/>
          </p:nvPr>
        </p:nvSpPr>
        <p:spPr>
          <a:xfrm>
            <a:off x="762000" y="2667000"/>
            <a:ext cx="8077200" cy="2971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de-DE" sz="2400" dirty="0" err="1" smtClean="0"/>
              <a:t>Where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</a:t>
            </a:r>
            <a:r>
              <a:rPr lang="de-DE" sz="2400" dirty="0" err="1" smtClean="0"/>
              <a:t>we</a:t>
            </a:r>
            <a:r>
              <a:rPr lang="de-DE" sz="2400" dirty="0" smtClean="0"/>
              <a:t>? </a:t>
            </a:r>
          </a:p>
          <a:p>
            <a:r>
              <a:rPr lang="de-DE" sz="2400" dirty="0" smtClean="0"/>
              <a:t>Critical </a:t>
            </a:r>
            <a:r>
              <a:rPr lang="de-DE" sz="2400" dirty="0" err="1" smtClean="0"/>
              <a:t>Decisions</a:t>
            </a:r>
            <a:r>
              <a:rPr lang="de-DE" sz="2400" dirty="0" smtClean="0"/>
              <a:t>? Potential </a:t>
            </a:r>
            <a:r>
              <a:rPr lang="de-DE" sz="2400" dirty="0" err="1" smtClean="0"/>
              <a:t>show</a:t>
            </a:r>
            <a:r>
              <a:rPr lang="de-DE" sz="2400" dirty="0" smtClean="0"/>
              <a:t> </a:t>
            </a:r>
            <a:r>
              <a:rPr lang="de-DE" sz="2400" dirty="0" err="1" smtClean="0"/>
              <a:t>stoppers</a:t>
            </a:r>
            <a:r>
              <a:rPr lang="de-DE" sz="2400" dirty="0" smtClean="0"/>
              <a:t>?</a:t>
            </a:r>
          </a:p>
          <a:p>
            <a:r>
              <a:rPr lang="de-DE" sz="2400" dirty="0" err="1" smtClean="0"/>
              <a:t>Prepare</a:t>
            </a:r>
            <a:r>
              <a:rPr lang="de-DE" sz="2400" dirty="0" smtClean="0"/>
              <a:t> </a:t>
            </a:r>
            <a:r>
              <a:rPr lang="de-DE" sz="2400" dirty="0" err="1" smtClean="0"/>
              <a:t>phase</a:t>
            </a:r>
            <a:r>
              <a:rPr lang="de-DE" sz="2400" dirty="0" smtClean="0"/>
              <a:t> </a:t>
            </a:r>
            <a:r>
              <a:rPr lang="de-DE" sz="2400" dirty="0" err="1" smtClean="0"/>
              <a:t>transition</a:t>
            </a:r>
            <a:r>
              <a:rPr lang="de-DE" sz="2400" dirty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innovation</a:t>
            </a:r>
            <a:r>
              <a:rPr lang="de-DE" sz="2400" dirty="0" smtClean="0"/>
              <a:t> </a:t>
            </a:r>
            <a:r>
              <a:rPr lang="de-DE" sz="2400" dirty="0" err="1" smtClean="0"/>
              <a:t>partnership</a:t>
            </a:r>
            <a:endParaRPr lang="de-DE" sz="2400" dirty="0" smtClean="0"/>
          </a:p>
          <a:p>
            <a:r>
              <a:rPr lang="de-DE" sz="2400" dirty="0" smtClean="0"/>
              <a:t>Phase II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experiment</a:t>
            </a:r>
            <a:r>
              <a:rPr lang="de-DE" sz="2400" dirty="0" smtClean="0"/>
              <a:t> </a:t>
            </a: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smtClean="0">
                <a:sym typeface="Wingdings" panose="05000000000000000000" pitchFamily="2" charset="2"/>
              </a:rPr>
              <a:t>WPs: Magnet</a:t>
            </a:r>
            <a:r>
              <a:rPr lang="de-DE" sz="2400" dirty="0" smtClean="0">
                <a:sym typeface="Wingdings" panose="05000000000000000000" pitchFamily="2" charset="2"/>
              </a:rPr>
              <a:t>, Booster, </a:t>
            </a:r>
            <a:r>
              <a:rPr lang="de-DE" sz="2400" dirty="0" smtClean="0">
                <a:sym typeface="Wingdings" panose="05000000000000000000" pitchFamily="2" charset="2"/>
              </a:rPr>
              <a:t>…</a:t>
            </a:r>
            <a:r>
              <a:rPr lang="de-DE" sz="2400" dirty="0">
                <a:sym typeface="Wingdings" panose="05000000000000000000" pitchFamily="2" charset="2"/>
              </a:rPr>
              <a:t/>
            </a:r>
            <a:br>
              <a:rPr lang="de-DE" sz="2400" dirty="0">
                <a:sym typeface="Wingdings" panose="05000000000000000000" pitchFamily="2" charset="2"/>
              </a:rPr>
            </a:br>
            <a:r>
              <a:rPr lang="de-DE" sz="2400" dirty="0" smtClean="0"/>
              <a:t>Shape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collaboration</a:t>
            </a:r>
            <a:r>
              <a:rPr lang="de-DE" sz="2400" dirty="0" smtClean="0"/>
              <a:t>:</a:t>
            </a:r>
            <a:br>
              <a:rPr lang="de-DE" sz="2400" dirty="0" smtClean="0"/>
            </a:br>
            <a:r>
              <a:rPr lang="de-DE" sz="2400" dirty="0" err="1" smtClean="0"/>
              <a:t>Where</a:t>
            </a:r>
            <a:r>
              <a:rPr lang="de-DE" sz="2400" dirty="0" smtClean="0"/>
              <a:t> do </a:t>
            </a:r>
            <a:r>
              <a:rPr lang="de-DE" sz="2400" dirty="0" err="1" smtClean="0"/>
              <a:t>we</a:t>
            </a:r>
            <a:r>
              <a:rPr lang="de-DE" sz="2400" dirty="0" smtClean="0"/>
              <a:t> </a:t>
            </a:r>
            <a:r>
              <a:rPr lang="de-DE" sz="2400" dirty="0" err="1" smtClean="0"/>
              <a:t>need</a:t>
            </a:r>
            <a:r>
              <a:rPr lang="de-DE" sz="2400" dirty="0" smtClean="0"/>
              <a:t> </a:t>
            </a:r>
            <a:r>
              <a:rPr lang="de-DE" sz="2400" dirty="0" err="1" smtClean="0"/>
              <a:t>more</a:t>
            </a:r>
            <a:r>
              <a:rPr lang="de-DE" sz="2400" dirty="0" smtClean="0"/>
              <a:t> </a:t>
            </a:r>
            <a:r>
              <a:rPr lang="de-DE" sz="2400" dirty="0" err="1" smtClean="0"/>
              <a:t>help</a:t>
            </a:r>
            <a:r>
              <a:rPr lang="de-DE" sz="2400" dirty="0" smtClean="0"/>
              <a:t>?</a:t>
            </a:r>
          </a:p>
          <a:p>
            <a:r>
              <a:rPr lang="de-DE" sz="2400" dirty="0" smtClean="0"/>
              <a:t>A </a:t>
            </a:r>
            <a:r>
              <a:rPr lang="de-DE" sz="2400" dirty="0" err="1" smtClean="0"/>
              <a:t>bit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                 </a:t>
            </a:r>
            <a:r>
              <a:rPr lang="de-DE" sz="2400" dirty="0" smtClean="0"/>
              <a:t> </a:t>
            </a:r>
            <a:r>
              <a:rPr lang="de-DE" sz="2400" dirty="0" err="1" smtClean="0"/>
              <a:t>terminology</a:t>
            </a:r>
            <a:endParaRPr lang="de-DE" sz="2400" dirty="0" smtClean="0"/>
          </a:p>
          <a:p>
            <a:endParaRPr lang="en-US" sz="2400" dirty="0"/>
          </a:p>
        </p:txBody>
      </p:sp>
      <p:pic>
        <p:nvPicPr>
          <p:cNvPr id="5" name="Picture 4" descr="C:\Users\bela\AppData\Local\Temp\Rar$DIa11256.14634\MadMax-Logo_RGB-grau-oran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137" y="5181600"/>
            <a:ext cx="136886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bela\AppData\Local\Temp\Rar$DIa11256.14634\MadMax-Logo_RGB-grau-oran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219200"/>
            <a:ext cx="1825151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33" y="685800"/>
            <a:ext cx="9197333" cy="481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532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874707" y="656272"/>
            <a:ext cx="73548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50000"/>
              </a:spcBef>
            </a:pPr>
            <a:r>
              <a:rPr lang="de-DE" altLang="de-DE" b="1" dirty="0" smtClean="0"/>
              <a:t>Phase </a:t>
            </a:r>
            <a:r>
              <a:rPr lang="de-DE" altLang="de-DE" b="1" dirty="0" err="1" smtClean="0"/>
              <a:t>transition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for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whole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project</a:t>
            </a:r>
            <a:r>
              <a:rPr lang="de-DE" altLang="de-DE" b="1" dirty="0" smtClean="0"/>
              <a:t>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95400"/>
            <a:ext cx="5530850" cy="5308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114800" y="1143000"/>
            <a:ext cx="1828800" cy="5638800"/>
          </a:xfrm>
          <a:prstGeom prst="rect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6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874707" y="656272"/>
            <a:ext cx="73548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50000"/>
              </a:spcBef>
            </a:pPr>
            <a:r>
              <a:rPr lang="de-DE" altLang="de-DE" b="1" dirty="0" smtClean="0"/>
              <a:t>Phase </a:t>
            </a:r>
            <a:r>
              <a:rPr lang="de-DE" altLang="de-DE" b="1" dirty="0" err="1" smtClean="0"/>
              <a:t>transition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for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whole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project</a:t>
            </a:r>
            <a:r>
              <a:rPr lang="de-DE" altLang="de-DE" b="1" dirty="0" smtClean="0"/>
              <a:t>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95400"/>
            <a:ext cx="5530850" cy="5308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0" y="1512277"/>
            <a:ext cx="5556250" cy="5280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114800" y="1143000"/>
            <a:ext cx="1828800" cy="5638800"/>
          </a:xfrm>
          <a:prstGeom prst="rect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7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347264"/>
            <a:ext cx="9197333" cy="481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04891"/>
              </p:ext>
            </p:extLst>
          </p:nvPr>
        </p:nvGraphicFramePr>
        <p:xfrm>
          <a:off x="152400" y="1905000"/>
          <a:ext cx="8763004" cy="2566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1816"/>
                <a:gridCol w="691816"/>
                <a:gridCol w="691816"/>
                <a:gridCol w="691816"/>
                <a:gridCol w="461211"/>
                <a:gridCol w="461211"/>
                <a:gridCol w="461211"/>
                <a:gridCol w="461211"/>
                <a:gridCol w="691816"/>
                <a:gridCol w="691816"/>
                <a:gridCol w="691816"/>
                <a:gridCol w="691816"/>
                <a:gridCol w="691816"/>
                <a:gridCol w="691816"/>
              </a:tblGrid>
              <a:tr h="41656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Aachen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DESY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Uni Hamburg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MPP, München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Tübingen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MPIfR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Saclay CEA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Zaragoza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</a:tr>
              <a:tr h="41656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available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hiring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available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hiring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available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hiring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</a:tr>
              <a:tr h="216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Man/PI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</a:tr>
              <a:tr h="216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Exp Staff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1.1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</a:tr>
              <a:tr h="216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Exp PD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5.8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</a:tr>
              <a:tr h="216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Exp PhD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</a:tr>
              <a:tr h="216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effectLst/>
                        </a:rPr>
                        <a:t>3.2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</a:tr>
              <a:tr h="2166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 Staff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</a:tr>
              <a:tr h="216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Th Staff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</a:tr>
              <a:tr h="216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Th PD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123" marR="6123" marT="6123" marB="0" anchor="b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676400" y="4572000"/>
            <a:ext cx="501932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Not bad for a start</a:t>
            </a:r>
          </a:p>
          <a:p>
            <a:r>
              <a:rPr lang="de-DE" sz="2400" b="1" dirty="0" smtClean="0"/>
              <a:t>	But Phase II &amp; III </a:t>
            </a:r>
            <a:r>
              <a:rPr lang="de-DE" sz="2400" b="1" dirty="0" err="1" smtClean="0"/>
              <a:t>needs</a:t>
            </a:r>
            <a:r>
              <a:rPr lang="de-DE" sz="2400" b="1" dirty="0" smtClean="0"/>
              <a:t> MORE!</a:t>
            </a:r>
          </a:p>
          <a:p>
            <a:endParaRPr lang="de-DE" sz="2400" b="1" dirty="0"/>
          </a:p>
          <a:p>
            <a:r>
              <a:rPr lang="de-DE" sz="2400" b="1" dirty="0" smtClean="0">
                <a:sym typeface="Wingdings" panose="05000000000000000000" pitchFamily="2" charset="2"/>
              </a:rPr>
              <a:t> IKZ  /  CPPM / ???</a:t>
            </a:r>
            <a:endParaRPr lang="en-US" sz="2400" b="1" dirty="0"/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874707" y="656272"/>
            <a:ext cx="73548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50000"/>
              </a:spcBef>
            </a:pPr>
            <a:r>
              <a:rPr lang="de-DE" altLang="de-DE" b="1" dirty="0" smtClean="0"/>
              <a:t>Shape </a:t>
            </a:r>
            <a:r>
              <a:rPr lang="de-DE" altLang="de-DE" b="1" dirty="0" err="1" smtClean="0"/>
              <a:t>of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collaboration</a:t>
            </a:r>
            <a:r>
              <a:rPr lang="de-DE" altLang="de-DE" b="1" dirty="0" smtClean="0"/>
              <a:t>:</a:t>
            </a:r>
          </a:p>
        </p:txBody>
      </p:sp>
      <p:pic>
        <p:nvPicPr>
          <p:cNvPr id="3074" name="Picture 2" descr="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334000"/>
            <a:ext cx="1066800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202" y="5334000"/>
            <a:ext cx="948447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224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874707" y="656272"/>
            <a:ext cx="73548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50000"/>
              </a:spcBef>
            </a:pPr>
            <a:r>
              <a:rPr lang="de-DE" altLang="de-DE" b="1" dirty="0" smtClean="0"/>
              <a:t>Phase </a:t>
            </a:r>
            <a:r>
              <a:rPr lang="de-DE" altLang="de-DE" b="1" dirty="0" err="1" smtClean="0"/>
              <a:t>transition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for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whole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project</a:t>
            </a:r>
            <a:r>
              <a:rPr lang="de-DE" altLang="de-DE" b="1" dirty="0" smtClean="0"/>
              <a:t>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95400"/>
            <a:ext cx="5530850" cy="5308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0" y="1512277"/>
            <a:ext cx="5556250" cy="5280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114800" y="1143000"/>
            <a:ext cx="1828800" cy="5638800"/>
          </a:xfrm>
          <a:prstGeom prst="rect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3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2133600" y="1143000"/>
            <a:ext cx="3276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Booster+Vessel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791200" y="1143000"/>
            <a:ext cx="18288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Magnet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981200"/>
            <a:ext cx="18288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Phase I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3429000"/>
            <a:ext cx="18288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Phase II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5334000"/>
            <a:ext cx="19050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Phase III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67000" y="1828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Seed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setup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3600" y="2362200"/>
            <a:ext cx="3048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Proof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principle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Booster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Receiver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de-D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Antenna</a:t>
            </a:r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de-DE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5410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Final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booster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09800" y="3503474"/>
            <a:ext cx="2895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Prototype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booster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Booster </a:t>
            </a:r>
            <a:r>
              <a:rPr lang="en-US" sz="1200" dirty="0"/>
              <a:t>endcap (BE)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Booster section (BS)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Waveguide section (WS)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Mirror section (MS)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Antenna section (AS)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Receiver endcap (</a:t>
            </a:r>
            <a:r>
              <a:rPr lang="en-US" sz="1200" dirty="0" smtClean="0"/>
              <a:t>RE)</a:t>
            </a:r>
            <a:endParaRPr lang="en-US" dirty="0"/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38800" y="3505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Demonstrator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magnet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3600" y="4026932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Prototype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magnet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72200" y="54218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B.F.M.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52400" y="0"/>
            <a:ext cx="8610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little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terminology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10200" y="1944469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 design </a:t>
            </a:r>
          </a:p>
          <a:p>
            <a:pPr algn="ctr"/>
            <a:r>
              <a:rPr lang="de-DE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 </a:t>
            </a:r>
            <a:r>
              <a:rPr lang="de-DE" b="1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theta</a:t>
            </a:r>
            <a:r>
              <a:rPr lang="de-DE" b="1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design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04800" y="1752600"/>
            <a:ext cx="8458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981200" y="1143000"/>
            <a:ext cx="0" cy="525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86400" y="1143000"/>
            <a:ext cx="0" cy="525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04800" y="3429000"/>
            <a:ext cx="84582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04800" y="5257800"/>
            <a:ext cx="84582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6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" y="0"/>
            <a:ext cx="86106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little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de-DE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terminology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90800" y="1143000"/>
            <a:ext cx="3962400" cy="28194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Bandwidth</a:t>
            </a:r>
            <a:r>
              <a:rPr lang="de-D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Boost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factor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Axion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Mirror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Receiver</a:t>
            </a:r>
          </a:p>
          <a:p>
            <a:pPr algn="l"/>
            <a:endParaRPr lang="de-DE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Boost</a:t>
            </a:r>
            <a:br>
              <a:rPr lang="de-D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Amplitude</a:t>
            </a:r>
            <a:b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endParaRPr lang="de-DE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Mirror</a:t>
            </a:r>
            <a:r>
              <a:rPr lang="de-D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parabolic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copper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continue</a:t>
            </a: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de-DE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72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5" y="1752600"/>
            <a:ext cx="8229600" cy="1143000"/>
          </a:xfrm>
        </p:spPr>
        <p:txBody>
          <a:bodyPr/>
          <a:lstStyle/>
          <a:p>
            <a:r>
              <a:rPr lang="de-DE" dirty="0" err="1" smtClean="0"/>
              <a:t>Bottlenecks</a:t>
            </a:r>
            <a:r>
              <a:rPr lang="de-DE" dirty="0" smtClean="0"/>
              <a:t> last </a:t>
            </a:r>
            <a:r>
              <a:rPr lang="de-DE" dirty="0" err="1" smtClean="0"/>
              <a:t>meeting</a:t>
            </a:r>
            <a:r>
              <a:rPr lang="de-DE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848000"/>
            <a:ext cx="8676456" cy="4525963"/>
          </a:xfrm>
        </p:spPr>
        <p:txBody>
          <a:bodyPr>
            <a:normAutofit/>
          </a:bodyPr>
          <a:lstStyle/>
          <a:p>
            <a:r>
              <a:rPr lang="de-DE" sz="2400" dirty="0" smtClean="0"/>
              <a:t>Manpower &amp; </a:t>
            </a:r>
            <a:r>
              <a:rPr lang="de-DE" sz="2400" dirty="0" err="1" smtClean="0"/>
              <a:t>financial</a:t>
            </a:r>
            <a:r>
              <a:rPr lang="de-DE" sz="2400" dirty="0" smtClean="0"/>
              <a:t> </a:t>
            </a:r>
            <a:r>
              <a:rPr lang="de-DE" sz="2400" dirty="0" err="1" smtClean="0"/>
              <a:t>situation</a:t>
            </a:r>
            <a:r>
              <a:rPr lang="de-DE" sz="2400" dirty="0" smtClean="0"/>
              <a:t> </a:t>
            </a:r>
            <a:r>
              <a:rPr lang="de-DE" sz="2400" b="1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 </a:t>
            </a:r>
            <a:r>
              <a:rPr lang="de-DE" sz="2400" b="1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IMPROVING, still </a:t>
            </a:r>
            <a:r>
              <a:rPr lang="de-DE" sz="2400" b="1" dirty="0" err="1" smtClean="0">
                <a:solidFill>
                  <a:schemeClr val="accent6"/>
                </a:solidFill>
                <a:sym typeface="Wingdings" panose="05000000000000000000" pitchFamily="2" charset="2"/>
              </a:rPr>
              <a:t>subcritical</a:t>
            </a:r>
            <a:endParaRPr lang="de-DE" sz="2400" b="1" dirty="0" smtClean="0">
              <a:solidFill>
                <a:schemeClr val="accent6"/>
              </a:solidFill>
            </a:endParaRPr>
          </a:p>
          <a:p>
            <a:r>
              <a:rPr lang="de-DE" sz="2400" dirty="0" smtClean="0"/>
              <a:t>Understanding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reflections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losses</a:t>
            </a:r>
            <a:r>
              <a:rPr lang="de-DE" sz="2400" dirty="0" smtClean="0"/>
              <a:t>  </a:t>
            </a:r>
            <a:r>
              <a:rPr lang="de-DE" sz="2400" b="1" dirty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de-DE" sz="24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see</a:t>
            </a:r>
            <a:r>
              <a:rPr lang="de-DE" sz="24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de-DE" sz="24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presentations</a:t>
            </a:r>
            <a:endParaRPr lang="de-DE" sz="2400" dirty="0" smtClean="0"/>
          </a:p>
          <a:p>
            <a:r>
              <a:rPr lang="de-DE" sz="2400" dirty="0" smtClean="0"/>
              <a:t>Magnet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characterizations</a:t>
            </a:r>
            <a:r>
              <a:rPr lang="de-DE" sz="2400" dirty="0" smtClean="0"/>
              <a:t> </a:t>
            </a:r>
            <a:r>
              <a:rPr lang="de-DE" sz="2400" dirty="0" err="1" smtClean="0"/>
              <a:t>needed</a:t>
            </a:r>
            <a:r>
              <a:rPr lang="de-DE" sz="2400" dirty="0" smtClean="0"/>
              <a:t>! </a:t>
            </a:r>
            <a:r>
              <a:rPr lang="de-DE" sz="2400" dirty="0" smtClean="0">
                <a:solidFill>
                  <a:srgbClr val="92D050"/>
                </a:solidFill>
                <a:sym typeface="Wingdings" panose="05000000000000000000" pitchFamily="2" charset="2"/>
              </a:rPr>
              <a:t> ALPS &amp; CEA ERC</a:t>
            </a:r>
            <a:endParaRPr lang="de-DE" sz="2400" dirty="0" smtClean="0">
              <a:solidFill>
                <a:srgbClr val="92D050"/>
              </a:solidFill>
            </a:endParaRPr>
          </a:p>
          <a:p>
            <a:r>
              <a:rPr lang="de-DE" sz="2400" dirty="0" smtClean="0"/>
              <a:t>Prototype </a:t>
            </a:r>
            <a:r>
              <a:rPr lang="de-DE" sz="2400" dirty="0" err="1" smtClean="0"/>
              <a:t>magnet</a:t>
            </a:r>
            <a:r>
              <a:rPr lang="de-DE" sz="2400" dirty="0" smtClean="0"/>
              <a:t> </a:t>
            </a:r>
            <a:r>
              <a:rPr lang="de-DE" sz="2400" dirty="0" err="1" smtClean="0"/>
              <a:t>can</a:t>
            </a:r>
            <a:r>
              <a:rPr lang="de-DE" sz="2400" dirty="0" smtClean="0"/>
              <a:t> not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used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dirty="0" err="1" smtClean="0"/>
              <a:t>physics</a:t>
            </a:r>
            <a:r>
              <a:rPr lang="de-DE" sz="2400" dirty="0" smtClean="0"/>
              <a:t>?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 CEA ERC</a:t>
            </a:r>
            <a:endParaRPr lang="de-DE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de-DE" sz="2400" dirty="0" err="1" smtClean="0"/>
              <a:t>Complicated</a:t>
            </a:r>
            <a:r>
              <a:rPr lang="de-DE" sz="2400" dirty="0" smtClean="0"/>
              <a:t> </a:t>
            </a:r>
            <a:r>
              <a:rPr lang="de-DE" sz="2400" dirty="0" err="1" smtClean="0"/>
              <a:t>booster</a:t>
            </a:r>
            <a:r>
              <a:rPr lang="de-DE" sz="2400" dirty="0" smtClean="0"/>
              <a:t> </a:t>
            </a:r>
            <a:r>
              <a:rPr lang="de-DE" sz="2400" dirty="0" err="1" smtClean="0"/>
              <a:t>Mechanics</a:t>
            </a:r>
            <a:r>
              <a:rPr lang="de-DE" sz="2400" dirty="0" smtClean="0"/>
              <a:t> &amp; </a:t>
            </a:r>
            <a:r>
              <a:rPr lang="de-DE" sz="2400" dirty="0" err="1" smtClean="0"/>
              <a:t>Cryogenics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 Design </a:t>
            </a:r>
            <a:r>
              <a:rPr lang="de-DE" sz="2400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phase</a:t>
            </a:r>
            <a:endParaRPr lang="de-DE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de-DE" sz="2400" dirty="0" err="1" smtClean="0"/>
              <a:t>Our</a:t>
            </a:r>
            <a:r>
              <a:rPr lang="de-DE" sz="2400" dirty="0" smtClean="0"/>
              <a:t> </a:t>
            </a:r>
            <a:r>
              <a:rPr lang="de-DE" sz="2400" dirty="0" err="1" smtClean="0"/>
              <a:t>quota</a:t>
            </a:r>
            <a:r>
              <a:rPr lang="de-DE" sz="2400" dirty="0" smtClean="0"/>
              <a:t>! </a:t>
            </a:r>
            <a:r>
              <a:rPr lang="de-DE" sz="24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100% </a:t>
            </a:r>
            <a:r>
              <a:rPr lang="de-DE" sz="2400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improvement</a:t>
            </a:r>
            <a:r>
              <a:rPr lang="de-DE" sz="24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!</a:t>
            </a:r>
            <a:endParaRPr lang="de-DE" sz="2400" b="1" dirty="0" smtClean="0">
              <a:solidFill>
                <a:srgbClr val="00B050"/>
              </a:solidFill>
            </a:endParaRPr>
          </a:p>
          <a:p>
            <a:endParaRPr lang="de-DE" sz="2400" dirty="0" smtClean="0"/>
          </a:p>
          <a:p>
            <a:endParaRPr lang="de-DE" sz="2400" dirty="0" smtClean="0"/>
          </a:p>
          <a:p>
            <a:endParaRPr lang="de-DE" sz="2400" dirty="0"/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514600" y="762000"/>
            <a:ext cx="41372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err="1"/>
              <a:t>Where</a:t>
            </a:r>
            <a:r>
              <a:rPr lang="de-DE" sz="3600" b="1" dirty="0"/>
              <a:t> </a:t>
            </a:r>
            <a:r>
              <a:rPr lang="de-DE" sz="3600" b="1" dirty="0" err="1"/>
              <a:t>are</a:t>
            </a:r>
            <a:r>
              <a:rPr lang="de-DE" sz="3600" b="1" dirty="0"/>
              <a:t> </a:t>
            </a:r>
            <a:r>
              <a:rPr lang="de-DE" sz="3600" b="1" dirty="0" err="1" smtClean="0"/>
              <a:t>we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now</a:t>
            </a:r>
            <a:r>
              <a:rPr lang="de-DE" sz="3600" b="1" dirty="0" smtClean="0"/>
              <a:t>? </a:t>
            </a:r>
            <a:endParaRPr lang="de-DE" sz="3600" b="1" dirty="0"/>
          </a:p>
        </p:txBody>
      </p:sp>
    </p:spTree>
    <p:extLst>
      <p:ext uri="{BB962C8B-B14F-4D97-AF65-F5344CB8AC3E}">
        <p14:creationId xmlns:p14="http://schemas.microsoft.com/office/powerpoint/2010/main" val="301017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3984" y="557064"/>
            <a:ext cx="8856984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Critical </a:t>
            </a:r>
            <a:r>
              <a:rPr lang="de-DE" dirty="0" err="1" smtClean="0"/>
              <a:t>Decisions</a:t>
            </a:r>
            <a:r>
              <a:rPr lang="de-DE" dirty="0" smtClean="0"/>
              <a:t> last </a:t>
            </a:r>
            <a:r>
              <a:rPr lang="de-DE" dirty="0" err="1" smtClean="0"/>
              <a:t>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288232"/>
            <a:ext cx="7344816" cy="5112568"/>
          </a:xfrm>
        </p:spPr>
        <p:txBody>
          <a:bodyPr>
            <a:noAutofit/>
          </a:bodyPr>
          <a:lstStyle/>
          <a:p>
            <a:r>
              <a:rPr lang="de-DE" sz="2400" dirty="0" err="1" smtClean="0">
                <a:solidFill>
                  <a:schemeClr val="bg1">
                    <a:lumMod val="95000"/>
                  </a:schemeClr>
                </a:solidFill>
              </a:rPr>
              <a:t>Which</a:t>
            </a:r>
            <a:r>
              <a:rPr lang="de-DE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bg1">
                    <a:lumMod val="95000"/>
                  </a:schemeClr>
                </a:solidFill>
              </a:rPr>
              <a:t>mass</a:t>
            </a:r>
            <a:r>
              <a:rPr lang="de-DE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bg1">
                    <a:lumMod val="95000"/>
                  </a:schemeClr>
                </a:solidFill>
              </a:rPr>
              <a:t>range</a:t>
            </a:r>
            <a:r>
              <a:rPr lang="de-DE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bg1">
                    <a:lumMod val="95000"/>
                  </a:schemeClr>
                </a:solidFill>
              </a:rPr>
              <a:t>to</a:t>
            </a:r>
            <a:r>
              <a:rPr lang="de-DE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bg1">
                    <a:lumMod val="95000"/>
                  </a:schemeClr>
                </a:solidFill>
              </a:rPr>
              <a:t>cover</a:t>
            </a:r>
            <a:r>
              <a:rPr lang="de-DE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br>
              <a:rPr lang="de-DE" sz="2400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de-DE" sz="2400" dirty="0" smtClean="0">
                <a:solidFill>
                  <a:schemeClr val="bg1">
                    <a:lumMod val="9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de-DE" sz="2400" dirty="0" err="1" smtClean="0">
                <a:solidFill>
                  <a:schemeClr val="bg1">
                    <a:lumMod val="95000"/>
                  </a:schemeClr>
                </a:solidFill>
                <a:sym typeface="Wingdings" panose="05000000000000000000" pitchFamily="2" charset="2"/>
              </a:rPr>
              <a:t>Already</a:t>
            </a:r>
            <a:r>
              <a:rPr lang="de-DE" sz="2400" dirty="0" smtClean="0">
                <a:solidFill>
                  <a:schemeClr val="bg1">
                    <a:lumMod val="9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bg1">
                    <a:lumMod val="95000"/>
                  </a:schemeClr>
                </a:solidFill>
                <a:sym typeface="Wingdings" panose="05000000000000000000" pitchFamily="2" charset="2"/>
              </a:rPr>
              <a:t>taken</a:t>
            </a:r>
            <a:r>
              <a:rPr lang="de-DE" sz="2400" dirty="0" smtClean="0">
                <a:solidFill>
                  <a:schemeClr val="bg1">
                    <a:lumMod val="95000"/>
                  </a:schemeClr>
                </a:solidFill>
                <a:sym typeface="Wingdings" panose="05000000000000000000" pitchFamily="2" charset="2"/>
              </a:rPr>
              <a:t>?? At least </a:t>
            </a:r>
            <a:r>
              <a:rPr lang="de-DE" sz="2400" dirty="0" err="1" smtClean="0">
                <a:solidFill>
                  <a:schemeClr val="bg1">
                    <a:lumMod val="95000"/>
                  </a:schemeClr>
                </a:solidFill>
                <a:sym typeface="Wingdings" panose="05000000000000000000" pitchFamily="2" charset="2"/>
              </a:rPr>
              <a:t>for</a:t>
            </a:r>
            <a:r>
              <a:rPr lang="de-DE" sz="2400" dirty="0" smtClean="0">
                <a:solidFill>
                  <a:schemeClr val="bg1">
                    <a:lumMod val="9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bg1">
                    <a:lumMod val="95000"/>
                  </a:schemeClr>
                </a:solidFill>
                <a:sym typeface="Wingdings" panose="05000000000000000000" pitchFamily="2" charset="2"/>
              </a:rPr>
              <a:t>the</a:t>
            </a:r>
            <a:r>
              <a:rPr lang="de-DE" sz="2400" dirty="0" smtClean="0">
                <a:solidFill>
                  <a:schemeClr val="bg1">
                    <a:lumMod val="9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bg1">
                    <a:lumMod val="95000"/>
                  </a:schemeClr>
                </a:solidFill>
                <a:sym typeface="Wingdings" panose="05000000000000000000" pitchFamily="2" charset="2"/>
              </a:rPr>
              <a:t>start</a:t>
            </a:r>
            <a:r>
              <a:rPr lang="de-DE" sz="2400" dirty="0" smtClean="0">
                <a:solidFill>
                  <a:schemeClr val="bg1">
                    <a:lumMod val="95000"/>
                  </a:schemeClr>
                </a:solidFill>
                <a:sym typeface="Wingdings" panose="05000000000000000000" pitchFamily="2" charset="2"/>
              </a:rPr>
              <a:t/>
            </a:r>
            <a:br>
              <a:rPr lang="de-DE" sz="2400" dirty="0" smtClean="0">
                <a:solidFill>
                  <a:schemeClr val="bg1">
                    <a:lumMod val="95000"/>
                  </a:schemeClr>
                </a:solidFill>
                <a:sym typeface="Wingdings" panose="05000000000000000000" pitchFamily="2" charset="2"/>
              </a:rPr>
            </a:br>
            <a:r>
              <a:rPr lang="de-DE" sz="2400" dirty="0" smtClean="0">
                <a:solidFill>
                  <a:schemeClr val="bg1">
                    <a:lumMod val="95000"/>
                  </a:schemeClr>
                </a:solidFill>
                <a:sym typeface="Wingdings" panose="05000000000000000000" pitchFamily="2" charset="2"/>
              </a:rPr>
              <a:t> ~20 GHz  1mm </a:t>
            </a:r>
            <a:r>
              <a:rPr lang="de-DE" sz="2400" dirty="0" err="1" smtClean="0">
                <a:solidFill>
                  <a:schemeClr val="bg1">
                    <a:lumMod val="95000"/>
                  </a:schemeClr>
                </a:solidFill>
                <a:sym typeface="Wingdings" panose="05000000000000000000" pitchFamily="2" charset="2"/>
              </a:rPr>
              <a:t>thick</a:t>
            </a:r>
            <a:r>
              <a:rPr lang="de-DE" sz="2400" dirty="0" smtClean="0">
                <a:solidFill>
                  <a:schemeClr val="bg1">
                    <a:lumMod val="9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bg1">
                    <a:lumMod val="95000"/>
                  </a:schemeClr>
                </a:solidFill>
                <a:sym typeface="Wingdings" panose="05000000000000000000" pitchFamily="2" charset="2"/>
              </a:rPr>
              <a:t>discs</a:t>
            </a:r>
            <a:r>
              <a:rPr lang="de-DE" sz="2400" dirty="0" smtClean="0">
                <a:solidFill>
                  <a:schemeClr val="bg1">
                    <a:lumMod val="95000"/>
                  </a:schemeClr>
                </a:solidFill>
                <a:sym typeface="Wingdings" panose="05000000000000000000" pitchFamily="2" charset="2"/>
              </a:rPr>
              <a:t>; ~10mm </a:t>
            </a:r>
            <a:r>
              <a:rPr lang="de-DE" sz="2400" dirty="0" err="1" smtClean="0">
                <a:solidFill>
                  <a:schemeClr val="bg1">
                    <a:lumMod val="95000"/>
                  </a:schemeClr>
                </a:solidFill>
                <a:sym typeface="Wingdings" panose="05000000000000000000" pitchFamily="2" charset="2"/>
              </a:rPr>
              <a:t>displacement</a:t>
            </a:r>
            <a:endParaRPr lang="de-DE" sz="2400" dirty="0" smtClean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de-DE" sz="2400" dirty="0" smtClean="0"/>
          </a:p>
          <a:p>
            <a:r>
              <a:rPr lang="de-DE" sz="2400" dirty="0" smtClean="0"/>
              <a:t>Magnet: </a:t>
            </a:r>
            <a:r>
              <a:rPr lang="de-DE" sz="2400" dirty="0" smtClean="0"/>
              <a:t>Interfaces </a:t>
            </a:r>
            <a:r>
              <a:rPr lang="de-DE" sz="24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 Design </a:t>
            </a:r>
            <a:r>
              <a:rPr lang="de-DE" sz="2400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pending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>
                <a:sym typeface="Wingdings" panose="05000000000000000000" pitchFamily="2" charset="2"/>
              </a:rPr>
              <a:t> Booster </a:t>
            </a:r>
            <a:r>
              <a:rPr lang="de-DE" sz="2400" dirty="0" err="1" smtClean="0">
                <a:sym typeface="Wingdings" panose="05000000000000000000" pitchFamily="2" charset="2"/>
              </a:rPr>
              <a:t>vessel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as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defined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earlier</a:t>
            </a:r>
            <a:r>
              <a:rPr lang="de-DE" sz="2400" dirty="0" smtClean="0">
                <a:sym typeface="Wingdings" panose="05000000000000000000" pitchFamily="2" charset="2"/>
              </a:rPr>
              <a:t/>
            </a:r>
            <a:br>
              <a:rPr lang="de-DE" sz="2400" dirty="0" smtClean="0">
                <a:sym typeface="Wingdings" panose="05000000000000000000" pitchFamily="2" charset="2"/>
              </a:rPr>
            </a:br>
            <a:r>
              <a:rPr lang="de-DE" sz="2400" dirty="0" smtClean="0">
                <a:sym typeface="Wingdings" panose="05000000000000000000" pitchFamily="2" charset="2"/>
              </a:rPr>
              <a:t> Thermal </a:t>
            </a:r>
            <a:r>
              <a:rPr lang="de-DE" sz="2400" dirty="0" err="1" smtClean="0">
                <a:sym typeface="Wingdings" panose="05000000000000000000" pitchFamily="2" charset="2"/>
              </a:rPr>
              <a:t>shield</a:t>
            </a: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 smtClean="0"/>
          </a:p>
          <a:p>
            <a:r>
              <a:rPr lang="de-DE" sz="2400" dirty="0" err="1" smtClean="0"/>
              <a:t>Characterization</a:t>
            </a:r>
            <a:r>
              <a:rPr lang="de-DE" sz="2400" dirty="0" smtClean="0"/>
              <a:t> &amp; Prototype </a:t>
            </a:r>
            <a:r>
              <a:rPr lang="de-DE" sz="2400" dirty="0" smtClean="0"/>
              <a:t>Magnet</a:t>
            </a:r>
            <a:r>
              <a:rPr lang="de-DE" sz="2400" dirty="0" smtClean="0">
                <a:solidFill>
                  <a:srgbClr val="92D050"/>
                </a:solidFill>
              </a:rPr>
              <a:t> </a:t>
            </a:r>
            <a:r>
              <a:rPr lang="de-DE" sz="2400" dirty="0">
                <a:solidFill>
                  <a:srgbClr val="92D050"/>
                </a:solidFill>
                <a:sym typeface="Wingdings" panose="05000000000000000000" pitchFamily="2" charset="2"/>
              </a:rPr>
              <a:t> </a:t>
            </a:r>
            <a:r>
              <a:rPr lang="de-DE" sz="2400" dirty="0" smtClean="0">
                <a:solidFill>
                  <a:srgbClr val="92D050"/>
                </a:solidFill>
                <a:sym typeface="Wingdings" panose="05000000000000000000" pitchFamily="2" charset="2"/>
              </a:rPr>
              <a:t>Demonstrator </a:t>
            </a:r>
            <a:r>
              <a:rPr lang="de-DE" sz="2400" dirty="0" err="1" smtClean="0">
                <a:solidFill>
                  <a:srgbClr val="92D050"/>
                </a:solidFill>
                <a:sym typeface="Wingdings" panose="05000000000000000000" pitchFamily="2" charset="2"/>
              </a:rPr>
              <a:t>and</a:t>
            </a:r>
            <a:r>
              <a:rPr lang="de-DE" sz="2400" dirty="0" smtClean="0">
                <a:solidFill>
                  <a:srgbClr val="92D050"/>
                </a:solidFill>
                <a:sym typeface="Wingdings" panose="05000000000000000000" pitchFamily="2" charset="2"/>
              </a:rPr>
              <a:t> Prototype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err="1" smtClean="0">
                <a:sym typeface="Wingdings" panose="05000000000000000000" pitchFamily="2" charset="2"/>
              </a:rPr>
              <a:t>Where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to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set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it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up</a:t>
            </a:r>
            <a:r>
              <a:rPr lang="de-DE" sz="2400" dirty="0" smtClean="0">
                <a:sym typeface="Wingdings" panose="05000000000000000000" pitchFamily="2" charset="2"/>
              </a:rPr>
              <a:t>?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err="1" smtClean="0">
                <a:sym typeface="Wingdings" panose="05000000000000000000" pitchFamily="2" charset="2"/>
              </a:rPr>
              <a:t>Characterization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measurements</a:t>
            </a:r>
            <a:r>
              <a:rPr lang="de-DE" sz="2400" dirty="0" smtClean="0">
                <a:sym typeface="Wingdings" panose="05000000000000000000" pitchFamily="2" charset="2"/>
              </a:rPr>
              <a:t/>
            </a:r>
            <a:br>
              <a:rPr lang="de-DE" sz="2400" dirty="0" smtClean="0">
                <a:sym typeface="Wingdings" panose="05000000000000000000" pitchFamily="2" charset="2"/>
              </a:rPr>
            </a:br>
            <a:r>
              <a:rPr lang="de-DE" sz="2400" dirty="0" smtClean="0">
                <a:sym typeface="Wingdings" panose="05000000000000000000" pitchFamily="2" charset="2"/>
              </a:rPr>
              <a:t> First </a:t>
            </a:r>
            <a:r>
              <a:rPr lang="de-DE" sz="2400" dirty="0" err="1" smtClean="0">
                <a:sym typeface="Wingdings" panose="05000000000000000000" pitchFamily="2" charset="2"/>
              </a:rPr>
              <a:t>physics</a:t>
            </a:r>
            <a:endParaRPr lang="de-DE" sz="2400" dirty="0" smtClean="0"/>
          </a:p>
          <a:p>
            <a:endParaRPr lang="de-DE" sz="2400" dirty="0" smtClean="0"/>
          </a:p>
          <a:p>
            <a:r>
              <a:rPr lang="de-DE" sz="2400" dirty="0" err="1" smtClean="0"/>
              <a:t>Nec</a:t>
            </a:r>
            <a:r>
              <a:rPr lang="de-DE" sz="2400" dirty="0" smtClean="0"/>
              <a:t>. </a:t>
            </a:r>
            <a:r>
              <a:rPr lang="de-DE" sz="2400" dirty="0" err="1" smtClean="0"/>
              <a:t>booster</a:t>
            </a:r>
            <a:r>
              <a:rPr lang="de-DE" sz="2400" dirty="0" smtClean="0"/>
              <a:t> </a:t>
            </a:r>
            <a:r>
              <a:rPr lang="de-DE" sz="2400" dirty="0" err="1" smtClean="0"/>
              <a:t>temparature</a:t>
            </a:r>
            <a:r>
              <a:rPr lang="de-DE" sz="2400" dirty="0" smtClean="0"/>
              <a:t>  </a:t>
            </a:r>
            <a:r>
              <a:rPr lang="de-DE" sz="24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As </a:t>
            </a:r>
            <a:r>
              <a:rPr lang="de-DE" sz="2400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low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as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possible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around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4K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>
                <a:sym typeface="Wingdings" panose="05000000000000000000" pitchFamily="2" charset="2"/>
              </a:rPr>
              <a:t> Plan </a:t>
            </a:r>
            <a:r>
              <a:rPr lang="de-DE" sz="2400" dirty="0" err="1" smtClean="0">
                <a:sym typeface="Wingdings" panose="05000000000000000000" pitchFamily="2" charset="2"/>
              </a:rPr>
              <a:t>with</a:t>
            </a:r>
            <a:r>
              <a:rPr lang="de-DE" sz="2400" dirty="0" smtClean="0">
                <a:sym typeface="Wingdings" panose="05000000000000000000" pitchFamily="2" charset="2"/>
              </a:rPr>
              <a:t> ~</a:t>
            </a:r>
            <a:r>
              <a:rPr lang="de-DE" sz="2400" dirty="0" err="1" smtClean="0">
                <a:sym typeface="Wingdings" panose="05000000000000000000" pitchFamily="2" charset="2"/>
              </a:rPr>
              <a:t>LHe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temperature</a:t>
            </a:r>
            <a:r>
              <a:rPr lang="de-DE" sz="2400" dirty="0" smtClean="0">
                <a:sym typeface="Wingdings" panose="05000000000000000000" pitchFamily="2" charset="2"/>
              </a:rPr>
              <a:t>, </a:t>
            </a:r>
            <a:r>
              <a:rPr lang="de-DE" sz="2400" dirty="0" err="1" smtClean="0">
                <a:sym typeface="Wingdings" panose="05000000000000000000" pitchFamily="2" charset="2"/>
              </a:rPr>
              <a:t>should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be</a:t>
            </a:r>
            <a:r>
              <a:rPr lang="de-DE" sz="2400" dirty="0" smtClean="0">
                <a:sym typeface="Wingdings" panose="05000000000000000000" pitchFamily="2" charset="2"/>
              </a:rPr>
              <a:t> ok</a:t>
            </a:r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  <a:p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</a:rPr>
              <a:t>Influence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</a:rPr>
              <a:t>of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</a:rPr>
              <a:t> mini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</a:rPr>
              <a:t>clustering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</a:rPr>
              <a:t>?</a:t>
            </a:r>
            <a:br>
              <a:rPr lang="de-DE" sz="2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Up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to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 60% in MC 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need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to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gain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Factor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 2 in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sensitivity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elsewhere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?</a:t>
            </a:r>
          </a:p>
          <a:p>
            <a:endParaRPr lang="de-DE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</a:rPr>
              <a:t>Axion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</a:rPr>
              <a:t>line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</a:rPr>
              <a:t>shape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 ??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Stay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with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l-GR" sz="2400" dirty="0" smtClean="0">
                <a:solidFill>
                  <a:schemeClr val="bg1">
                    <a:lumMod val="75000"/>
                  </a:schemeClr>
                </a:solidFill>
                <a:cs typeface="Times New Roman"/>
                <a:sym typeface="Wingdings" panose="05000000000000000000" pitchFamily="2" charset="2"/>
              </a:rPr>
              <a:t>Δ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cs typeface="Times New Roman"/>
                <a:sym typeface="Wingdings" panose="05000000000000000000" pitchFamily="2" charset="2"/>
              </a:rPr>
              <a:t>ν~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10</a:t>
            </a:r>
            <a:r>
              <a:rPr lang="de-DE" sz="2400" baseline="300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-6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for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the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 time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being</a:t>
            </a:r>
            <a:endParaRPr lang="de-DE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de-DE" sz="2400" dirty="0" smtClean="0"/>
          </a:p>
          <a:p>
            <a:endParaRPr lang="de-DE" sz="2400" dirty="0"/>
          </a:p>
          <a:p>
            <a:endParaRPr lang="en-US" sz="2400" dirty="0"/>
          </a:p>
        </p:txBody>
      </p:sp>
      <p:pic>
        <p:nvPicPr>
          <p:cNvPr id="4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819400"/>
            <a:ext cx="2208647" cy="120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71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3984" y="557064"/>
            <a:ext cx="8856984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Critical </a:t>
            </a:r>
            <a:r>
              <a:rPr lang="de-DE" dirty="0" err="1" smtClean="0"/>
              <a:t>Decisions</a:t>
            </a:r>
            <a:r>
              <a:rPr lang="de-DE" dirty="0" smtClean="0"/>
              <a:t> last </a:t>
            </a:r>
            <a:r>
              <a:rPr lang="de-DE" dirty="0" err="1" smtClean="0"/>
              <a:t>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288232"/>
            <a:ext cx="7344816" cy="5112568"/>
          </a:xfrm>
        </p:spPr>
        <p:txBody>
          <a:bodyPr>
            <a:noAutofit/>
          </a:bodyPr>
          <a:lstStyle/>
          <a:p>
            <a:r>
              <a:rPr lang="de-DE" sz="2400" dirty="0" err="1" smtClean="0"/>
              <a:t>Characterization</a:t>
            </a:r>
            <a:r>
              <a:rPr lang="de-DE" sz="2400" dirty="0" smtClean="0"/>
              <a:t> </a:t>
            </a:r>
            <a:r>
              <a:rPr lang="de-DE" sz="2400" dirty="0" smtClean="0"/>
              <a:t>&amp; Prototype </a:t>
            </a:r>
            <a:r>
              <a:rPr lang="de-DE" sz="2400" dirty="0" smtClean="0"/>
              <a:t>Magnet</a:t>
            </a:r>
            <a:r>
              <a:rPr lang="de-DE" sz="2400" dirty="0" smtClean="0">
                <a:solidFill>
                  <a:srgbClr val="92D050"/>
                </a:solidFill>
              </a:rPr>
              <a:t> </a:t>
            </a:r>
            <a:r>
              <a:rPr lang="de-DE" sz="2400" dirty="0">
                <a:solidFill>
                  <a:srgbClr val="92D050"/>
                </a:solidFill>
                <a:sym typeface="Wingdings" panose="05000000000000000000" pitchFamily="2" charset="2"/>
              </a:rPr>
              <a:t> </a:t>
            </a:r>
            <a:r>
              <a:rPr lang="de-DE" sz="2400" dirty="0" smtClean="0">
                <a:solidFill>
                  <a:srgbClr val="92D050"/>
                </a:solidFill>
                <a:sym typeface="Wingdings" panose="05000000000000000000" pitchFamily="2" charset="2"/>
              </a:rPr>
              <a:t>Demonstrator </a:t>
            </a:r>
            <a:r>
              <a:rPr lang="de-DE" sz="2400" dirty="0" err="1" smtClean="0">
                <a:solidFill>
                  <a:srgbClr val="92D050"/>
                </a:solidFill>
                <a:sym typeface="Wingdings" panose="05000000000000000000" pitchFamily="2" charset="2"/>
              </a:rPr>
              <a:t>and</a:t>
            </a:r>
            <a:r>
              <a:rPr lang="de-DE" sz="2400" dirty="0" smtClean="0">
                <a:solidFill>
                  <a:srgbClr val="92D050"/>
                </a:solidFill>
                <a:sym typeface="Wingdings" panose="05000000000000000000" pitchFamily="2" charset="2"/>
              </a:rPr>
              <a:t> Prototype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err="1" smtClean="0">
                <a:sym typeface="Wingdings" panose="05000000000000000000" pitchFamily="2" charset="2"/>
              </a:rPr>
              <a:t>Where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to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set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it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up</a:t>
            </a:r>
            <a:r>
              <a:rPr lang="de-DE" sz="2400" dirty="0" smtClean="0">
                <a:sym typeface="Wingdings" panose="05000000000000000000" pitchFamily="2" charset="2"/>
              </a:rPr>
              <a:t>?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>
                <a:sym typeface="Wingdings" panose="05000000000000000000" pitchFamily="2" charset="2"/>
              </a:rPr>
              <a:t> </a:t>
            </a:r>
            <a:r>
              <a:rPr lang="de-DE" sz="2400" dirty="0" err="1" smtClean="0">
                <a:sym typeface="Wingdings" panose="05000000000000000000" pitchFamily="2" charset="2"/>
              </a:rPr>
              <a:t>Characterization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measurements</a:t>
            </a:r>
            <a:r>
              <a:rPr lang="de-DE" sz="2400" dirty="0" smtClean="0">
                <a:sym typeface="Wingdings" panose="05000000000000000000" pitchFamily="2" charset="2"/>
              </a:rPr>
              <a:t/>
            </a:r>
            <a:br>
              <a:rPr lang="de-DE" sz="2400" dirty="0" smtClean="0">
                <a:sym typeface="Wingdings" panose="05000000000000000000" pitchFamily="2" charset="2"/>
              </a:rPr>
            </a:br>
            <a:r>
              <a:rPr lang="de-DE" sz="2400" dirty="0" smtClean="0">
                <a:sym typeface="Wingdings" panose="05000000000000000000" pitchFamily="2" charset="2"/>
              </a:rPr>
              <a:t> First </a:t>
            </a:r>
            <a:r>
              <a:rPr lang="de-DE" sz="2400" dirty="0" err="1" smtClean="0">
                <a:sym typeface="Wingdings" panose="05000000000000000000" pitchFamily="2" charset="2"/>
              </a:rPr>
              <a:t>physics</a:t>
            </a:r>
            <a:endParaRPr lang="de-DE" sz="2400" dirty="0" smtClean="0"/>
          </a:p>
          <a:p>
            <a:endParaRPr lang="de-DE" sz="2400" dirty="0" smtClean="0"/>
          </a:p>
          <a:p>
            <a:r>
              <a:rPr lang="de-DE" sz="2400" dirty="0" err="1" smtClean="0"/>
              <a:t>Nec</a:t>
            </a:r>
            <a:r>
              <a:rPr lang="de-DE" sz="2400" dirty="0" smtClean="0"/>
              <a:t>. </a:t>
            </a:r>
            <a:r>
              <a:rPr lang="de-DE" sz="2400" dirty="0" err="1" smtClean="0"/>
              <a:t>booster</a:t>
            </a:r>
            <a:r>
              <a:rPr lang="de-DE" sz="2400" dirty="0" smtClean="0"/>
              <a:t> </a:t>
            </a:r>
            <a:r>
              <a:rPr lang="de-DE" sz="2400" dirty="0" err="1" smtClean="0"/>
              <a:t>temparature</a:t>
            </a:r>
            <a:r>
              <a:rPr lang="de-DE" sz="2400" dirty="0" smtClean="0"/>
              <a:t>  </a:t>
            </a:r>
            <a:r>
              <a:rPr lang="de-DE" sz="2400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As </a:t>
            </a:r>
            <a:r>
              <a:rPr lang="de-DE" sz="2400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low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as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possible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around</a:t>
            </a:r>
            <a:r>
              <a:rPr lang="de-DE" sz="240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4K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>
                <a:sym typeface="Wingdings" panose="05000000000000000000" pitchFamily="2" charset="2"/>
              </a:rPr>
              <a:t> Plan </a:t>
            </a:r>
            <a:r>
              <a:rPr lang="de-DE" sz="2400" dirty="0" err="1" smtClean="0">
                <a:sym typeface="Wingdings" panose="05000000000000000000" pitchFamily="2" charset="2"/>
              </a:rPr>
              <a:t>with</a:t>
            </a:r>
            <a:r>
              <a:rPr lang="de-DE" sz="2400" dirty="0" smtClean="0">
                <a:sym typeface="Wingdings" panose="05000000000000000000" pitchFamily="2" charset="2"/>
              </a:rPr>
              <a:t> ~</a:t>
            </a:r>
            <a:r>
              <a:rPr lang="de-DE" sz="2400" dirty="0" err="1" smtClean="0">
                <a:sym typeface="Wingdings" panose="05000000000000000000" pitchFamily="2" charset="2"/>
              </a:rPr>
              <a:t>LHe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temperature</a:t>
            </a:r>
            <a:r>
              <a:rPr lang="de-DE" sz="2400" dirty="0" smtClean="0">
                <a:sym typeface="Wingdings" panose="05000000000000000000" pitchFamily="2" charset="2"/>
              </a:rPr>
              <a:t>, </a:t>
            </a:r>
            <a:r>
              <a:rPr lang="de-DE" sz="2400" dirty="0" err="1" smtClean="0">
                <a:sym typeface="Wingdings" panose="05000000000000000000" pitchFamily="2" charset="2"/>
              </a:rPr>
              <a:t>should</a:t>
            </a:r>
            <a:r>
              <a:rPr lang="de-DE" sz="2400" dirty="0" smtClean="0"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ym typeface="Wingdings" panose="05000000000000000000" pitchFamily="2" charset="2"/>
              </a:rPr>
              <a:t>be</a:t>
            </a:r>
            <a:r>
              <a:rPr lang="de-DE" sz="2400" dirty="0" smtClean="0">
                <a:sym typeface="Wingdings" panose="05000000000000000000" pitchFamily="2" charset="2"/>
              </a:rPr>
              <a:t> ok</a:t>
            </a:r>
            <a:endParaRPr lang="de-DE" sz="2400" dirty="0" smtClean="0"/>
          </a:p>
          <a:p>
            <a:pPr marL="0" indent="0">
              <a:buNone/>
            </a:pPr>
            <a:endParaRPr lang="de-DE" sz="2400" dirty="0"/>
          </a:p>
          <a:p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</a:rPr>
              <a:t>Influence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</a:rPr>
              <a:t>of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</a:rPr>
              <a:t> mini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</a:rPr>
              <a:t>clustering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</a:rPr>
              <a:t>?</a:t>
            </a:r>
            <a:br>
              <a:rPr lang="de-DE" sz="2400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Up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to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 60% in MC 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need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to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gain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Factor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 2 in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sensitivity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elsewhere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?</a:t>
            </a:r>
          </a:p>
          <a:p>
            <a:endParaRPr lang="de-DE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</a:rPr>
              <a:t>Axion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</a:rPr>
              <a:t>line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</a:rPr>
              <a:t>shape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 ??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Stay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with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l-GR" sz="2400" dirty="0" smtClean="0">
                <a:solidFill>
                  <a:schemeClr val="bg1">
                    <a:lumMod val="75000"/>
                  </a:schemeClr>
                </a:solidFill>
                <a:cs typeface="Times New Roman"/>
                <a:sym typeface="Wingdings" panose="05000000000000000000" pitchFamily="2" charset="2"/>
              </a:rPr>
              <a:t>Δ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cs typeface="Times New Roman"/>
                <a:sym typeface="Wingdings" panose="05000000000000000000" pitchFamily="2" charset="2"/>
              </a:rPr>
              <a:t>ν~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10</a:t>
            </a:r>
            <a:r>
              <a:rPr lang="de-DE" sz="2400" baseline="300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-6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for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the</a:t>
            </a:r>
            <a:r>
              <a:rPr lang="de-DE" sz="2400" dirty="0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 time </a:t>
            </a:r>
            <a:r>
              <a:rPr lang="de-DE" sz="2400" dirty="0" err="1" smtClean="0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being</a:t>
            </a:r>
            <a:endParaRPr lang="de-DE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de-DE" sz="2400" dirty="0" smtClean="0"/>
          </a:p>
          <a:p>
            <a:endParaRPr lang="de-DE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876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3832-3E36-4F3E-BE66-838FA953CCF2}" type="slidenum">
              <a:rPr lang="en-US" altLang="de-DE" smtClean="0"/>
              <a:pPr/>
              <a:t>5</a:t>
            </a:fld>
            <a:endParaRPr lang="en-US" altLang="de-DE"/>
          </a:p>
        </p:txBody>
      </p:sp>
      <p:sp>
        <p:nvSpPr>
          <p:cNvPr id="3" name="Right Arrow 2"/>
          <p:cNvSpPr/>
          <p:nvPr/>
        </p:nvSpPr>
        <p:spPr bwMode="auto">
          <a:xfrm>
            <a:off x="1332254" y="1336232"/>
            <a:ext cx="3374499" cy="7603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smtClean="0"/>
              <a:t>Design </a:t>
            </a:r>
            <a:r>
              <a:rPr lang="de-DE" sz="1800" dirty="0" err="1" smtClean="0"/>
              <a:t>studies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1332255" y="2585893"/>
            <a:ext cx="5022035" cy="7603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smtClean="0"/>
              <a:t>Prototype </a:t>
            </a:r>
            <a:r>
              <a:rPr lang="de-DE" sz="1800" dirty="0" err="1" smtClean="0"/>
              <a:t>magnet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1332255" y="3866005"/>
            <a:ext cx="5030044" cy="7603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smtClean="0"/>
              <a:t>Integration </a:t>
            </a:r>
            <a:r>
              <a:rPr lang="de-DE" sz="1800" dirty="0" err="1" smtClean="0"/>
              <a:t>of</a:t>
            </a:r>
            <a:r>
              <a:rPr lang="de-DE" sz="1800" dirty="0" smtClean="0"/>
              <a:t> prototype </a:t>
            </a:r>
            <a:r>
              <a:rPr lang="de-DE" sz="1800" dirty="0" err="1" smtClean="0"/>
              <a:t>setup</a:t>
            </a:r>
            <a:r>
              <a:rPr lang="de-DE" sz="1800" dirty="0" smtClean="0"/>
              <a:t>, </a:t>
            </a:r>
            <a:r>
              <a:rPr lang="de-DE" sz="1800" dirty="0" err="1" smtClean="0"/>
              <a:t>characterization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46129" y="1920346"/>
            <a:ext cx="24023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Mutiple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partners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possible</a:t>
            </a:r>
            <a:endParaRPr lang="de-DE" sz="1200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1331507" y="1377945"/>
            <a:ext cx="0" cy="3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9"/>
          <p:cNvSpPr/>
          <p:nvPr/>
        </p:nvSpPr>
        <p:spPr>
          <a:xfrm>
            <a:off x="851107" y="957325"/>
            <a:ext cx="11785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May 2, </a:t>
            </a:r>
            <a:r>
              <a:rPr lang="de-DE" altLang="de-DE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2017</a:t>
            </a:r>
            <a:endParaRPr lang="de-DE" sz="1400" dirty="0"/>
          </a:p>
        </p:txBody>
      </p:sp>
      <p:sp>
        <p:nvSpPr>
          <p:cNvPr id="12" name="Rectangle 11"/>
          <p:cNvSpPr/>
          <p:nvPr/>
        </p:nvSpPr>
        <p:spPr>
          <a:xfrm>
            <a:off x="2234029" y="1156793"/>
            <a:ext cx="11833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~12 </a:t>
            </a:r>
            <a:r>
              <a:rPr lang="de-DE" altLang="de-DE" sz="14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months</a:t>
            </a:r>
            <a:endParaRPr lang="de-DE" sz="1400" dirty="0"/>
          </a:p>
        </p:txBody>
      </p:sp>
      <p:sp>
        <p:nvSpPr>
          <p:cNvPr id="13" name="Right Arrow 12"/>
          <p:cNvSpPr/>
          <p:nvPr/>
        </p:nvSpPr>
        <p:spPr bwMode="auto">
          <a:xfrm>
            <a:off x="4706754" y="1321747"/>
            <a:ext cx="1655546" cy="7603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err="1" smtClean="0"/>
              <a:t>Negotiations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63191" y="1068568"/>
            <a:ext cx="10839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~3 </a:t>
            </a:r>
            <a:r>
              <a:rPr lang="de-DE" altLang="de-DE" sz="14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months</a:t>
            </a:r>
            <a:endParaRPr lang="de-DE" sz="1400" dirty="0"/>
          </a:p>
        </p:txBody>
      </p:sp>
      <p:sp>
        <p:nvSpPr>
          <p:cNvPr id="16" name="Rectangle 15"/>
          <p:cNvSpPr/>
          <p:nvPr/>
        </p:nvSpPr>
        <p:spPr>
          <a:xfrm>
            <a:off x="1691893" y="3159664"/>
            <a:ext cx="24023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Mutiple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partners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possible</a:t>
            </a:r>
            <a:endParaRPr lang="de-DE" sz="1200" dirty="0"/>
          </a:p>
        </p:txBody>
      </p:sp>
      <p:sp>
        <p:nvSpPr>
          <p:cNvPr id="17" name="Rectangle 16"/>
          <p:cNvSpPr/>
          <p:nvPr/>
        </p:nvSpPr>
        <p:spPr>
          <a:xfrm>
            <a:off x="7267073" y="3866005"/>
            <a:ext cx="18173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Evaluation </a:t>
            </a:r>
            <a:r>
              <a:rPr 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of</a:t>
            </a:r>
            <a:r>
              <a:rPr 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prototype </a:t>
            </a:r>
            <a:r>
              <a:rPr 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results</a:t>
            </a:r>
            <a:r>
              <a:rPr 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 </a:t>
            </a:r>
            <a:r>
              <a:rPr 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negotiations</a:t>
            </a:r>
            <a:r>
              <a:rPr 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for</a:t>
            </a:r>
            <a:r>
              <a:rPr 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final </a:t>
            </a:r>
            <a:r>
              <a:rPr 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magnet</a:t>
            </a:r>
            <a:r>
              <a:rPr 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production</a:t>
            </a:r>
            <a:endParaRPr lang="de-DE" sz="1200" dirty="0"/>
          </a:p>
        </p:txBody>
      </p:sp>
      <p:sp>
        <p:nvSpPr>
          <p:cNvPr id="18" name="Rectangle 17"/>
          <p:cNvSpPr/>
          <p:nvPr/>
        </p:nvSpPr>
        <p:spPr>
          <a:xfrm>
            <a:off x="3295790" y="2472824"/>
            <a:ext cx="14109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~15months (?)</a:t>
            </a:r>
            <a:endParaRPr lang="de-DE" sz="14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6354290" y="1361519"/>
            <a:ext cx="0" cy="3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6022969" y="940899"/>
            <a:ext cx="10294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Aug. 2018</a:t>
            </a:r>
            <a:endParaRPr lang="de-DE" sz="1400" dirty="0"/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6344665" y="2622737"/>
            <a:ext cx="0" cy="3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21"/>
          <p:cNvSpPr/>
          <p:nvPr/>
        </p:nvSpPr>
        <p:spPr>
          <a:xfrm>
            <a:off x="5804428" y="2206638"/>
            <a:ext cx="10064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Nov. 2019</a:t>
            </a:r>
            <a:endParaRPr lang="de-DE" sz="1400" dirty="0"/>
          </a:p>
        </p:txBody>
      </p:sp>
      <p:sp>
        <p:nvSpPr>
          <p:cNvPr id="23" name="Rectangle 22"/>
          <p:cNvSpPr/>
          <p:nvPr/>
        </p:nvSpPr>
        <p:spPr>
          <a:xfrm>
            <a:off x="3230856" y="3723417"/>
            <a:ext cx="15199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~12months (??)</a:t>
            </a:r>
            <a:endParaRPr lang="de-DE" sz="1400" dirty="0"/>
          </a:p>
        </p:txBody>
      </p:sp>
      <p:cxnSp>
        <p:nvCxnSpPr>
          <p:cNvPr id="25" name="Straight Connector 24"/>
          <p:cNvCxnSpPr/>
          <p:nvPr/>
        </p:nvCxnSpPr>
        <p:spPr bwMode="auto">
          <a:xfrm flipV="1">
            <a:off x="6362298" y="3920513"/>
            <a:ext cx="17" cy="10035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ectangle 25"/>
          <p:cNvSpPr/>
          <p:nvPr/>
        </p:nvSpPr>
        <p:spPr>
          <a:xfrm>
            <a:off x="5653756" y="3533288"/>
            <a:ext cx="11651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Nov. 2020 ?</a:t>
            </a:r>
            <a:endParaRPr lang="de-DE" sz="1400" dirty="0"/>
          </a:p>
        </p:txBody>
      </p:sp>
      <p:sp>
        <p:nvSpPr>
          <p:cNvPr id="27" name="Right Arrow 26"/>
          <p:cNvSpPr/>
          <p:nvPr/>
        </p:nvSpPr>
        <p:spPr bwMode="auto">
          <a:xfrm>
            <a:off x="4591252" y="4708235"/>
            <a:ext cx="3051208" cy="45090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smtClean="0"/>
              <a:t>Evaluations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negotiations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 flipV="1">
            <a:off x="7642460" y="4949416"/>
            <a:ext cx="0" cy="4194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2"/>
          <p:cNvSpPr/>
          <p:nvPr/>
        </p:nvSpPr>
        <p:spPr>
          <a:xfrm>
            <a:off x="7052418" y="5361519"/>
            <a:ext cx="11576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Feb. 2021 ?</a:t>
            </a:r>
            <a:endParaRPr lang="de-DE" sz="1400" dirty="0"/>
          </a:p>
        </p:txBody>
      </p:sp>
      <p:sp>
        <p:nvSpPr>
          <p:cNvPr id="37" name="Right Arrow 36"/>
          <p:cNvSpPr/>
          <p:nvPr/>
        </p:nvSpPr>
        <p:spPr bwMode="auto">
          <a:xfrm>
            <a:off x="1331507" y="5471866"/>
            <a:ext cx="5022035" cy="7603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smtClean="0"/>
              <a:t>Final </a:t>
            </a:r>
            <a:r>
              <a:rPr lang="de-DE" sz="1800" dirty="0" err="1" smtClean="0"/>
              <a:t>magnet</a:t>
            </a:r>
            <a:r>
              <a:rPr lang="de-DE" sz="1800" dirty="0" smtClean="0"/>
              <a:t> </a:t>
            </a:r>
            <a:r>
              <a:rPr lang="de-DE" sz="1800" dirty="0" err="1" smtClean="0"/>
              <a:t>production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67535" y="5317977"/>
            <a:ext cx="15199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~ ?? </a:t>
            </a:r>
            <a:r>
              <a:rPr lang="de-DE" altLang="de-DE" sz="14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Months</a:t>
            </a:r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??</a:t>
            </a:r>
            <a:endParaRPr lang="de-DE" sz="1400" dirty="0"/>
          </a:p>
        </p:txBody>
      </p:sp>
      <p:cxnSp>
        <p:nvCxnSpPr>
          <p:cNvPr id="39" name="Straight Connector 38"/>
          <p:cNvCxnSpPr/>
          <p:nvPr/>
        </p:nvCxnSpPr>
        <p:spPr bwMode="auto">
          <a:xfrm flipV="1">
            <a:off x="6362315" y="5852064"/>
            <a:ext cx="0" cy="4194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tangle 39"/>
          <p:cNvSpPr/>
          <p:nvPr/>
        </p:nvSpPr>
        <p:spPr>
          <a:xfrm>
            <a:off x="5915268" y="6301183"/>
            <a:ext cx="8996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? 2022 ?</a:t>
            </a:r>
            <a:endParaRPr lang="de-DE" sz="1400" dirty="0"/>
          </a:p>
        </p:txBody>
      </p:sp>
      <p:sp>
        <p:nvSpPr>
          <p:cNvPr id="41" name="Rectangle 40"/>
          <p:cNvSpPr/>
          <p:nvPr/>
        </p:nvSpPr>
        <p:spPr>
          <a:xfrm>
            <a:off x="7151571" y="1276906"/>
            <a:ext cx="19328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Evaluate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how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it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is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most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efficient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to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move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on: multiple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partners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for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design,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production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and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characterization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?</a:t>
            </a:r>
            <a:endParaRPr lang="de-DE" sz="1200" dirty="0"/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1289250" y="427925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400" b="1" dirty="0" smtClean="0">
                <a:latin typeface="Arial" charset="0"/>
                <a:cs typeface="Arial" charset="0"/>
              </a:rPr>
              <a:t>Magnet </a:t>
            </a:r>
            <a:r>
              <a:rPr lang="de-DE" altLang="de-DE" sz="2400" b="1" dirty="0" smtClean="0">
                <a:latin typeface="Arial" charset="0"/>
                <a:cs typeface="Arial" charset="0"/>
              </a:rPr>
              <a:t>Project Time </a:t>
            </a:r>
            <a:r>
              <a:rPr lang="de-DE" altLang="de-DE" sz="2400" b="1" dirty="0" smtClean="0">
                <a:latin typeface="Arial" charset="0"/>
                <a:cs typeface="Arial" charset="0"/>
              </a:rPr>
              <a:t>Plan 2016:</a:t>
            </a:r>
            <a:endParaRPr lang="de-DE" altLang="de-DE" sz="2400" b="1" dirty="0">
              <a:latin typeface="Arial" charset="0"/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666" y="1414692"/>
            <a:ext cx="583751" cy="574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301" y="3984559"/>
            <a:ext cx="583751" cy="574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Oval 33"/>
          <p:cNvSpPr/>
          <p:nvPr/>
        </p:nvSpPr>
        <p:spPr>
          <a:xfrm>
            <a:off x="6629400" y="990600"/>
            <a:ext cx="19812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 rot="3021585">
            <a:off x="702614" y="2279729"/>
            <a:ext cx="621924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800" dirty="0" smtClean="0">
                <a:solidFill>
                  <a:schemeClr val="bg1">
                    <a:lumMod val="75000"/>
                  </a:schemeClr>
                </a:solidFill>
              </a:rPr>
              <a:t>Time Plan </a:t>
            </a:r>
            <a:r>
              <a:rPr lang="de-DE" sz="8800" dirty="0" err="1" smtClean="0">
                <a:solidFill>
                  <a:schemeClr val="bg1">
                    <a:lumMod val="75000"/>
                  </a:schemeClr>
                </a:solidFill>
              </a:rPr>
              <a:t>from</a:t>
            </a:r>
            <a:r>
              <a:rPr lang="de-DE" sz="8800" dirty="0" smtClean="0">
                <a:solidFill>
                  <a:schemeClr val="bg1">
                    <a:lumMod val="75000"/>
                  </a:schemeClr>
                </a:solidFill>
              </a:rPr>
              <a:t> Nov 2016</a:t>
            </a:r>
            <a:endParaRPr lang="en-US" sz="88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29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3832-3E36-4F3E-BE66-838FA953CCF2}" type="slidenum">
              <a:rPr lang="en-US" altLang="de-DE" smtClean="0"/>
              <a:pPr/>
              <a:t>6</a:t>
            </a:fld>
            <a:endParaRPr lang="en-US" altLang="de-DE"/>
          </a:p>
        </p:txBody>
      </p:sp>
      <p:sp>
        <p:nvSpPr>
          <p:cNvPr id="3" name="Right Arrow 2"/>
          <p:cNvSpPr/>
          <p:nvPr/>
        </p:nvSpPr>
        <p:spPr bwMode="auto">
          <a:xfrm>
            <a:off x="1332254" y="1336232"/>
            <a:ext cx="4992346" cy="7603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smtClean="0"/>
              <a:t>Design </a:t>
            </a:r>
            <a:r>
              <a:rPr lang="de-DE" sz="1800" dirty="0" err="1" smtClean="0"/>
              <a:t>studies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1332255" y="2585893"/>
            <a:ext cx="5022035" cy="7603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smtClean="0"/>
              <a:t>Demonstrator &amp; Prototype </a:t>
            </a:r>
            <a:r>
              <a:rPr lang="de-DE" sz="1800" dirty="0" err="1" smtClean="0"/>
              <a:t>magnet</a:t>
            </a:r>
            <a:r>
              <a:rPr kumimoji="0" lang="de-DE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5184808" y="3866005"/>
            <a:ext cx="2511392" cy="7603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smtClean="0"/>
              <a:t>Prototype Integration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46129" y="1920346"/>
            <a:ext cx="24023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Mutiple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partners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possible</a:t>
            </a:r>
            <a:endParaRPr lang="de-DE" sz="1200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1331507" y="1377945"/>
            <a:ext cx="0" cy="3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9"/>
          <p:cNvSpPr/>
          <p:nvPr/>
        </p:nvSpPr>
        <p:spPr>
          <a:xfrm>
            <a:off x="851107" y="957325"/>
            <a:ext cx="10102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Sep, </a:t>
            </a:r>
            <a:r>
              <a:rPr lang="de-DE" altLang="de-DE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2017</a:t>
            </a:r>
            <a:endParaRPr lang="de-DE" sz="1400" dirty="0"/>
          </a:p>
        </p:txBody>
      </p:sp>
      <p:sp>
        <p:nvSpPr>
          <p:cNvPr id="12" name="Rectangle 11"/>
          <p:cNvSpPr/>
          <p:nvPr/>
        </p:nvSpPr>
        <p:spPr>
          <a:xfrm>
            <a:off x="3312463" y="1156793"/>
            <a:ext cx="11833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~</a:t>
            </a:r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15 </a:t>
            </a:r>
            <a:r>
              <a:rPr lang="de-DE" altLang="de-DE" sz="14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months</a:t>
            </a:r>
            <a:endParaRPr lang="de-DE" sz="1400" dirty="0"/>
          </a:p>
        </p:txBody>
      </p:sp>
      <p:sp>
        <p:nvSpPr>
          <p:cNvPr id="16" name="Rectangle 15"/>
          <p:cNvSpPr/>
          <p:nvPr/>
        </p:nvSpPr>
        <p:spPr>
          <a:xfrm>
            <a:off x="2474443" y="3228201"/>
            <a:ext cx="24023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Mutiple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partners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possible</a:t>
            </a:r>
            <a:endParaRPr lang="de-DE" sz="1200" dirty="0"/>
          </a:p>
        </p:txBody>
      </p:sp>
      <p:sp>
        <p:nvSpPr>
          <p:cNvPr id="17" name="Rectangle 16"/>
          <p:cNvSpPr/>
          <p:nvPr/>
        </p:nvSpPr>
        <p:spPr>
          <a:xfrm>
            <a:off x="6556408" y="4687669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of</a:t>
            </a:r>
            <a:r>
              <a:rPr 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deomsntrator</a:t>
            </a:r>
            <a:r>
              <a:rPr 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results</a:t>
            </a:r>
            <a:r>
              <a:rPr 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 </a:t>
            </a:r>
            <a:r>
              <a:rPr 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negotiations</a:t>
            </a:r>
            <a:r>
              <a:rPr 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for</a:t>
            </a:r>
            <a:r>
              <a:rPr 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final </a:t>
            </a:r>
            <a:r>
              <a:rPr 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magnet</a:t>
            </a:r>
            <a:r>
              <a:rPr 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production</a:t>
            </a:r>
            <a:endParaRPr lang="de-DE" sz="1200" dirty="0"/>
          </a:p>
        </p:txBody>
      </p:sp>
      <p:sp>
        <p:nvSpPr>
          <p:cNvPr id="18" name="Rectangle 17"/>
          <p:cNvSpPr/>
          <p:nvPr/>
        </p:nvSpPr>
        <p:spPr>
          <a:xfrm>
            <a:off x="3295790" y="2472824"/>
            <a:ext cx="17636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~24 + 6 </a:t>
            </a:r>
            <a:r>
              <a:rPr lang="de-DE" altLang="de-DE" sz="14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months</a:t>
            </a:r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(?)</a:t>
            </a:r>
            <a:endParaRPr lang="de-DE" sz="1400" dirty="0"/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6324600" y="1361519"/>
            <a:ext cx="29690" cy="6196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6022969" y="940899"/>
            <a:ext cx="101021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Dec</a:t>
            </a:r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 2018</a:t>
            </a:r>
            <a:endParaRPr lang="de-DE" sz="1400" dirty="0"/>
          </a:p>
        </p:txBody>
      </p:sp>
      <p:cxnSp>
        <p:nvCxnSpPr>
          <p:cNvPr id="21" name="Straight Connector 20"/>
          <p:cNvCxnSpPr/>
          <p:nvPr/>
        </p:nvCxnSpPr>
        <p:spPr bwMode="auto">
          <a:xfrm flipV="1">
            <a:off x="6344665" y="2622737"/>
            <a:ext cx="0" cy="324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21"/>
          <p:cNvSpPr/>
          <p:nvPr/>
        </p:nvSpPr>
        <p:spPr>
          <a:xfrm>
            <a:off x="5804428" y="2206638"/>
            <a:ext cx="9989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Jun. 2021</a:t>
            </a:r>
            <a:endParaRPr lang="de-DE" sz="1400" dirty="0"/>
          </a:p>
        </p:txBody>
      </p:sp>
      <p:sp>
        <p:nvSpPr>
          <p:cNvPr id="23" name="Rectangle 22"/>
          <p:cNvSpPr/>
          <p:nvPr/>
        </p:nvSpPr>
        <p:spPr>
          <a:xfrm>
            <a:off x="5261008" y="3733800"/>
            <a:ext cx="14205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~6months (??)</a:t>
            </a:r>
            <a:endParaRPr lang="de-DE" sz="1400" dirty="0"/>
          </a:p>
        </p:txBody>
      </p:sp>
      <p:cxnSp>
        <p:nvCxnSpPr>
          <p:cNvPr id="25" name="Straight Connector 24"/>
          <p:cNvCxnSpPr>
            <a:stCxn id="27" idx="1"/>
          </p:cNvCxnSpPr>
          <p:nvPr/>
        </p:nvCxnSpPr>
        <p:spPr bwMode="auto">
          <a:xfrm flipV="1">
            <a:off x="5181600" y="2514600"/>
            <a:ext cx="3208" cy="24190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Rectangle 25"/>
          <p:cNvSpPr/>
          <p:nvPr/>
        </p:nvSpPr>
        <p:spPr>
          <a:xfrm>
            <a:off x="7104764" y="3533288"/>
            <a:ext cx="11576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Jun. 2021 ?</a:t>
            </a:r>
            <a:endParaRPr lang="de-DE" sz="1400" dirty="0"/>
          </a:p>
        </p:txBody>
      </p:sp>
      <p:sp>
        <p:nvSpPr>
          <p:cNvPr id="27" name="Right Arrow 26"/>
          <p:cNvSpPr/>
          <p:nvPr/>
        </p:nvSpPr>
        <p:spPr bwMode="auto">
          <a:xfrm>
            <a:off x="5181600" y="4708235"/>
            <a:ext cx="1374808" cy="45090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smtClean="0"/>
              <a:t>Evaluations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 flipV="1">
            <a:off x="7642460" y="4949416"/>
            <a:ext cx="0" cy="4194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2"/>
          <p:cNvSpPr/>
          <p:nvPr/>
        </p:nvSpPr>
        <p:spPr>
          <a:xfrm>
            <a:off x="7052418" y="5361519"/>
            <a:ext cx="1188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Aug. 2021 ?</a:t>
            </a:r>
            <a:endParaRPr lang="de-DE" sz="1400" dirty="0"/>
          </a:p>
        </p:txBody>
      </p:sp>
      <p:sp>
        <p:nvSpPr>
          <p:cNvPr id="37" name="Right Arrow 36"/>
          <p:cNvSpPr/>
          <p:nvPr/>
        </p:nvSpPr>
        <p:spPr bwMode="auto">
          <a:xfrm>
            <a:off x="1331507" y="5471866"/>
            <a:ext cx="7279093" cy="7603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800" dirty="0" smtClean="0"/>
              <a:t>Final </a:t>
            </a:r>
            <a:r>
              <a:rPr lang="de-DE" sz="1800" dirty="0" err="1" smtClean="0"/>
              <a:t>magnet</a:t>
            </a:r>
            <a:r>
              <a:rPr lang="de-DE" sz="1800" dirty="0" smtClean="0"/>
              <a:t> </a:t>
            </a:r>
            <a:r>
              <a:rPr lang="de-DE" sz="1800" dirty="0" err="1" smtClean="0"/>
              <a:t>production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167535" y="5317977"/>
            <a:ext cx="12218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~ 80 </a:t>
            </a:r>
            <a:r>
              <a:rPr lang="de-DE" altLang="de-DE" sz="14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Months</a:t>
            </a:r>
            <a:endParaRPr lang="de-DE" sz="1400" dirty="0"/>
          </a:p>
        </p:txBody>
      </p:sp>
      <p:cxnSp>
        <p:nvCxnSpPr>
          <p:cNvPr id="39" name="Straight Connector 38"/>
          <p:cNvCxnSpPr/>
          <p:nvPr/>
        </p:nvCxnSpPr>
        <p:spPr bwMode="auto">
          <a:xfrm flipV="1">
            <a:off x="8615242" y="5796304"/>
            <a:ext cx="0" cy="4194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Rectangle 39"/>
          <p:cNvSpPr/>
          <p:nvPr/>
        </p:nvSpPr>
        <p:spPr>
          <a:xfrm>
            <a:off x="8168195" y="6245423"/>
            <a:ext cx="8996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de-DE" sz="1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? 2025 ?</a:t>
            </a:r>
            <a:endParaRPr lang="de-DE" sz="1400" dirty="0"/>
          </a:p>
        </p:txBody>
      </p:sp>
      <p:sp>
        <p:nvSpPr>
          <p:cNvPr id="41" name="Rectangle 40"/>
          <p:cNvSpPr/>
          <p:nvPr/>
        </p:nvSpPr>
        <p:spPr>
          <a:xfrm>
            <a:off x="7151571" y="1276906"/>
            <a:ext cx="19328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Evaluate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how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it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is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most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efficient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to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move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on: multiple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partners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for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design,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production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and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de-DE" altLang="de-DE" sz="12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characterization</a:t>
            </a:r>
            <a:r>
              <a:rPr lang="de-DE" altLang="de-DE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?</a:t>
            </a:r>
            <a:endParaRPr lang="de-DE" sz="1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666" y="1414692"/>
            <a:ext cx="583751" cy="574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648200"/>
            <a:ext cx="583751" cy="574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1289250" y="427925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400" b="1" dirty="0" smtClean="0">
                <a:latin typeface="Arial" charset="0"/>
                <a:cs typeface="Arial" charset="0"/>
              </a:rPr>
              <a:t>Magnet </a:t>
            </a:r>
            <a:r>
              <a:rPr lang="de-DE" altLang="de-DE" sz="2400" b="1" dirty="0" smtClean="0">
                <a:latin typeface="Arial" charset="0"/>
                <a:cs typeface="Arial" charset="0"/>
              </a:rPr>
              <a:t>Project Time </a:t>
            </a:r>
            <a:r>
              <a:rPr lang="de-DE" altLang="de-DE" sz="2400" b="1" dirty="0" smtClean="0">
                <a:latin typeface="Arial" charset="0"/>
                <a:cs typeface="Arial" charset="0"/>
              </a:rPr>
              <a:t>Plan 2018:</a:t>
            </a:r>
            <a:endParaRPr lang="de-DE" altLang="de-DE" sz="2400" b="1" dirty="0">
              <a:latin typeface="Arial" charset="0"/>
              <a:cs typeface="Arial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086600" y="1066800"/>
            <a:ext cx="1981200" cy="1447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5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3832-3E36-4F3E-BE66-838FA953CCF2}" type="slidenum">
              <a:rPr lang="en-US" altLang="de-DE" smtClean="0"/>
              <a:pPr/>
              <a:t>7</a:t>
            </a:fld>
            <a:endParaRPr lang="en-US" altLang="de-DE"/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874707" y="461826"/>
            <a:ext cx="73548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50000"/>
              </a:spcBef>
            </a:pPr>
            <a:r>
              <a:rPr lang="de-DE" altLang="de-DE" b="1" dirty="0" smtClean="0"/>
              <a:t>Phase </a:t>
            </a:r>
            <a:r>
              <a:rPr lang="de-DE" altLang="de-DE" b="1" dirty="0" err="1" smtClean="0"/>
              <a:t>transition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innovation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partnership</a:t>
            </a:r>
            <a:r>
              <a:rPr lang="de-DE" altLang="de-DE" b="1" dirty="0" smtClean="0"/>
              <a:t>: </a:t>
            </a:r>
            <a:r>
              <a:rPr lang="de-DE" altLang="de-DE" b="1" dirty="0" err="1" smtClean="0"/>
              <a:t>Deliversables</a:t>
            </a:r>
            <a:endParaRPr lang="de-DE" altLang="de-DE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609600" y="762000"/>
            <a:ext cx="7772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/>
              <a:t>For the </a:t>
            </a:r>
            <a:r>
              <a:rPr lang="en-US" b="1" dirty="0"/>
              <a:t>demonstrator coil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Technical design for demonstrator &amp; prototype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Procurement of Conductor for demonstrator and prototype (Rutherford cable on copper basis)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Tooling (design and procurement) for winding of coils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Definition of cryogenic interfaces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Production of coil(s)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Testing of demonstrator coil under nominal condition (forces and peak field reached)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For the </a:t>
            </a:r>
            <a:r>
              <a:rPr lang="en-US" b="1" dirty="0"/>
              <a:t>prototype magnet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Availability of coils for prototype magnet (2 coils)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Power supply system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Design and production of cryostat incl. required testing and certifications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Delivery of Di-pole magnet in cryostat including necessary infrastructure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For </a:t>
            </a:r>
            <a:r>
              <a:rPr lang="en-US" b="1" dirty="0"/>
              <a:t>demonstrator &amp; prototype</a:t>
            </a:r>
            <a:r>
              <a:rPr lang="en-US" dirty="0"/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Technical design report and manufacturing drawings incl. detailed design of final </a:t>
            </a:r>
            <a:r>
              <a:rPr lang="en-US" dirty="0" smtClean="0"/>
              <a:t>magnet &amp; updated cost estimate</a:t>
            </a:r>
            <a:endParaRPr lang="en-US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3907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E3832-3E36-4F3E-BE66-838FA953CCF2}" type="slidenum">
              <a:rPr lang="en-US" altLang="de-DE" smtClean="0"/>
              <a:pPr/>
              <a:t>8</a:t>
            </a:fld>
            <a:endParaRPr lang="en-US" altLang="de-DE"/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874707" y="656272"/>
            <a:ext cx="735489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50000"/>
              </a:spcBef>
            </a:pPr>
            <a:r>
              <a:rPr lang="de-DE" altLang="de-DE" b="1" dirty="0" smtClean="0"/>
              <a:t>Phase </a:t>
            </a:r>
            <a:r>
              <a:rPr lang="de-DE" altLang="de-DE" b="1" dirty="0" err="1" smtClean="0"/>
              <a:t>transition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innovation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partnership</a:t>
            </a:r>
            <a:r>
              <a:rPr lang="de-DE" altLang="de-DE" b="1" dirty="0" smtClean="0"/>
              <a:t>: </a:t>
            </a:r>
            <a:r>
              <a:rPr lang="de-DE" altLang="de-DE" b="1" dirty="0" err="1" smtClean="0"/>
              <a:t>Offers</a:t>
            </a:r>
            <a:endParaRPr lang="de-DE" altLang="de-DE" b="1" dirty="0" smtClean="0"/>
          </a:p>
          <a:p>
            <a:pPr marL="0" lvl="0" indent="0" algn="ctr">
              <a:spcBef>
                <a:spcPct val="50000"/>
              </a:spcBef>
            </a:pPr>
            <a:r>
              <a:rPr lang="en-US" sz="2000" b="1" dirty="0" smtClean="0"/>
              <a:t>Continuation with either one or two innovation partners!</a:t>
            </a:r>
            <a:endParaRPr lang="en-US" sz="2000" b="1" dirty="0"/>
          </a:p>
          <a:p>
            <a:pPr marL="0" indent="0" algn="ctr">
              <a:spcBef>
                <a:spcPct val="50000"/>
              </a:spcBef>
            </a:pPr>
            <a:endParaRPr lang="de-DE" altLang="de-DE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81000" y="1981200"/>
            <a:ext cx="9220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/>
              <a:t>Project coordination &amp; </a:t>
            </a:r>
            <a:r>
              <a:rPr lang="en-US" b="1" dirty="0" smtClean="0"/>
              <a:t>documentation</a:t>
            </a:r>
          </a:p>
          <a:p>
            <a:pPr lvl="0"/>
            <a:endParaRPr lang="en-US" dirty="0"/>
          </a:p>
          <a:p>
            <a:pPr lvl="0"/>
            <a:r>
              <a:rPr lang="en-US" b="1" dirty="0" smtClean="0"/>
              <a:t>Technical </a:t>
            </a:r>
            <a:r>
              <a:rPr lang="en-US" b="1" dirty="0"/>
              <a:t>design of demonstrator coil and prototype magnet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infrastructure, incl. Cryostat, etc.)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b="1" dirty="0"/>
              <a:t>Build and test demonstrator</a:t>
            </a:r>
            <a:endParaRPr lang="en-US" dirty="0"/>
          </a:p>
          <a:p>
            <a:r>
              <a:rPr lang="en-US" dirty="0" smtClean="0"/>
              <a:t>- </a:t>
            </a:r>
            <a:r>
              <a:rPr lang="en-US" dirty="0"/>
              <a:t>Procurement of conductor</a:t>
            </a:r>
          </a:p>
          <a:p>
            <a:r>
              <a:rPr lang="en-US" dirty="0"/>
              <a:t>- Establishing of tooling</a:t>
            </a:r>
            <a:br>
              <a:rPr lang="en-US" dirty="0"/>
            </a:br>
            <a:r>
              <a:rPr lang="en-US" dirty="0"/>
              <a:t>- Production of coil(s)</a:t>
            </a:r>
            <a:br>
              <a:rPr lang="en-US" dirty="0"/>
            </a:br>
            <a:r>
              <a:rPr lang="en-US" dirty="0"/>
              <a:t>- Testing of demonstrator coil</a:t>
            </a:r>
          </a:p>
          <a:p>
            <a:r>
              <a:rPr lang="en-US" b="1" dirty="0"/>
              <a:t> </a:t>
            </a:r>
            <a:endParaRPr lang="en-US" dirty="0"/>
          </a:p>
          <a:p>
            <a:pPr lvl="0"/>
            <a:r>
              <a:rPr lang="en-US" b="1" dirty="0"/>
              <a:t>Build and deliver prototype</a:t>
            </a:r>
            <a:r>
              <a:rPr lang="en-US" dirty="0"/>
              <a:t> (full setup: two coils in cryostat with power supply,</a:t>
            </a:r>
          </a:p>
          <a:p>
            <a:r>
              <a:rPr lang="en-US" dirty="0"/>
              <a:t>ready to ship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98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45108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  <a:p>
            <a:endParaRPr lang="de-DE" dirty="0"/>
          </a:p>
          <a:p>
            <a:r>
              <a:rPr lang="de-DE" b="1" dirty="0" smtClean="0"/>
              <a:t>As </a:t>
            </a:r>
            <a:r>
              <a:rPr lang="de-DE" b="1" dirty="0" err="1" smtClean="0"/>
              <a:t>defined</a:t>
            </a:r>
            <a:r>
              <a:rPr lang="de-DE" b="1" dirty="0" smtClean="0"/>
              <a:t> in </a:t>
            </a:r>
            <a:r>
              <a:rPr lang="de-DE" b="1" dirty="0" err="1" smtClean="0"/>
              <a:t>tender</a:t>
            </a:r>
            <a:r>
              <a:rPr lang="de-DE" b="1" dirty="0" smtClean="0"/>
              <a:t> </a:t>
            </a:r>
            <a:r>
              <a:rPr lang="de-DE" b="1" dirty="0" err="1" smtClean="0"/>
              <a:t>documentation</a:t>
            </a:r>
            <a:r>
              <a:rPr lang="de-DE" b="1" dirty="0" smtClean="0"/>
              <a:t>:</a:t>
            </a:r>
            <a:endParaRPr lang="en-US" b="1" dirty="0"/>
          </a:p>
          <a:p>
            <a:pPr lvl="0"/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Assessment factor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Procurement costs of final magnet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Operating costs for final magnet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Construction time for final magnet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Magnet cooling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Interface to </a:t>
            </a:r>
            <a:r>
              <a:rPr lang="en-US" dirty="0" err="1" smtClean="0"/>
              <a:t>haloscope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 Shielding of stray magnetic fields </a:t>
            </a: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874707" y="656272"/>
            <a:ext cx="735489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4625" indent="-174625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spcBef>
                <a:spcPct val="50000"/>
              </a:spcBef>
            </a:pPr>
            <a:r>
              <a:rPr lang="de-DE" altLang="de-DE" b="1" dirty="0" smtClean="0"/>
              <a:t>Phase </a:t>
            </a:r>
            <a:r>
              <a:rPr lang="de-DE" altLang="de-DE" b="1" dirty="0" err="1" smtClean="0"/>
              <a:t>transition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innovation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partnership</a:t>
            </a:r>
            <a:r>
              <a:rPr lang="de-DE" altLang="de-DE" b="1" dirty="0" smtClean="0"/>
              <a:t>: </a:t>
            </a:r>
            <a:r>
              <a:rPr lang="de-DE" altLang="de-DE" b="1" dirty="0" err="1" smtClean="0"/>
              <a:t>Offers</a:t>
            </a:r>
            <a:endParaRPr lang="de-DE" altLang="de-DE" b="1" dirty="0" smtClean="0"/>
          </a:p>
          <a:p>
            <a:pPr marL="0" lvl="0" indent="0" algn="ctr">
              <a:spcBef>
                <a:spcPct val="50000"/>
              </a:spcBef>
            </a:pPr>
            <a:r>
              <a:rPr lang="en-US" sz="2000" b="1" dirty="0" smtClean="0"/>
              <a:t>Continuation with either one or two innovation partners!</a:t>
            </a:r>
            <a:endParaRPr lang="en-US" sz="2000" b="1" dirty="0"/>
          </a:p>
          <a:p>
            <a:pPr marL="0" indent="0" algn="ctr">
              <a:spcBef>
                <a:spcPct val="50000"/>
              </a:spcBef>
            </a:pPr>
            <a:endParaRPr lang="de-DE" altLang="de-DE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4114800" y="3025676"/>
            <a:ext cx="4953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Additionally the following criteria will be applied:</a:t>
            </a:r>
          </a:p>
          <a:p>
            <a:r>
              <a:rPr lang="en-US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Concept for quench protection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Homogeneity of field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Recommendation by external expert </a:t>
            </a:r>
            <a:r>
              <a:rPr lang="en-US" dirty="0" smtClean="0"/>
              <a:t>committee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 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7" name="Rectangle 6"/>
          <p:cNvSpPr/>
          <p:nvPr/>
        </p:nvSpPr>
        <p:spPr>
          <a:xfrm>
            <a:off x="3276600" y="2057400"/>
            <a:ext cx="26550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Evaluation criteria: </a:t>
            </a:r>
          </a:p>
        </p:txBody>
      </p:sp>
    </p:spTree>
    <p:extLst>
      <p:ext uri="{BB962C8B-B14F-4D97-AF65-F5344CB8AC3E}">
        <p14:creationId xmlns:p14="http://schemas.microsoft.com/office/powerpoint/2010/main" val="176476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6449</TotalTime>
  <Words>590</Words>
  <Application>Microsoft Office PowerPoint</Application>
  <PresentationFormat>On-screen Show (4:3)</PresentationFormat>
  <Paragraphs>233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Intro to                 Collaboration  meeting</vt:lpstr>
      <vt:lpstr>Bottlenecks last meeting:</vt:lpstr>
      <vt:lpstr>Critical Decisions last meeting</vt:lpstr>
      <vt:lpstr>Critical Decisions last meeting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bela</dc:creator>
  <cp:lastModifiedBy>bela</cp:lastModifiedBy>
  <cp:revision>34</cp:revision>
  <dcterms:created xsi:type="dcterms:W3CDTF">2006-08-16T00:00:00Z</dcterms:created>
  <dcterms:modified xsi:type="dcterms:W3CDTF">2018-10-08T07:20:14Z</dcterms:modified>
</cp:coreProperties>
</file>