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19" r:id="rId1"/>
  </p:sldMasterIdLst>
  <p:notesMasterIdLst>
    <p:notesMasterId r:id="rId16"/>
  </p:notesMasterIdLst>
  <p:handoutMasterIdLst>
    <p:handoutMasterId r:id="rId17"/>
  </p:handoutMasterIdLst>
  <p:sldIdLst>
    <p:sldId id="273" r:id="rId2"/>
    <p:sldId id="452" r:id="rId3"/>
    <p:sldId id="435" r:id="rId4"/>
    <p:sldId id="459" r:id="rId5"/>
    <p:sldId id="460" r:id="rId6"/>
    <p:sldId id="461" r:id="rId7"/>
    <p:sldId id="462" r:id="rId8"/>
    <p:sldId id="466" r:id="rId9"/>
    <p:sldId id="454" r:id="rId10"/>
    <p:sldId id="455" r:id="rId11"/>
    <p:sldId id="456" r:id="rId12"/>
    <p:sldId id="458" r:id="rId13"/>
    <p:sldId id="450" r:id="rId14"/>
    <p:sldId id="372" r:id="rId15"/>
  </p:sldIdLst>
  <p:sldSz cx="10080625" cy="5670550"/>
  <p:notesSz cx="7099300" cy="10234613"/>
  <p:defaultTextStyle>
    <a:defPPr>
      <a:defRPr lang="de-DE"/>
    </a:defPPr>
    <a:lvl1pPr marL="0" algn="l" defTabSz="1008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05" algn="l" defTabSz="1008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11" algn="l" defTabSz="1008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16" algn="l" defTabSz="1008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22" algn="l" defTabSz="1008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27" algn="l" defTabSz="1008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032" algn="l" defTabSz="1008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038" algn="l" defTabSz="1008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043" algn="l" defTabSz="1008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albuoni, Sara" initials="CS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D200"/>
    <a:srgbClr val="0082C9"/>
    <a:srgbClr val="FFFFFF"/>
    <a:srgbClr val="0082CA"/>
    <a:srgbClr val="8E8D8F"/>
    <a:srgbClr val="0081C8"/>
    <a:srgbClr val="008AD9"/>
    <a:srgbClr val="E1DDD9"/>
    <a:srgbClr val="EEE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66" autoAdjust="0"/>
    <p:restoredTop sz="90064" autoAdjust="0"/>
  </p:normalViewPr>
  <p:slideViewPr>
    <p:cSldViewPr snapToGrid="0" snapToObjects="1">
      <p:cViewPr>
        <p:scale>
          <a:sx n="112" d="100"/>
          <a:sy n="112" d="100"/>
        </p:scale>
        <p:origin x="108" y="54"/>
      </p:cViewPr>
      <p:guideLst>
        <p:guide orient="horz" pos="1786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25" d="100"/>
          <a:sy n="125" d="100"/>
        </p:scale>
        <p:origin x="-1758" y="-28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5" y="9721856"/>
            <a:ext cx="3076575" cy="511176"/>
          </a:xfrm>
          <a:prstGeom prst="rect">
            <a:avLst/>
          </a:prstGeom>
        </p:spPr>
        <p:txBody>
          <a:bodyPr vert="horz" lIns="90925" tIns="45462" rIns="90925" bIns="45462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506" y="9721970"/>
            <a:ext cx="3076694" cy="510358"/>
          </a:xfrm>
          <a:prstGeom prst="rect">
            <a:avLst/>
          </a:prstGeom>
        </p:spPr>
        <p:txBody>
          <a:bodyPr vert="horz" lIns="90925" tIns="45462" rIns="90925" bIns="45462" rtlCol="0" anchor="b"/>
          <a:lstStyle>
            <a:lvl1pPr algn="r">
              <a:defRPr sz="1100"/>
            </a:lvl1pPr>
          </a:lstStyle>
          <a:p>
            <a:fld id="{358EA544-6BD7-47C8-9485-B2A9A1E4F95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13132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-1085850" y="446088"/>
            <a:ext cx="4568825" cy="2570162"/>
          </a:xfrm>
          <a:prstGeom prst="rect">
            <a:avLst/>
          </a:prstGeom>
          <a:noFill/>
          <a:ln w="3175">
            <a:noFill/>
          </a:ln>
        </p:spPr>
        <p:txBody>
          <a:bodyPr vert="horz" lIns="98489" tIns="49245" rIns="98489" bIns="4924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2354207" y="445786"/>
            <a:ext cx="4567066" cy="94728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6" y="8880487"/>
            <a:ext cx="2058550" cy="656150"/>
          </a:xfrm>
          <a:prstGeom prst="rect">
            <a:avLst/>
          </a:prstGeom>
        </p:spPr>
        <p:txBody>
          <a:bodyPr vert="horz" lIns="178986" tIns="0" rIns="0" bIns="0" rtlCol="0" anchor="b" anchorCtr="0"/>
          <a:lstStyle>
            <a:lvl1pPr algn="l">
              <a:lnSpc>
                <a:spcPct val="105000"/>
              </a:lnSpc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" y="9529311"/>
            <a:ext cx="2058550" cy="389295"/>
          </a:xfrm>
          <a:prstGeom prst="rect">
            <a:avLst/>
          </a:prstGeom>
        </p:spPr>
        <p:txBody>
          <a:bodyPr vert="horz" lIns="178986" tIns="0" rIns="0" bIns="0" rtlCol="0" anchor="t" anchorCtr="0"/>
          <a:lstStyle>
            <a:lvl1pPr algn="l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Page </a:t>
            </a:r>
            <a:fld id="{620D9F60-E376-4B4C-B200-3C688A0EA47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84323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77800" indent="-177800" algn="l" defTabSz="1008011" rtl="0" eaLnBrk="1" latinLnBrk="0" hangingPunct="1">
      <a:lnSpc>
        <a:spcPct val="105000"/>
      </a:lnSpc>
      <a:spcAft>
        <a:spcPts val="500"/>
      </a:spcAft>
      <a:buFont typeface="Arial" pitchFamily="34" charset="0"/>
      <a:buNone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63525" indent="-176213" algn="l" defTabSz="1008011" rtl="0" eaLnBrk="1" latinLnBrk="0" hangingPunct="1">
      <a:lnSpc>
        <a:spcPct val="105000"/>
      </a:lnSpc>
      <a:spcAft>
        <a:spcPts val="500"/>
      </a:spcAft>
      <a:buFont typeface="Arial" pitchFamily="34" charset="0"/>
      <a:buChar char="▪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355600" indent="-176213" algn="l" defTabSz="1008011" rtl="0" eaLnBrk="1" latinLnBrk="0" hangingPunct="1">
      <a:lnSpc>
        <a:spcPct val="105000"/>
      </a:lnSpc>
      <a:spcAft>
        <a:spcPts val="500"/>
      </a:spcAft>
      <a:buFont typeface="Arial" pitchFamily="34" charset="0"/>
      <a:buChar char="▪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446088" indent="-176213" algn="l" defTabSz="1008011" rtl="0" eaLnBrk="1" latinLnBrk="0" hangingPunct="1">
      <a:lnSpc>
        <a:spcPct val="105000"/>
      </a:lnSpc>
      <a:spcAft>
        <a:spcPts val="500"/>
      </a:spcAft>
      <a:buFont typeface="Arial" pitchFamily="34" charset="0"/>
      <a:buChar char="▪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538163" indent="-176213" algn="l" defTabSz="1008011" rtl="0" eaLnBrk="1" latinLnBrk="0" hangingPunct="1">
      <a:lnSpc>
        <a:spcPct val="105000"/>
      </a:lnSpc>
      <a:spcAft>
        <a:spcPts val="500"/>
      </a:spcAft>
      <a:buFont typeface="Arial" pitchFamily="34" charset="0"/>
      <a:buChar char="▪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520027" algn="l" defTabSz="1008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032" algn="l" defTabSz="1008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038" algn="l" defTabSz="1008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2043" algn="l" defTabSz="1008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lau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947"/>
          <a:stretch/>
        </p:blipFill>
        <p:spPr>
          <a:xfrm>
            <a:off x="-1" y="-2"/>
            <a:ext cx="10080625" cy="5856621"/>
          </a:xfrm>
          <a:prstGeom prst="rect">
            <a:avLst/>
          </a:prstGeom>
        </p:spPr>
      </p:pic>
      <p:sp>
        <p:nvSpPr>
          <p:cNvPr id="6" name="Rechteck 5"/>
          <p:cNvSpPr>
            <a:spLocks/>
          </p:cNvSpPr>
          <p:nvPr/>
        </p:nvSpPr>
        <p:spPr bwMode="white">
          <a:xfrm>
            <a:off x="56832" y="3375347"/>
            <a:ext cx="8192944" cy="2160000"/>
          </a:xfrm>
          <a:prstGeom prst="rect">
            <a:avLst/>
          </a:prstGeom>
          <a:gradFill>
            <a:gsLst>
              <a:gs pos="0">
                <a:srgbClr val="008AD9"/>
              </a:gs>
              <a:gs pos="100000">
                <a:srgbClr val="006EA3">
                  <a:alpha val="7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1008011" rtl="0" eaLnBrk="1" latinLnBrk="0" hangingPunct="1">
              <a:defRPr/>
            </a:pPr>
            <a:endParaRPr lang="de-DE" sz="20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664" y="3735396"/>
            <a:ext cx="6840261" cy="1260169"/>
          </a:xfrm>
        </p:spPr>
        <p:txBody>
          <a:bodyPr lIns="360000" tIns="0" bIns="144000" anchor="b" anchorCtr="0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664" y="4995564"/>
            <a:ext cx="6840912" cy="180025"/>
          </a:xfrm>
          <a:prstGeom prst="rect">
            <a:avLst/>
          </a:prstGeom>
        </p:spPr>
        <p:txBody>
          <a:bodyPr vert="horz" lIns="360000" tIns="0" rIns="360000" bIns="0" rtlCol="0" anchor="t" anchorCtr="0"/>
          <a:lstStyle>
            <a:lvl1pPr marL="0" indent="0" algn="l" defTabSz="1008011" rtl="0" eaLnBrk="1" latinLnBrk="0" hangingPunct="1">
              <a:buNone/>
              <a:defRPr lang="de-DE" sz="9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4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179388" y="3375025"/>
            <a:ext cx="6840538" cy="360370"/>
          </a:xfrm>
          <a:prstGeom prst="rect">
            <a:avLst/>
          </a:prstGeom>
        </p:spPr>
        <p:txBody>
          <a:bodyPr lIns="360000" tIns="144000" rIns="0" bIns="0"/>
          <a:lstStyle>
            <a:lvl1pPr>
              <a:buNone/>
              <a:defRPr sz="1100" b="1">
                <a:solidFill>
                  <a:srgbClr val="C9D200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79388" y="5175587"/>
            <a:ext cx="6840538" cy="180975"/>
          </a:xfrm>
          <a:prstGeom prst="rect">
            <a:avLst/>
          </a:prstGeom>
        </p:spPr>
        <p:txBody>
          <a:bodyPr lIns="360000" tIns="0" rIns="360000" bIns="0"/>
          <a:lstStyle>
            <a:lvl1pPr marL="0" indent="0">
              <a:buFontTx/>
              <a:buNone/>
              <a:defRPr lang="de-DE" sz="900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Tx/>
              <a:buNone/>
              <a:defRPr lang="de-DE" sz="900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buFontTx/>
              <a:buNone/>
              <a:defRPr lang="de-DE" sz="900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buFontTx/>
              <a:buNone/>
              <a:defRPr lang="de-DE" sz="900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buFontTx/>
              <a:buNone/>
              <a:defRPr lang="de-DE" sz="900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608" y="0"/>
            <a:ext cx="1448130" cy="144813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372608" y="2006221"/>
            <a:ext cx="1440000" cy="372583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alpha val="7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blackWhite">
          <a:xfrm>
            <a:off x="180000" y="1260001"/>
            <a:ext cx="9720000" cy="4229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3"/>
          </p:nvPr>
        </p:nvSpPr>
        <p:spPr bwMode="blackGray">
          <a:xfrm>
            <a:off x="180000" y="1260477"/>
            <a:ext cx="9720000" cy="4229100"/>
          </a:xfrm>
          <a:prstGeom prst="rect">
            <a:avLst/>
          </a:prstGeom>
          <a:solidFill>
            <a:srgbClr val="FFFFFF"/>
          </a:solidFill>
        </p:spPr>
        <p:txBody>
          <a:bodyPr lIns="180000" tIns="270000" rIns="0" bIns="0"/>
          <a:lstStyle>
            <a:lvl1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lang="de-DE" sz="115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173844" y="5504170"/>
            <a:ext cx="319087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Bilfinger Power Systems Group</a:t>
            </a:r>
            <a:endParaRPr lang="de-DE"/>
          </a:p>
        </p:txBody>
      </p:sp>
      <p:sp>
        <p:nvSpPr>
          <p:cNvPr id="12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7539867" y="5504170"/>
            <a:ext cx="235267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Page </a:t>
            </a:r>
            <a:fld id="{C239CA27-86D7-4C84-9F07-29988B758EA9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482903" y="103876"/>
            <a:ext cx="2409639" cy="1024850"/>
            <a:chOff x="4505094" y="3274241"/>
            <a:chExt cx="2409639" cy="102485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505094" y="3274241"/>
              <a:ext cx="2409639" cy="1024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 err="1" smtClean="0">
                <a:solidFill>
                  <a:srgbClr val="000000"/>
                </a:solidFill>
              </a:endParaRPr>
            </a:p>
          </p:txBody>
        </p:sp>
        <p:grpSp>
          <p:nvGrpSpPr>
            <p:cNvPr id="13" name="Group 12"/>
            <p:cNvGrpSpPr/>
            <p:nvPr userDrawn="1"/>
          </p:nvGrpSpPr>
          <p:grpSpPr>
            <a:xfrm>
              <a:off x="4505094" y="3274652"/>
              <a:ext cx="2409639" cy="1024439"/>
              <a:chOff x="6496166" y="1767440"/>
              <a:chExt cx="2357247" cy="1024439"/>
            </a:xfrm>
          </p:grpSpPr>
          <p:pic>
            <p:nvPicPr>
              <p:cNvPr id="14" name="Picture 13"/>
              <p:cNvPicPr>
                <a:picLocks noChangeAspect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96166" y="1767440"/>
                <a:ext cx="2357247" cy="504000"/>
              </a:xfrm>
              <a:prstGeom prst="rect">
                <a:avLst/>
              </a:prstGeom>
            </p:spPr>
          </p:pic>
          <p:pic>
            <p:nvPicPr>
              <p:cNvPr id="15" name="Picture 5" descr="C:\Dokumente und Einstellungen\User\Eigene Dateien\Crb-Data\Conferences- trips\ASC 2008\KITlogo_cmyk.jpg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55722" y="2287879"/>
                <a:ext cx="1097691" cy="50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0" y="5454562"/>
            <a:ext cx="1218603" cy="23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36" dirty="0" smtClean="0">
                <a:solidFill>
                  <a:schemeClr val="bg1"/>
                </a:solidFill>
              </a:rPr>
              <a:t>ASC 2008</a:t>
            </a:r>
            <a:r>
              <a:rPr lang="de-DE" sz="936" baseline="0" dirty="0" smtClean="0">
                <a:solidFill>
                  <a:schemeClr val="bg1"/>
                </a:solidFill>
              </a:rPr>
              <a:t> – 3LA04</a:t>
            </a:r>
            <a:endParaRPr lang="de-DE" sz="936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4580805" y="5430563"/>
            <a:ext cx="797013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92" dirty="0" smtClean="0">
                <a:solidFill>
                  <a:schemeClr val="bg1"/>
                </a:solidFill>
              </a:rPr>
              <a:t>W. Walter</a:t>
            </a:r>
            <a:endParaRPr lang="de-DE" sz="109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8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ung Blau">
    <p:bg bwMode="grayWhite">
      <p:bgPr>
        <a:gradFill>
          <a:gsLst>
            <a:gs pos="0">
              <a:srgbClr val="008AD9"/>
            </a:gs>
            <a:gs pos="100000">
              <a:srgbClr val="006EA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664" y="3735396"/>
            <a:ext cx="6840261" cy="1260169"/>
          </a:xfrm>
        </p:spPr>
        <p:txBody>
          <a:bodyPr lIns="360000" tIns="0" bIns="144000" anchor="b" anchorCtr="0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Rechteck 2"/>
          <p:cNvSpPr/>
          <p:nvPr userDrawn="1"/>
        </p:nvSpPr>
        <p:spPr>
          <a:xfrm>
            <a:off x="0" y="-16933"/>
            <a:ext cx="10123714" cy="5728304"/>
          </a:xfrm>
          <a:prstGeom prst="rect">
            <a:avLst/>
          </a:prstGeom>
          <a:solidFill>
            <a:srgbClr val="008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eltrennung Blau">
    <p:bg bwMode="grayWhite">
      <p:bgPr>
        <a:gradFill>
          <a:gsLst>
            <a:gs pos="0">
              <a:srgbClr val="008AD9"/>
            </a:gs>
            <a:gs pos="100000">
              <a:srgbClr val="006EA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-1" y="1"/>
            <a:ext cx="10080625" cy="54394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17920" y="1"/>
            <a:ext cx="3862705" cy="1050324"/>
          </a:xfrm>
        </p:spPr>
        <p:txBody>
          <a:bodyPr lIns="360000" tIns="0" bIns="144000" anchor="b" anchorCtr="0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2680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blackWhite">
          <a:xfrm>
            <a:off x="180000" y="1260001"/>
            <a:ext cx="9720000" cy="4229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bIns="90000"/>
          <a:lstStyle>
            <a:lvl1pPr>
              <a:lnSpc>
                <a:spcPct val="105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173844" y="5504170"/>
            <a:ext cx="319087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Bilfinger Power Systems Group</a:t>
            </a:r>
            <a:endParaRPr lang="de-DE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7539867" y="5504170"/>
            <a:ext cx="235267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Page </a:t>
            </a:r>
            <a:fld id="{C239CA27-86D7-4C84-9F07-29988B758EA9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482903" y="103876"/>
            <a:ext cx="2409639" cy="1024850"/>
            <a:chOff x="4505094" y="3274241"/>
            <a:chExt cx="2409639" cy="1024850"/>
          </a:xfrm>
        </p:grpSpPr>
        <p:sp>
          <p:nvSpPr>
            <p:cNvPr id="5" name="Rectangle 4"/>
            <p:cNvSpPr/>
            <p:nvPr userDrawn="1"/>
          </p:nvSpPr>
          <p:spPr>
            <a:xfrm>
              <a:off x="4505094" y="3274241"/>
              <a:ext cx="2409639" cy="1024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 err="1" smtClean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2"/>
            <p:cNvGrpSpPr/>
            <p:nvPr userDrawn="1"/>
          </p:nvGrpSpPr>
          <p:grpSpPr>
            <a:xfrm>
              <a:off x="4505094" y="3274652"/>
              <a:ext cx="2409639" cy="1024439"/>
              <a:chOff x="6496166" y="1767440"/>
              <a:chExt cx="2357247" cy="1024439"/>
            </a:xfrm>
          </p:grpSpPr>
          <p:pic>
            <p:nvPicPr>
              <p:cNvPr id="6" name="Picture 5"/>
              <p:cNvPicPr>
                <a:picLocks noChangeAspect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96166" y="1767440"/>
                <a:ext cx="2357247" cy="504000"/>
              </a:xfrm>
              <a:prstGeom prst="rect">
                <a:avLst/>
              </a:prstGeom>
            </p:spPr>
          </p:pic>
          <p:pic>
            <p:nvPicPr>
              <p:cNvPr id="7" name="Picture 5" descr="C:\Dokumente und Einstellungen\User\Eigene Dateien\Crb-Data\Conferences- trips\ASC 2008\KITlogo_cmyk.jpg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55722" y="2287879"/>
                <a:ext cx="1097691" cy="50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1-spalti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blackWhite">
          <a:xfrm>
            <a:off x="180000" y="1260001"/>
            <a:ext cx="9720000" cy="4229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5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80000" y="1260477"/>
            <a:ext cx="6391275" cy="4229100"/>
          </a:xfrm>
          <a:prstGeom prst="rect">
            <a:avLst/>
          </a:prstGeom>
        </p:spPr>
        <p:txBody>
          <a:bodyPr lIns="180000" tIns="270000" rIns="0" bIns="0"/>
          <a:lstStyle>
            <a:lvl1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tabLst>
                <a:tab pos="180975" algn="l"/>
                <a:tab pos="360363" algn="l"/>
              </a:tabLst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tabLst>
                <a:tab pos="180975" algn="l"/>
                <a:tab pos="360363" algn="l"/>
              </a:tabLst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tabLst>
                <a:tab pos="180975" algn="l"/>
                <a:tab pos="360363" algn="l"/>
              </a:tabLst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tabLst>
                <a:tab pos="180975" algn="l"/>
                <a:tab pos="360363" algn="l"/>
              </a:tabLst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tabLst>
                <a:tab pos="180975" algn="l"/>
                <a:tab pos="360363" algn="l"/>
              </a:tabLst>
              <a:defRPr lang="de-DE" sz="1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173844" y="5504170"/>
            <a:ext cx="319087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Bilfinger Power Systems Group</a:t>
            </a:r>
            <a:endParaRPr lang="de-DE"/>
          </a:p>
        </p:txBody>
      </p:sp>
      <p:sp>
        <p:nvSpPr>
          <p:cNvPr id="12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7539867" y="5504170"/>
            <a:ext cx="235267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Page </a:t>
            </a:r>
            <a:fld id="{C239CA27-86D7-4C84-9F07-29988B758EA9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482903" y="103876"/>
            <a:ext cx="2409639" cy="1024850"/>
            <a:chOff x="4505094" y="3274241"/>
            <a:chExt cx="2409639" cy="1024850"/>
          </a:xfrm>
        </p:grpSpPr>
        <p:sp>
          <p:nvSpPr>
            <p:cNvPr id="8" name="Rectangle 7"/>
            <p:cNvSpPr/>
            <p:nvPr userDrawn="1"/>
          </p:nvSpPr>
          <p:spPr>
            <a:xfrm>
              <a:off x="4505094" y="3274241"/>
              <a:ext cx="2409639" cy="1024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 err="1" smtClean="0">
                <a:solidFill>
                  <a:srgbClr val="000000"/>
                </a:solidFill>
              </a:endParaRPr>
            </a:p>
          </p:txBody>
        </p:sp>
        <p:grpSp>
          <p:nvGrpSpPr>
            <p:cNvPr id="13" name="Group 12"/>
            <p:cNvGrpSpPr/>
            <p:nvPr userDrawn="1"/>
          </p:nvGrpSpPr>
          <p:grpSpPr>
            <a:xfrm>
              <a:off x="4505094" y="3274652"/>
              <a:ext cx="2409639" cy="1024439"/>
              <a:chOff x="6496166" y="1767440"/>
              <a:chExt cx="2357247" cy="1024439"/>
            </a:xfrm>
          </p:grpSpPr>
          <p:pic>
            <p:nvPicPr>
              <p:cNvPr id="14" name="Picture 13"/>
              <p:cNvPicPr>
                <a:picLocks noChangeAspect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96166" y="1767440"/>
                <a:ext cx="2357247" cy="504000"/>
              </a:xfrm>
              <a:prstGeom prst="rect">
                <a:avLst/>
              </a:prstGeom>
            </p:spPr>
          </p:pic>
          <p:pic>
            <p:nvPicPr>
              <p:cNvPr id="15" name="Picture 5" descr="C:\Dokumente und Einstellungen\User\Eigene Dateien\Crb-Data\Conferences- trips\ASC 2008\KITlogo_cmyk.jpg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55722" y="2287879"/>
                <a:ext cx="1097691" cy="50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i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180000" y="1260001"/>
            <a:ext cx="4860312" cy="4229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 bwMode="blackWhite">
          <a:xfrm>
            <a:off x="5130000" y="1260001"/>
            <a:ext cx="4770000" cy="4229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 bwMode="blackWhite">
          <a:xfrm>
            <a:off x="180000" y="1260477"/>
            <a:ext cx="4860312" cy="4229100"/>
          </a:xfrm>
          <a:prstGeom prst="rect">
            <a:avLst/>
          </a:prstGeom>
        </p:spPr>
        <p:txBody>
          <a:bodyPr lIns="180000" tIns="270000" rIns="90000" bIns="0"/>
          <a:lstStyle>
            <a:lvl1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tabLst>
                <a:tab pos="180975" algn="l"/>
                <a:tab pos="360363" algn="l"/>
              </a:tabLst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tabLst>
                <a:tab pos="180975" algn="l"/>
                <a:tab pos="360363" algn="l"/>
              </a:tabLst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tabLst>
                <a:tab pos="180975" algn="l"/>
                <a:tab pos="360363" algn="l"/>
              </a:tabLst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tabLst>
                <a:tab pos="180975" algn="l"/>
                <a:tab pos="360363" algn="l"/>
              </a:tabLst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tabLst>
                <a:tab pos="180975" algn="l"/>
                <a:tab pos="360363" algn="l"/>
              </a:tabLst>
              <a:defRPr lang="de-DE" sz="1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5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5127975" y="1260477"/>
            <a:ext cx="4772025" cy="4229100"/>
          </a:xfrm>
          <a:prstGeom prst="rect">
            <a:avLst/>
          </a:prstGeom>
        </p:spPr>
        <p:txBody>
          <a:bodyPr lIns="180000" tIns="270000" rIns="90000" bIns="0"/>
          <a:lstStyle>
            <a:lvl1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tabLst>
                <a:tab pos="180975" algn="l"/>
                <a:tab pos="360363" algn="l"/>
              </a:tabLst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tabLst>
                <a:tab pos="180975" algn="l"/>
                <a:tab pos="360363" algn="l"/>
              </a:tabLst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tabLst>
                <a:tab pos="180975" algn="l"/>
                <a:tab pos="360363" algn="l"/>
              </a:tabLst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tabLst>
                <a:tab pos="180975" algn="l"/>
                <a:tab pos="360363" algn="l"/>
              </a:tabLst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tabLst>
                <a:tab pos="180975" algn="l"/>
                <a:tab pos="360363" algn="l"/>
              </a:tabLst>
              <a:defRPr lang="de-DE" sz="1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173844" y="5504170"/>
            <a:ext cx="319087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Bilfinger Power Systems Group</a:t>
            </a:r>
            <a:endParaRPr lang="de-DE"/>
          </a:p>
        </p:txBody>
      </p:sp>
      <p:sp>
        <p:nvSpPr>
          <p:cNvPr id="14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7539867" y="5504170"/>
            <a:ext cx="235267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Page </a:t>
            </a:r>
            <a:fld id="{C239CA27-86D7-4C84-9F07-29988B758EA9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482903" y="103876"/>
            <a:ext cx="2409639" cy="1024850"/>
            <a:chOff x="4505094" y="3274241"/>
            <a:chExt cx="2409639" cy="102485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4505094" y="3274241"/>
              <a:ext cx="2409639" cy="1024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 err="1" smtClean="0">
                <a:solidFill>
                  <a:srgbClr val="000000"/>
                </a:solidFill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4505094" y="3274652"/>
              <a:ext cx="2409639" cy="1024439"/>
              <a:chOff x="6496166" y="1767440"/>
              <a:chExt cx="2357247" cy="1024439"/>
            </a:xfrm>
          </p:grpSpPr>
          <p:pic>
            <p:nvPicPr>
              <p:cNvPr id="19" name="Picture 18"/>
              <p:cNvPicPr>
                <a:picLocks noChangeAspect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96166" y="1767440"/>
                <a:ext cx="2357247" cy="504000"/>
              </a:xfrm>
              <a:prstGeom prst="rect">
                <a:avLst/>
              </a:prstGeom>
            </p:spPr>
          </p:pic>
          <p:pic>
            <p:nvPicPr>
              <p:cNvPr id="20" name="Picture 5" descr="C:\Dokumente und Einstellungen\User\Eigene Dateien\Crb-Data\Conferences- trips\ASC 2008\KITlogo_cmyk.jpg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55722" y="2287879"/>
                <a:ext cx="1097691" cy="50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White">
          <a:xfrm>
            <a:off x="180002" y="1260001"/>
            <a:ext cx="6390000" cy="4229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 userDrawn="1"/>
        </p:nvSpPr>
        <p:spPr bwMode="blackWhite">
          <a:xfrm>
            <a:off x="6660000" y="1260477"/>
            <a:ext cx="3240000" cy="422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179390" y="1260477"/>
            <a:ext cx="6391275" cy="4229100"/>
          </a:xfrm>
          <a:prstGeom prst="rect">
            <a:avLst/>
          </a:prstGeom>
        </p:spPr>
        <p:txBody>
          <a:bodyPr lIns="180000" tIns="270000" rIns="90000" bIns="0"/>
          <a:lstStyle>
            <a:lvl1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tabLst>
                <a:tab pos="180975" algn="l"/>
                <a:tab pos="360363" algn="l"/>
              </a:tabLst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tabLst>
                <a:tab pos="180975" algn="l"/>
                <a:tab pos="360363" algn="l"/>
              </a:tabLst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tabLst>
                <a:tab pos="180975" algn="l"/>
                <a:tab pos="360363" algn="l"/>
              </a:tabLst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tabLst>
                <a:tab pos="180975" algn="l"/>
                <a:tab pos="360363" algn="l"/>
              </a:tabLst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tabLst>
                <a:tab pos="180975" algn="l"/>
                <a:tab pos="360363" algn="l"/>
              </a:tabLst>
              <a:defRPr lang="de-DE" sz="1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3"/>
          </p:nvPr>
        </p:nvSpPr>
        <p:spPr bwMode="blackGray">
          <a:xfrm>
            <a:off x="6660000" y="1260477"/>
            <a:ext cx="3240000" cy="4229100"/>
          </a:xfrm>
          <a:prstGeom prst="rect">
            <a:avLst/>
          </a:prstGeom>
          <a:solidFill>
            <a:srgbClr val="FFFFFF"/>
          </a:solidFill>
        </p:spPr>
        <p:txBody>
          <a:bodyPr lIns="180000" tIns="270000" rIns="0" bIns="0"/>
          <a:lstStyle>
            <a:lvl1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lang="de-DE" sz="1150" kern="1200" dirty="0">
                <a:solidFill>
                  <a:srgbClr val="34333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173844" y="5504170"/>
            <a:ext cx="319087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Bilfinger Power Systems Group</a:t>
            </a:r>
            <a:endParaRPr lang="de-DE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7539867" y="5504170"/>
            <a:ext cx="235267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Page </a:t>
            </a:r>
            <a:fld id="{C239CA27-86D7-4C84-9F07-29988B758EA9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482903" y="103876"/>
            <a:ext cx="2409639" cy="1024850"/>
            <a:chOff x="4505094" y="3274241"/>
            <a:chExt cx="2409639" cy="102485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4505094" y="3274241"/>
              <a:ext cx="2409639" cy="1024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 err="1" smtClean="0">
                <a:solidFill>
                  <a:srgbClr val="000000"/>
                </a:solidFill>
              </a:endParaRPr>
            </a:p>
          </p:txBody>
        </p:sp>
        <p:grpSp>
          <p:nvGrpSpPr>
            <p:cNvPr id="16" name="Group 15"/>
            <p:cNvGrpSpPr/>
            <p:nvPr userDrawn="1"/>
          </p:nvGrpSpPr>
          <p:grpSpPr>
            <a:xfrm>
              <a:off x="4505094" y="3274652"/>
              <a:ext cx="2409639" cy="1024439"/>
              <a:chOff x="6496166" y="1767440"/>
              <a:chExt cx="2357247" cy="1024439"/>
            </a:xfrm>
          </p:grpSpPr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96166" y="1767440"/>
                <a:ext cx="2357247" cy="504000"/>
              </a:xfrm>
              <a:prstGeom prst="rect">
                <a:avLst/>
              </a:prstGeom>
            </p:spPr>
          </p:pic>
          <p:pic>
            <p:nvPicPr>
              <p:cNvPr id="18" name="Picture 5" descr="C:\Dokumente und Einstellungen\User\Eigene Dateien\Crb-Data\Conferences- trips\ASC 2008\KITlogo_cmyk.jpg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55722" y="2287879"/>
                <a:ext cx="1097691" cy="50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- Text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blackWhite">
          <a:xfrm>
            <a:off x="6660000" y="1260477"/>
            <a:ext cx="3240000" cy="422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 bwMode="blackWhite">
          <a:xfrm>
            <a:off x="180000" y="1260001"/>
            <a:ext cx="6390002" cy="4229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6649157" y="4566096"/>
            <a:ext cx="3240000" cy="920750"/>
          </a:xfrm>
          <a:prstGeom prst="rect">
            <a:avLst/>
          </a:prstGeom>
        </p:spPr>
        <p:txBody>
          <a:bodyPr lIns="180000" tIns="90000" bIns="180000" anchor="b" anchorCtr="0"/>
          <a:lstStyle>
            <a:lvl1pPr marL="0" indent="0">
              <a:buFontTx/>
              <a:buNone/>
              <a:defRPr sz="1000" b="1">
                <a:solidFill>
                  <a:srgbClr val="000000"/>
                </a:solidFill>
              </a:defRPr>
            </a:lvl1pPr>
            <a:lvl2pPr>
              <a:buFontTx/>
              <a:buNone/>
              <a:defRPr sz="1000">
                <a:solidFill>
                  <a:srgbClr val="000000"/>
                </a:solidFill>
              </a:defRPr>
            </a:lvl2pPr>
            <a:lvl3pPr>
              <a:buFontTx/>
              <a:buNone/>
              <a:defRPr sz="1000">
                <a:solidFill>
                  <a:srgbClr val="000000"/>
                </a:solidFill>
              </a:defRPr>
            </a:lvl3pPr>
            <a:lvl4pPr>
              <a:buFontTx/>
              <a:buNone/>
              <a:defRPr sz="1000">
                <a:solidFill>
                  <a:srgbClr val="000000"/>
                </a:solidFill>
              </a:defRPr>
            </a:lvl4pPr>
            <a:lvl5pPr>
              <a:buFontTx/>
              <a:buNone/>
              <a:defRPr sz="10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6653045" y="1260475"/>
            <a:ext cx="3239497" cy="3186535"/>
          </a:xfrm>
          <a:prstGeom prst="rect">
            <a:avLst/>
          </a:prstGeom>
        </p:spPr>
        <p:txBody>
          <a:bodyPr lIns="180000" tIns="270000" rIns="90000" bIns="0"/>
          <a:lstStyle>
            <a:lvl1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tabLst>
                <a:tab pos="180975" algn="l"/>
                <a:tab pos="360363" algn="l"/>
              </a:tabLst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tabLst>
                <a:tab pos="180975" algn="l"/>
                <a:tab pos="360363" algn="l"/>
              </a:tabLst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tabLst>
                <a:tab pos="180975" algn="l"/>
                <a:tab pos="360363" algn="l"/>
              </a:tabLst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tabLst>
                <a:tab pos="180975" algn="l"/>
                <a:tab pos="360363" algn="l"/>
              </a:tabLst>
              <a:defRPr lang="de-DE" sz="14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▪"/>
              <a:tabLst>
                <a:tab pos="180975" algn="l"/>
                <a:tab pos="360363" algn="l"/>
              </a:tabLst>
              <a:defRPr lang="de-DE" sz="1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3"/>
          </p:nvPr>
        </p:nvSpPr>
        <p:spPr bwMode="blackGray">
          <a:xfrm>
            <a:off x="180002" y="1260477"/>
            <a:ext cx="6390000" cy="4229100"/>
          </a:xfrm>
          <a:prstGeom prst="rect">
            <a:avLst/>
          </a:prstGeom>
          <a:solidFill>
            <a:srgbClr val="FFFFFF"/>
          </a:solidFill>
        </p:spPr>
        <p:txBody>
          <a:bodyPr lIns="180000" tIns="270000" rIns="0" bIns="0"/>
          <a:lstStyle>
            <a:lvl1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lang="de-DE" sz="115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9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173844" y="5504170"/>
            <a:ext cx="319087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Bilfinger Power Systems Group</a:t>
            </a:r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7539867" y="5504170"/>
            <a:ext cx="235267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Page </a:t>
            </a:r>
            <a:fld id="{C239CA27-86D7-4C84-9F07-29988B758EA9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482903" y="103876"/>
            <a:ext cx="2409639" cy="1024850"/>
            <a:chOff x="4505094" y="3274241"/>
            <a:chExt cx="2409639" cy="102485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4505094" y="3274241"/>
              <a:ext cx="2409639" cy="1024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 err="1" smtClean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4505094" y="3274652"/>
              <a:ext cx="2409639" cy="1024439"/>
              <a:chOff x="6496166" y="1767440"/>
              <a:chExt cx="2357247" cy="1024439"/>
            </a:xfrm>
          </p:grpSpPr>
          <p:pic>
            <p:nvPicPr>
              <p:cNvPr id="18" name="Picture 17"/>
              <p:cNvPicPr>
                <a:picLocks noChangeAspect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96166" y="1767440"/>
                <a:ext cx="2357247" cy="504000"/>
              </a:xfrm>
              <a:prstGeom prst="rect">
                <a:avLst/>
              </a:prstGeom>
            </p:spPr>
          </p:pic>
          <p:pic>
            <p:nvPicPr>
              <p:cNvPr id="21" name="Picture 5" descr="C:\Dokumente und Einstellungen\User\Eigene Dateien\Crb-Data\Conferences- trips\ASC 2008\KITlogo_cmyk.jpg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55722" y="2287879"/>
                <a:ext cx="1097691" cy="50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- Bild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blackWhite">
          <a:xfrm>
            <a:off x="3510958" y="1260001"/>
            <a:ext cx="6390002" cy="4229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 bwMode="blackWhite">
          <a:xfrm>
            <a:off x="180002" y="1260477"/>
            <a:ext cx="3240000" cy="422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3"/>
          </p:nvPr>
        </p:nvSpPr>
        <p:spPr bwMode="blackGray">
          <a:xfrm>
            <a:off x="3510110" y="1260477"/>
            <a:ext cx="6389892" cy="4229100"/>
          </a:xfrm>
          <a:prstGeom prst="rect">
            <a:avLst/>
          </a:prstGeom>
          <a:solidFill>
            <a:srgbClr val="FFFFFF"/>
          </a:solidFill>
        </p:spPr>
        <p:txBody>
          <a:bodyPr lIns="180000" tIns="270000" rIns="0" bIns="0"/>
          <a:lstStyle>
            <a:lvl1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lang="de-DE" sz="115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/>
          </p:nvPr>
        </p:nvSpPr>
        <p:spPr bwMode="blackGray">
          <a:xfrm>
            <a:off x="180000" y="1260477"/>
            <a:ext cx="3240000" cy="4229100"/>
          </a:xfrm>
          <a:prstGeom prst="rect">
            <a:avLst/>
          </a:prstGeom>
          <a:solidFill>
            <a:srgbClr val="FFFFFF"/>
          </a:solidFill>
        </p:spPr>
        <p:txBody>
          <a:bodyPr lIns="180000" tIns="270000" rIns="0" bIns="0"/>
          <a:lstStyle>
            <a:lvl1pPr algn="l" defTabSz="1008011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lang="de-DE" sz="115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173844" y="5504170"/>
            <a:ext cx="319087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Bilfinger Power Systems Group</a:t>
            </a:r>
            <a:endParaRPr lang="de-DE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7539867" y="5504170"/>
            <a:ext cx="235267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Page </a:t>
            </a:r>
            <a:fld id="{C239CA27-86D7-4C84-9F07-29988B758EA9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482903" y="103876"/>
            <a:ext cx="2409639" cy="1024850"/>
            <a:chOff x="4505094" y="3274241"/>
            <a:chExt cx="2409639" cy="102485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4505094" y="3274241"/>
              <a:ext cx="2409639" cy="1024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 err="1" smtClean="0">
                <a:solidFill>
                  <a:srgbClr val="000000"/>
                </a:solidFill>
              </a:endParaRPr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4505094" y="3274652"/>
              <a:ext cx="2409639" cy="1024439"/>
              <a:chOff x="6496166" y="1767440"/>
              <a:chExt cx="2357247" cy="1024439"/>
            </a:xfrm>
          </p:grpSpPr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96166" y="1767440"/>
                <a:ext cx="2357247" cy="504000"/>
              </a:xfrm>
              <a:prstGeom prst="rect">
                <a:avLst/>
              </a:prstGeom>
            </p:spPr>
          </p:pic>
          <p:pic>
            <p:nvPicPr>
              <p:cNvPr id="17" name="Picture 5" descr="C:\Dokumente und Einstellungen\User\Eigene Dateien\Crb-Data\Conferences- trips\ASC 2008\KITlogo_cmyk.jpg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55722" y="2287879"/>
                <a:ext cx="1097691" cy="50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8AD9"/>
            </a:gs>
            <a:gs pos="100000">
              <a:srgbClr val="006EA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0002" y="180000"/>
            <a:ext cx="6390000" cy="1080000"/>
          </a:xfrm>
          <a:prstGeom prst="rect">
            <a:avLst/>
          </a:prstGeom>
        </p:spPr>
        <p:txBody>
          <a:bodyPr vert="horz" lIns="180000" tIns="0" rIns="0" bIns="90000" rtlCol="0" anchor="ctr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173844" y="5516282"/>
            <a:ext cx="319087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Bilfinger Power Systems Group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7539867" y="5516282"/>
            <a:ext cx="235267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Page </a:t>
            </a:r>
            <a:fld id="{C239CA27-86D7-4C84-9F07-29988B758EA9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800" y="241200"/>
            <a:ext cx="1439999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9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30" r:id="rId11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defTabSz="1008011" rtl="0" eaLnBrk="1" latinLnBrk="0" hangingPunct="1">
        <a:lnSpc>
          <a:spcPct val="105000"/>
        </a:lnSpc>
        <a:spcBef>
          <a:spcPct val="0"/>
        </a:spcBef>
        <a:buNone/>
        <a:defRPr sz="2200" b="1" kern="1200" baseline="0">
          <a:solidFill>
            <a:srgbClr val="FFFFF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975" indent="-180975" algn="l" defTabSz="1008011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Char char="▪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58775" indent="-176213" algn="l" defTabSz="1008011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Char char="▪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1338" indent="-182563" algn="l" defTabSz="1008011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Char char="▪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15963" indent="-174625" algn="l" defTabSz="1008011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Char char="▪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98525" indent="-182563" algn="l" defTabSz="1008011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Char char="▪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772030" indent="-252003" algn="l" defTabSz="10080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035" indent="-252003" algn="l" defTabSz="10080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040" indent="-252003" algn="l" defTabSz="10080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046" indent="-252003" algn="l" defTabSz="100801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5" algn="l" defTabSz="1008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11" algn="l" defTabSz="1008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16" algn="l" defTabSz="1008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22" algn="l" defTabSz="1008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27" algn="l" defTabSz="1008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032" algn="l" defTabSz="1008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038" algn="l" defTabSz="1008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043" algn="l" defTabSz="1008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202242" y="3902794"/>
            <a:ext cx="9465267" cy="1097280"/>
          </a:xfrm>
        </p:spPr>
        <p:txBody>
          <a:bodyPr bIns="0" anchor="ctr" anchorCtr="0"/>
          <a:lstStyle/>
          <a:p>
            <a:r>
              <a:rPr lang="en-US" dirty="0" smtClean="0">
                <a:latin typeface="Rockwell" panose="02060603020205020403" pitchFamily="18" charset="0"/>
              </a:rPr>
              <a:t>Approach to Quench for the MADMAX Magnet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179662" y="5213838"/>
            <a:ext cx="9720000" cy="23071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e-DE" sz="1400" b="0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C. Boffo – Bilfinger Noell GmbH</a:t>
            </a:r>
            <a:endParaRPr lang="en-US" sz="1400" b="0" dirty="0" smtClean="0">
              <a:solidFill>
                <a:srgbClr val="C9D200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400" dirty="0" smtClean="0">
                <a:latin typeface="Gill Sans MT" panose="020B0502020104020203" pitchFamily="34" charset="0"/>
              </a:rPr>
              <a:t>MADMAX </a:t>
            </a:r>
            <a:r>
              <a:rPr lang="en-US" sz="1400" dirty="0" smtClean="0">
                <a:latin typeface="Gill Sans MT" panose="020B0502020104020203" pitchFamily="34" charset="0"/>
              </a:rPr>
              <a:t>Fall </a:t>
            </a:r>
            <a:r>
              <a:rPr lang="en-US" sz="1400" dirty="0" smtClean="0">
                <a:latin typeface="Gill Sans MT" panose="020B0502020104020203" pitchFamily="34" charset="0"/>
              </a:rPr>
              <a:t>Meeting – Zaragoza – 08-09</a:t>
            </a:r>
            <a:r>
              <a:rPr lang="de-DE" sz="1400" dirty="0" smtClean="0">
                <a:latin typeface="Gill Sans MT" panose="020B0502020104020203" pitchFamily="34" charset="0"/>
              </a:rPr>
              <a:t> </a:t>
            </a:r>
            <a:r>
              <a:rPr lang="de-DE" sz="1400" dirty="0" err="1" smtClean="0">
                <a:latin typeface="Gill Sans MT" panose="020B0502020104020203" pitchFamily="34" charset="0"/>
              </a:rPr>
              <a:t>October</a:t>
            </a:r>
            <a:r>
              <a:rPr lang="de-DE" sz="1400" dirty="0" smtClean="0">
                <a:latin typeface="Gill Sans MT" panose="020B0502020104020203" pitchFamily="34" charset="0"/>
              </a:rPr>
              <a:t> 2018</a:t>
            </a:r>
            <a:endParaRPr lang="en-US" sz="1400" dirty="0">
              <a:latin typeface="Gill Sans MT" panose="020B0502020104020203" pitchFamily="34" charset="0"/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8374836" y="1485029"/>
            <a:ext cx="1444752" cy="481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766" y="1497232"/>
            <a:ext cx="1448097" cy="48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505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35" y="1"/>
            <a:ext cx="3862705" cy="731519"/>
          </a:xfrm>
        </p:spPr>
        <p:txBody>
          <a:bodyPr lIns="144000" tIns="54000" anchor="t" anchorCtr="0"/>
          <a:lstStyle/>
          <a:p>
            <a:r>
              <a:rPr lang="de-DE" dirty="0" smtClean="0">
                <a:latin typeface="Rockwell" panose="02060603020205020403" pitchFamily="18" charset="0"/>
              </a:rPr>
              <a:t>              Quench </a:t>
            </a:r>
            <a:r>
              <a:rPr lang="de-DE" dirty="0" err="1" smtClean="0">
                <a:latin typeface="Rockwell" panose="02060603020205020403" pitchFamily="18" charset="0"/>
              </a:rPr>
              <a:t>Behavior</a:t>
            </a:r>
            <a:r>
              <a:rPr lang="de-DE" dirty="0" smtClean="0">
                <a:latin typeface="Rockwell" panose="02060603020205020403" pitchFamily="18" charset="0"/>
              </a:rPr>
              <a:t/>
            </a:r>
            <a:br>
              <a:rPr lang="de-DE" dirty="0" smtClean="0">
                <a:latin typeface="Rockwell" panose="02060603020205020403" pitchFamily="18" charset="0"/>
              </a:rPr>
            </a:br>
            <a:r>
              <a:rPr lang="en-US" sz="1400" b="0" dirty="0" smtClean="0">
                <a:latin typeface="Rockwell" panose="02060603020205020403" pitchFamily="18" charset="0"/>
              </a:rPr>
              <a:t>3D Adiabatic method (OPERA)</a:t>
            </a:r>
            <a:endParaRPr lang="en-US" sz="1400" b="0" dirty="0">
              <a:latin typeface="Rockwell" panose="02060603020205020403" pitchFamily="18" charset="0"/>
            </a:endParaRPr>
          </a:p>
        </p:txBody>
      </p:sp>
      <p:sp>
        <p:nvSpPr>
          <p:cNvPr id="55" name="Foliennummernplatzhalter 4"/>
          <p:cNvSpPr txBox="1">
            <a:spLocks/>
          </p:cNvSpPr>
          <p:nvPr/>
        </p:nvSpPr>
        <p:spPr>
          <a:xfrm>
            <a:off x="7664340" y="5477358"/>
            <a:ext cx="2352675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1008011" rtl="0" eaLnBrk="1" latinLnBrk="0" hangingPunct="1">
              <a:defRPr sz="7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04005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11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16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22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27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032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038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043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latin typeface="Gill Sans MT" panose="020B0502020104020203" pitchFamily="34" charset="0"/>
              </a:rPr>
              <a:t>Page </a:t>
            </a:r>
            <a:fld id="{C3418EEC-9060-4A81-BD8C-1E84CE507EC2}" type="slidenum">
              <a:rPr lang="de-DE" smtClean="0">
                <a:latin typeface="Gill Sans MT" panose="020B0502020104020203" pitchFamily="34" charset="0"/>
              </a:rPr>
              <a:t>10</a:t>
            </a:fld>
            <a:endParaRPr lang="de-DE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90" y="5456257"/>
            <a:ext cx="3421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C. </a:t>
            </a:r>
            <a:r>
              <a:rPr lang="en-US" sz="1000" dirty="0" err="1" smtClean="0">
                <a:solidFill>
                  <a:srgbClr val="FFFFFF"/>
                </a:solidFill>
                <a:latin typeface="Gill Sans MT" panose="020B0502020104020203" pitchFamily="34" charset="0"/>
              </a:rPr>
              <a:t>Boffo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– Bilfinger </a:t>
            </a:r>
            <a:r>
              <a:rPr lang="en-US" sz="1000" dirty="0" err="1" smtClean="0">
                <a:solidFill>
                  <a:srgbClr val="FFFFFF"/>
                </a:solidFill>
                <a:latin typeface="Gill Sans MT" panose="020B0502020104020203" pitchFamily="34" charset="0"/>
              </a:rPr>
              <a:t>Noell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GmbH – </a:t>
            </a:r>
            <a:r>
              <a:rPr lang="en-US" sz="1000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Innovation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is our </a:t>
            </a:r>
            <a:r>
              <a:rPr lang="en-US" sz="1000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Tradition</a:t>
            </a:r>
          </a:p>
        </p:txBody>
      </p:sp>
      <p:sp>
        <p:nvSpPr>
          <p:cNvPr id="9" name="Abgerundetes Rechteck 14"/>
          <p:cNvSpPr/>
          <p:nvPr/>
        </p:nvSpPr>
        <p:spPr>
          <a:xfrm>
            <a:off x="173240" y="2321461"/>
            <a:ext cx="5029200" cy="4572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High Cu/SC ratio of 10 and large filling factor lead to lower quench propagation velocity and good thermal conduction</a:t>
            </a:r>
          </a:p>
        </p:txBody>
      </p:sp>
      <p:sp>
        <p:nvSpPr>
          <p:cNvPr id="11" name="Abgerundetes Rechteck 14"/>
          <p:cNvSpPr/>
          <p:nvPr/>
        </p:nvSpPr>
        <p:spPr>
          <a:xfrm>
            <a:off x="197027" y="4581935"/>
            <a:ext cx="5029200" cy="4572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Model with 37000 elements</a:t>
            </a:r>
          </a:p>
        </p:txBody>
      </p:sp>
      <p:sp>
        <p:nvSpPr>
          <p:cNvPr id="13" name="Abgerundetes Rechteck 14"/>
          <p:cNvSpPr/>
          <p:nvPr/>
        </p:nvSpPr>
        <p:spPr>
          <a:xfrm>
            <a:off x="197027" y="1416349"/>
            <a:ext cx="5029200" cy="4572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The whole energy released during a quench is absorbed by the coils and the external dump resistor</a:t>
            </a:r>
          </a:p>
        </p:txBody>
      </p:sp>
      <p:sp>
        <p:nvSpPr>
          <p:cNvPr id="14" name="Abgerundetes Rechteck 14"/>
          <p:cNvSpPr/>
          <p:nvPr/>
        </p:nvSpPr>
        <p:spPr>
          <a:xfrm>
            <a:off x="197027" y="3106819"/>
            <a:ext cx="5029200" cy="4572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In the model a quench is induced in coil 6 by firing a 160 W heater for 50 </a:t>
            </a:r>
            <a:r>
              <a:rPr lang="en-US" sz="1400" dirty="0" err="1" smtClean="0">
                <a:solidFill>
                  <a:srgbClr val="000000"/>
                </a:solidFill>
                <a:latin typeface="Rockwell" panose="02060603020205020403" pitchFamily="18" charset="0"/>
              </a:rPr>
              <a:t>ms</a:t>
            </a:r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220814" y="3834204"/>
            <a:ext cx="5029200" cy="4572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To reduce the hot spot temperature heaters are fired in coils 1 to 5 for 50 </a:t>
            </a:r>
            <a:r>
              <a:rPr lang="en-US" sz="1400" dirty="0" err="1" smtClean="0">
                <a:solidFill>
                  <a:srgbClr val="000000"/>
                </a:solidFill>
                <a:latin typeface="Rockwell" panose="02060603020205020403" pitchFamily="18" charset="0"/>
              </a:rPr>
              <a:t>ms</a:t>
            </a:r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 starting at 100 </a:t>
            </a:r>
            <a:r>
              <a:rPr lang="en-US" sz="1400" dirty="0" err="1" smtClean="0">
                <a:solidFill>
                  <a:srgbClr val="000000"/>
                </a:solidFill>
                <a:latin typeface="Rockwell" panose="02060603020205020403" pitchFamily="18" charset="0"/>
              </a:rPr>
              <a:t>ms</a:t>
            </a:r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 from quench start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2129" y="95436"/>
            <a:ext cx="4584803" cy="2687070"/>
          </a:xfrm>
          <a:prstGeom prst="rect">
            <a:avLst/>
          </a:prstGeom>
        </p:spPr>
      </p:pic>
      <p:pic>
        <p:nvPicPr>
          <p:cNvPr id="12" name="Picture 11" descr="C:\Users\wuh\Desktop\MADMAX_Field configuration\Quench_Madmax_20180320\Movie_quench_10th version\T55_t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9780" y="2934757"/>
            <a:ext cx="4392162" cy="2413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feld 20"/>
          <p:cNvSpPr txBox="1"/>
          <p:nvPr/>
        </p:nvSpPr>
        <p:spPr>
          <a:xfrm>
            <a:off x="7141756" y="5023392"/>
            <a:ext cx="2603053" cy="368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228600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000000"/>
                </a:solidFill>
                <a:effectLst/>
                <a:latin typeface="Rockwell" panose="02060603020205020403" pitchFamily="18" charset="0"/>
                <a:ea typeface="SimSun" panose="02010600030101010101" pitchFamily="2" charset="-122"/>
              </a:rPr>
              <a:t>t = 80 s, T</a:t>
            </a:r>
            <a:r>
              <a:rPr lang="en-US" sz="1600" b="1" baseline="-25000">
                <a:solidFill>
                  <a:srgbClr val="000000"/>
                </a:solidFill>
                <a:effectLst/>
                <a:latin typeface="Rockwell" panose="02060603020205020403" pitchFamily="18" charset="0"/>
                <a:ea typeface="SimSun" panose="02010600030101010101" pitchFamily="2" charset="-122"/>
              </a:rPr>
              <a:t>max</a:t>
            </a:r>
            <a:r>
              <a:rPr lang="en-US" sz="1600" b="1">
                <a:solidFill>
                  <a:srgbClr val="000000"/>
                </a:solidFill>
                <a:effectLst/>
                <a:latin typeface="Rockwell" panose="02060603020205020403" pitchFamily="18" charset="0"/>
                <a:ea typeface="SimSun" panose="02010600030101010101" pitchFamily="2" charset="-122"/>
              </a:rPr>
              <a:t> = 155.5 K</a:t>
            </a:r>
            <a:endParaRPr lang="de-DE" sz="2800">
              <a:solidFill>
                <a:srgbClr val="000000"/>
              </a:solidFill>
              <a:effectLst/>
              <a:latin typeface="Rockwell" panose="02060603020205020403" pitchFamily="18" charset="0"/>
              <a:ea typeface="SimSun" panose="02010600030101010101" pitchFamily="2" charset="-122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" y="50509"/>
            <a:ext cx="1152569" cy="38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186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35" y="1"/>
            <a:ext cx="3862705" cy="731519"/>
          </a:xfrm>
        </p:spPr>
        <p:txBody>
          <a:bodyPr lIns="144000" tIns="54000" anchor="t" anchorCtr="0"/>
          <a:lstStyle/>
          <a:p>
            <a:r>
              <a:rPr lang="de-DE" dirty="0" smtClean="0">
                <a:latin typeface="Rockwell" panose="02060603020205020403" pitchFamily="18" charset="0"/>
              </a:rPr>
              <a:t>              Quench </a:t>
            </a:r>
            <a:r>
              <a:rPr lang="de-DE" dirty="0" err="1" smtClean="0">
                <a:latin typeface="Rockwell" panose="02060603020205020403" pitchFamily="18" charset="0"/>
              </a:rPr>
              <a:t>Behavior</a:t>
            </a:r>
            <a:r>
              <a:rPr lang="de-DE" dirty="0" smtClean="0">
                <a:latin typeface="Rockwell" panose="02060603020205020403" pitchFamily="18" charset="0"/>
              </a:rPr>
              <a:t/>
            </a:r>
            <a:br>
              <a:rPr lang="de-DE" dirty="0" smtClean="0">
                <a:latin typeface="Rockwell" panose="02060603020205020403" pitchFamily="18" charset="0"/>
              </a:rPr>
            </a:br>
            <a:r>
              <a:rPr lang="en-US" sz="1400" b="0" dirty="0" smtClean="0">
                <a:latin typeface="Rockwell" panose="02060603020205020403" pitchFamily="18" charset="0"/>
              </a:rPr>
              <a:t>3D Adiabatic method (OPERA)</a:t>
            </a:r>
            <a:endParaRPr lang="en-US" sz="1400" b="0" dirty="0">
              <a:latin typeface="Rockwell" panose="02060603020205020403" pitchFamily="18" charset="0"/>
            </a:endParaRPr>
          </a:p>
        </p:txBody>
      </p:sp>
      <p:sp>
        <p:nvSpPr>
          <p:cNvPr id="55" name="Foliennummernplatzhalter 4"/>
          <p:cNvSpPr txBox="1">
            <a:spLocks/>
          </p:cNvSpPr>
          <p:nvPr/>
        </p:nvSpPr>
        <p:spPr>
          <a:xfrm>
            <a:off x="7664340" y="5477358"/>
            <a:ext cx="2352675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1008011" rtl="0" eaLnBrk="1" latinLnBrk="0" hangingPunct="1">
              <a:defRPr sz="7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04005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11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16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22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27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032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038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043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latin typeface="Gill Sans MT" panose="020B0502020104020203" pitchFamily="34" charset="0"/>
              </a:rPr>
              <a:t>Page </a:t>
            </a:r>
            <a:fld id="{C3418EEC-9060-4A81-BD8C-1E84CE507EC2}" type="slidenum">
              <a:rPr lang="de-DE" smtClean="0">
                <a:latin typeface="Gill Sans MT" panose="020B0502020104020203" pitchFamily="34" charset="0"/>
              </a:rPr>
              <a:t>11</a:t>
            </a:fld>
            <a:endParaRPr lang="de-DE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90" y="5456257"/>
            <a:ext cx="3421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C. </a:t>
            </a:r>
            <a:r>
              <a:rPr lang="en-US" sz="1000" dirty="0" err="1" smtClean="0">
                <a:solidFill>
                  <a:srgbClr val="FFFFFF"/>
                </a:solidFill>
                <a:latin typeface="Gill Sans MT" panose="020B0502020104020203" pitchFamily="34" charset="0"/>
              </a:rPr>
              <a:t>Boffo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– Bilfinger </a:t>
            </a:r>
            <a:r>
              <a:rPr lang="en-US" sz="1000" dirty="0" err="1" smtClean="0">
                <a:solidFill>
                  <a:srgbClr val="FFFFFF"/>
                </a:solidFill>
                <a:latin typeface="Gill Sans MT" panose="020B0502020104020203" pitchFamily="34" charset="0"/>
              </a:rPr>
              <a:t>Noell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GmbH – </a:t>
            </a:r>
            <a:r>
              <a:rPr lang="en-US" sz="1000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Innovation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is our </a:t>
            </a:r>
            <a:r>
              <a:rPr lang="en-US" sz="1000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Tradition</a:t>
            </a:r>
          </a:p>
        </p:txBody>
      </p:sp>
      <p:sp>
        <p:nvSpPr>
          <p:cNvPr id="9" name="Abgerundetes Rechteck 14"/>
          <p:cNvSpPr/>
          <p:nvPr/>
        </p:nvSpPr>
        <p:spPr>
          <a:xfrm>
            <a:off x="173240" y="1918541"/>
            <a:ext cx="4500000" cy="6840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Peak hotspot temperature 155.5 </a:t>
            </a:r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K with 0.1 Ohm resistor and 87.7 K with 0.5 Ohm resistor</a:t>
            </a:r>
            <a:endParaRPr lang="en-US" sz="1400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sp>
        <p:nvSpPr>
          <p:cNvPr id="11" name="Abgerundetes Rechteck 14"/>
          <p:cNvSpPr/>
          <p:nvPr/>
        </p:nvSpPr>
        <p:spPr>
          <a:xfrm>
            <a:off x="173240" y="4292731"/>
            <a:ext cx="4500000" cy="6840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Energy adsorbed by the dump resistor </a:t>
            </a:r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up to 83.5%</a:t>
            </a:r>
            <a:endParaRPr lang="en-US" sz="1400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sp>
        <p:nvSpPr>
          <p:cNvPr id="13" name="Abgerundetes Rechteck 14"/>
          <p:cNvSpPr/>
          <p:nvPr/>
        </p:nvSpPr>
        <p:spPr>
          <a:xfrm>
            <a:off x="173240" y="1127145"/>
            <a:ext cx="4500000" cy="6840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The heater output had to be carefully optimized due to the slow quench velocity of the system (quench start 55 K)</a:t>
            </a:r>
          </a:p>
        </p:txBody>
      </p:sp>
      <p:sp>
        <p:nvSpPr>
          <p:cNvPr id="14" name="Abgerundetes Rechteck 14"/>
          <p:cNvSpPr/>
          <p:nvPr/>
        </p:nvSpPr>
        <p:spPr>
          <a:xfrm>
            <a:off x="173239" y="2709937"/>
            <a:ext cx="4500000" cy="6840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MIITS Calculations </a:t>
            </a:r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consistent with </a:t>
            </a:r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OPERA model with a starting temperature of 55 K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173240" y="3501333"/>
            <a:ext cx="4500000" cy="6840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Peak voltage across terminals </a:t>
            </a:r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&lt;5kV</a:t>
            </a:r>
            <a:endParaRPr lang="en-US" sz="1400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4939" y="139737"/>
            <a:ext cx="4297680" cy="265232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239" y="2822393"/>
            <a:ext cx="5299380" cy="25869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" y="50509"/>
            <a:ext cx="1152569" cy="38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759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35" y="1"/>
            <a:ext cx="3862705" cy="731519"/>
          </a:xfrm>
        </p:spPr>
        <p:txBody>
          <a:bodyPr lIns="144000" tIns="54000" anchor="t" anchorCtr="0"/>
          <a:lstStyle/>
          <a:p>
            <a:r>
              <a:rPr lang="de-DE" dirty="0" smtClean="0">
                <a:latin typeface="Rockwell" panose="02060603020205020403" pitchFamily="18" charset="0"/>
              </a:rPr>
              <a:t>              Quench </a:t>
            </a:r>
            <a:r>
              <a:rPr lang="de-DE" dirty="0" err="1" smtClean="0">
                <a:latin typeface="Rockwell" panose="02060603020205020403" pitchFamily="18" charset="0"/>
              </a:rPr>
              <a:t>Behavior</a:t>
            </a:r>
            <a:r>
              <a:rPr lang="de-DE" dirty="0" smtClean="0">
                <a:latin typeface="Rockwell" panose="02060603020205020403" pitchFamily="18" charset="0"/>
              </a:rPr>
              <a:t/>
            </a:r>
            <a:br>
              <a:rPr lang="de-DE" dirty="0" smtClean="0">
                <a:latin typeface="Rockwell" panose="02060603020205020403" pitchFamily="18" charset="0"/>
              </a:rPr>
            </a:br>
            <a:r>
              <a:rPr lang="en-US" sz="1400" b="0" dirty="0" err="1" smtClean="0">
                <a:latin typeface="Rockwell" panose="02060603020205020403" pitchFamily="18" charset="0"/>
              </a:rPr>
              <a:t>Cryostability</a:t>
            </a:r>
            <a:r>
              <a:rPr lang="en-US" sz="1400" b="0" dirty="0" smtClean="0">
                <a:latin typeface="Rockwell" panose="02060603020205020403" pitchFamily="18" charset="0"/>
              </a:rPr>
              <a:t> method</a:t>
            </a:r>
            <a:endParaRPr lang="en-US" sz="1400" b="0" dirty="0">
              <a:latin typeface="Rockwell" panose="02060603020205020403" pitchFamily="18" charset="0"/>
            </a:endParaRPr>
          </a:p>
        </p:txBody>
      </p:sp>
      <p:sp>
        <p:nvSpPr>
          <p:cNvPr id="55" name="Foliennummernplatzhalter 4"/>
          <p:cNvSpPr txBox="1">
            <a:spLocks/>
          </p:cNvSpPr>
          <p:nvPr/>
        </p:nvSpPr>
        <p:spPr>
          <a:xfrm>
            <a:off x="7664340" y="5477358"/>
            <a:ext cx="2352675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1008011" rtl="0" eaLnBrk="1" latinLnBrk="0" hangingPunct="1">
              <a:defRPr sz="7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04005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11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16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22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27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032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038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043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latin typeface="Gill Sans MT" panose="020B0502020104020203" pitchFamily="34" charset="0"/>
              </a:rPr>
              <a:t>Page </a:t>
            </a:r>
            <a:fld id="{C3418EEC-9060-4A81-BD8C-1E84CE507EC2}" type="slidenum">
              <a:rPr lang="de-DE" smtClean="0">
                <a:latin typeface="Gill Sans MT" panose="020B0502020104020203" pitchFamily="34" charset="0"/>
              </a:rPr>
              <a:t>12</a:t>
            </a:fld>
            <a:endParaRPr lang="de-DE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90" y="5456257"/>
            <a:ext cx="3421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C. </a:t>
            </a:r>
            <a:r>
              <a:rPr lang="en-US" sz="1000" dirty="0" err="1" smtClean="0">
                <a:solidFill>
                  <a:srgbClr val="FFFFFF"/>
                </a:solidFill>
                <a:latin typeface="Gill Sans MT" panose="020B0502020104020203" pitchFamily="34" charset="0"/>
              </a:rPr>
              <a:t>Boffo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– Bilfinger </a:t>
            </a:r>
            <a:r>
              <a:rPr lang="en-US" sz="1000" dirty="0" err="1" smtClean="0">
                <a:solidFill>
                  <a:srgbClr val="FFFFFF"/>
                </a:solidFill>
                <a:latin typeface="Gill Sans MT" panose="020B0502020104020203" pitchFamily="34" charset="0"/>
              </a:rPr>
              <a:t>Noell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GmbH – </a:t>
            </a:r>
            <a:r>
              <a:rPr lang="en-US" sz="1000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Innovation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is our </a:t>
            </a:r>
            <a:r>
              <a:rPr lang="en-US" sz="1000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Tradition</a:t>
            </a:r>
          </a:p>
        </p:txBody>
      </p:sp>
      <p:sp>
        <p:nvSpPr>
          <p:cNvPr id="9" name="Abgerundetes Rechteck 14"/>
          <p:cNvSpPr/>
          <p:nvPr/>
        </p:nvSpPr>
        <p:spPr>
          <a:xfrm>
            <a:off x="89690" y="851208"/>
            <a:ext cx="3474720" cy="4572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Balance between energy generated and extracted</a:t>
            </a:r>
          </a:p>
        </p:txBody>
      </p:sp>
      <p:sp>
        <p:nvSpPr>
          <p:cNvPr id="10" name="Abgerundetes Rechteck 14"/>
          <p:cNvSpPr/>
          <p:nvPr/>
        </p:nvSpPr>
        <p:spPr>
          <a:xfrm>
            <a:off x="89690" y="1414723"/>
            <a:ext cx="3474720" cy="4572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No quench propagation</a:t>
            </a:r>
          </a:p>
        </p:txBody>
      </p:sp>
      <p:sp>
        <p:nvSpPr>
          <p:cNvPr id="11" name="Abgerundetes Rechteck 14"/>
          <p:cNvSpPr/>
          <p:nvPr/>
        </p:nvSpPr>
        <p:spPr>
          <a:xfrm>
            <a:off x="89690" y="1978237"/>
            <a:ext cx="3474720" cy="4572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Extracted energy function of </a:t>
            </a:r>
            <a:r>
              <a:rPr lang="en-US" sz="1400" dirty="0" err="1" smtClean="0">
                <a:solidFill>
                  <a:srgbClr val="000000"/>
                </a:solidFill>
                <a:latin typeface="Rockwell" panose="02060603020205020403" pitchFamily="18" charset="0"/>
              </a:rPr>
              <a:t>Kapitza</a:t>
            </a:r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 resistance</a:t>
            </a:r>
          </a:p>
        </p:txBody>
      </p:sp>
      <p:sp>
        <p:nvSpPr>
          <p:cNvPr id="13" name="Abgerundetes Rechteck 14"/>
          <p:cNvSpPr/>
          <p:nvPr/>
        </p:nvSpPr>
        <p:spPr>
          <a:xfrm>
            <a:off x="4903498" y="4032469"/>
            <a:ext cx="4937760" cy="457200"/>
          </a:xfrm>
          <a:prstGeom prst="roundRect">
            <a:avLst/>
          </a:prstGeom>
          <a:gradFill flip="none" rotWithShape="1">
            <a:gsLst>
              <a:gs pos="0">
                <a:srgbClr val="C9D200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System </a:t>
            </a:r>
            <a:r>
              <a:rPr lang="en-US" sz="1400" b="1" dirty="0" smtClean="0">
                <a:solidFill>
                  <a:srgbClr val="000000"/>
                </a:solidFill>
                <a:latin typeface="Rockwell" panose="02060603020205020403" pitchFamily="18" charset="0"/>
              </a:rPr>
              <a:t>IS ALMOST CRYOSTABLE</a:t>
            </a:r>
            <a:endParaRPr lang="en-US" sz="1400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sp>
        <p:nvSpPr>
          <p:cNvPr id="14" name="Abgerundetes Rechteck 14"/>
          <p:cNvSpPr/>
          <p:nvPr/>
        </p:nvSpPr>
        <p:spPr>
          <a:xfrm>
            <a:off x="4903498" y="4599593"/>
            <a:ext cx="4937760" cy="457200"/>
          </a:xfrm>
          <a:prstGeom prst="roundRect">
            <a:avLst/>
          </a:prstGeom>
          <a:gradFill flip="none" rotWithShape="1">
            <a:gsLst>
              <a:gs pos="0">
                <a:srgbClr val="C9D200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Dump </a:t>
            </a:r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resistor </a:t>
            </a:r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0.5 </a:t>
            </a:r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Ohm: peak </a:t>
            </a:r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voltage ~ </a:t>
            </a:r>
            <a:r>
              <a:rPr lang="en-US" sz="1400" dirty="0">
                <a:solidFill>
                  <a:srgbClr val="000000"/>
                </a:solidFill>
                <a:latin typeface="Rockwell" panose="02060603020205020403" pitchFamily="18" charset="0"/>
              </a:rPr>
              <a:t>5</a:t>
            </a:r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 kV and peak temperature ~83 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0" y="2522680"/>
            <a:ext cx="3171825" cy="838200"/>
          </a:xfrm>
          <a:prstGeom prst="rect">
            <a:avLst/>
          </a:prstGeom>
        </p:spPr>
      </p:pic>
      <p:pic>
        <p:nvPicPr>
          <p:cNvPr id="16" name="Grafik 33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06" y="263050"/>
            <a:ext cx="5065227" cy="336256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5" y="3472568"/>
            <a:ext cx="4752000" cy="17809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943" y="5228308"/>
            <a:ext cx="64881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800" dirty="0" smtClean="0">
                <a:solidFill>
                  <a:schemeClr val="accent4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800" dirty="0">
                <a:solidFill>
                  <a:schemeClr val="accent4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" dirty="0" err="1">
                <a:solidFill>
                  <a:schemeClr val="accent4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Fazilleau</a:t>
            </a:r>
            <a:r>
              <a:rPr lang="en-US" sz="800" dirty="0">
                <a:solidFill>
                  <a:schemeClr val="accent4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al., “Final Design of the New Grenoble Hybrid Magnet,” IEEE Trans. Appl. </a:t>
            </a:r>
            <a:r>
              <a:rPr lang="en-US" sz="800" dirty="0" err="1">
                <a:solidFill>
                  <a:schemeClr val="accent4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Superc</a:t>
            </a:r>
            <a:r>
              <a:rPr lang="en-US" sz="800" dirty="0" smtClean="0">
                <a:solidFill>
                  <a:schemeClr val="accent4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vol</a:t>
            </a:r>
            <a:r>
              <a:rPr lang="en-US" sz="800" dirty="0">
                <a:solidFill>
                  <a:schemeClr val="accent4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22, No.3, 2012.</a:t>
            </a:r>
            <a:endParaRPr lang="en-US" sz="800" dirty="0">
              <a:solidFill>
                <a:schemeClr val="accent4"/>
              </a:solidFill>
              <a:latin typeface="Rockwell" panose="02060603020205020403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" y="50509"/>
            <a:ext cx="1152569" cy="38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524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3a83c9-5be1-48e7-a53f-a93824335e61@babcocknoel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395"/>
            <a:ext cx="6820931" cy="54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29435" y="1"/>
            <a:ext cx="3862705" cy="835491"/>
          </a:xfrm>
        </p:spPr>
        <p:txBody>
          <a:bodyPr/>
          <a:lstStyle/>
          <a:p>
            <a:pPr algn="r"/>
            <a:r>
              <a:rPr lang="en-US" sz="2400" dirty="0" smtClean="0">
                <a:latin typeface="Rockwell" panose="02060603020205020403" pitchFamily="18" charset="0"/>
              </a:rPr>
              <a:t>Summary</a:t>
            </a:r>
            <a:endParaRPr lang="en-US" sz="1600" b="0" u="sng" dirty="0">
              <a:latin typeface="Rockwell" panose="02060603020205020403" pitchFamily="18" charset="0"/>
            </a:endParaRPr>
          </a:p>
        </p:txBody>
      </p:sp>
      <p:sp>
        <p:nvSpPr>
          <p:cNvPr id="9" name="Foliennummernplatzhalter 4"/>
          <p:cNvSpPr txBox="1">
            <a:spLocks/>
          </p:cNvSpPr>
          <p:nvPr/>
        </p:nvSpPr>
        <p:spPr>
          <a:xfrm>
            <a:off x="7685856" y="5477358"/>
            <a:ext cx="2352675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1008011" rtl="0" eaLnBrk="1" latinLnBrk="0" hangingPunct="1">
              <a:defRPr sz="7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04005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11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16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22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27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032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038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043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latin typeface="Gill Sans MT" panose="020B0502020104020203" pitchFamily="34" charset="0"/>
              </a:rPr>
              <a:t>Page 26</a:t>
            </a:r>
            <a:endParaRPr lang="de-DE" dirty="0">
              <a:latin typeface="Gill Sans MT" panose="020B05020201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26" t="24511" r="13946" b="1"/>
          <a:stretch/>
        </p:blipFill>
        <p:spPr>
          <a:xfrm rot="5400000">
            <a:off x="3610914" y="1736276"/>
            <a:ext cx="5455304" cy="1947672"/>
          </a:xfrm>
          <a:prstGeom prst="rect">
            <a:avLst/>
          </a:prstGeom>
        </p:spPr>
      </p:pic>
      <p:sp>
        <p:nvSpPr>
          <p:cNvPr id="8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5291452" y="1101891"/>
            <a:ext cx="4789173" cy="4300550"/>
          </a:xfrm>
          <a:prstGeom prst="rect">
            <a:avLst/>
          </a:prstGeom>
        </p:spPr>
        <p:txBody>
          <a:bodyPr lIns="180000" tIns="72000" numCol="1" anchor="ctr">
            <a:noAutofit/>
          </a:bodyPr>
          <a:lstStyle/>
          <a:p>
            <a:pPr marL="0" indent="0" algn="r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2000" dirty="0" smtClean="0">
                <a:latin typeface="Rockwell" panose="02060603020205020403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SC </a:t>
            </a:r>
            <a:r>
              <a:rPr lang="en-US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CABLE DESIGN AVAILABLE</a:t>
            </a:r>
          </a:p>
          <a:p>
            <a:pPr marL="0" indent="0" algn="r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Eliminates the need for cable development with a positive impact on the project schedule</a:t>
            </a:r>
          </a:p>
          <a:p>
            <a:pPr marL="0" indent="0" algn="r">
              <a:lnSpc>
                <a:spcPct val="100000"/>
              </a:lnSpc>
              <a:buClr>
                <a:schemeClr val="tx1"/>
              </a:buClr>
              <a:buNone/>
            </a:pPr>
            <a:endParaRPr lang="en-US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0" indent="0" algn="r">
              <a:lnSpc>
                <a:spcPct val="100000"/>
              </a:lnSpc>
              <a:buClr>
                <a:schemeClr val="tx1"/>
              </a:buClr>
              <a:buNone/>
            </a:pPr>
            <a:r>
              <a:rPr lang="de-DE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QUENCH IMPACT EVALUATED</a:t>
            </a:r>
            <a:endParaRPr lang="en-US" sz="2000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0" indent="0" algn="r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The conductor has been checked against both </a:t>
            </a:r>
            <a:r>
              <a:rPr lang="en-US" dirty="0" err="1" smtClean="0">
                <a:solidFill>
                  <a:srgbClr val="000000"/>
                </a:solidFill>
                <a:latin typeface="Rockwell" panose="02060603020205020403" pitchFamily="18" charset="0"/>
              </a:rPr>
              <a:t>cryostable</a:t>
            </a: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 and adiabatic models</a:t>
            </a:r>
            <a:endParaRPr lang="en-US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0" indent="0" algn="r">
              <a:lnSpc>
                <a:spcPct val="100000"/>
              </a:lnSpc>
              <a:buClr>
                <a:schemeClr val="tx1"/>
              </a:buClr>
              <a:buNone/>
            </a:pPr>
            <a:endParaRPr lang="en-US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0" indent="0" algn="r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0.5 OHM DUMP RESISTOR</a:t>
            </a:r>
            <a:endParaRPr lang="en-US" sz="2000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0" indent="0" algn="r">
              <a:lnSpc>
                <a:spcPct val="100000"/>
              </a:lnSpc>
              <a:buClr>
                <a:schemeClr val="tx1"/>
              </a:buClr>
              <a:buNone/>
            </a:pPr>
            <a:r>
              <a:rPr lang="de-DE" dirty="0" smtClean="0">
                <a:solidFill>
                  <a:srgbClr val="000000"/>
                </a:solidFill>
                <a:latin typeface="Rockwell" panose="02060603020205020403" pitchFamily="18" charset="0"/>
              </a:rPr>
              <a:t>Optimal </a:t>
            </a:r>
            <a:r>
              <a:rPr lang="de-DE" dirty="0" err="1" smtClean="0">
                <a:solidFill>
                  <a:srgbClr val="000000"/>
                </a:solidFill>
                <a:latin typeface="Rockwell" panose="02060603020205020403" pitchFamily="18" charset="0"/>
              </a:rPr>
              <a:t>conceptual</a:t>
            </a:r>
            <a:r>
              <a:rPr lang="de-DE" dirty="0" smtClean="0">
                <a:solidFill>
                  <a:srgbClr val="000000"/>
                </a:solidFill>
                <a:latin typeface="Rockwell" panose="02060603020205020403" pitchFamily="18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Rockwell" panose="02060603020205020403" pitchFamily="18" charset="0"/>
              </a:rPr>
              <a:t>solution</a:t>
            </a:r>
            <a:r>
              <a:rPr lang="de-DE" dirty="0" smtClean="0">
                <a:solidFill>
                  <a:srgbClr val="000000"/>
                </a:solidFill>
                <a:latin typeface="Rockwell" panose="02060603020205020403" pitchFamily="18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Rockwell" panose="02060603020205020403" pitchFamily="18" charset="0"/>
              </a:rPr>
              <a:t>for</a:t>
            </a:r>
            <a:r>
              <a:rPr lang="de-DE" dirty="0" smtClean="0">
                <a:solidFill>
                  <a:srgbClr val="000000"/>
                </a:solidFill>
                <a:latin typeface="Rockwell" panose="02060603020205020403" pitchFamily="18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Rockwell" panose="02060603020205020403" pitchFamily="18" charset="0"/>
              </a:rPr>
              <a:t>both</a:t>
            </a:r>
            <a:r>
              <a:rPr lang="de-DE" dirty="0" smtClean="0">
                <a:solidFill>
                  <a:srgbClr val="000000"/>
                </a:solidFill>
                <a:latin typeface="Rockwell" panose="02060603020205020403" pitchFamily="18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Rockwell" panose="02060603020205020403" pitchFamily="18" charset="0"/>
              </a:rPr>
              <a:t>models</a:t>
            </a:r>
            <a:endParaRPr lang="en-US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0" indent="0" algn="r">
              <a:lnSpc>
                <a:spcPct val="100000"/>
              </a:lnSpc>
              <a:buClr>
                <a:schemeClr val="tx1"/>
              </a:buClr>
              <a:buNone/>
            </a:pPr>
            <a:endParaRPr lang="en-US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0" indent="0" algn="r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5kV INSULATION</a:t>
            </a:r>
            <a:endParaRPr lang="en-US" sz="2000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0" indent="0" algn="r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Both solution allow to keep voltages below acceptable limits</a:t>
            </a:r>
          </a:p>
          <a:p>
            <a:pPr marL="0" indent="0" algn="r">
              <a:lnSpc>
                <a:spcPct val="100000"/>
              </a:lnSpc>
              <a:buClr>
                <a:schemeClr val="tx1"/>
              </a:buClr>
              <a:buNone/>
            </a:pPr>
            <a:endParaRPr lang="de-DE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0" indent="0" algn="r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&lt;100 K HOT SPOT</a:t>
            </a:r>
            <a:endParaRPr lang="en-US" sz="2000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0" indent="0" algn="r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dirty="0">
                <a:solidFill>
                  <a:srgbClr val="000000"/>
                </a:solidFill>
                <a:latin typeface="Rockwell" panose="02060603020205020403" pitchFamily="18" charset="0"/>
              </a:rPr>
              <a:t>Both solution allow to keep </a:t>
            </a: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the temperature within a  safe range</a:t>
            </a:r>
            <a:endParaRPr lang="en-US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0" indent="0" algn="r">
              <a:lnSpc>
                <a:spcPct val="100000"/>
              </a:lnSpc>
              <a:buClr>
                <a:schemeClr val="tx1"/>
              </a:buClr>
              <a:buNone/>
            </a:pPr>
            <a:endParaRPr lang="de-DE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0" indent="0" algn="r">
              <a:lnSpc>
                <a:spcPct val="100000"/>
              </a:lnSpc>
              <a:buClr>
                <a:schemeClr val="tx1"/>
              </a:buClr>
              <a:buNone/>
            </a:pPr>
            <a:endParaRPr lang="en-US" dirty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889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389"/>
            <a:ext cx="10138386" cy="4292362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stretch>
              <a:fillRect/>
            </a:stretch>
          </a:blipFill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7558" y="4166911"/>
            <a:ext cx="9743269" cy="1260169"/>
          </a:xfrm>
        </p:spPr>
        <p:txBody>
          <a:bodyPr/>
          <a:lstStyle/>
          <a:p>
            <a:pPr algn="ctr"/>
            <a:r>
              <a:rPr lang="en-US" sz="4800" dirty="0" smtClean="0">
                <a:latin typeface="Rockwell" panose="02060603020205020403" pitchFamily="18" charset="0"/>
              </a:rPr>
              <a:t>Together toward the Future</a:t>
            </a:r>
            <a:endParaRPr lang="en-US" sz="48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6305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" r="19858"/>
          <a:stretch/>
        </p:blipFill>
        <p:spPr>
          <a:xfrm>
            <a:off x="0" y="-36377"/>
            <a:ext cx="6406699" cy="547404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130000" r="50000" b="-30000"/>
            </a:path>
            <a:tileRect/>
          </a:gradFill>
          <a:effectLst/>
        </p:spPr>
      </p:pic>
      <p:sp>
        <p:nvSpPr>
          <p:cNvPr id="10" name="Foliennummernplatzhalter 4"/>
          <p:cNvSpPr txBox="1">
            <a:spLocks/>
          </p:cNvSpPr>
          <p:nvPr/>
        </p:nvSpPr>
        <p:spPr>
          <a:xfrm>
            <a:off x="7664340" y="5481293"/>
            <a:ext cx="2352675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1008011" rtl="0" eaLnBrk="1" latinLnBrk="0" hangingPunct="1">
              <a:defRPr sz="7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04005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11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16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22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27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032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038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043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latin typeface="Gill Sans MT" panose="020B0502020104020203" pitchFamily="34" charset="0"/>
              </a:rPr>
              <a:t>Page </a:t>
            </a:r>
            <a:r>
              <a:rPr lang="de-DE" dirty="0"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690" y="5456257"/>
            <a:ext cx="3421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C. </a:t>
            </a:r>
            <a:r>
              <a:rPr lang="en-US" sz="1000" dirty="0" err="1" smtClean="0">
                <a:solidFill>
                  <a:srgbClr val="FFFFFF"/>
                </a:solidFill>
                <a:latin typeface="Gill Sans MT" panose="020B0502020104020203" pitchFamily="34" charset="0"/>
              </a:rPr>
              <a:t>Boffo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– Bilfinger </a:t>
            </a:r>
            <a:r>
              <a:rPr lang="en-US" sz="1000" dirty="0" err="1" smtClean="0">
                <a:solidFill>
                  <a:srgbClr val="FFFFFF"/>
                </a:solidFill>
                <a:latin typeface="Gill Sans MT" panose="020B0502020104020203" pitchFamily="34" charset="0"/>
              </a:rPr>
              <a:t>Noell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GmbH – </a:t>
            </a:r>
            <a:r>
              <a:rPr lang="en-US" sz="1000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Innovation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is our </a:t>
            </a:r>
            <a:r>
              <a:rPr lang="en-US" sz="1000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Tradition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9272" y="1"/>
            <a:ext cx="3862705" cy="1050324"/>
          </a:xfrm>
        </p:spPr>
        <p:txBody>
          <a:bodyPr/>
          <a:lstStyle/>
          <a:p>
            <a:pPr algn="r"/>
            <a:r>
              <a:rPr lang="en-US" sz="2400" dirty="0" smtClean="0">
                <a:latin typeface="Rockwell" panose="02060603020205020403" pitchFamily="18" charset="0"/>
              </a:rPr>
              <a:t>Outline</a:t>
            </a:r>
            <a:endParaRPr lang="en-US" sz="1600" b="0" u="sng" dirty="0">
              <a:latin typeface="Rockwell" panose="020606030202050204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1" r="13946" b="1"/>
          <a:stretch/>
        </p:blipFill>
        <p:spPr>
          <a:xfrm rot="5400000">
            <a:off x="3515181" y="1128218"/>
            <a:ext cx="6675575" cy="1945022"/>
          </a:xfrm>
          <a:prstGeom prst="rect">
            <a:avLst/>
          </a:prstGeom>
        </p:spPr>
      </p:pic>
      <p:sp>
        <p:nvSpPr>
          <p:cNvPr id="8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5648325" y="990600"/>
            <a:ext cx="4432300" cy="4198938"/>
          </a:xfrm>
          <a:prstGeom prst="rect">
            <a:avLst/>
          </a:prstGeom>
        </p:spPr>
        <p:txBody>
          <a:bodyPr lIns="180000" tIns="72000" numCol="1" anchor="ctr">
            <a:noAutofit/>
          </a:bodyPr>
          <a:lstStyle/>
          <a:p>
            <a:pPr marL="0" indent="0" algn="r">
              <a:lnSpc>
                <a:spcPct val="200000"/>
              </a:lnSpc>
              <a:buClr>
                <a:schemeClr val="tx1"/>
              </a:buClr>
              <a:buNone/>
            </a:pPr>
            <a:r>
              <a:rPr lang="en-US" sz="2000" dirty="0" smtClean="0">
                <a:solidFill>
                  <a:srgbClr val="C9D200"/>
                </a:solidFill>
                <a:latin typeface="Rockwell" panose="02060603020205020403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Magnet concept</a:t>
            </a:r>
          </a:p>
          <a:p>
            <a:pPr marL="0" indent="0" algn="r">
              <a:lnSpc>
                <a:spcPct val="200000"/>
              </a:lnSpc>
              <a:buClr>
                <a:schemeClr val="tx1"/>
              </a:buClr>
              <a:buNone/>
            </a:pPr>
            <a:r>
              <a:rPr lang="en-US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Stability of SC wires</a:t>
            </a:r>
            <a:endParaRPr lang="en-US" sz="2000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0" indent="0" algn="r">
              <a:lnSpc>
                <a:spcPct val="200000"/>
              </a:lnSpc>
              <a:buClr>
                <a:schemeClr val="tx1"/>
              </a:buClr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Rockwell" panose="02060603020205020403" pitchFamily="18" charset="0"/>
              </a:rPr>
              <a:t>Cryostable</a:t>
            </a:r>
            <a:r>
              <a:rPr lang="en-US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 vs Adiabatic</a:t>
            </a:r>
          </a:p>
          <a:p>
            <a:pPr marL="0" indent="0" algn="r">
              <a:lnSpc>
                <a:spcPct val="200000"/>
              </a:lnSpc>
              <a:buClr>
                <a:schemeClr val="tx1"/>
              </a:buClr>
              <a:buNone/>
            </a:pPr>
            <a:r>
              <a:rPr lang="en-US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Quench Detection and Protection</a:t>
            </a:r>
            <a:endParaRPr lang="en-US" sz="2000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0" indent="0" algn="r">
              <a:lnSpc>
                <a:spcPct val="200000"/>
              </a:lnSpc>
              <a:buClr>
                <a:schemeClr val="tx1"/>
              </a:buClr>
              <a:buNone/>
            </a:pPr>
            <a:r>
              <a:rPr lang="en-US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Case</a:t>
            </a:r>
            <a:endParaRPr lang="en-US" sz="2000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0" indent="0" algn="r">
              <a:lnSpc>
                <a:spcPct val="200000"/>
              </a:lnSpc>
              <a:buClr>
                <a:schemeClr val="tx1"/>
              </a:buClr>
              <a:buNone/>
            </a:pPr>
            <a:r>
              <a:rPr lang="en-US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Conclusion</a:t>
            </a:r>
            <a:endParaRPr lang="en-US" sz="2000" dirty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186" y="3979738"/>
            <a:ext cx="1227542" cy="4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940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690" y="5456257"/>
            <a:ext cx="3421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C. </a:t>
            </a:r>
            <a:r>
              <a:rPr lang="en-US" sz="1000" dirty="0" err="1" smtClean="0">
                <a:solidFill>
                  <a:srgbClr val="FFFFFF"/>
                </a:solidFill>
                <a:latin typeface="Gill Sans MT" panose="020B0502020104020203" pitchFamily="34" charset="0"/>
              </a:rPr>
              <a:t>Boffo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– Bilfinger Noell GmbH – </a:t>
            </a:r>
            <a:r>
              <a:rPr lang="en-US" sz="1000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Innovation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is our </a:t>
            </a:r>
            <a:r>
              <a:rPr lang="en-US" sz="1000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Tradition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0" y="-24906"/>
            <a:ext cx="4285324" cy="2577812"/>
          </a:xfrm>
          <a:prstGeom prst="rect">
            <a:avLst/>
          </a:prstGeom>
        </p:spPr>
        <p:txBody>
          <a:bodyPr vert="horz" lIns="72000" tIns="54000" rIns="0" bIns="144000" rtlCol="0" anchor="t" anchorCtr="0">
            <a:noAutofit/>
          </a:bodyPr>
          <a:lstStyle>
            <a:lvl1pPr algn="l" defTabSz="1008011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baseline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C9D200"/>
                </a:solidFill>
                <a:latin typeface="Rockwell" panose="02060603020205020403" pitchFamily="18" charset="0"/>
              </a:rPr>
              <a:t>Framework</a:t>
            </a:r>
            <a:r>
              <a:rPr lang="de-DE" dirty="0" smtClean="0">
                <a:solidFill>
                  <a:srgbClr val="000000"/>
                </a:solidFill>
                <a:latin typeface="Rockwell" panose="02060603020205020403" pitchFamily="18" charset="0"/>
              </a:rPr>
              <a:t> </a:t>
            </a:r>
          </a:p>
          <a:p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of the Design</a:t>
            </a:r>
            <a:r>
              <a:rPr lang="de-DE" dirty="0" smtClean="0">
                <a:solidFill>
                  <a:srgbClr val="000000"/>
                </a:solidFill>
                <a:latin typeface="Rockwell" panose="02060603020205020403" pitchFamily="18" charset="0"/>
              </a:rPr>
              <a:t/>
            </a:r>
            <a:br>
              <a:rPr lang="de-DE" dirty="0" smtClean="0">
                <a:solidFill>
                  <a:srgbClr val="000000"/>
                </a:solidFill>
                <a:latin typeface="Rockwell" panose="02060603020205020403" pitchFamily="18" charset="0"/>
              </a:rPr>
            </a:br>
            <a:endParaRPr lang="de-DE" dirty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5250592" y="425466"/>
            <a:ext cx="2101884" cy="289907"/>
          </a:xfrm>
          <a:prstGeom prst="rect">
            <a:avLst/>
          </a:prstGeom>
        </p:spPr>
        <p:txBody>
          <a:bodyPr vert="horz" lIns="36000" tIns="0" rIns="0" bIns="0" rtlCol="0" anchor="b" anchorCtr="0">
            <a:noAutofit/>
          </a:bodyPr>
          <a:lstStyle>
            <a:lvl1pPr algn="l" defTabSz="1008011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baseline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6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Figure of Merit</a:t>
            </a:r>
            <a:endParaRPr lang="en-US" sz="1600" b="0" dirty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7746711" y="2927839"/>
            <a:ext cx="2101884" cy="289907"/>
          </a:xfrm>
          <a:prstGeom prst="rect">
            <a:avLst/>
          </a:prstGeom>
        </p:spPr>
        <p:txBody>
          <a:bodyPr vert="horz" lIns="36000" tIns="0" rIns="0" bIns="0" rtlCol="0" anchor="b" anchorCtr="0">
            <a:noAutofit/>
          </a:bodyPr>
          <a:lstStyle>
            <a:lvl1pPr algn="l" defTabSz="1008011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baseline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6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Cooling</a:t>
            </a:r>
            <a:endParaRPr lang="en-US" sz="1600" b="0" dirty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6562" y="2920814"/>
            <a:ext cx="2395528" cy="289907"/>
          </a:xfrm>
          <a:prstGeom prst="rect">
            <a:avLst/>
          </a:prstGeom>
        </p:spPr>
        <p:txBody>
          <a:bodyPr vert="horz" lIns="36000" tIns="0" rIns="0" bIns="0" rtlCol="0" anchor="b" anchorCtr="0">
            <a:noAutofit/>
          </a:bodyPr>
          <a:lstStyle>
            <a:lvl1pPr algn="l" defTabSz="1008011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baseline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6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Fringe Field</a:t>
            </a:r>
            <a:endParaRPr lang="en-US" sz="1600" b="0" dirty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5103770" y="2915265"/>
            <a:ext cx="2395528" cy="289907"/>
          </a:xfrm>
          <a:prstGeom prst="rect">
            <a:avLst/>
          </a:prstGeom>
        </p:spPr>
        <p:txBody>
          <a:bodyPr vert="horz" lIns="36000" tIns="0" rIns="0" bIns="0" rtlCol="0" anchor="b" anchorCtr="0">
            <a:noAutofit/>
          </a:bodyPr>
          <a:lstStyle>
            <a:lvl1pPr algn="l" defTabSz="1008011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baseline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6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Bore</a:t>
            </a:r>
            <a:endParaRPr lang="en-US" sz="1600" b="0" dirty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2733102" y="2925975"/>
            <a:ext cx="2101884" cy="289907"/>
          </a:xfrm>
          <a:prstGeom prst="rect">
            <a:avLst/>
          </a:prstGeom>
        </p:spPr>
        <p:txBody>
          <a:bodyPr vert="horz" lIns="36000" tIns="0" rIns="0" bIns="0" rtlCol="0" anchor="b" anchorCtr="0">
            <a:noAutofit/>
          </a:bodyPr>
          <a:lstStyle>
            <a:lvl1pPr algn="l" defTabSz="1008011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baseline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6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Length</a:t>
            </a:r>
            <a:endParaRPr lang="en-US" sz="1600" b="0" dirty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7746711" y="425466"/>
            <a:ext cx="2101884" cy="289907"/>
          </a:xfrm>
          <a:prstGeom prst="rect">
            <a:avLst/>
          </a:prstGeom>
        </p:spPr>
        <p:txBody>
          <a:bodyPr vert="horz" lIns="36000" tIns="0" rIns="0" bIns="0" rtlCol="0" anchor="b" anchorCtr="0">
            <a:noAutofit/>
          </a:bodyPr>
          <a:lstStyle>
            <a:lvl1pPr algn="l" defTabSz="1008011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baseline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6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Homogeneity</a:t>
            </a:r>
            <a:endParaRPr lang="en-US" sz="1600" b="0" dirty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194124" y="1616092"/>
            <a:ext cx="22148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100 T</a:t>
            </a:r>
            <a:r>
              <a:rPr lang="en-US" sz="1400" b="1" baseline="30000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2</a:t>
            </a:r>
            <a:r>
              <a:rPr lang="en-US" sz="1400" b="1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m</a:t>
            </a:r>
            <a:r>
              <a:rPr lang="en-US" sz="1400" b="1" baseline="30000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2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Superconductor: NbTi</a:t>
            </a:r>
          </a:p>
          <a:p>
            <a:pPr algn="ctr"/>
            <a:endParaRPr lang="de-DE" sz="140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7690243" y="4074064"/>
            <a:ext cx="22148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Different options based on level of heat losses in operation and during ramping (15 minutes to max current).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5167085" y="4074064"/>
            <a:ext cx="22781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Warm bore (or intermediate temperature) for maximum flexibility of the system.  The coils inner diameter is 1.5 m with </a:t>
            </a:r>
            <a:r>
              <a:rPr lang="en-US" sz="1400" b="1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1.25 m disks</a:t>
            </a:r>
            <a:r>
              <a:rPr lang="en-US" sz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.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2676634" y="4074064"/>
            <a:ext cx="22148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Evaluation of length impact (</a:t>
            </a:r>
            <a:r>
              <a:rPr lang="en-US" sz="1400" b="1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0.5 to 2.0 m</a:t>
            </a:r>
            <a:r>
              <a:rPr lang="en-US" sz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) on cost and performance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136916" y="4074064"/>
            <a:ext cx="22148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Fringe field should be within </a:t>
            </a:r>
            <a:r>
              <a:rPr lang="en-US" sz="1400" b="1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50 </a:t>
            </a:r>
            <a:r>
              <a:rPr lang="en-US" sz="1400" b="1" dirty="0" err="1" smtClean="0">
                <a:solidFill>
                  <a:srgbClr val="C9D200"/>
                </a:solidFill>
                <a:latin typeface="Gill Sans MT" panose="020B0502020104020203" pitchFamily="34" charset="0"/>
              </a:rPr>
              <a:t>mT</a:t>
            </a:r>
            <a:r>
              <a:rPr lang="en-US" sz="1400" b="1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in a range </a:t>
            </a:r>
            <a:r>
              <a:rPr lang="en-US" sz="1400" dirty="0">
                <a:solidFill>
                  <a:srgbClr val="000000"/>
                </a:solidFill>
                <a:latin typeface="Gill Sans MT" panose="020B0502020104020203" pitchFamily="34" charset="0"/>
              </a:rPr>
              <a:t>b</a:t>
            </a:r>
            <a:r>
              <a:rPr lang="en-US" sz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etween 4 to 10 m.</a:t>
            </a:r>
          </a:p>
        </p:txBody>
      </p:sp>
      <p:sp>
        <p:nvSpPr>
          <p:cNvPr id="35" name="Foliennummernplatzhalter 4"/>
          <p:cNvSpPr txBox="1">
            <a:spLocks/>
          </p:cNvSpPr>
          <p:nvPr/>
        </p:nvSpPr>
        <p:spPr>
          <a:xfrm>
            <a:off x="7664340" y="5477358"/>
            <a:ext cx="2352675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1008011" rtl="0" eaLnBrk="1" latinLnBrk="0" hangingPunct="1">
              <a:defRPr sz="7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04005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11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16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22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27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032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038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043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latin typeface="Gill Sans MT" panose="020B0502020104020203" pitchFamily="34" charset="0"/>
              </a:rPr>
              <a:t>Page </a:t>
            </a:r>
            <a:fld id="{AB7741C0-7AD0-4277-9ADF-1363082E7DF0}" type="slidenum">
              <a:rPr lang="de-DE" smtClean="0">
                <a:latin typeface="Gill Sans MT" panose="020B0502020104020203" pitchFamily="34" charset="0"/>
              </a:rPr>
              <a:t>3</a:t>
            </a:fld>
            <a:endParaRPr lang="de-DE" dirty="0">
              <a:latin typeface="Gill Sans MT" panose="020B0502020104020203" pitchFamily="34" charset="0"/>
            </a:endParaRPr>
          </a:p>
        </p:txBody>
      </p:sp>
      <p:sp>
        <p:nvSpPr>
          <p:cNvPr id="34" name="Textfeld 28"/>
          <p:cNvSpPr txBox="1"/>
          <p:nvPr/>
        </p:nvSpPr>
        <p:spPr>
          <a:xfrm>
            <a:off x="7760397" y="1633234"/>
            <a:ext cx="22148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Better than </a:t>
            </a:r>
            <a:r>
              <a:rPr lang="en-US" sz="1400" b="1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+/-5 % </a:t>
            </a:r>
            <a:r>
              <a:rPr lang="en-US" sz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on the disk surface assuming negligible distribution along length.</a:t>
            </a:r>
          </a:p>
          <a:p>
            <a:pPr algn="ctr"/>
            <a:endParaRPr lang="de-DE" sz="140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1180" y="845921"/>
            <a:ext cx="548640" cy="54864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84811" y="2706693"/>
            <a:ext cx="2319030" cy="0"/>
          </a:xfrm>
          <a:prstGeom prst="line">
            <a:avLst/>
          </a:prstGeom>
          <a:ln>
            <a:solidFill>
              <a:srgbClr val="0082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681162" y="2706693"/>
            <a:ext cx="2319030" cy="0"/>
          </a:xfrm>
          <a:prstGeom prst="line">
            <a:avLst/>
          </a:prstGeom>
          <a:ln>
            <a:solidFill>
              <a:srgbClr val="0082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149045" y="2706693"/>
            <a:ext cx="2319030" cy="0"/>
          </a:xfrm>
          <a:prstGeom prst="line">
            <a:avLst/>
          </a:prstGeom>
          <a:ln>
            <a:solidFill>
              <a:srgbClr val="0082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616928" y="2706693"/>
            <a:ext cx="2319030" cy="0"/>
          </a:xfrm>
          <a:prstGeom prst="line">
            <a:avLst/>
          </a:prstGeom>
          <a:ln>
            <a:solidFill>
              <a:srgbClr val="0082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V="1">
            <a:off x="1342249" y="3927687"/>
            <a:ext cx="2319030" cy="0"/>
          </a:xfrm>
          <a:prstGeom prst="line">
            <a:avLst/>
          </a:prstGeom>
          <a:ln>
            <a:solidFill>
              <a:srgbClr val="0082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V="1">
            <a:off x="3883863" y="3927688"/>
            <a:ext cx="2319030" cy="0"/>
          </a:xfrm>
          <a:prstGeom prst="line">
            <a:avLst/>
          </a:prstGeom>
          <a:ln>
            <a:solidFill>
              <a:srgbClr val="0082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V="1">
            <a:off x="6408382" y="3927687"/>
            <a:ext cx="2319030" cy="0"/>
          </a:xfrm>
          <a:prstGeom prst="line">
            <a:avLst/>
          </a:prstGeom>
          <a:ln>
            <a:solidFill>
              <a:srgbClr val="0082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V="1">
            <a:off x="3883859" y="1452196"/>
            <a:ext cx="2319030" cy="0"/>
          </a:xfrm>
          <a:prstGeom prst="line">
            <a:avLst/>
          </a:prstGeom>
          <a:ln>
            <a:solidFill>
              <a:srgbClr val="0082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V="1">
            <a:off x="6408378" y="1452195"/>
            <a:ext cx="2319030" cy="0"/>
          </a:xfrm>
          <a:prstGeom prst="line">
            <a:avLst/>
          </a:prstGeom>
          <a:ln>
            <a:solidFill>
              <a:srgbClr val="0082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487" y="854492"/>
            <a:ext cx="548640" cy="5486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625" y="3424841"/>
            <a:ext cx="548640" cy="5486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143" y="3371636"/>
            <a:ext cx="548640" cy="5486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487" y="3424841"/>
            <a:ext cx="548640" cy="5486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7974" y="3359390"/>
            <a:ext cx="548640" cy="548640"/>
          </a:xfrm>
          <a:prstGeom prst="rect">
            <a:avLst/>
          </a:prstGeom>
        </p:spPr>
      </p:pic>
      <p:pic>
        <p:nvPicPr>
          <p:cNvPr id="45" name="Picture 44" descr="C:\Users\wuh\Desktop\Flared coil end\Madax coil end_Final version _case 86_0315\Case 86_B on solenoid  part_0314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8855" y="134882"/>
            <a:ext cx="2514223" cy="25628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49440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4155" y="365760"/>
            <a:ext cx="4523879" cy="49135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35" y="1"/>
            <a:ext cx="3862705" cy="731519"/>
          </a:xfrm>
        </p:spPr>
        <p:txBody>
          <a:bodyPr lIns="144000" tIns="54000" anchor="t" anchorCtr="0"/>
          <a:lstStyle/>
          <a:p>
            <a:r>
              <a:rPr lang="de-DE" dirty="0">
                <a:latin typeface="Rockwell" panose="02060603020205020403" pitchFamily="18" charset="0"/>
              </a:rPr>
              <a:t> </a:t>
            </a:r>
            <a:r>
              <a:rPr lang="de-DE" dirty="0" smtClean="0">
                <a:latin typeface="Rockwell" panose="02060603020205020403" pitchFamily="18" charset="0"/>
              </a:rPr>
              <a:t>                 Magnet</a:t>
            </a:r>
            <a:br>
              <a:rPr lang="de-DE" dirty="0" smtClean="0">
                <a:latin typeface="Rockwell" panose="02060603020205020403" pitchFamily="18" charset="0"/>
              </a:rPr>
            </a:br>
            <a:r>
              <a:rPr lang="en-US" sz="1400" b="0" dirty="0" smtClean="0">
                <a:latin typeface="Rockwell" panose="02060603020205020403" pitchFamily="18" charset="0"/>
              </a:rPr>
              <a:t>How it could look like</a:t>
            </a:r>
            <a:endParaRPr lang="en-US" sz="1400" b="0" dirty="0">
              <a:latin typeface="Rockwell" panose="02060603020205020403" pitchFamily="18" charset="0"/>
            </a:endParaRPr>
          </a:p>
        </p:txBody>
      </p:sp>
      <p:sp>
        <p:nvSpPr>
          <p:cNvPr id="55" name="Foliennummernplatzhalter 4"/>
          <p:cNvSpPr txBox="1">
            <a:spLocks/>
          </p:cNvSpPr>
          <p:nvPr/>
        </p:nvSpPr>
        <p:spPr>
          <a:xfrm>
            <a:off x="7664340" y="5477358"/>
            <a:ext cx="2352675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1008011" rtl="0" eaLnBrk="1" latinLnBrk="0" hangingPunct="1">
              <a:defRPr sz="7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04005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11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16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22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27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032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038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043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latin typeface="Gill Sans MT" panose="020B0502020104020203" pitchFamily="34" charset="0"/>
              </a:rPr>
              <a:t>Page </a:t>
            </a:r>
            <a:fld id="{C3418EEC-9060-4A81-BD8C-1E84CE507EC2}" type="slidenum">
              <a:rPr lang="de-DE" smtClean="0">
                <a:latin typeface="Gill Sans MT" panose="020B0502020104020203" pitchFamily="34" charset="0"/>
              </a:rPr>
              <a:t>4</a:t>
            </a:fld>
            <a:endParaRPr lang="de-DE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90" y="5456257"/>
            <a:ext cx="3421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C. </a:t>
            </a:r>
            <a:r>
              <a:rPr lang="en-US" sz="1000" dirty="0" err="1" smtClean="0">
                <a:solidFill>
                  <a:srgbClr val="FFFFFF"/>
                </a:solidFill>
                <a:latin typeface="Gill Sans MT" panose="020B0502020104020203" pitchFamily="34" charset="0"/>
              </a:rPr>
              <a:t>Boffo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– Bilfinger </a:t>
            </a:r>
            <a:r>
              <a:rPr lang="en-US" sz="1000" dirty="0" err="1" smtClean="0">
                <a:solidFill>
                  <a:srgbClr val="FFFFFF"/>
                </a:solidFill>
                <a:latin typeface="Gill Sans MT" panose="020B0502020104020203" pitchFamily="34" charset="0"/>
              </a:rPr>
              <a:t>Noell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GmbH – </a:t>
            </a:r>
            <a:r>
              <a:rPr lang="en-US" sz="1000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Innovation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is our </a:t>
            </a:r>
            <a:r>
              <a:rPr lang="en-US" sz="1000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Tradition</a:t>
            </a:r>
          </a:p>
        </p:txBody>
      </p:sp>
      <p:sp>
        <p:nvSpPr>
          <p:cNvPr id="9" name="Abgerundetes Rechteck 14"/>
          <p:cNvSpPr/>
          <p:nvPr/>
        </p:nvSpPr>
        <p:spPr>
          <a:xfrm>
            <a:off x="163962" y="1059885"/>
            <a:ext cx="4023360" cy="4572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Weight: &lt; 200.000 Kg</a:t>
            </a:r>
          </a:p>
        </p:txBody>
      </p:sp>
      <p:sp>
        <p:nvSpPr>
          <p:cNvPr id="10" name="Abgerundetes Rechteck 14"/>
          <p:cNvSpPr/>
          <p:nvPr/>
        </p:nvSpPr>
        <p:spPr>
          <a:xfrm>
            <a:off x="163961" y="1676172"/>
            <a:ext cx="4206240" cy="4572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Length: 6900 mm</a:t>
            </a:r>
          </a:p>
        </p:txBody>
      </p:sp>
      <p:sp>
        <p:nvSpPr>
          <p:cNvPr id="11" name="Abgerundetes Rechteck 14"/>
          <p:cNvSpPr/>
          <p:nvPr/>
        </p:nvSpPr>
        <p:spPr>
          <a:xfrm>
            <a:off x="163960" y="2292459"/>
            <a:ext cx="4389120" cy="4572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Diameter: 4400 mm</a:t>
            </a:r>
          </a:p>
        </p:txBody>
      </p:sp>
      <p:sp>
        <p:nvSpPr>
          <p:cNvPr id="12" name="Abgerundetes Rechteck 14"/>
          <p:cNvSpPr/>
          <p:nvPr/>
        </p:nvSpPr>
        <p:spPr>
          <a:xfrm>
            <a:off x="163959" y="2908746"/>
            <a:ext cx="4572000" cy="4572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Warm bore: 1350</a:t>
            </a:r>
            <a:r>
              <a:rPr lang="en-US" sz="1400" baseline="30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*</a:t>
            </a:r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 mm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163957" y="4757607"/>
            <a:ext cx="5120640" cy="4572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Operating temperature: ~2 K</a:t>
            </a:r>
          </a:p>
        </p:txBody>
      </p:sp>
      <p:sp>
        <p:nvSpPr>
          <p:cNvPr id="13" name="Abgerundetes Rechteck 14"/>
          <p:cNvSpPr/>
          <p:nvPr/>
        </p:nvSpPr>
        <p:spPr>
          <a:xfrm>
            <a:off x="163964" y="3525033"/>
            <a:ext cx="4754880" cy="4572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Superconducting cable: 35.000 m</a:t>
            </a:r>
          </a:p>
        </p:txBody>
      </p:sp>
      <p:sp>
        <p:nvSpPr>
          <p:cNvPr id="16" name="Abgerundetes Rechteck 14"/>
          <p:cNvSpPr/>
          <p:nvPr/>
        </p:nvSpPr>
        <p:spPr>
          <a:xfrm>
            <a:off x="163962" y="4141320"/>
            <a:ext cx="4937760" cy="4572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Superconducting wire: &gt; 700.000 m NbTi </a:t>
            </a:r>
          </a:p>
        </p:txBody>
      </p:sp>
      <p:sp>
        <p:nvSpPr>
          <p:cNvPr id="14" name="Line Callout 2 (No Border) 13"/>
          <p:cNvSpPr/>
          <p:nvPr/>
        </p:nvSpPr>
        <p:spPr>
          <a:xfrm>
            <a:off x="8948492" y="3850264"/>
            <a:ext cx="471259" cy="227503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26310"/>
              <a:gd name="adj5" fmla="val 86994"/>
              <a:gd name="adj6" fmla="val -37868"/>
            </a:avLst>
          </a:prstGeom>
          <a:solidFill>
            <a:srgbClr val="FFFFFF">
              <a:alpha val="30980"/>
            </a:srgbClr>
          </a:solidFill>
          <a:ln w="6350">
            <a:solidFill>
              <a:srgbClr val="0082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tlCol="0" anchor="t" anchorCtr="0"/>
          <a:lstStyle/>
          <a:p>
            <a:r>
              <a:rPr lang="de-DE" sz="1000" dirty="0" smtClean="0">
                <a:solidFill>
                  <a:srgbClr val="0082CA"/>
                </a:solidFill>
                <a:latin typeface="Rockwell" panose="02060603020205020403" pitchFamily="18" charset="0"/>
              </a:rPr>
              <a:t>Bela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2" y="16395"/>
            <a:ext cx="1448097" cy="48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37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35" y="1"/>
            <a:ext cx="4347808" cy="731519"/>
          </a:xfrm>
        </p:spPr>
        <p:txBody>
          <a:bodyPr lIns="144000" tIns="54000" anchor="t" anchorCtr="0"/>
          <a:lstStyle/>
          <a:p>
            <a:r>
              <a:rPr lang="de-DE" dirty="0" err="1" smtClean="0">
                <a:latin typeface="Rockwell" panose="02060603020205020403" pitchFamily="18" charset="0"/>
              </a:rPr>
              <a:t>Stability</a:t>
            </a:r>
            <a:r>
              <a:rPr lang="de-DE" dirty="0" smtClean="0">
                <a:latin typeface="Rockwell" panose="02060603020205020403" pitchFamily="18" charset="0"/>
              </a:rPr>
              <a:t> in </a:t>
            </a:r>
            <a:r>
              <a:rPr lang="de-DE" dirty="0" err="1" smtClean="0">
                <a:latin typeface="Rockwell" panose="02060603020205020403" pitchFamily="18" charset="0"/>
              </a:rPr>
              <a:t>Superconducting</a:t>
            </a:r>
            <a:r>
              <a:rPr lang="de-DE" dirty="0" smtClean="0">
                <a:latin typeface="Rockwell" panose="02060603020205020403" pitchFamily="18" charset="0"/>
              </a:rPr>
              <a:t> Magnets</a:t>
            </a:r>
            <a:br>
              <a:rPr lang="de-DE" dirty="0" smtClean="0">
                <a:latin typeface="Rockwell" panose="02060603020205020403" pitchFamily="18" charset="0"/>
              </a:rPr>
            </a:br>
            <a:endParaRPr lang="en-US" sz="1400" b="0" dirty="0">
              <a:latin typeface="Rockwell" panose="02060603020205020403" pitchFamily="18" charset="0"/>
            </a:endParaRPr>
          </a:p>
        </p:txBody>
      </p:sp>
      <p:sp>
        <p:nvSpPr>
          <p:cNvPr id="55" name="Foliennummernplatzhalter 4"/>
          <p:cNvSpPr txBox="1">
            <a:spLocks/>
          </p:cNvSpPr>
          <p:nvPr/>
        </p:nvSpPr>
        <p:spPr>
          <a:xfrm>
            <a:off x="7664340" y="5477358"/>
            <a:ext cx="2352675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1008011" rtl="0" eaLnBrk="1" latinLnBrk="0" hangingPunct="1">
              <a:defRPr sz="7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04005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11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16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22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27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032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038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043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latin typeface="Gill Sans MT" panose="020B0502020104020203" pitchFamily="34" charset="0"/>
              </a:rPr>
              <a:t>Page </a:t>
            </a:r>
            <a:fld id="{C3418EEC-9060-4A81-BD8C-1E84CE507EC2}" type="slidenum">
              <a:rPr lang="de-DE" smtClean="0">
                <a:latin typeface="Gill Sans MT" panose="020B0502020104020203" pitchFamily="34" charset="0"/>
              </a:rPr>
              <a:t>5</a:t>
            </a:fld>
            <a:endParaRPr lang="de-DE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90" y="5456257"/>
            <a:ext cx="3421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C. </a:t>
            </a:r>
            <a:r>
              <a:rPr lang="en-US" sz="1000" dirty="0" err="1" smtClean="0">
                <a:solidFill>
                  <a:srgbClr val="FFFFFF"/>
                </a:solidFill>
                <a:latin typeface="Gill Sans MT" panose="020B0502020104020203" pitchFamily="34" charset="0"/>
              </a:rPr>
              <a:t>Boffo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– Bilfinger </a:t>
            </a:r>
            <a:r>
              <a:rPr lang="en-US" sz="1000" dirty="0" err="1" smtClean="0">
                <a:solidFill>
                  <a:srgbClr val="FFFFFF"/>
                </a:solidFill>
                <a:latin typeface="Gill Sans MT" panose="020B0502020104020203" pitchFamily="34" charset="0"/>
              </a:rPr>
              <a:t>Noell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GmbH – </a:t>
            </a:r>
            <a:r>
              <a:rPr lang="en-US" sz="1000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Innovation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is our </a:t>
            </a:r>
            <a:r>
              <a:rPr lang="en-US" sz="1000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Tradition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89690" y="876122"/>
            <a:ext cx="5120640" cy="4572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Stability is the capability of a superconducting magnet to operate reliably under external disturbances such as: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8" t="5114" r="3559" b="7125"/>
          <a:stretch/>
        </p:blipFill>
        <p:spPr>
          <a:xfrm>
            <a:off x="7149827" y="221161"/>
            <a:ext cx="2323469" cy="1980000"/>
          </a:xfrm>
          <a:prstGeom prst="rect">
            <a:avLst/>
          </a:prstGeom>
        </p:spPr>
      </p:pic>
      <p:sp>
        <p:nvSpPr>
          <p:cNvPr id="14" name="Abgerundetes Rechteck 14"/>
          <p:cNvSpPr/>
          <p:nvPr/>
        </p:nvSpPr>
        <p:spPr>
          <a:xfrm>
            <a:off x="89690" y="1517619"/>
            <a:ext cx="5120640" cy="954913"/>
          </a:xfrm>
          <a:prstGeom prst="roundRect">
            <a:avLst/>
          </a:prstGeom>
          <a:gradFill flip="none" rotWithShape="1">
            <a:gsLst>
              <a:gs pos="0">
                <a:srgbClr val="C9D200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Mechanical:</a:t>
            </a:r>
          </a:p>
          <a:p>
            <a:r>
              <a:rPr lang="de-DE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-</a:t>
            </a:r>
            <a:r>
              <a:rPr lang="de-DE" sz="1400" dirty="0" err="1" smtClean="0">
                <a:solidFill>
                  <a:srgbClr val="000000"/>
                </a:solidFill>
                <a:latin typeface="Rockwell" panose="02060603020205020403" pitchFamily="18" charset="0"/>
              </a:rPr>
              <a:t>Wire</a:t>
            </a:r>
            <a:r>
              <a:rPr lang="de-DE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Rockwell" panose="02060603020205020403" pitchFamily="18" charset="0"/>
              </a:rPr>
              <a:t>motion</a:t>
            </a:r>
            <a:endParaRPr lang="de-DE" sz="1400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r>
              <a:rPr lang="de-DE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-</a:t>
            </a:r>
            <a:r>
              <a:rPr lang="de-DE" sz="1400" dirty="0" err="1" smtClean="0">
                <a:solidFill>
                  <a:srgbClr val="000000"/>
                </a:solidFill>
                <a:latin typeface="Rockwell" panose="02060603020205020403" pitchFamily="18" charset="0"/>
              </a:rPr>
              <a:t>Structure</a:t>
            </a:r>
            <a:r>
              <a:rPr lang="de-DE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Rockwell" panose="02060603020205020403" pitchFamily="18" charset="0"/>
              </a:rPr>
              <a:t>deformation</a:t>
            </a:r>
            <a:endParaRPr lang="de-DE" sz="1400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r>
              <a:rPr lang="de-DE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-</a:t>
            </a:r>
            <a:r>
              <a:rPr lang="de-DE" sz="1400" dirty="0" err="1" smtClean="0">
                <a:solidFill>
                  <a:srgbClr val="000000"/>
                </a:solidFill>
                <a:latin typeface="Rockwell" panose="02060603020205020403" pitchFamily="18" charset="0"/>
              </a:rPr>
              <a:t>Epoxy</a:t>
            </a:r>
            <a:r>
              <a:rPr lang="de-DE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Rockwell" panose="02060603020205020403" pitchFamily="18" charset="0"/>
              </a:rPr>
              <a:t>craking</a:t>
            </a:r>
            <a:endParaRPr lang="en-US" sz="1400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sp>
        <p:nvSpPr>
          <p:cNvPr id="17" name="Abgerundetes Rechteck 14"/>
          <p:cNvSpPr/>
          <p:nvPr/>
        </p:nvSpPr>
        <p:spPr>
          <a:xfrm>
            <a:off x="89690" y="2624932"/>
            <a:ext cx="5120640" cy="954913"/>
          </a:xfrm>
          <a:prstGeom prst="roundRect">
            <a:avLst/>
          </a:prstGeom>
          <a:gradFill flip="none" rotWithShape="1">
            <a:gsLst>
              <a:gs pos="0">
                <a:srgbClr val="C9D200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Electromagnetic:</a:t>
            </a:r>
          </a:p>
          <a:p>
            <a:r>
              <a:rPr lang="de-DE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-</a:t>
            </a:r>
            <a:r>
              <a:rPr lang="de-DE" sz="1400" dirty="0" err="1" smtClean="0">
                <a:solidFill>
                  <a:srgbClr val="000000"/>
                </a:solidFill>
                <a:latin typeface="Rockwell" panose="02060603020205020403" pitchFamily="18" charset="0"/>
              </a:rPr>
              <a:t>Current</a:t>
            </a:r>
            <a:r>
              <a:rPr lang="de-DE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 transient</a:t>
            </a:r>
          </a:p>
          <a:p>
            <a:r>
              <a:rPr lang="de-DE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-Field transient</a:t>
            </a:r>
          </a:p>
          <a:p>
            <a:r>
              <a:rPr lang="de-DE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-</a:t>
            </a:r>
            <a:r>
              <a:rPr lang="de-DE" sz="1400" dirty="0" err="1" smtClean="0">
                <a:solidFill>
                  <a:srgbClr val="000000"/>
                </a:solidFill>
                <a:latin typeface="Rockwell" panose="02060603020205020403" pitchFamily="18" charset="0"/>
              </a:rPr>
              <a:t>Flux</a:t>
            </a:r>
            <a:r>
              <a:rPr lang="de-DE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 jump</a:t>
            </a:r>
            <a:endParaRPr lang="en-US" sz="1400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sp>
        <p:nvSpPr>
          <p:cNvPr id="18" name="Abgerundetes Rechteck 14"/>
          <p:cNvSpPr/>
          <p:nvPr/>
        </p:nvSpPr>
        <p:spPr>
          <a:xfrm>
            <a:off x="89690" y="3800980"/>
            <a:ext cx="5120640" cy="954913"/>
          </a:xfrm>
          <a:prstGeom prst="roundRect">
            <a:avLst/>
          </a:prstGeom>
          <a:gradFill flip="none" rotWithShape="1">
            <a:gsLst>
              <a:gs pos="0">
                <a:srgbClr val="C9D200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Thermal:</a:t>
            </a:r>
          </a:p>
          <a:p>
            <a:r>
              <a:rPr lang="de-DE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-</a:t>
            </a:r>
            <a:r>
              <a:rPr lang="de-DE" sz="1400" dirty="0" err="1" smtClean="0">
                <a:solidFill>
                  <a:srgbClr val="000000"/>
                </a:solidFill>
                <a:latin typeface="Rockwell" panose="02060603020205020403" pitchFamily="18" charset="0"/>
              </a:rPr>
              <a:t>Conduction</a:t>
            </a:r>
            <a:endParaRPr lang="de-DE" sz="1400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r>
              <a:rPr lang="de-DE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-Lack </a:t>
            </a:r>
            <a:r>
              <a:rPr lang="de-DE" sz="1400" dirty="0" err="1" smtClean="0">
                <a:solidFill>
                  <a:srgbClr val="000000"/>
                </a:solidFill>
                <a:latin typeface="Rockwell" panose="02060603020205020403" pitchFamily="18" charset="0"/>
              </a:rPr>
              <a:t>of</a:t>
            </a:r>
            <a:r>
              <a:rPr lang="de-DE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Rockwell" panose="02060603020205020403" pitchFamily="18" charset="0"/>
              </a:rPr>
              <a:t>cooling</a:t>
            </a:r>
            <a:endParaRPr lang="de-DE" sz="1400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endParaRPr lang="en-US" sz="1400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sp>
        <p:nvSpPr>
          <p:cNvPr id="19" name="Abgerundetes Rechteck 14"/>
          <p:cNvSpPr/>
          <p:nvPr/>
        </p:nvSpPr>
        <p:spPr>
          <a:xfrm>
            <a:off x="89690" y="4908980"/>
            <a:ext cx="5120640" cy="4572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Stability margin is the minimum energy density that leads to a quench</a:t>
            </a:r>
          </a:p>
        </p:txBody>
      </p:sp>
      <p:pic>
        <p:nvPicPr>
          <p:cNvPr id="11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569" y="2251675"/>
            <a:ext cx="2937983" cy="29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403575" y="2354825"/>
            <a:ext cx="13965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4"/>
                </a:solidFill>
                <a:latin typeface="Rockwell" panose="02060603020205020403" pitchFamily="18" charset="0"/>
              </a:rPr>
              <a:t>J. G. </a:t>
            </a:r>
            <a:r>
              <a:rPr lang="en-US" sz="1000" dirty="0" err="1">
                <a:solidFill>
                  <a:schemeClr val="accent4"/>
                </a:solidFill>
                <a:latin typeface="Rockwell" panose="02060603020205020403" pitchFamily="18" charset="0"/>
              </a:rPr>
              <a:t>Weisend</a:t>
            </a:r>
            <a:r>
              <a:rPr lang="en-US" sz="1000" dirty="0">
                <a:solidFill>
                  <a:schemeClr val="accent4"/>
                </a:solidFill>
                <a:latin typeface="Rockwell" panose="02060603020205020403" pitchFamily="18" charset="0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15421803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35" y="1"/>
            <a:ext cx="9727036" cy="731519"/>
          </a:xfrm>
        </p:spPr>
        <p:txBody>
          <a:bodyPr lIns="144000" tIns="54000" anchor="t" anchorCtr="0"/>
          <a:lstStyle/>
          <a:p>
            <a:r>
              <a:rPr lang="de-DE" dirty="0" smtClean="0">
                <a:latin typeface="Rockwell" panose="02060603020205020403" pitchFamily="18" charset="0"/>
              </a:rPr>
              <a:t>   </a:t>
            </a:r>
            <a:r>
              <a:rPr lang="de-DE" dirty="0" err="1" smtClean="0">
                <a:latin typeface="Rockwell" panose="02060603020205020403" pitchFamily="18" charset="0"/>
              </a:rPr>
              <a:t>Cryostable</a:t>
            </a:r>
            <a:r>
              <a:rPr lang="de-DE" dirty="0" smtClean="0">
                <a:latin typeface="Rockwell" panose="02060603020205020403" pitchFamily="18" charset="0"/>
              </a:rPr>
              <a:t>                                     </a:t>
            </a:r>
            <a:r>
              <a:rPr lang="de-DE" dirty="0" err="1" smtClean="0">
                <a:latin typeface="Rockwell" panose="02060603020205020403" pitchFamily="18" charset="0"/>
              </a:rPr>
              <a:t>vs</a:t>
            </a:r>
            <a:r>
              <a:rPr lang="de-DE" dirty="0" smtClean="0">
                <a:latin typeface="Rockwell" panose="02060603020205020403" pitchFamily="18" charset="0"/>
              </a:rPr>
              <a:t>                                       </a:t>
            </a:r>
            <a:r>
              <a:rPr lang="de-DE" dirty="0" err="1" smtClean="0">
                <a:latin typeface="Rockwell" panose="02060603020205020403" pitchFamily="18" charset="0"/>
              </a:rPr>
              <a:t>Adiabatic</a:t>
            </a:r>
            <a:endParaRPr lang="en-US" sz="1400" b="0" dirty="0">
              <a:latin typeface="Rockwell" panose="02060603020205020403" pitchFamily="18" charset="0"/>
            </a:endParaRPr>
          </a:p>
        </p:txBody>
      </p:sp>
      <p:sp>
        <p:nvSpPr>
          <p:cNvPr id="55" name="Foliennummernplatzhalter 4"/>
          <p:cNvSpPr txBox="1">
            <a:spLocks/>
          </p:cNvSpPr>
          <p:nvPr/>
        </p:nvSpPr>
        <p:spPr>
          <a:xfrm>
            <a:off x="7664340" y="5477358"/>
            <a:ext cx="2352675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1008011" rtl="0" eaLnBrk="1" latinLnBrk="0" hangingPunct="1">
              <a:defRPr sz="7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04005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11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16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22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27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032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038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043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latin typeface="Gill Sans MT" panose="020B0502020104020203" pitchFamily="34" charset="0"/>
              </a:rPr>
              <a:t>Page </a:t>
            </a:r>
            <a:fld id="{C3418EEC-9060-4A81-BD8C-1E84CE507EC2}" type="slidenum">
              <a:rPr lang="de-DE" smtClean="0">
                <a:latin typeface="Gill Sans MT" panose="020B0502020104020203" pitchFamily="34" charset="0"/>
              </a:rPr>
              <a:t>6</a:t>
            </a:fld>
            <a:endParaRPr lang="de-DE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90" y="5456257"/>
            <a:ext cx="3421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C. </a:t>
            </a:r>
            <a:r>
              <a:rPr lang="en-US" sz="1000" dirty="0" err="1" smtClean="0">
                <a:solidFill>
                  <a:srgbClr val="FFFFFF"/>
                </a:solidFill>
                <a:latin typeface="Gill Sans MT" panose="020B0502020104020203" pitchFamily="34" charset="0"/>
              </a:rPr>
              <a:t>Boffo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– Bilfinger </a:t>
            </a:r>
            <a:r>
              <a:rPr lang="en-US" sz="1000" dirty="0" err="1" smtClean="0">
                <a:solidFill>
                  <a:srgbClr val="FFFFFF"/>
                </a:solidFill>
                <a:latin typeface="Gill Sans MT" panose="020B0502020104020203" pitchFamily="34" charset="0"/>
              </a:rPr>
              <a:t>Noell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GmbH – </a:t>
            </a:r>
            <a:r>
              <a:rPr lang="en-US" sz="1000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Innovation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is our </a:t>
            </a:r>
            <a:r>
              <a:rPr lang="en-US" sz="1000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Tradition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257933" y="2825051"/>
            <a:ext cx="4608000" cy="4320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1400" dirty="0">
                <a:solidFill>
                  <a:srgbClr val="000000"/>
                </a:solidFill>
                <a:latin typeface="Rockwell" panose="02060603020205020403" pitchFamily="18" charset="0"/>
              </a:rPr>
              <a:t>magnet will recover regardless of size of normal zone</a:t>
            </a:r>
            <a:endParaRPr lang="en-US" sz="1400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33" y="855385"/>
            <a:ext cx="4702052" cy="17834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071" y="855385"/>
            <a:ext cx="4716207" cy="1760793"/>
          </a:xfrm>
          <a:prstGeom prst="rect">
            <a:avLst/>
          </a:prstGeom>
        </p:spPr>
      </p:pic>
      <p:sp>
        <p:nvSpPr>
          <p:cNvPr id="17" name="Abgerundetes Rechteck 14"/>
          <p:cNvSpPr/>
          <p:nvPr/>
        </p:nvSpPr>
        <p:spPr>
          <a:xfrm>
            <a:off x="5230071" y="2825051"/>
            <a:ext cx="4608000" cy="432000"/>
          </a:xfrm>
          <a:prstGeom prst="roundRect">
            <a:avLst/>
          </a:prstGeom>
          <a:gradFill flip="none" rotWithShape="1">
            <a:gsLst>
              <a:gs pos="0">
                <a:srgbClr val="C9D200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1400" dirty="0">
                <a:solidFill>
                  <a:srgbClr val="000000"/>
                </a:solidFill>
                <a:latin typeface="Rockwell" panose="02060603020205020403" pitchFamily="18" charset="0"/>
              </a:rPr>
              <a:t>magnet will recover if normal </a:t>
            </a:r>
            <a:r>
              <a:rPr lang="en-US" alt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zone is </a:t>
            </a:r>
            <a:r>
              <a:rPr lang="en-US" altLang="en-US" sz="1400" dirty="0">
                <a:solidFill>
                  <a:srgbClr val="000000"/>
                </a:solidFill>
                <a:latin typeface="Rockwell" panose="02060603020205020403" pitchFamily="18" charset="0"/>
              </a:rPr>
              <a:t>not too big</a:t>
            </a:r>
            <a:endParaRPr lang="en-US" sz="1400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sp>
        <p:nvSpPr>
          <p:cNvPr id="11" name="Abgerundetes Rechteck 14"/>
          <p:cNvSpPr/>
          <p:nvPr/>
        </p:nvSpPr>
        <p:spPr>
          <a:xfrm>
            <a:off x="257933" y="3384699"/>
            <a:ext cx="4608000" cy="4320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1400" dirty="0" err="1">
                <a:solidFill>
                  <a:srgbClr val="000000"/>
                </a:solidFill>
                <a:latin typeface="Rockwell" panose="02060603020205020403" pitchFamily="18" charset="0"/>
              </a:rPr>
              <a:t>Stekly</a:t>
            </a:r>
            <a:r>
              <a:rPr lang="en-US" altLang="en-US" sz="1400" dirty="0">
                <a:solidFill>
                  <a:srgbClr val="000000"/>
                </a:solidFill>
                <a:latin typeface="Rockwell" panose="02060603020205020403" pitchFamily="18" charset="0"/>
              </a:rPr>
              <a:t> Criteria – most conservative, doesn’t account for end cooling</a:t>
            </a:r>
          </a:p>
        </p:txBody>
      </p:sp>
      <p:sp>
        <p:nvSpPr>
          <p:cNvPr id="12" name="Abgerundetes Rechteck 14"/>
          <p:cNvSpPr/>
          <p:nvPr/>
        </p:nvSpPr>
        <p:spPr>
          <a:xfrm>
            <a:off x="5230071" y="3384699"/>
            <a:ext cx="4608000" cy="432000"/>
          </a:xfrm>
          <a:prstGeom prst="roundRect">
            <a:avLst/>
          </a:prstGeom>
          <a:gradFill flip="none" rotWithShape="1">
            <a:gsLst>
              <a:gs pos="0">
                <a:srgbClr val="C9D200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Hot spot temperature management required in case of non recovery</a:t>
            </a:r>
            <a:endParaRPr lang="en-US" sz="1400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sp>
        <p:nvSpPr>
          <p:cNvPr id="13" name="Abgerundetes Rechteck 14"/>
          <p:cNvSpPr/>
          <p:nvPr/>
        </p:nvSpPr>
        <p:spPr>
          <a:xfrm>
            <a:off x="257933" y="4008562"/>
            <a:ext cx="4608000" cy="4320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1400" dirty="0">
                <a:solidFill>
                  <a:srgbClr val="000000"/>
                </a:solidFill>
                <a:latin typeface="Rockwell" panose="02060603020205020403" pitchFamily="18" charset="0"/>
              </a:rPr>
              <a:t>Equal area </a:t>
            </a:r>
            <a:r>
              <a:rPr lang="en-US" alt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theorem takes </a:t>
            </a:r>
            <a:r>
              <a:rPr lang="en-US" altLang="en-US" sz="1400" dirty="0">
                <a:solidFill>
                  <a:srgbClr val="000000"/>
                </a:solidFill>
                <a:latin typeface="Rockwell" panose="02060603020205020403" pitchFamily="18" charset="0"/>
              </a:rPr>
              <a:t>into account the cooling of the conductor via conduction at the ends</a:t>
            </a:r>
          </a:p>
        </p:txBody>
      </p:sp>
      <p:sp>
        <p:nvSpPr>
          <p:cNvPr id="16" name="Abgerundetes Rechteck 14"/>
          <p:cNvSpPr/>
          <p:nvPr/>
        </p:nvSpPr>
        <p:spPr>
          <a:xfrm>
            <a:off x="5230071" y="4008562"/>
            <a:ext cx="4608000" cy="432000"/>
          </a:xfrm>
          <a:prstGeom prst="roundRect">
            <a:avLst/>
          </a:prstGeom>
          <a:gradFill flip="none" rotWithShape="1">
            <a:gsLst>
              <a:gs pos="0">
                <a:srgbClr val="C9D200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Active quench protection might be required</a:t>
            </a:r>
            <a:endParaRPr lang="en-US" sz="1400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sp>
        <p:nvSpPr>
          <p:cNvPr id="22" name="Abgerundetes Rechteck 14"/>
          <p:cNvSpPr/>
          <p:nvPr/>
        </p:nvSpPr>
        <p:spPr>
          <a:xfrm>
            <a:off x="257933" y="4575371"/>
            <a:ext cx="4608000" cy="4320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Optimized for safety and stability with coolant in close contact with conductor</a:t>
            </a:r>
            <a:endParaRPr lang="en-US" altLang="en-US" sz="1400" dirty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sp>
        <p:nvSpPr>
          <p:cNvPr id="23" name="Abgerundetes Rechteck 14"/>
          <p:cNvSpPr/>
          <p:nvPr/>
        </p:nvSpPr>
        <p:spPr>
          <a:xfrm>
            <a:off x="5230071" y="4575371"/>
            <a:ext cx="4608000" cy="432000"/>
          </a:xfrm>
          <a:prstGeom prst="roundRect">
            <a:avLst/>
          </a:prstGeom>
          <a:gradFill flip="none" rotWithShape="1">
            <a:gsLst>
              <a:gs pos="0">
                <a:srgbClr val="C9D200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Optimized for performance with coolant in the vicinity of the conductor</a:t>
            </a:r>
          </a:p>
        </p:txBody>
      </p:sp>
    </p:spTree>
    <p:extLst>
      <p:ext uri="{BB962C8B-B14F-4D97-AF65-F5344CB8AC3E}">
        <p14:creationId xmlns:p14="http://schemas.microsoft.com/office/powerpoint/2010/main" val="29689865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35" y="1"/>
            <a:ext cx="3862705" cy="731519"/>
          </a:xfrm>
        </p:spPr>
        <p:txBody>
          <a:bodyPr lIns="144000" tIns="54000" anchor="t" anchorCtr="0"/>
          <a:lstStyle/>
          <a:p>
            <a:r>
              <a:rPr lang="de-DE" dirty="0" smtClean="0">
                <a:latin typeface="Rockwell" panose="02060603020205020403" pitchFamily="18" charset="0"/>
              </a:rPr>
              <a:t>Quench </a:t>
            </a:r>
            <a:r>
              <a:rPr lang="de-DE" dirty="0" err="1" smtClean="0">
                <a:latin typeface="Rockwell" panose="02060603020205020403" pitchFamily="18" charset="0"/>
              </a:rPr>
              <a:t>detection</a:t>
            </a:r>
            <a:r>
              <a:rPr lang="de-DE" dirty="0" smtClean="0">
                <a:latin typeface="Rockwell" panose="02060603020205020403" pitchFamily="18" charset="0"/>
              </a:rPr>
              <a:t/>
            </a:r>
            <a:br>
              <a:rPr lang="de-DE" dirty="0" smtClean="0">
                <a:latin typeface="Rockwell" panose="02060603020205020403" pitchFamily="18" charset="0"/>
              </a:rPr>
            </a:br>
            <a:r>
              <a:rPr lang="de-DE" dirty="0" err="1" smtClean="0">
                <a:latin typeface="Rockwell" panose="02060603020205020403" pitchFamily="18" charset="0"/>
              </a:rPr>
              <a:t>and</a:t>
            </a:r>
            <a:r>
              <a:rPr lang="de-DE" dirty="0" smtClean="0">
                <a:latin typeface="Rockwell" panose="02060603020205020403" pitchFamily="18" charset="0"/>
              </a:rPr>
              <a:t> </a:t>
            </a:r>
            <a:r>
              <a:rPr lang="de-DE" dirty="0" err="1" smtClean="0">
                <a:latin typeface="Rockwell" panose="02060603020205020403" pitchFamily="18" charset="0"/>
              </a:rPr>
              <a:t>Protection</a:t>
            </a:r>
            <a:endParaRPr lang="en-US" sz="1400" b="0" dirty="0">
              <a:latin typeface="Rockwell" panose="02060603020205020403" pitchFamily="18" charset="0"/>
            </a:endParaRPr>
          </a:p>
        </p:txBody>
      </p:sp>
      <p:sp>
        <p:nvSpPr>
          <p:cNvPr id="55" name="Foliennummernplatzhalter 4"/>
          <p:cNvSpPr txBox="1">
            <a:spLocks/>
          </p:cNvSpPr>
          <p:nvPr/>
        </p:nvSpPr>
        <p:spPr>
          <a:xfrm>
            <a:off x="7664340" y="5477358"/>
            <a:ext cx="2352675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1008011" rtl="0" eaLnBrk="1" latinLnBrk="0" hangingPunct="1">
              <a:defRPr sz="7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04005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11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16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22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27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032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038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043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latin typeface="Gill Sans MT" panose="020B0502020104020203" pitchFamily="34" charset="0"/>
              </a:rPr>
              <a:t>Page </a:t>
            </a:r>
            <a:fld id="{C3418EEC-9060-4A81-BD8C-1E84CE507EC2}" type="slidenum">
              <a:rPr lang="de-DE" smtClean="0">
                <a:latin typeface="Gill Sans MT" panose="020B0502020104020203" pitchFamily="34" charset="0"/>
              </a:rPr>
              <a:t>7</a:t>
            </a:fld>
            <a:endParaRPr lang="de-DE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90" y="5456257"/>
            <a:ext cx="3421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C. </a:t>
            </a:r>
            <a:r>
              <a:rPr lang="en-US" sz="1000" dirty="0" err="1" smtClean="0">
                <a:solidFill>
                  <a:srgbClr val="FFFFFF"/>
                </a:solidFill>
                <a:latin typeface="Gill Sans MT" panose="020B0502020104020203" pitchFamily="34" charset="0"/>
              </a:rPr>
              <a:t>Boffo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– Bilfinger </a:t>
            </a:r>
            <a:r>
              <a:rPr lang="en-US" sz="1000" dirty="0" err="1" smtClean="0">
                <a:solidFill>
                  <a:srgbClr val="FFFFFF"/>
                </a:solidFill>
                <a:latin typeface="Gill Sans MT" panose="020B0502020104020203" pitchFamily="34" charset="0"/>
              </a:rPr>
              <a:t>Noell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GmbH – </a:t>
            </a:r>
            <a:r>
              <a:rPr lang="en-US" sz="1000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Innovation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is our </a:t>
            </a:r>
            <a:r>
              <a:rPr lang="en-US" sz="1000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Tradition</a:t>
            </a:r>
          </a:p>
        </p:txBody>
      </p:sp>
      <p:sp>
        <p:nvSpPr>
          <p:cNvPr id="9" name="Abgerundetes Rechteck 14"/>
          <p:cNvSpPr/>
          <p:nvPr/>
        </p:nvSpPr>
        <p:spPr>
          <a:xfrm>
            <a:off x="163962" y="1059885"/>
            <a:ext cx="4023360" cy="4572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Rapidly and precisely detect a quench and safely extract the energy from the system:</a:t>
            </a:r>
          </a:p>
        </p:txBody>
      </p:sp>
      <p:sp>
        <p:nvSpPr>
          <p:cNvPr id="10" name="Abgerundetes Rechteck 14"/>
          <p:cNvSpPr/>
          <p:nvPr/>
        </p:nvSpPr>
        <p:spPr>
          <a:xfrm>
            <a:off x="521213" y="1676172"/>
            <a:ext cx="4206240" cy="457200"/>
          </a:xfrm>
          <a:prstGeom prst="roundRect">
            <a:avLst/>
          </a:prstGeom>
          <a:gradFill flip="none" rotWithShape="1">
            <a:gsLst>
              <a:gs pos="0">
                <a:srgbClr val="C9D200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Possibly distribute energy evenly in the magnet</a:t>
            </a:r>
          </a:p>
        </p:txBody>
      </p:sp>
      <p:sp>
        <p:nvSpPr>
          <p:cNvPr id="11" name="Abgerundetes Rechteck 14"/>
          <p:cNvSpPr/>
          <p:nvPr/>
        </p:nvSpPr>
        <p:spPr>
          <a:xfrm>
            <a:off x="521212" y="2292459"/>
            <a:ext cx="4389120" cy="457200"/>
          </a:xfrm>
          <a:prstGeom prst="roundRect">
            <a:avLst/>
          </a:prstGeom>
          <a:gradFill flip="none" rotWithShape="1">
            <a:gsLst>
              <a:gs pos="0">
                <a:srgbClr val="C9D200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Use an external energy storage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163957" y="3516731"/>
            <a:ext cx="5120640" cy="4572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Apply redundancy in order to minimize risks</a:t>
            </a:r>
          </a:p>
        </p:txBody>
      </p:sp>
      <p:sp>
        <p:nvSpPr>
          <p:cNvPr id="16" name="Abgerundetes Rechteck 14"/>
          <p:cNvSpPr/>
          <p:nvPr/>
        </p:nvSpPr>
        <p:spPr>
          <a:xfrm>
            <a:off x="163962" y="2900444"/>
            <a:ext cx="4937760" cy="4572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Subdivide </a:t>
            </a:r>
            <a:r>
              <a:rPr lang="en-US" altLang="en-US" sz="1400" dirty="0">
                <a:solidFill>
                  <a:srgbClr val="000000"/>
                </a:solidFill>
                <a:latin typeface="Rockwell" panose="02060603020205020403" pitchFamily="18" charset="0"/>
              </a:rPr>
              <a:t>the magnet with voltage taps and build a bridge circuit that </a:t>
            </a:r>
            <a:r>
              <a:rPr lang="en-US" alt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cancels-out </a:t>
            </a:r>
            <a:r>
              <a:rPr lang="en-US" altLang="en-US" sz="1400" dirty="0">
                <a:solidFill>
                  <a:srgbClr val="000000"/>
                </a:solidFill>
                <a:latin typeface="Rockwell" panose="02060603020205020403" pitchFamily="18" charset="0"/>
              </a:rPr>
              <a:t>voltage due to ramping</a:t>
            </a:r>
            <a:endParaRPr lang="en-US" sz="1400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910332" y="1644821"/>
            <a:ext cx="807357" cy="528205"/>
          </a:xfrm>
          <a:prstGeom prst="rightArrow">
            <a:avLst/>
          </a:prstGeom>
          <a:solidFill>
            <a:srgbClr val="C9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srgbClr val="00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910331" y="2292459"/>
            <a:ext cx="807357" cy="528205"/>
          </a:xfrm>
          <a:prstGeom prst="rightArrow">
            <a:avLst/>
          </a:prstGeom>
          <a:solidFill>
            <a:srgbClr val="C9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srgbClr val="000000"/>
              </a:solidFill>
            </a:endParaRPr>
          </a:p>
        </p:txBody>
      </p:sp>
      <p:sp>
        <p:nvSpPr>
          <p:cNvPr id="18" name="Abgerundetes Rechteck 14"/>
          <p:cNvSpPr/>
          <p:nvPr/>
        </p:nvSpPr>
        <p:spPr>
          <a:xfrm>
            <a:off x="5960979" y="1667205"/>
            <a:ext cx="3780000" cy="457200"/>
          </a:xfrm>
          <a:prstGeom prst="roundRect">
            <a:avLst/>
          </a:prstGeom>
          <a:gradFill flip="none" rotWithShape="1">
            <a:gsLst>
              <a:gs pos="0">
                <a:srgbClr val="C9D200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Quench heaters</a:t>
            </a:r>
          </a:p>
        </p:txBody>
      </p:sp>
      <p:sp>
        <p:nvSpPr>
          <p:cNvPr id="19" name="Abgerundetes Rechteck 14"/>
          <p:cNvSpPr/>
          <p:nvPr/>
        </p:nvSpPr>
        <p:spPr>
          <a:xfrm>
            <a:off x="5960979" y="2327961"/>
            <a:ext cx="3780000" cy="457200"/>
          </a:xfrm>
          <a:prstGeom prst="roundRect">
            <a:avLst/>
          </a:prstGeom>
          <a:gradFill flip="none" rotWithShape="1">
            <a:gsLst>
              <a:gs pos="0">
                <a:srgbClr val="C9D200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External dump resistors</a:t>
            </a:r>
          </a:p>
        </p:txBody>
      </p:sp>
      <p:sp>
        <p:nvSpPr>
          <p:cNvPr id="20" name="Abgerundetes Rechteck 14"/>
          <p:cNvSpPr/>
          <p:nvPr/>
        </p:nvSpPr>
        <p:spPr>
          <a:xfrm>
            <a:off x="163957" y="4204023"/>
            <a:ext cx="5120640" cy="4572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1400" dirty="0">
                <a:solidFill>
                  <a:srgbClr val="000000"/>
                </a:solidFill>
                <a:latin typeface="Rockwell" panose="02060603020205020403" pitchFamily="18" charset="0"/>
              </a:rPr>
              <a:t>M</a:t>
            </a:r>
            <a:r>
              <a:rPr lang="en-US" alt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easurements </a:t>
            </a:r>
            <a:r>
              <a:rPr lang="en-US" altLang="en-US" sz="1400" dirty="0">
                <a:solidFill>
                  <a:srgbClr val="000000"/>
                </a:solidFill>
                <a:latin typeface="Rockwell" panose="02060603020205020403" pitchFamily="18" charset="0"/>
              </a:rPr>
              <a:t>such as temperature, helium level or vacuum level </a:t>
            </a:r>
            <a:r>
              <a:rPr lang="en-US" alt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can </a:t>
            </a:r>
            <a:r>
              <a:rPr lang="en-US" altLang="en-US" sz="1400" dirty="0">
                <a:solidFill>
                  <a:srgbClr val="000000"/>
                </a:solidFill>
                <a:latin typeface="Rockwell" panose="02060603020205020403" pitchFamily="18" charset="0"/>
              </a:rPr>
              <a:t>be used to look for precursors to trouble</a:t>
            </a:r>
            <a:endParaRPr lang="en-US" sz="1400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sp>
        <p:nvSpPr>
          <p:cNvPr id="21" name="Abgerundetes Rechteck 14"/>
          <p:cNvSpPr/>
          <p:nvPr/>
        </p:nvSpPr>
        <p:spPr>
          <a:xfrm>
            <a:off x="155452" y="4830140"/>
            <a:ext cx="5120640" cy="4572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Achieve a healthy balance between interlock and magnet operability.</a:t>
            </a:r>
          </a:p>
        </p:txBody>
      </p:sp>
    </p:spTree>
    <p:extLst>
      <p:ext uri="{BB962C8B-B14F-4D97-AF65-F5344CB8AC3E}">
        <p14:creationId xmlns:p14="http://schemas.microsoft.com/office/powerpoint/2010/main" val="41259630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35" y="1"/>
            <a:ext cx="3862705" cy="731519"/>
          </a:xfrm>
        </p:spPr>
        <p:txBody>
          <a:bodyPr lIns="144000" tIns="54000" anchor="t" anchorCtr="0"/>
          <a:lstStyle/>
          <a:p>
            <a:r>
              <a:rPr lang="de-DE" dirty="0" smtClean="0">
                <a:latin typeface="Rockwell" panose="02060603020205020403" pitchFamily="18" charset="0"/>
              </a:rPr>
              <a:t>              </a:t>
            </a:r>
            <a:r>
              <a:rPr lang="de-DE" dirty="0" err="1" smtClean="0">
                <a:latin typeface="Rockwell" panose="02060603020205020403" pitchFamily="18" charset="0"/>
              </a:rPr>
              <a:t>Magnetic</a:t>
            </a:r>
            <a:r>
              <a:rPr lang="de-DE" dirty="0" smtClean="0">
                <a:latin typeface="Rockwell" panose="02060603020205020403" pitchFamily="18" charset="0"/>
              </a:rPr>
              <a:t> </a:t>
            </a:r>
            <a:r>
              <a:rPr lang="de-DE" dirty="0" smtClean="0">
                <a:latin typeface="Rockwell" panose="02060603020205020403" pitchFamily="18" charset="0"/>
              </a:rPr>
              <a:t>Design </a:t>
            </a:r>
            <a:br>
              <a:rPr lang="de-DE" dirty="0" smtClean="0">
                <a:latin typeface="Rockwell" panose="02060603020205020403" pitchFamily="18" charset="0"/>
              </a:rPr>
            </a:br>
            <a:r>
              <a:rPr lang="en-US" sz="1400" b="0" dirty="0" smtClean="0">
                <a:latin typeface="Rockwell" panose="02060603020205020403" pitchFamily="18" charset="0"/>
              </a:rPr>
              <a:t>Superconductor</a:t>
            </a:r>
            <a:endParaRPr lang="en-US" sz="1400" b="0" dirty="0">
              <a:latin typeface="Rockwell" panose="02060603020205020403" pitchFamily="18" charset="0"/>
            </a:endParaRPr>
          </a:p>
        </p:txBody>
      </p:sp>
      <p:sp>
        <p:nvSpPr>
          <p:cNvPr id="55" name="Foliennummernplatzhalter 4"/>
          <p:cNvSpPr txBox="1">
            <a:spLocks/>
          </p:cNvSpPr>
          <p:nvPr/>
        </p:nvSpPr>
        <p:spPr>
          <a:xfrm>
            <a:off x="7664340" y="5477358"/>
            <a:ext cx="2352675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1008011" rtl="0" eaLnBrk="1" latinLnBrk="0" hangingPunct="1">
              <a:defRPr sz="7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04005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11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16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22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27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032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038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043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latin typeface="Gill Sans MT" panose="020B0502020104020203" pitchFamily="34" charset="0"/>
              </a:rPr>
              <a:t>Page </a:t>
            </a:r>
            <a:fld id="{C3418EEC-9060-4A81-BD8C-1E84CE507EC2}" type="slidenum">
              <a:rPr lang="de-DE" smtClean="0">
                <a:latin typeface="Gill Sans MT" panose="020B0502020104020203" pitchFamily="34" charset="0"/>
              </a:rPr>
              <a:t>8</a:t>
            </a:fld>
            <a:endParaRPr lang="de-DE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90" y="5456257"/>
            <a:ext cx="3421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C. </a:t>
            </a:r>
            <a:r>
              <a:rPr lang="en-US" sz="1000" dirty="0" err="1" smtClean="0">
                <a:solidFill>
                  <a:srgbClr val="FFFFFF"/>
                </a:solidFill>
                <a:latin typeface="Gill Sans MT" panose="020B0502020104020203" pitchFamily="34" charset="0"/>
              </a:rPr>
              <a:t>Boffo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– Bilfinger </a:t>
            </a:r>
            <a:r>
              <a:rPr lang="en-US" sz="1000" dirty="0" err="1" smtClean="0">
                <a:solidFill>
                  <a:srgbClr val="FFFFFF"/>
                </a:solidFill>
                <a:latin typeface="Gill Sans MT" panose="020B0502020104020203" pitchFamily="34" charset="0"/>
              </a:rPr>
              <a:t>Noell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GmbH – </a:t>
            </a:r>
            <a:r>
              <a:rPr lang="en-US" sz="1000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Innovation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is our </a:t>
            </a:r>
            <a:r>
              <a:rPr lang="en-US" sz="1000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Tradition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6653" y="652612"/>
            <a:ext cx="4946465" cy="32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187973" y="731520"/>
            <a:ext cx="4495800" cy="2932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38" y="3752839"/>
            <a:ext cx="1874236" cy="1595633"/>
          </a:xfrm>
          <a:prstGeom prst="rect">
            <a:avLst/>
          </a:prstGeom>
        </p:spPr>
      </p:pic>
      <p:sp>
        <p:nvSpPr>
          <p:cNvPr id="9" name="Abgerundetes Rechteck 14"/>
          <p:cNvSpPr/>
          <p:nvPr/>
        </p:nvSpPr>
        <p:spPr>
          <a:xfrm>
            <a:off x="2788313" y="4103196"/>
            <a:ext cx="6977534" cy="1101124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0082CA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FFFFFF"/>
                </a:solidFill>
                <a:latin typeface="Rockwell" panose="02060603020205020403" pitchFamily="18" charset="0"/>
              </a:rPr>
              <a:t>Existing</a:t>
            </a:r>
            <a:r>
              <a:rPr lang="en-US" sz="1800" b="1" dirty="0" smtClean="0">
                <a:solidFill>
                  <a:srgbClr val="000000"/>
                </a:solidFill>
                <a:latin typeface="Rockwell" panose="02060603020205020403" pitchFamily="18" charset="0"/>
              </a:rPr>
              <a:t> cable designed by </a:t>
            </a:r>
            <a:r>
              <a:rPr lang="en-US" sz="1800" b="1" dirty="0" smtClean="0">
                <a:solidFill>
                  <a:srgbClr val="FFFFFF"/>
                </a:solidFill>
                <a:latin typeface="Rockwell" panose="02060603020205020403" pitchFamily="18" charset="0"/>
              </a:rPr>
              <a:t>CEA/CNRS</a:t>
            </a:r>
            <a:r>
              <a:rPr lang="en-US" sz="1800" b="1" dirty="0" smtClean="0">
                <a:solidFill>
                  <a:srgbClr val="000000"/>
                </a:solidFill>
                <a:latin typeface="Rockwell" panose="02060603020205020403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Rockwell" panose="02060603020205020403" pitchFamily="18" charset="0"/>
              </a:rPr>
              <a:t>for the</a:t>
            </a:r>
            <a:r>
              <a:rPr lang="en-US" sz="1800" b="1" dirty="0">
                <a:solidFill>
                  <a:srgbClr val="000000"/>
                </a:solidFill>
                <a:latin typeface="Rockwell" panose="02060603020205020403" pitchFamily="18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Rockwell" panose="02060603020205020403" pitchFamily="18" charset="0"/>
              </a:rPr>
              <a:t>LNCMI hybrid magnet being manufactured at </a:t>
            </a:r>
            <a:r>
              <a:rPr lang="en-US" sz="1800" b="1" dirty="0" smtClean="0">
                <a:solidFill>
                  <a:srgbClr val="FFFFFF"/>
                </a:solidFill>
                <a:latin typeface="Rockwell" panose="02060603020205020403" pitchFamily="18" charset="0"/>
              </a:rPr>
              <a:t>Noell</a:t>
            </a:r>
            <a:endParaRPr lang="en-US" sz="1800" b="1" baseline="30000" dirty="0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69259" y="2904227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000000"/>
                </a:solidFill>
                <a:latin typeface="Rockwell" panose="02060603020205020403" pitchFamily="18" charset="0"/>
              </a:rPr>
              <a:t>4.5 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33943" y="2902738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000000"/>
                </a:solidFill>
                <a:latin typeface="Rockwell" panose="02060603020205020403" pitchFamily="18" charset="0"/>
              </a:rPr>
              <a:t>1.9 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" y="50509"/>
            <a:ext cx="1152569" cy="38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012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35" y="1"/>
            <a:ext cx="3862705" cy="731519"/>
          </a:xfrm>
        </p:spPr>
        <p:txBody>
          <a:bodyPr lIns="144000" tIns="54000" anchor="t" anchorCtr="0"/>
          <a:lstStyle/>
          <a:p>
            <a:r>
              <a:rPr lang="de-DE" dirty="0" smtClean="0">
                <a:latin typeface="Rockwell" panose="02060603020205020403" pitchFamily="18" charset="0"/>
              </a:rPr>
              <a:t>              Quench </a:t>
            </a:r>
            <a:r>
              <a:rPr lang="de-DE" dirty="0" err="1" smtClean="0">
                <a:latin typeface="Rockwell" panose="02060603020205020403" pitchFamily="18" charset="0"/>
              </a:rPr>
              <a:t>Behavior</a:t>
            </a:r>
            <a:r>
              <a:rPr lang="de-DE" dirty="0" smtClean="0">
                <a:latin typeface="Rockwell" panose="02060603020205020403" pitchFamily="18" charset="0"/>
              </a:rPr>
              <a:t/>
            </a:r>
            <a:br>
              <a:rPr lang="de-DE" dirty="0" smtClean="0">
                <a:latin typeface="Rockwell" panose="02060603020205020403" pitchFamily="18" charset="0"/>
              </a:rPr>
            </a:br>
            <a:r>
              <a:rPr lang="en-US" sz="1400" b="0" dirty="0" smtClean="0">
                <a:latin typeface="Rockwell" panose="02060603020205020403" pitchFamily="18" charset="0"/>
              </a:rPr>
              <a:t>Parameters</a:t>
            </a:r>
            <a:endParaRPr lang="en-US" sz="1400" b="0" dirty="0">
              <a:latin typeface="Rockwell" panose="02060603020205020403" pitchFamily="18" charset="0"/>
            </a:endParaRPr>
          </a:p>
        </p:txBody>
      </p:sp>
      <p:sp>
        <p:nvSpPr>
          <p:cNvPr id="55" name="Foliennummernplatzhalter 4"/>
          <p:cNvSpPr txBox="1">
            <a:spLocks/>
          </p:cNvSpPr>
          <p:nvPr/>
        </p:nvSpPr>
        <p:spPr>
          <a:xfrm>
            <a:off x="7664340" y="5477358"/>
            <a:ext cx="2352675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1008011" rtl="0" eaLnBrk="1" latinLnBrk="0" hangingPunct="1">
              <a:defRPr sz="7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04005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11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16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22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27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032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038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043" algn="l" defTabSz="1008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latin typeface="Gill Sans MT" panose="020B0502020104020203" pitchFamily="34" charset="0"/>
              </a:rPr>
              <a:t>Page </a:t>
            </a:r>
            <a:fld id="{C3418EEC-9060-4A81-BD8C-1E84CE507EC2}" type="slidenum">
              <a:rPr lang="de-DE" smtClean="0">
                <a:latin typeface="Gill Sans MT" panose="020B0502020104020203" pitchFamily="34" charset="0"/>
              </a:rPr>
              <a:t>9</a:t>
            </a:fld>
            <a:endParaRPr lang="de-DE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90" y="5456257"/>
            <a:ext cx="3421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C. </a:t>
            </a:r>
            <a:r>
              <a:rPr lang="en-US" sz="1000" dirty="0" err="1" smtClean="0">
                <a:solidFill>
                  <a:srgbClr val="FFFFFF"/>
                </a:solidFill>
                <a:latin typeface="Gill Sans MT" panose="020B0502020104020203" pitchFamily="34" charset="0"/>
              </a:rPr>
              <a:t>Boffo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– Bilfinger </a:t>
            </a:r>
            <a:r>
              <a:rPr lang="en-US" sz="1000" dirty="0" err="1" smtClean="0">
                <a:solidFill>
                  <a:srgbClr val="FFFFFF"/>
                </a:solidFill>
                <a:latin typeface="Gill Sans MT" panose="020B0502020104020203" pitchFamily="34" charset="0"/>
              </a:rPr>
              <a:t>Noell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GmbH – </a:t>
            </a:r>
            <a:r>
              <a:rPr lang="en-US" sz="1000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Innovation</a:t>
            </a:r>
            <a:r>
              <a:rPr lang="en-US" sz="1000" dirty="0" smtClean="0">
                <a:solidFill>
                  <a:srgbClr val="FFFFFF"/>
                </a:solidFill>
                <a:latin typeface="Gill Sans MT" panose="020B0502020104020203" pitchFamily="34" charset="0"/>
              </a:rPr>
              <a:t> is our </a:t>
            </a:r>
            <a:r>
              <a:rPr lang="en-US" sz="1000" dirty="0" smtClean="0">
                <a:solidFill>
                  <a:srgbClr val="C9D200"/>
                </a:solidFill>
                <a:latin typeface="Gill Sans MT" panose="020B0502020104020203" pitchFamily="34" charset="0"/>
              </a:rPr>
              <a:t>Tradition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4" y="832521"/>
            <a:ext cx="4436344" cy="231301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0213" y="90387"/>
            <a:ext cx="5096787" cy="2945235"/>
          </a:xfrm>
          <a:prstGeom prst="rect">
            <a:avLst/>
          </a:prstGeom>
          <a:noFill/>
        </p:spPr>
      </p:pic>
      <p:sp>
        <p:nvSpPr>
          <p:cNvPr id="9" name="Abgerundetes Rechteck 14"/>
          <p:cNvSpPr/>
          <p:nvPr/>
        </p:nvSpPr>
        <p:spPr>
          <a:xfrm>
            <a:off x="173240" y="3298918"/>
            <a:ext cx="3474720" cy="4572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MIITS evaluated using RCOCC Cable</a:t>
            </a:r>
          </a:p>
        </p:txBody>
      </p:sp>
      <p:sp>
        <p:nvSpPr>
          <p:cNvPr id="10" name="Abgerundetes Rechteck 14"/>
          <p:cNvSpPr/>
          <p:nvPr/>
        </p:nvSpPr>
        <p:spPr>
          <a:xfrm>
            <a:off x="173240" y="3944640"/>
            <a:ext cx="3474720" cy="4572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Inductivity matrix extrapolated from OPERA</a:t>
            </a:r>
          </a:p>
        </p:txBody>
      </p:sp>
      <p:sp>
        <p:nvSpPr>
          <p:cNvPr id="11" name="Abgerundetes Rechteck 14"/>
          <p:cNvSpPr/>
          <p:nvPr/>
        </p:nvSpPr>
        <p:spPr>
          <a:xfrm>
            <a:off x="197027" y="4581935"/>
            <a:ext cx="3474720" cy="4572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Quench protection scheme using external dump resistor</a:t>
            </a:r>
          </a:p>
        </p:txBody>
      </p:sp>
      <p:pic>
        <p:nvPicPr>
          <p:cNvPr id="12" name="Picture 11" descr="C:\Users\wuh\Desktop\MADMAX_Field configuration\Quench_Madmax_20180320\Circuit.PN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34787" y="3063473"/>
            <a:ext cx="4812213" cy="216299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Abgerundetes Rechteck 14"/>
          <p:cNvSpPr/>
          <p:nvPr/>
        </p:nvSpPr>
        <p:spPr>
          <a:xfrm>
            <a:off x="197027" y="3298918"/>
            <a:ext cx="4937760" cy="4572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MIITS evaluated using RCOCC Cable</a:t>
            </a:r>
          </a:p>
        </p:txBody>
      </p:sp>
      <p:sp>
        <p:nvSpPr>
          <p:cNvPr id="14" name="Abgerundetes Rechteck 14"/>
          <p:cNvSpPr/>
          <p:nvPr/>
        </p:nvSpPr>
        <p:spPr>
          <a:xfrm>
            <a:off x="197027" y="3940426"/>
            <a:ext cx="4937760" cy="4572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Inductivity matrix extrapolated from energy in OPERA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197027" y="4581935"/>
            <a:ext cx="4937760" cy="457200"/>
          </a:xfrm>
          <a:prstGeom prst="roundRect">
            <a:avLst/>
          </a:prstGeom>
          <a:gradFill flip="none" rotWithShape="1">
            <a:gsLst>
              <a:gs pos="0">
                <a:srgbClr val="0082C9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Quench protection scheme using external dump resistor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" y="50509"/>
            <a:ext cx="1152569" cy="38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787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master_englisch">
  <a:themeElements>
    <a:clrScheme name="Akzent Orange">
      <a:dk1>
        <a:srgbClr val="C9D200"/>
      </a:dk1>
      <a:lt1>
        <a:srgbClr val="008AD9"/>
      </a:lt1>
      <a:dk2>
        <a:srgbClr val="F3AF4D"/>
      </a:dk2>
      <a:lt2>
        <a:srgbClr val="EE8D00"/>
      </a:lt2>
      <a:accent1>
        <a:srgbClr val="FAD181"/>
      </a:accent1>
      <a:accent2>
        <a:srgbClr val="FCE8CC"/>
      </a:accent2>
      <a:accent3>
        <a:srgbClr val="5E5C60"/>
      </a:accent3>
      <a:accent4>
        <a:srgbClr val="8E8D8F"/>
      </a:accent4>
      <a:accent5>
        <a:srgbClr val="BDBEC0"/>
      </a:accent5>
      <a:accent6>
        <a:srgbClr val="DFDEDC"/>
      </a:accent6>
      <a:hlink>
        <a:srgbClr val="000000"/>
      </a:hlink>
      <a:folHlink>
        <a:srgbClr val="000000"/>
      </a:folHlink>
    </a:clrScheme>
    <a:fontScheme name="Bilfinger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solidFill>
              <a:srgbClr val="0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ilfinger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ilfinger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960</Words>
  <Application>Microsoft Office PowerPoint</Application>
  <PresentationFormat>Custom</PresentationFormat>
  <Paragraphs>139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SimSun</vt:lpstr>
      <vt:lpstr>Arial</vt:lpstr>
      <vt:lpstr>Gill Sans MT</vt:lpstr>
      <vt:lpstr>Rockwell</vt:lpstr>
      <vt:lpstr>Times New Roman</vt:lpstr>
      <vt:lpstr>Folienmaster_englisch</vt:lpstr>
      <vt:lpstr>Approach to Quench for the MADMAX Magnet</vt:lpstr>
      <vt:lpstr>Outline</vt:lpstr>
      <vt:lpstr>PowerPoint Presentation</vt:lpstr>
      <vt:lpstr>                  Magnet How it could look like</vt:lpstr>
      <vt:lpstr>Stability in Superconducting Magnets </vt:lpstr>
      <vt:lpstr>   Cryostable                                     vs                                       Adiabatic</vt:lpstr>
      <vt:lpstr>Quench detection and Protection</vt:lpstr>
      <vt:lpstr>              Magnetic Design  Superconductor</vt:lpstr>
      <vt:lpstr>              Quench Behavior Parameters</vt:lpstr>
      <vt:lpstr>              Quench Behavior 3D Adiabatic method (OPERA)</vt:lpstr>
      <vt:lpstr>              Quench Behavior 3D Adiabatic method (OPERA)</vt:lpstr>
      <vt:lpstr>              Quench Behavior Cryostability method</vt:lpstr>
      <vt:lpstr>Summary</vt:lpstr>
      <vt:lpstr>Together toward the Future</vt:lpstr>
    </vt:vector>
  </TitlesOfParts>
  <Company>BNG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Verwendete Schrift</dc:title>
  <dc:creator>Boffo</dc:creator>
  <cp:lastModifiedBy>Boffo, Cristian</cp:lastModifiedBy>
  <cp:revision>860</cp:revision>
  <cp:lastPrinted>2018-05-09T06:54:03Z</cp:lastPrinted>
  <dcterms:created xsi:type="dcterms:W3CDTF">2014-01-13T13:31:20Z</dcterms:created>
  <dcterms:modified xsi:type="dcterms:W3CDTF">2018-10-08T06:35:11Z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