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66" r:id="rId4"/>
    <p:sldId id="267" r:id="rId5"/>
    <p:sldId id="268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9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82525" y="6477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Comic Sans MS" pitchFamily="66" charset="0"/>
              </a:defRPr>
            </a:lvl1pPr>
          </a:lstStyle>
          <a:p>
            <a:fld id="{C8940F26-711D-4C09-83B3-93C07166C719}" type="slidenum">
              <a:rPr lang="en-US" altLang="de-DE"/>
              <a:pPr/>
              <a:t>‹#›</a:t>
            </a:fld>
            <a:endParaRPr lang="en-US" alt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82525" y="6477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Comic Sans MS" pitchFamily="66" charset="0"/>
              </a:defRPr>
            </a:lvl1pPr>
          </a:lstStyle>
          <a:p>
            <a:fld id="{C8940F26-711D-4C09-83B3-93C07166C719}" type="slidenum">
              <a:rPr lang="en-US" altLang="de-DE"/>
              <a:pPr/>
              <a:t>‹#›</a:t>
            </a:fld>
            <a:endParaRPr lang="en-US" alt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DE3832-3E36-4F3E-BE66-838FA953CCF2}" type="slidenum">
              <a:rPr lang="en-US" altLang="de-DE"/>
              <a:pPr/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39636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bela\AppData\Local\Temp\Rar$DIa11256.14634\MadMax-Logo_RGB-grau-orange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993" y="76200"/>
            <a:ext cx="1597007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82525" y="6477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Comic Sans MS" pitchFamily="66" charset="0"/>
              </a:defRPr>
            </a:lvl1pPr>
          </a:lstStyle>
          <a:p>
            <a:fld id="{C8940F26-711D-4C09-83B3-93C07166C719}" type="slidenum">
              <a:rPr lang="en-US" altLang="de-DE"/>
              <a:pPr/>
              <a:t>‹#›</a:t>
            </a:fld>
            <a:endParaRPr lang="en-US" altLang="de-DE" dirty="0"/>
          </a:p>
        </p:txBody>
      </p:sp>
      <p:pic>
        <p:nvPicPr>
          <p:cNvPr id="10" name="Picture 15" descr="MPP_os_logo_cmyk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6563" cy="4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6" descr="minerva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6319838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20"/>
          <p:cNvSpPr>
            <a:spLocks noChangeArrowheads="1"/>
          </p:cNvSpPr>
          <p:nvPr userDrawn="1"/>
        </p:nvSpPr>
        <p:spPr bwMode="auto">
          <a:xfrm>
            <a:off x="7398462" y="-25333"/>
            <a:ext cx="22113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de-DE" sz="1400" b="1" dirty="0">
                <a:solidFill>
                  <a:srgbClr val="008080"/>
                </a:solidFill>
              </a:rPr>
              <a:t>B. </a:t>
            </a:r>
            <a:r>
              <a:rPr lang="en-US" altLang="de-DE" sz="1400" b="1" dirty="0" err="1">
                <a:solidFill>
                  <a:srgbClr val="008080"/>
                </a:solidFill>
              </a:rPr>
              <a:t>Majorovits</a:t>
            </a:r>
            <a:endParaRPr lang="en-US" altLang="de-DE" sz="1400" b="1" dirty="0">
              <a:solidFill>
                <a:srgbClr val="008080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133600" y="6483089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Collaboration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Meeting Zaragoza, </a:t>
            </a:r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Oct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8&amp;9  2018 </a:t>
            </a:r>
            <a:endParaRPr lang="en-US" sz="16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3832-3E36-4F3E-BE66-838FA953CCF2}" type="slidenum">
              <a:rPr lang="en-US" altLang="de-DE" smtClean="0"/>
              <a:pPr/>
              <a:t>1</a:t>
            </a:fld>
            <a:endParaRPr lang="en-US" altLang="de-DE"/>
          </a:p>
        </p:txBody>
      </p:sp>
      <p:sp>
        <p:nvSpPr>
          <p:cNvPr id="3" name="Right Arrow 2"/>
          <p:cNvSpPr/>
          <p:nvPr/>
        </p:nvSpPr>
        <p:spPr bwMode="auto">
          <a:xfrm>
            <a:off x="1332254" y="1336232"/>
            <a:ext cx="4992346" cy="7603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smtClean="0"/>
              <a:t>Design </a:t>
            </a:r>
            <a:r>
              <a:rPr lang="de-DE" sz="1800" dirty="0" err="1" smtClean="0"/>
              <a:t>studies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1332255" y="2585893"/>
            <a:ext cx="5022035" cy="7603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smtClean="0"/>
              <a:t>Demonstrator &amp; Prototype </a:t>
            </a:r>
            <a:r>
              <a:rPr lang="de-DE" sz="1800" dirty="0" err="1" smtClean="0"/>
              <a:t>magnet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5184808" y="3866005"/>
            <a:ext cx="2511392" cy="7603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smtClean="0"/>
              <a:t>Prototype Integration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46129" y="1920346"/>
            <a:ext cx="24023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Mutiple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partners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possible</a:t>
            </a:r>
            <a:endParaRPr lang="de-DE" sz="1200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1331507" y="1377945"/>
            <a:ext cx="0" cy="3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9"/>
          <p:cNvSpPr/>
          <p:nvPr/>
        </p:nvSpPr>
        <p:spPr>
          <a:xfrm>
            <a:off x="851107" y="957325"/>
            <a:ext cx="10102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Sep, </a:t>
            </a:r>
            <a:r>
              <a:rPr lang="de-DE" altLang="de-DE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2017</a:t>
            </a:r>
            <a:endParaRPr lang="de-DE" sz="1400" dirty="0"/>
          </a:p>
        </p:txBody>
      </p:sp>
      <p:sp>
        <p:nvSpPr>
          <p:cNvPr id="12" name="Rectangle 11"/>
          <p:cNvSpPr/>
          <p:nvPr/>
        </p:nvSpPr>
        <p:spPr>
          <a:xfrm>
            <a:off x="3312463" y="1156793"/>
            <a:ext cx="11833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~</a:t>
            </a:r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15 </a:t>
            </a:r>
            <a:r>
              <a:rPr lang="de-DE" altLang="de-DE" sz="14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months</a:t>
            </a:r>
            <a:endParaRPr lang="de-DE" sz="1400" dirty="0"/>
          </a:p>
        </p:txBody>
      </p:sp>
      <p:sp>
        <p:nvSpPr>
          <p:cNvPr id="16" name="Rectangle 15"/>
          <p:cNvSpPr/>
          <p:nvPr/>
        </p:nvSpPr>
        <p:spPr>
          <a:xfrm>
            <a:off x="2474443" y="3228201"/>
            <a:ext cx="24023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Mutiple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partners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possible</a:t>
            </a:r>
            <a:endParaRPr lang="de-DE" sz="1200" dirty="0"/>
          </a:p>
        </p:txBody>
      </p:sp>
      <p:sp>
        <p:nvSpPr>
          <p:cNvPr id="17" name="Rectangle 16"/>
          <p:cNvSpPr/>
          <p:nvPr/>
        </p:nvSpPr>
        <p:spPr>
          <a:xfrm>
            <a:off x="6556408" y="4687669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of</a:t>
            </a:r>
            <a:r>
              <a:rPr 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deomsntrator</a:t>
            </a:r>
            <a:r>
              <a:rPr 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results</a:t>
            </a:r>
            <a:r>
              <a:rPr 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 </a:t>
            </a:r>
            <a:r>
              <a:rPr 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negotiations</a:t>
            </a:r>
            <a:r>
              <a:rPr 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for</a:t>
            </a:r>
            <a:r>
              <a:rPr 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final </a:t>
            </a:r>
            <a:r>
              <a:rPr 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magnet</a:t>
            </a:r>
            <a:r>
              <a:rPr 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production</a:t>
            </a:r>
            <a:endParaRPr lang="de-DE" sz="1200" dirty="0"/>
          </a:p>
        </p:txBody>
      </p:sp>
      <p:sp>
        <p:nvSpPr>
          <p:cNvPr id="18" name="Rectangle 17"/>
          <p:cNvSpPr/>
          <p:nvPr/>
        </p:nvSpPr>
        <p:spPr>
          <a:xfrm>
            <a:off x="3295790" y="2472824"/>
            <a:ext cx="17636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~24 + 6 </a:t>
            </a:r>
            <a:r>
              <a:rPr lang="de-DE" altLang="de-DE" sz="14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months</a:t>
            </a:r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(?)</a:t>
            </a:r>
            <a:endParaRPr lang="de-DE" sz="14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6324600" y="1361519"/>
            <a:ext cx="29690" cy="6196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6022969" y="940899"/>
            <a:ext cx="10102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Dec</a:t>
            </a:r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 2018</a:t>
            </a:r>
            <a:endParaRPr lang="de-DE" sz="1400" dirty="0"/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6344665" y="2622737"/>
            <a:ext cx="0" cy="3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21"/>
          <p:cNvSpPr/>
          <p:nvPr/>
        </p:nvSpPr>
        <p:spPr>
          <a:xfrm>
            <a:off x="5804428" y="2206638"/>
            <a:ext cx="9989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Jun. 2021</a:t>
            </a:r>
            <a:endParaRPr lang="de-DE" sz="1400" dirty="0"/>
          </a:p>
        </p:txBody>
      </p:sp>
      <p:sp>
        <p:nvSpPr>
          <p:cNvPr id="23" name="Rectangle 22"/>
          <p:cNvSpPr/>
          <p:nvPr/>
        </p:nvSpPr>
        <p:spPr>
          <a:xfrm>
            <a:off x="5261008" y="3733800"/>
            <a:ext cx="14205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~6months (??)</a:t>
            </a:r>
            <a:endParaRPr lang="de-DE" sz="1400" dirty="0"/>
          </a:p>
        </p:txBody>
      </p:sp>
      <p:cxnSp>
        <p:nvCxnSpPr>
          <p:cNvPr id="25" name="Straight Connector 24"/>
          <p:cNvCxnSpPr>
            <a:stCxn id="27" idx="1"/>
          </p:cNvCxnSpPr>
          <p:nvPr/>
        </p:nvCxnSpPr>
        <p:spPr bwMode="auto">
          <a:xfrm flipV="1">
            <a:off x="5181600" y="2514600"/>
            <a:ext cx="3208" cy="24190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ectangle 25"/>
          <p:cNvSpPr/>
          <p:nvPr/>
        </p:nvSpPr>
        <p:spPr>
          <a:xfrm>
            <a:off x="7104764" y="3533288"/>
            <a:ext cx="11576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Jun. 2021 ?</a:t>
            </a:r>
            <a:endParaRPr lang="de-DE" sz="1400" dirty="0"/>
          </a:p>
        </p:txBody>
      </p:sp>
      <p:sp>
        <p:nvSpPr>
          <p:cNvPr id="27" name="Right Arrow 26"/>
          <p:cNvSpPr/>
          <p:nvPr/>
        </p:nvSpPr>
        <p:spPr bwMode="auto">
          <a:xfrm>
            <a:off x="5181600" y="4708235"/>
            <a:ext cx="1374808" cy="45090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smtClean="0"/>
              <a:t>Evaluations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 flipV="1">
            <a:off x="7642460" y="4949416"/>
            <a:ext cx="0" cy="4194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2"/>
          <p:cNvSpPr/>
          <p:nvPr/>
        </p:nvSpPr>
        <p:spPr>
          <a:xfrm>
            <a:off x="7052418" y="5361519"/>
            <a:ext cx="1188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Aug. 2021 ?</a:t>
            </a:r>
            <a:endParaRPr lang="de-DE" sz="1400" dirty="0"/>
          </a:p>
        </p:txBody>
      </p:sp>
      <p:sp>
        <p:nvSpPr>
          <p:cNvPr id="37" name="Right Arrow 36"/>
          <p:cNvSpPr/>
          <p:nvPr/>
        </p:nvSpPr>
        <p:spPr bwMode="auto">
          <a:xfrm>
            <a:off x="1331507" y="5471866"/>
            <a:ext cx="7279093" cy="7603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smtClean="0"/>
              <a:t>Final </a:t>
            </a:r>
            <a:r>
              <a:rPr lang="de-DE" sz="1800" dirty="0" err="1" smtClean="0"/>
              <a:t>magnet</a:t>
            </a:r>
            <a:r>
              <a:rPr lang="de-DE" sz="1800" dirty="0" smtClean="0"/>
              <a:t> </a:t>
            </a:r>
            <a:r>
              <a:rPr lang="de-DE" sz="1800" dirty="0" err="1" smtClean="0"/>
              <a:t>production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67535" y="5317977"/>
            <a:ext cx="12218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~ 80 </a:t>
            </a:r>
            <a:r>
              <a:rPr lang="de-DE" altLang="de-DE" sz="14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Months</a:t>
            </a:r>
            <a:endParaRPr lang="de-DE" sz="1400" dirty="0"/>
          </a:p>
        </p:txBody>
      </p:sp>
      <p:cxnSp>
        <p:nvCxnSpPr>
          <p:cNvPr id="39" name="Straight Connector 38"/>
          <p:cNvCxnSpPr/>
          <p:nvPr/>
        </p:nvCxnSpPr>
        <p:spPr bwMode="auto">
          <a:xfrm flipV="1">
            <a:off x="8615242" y="5796304"/>
            <a:ext cx="0" cy="4194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tangle 39"/>
          <p:cNvSpPr/>
          <p:nvPr/>
        </p:nvSpPr>
        <p:spPr>
          <a:xfrm>
            <a:off x="8168195" y="6245423"/>
            <a:ext cx="8996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? 2025 ?</a:t>
            </a:r>
            <a:endParaRPr lang="de-DE" sz="1400" dirty="0"/>
          </a:p>
        </p:txBody>
      </p:sp>
      <p:sp>
        <p:nvSpPr>
          <p:cNvPr id="41" name="Rectangle 40"/>
          <p:cNvSpPr/>
          <p:nvPr/>
        </p:nvSpPr>
        <p:spPr>
          <a:xfrm>
            <a:off x="7151571" y="1276906"/>
            <a:ext cx="19328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Evaluate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how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it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is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most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efficient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to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move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on: multiple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partners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for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design,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production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and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characterization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?</a:t>
            </a:r>
            <a:endParaRPr lang="de-DE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666" y="1414692"/>
            <a:ext cx="583751" cy="574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648200"/>
            <a:ext cx="583751" cy="574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1289250" y="427925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400" b="1" dirty="0" smtClean="0">
                <a:latin typeface="Arial" charset="0"/>
                <a:cs typeface="Arial" charset="0"/>
              </a:rPr>
              <a:t>Magnet </a:t>
            </a:r>
            <a:r>
              <a:rPr lang="de-DE" altLang="de-DE" sz="2400" b="1" dirty="0" smtClean="0">
                <a:latin typeface="Arial" charset="0"/>
                <a:cs typeface="Arial" charset="0"/>
              </a:rPr>
              <a:t>Project Time </a:t>
            </a:r>
            <a:r>
              <a:rPr lang="de-DE" altLang="de-DE" sz="2400" b="1" dirty="0" smtClean="0">
                <a:latin typeface="Arial" charset="0"/>
                <a:cs typeface="Arial" charset="0"/>
              </a:rPr>
              <a:t>Plan 2018:</a:t>
            </a:r>
            <a:endParaRPr lang="de-DE" altLang="de-DE" sz="2400" b="1" dirty="0">
              <a:latin typeface="Arial" charset="0"/>
              <a:cs typeface="Arial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086600" y="1066800"/>
            <a:ext cx="19812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5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3832-3E36-4F3E-BE66-838FA953CCF2}" type="slidenum">
              <a:rPr lang="en-US" altLang="de-DE" smtClean="0"/>
              <a:pPr/>
              <a:t>2</a:t>
            </a:fld>
            <a:endParaRPr lang="en-US" altLang="de-DE"/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874707" y="461826"/>
            <a:ext cx="73548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50000"/>
              </a:spcBef>
            </a:pPr>
            <a:r>
              <a:rPr lang="de-DE" altLang="de-DE" b="1" dirty="0" smtClean="0"/>
              <a:t>Phase </a:t>
            </a:r>
            <a:r>
              <a:rPr lang="de-DE" altLang="de-DE" b="1" dirty="0" err="1" smtClean="0"/>
              <a:t>transition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innovation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partnership</a:t>
            </a:r>
            <a:r>
              <a:rPr lang="de-DE" altLang="de-DE" b="1" dirty="0" smtClean="0"/>
              <a:t>: </a:t>
            </a:r>
            <a:r>
              <a:rPr lang="de-DE" altLang="de-DE" b="1" dirty="0" err="1" smtClean="0"/>
              <a:t>Deliversables</a:t>
            </a:r>
            <a:endParaRPr lang="de-DE" altLang="de-DE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609600" y="762000"/>
            <a:ext cx="7772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For the </a:t>
            </a:r>
            <a:r>
              <a:rPr lang="en-US" b="1" dirty="0"/>
              <a:t>demonstrator coil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Technical design for demonstrator &amp; prototype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Procurement of Conductor for demonstrator and prototype (Rutherford cable on copper basis)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Tooling (design and procurement) for winding of coils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Definition of cryogenic interfaces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Production of coil(s)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Testing of demonstrator coil under nominal condition (forces and peak field reached)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For the </a:t>
            </a:r>
            <a:r>
              <a:rPr lang="en-US" b="1" dirty="0"/>
              <a:t>prototype magnet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Availability of coils for prototype magnet (2 coils)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Power supply system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Design and production of cryostat incl. required testing and certifications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Delivery of Di-pole magnet in cryostat including necessary infrastructure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For </a:t>
            </a:r>
            <a:r>
              <a:rPr lang="en-US" b="1" dirty="0"/>
              <a:t>demonstrator &amp; prototype</a:t>
            </a:r>
            <a:r>
              <a:rPr lang="en-US" dirty="0"/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Technical design report and manufacturing drawings incl. detailed design of final </a:t>
            </a:r>
            <a:r>
              <a:rPr lang="en-US" dirty="0" smtClean="0"/>
              <a:t>magnet &amp; updated cost estimate</a:t>
            </a:r>
            <a:endParaRPr lang="en-US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3907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3832-3E36-4F3E-BE66-838FA953CCF2}" type="slidenum">
              <a:rPr lang="en-US" altLang="de-DE" smtClean="0"/>
              <a:pPr/>
              <a:t>3</a:t>
            </a:fld>
            <a:endParaRPr lang="en-US" altLang="de-DE"/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874707" y="656272"/>
            <a:ext cx="735489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50000"/>
              </a:spcBef>
            </a:pPr>
            <a:r>
              <a:rPr lang="de-DE" altLang="de-DE" b="1" dirty="0" smtClean="0"/>
              <a:t>Phase </a:t>
            </a:r>
            <a:r>
              <a:rPr lang="de-DE" altLang="de-DE" b="1" dirty="0" err="1" smtClean="0"/>
              <a:t>transition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innovation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partnership</a:t>
            </a:r>
            <a:r>
              <a:rPr lang="de-DE" altLang="de-DE" b="1" dirty="0" smtClean="0"/>
              <a:t>: </a:t>
            </a:r>
            <a:r>
              <a:rPr lang="de-DE" altLang="de-DE" b="1" dirty="0" err="1" smtClean="0"/>
              <a:t>Offers</a:t>
            </a:r>
            <a:endParaRPr lang="de-DE" altLang="de-DE" b="1" dirty="0" smtClean="0"/>
          </a:p>
          <a:p>
            <a:pPr marL="0" lvl="0" indent="0" algn="ctr">
              <a:spcBef>
                <a:spcPct val="50000"/>
              </a:spcBef>
            </a:pPr>
            <a:r>
              <a:rPr lang="en-US" sz="2000" b="1" dirty="0" smtClean="0"/>
              <a:t>Continuation with either one or two innovation partners!</a:t>
            </a:r>
            <a:endParaRPr lang="en-US" sz="2000" b="1" dirty="0"/>
          </a:p>
          <a:p>
            <a:pPr marL="0" indent="0" algn="ctr">
              <a:spcBef>
                <a:spcPct val="50000"/>
              </a:spcBef>
            </a:pPr>
            <a:endParaRPr lang="de-DE" altLang="de-DE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81000" y="1981200"/>
            <a:ext cx="9220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/>
              <a:t>Project coordination &amp; </a:t>
            </a:r>
            <a:r>
              <a:rPr lang="en-US" b="1" dirty="0" smtClean="0"/>
              <a:t>documentation</a:t>
            </a:r>
          </a:p>
          <a:p>
            <a:pPr lvl="0"/>
            <a:endParaRPr lang="en-US" dirty="0"/>
          </a:p>
          <a:p>
            <a:pPr lvl="0"/>
            <a:r>
              <a:rPr lang="en-US" b="1" dirty="0" smtClean="0"/>
              <a:t>Technical </a:t>
            </a:r>
            <a:r>
              <a:rPr lang="en-US" b="1" dirty="0"/>
              <a:t>design of demonstrator coil and prototype magnet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infrastructure, incl. Cryostat, etc.)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b="1" dirty="0"/>
              <a:t>Build and test demonstrator</a:t>
            </a:r>
            <a:endParaRPr lang="en-US" dirty="0"/>
          </a:p>
          <a:p>
            <a:r>
              <a:rPr lang="en-US" dirty="0" smtClean="0"/>
              <a:t>- </a:t>
            </a:r>
            <a:r>
              <a:rPr lang="en-US" dirty="0"/>
              <a:t>Procurement of conductor</a:t>
            </a:r>
          </a:p>
          <a:p>
            <a:r>
              <a:rPr lang="en-US" dirty="0"/>
              <a:t>- Establishing of tooling</a:t>
            </a:r>
            <a:br>
              <a:rPr lang="en-US" dirty="0"/>
            </a:br>
            <a:r>
              <a:rPr lang="en-US" dirty="0"/>
              <a:t>- Production of coil(s)</a:t>
            </a:r>
            <a:br>
              <a:rPr lang="en-US" dirty="0"/>
            </a:br>
            <a:r>
              <a:rPr lang="en-US" dirty="0"/>
              <a:t>- Testing of demonstrator coil</a:t>
            </a:r>
          </a:p>
          <a:p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b="1" dirty="0"/>
              <a:t>Build and deliver prototype</a:t>
            </a:r>
            <a:r>
              <a:rPr lang="en-US" dirty="0"/>
              <a:t> (full setup: two coils in cryostat with power supply,</a:t>
            </a:r>
          </a:p>
          <a:p>
            <a:r>
              <a:rPr lang="en-US" dirty="0"/>
              <a:t>ready to ship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98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45108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endParaRPr lang="de-DE" dirty="0"/>
          </a:p>
          <a:p>
            <a:r>
              <a:rPr lang="de-DE" b="1" dirty="0" smtClean="0"/>
              <a:t>As </a:t>
            </a:r>
            <a:r>
              <a:rPr lang="de-DE" b="1" dirty="0" err="1" smtClean="0"/>
              <a:t>defined</a:t>
            </a:r>
            <a:r>
              <a:rPr lang="de-DE" b="1" dirty="0" smtClean="0"/>
              <a:t> in </a:t>
            </a:r>
            <a:r>
              <a:rPr lang="de-DE" b="1" dirty="0" err="1" smtClean="0"/>
              <a:t>tender</a:t>
            </a:r>
            <a:r>
              <a:rPr lang="de-DE" b="1" dirty="0" smtClean="0"/>
              <a:t> </a:t>
            </a:r>
            <a:r>
              <a:rPr lang="de-DE" b="1" dirty="0" err="1" smtClean="0"/>
              <a:t>documentation</a:t>
            </a:r>
            <a:r>
              <a:rPr lang="de-DE" b="1" dirty="0" smtClean="0"/>
              <a:t>:</a:t>
            </a:r>
            <a:endParaRPr lang="en-US" b="1" dirty="0"/>
          </a:p>
          <a:p>
            <a:pPr lvl="0"/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Assessment factor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Procurement costs of final magnet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Operating costs for final magnet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Construction time for final magnet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Magnet cooling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Interface to </a:t>
            </a:r>
            <a:r>
              <a:rPr lang="en-US" dirty="0" err="1" smtClean="0"/>
              <a:t>haloscope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 Shielding of stray magnetic fields </a:t>
            </a: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874707" y="656272"/>
            <a:ext cx="735489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50000"/>
              </a:spcBef>
            </a:pPr>
            <a:r>
              <a:rPr lang="de-DE" altLang="de-DE" b="1" dirty="0" smtClean="0"/>
              <a:t>Phase </a:t>
            </a:r>
            <a:r>
              <a:rPr lang="de-DE" altLang="de-DE" b="1" dirty="0" err="1" smtClean="0"/>
              <a:t>transition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innovation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partnership</a:t>
            </a:r>
            <a:r>
              <a:rPr lang="de-DE" altLang="de-DE" b="1" dirty="0" smtClean="0"/>
              <a:t>: </a:t>
            </a:r>
            <a:r>
              <a:rPr lang="de-DE" altLang="de-DE" b="1" dirty="0" err="1" smtClean="0"/>
              <a:t>Offers</a:t>
            </a:r>
            <a:endParaRPr lang="de-DE" altLang="de-DE" b="1" dirty="0" smtClean="0"/>
          </a:p>
          <a:p>
            <a:pPr marL="0" lvl="0" indent="0" algn="ctr">
              <a:spcBef>
                <a:spcPct val="50000"/>
              </a:spcBef>
            </a:pPr>
            <a:r>
              <a:rPr lang="en-US" sz="2000" b="1" dirty="0" smtClean="0"/>
              <a:t>Continuation with either one or two innovation partners!</a:t>
            </a:r>
            <a:endParaRPr lang="en-US" sz="2000" b="1" dirty="0"/>
          </a:p>
          <a:p>
            <a:pPr marL="0" indent="0" algn="ctr">
              <a:spcBef>
                <a:spcPct val="50000"/>
              </a:spcBef>
            </a:pPr>
            <a:endParaRPr lang="de-DE" altLang="de-DE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4114800" y="3025676"/>
            <a:ext cx="495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Additionally the following criteria will be applied:</a:t>
            </a:r>
          </a:p>
          <a:p>
            <a:r>
              <a:rPr lang="en-US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Concept for quench protection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Homogeneity of field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Recommendation by external expert </a:t>
            </a:r>
            <a:r>
              <a:rPr lang="en-US" dirty="0" smtClean="0"/>
              <a:t>committee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err="1" smtClean="0"/>
              <a:t>Fringe</a:t>
            </a:r>
            <a:r>
              <a:rPr lang="de-DE" dirty="0" smtClean="0"/>
              <a:t> </a:t>
            </a:r>
            <a:r>
              <a:rPr lang="de-DE" dirty="0" err="1" smtClean="0"/>
              <a:t>field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prototype </a:t>
            </a:r>
            <a:r>
              <a:rPr lang="de-DE" dirty="0" err="1" smtClean="0"/>
              <a:t>magnet</a:t>
            </a:r>
            <a:endParaRPr lang="de-DE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7" name="Rectangle 6"/>
          <p:cNvSpPr/>
          <p:nvPr/>
        </p:nvSpPr>
        <p:spPr>
          <a:xfrm>
            <a:off x="3276600" y="2057400"/>
            <a:ext cx="26550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Evaluation criteria: </a:t>
            </a:r>
          </a:p>
        </p:txBody>
      </p:sp>
    </p:spTree>
    <p:extLst>
      <p:ext uri="{BB962C8B-B14F-4D97-AF65-F5344CB8AC3E}">
        <p14:creationId xmlns:p14="http://schemas.microsoft.com/office/powerpoint/2010/main" val="176476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874707" y="656272"/>
            <a:ext cx="7354893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50000"/>
              </a:spcBef>
            </a:pPr>
            <a:r>
              <a:rPr lang="de-DE" altLang="de-DE" b="1" dirty="0" smtClean="0"/>
              <a:t>Phase </a:t>
            </a:r>
            <a:r>
              <a:rPr lang="de-DE" altLang="de-DE" b="1" dirty="0" err="1" smtClean="0"/>
              <a:t>transition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innovation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partnership</a:t>
            </a:r>
            <a:r>
              <a:rPr lang="de-DE" altLang="de-DE" b="1" dirty="0" smtClean="0"/>
              <a:t>: </a:t>
            </a:r>
          </a:p>
          <a:p>
            <a:pPr marL="0" indent="0" algn="ctr">
              <a:spcBef>
                <a:spcPct val="50000"/>
              </a:spcBef>
            </a:pPr>
            <a:r>
              <a:rPr lang="en-US" sz="2000" b="1" dirty="0" smtClean="0"/>
              <a:t>Continuation without break</a:t>
            </a:r>
          </a:p>
          <a:p>
            <a:pPr marL="0" indent="0" algn="ctr">
              <a:spcBef>
                <a:spcPct val="50000"/>
              </a:spcBef>
            </a:pPr>
            <a:r>
              <a:rPr lang="de-DE" sz="2000" b="1" dirty="0" smtClean="0">
                <a:sym typeface="Wingdings" panose="05000000000000000000" pitchFamily="2" charset="2"/>
              </a:rPr>
              <a:t> Work </a:t>
            </a:r>
            <a:r>
              <a:rPr lang="de-DE" sz="2000" b="1" dirty="0" err="1" smtClean="0">
                <a:sym typeface="Wingdings" panose="05000000000000000000" pitchFamily="2" charset="2"/>
              </a:rPr>
              <a:t>while</a:t>
            </a:r>
            <a:r>
              <a:rPr lang="de-DE" sz="2000" b="1" dirty="0" smtClean="0">
                <a:sym typeface="Wingdings" panose="05000000000000000000" pitchFamily="2" charset="2"/>
              </a:rPr>
              <a:t> </a:t>
            </a:r>
            <a:r>
              <a:rPr lang="de-DE" sz="2000" b="1" dirty="0" err="1" smtClean="0">
                <a:sym typeface="Wingdings" panose="05000000000000000000" pitchFamily="2" charset="2"/>
              </a:rPr>
              <a:t>negotiating</a:t>
            </a:r>
            <a:r>
              <a:rPr lang="de-DE" sz="2000" b="1" dirty="0" smtClean="0">
                <a:sym typeface="Wingdings" panose="05000000000000000000" pitchFamily="2" charset="2"/>
              </a:rPr>
              <a:t> Phase II</a:t>
            </a:r>
            <a:br>
              <a:rPr lang="de-DE" sz="2000" b="1" dirty="0" smtClean="0">
                <a:sym typeface="Wingdings" panose="05000000000000000000" pitchFamily="2" charset="2"/>
              </a:rPr>
            </a:br>
            <a:r>
              <a:rPr lang="de-DE" sz="2000" b="1" dirty="0" smtClean="0">
                <a:sym typeface="Wingdings" panose="05000000000000000000" pitchFamily="2" charset="2"/>
              </a:rPr>
              <a:t>(vorweggenommene </a:t>
            </a:r>
            <a:r>
              <a:rPr lang="de-DE" sz="2000" b="1" dirty="0" err="1" smtClean="0">
                <a:sym typeface="Wingdings" panose="05000000000000000000" pitchFamily="2" charset="2"/>
              </a:rPr>
              <a:t>Durchfühung</a:t>
            </a:r>
            <a:r>
              <a:rPr lang="de-DE" sz="2000" b="1" dirty="0" smtClean="0">
                <a:sym typeface="Wingdings" panose="05000000000000000000" pitchFamily="2" charset="2"/>
              </a:rPr>
              <a:t>:</a:t>
            </a:r>
            <a:br>
              <a:rPr lang="de-DE" sz="2000" b="1" dirty="0" smtClean="0">
                <a:sym typeface="Wingdings" panose="05000000000000000000" pitchFamily="2" charset="2"/>
              </a:rPr>
            </a:br>
            <a:r>
              <a:rPr lang="de-DE" sz="2000" b="1" dirty="0" err="1" smtClean="0">
                <a:sym typeface="Wingdings" panose="05000000000000000000" pitchFamily="2" charset="2"/>
              </a:rPr>
              <a:t>premature</a:t>
            </a:r>
            <a:r>
              <a:rPr lang="de-DE" sz="2000" b="1" dirty="0" smtClean="0">
                <a:sym typeface="Wingdings" panose="05000000000000000000" pitchFamily="2" charset="2"/>
              </a:rPr>
              <a:t> </a:t>
            </a:r>
            <a:r>
              <a:rPr lang="de-DE" sz="2000" b="1" dirty="0" err="1" smtClean="0">
                <a:sym typeface="Wingdings" panose="05000000000000000000" pitchFamily="2" charset="2"/>
              </a:rPr>
              <a:t>execution</a:t>
            </a:r>
            <a:r>
              <a:rPr lang="de-DE" sz="2000" b="1" dirty="0" smtClean="0">
                <a:sym typeface="Wingdings" panose="05000000000000000000" pitchFamily="2" charset="2"/>
              </a:rPr>
              <a:t>)</a:t>
            </a:r>
          </a:p>
          <a:p>
            <a:pPr marL="0" indent="0" algn="ctr">
              <a:spcBef>
                <a:spcPct val="50000"/>
              </a:spcBef>
            </a:pPr>
            <a:endParaRPr lang="de-DE" sz="2000" b="1" dirty="0">
              <a:sym typeface="Wingdings" panose="05000000000000000000" pitchFamily="2" charset="2"/>
            </a:endParaRPr>
          </a:p>
          <a:p>
            <a:pPr marL="342900" indent="-342900" algn="ctr">
              <a:spcBef>
                <a:spcPct val="50000"/>
              </a:spcBef>
              <a:buFont typeface="Wingdings"/>
              <a:buChar char="à"/>
            </a:pPr>
            <a:r>
              <a:rPr lang="de-DE" sz="2000" b="1" dirty="0" smtClean="0">
                <a:sym typeface="Wingdings" panose="05000000000000000000" pitchFamily="2" charset="2"/>
              </a:rPr>
              <a:t>Find </a:t>
            </a:r>
            <a:r>
              <a:rPr lang="de-DE" sz="2000" b="1" dirty="0" err="1" smtClean="0">
                <a:sym typeface="Wingdings" panose="05000000000000000000" pitchFamily="2" charset="2"/>
              </a:rPr>
              <a:t>tasks</a:t>
            </a:r>
            <a:r>
              <a:rPr lang="de-DE" sz="2000" b="1" dirty="0" smtClean="0">
                <a:sym typeface="Wingdings" panose="05000000000000000000" pitchFamily="2" charset="2"/>
              </a:rPr>
              <a:t> </a:t>
            </a:r>
            <a:r>
              <a:rPr lang="de-DE" sz="2000" b="1" dirty="0" err="1" smtClean="0">
                <a:sym typeface="Wingdings" panose="05000000000000000000" pitchFamily="2" charset="2"/>
              </a:rPr>
              <a:t>that</a:t>
            </a:r>
            <a:r>
              <a:rPr lang="de-DE" sz="2000" b="1" dirty="0" smtClean="0">
                <a:sym typeface="Wingdings" panose="05000000000000000000" pitchFamily="2" charset="2"/>
              </a:rPr>
              <a:t> </a:t>
            </a:r>
            <a:r>
              <a:rPr lang="de-DE" sz="2000" b="1" dirty="0" err="1" smtClean="0">
                <a:sym typeface="Wingdings" panose="05000000000000000000" pitchFamily="2" charset="2"/>
              </a:rPr>
              <a:t>are</a:t>
            </a:r>
            <a:r>
              <a:rPr lang="de-DE" sz="2000" b="1" dirty="0" smtClean="0">
                <a:sym typeface="Wingdings" panose="05000000000000000000" pitchFamily="2" charset="2"/>
              </a:rPr>
              <a:t> </a:t>
            </a:r>
            <a:r>
              <a:rPr lang="de-DE" sz="2000" b="1" dirty="0" err="1" smtClean="0">
                <a:sym typeface="Wingdings" panose="05000000000000000000" pitchFamily="2" charset="2"/>
              </a:rPr>
              <a:t>indispensible</a:t>
            </a:r>
            <a:r>
              <a:rPr lang="de-DE" sz="2000" b="1" dirty="0" smtClean="0">
                <a:sym typeface="Wingdings" panose="05000000000000000000" pitchFamily="2" charset="2"/>
              </a:rPr>
              <a:t> </a:t>
            </a:r>
            <a:r>
              <a:rPr lang="de-DE" sz="2000" b="1" dirty="0" err="1" smtClean="0">
                <a:sym typeface="Wingdings" panose="05000000000000000000" pitchFamily="2" charset="2"/>
              </a:rPr>
              <a:t>for</a:t>
            </a:r>
            <a:r>
              <a:rPr lang="de-DE" sz="2000" b="1" dirty="0" smtClean="0">
                <a:sym typeface="Wingdings" panose="05000000000000000000" pitchFamily="2" charset="2"/>
              </a:rPr>
              <a:t> Phase II</a:t>
            </a:r>
          </a:p>
          <a:p>
            <a:pPr marL="342900" indent="-342900" algn="ctr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sz="2000" b="1" dirty="0" smtClean="0">
                <a:sym typeface="Wingdings" panose="05000000000000000000" pitchFamily="2" charset="2"/>
              </a:rPr>
              <a:t>Order </a:t>
            </a:r>
            <a:r>
              <a:rPr lang="de-DE" sz="2000" b="1" dirty="0" err="1" smtClean="0">
                <a:sym typeface="Wingdings" panose="05000000000000000000" pitchFamily="2" charset="2"/>
              </a:rPr>
              <a:t>strand</a:t>
            </a:r>
            <a:r>
              <a:rPr lang="de-DE" sz="2000" b="1" dirty="0" smtClean="0">
                <a:sym typeface="Wingdings" panose="05000000000000000000" pitchFamily="2" charset="2"/>
              </a:rPr>
              <a:t>: </a:t>
            </a:r>
            <a:r>
              <a:rPr lang="de-DE" sz="2000" b="1" dirty="0" err="1" smtClean="0">
                <a:sym typeface="Wingdings" panose="05000000000000000000" pitchFamily="2" charset="2"/>
              </a:rPr>
              <a:t>Makes</a:t>
            </a:r>
            <a:r>
              <a:rPr lang="de-DE" sz="2000" b="1" dirty="0" smtClean="0">
                <a:sym typeface="Wingdings" panose="05000000000000000000" pitchFamily="2" charset="2"/>
              </a:rPr>
              <a:t> sense </a:t>
            </a:r>
            <a:r>
              <a:rPr lang="de-DE" sz="2000" b="1" dirty="0" err="1" smtClean="0">
                <a:sym typeface="Wingdings" panose="05000000000000000000" pitchFamily="2" charset="2"/>
              </a:rPr>
              <a:t>if</a:t>
            </a:r>
            <a:r>
              <a:rPr lang="de-DE" sz="2000" b="1" dirty="0" smtClean="0">
                <a:sym typeface="Wingdings" panose="05000000000000000000" pitchFamily="2" charset="2"/>
              </a:rPr>
              <a:t> CNRS </a:t>
            </a:r>
            <a:r>
              <a:rPr lang="de-DE" sz="2000" b="1" dirty="0" err="1" smtClean="0">
                <a:sym typeface="Wingdings" panose="05000000000000000000" pitchFamily="2" charset="2"/>
              </a:rPr>
              <a:t>conductor</a:t>
            </a:r>
            <a:r>
              <a:rPr lang="de-DE" sz="2000" b="1" dirty="0" smtClean="0">
                <a:sym typeface="Wingdings" panose="05000000000000000000" pitchFamily="2" charset="2"/>
              </a:rPr>
              <a:t> </a:t>
            </a:r>
            <a:r>
              <a:rPr lang="de-DE" sz="2000" b="1" dirty="0" err="1" smtClean="0">
                <a:sym typeface="Wingdings" panose="05000000000000000000" pitchFamily="2" charset="2"/>
              </a:rPr>
              <a:t>being</a:t>
            </a:r>
            <a:r>
              <a:rPr lang="de-DE" sz="2000" b="1" dirty="0" smtClean="0">
                <a:sym typeface="Wingdings" panose="05000000000000000000" pitchFamily="2" charset="2"/>
              </a:rPr>
              <a:t> </a:t>
            </a:r>
            <a:r>
              <a:rPr lang="de-DE" sz="2000" b="1" dirty="0" err="1" smtClean="0">
                <a:sym typeface="Wingdings" panose="05000000000000000000" pitchFamily="2" charset="2"/>
              </a:rPr>
              <a:t>used</a:t>
            </a:r>
            <a:r>
              <a:rPr lang="de-DE" sz="2000" b="1" dirty="0" smtClean="0">
                <a:sym typeface="Wingdings" panose="05000000000000000000" pitchFamily="2" charset="2"/>
              </a:rPr>
              <a:t>)</a:t>
            </a:r>
          </a:p>
          <a:p>
            <a:pPr marL="342900" indent="-342900" algn="ctr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sz="2000" b="1" dirty="0" err="1" smtClean="0">
                <a:sym typeface="Wingdings" panose="05000000000000000000" pitchFamily="2" charset="2"/>
              </a:rPr>
              <a:t>Fringe</a:t>
            </a:r>
            <a:r>
              <a:rPr lang="de-DE" sz="2000" b="1" dirty="0" smtClean="0">
                <a:sym typeface="Wingdings" panose="05000000000000000000" pitchFamily="2" charset="2"/>
              </a:rPr>
              <a:t> </a:t>
            </a:r>
            <a:r>
              <a:rPr lang="de-DE" sz="2000" b="1" dirty="0" err="1" smtClean="0">
                <a:sym typeface="Wingdings" panose="05000000000000000000" pitchFamily="2" charset="2"/>
              </a:rPr>
              <a:t>field</a:t>
            </a:r>
            <a:r>
              <a:rPr lang="de-DE" sz="2000" b="1" dirty="0" smtClean="0">
                <a:sym typeface="Wingdings" panose="05000000000000000000" pitchFamily="2" charset="2"/>
              </a:rPr>
              <a:t>  </a:t>
            </a:r>
            <a:r>
              <a:rPr lang="de-DE" sz="2000" b="1" dirty="0" err="1" smtClean="0">
                <a:sym typeface="Wingdings" panose="05000000000000000000" pitchFamily="2" charset="2"/>
              </a:rPr>
              <a:t>Effect</a:t>
            </a:r>
            <a:r>
              <a:rPr lang="de-DE" sz="2000" b="1" dirty="0" smtClean="0">
                <a:sym typeface="Wingdings" panose="05000000000000000000" pitchFamily="2" charset="2"/>
              </a:rPr>
              <a:t> on </a:t>
            </a:r>
            <a:r>
              <a:rPr lang="de-DE" sz="2000" b="1" dirty="0" err="1" smtClean="0">
                <a:sym typeface="Wingdings" panose="05000000000000000000" pitchFamily="2" charset="2"/>
              </a:rPr>
              <a:t>yoke</a:t>
            </a:r>
            <a:r>
              <a:rPr lang="de-DE" sz="2000" b="1" dirty="0" smtClean="0">
                <a:sym typeface="Wingdings" panose="05000000000000000000" pitchFamily="2" charset="2"/>
              </a:rPr>
              <a:t> (</a:t>
            </a:r>
            <a:r>
              <a:rPr lang="de-DE" sz="2000" b="1" dirty="0" err="1" smtClean="0">
                <a:sym typeface="Wingdings" panose="05000000000000000000" pitchFamily="2" charset="2"/>
              </a:rPr>
              <a:t>forces</a:t>
            </a:r>
            <a:r>
              <a:rPr lang="de-DE" sz="2000" b="1" dirty="0" smtClean="0">
                <a:sym typeface="Wingdings" panose="05000000000000000000" pitchFamily="2" charset="2"/>
              </a:rPr>
              <a:t>, half </a:t>
            </a:r>
            <a:r>
              <a:rPr lang="de-DE" sz="2000" b="1" dirty="0" err="1" smtClean="0">
                <a:sym typeface="Wingdings" panose="05000000000000000000" pitchFamily="2" charset="2"/>
              </a:rPr>
              <a:t>opened</a:t>
            </a:r>
            <a:r>
              <a:rPr lang="de-DE" sz="2000" b="1" dirty="0" smtClean="0">
                <a:sym typeface="Wingdings" panose="05000000000000000000" pitchFamily="2" charset="2"/>
              </a:rPr>
              <a:t>,..)</a:t>
            </a:r>
          </a:p>
          <a:p>
            <a:pPr marL="342900" indent="-342900" algn="ctr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sz="2000" b="1" dirty="0" smtClean="0">
                <a:sym typeface="Wingdings" panose="05000000000000000000" pitchFamily="2" charset="2"/>
              </a:rPr>
              <a:t>Study </a:t>
            </a:r>
            <a:r>
              <a:rPr lang="de-DE" sz="2000" b="1" dirty="0" err="1" smtClean="0">
                <a:sym typeface="Wingdings" panose="05000000000000000000" pitchFamily="2" charset="2"/>
              </a:rPr>
              <a:t>assembly</a:t>
            </a:r>
            <a:r>
              <a:rPr lang="de-DE" sz="2000" b="1" dirty="0" smtClean="0">
                <a:sym typeface="Wingdings" panose="05000000000000000000" pitchFamily="2" charset="2"/>
              </a:rPr>
              <a:t> </a:t>
            </a:r>
            <a:r>
              <a:rPr lang="de-DE" sz="2000" b="1" smtClean="0">
                <a:sym typeface="Wingdings" panose="05000000000000000000" pitchFamily="2" charset="2"/>
              </a:rPr>
              <a:t>procedures</a:t>
            </a:r>
            <a:endParaRPr lang="de-DE" sz="2000" b="1" dirty="0" smtClean="0">
              <a:sym typeface="Wingdings" panose="05000000000000000000" pitchFamily="2" charset="2"/>
            </a:endParaRPr>
          </a:p>
          <a:p>
            <a:pPr marL="342900" indent="-342900" algn="ctr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sz="2000" b="1" dirty="0" smtClean="0">
                <a:sym typeface="Wingdings" panose="05000000000000000000" pitchFamily="2" charset="2"/>
              </a:rPr>
              <a:t>…. </a:t>
            </a:r>
          </a:p>
          <a:p>
            <a:pPr marL="0" indent="0" algn="ctr">
              <a:spcBef>
                <a:spcPct val="50000"/>
              </a:spcBef>
            </a:pPr>
            <a:r>
              <a:rPr lang="de-DE" sz="2000" b="1" dirty="0" smtClean="0">
                <a:sym typeface="Wingdings" panose="05000000000000000000" pitchFamily="2" charset="2"/>
              </a:rPr>
              <a:t>Needs </a:t>
            </a:r>
            <a:r>
              <a:rPr lang="de-DE" sz="2000" b="1" dirty="0" err="1" smtClean="0">
                <a:sym typeface="Wingdings" panose="05000000000000000000" pitchFamily="2" charset="2"/>
              </a:rPr>
              <a:t>evaluation</a:t>
            </a:r>
            <a:r>
              <a:rPr lang="de-DE" sz="2000" b="1" dirty="0" smtClean="0">
                <a:sym typeface="Wingdings" panose="05000000000000000000" pitchFamily="2" charset="2"/>
              </a:rPr>
              <a:t> </a:t>
            </a:r>
            <a:r>
              <a:rPr lang="de-DE" sz="2000" b="1" dirty="0" err="1" smtClean="0">
                <a:sym typeface="Wingdings" panose="05000000000000000000" pitchFamily="2" charset="2"/>
              </a:rPr>
              <a:t>by</a:t>
            </a:r>
            <a:r>
              <a:rPr lang="de-DE" sz="2000" b="1" dirty="0" smtClean="0">
                <a:sym typeface="Wingdings" panose="05000000000000000000" pitchFamily="2" charset="2"/>
              </a:rPr>
              <a:t> CEA &amp;</a:t>
            </a:r>
            <a:r>
              <a:rPr lang="de-DE" sz="2000" b="1" dirty="0" err="1" smtClean="0">
                <a:sym typeface="Wingdings" panose="05000000000000000000" pitchFamily="2" charset="2"/>
              </a:rPr>
              <a:t>Noell</a:t>
            </a:r>
            <a:r>
              <a:rPr lang="de-DE" sz="2000" b="1" dirty="0" smtClean="0">
                <a:sym typeface="Wingdings" panose="05000000000000000000" pitchFamily="2" charset="2"/>
              </a:rPr>
              <a:t> </a:t>
            </a:r>
            <a:r>
              <a:rPr lang="de-DE" sz="2000" b="1" dirty="0" err="1" smtClean="0">
                <a:sym typeface="Wingdings" panose="05000000000000000000" pitchFamily="2" charset="2"/>
              </a:rPr>
              <a:t>what</a:t>
            </a:r>
            <a:r>
              <a:rPr lang="de-DE" sz="2000" b="1" dirty="0" smtClean="0">
                <a:sym typeface="Wingdings" panose="05000000000000000000" pitchFamily="2" charset="2"/>
              </a:rPr>
              <a:t> </a:t>
            </a:r>
            <a:r>
              <a:rPr lang="de-DE" sz="2000" b="1" dirty="0" err="1" smtClean="0">
                <a:sym typeface="Wingdings" panose="05000000000000000000" pitchFamily="2" charset="2"/>
              </a:rPr>
              <a:t>can</a:t>
            </a:r>
            <a:r>
              <a:rPr lang="de-DE" sz="2000" b="1" dirty="0" smtClean="0">
                <a:sym typeface="Wingdings" panose="05000000000000000000" pitchFamily="2" charset="2"/>
              </a:rPr>
              <a:t> </a:t>
            </a:r>
            <a:r>
              <a:rPr lang="de-DE" sz="2000" b="1" dirty="0" err="1" smtClean="0">
                <a:sym typeface="Wingdings" panose="05000000000000000000" pitchFamily="2" charset="2"/>
              </a:rPr>
              <a:t>be</a:t>
            </a:r>
            <a:r>
              <a:rPr lang="de-DE" sz="2000" b="1" dirty="0" smtClean="0">
                <a:sym typeface="Wingdings" panose="05000000000000000000" pitchFamily="2" charset="2"/>
              </a:rPr>
              <a:t> </a:t>
            </a:r>
            <a:r>
              <a:rPr lang="de-DE" sz="2000" b="1" dirty="0" err="1" smtClean="0">
                <a:sym typeface="Wingdings" panose="05000000000000000000" pitchFamily="2" charset="2"/>
              </a:rPr>
              <a:t>done</a:t>
            </a:r>
            <a:endParaRPr lang="en-US" sz="2000" b="1" dirty="0"/>
          </a:p>
          <a:p>
            <a:pPr marL="0" indent="0" algn="ctr">
              <a:spcBef>
                <a:spcPct val="50000"/>
              </a:spcBef>
            </a:pPr>
            <a:endParaRPr lang="de-DE" altLang="de-DE" b="1" dirty="0" smtClean="0"/>
          </a:p>
        </p:txBody>
      </p:sp>
    </p:spTree>
    <p:extLst>
      <p:ext uri="{BB962C8B-B14F-4D97-AF65-F5344CB8AC3E}">
        <p14:creationId xmlns:p14="http://schemas.microsoft.com/office/powerpoint/2010/main" val="3474607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874707" y="656272"/>
            <a:ext cx="735489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50000"/>
              </a:spcBef>
            </a:pPr>
            <a:r>
              <a:rPr lang="de-DE" altLang="de-DE" b="1" dirty="0" smtClean="0"/>
              <a:t>Phase </a:t>
            </a:r>
            <a:r>
              <a:rPr lang="de-DE" altLang="de-DE" b="1" dirty="0" err="1" smtClean="0"/>
              <a:t>transition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innovation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partnership</a:t>
            </a:r>
            <a:r>
              <a:rPr lang="de-DE" altLang="de-DE" b="1" dirty="0" smtClean="0"/>
              <a:t>: </a:t>
            </a:r>
          </a:p>
          <a:p>
            <a:pPr marL="0" indent="0" algn="ctr">
              <a:spcBef>
                <a:spcPct val="50000"/>
              </a:spcBef>
            </a:pPr>
            <a:r>
              <a:rPr lang="de-DE" sz="2000" b="1" dirty="0" err="1" smtClean="0"/>
              <a:t>External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review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meeting</a:t>
            </a:r>
            <a:r>
              <a:rPr lang="de-DE" sz="2000" b="1" dirty="0" smtClean="0"/>
              <a:t> </a:t>
            </a:r>
            <a:endParaRPr lang="de-DE" altLang="de-DE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1066800" y="1676400"/>
            <a:ext cx="3603102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err="1" smtClean="0"/>
              <a:t>Reviewers</a:t>
            </a:r>
            <a:r>
              <a:rPr lang="de-DE" b="1" dirty="0" smtClean="0"/>
              <a:t>:</a:t>
            </a:r>
          </a:p>
          <a:p>
            <a:endParaRPr lang="de-DE" b="1" dirty="0" smtClean="0"/>
          </a:p>
          <a:p>
            <a:r>
              <a:rPr lang="de-DE" b="1" dirty="0" smtClean="0"/>
              <a:t>Herman </a:t>
            </a:r>
            <a:r>
              <a:rPr lang="de-DE" b="1" dirty="0" err="1" smtClean="0"/>
              <a:t>ten</a:t>
            </a:r>
            <a:r>
              <a:rPr lang="de-DE" b="1" dirty="0" smtClean="0"/>
              <a:t> Kate – CERN</a:t>
            </a:r>
          </a:p>
          <a:p>
            <a:r>
              <a:rPr lang="de-DE" b="1" dirty="0" smtClean="0"/>
              <a:t>Stoyan </a:t>
            </a:r>
            <a:r>
              <a:rPr lang="de-DE" b="1" dirty="0" err="1" smtClean="0"/>
              <a:t>Stoynev</a:t>
            </a:r>
            <a:r>
              <a:rPr lang="de-DE" b="1" dirty="0" smtClean="0"/>
              <a:t> – </a:t>
            </a:r>
            <a:r>
              <a:rPr lang="de-DE" b="1" dirty="0" err="1" smtClean="0"/>
              <a:t>Fermilab</a:t>
            </a:r>
            <a:endParaRPr lang="de-DE" b="1" dirty="0" smtClean="0"/>
          </a:p>
          <a:p>
            <a:r>
              <a:rPr lang="de-DE" b="1" dirty="0" err="1" smtClean="0"/>
              <a:t>Detleff</a:t>
            </a:r>
            <a:r>
              <a:rPr lang="de-DE" b="1" dirty="0" smtClean="0"/>
              <a:t> </a:t>
            </a:r>
            <a:r>
              <a:rPr lang="de-DE" b="1" dirty="0" err="1" smtClean="0"/>
              <a:t>Sellman</a:t>
            </a:r>
            <a:r>
              <a:rPr lang="de-DE" b="1" dirty="0" smtClean="0"/>
              <a:t> – DESY</a:t>
            </a:r>
          </a:p>
          <a:p>
            <a:r>
              <a:rPr lang="de-DE" b="1" dirty="0" smtClean="0"/>
              <a:t>Fernando </a:t>
            </a:r>
            <a:r>
              <a:rPr lang="de-DE" b="1" dirty="0" err="1" smtClean="0"/>
              <a:t>Toral</a:t>
            </a:r>
            <a:r>
              <a:rPr lang="de-DE" b="1" dirty="0" smtClean="0"/>
              <a:t> Fernandez – CIEMAT</a:t>
            </a:r>
          </a:p>
          <a:p>
            <a:r>
              <a:rPr lang="de-DE" b="1" dirty="0" smtClean="0"/>
              <a:t>Ramesh Gupta - BNL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066800" y="3962400"/>
            <a:ext cx="4994701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/>
              <a:t>Date: Tue 27.Nov. 2018</a:t>
            </a:r>
          </a:p>
          <a:p>
            <a:r>
              <a:rPr lang="de-DE" b="1" dirty="0" smtClean="0"/>
              <a:t>Location: </a:t>
            </a:r>
            <a:r>
              <a:rPr lang="de-DE" b="1" dirty="0" err="1" smtClean="0"/>
              <a:t>hamburg</a:t>
            </a:r>
            <a:r>
              <a:rPr lang="de-DE" b="1" dirty="0" smtClean="0"/>
              <a:t>, CFEL Building, Seminar </a:t>
            </a:r>
            <a:r>
              <a:rPr lang="de-DE" b="1" dirty="0" err="1" smtClean="0"/>
              <a:t>room</a:t>
            </a:r>
            <a:r>
              <a:rPr lang="de-DE" b="1" dirty="0" smtClean="0"/>
              <a:t> 2</a:t>
            </a:r>
          </a:p>
          <a:p>
            <a:endParaRPr lang="de-DE" b="1" dirty="0" smtClean="0"/>
          </a:p>
          <a:p>
            <a:r>
              <a:rPr lang="de-DE" b="1" dirty="0" smtClean="0"/>
              <a:t>AGENDA:</a:t>
            </a:r>
          </a:p>
          <a:p>
            <a:r>
              <a:rPr lang="de-DE" b="1" dirty="0" smtClean="0"/>
              <a:t>9:00 – 13:00  	CEA </a:t>
            </a:r>
            <a:r>
              <a:rPr lang="de-DE" b="1" dirty="0" err="1" smtClean="0"/>
              <a:t>Irfu</a:t>
            </a:r>
            <a:r>
              <a:rPr lang="de-DE" b="1" dirty="0" smtClean="0"/>
              <a:t> </a:t>
            </a:r>
            <a:r>
              <a:rPr lang="de-DE" b="1" dirty="0" err="1" smtClean="0"/>
              <a:t>Saclay</a:t>
            </a:r>
            <a:endParaRPr lang="de-DE" b="1" dirty="0" smtClean="0"/>
          </a:p>
          <a:p>
            <a:endParaRPr lang="de-DE" b="1" dirty="0"/>
          </a:p>
          <a:p>
            <a:r>
              <a:rPr lang="de-DE" b="1" dirty="0" smtClean="0"/>
              <a:t>14:00 – 18:00	Bilfinger </a:t>
            </a:r>
            <a:r>
              <a:rPr lang="de-DE" b="1" dirty="0" err="1" smtClean="0"/>
              <a:t>Noell</a:t>
            </a:r>
            <a:endParaRPr lang="de-DE" b="1" dirty="0" smtClean="0"/>
          </a:p>
        </p:txBody>
      </p:sp>
    </p:spTree>
    <p:extLst>
      <p:ext uri="{BB962C8B-B14F-4D97-AF65-F5344CB8AC3E}">
        <p14:creationId xmlns:p14="http://schemas.microsoft.com/office/powerpoint/2010/main" val="1060713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6807</TotalTime>
  <Words>272</Words>
  <Application>Microsoft Office PowerPoint</Application>
  <PresentationFormat>On-screen Show (4:3)</PresentationFormat>
  <Paragraphs>102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bela</dc:creator>
  <cp:lastModifiedBy>bela</cp:lastModifiedBy>
  <cp:revision>42</cp:revision>
  <dcterms:created xsi:type="dcterms:W3CDTF">2006-08-16T00:00:00Z</dcterms:created>
  <dcterms:modified xsi:type="dcterms:W3CDTF">2018-10-08T13:18:49Z</dcterms:modified>
</cp:coreProperties>
</file>