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A231"/>
    <a:srgbClr val="7C7C7B"/>
    <a:srgbClr val="E2001A"/>
    <a:srgbClr val="0000FF"/>
    <a:srgbClr val="00FF00"/>
    <a:srgbClr val="7F7F7E"/>
    <a:srgbClr val="7A7A79"/>
    <a:srgbClr val="F6A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12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232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B02E6-21C0-429B-A992-E7022EFCCEAF}" type="datetimeFigureOut">
              <a:rPr lang="en-US" smtClean="0"/>
              <a:t>10/5/18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BB606-C1DB-4940-9264-9CCBE1C85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2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BB606-C1DB-4940-9264-9CCBE1C85F2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56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BB606-C1DB-4940-9264-9CCBE1C85F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3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BB606-C1DB-4940-9264-9CCBE1C85F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8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BB606-C1DB-4940-9264-9CCBE1C85F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39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0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54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018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40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40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24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953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655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7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93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137210" y="1"/>
            <a:ext cx="6437970" cy="1211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460426"/>
            <a:ext cx="1076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7A7A79"/>
                </a:solidFill>
              </a:defRPr>
            </a:lvl1pPr>
          </a:lstStyle>
          <a:p>
            <a:r>
              <a:rPr lang="de-DE"/>
              <a:t>08.10.2018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53691" y="6460426"/>
            <a:ext cx="58050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C7C7B"/>
                </a:solidFill>
              </a:defRPr>
            </a:lvl1pPr>
          </a:lstStyle>
          <a:p>
            <a:r>
              <a:rPr lang="en-US" dirty="0"/>
              <a:t>Christoph Krieger: Towards a Specification of the MADMAX Prototype Cryostat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193412" y="6460426"/>
            <a:ext cx="1160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C7C7B"/>
                </a:solidFill>
              </a:defRPr>
            </a:lvl1pPr>
          </a:lstStyle>
          <a:p>
            <a:fld id="{592E99E4-FD95-4894-8850-7C29E5092C1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0"/>
            <a:ext cx="2993023" cy="99967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073844" cy="996176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1" y="1097634"/>
            <a:ext cx="12191999" cy="107396"/>
          </a:xfrm>
          <a:prstGeom prst="rect">
            <a:avLst/>
          </a:prstGeom>
          <a:gradFill flip="none" rotWithShape="1">
            <a:gsLst>
              <a:gs pos="0">
                <a:srgbClr val="E2001A"/>
              </a:gs>
              <a:gs pos="50000">
                <a:srgbClr val="7F7F7E"/>
              </a:gs>
              <a:gs pos="100000">
                <a:srgbClr val="F6A33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hteck 9"/>
          <p:cNvSpPr/>
          <p:nvPr userDrawn="1"/>
        </p:nvSpPr>
        <p:spPr>
          <a:xfrm>
            <a:off x="0" y="6317523"/>
            <a:ext cx="12191999" cy="107396"/>
          </a:xfrm>
          <a:prstGeom prst="rect">
            <a:avLst/>
          </a:prstGeom>
          <a:gradFill flip="none" rotWithShape="1">
            <a:gsLst>
              <a:gs pos="0">
                <a:srgbClr val="E2001A"/>
              </a:gs>
              <a:gs pos="50000">
                <a:srgbClr val="7F7F7E"/>
              </a:gs>
              <a:gs pos="100000">
                <a:srgbClr val="F6A33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5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74571"/>
            <a:ext cx="10820400" cy="2052570"/>
          </a:xfrm>
        </p:spPr>
        <p:txBody>
          <a:bodyPr>
            <a:normAutofit/>
          </a:bodyPr>
          <a:lstStyle/>
          <a:p>
            <a:r>
              <a:rPr lang="en-US" dirty="0"/>
              <a:t>Towards a Specification of the MADMAX Prototype Cryostat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39209"/>
            <a:ext cx="9144000" cy="2508378"/>
          </a:xfrm>
        </p:spPr>
        <p:txBody>
          <a:bodyPr>
            <a:normAutofit/>
          </a:bodyPr>
          <a:lstStyle/>
          <a:p>
            <a:r>
              <a:rPr lang="en-US" dirty="0"/>
              <a:t>Christoph Krieger</a:t>
            </a:r>
          </a:p>
          <a:p>
            <a:r>
              <a:rPr lang="en-US" dirty="0"/>
              <a:t>University of Hamburg</a:t>
            </a:r>
          </a:p>
          <a:p>
            <a:endParaRPr lang="en-US" dirty="0"/>
          </a:p>
          <a:p>
            <a:r>
              <a:rPr lang="en-US" dirty="0" err="1"/>
              <a:t>Joern</a:t>
            </a:r>
            <a:r>
              <a:rPr lang="en-US" dirty="0"/>
              <a:t> </a:t>
            </a:r>
            <a:r>
              <a:rPr lang="en-US" dirty="0" err="1"/>
              <a:t>Schaffran</a:t>
            </a:r>
            <a:endParaRPr lang="en-US" dirty="0"/>
          </a:p>
          <a:p>
            <a:r>
              <a:rPr lang="en-US" dirty="0"/>
              <a:t>DESY</a:t>
            </a:r>
          </a:p>
        </p:txBody>
      </p:sp>
    </p:spTree>
    <p:extLst>
      <p:ext uri="{BB962C8B-B14F-4D97-AF65-F5344CB8AC3E}">
        <p14:creationId xmlns:p14="http://schemas.microsoft.com/office/powerpoint/2010/main" val="393857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proceed?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10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424952" y="1315994"/>
            <a:ext cx="11862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What is needed to proceed with specification document?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345989" y="1983259"/>
            <a:ext cx="11565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Responsible and contact person(s) for antenna, waveguide and parabolic mirror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Information on booster mechanics, waveguide, parabolic mirror and antenna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230394" y="2884672"/>
            <a:ext cx="77971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dirty="0">
                <a:solidFill>
                  <a:srgbClr val="E2001A"/>
                </a:solidFill>
              </a:rPr>
              <a:t>?</a:t>
            </a:r>
            <a:r>
              <a:rPr lang="en-US" sz="19900" dirty="0">
                <a:solidFill>
                  <a:srgbClr val="7C7C7B"/>
                </a:solidFill>
              </a:rPr>
              <a:t>?</a:t>
            </a:r>
            <a:r>
              <a:rPr lang="en-US" sz="19900" dirty="0">
                <a:solidFill>
                  <a:srgbClr val="F4A231"/>
                </a:solidFill>
              </a:rPr>
              <a:t>?</a:t>
            </a:r>
            <a:endParaRPr lang="en-US" dirty="0">
              <a:solidFill>
                <a:srgbClr val="F4A2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012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11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579756" y="1851102"/>
            <a:ext cx="9552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Can we name it </a:t>
            </a:r>
            <a:r>
              <a:rPr lang="en-US" sz="2400" dirty="0" err="1"/>
              <a:t>MiniMax</a:t>
            </a:r>
            <a:r>
              <a:rPr lang="en-US" sz="2400" dirty="0"/>
              <a:t> (or </a:t>
            </a:r>
            <a:r>
              <a:rPr lang="en-US" sz="2400" dirty="0" err="1"/>
              <a:t>MiDiMAX</a:t>
            </a:r>
            <a:r>
              <a:rPr lang="en-US" sz="2400" dirty="0"/>
              <a:t>) and paint it fire extinguisher red?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815" y="2690217"/>
            <a:ext cx="3392759" cy="339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594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12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/>
          <a:srcRect l="30659" t="25495" r="13092" b="8378"/>
          <a:stretch/>
        </p:blipFill>
        <p:spPr>
          <a:xfrm>
            <a:off x="333632" y="1519880"/>
            <a:ext cx="6858001" cy="4534931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7346731" y="1655805"/>
            <a:ext cx="460983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From </a:t>
            </a:r>
            <a:r>
              <a:rPr lang="en-US" sz="2400" dirty="0" err="1"/>
              <a:t>Jörn’s</a:t>
            </a:r>
            <a:r>
              <a:rPr lang="en-US" sz="2400" dirty="0"/>
              <a:t> talk of previous 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Possible to put prototype vessel in </a:t>
            </a:r>
            <a:r>
              <a:rPr lang="en-US" sz="2400"/>
              <a:t>North Hall?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Depends on prototype magnet size and infrastructure requirements</a:t>
            </a:r>
          </a:p>
        </p:txBody>
      </p:sp>
    </p:spTree>
    <p:extLst>
      <p:ext uri="{BB962C8B-B14F-4D97-AF65-F5344CB8AC3E}">
        <p14:creationId xmlns:p14="http://schemas.microsoft.com/office/powerpoint/2010/main" val="93618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of the cryostat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2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784"/>
            <a:ext cx="8836893" cy="48288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836892" y="1287784"/>
            <a:ext cx="3309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sketch by Olaf</a:t>
            </a:r>
            <a:br>
              <a:rPr lang="en-US" dirty="0"/>
            </a:br>
            <a:r>
              <a:rPr lang="en-US" dirty="0"/>
              <a:t>(not changed since 22.06.18)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L-shape preferred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ExeB</a:t>
            </a:r>
            <a:r>
              <a:rPr lang="en-US" dirty="0"/>
              <a:t> call 18.07.2018)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Inner vacuum vessel:</a:t>
            </a:r>
            <a:br>
              <a:rPr lang="en-US" dirty="0"/>
            </a:br>
            <a:r>
              <a:rPr lang="en-US" dirty="0"/>
              <a:t>400 mm inner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mode of operation: 4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Divided in sections: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 endcap (BE)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 section (BS)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Waveguide section (WS)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Mirror section (MS)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Antenna section (AS)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Receiver endcap (RE)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flanges/intersections</a:t>
            </a:r>
            <a:br>
              <a:rPr lang="en-US" dirty="0"/>
            </a:br>
            <a:r>
              <a:rPr lang="en-US" dirty="0"/>
              <a:t>(Access to booster mechanics, antenna/receiver and for commissioning)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782594" y="2879124"/>
            <a:ext cx="18890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Reserved area for</a:t>
            </a:r>
            <a:br>
              <a:rPr lang="en-US" dirty="0"/>
            </a:br>
            <a:r>
              <a:rPr lang="en-US" dirty="0"/>
              <a:t>Booster retraction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300416" y="4793629"/>
            <a:ext cx="369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Reserved area for</a:t>
            </a:r>
            <a:br>
              <a:rPr lang="en-US" dirty="0"/>
            </a:br>
            <a:r>
              <a:rPr lang="en-US" dirty="0"/>
              <a:t>electronic cabinets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730439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Sketch of the cryostat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3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87784"/>
            <a:ext cx="8836891" cy="4828810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836892" y="1287784"/>
            <a:ext cx="330979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Based on sketch by Olaf</a:t>
            </a:r>
            <a:br>
              <a:rPr lang="en-US" dirty="0"/>
            </a:br>
            <a:r>
              <a:rPr lang="en-US" dirty="0"/>
              <a:t>(not changed since 22.06.18)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L-shape preferred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ExeB</a:t>
            </a:r>
            <a:r>
              <a:rPr lang="en-US" dirty="0"/>
              <a:t> call 18.07.2018)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Inner vacuum vessel:</a:t>
            </a:r>
            <a:br>
              <a:rPr lang="en-US" dirty="0"/>
            </a:br>
            <a:r>
              <a:rPr lang="en-US" dirty="0"/>
              <a:t>400 mm inner diameter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Single mode of operation: 4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Divided in sections: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 endcap (BE)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Booster section (BS)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Waveguide section (WS)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Mirror section (MS)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Antenna section (AS)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Receiver endcap (RE)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Three flanges/intersections</a:t>
            </a:r>
            <a:br>
              <a:rPr lang="en-US" dirty="0"/>
            </a:br>
            <a:r>
              <a:rPr lang="en-US" dirty="0"/>
              <a:t>(Access to booster mechanics, antenna/receiver and for commissioning)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794422" y="5687348"/>
            <a:ext cx="197708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Antenna movable?</a:t>
            </a:r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6356195" y="5208373"/>
            <a:ext cx="446200" cy="51898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782594" y="2879124"/>
            <a:ext cx="188904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Reserved area for</a:t>
            </a:r>
            <a:br>
              <a:rPr lang="en-US" dirty="0"/>
            </a:br>
            <a:r>
              <a:rPr lang="en-US" dirty="0"/>
              <a:t>Booster retraction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300416" y="4793629"/>
            <a:ext cx="36959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Reserved area for</a:t>
            </a:r>
            <a:br>
              <a:rPr lang="en-US" dirty="0"/>
            </a:br>
            <a:r>
              <a:rPr lang="en-US" dirty="0"/>
              <a:t>electronic cabinets and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7120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22" b="23913"/>
          <a:stretch/>
        </p:blipFill>
        <p:spPr>
          <a:xfrm>
            <a:off x="7580871" y="3938060"/>
            <a:ext cx="2576452" cy="10060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the cryostat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4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6" y="1426267"/>
            <a:ext cx="3258031" cy="178031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854" y="1426267"/>
            <a:ext cx="2829121" cy="1885344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1670104" y="3236684"/>
            <a:ext cx="795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Sketch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052873" y="3318905"/>
            <a:ext cx="2405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Cryostat (image similar)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288" y="4335271"/>
            <a:ext cx="2484223" cy="1356386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385270" y="5691656"/>
            <a:ext cx="23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Specification document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49" y="4614354"/>
            <a:ext cx="1935891" cy="1087692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7411994" y="5732152"/>
            <a:ext cx="16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Design proposal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861486" y="2434281"/>
            <a:ext cx="4749114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067681" y="3686177"/>
            <a:ext cx="453097" cy="6490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5076582" y="5013464"/>
            <a:ext cx="1279613" cy="422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V="1">
            <a:off x="7100327" y="3060731"/>
            <a:ext cx="1450549" cy="133868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/>
          <p:cNvCxnSpPr/>
          <p:nvPr/>
        </p:nvCxnSpPr>
        <p:spPr>
          <a:xfrm flipV="1">
            <a:off x="5339599" y="1734759"/>
            <a:ext cx="1458515" cy="145851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/>
          <p:cNvCxnSpPr/>
          <p:nvPr/>
        </p:nvCxnSpPr>
        <p:spPr>
          <a:xfrm rot="5400000" flipV="1">
            <a:off x="5353525" y="1749754"/>
            <a:ext cx="1471819" cy="144183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959" y="4953148"/>
            <a:ext cx="255790" cy="349912"/>
          </a:xfrm>
          <a:prstGeom prst="rect">
            <a:avLst/>
          </a:prstGeom>
        </p:spPr>
      </p:pic>
      <p:sp>
        <p:nvSpPr>
          <p:cNvPr id="12" name="Ellipse 11"/>
          <p:cNvSpPr/>
          <p:nvPr/>
        </p:nvSpPr>
        <p:spPr>
          <a:xfrm>
            <a:off x="1888267" y="3539379"/>
            <a:ext cx="451021" cy="4510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Gerade Verbindung mit Pfeil 13"/>
          <p:cNvCxnSpPr>
            <a:stCxn id="21" idx="0"/>
            <a:endCxn id="12" idx="3"/>
          </p:cNvCxnSpPr>
          <p:nvPr/>
        </p:nvCxnSpPr>
        <p:spPr>
          <a:xfrm flipV="1">
            <a:off x="1242578" y="3924350"/>
            <a:ext cx="711739" cy="8755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/>
          <p:cNvSpPr txBox="1"/>
          <p:nvPr/>
        </p:nvSpPr>
        <p:spPr>
          <a:xfrm>
            <a:off x="537128" y="4799856"/>
            <a:ext cx="1410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We are here!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347493" y="3741193"/>
            <a:ext cx="1750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Jörn</a:t>
            </a:r>
            <a:r>
              <a:rPr lang="en-US" dirty="0"/>
              <a:t> &amp; Christoph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009425" y="4614354"/>
            <a:ext cx="122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Companies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6738091" y="3444191"/>
            <a:ext cx="1068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Company</a:t>
            </a:r>
          </a:p>
        </p:txBody>
      </p:sp>
    </p:spTree>
    <p:extLst>
      <p:ext uri="{BB962C8B-B14F-4D97-AF65-F5344CB8AC3E}">
        <p14:creationId xmlns:p14="http://schemas.microsoft.com/office/powerpoint/2010/main" val="205782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Specification document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5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777" y="2788970"/>
            <a:ext cx="2484223" cy="135638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9753759" y="4145355"/>
            <a:ext cx="2392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Specification document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60196" y="1317726"/>
            <a:ext cx="1162700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to specify the cryostat for companies to propose designs (and build the cryostat)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 the end: ~ 60 pages (estimate by </a:t>
            </a:r>
            <a:r>
              <a:rPr lang="en-US" sz="2400" dirty="0" err="1"/>
              <a:t>Jörn</a:t>
            </a:r>
            <a:r>
              <a:rPr lang="en-US" sz="2400" dirty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Specification of the inner vacuum vessel housing the MADMAX prototype “organs”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Specification of interfaces (mounts, feedthroughs,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Specification of cryostat (type of cooling, insulation layers,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Specification of diagnostics (temperature and pressure sensors,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Specification of materials and manufacturing technics to 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Specification of test procedures and engineering standards to follow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Many more…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Current status: started with preparatory work for the specification document</a:t>
            </a:r>
            <a:br>
              <a:rPr lang="en-US" sz="2400" dirty="0"/>
            </a:br>
            <a:r>
              <a:rPr lang="en-US" sz="2400" dirty="0"/>
              <a:t>(gathering information and decisions…)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When specification document is complete </a:t>
            </a:r>
            <a:r>
              <a:rPr lang="en-US" sz="2400" dirty="0">
                <a:sym typeface="Wingdings" panose="05000000000000000000" pitchFamily="2" charset="2"/>
              </a:rPr>
              <a:t> call for designs and tender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ym typeface="Wingdings" panose="05000000000000000000" pitchFamily="2" charset="2"/>
              </a:rPr>
              <a:t>Decide for a specific design (with external experts) and place order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43574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known facts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6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48683" y="1360449"/>
            <a:ext cx="1178312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Inner diameter of inner vacuum vessel: 400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Inner vacuum: 10</a:t>
            </a:r>
            <a:r>
              <a:rPr lang="en-US" sz="2400" baseline="30000" dirty="0"/>
              <a:t>-6</a:t>
            </a:r>
            <a:r>
              <a:rPr lang="en-US" sz="2400" dirty="0"/>
              <a:t> mbar at room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Mode of operation: whole cryostat cold mass at 4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Approximate dimensions (see sketch)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Outer diameter of cryostat: 700 to 800 mm (realistic ballpark number)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Bath cooling, no forced flow helium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Operation with </a:t>
            </a:r>
            <a:r>
              <a:rPr lang="en-US" sz="2400" dirty="0" err="1"/>
              <a:t>Dewars</a:t>
            </a:r>
            <a:r>
              <a:rPr lang="en-US" sz="2400" dirty="0"/>
              <a:t> (fill </a:t>
            </a:r>
            <a:r>
              <a:rPr lang="en-US" sz="2400" dirty="0" err="1"/>
              <a:t>cryostate</a:t>
            </a:r>
            <a:r>
              <a:rPr lang="en-US" sz="2400" dirty="0"/>
              <a:t> from </a:t>
            </a:r>
            <a:r>
              <a:rPr lang="en-US" sz="2400" dirty="0" err="1"/>
              <a:t>Dewars</a:t>
            </a:r>
            <a:r>
              <a:rPr lang="en-US" sz="2400" dirty="0"/>
              <a:t>, no helium lines)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Possibility to inject helium into vacuum vessel to increase heat conductivity for cooldown of discs etc.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Cryostat has to be suited for high magnetic fields (at least partially)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Need to keep heat load low to increase time between refills (Dewar operation)</a:t>
            </a:r>
          </a:p>
        </p:txBody>
      </p:sp>
    </p:spTree>
    <p:extLst>
      <p:ext uri="{BB962C8B-B14F-4D97-AF65-F5344CB8AC3E}">
        <p14:creationId xmlns:p14="http://schemas.microsoft.com/office/powerpoint/2010/main" val="160139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Simplified cross section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7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60" y="1488687"/>
            <a:ext cx="4570168" cy="4570168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 flipV="1">
            <a:off x="1821366" y="2936488"/>
            <a:ext cx="1903141" cy="1568605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 flipH="1">
            <a:off x="4467923" y="1784195"/>
            <a:ext cx="453482" cy="4088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2326888" y="4059044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Ø 400 mm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4346137" y="1384435"/>
            <a:ext cx="1817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Ø 700 to 800 mm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4007296" y="5800365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 to scale!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6500207" y="2065611"/>
            <a:ext cx="55951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Outer shell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Isolation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Multi-layer insulation (MLI)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FF00"/>
                </a:solidFill>
              </a:rPr>
              <a:t>Liquid Nitrogen bath</a:t>
            </a:r>
            <a:r>
              <a:rPr lang="en-US" sz="2400" dirty="0"/>
              <a:t> (pressure vessel)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Thermal shield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Isolation 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Liquid Helium bath</a:t>
            </a:r>
            <a:r>
              <a:rPr lang="en-US" sz="2400" dirty="0"/>
              <a:t> (pressure vessel)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Inner vacuum vessel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Not shown: supports for cold mass</a:t>
            </a:r>
          </a:p>
        </p:txBody>
      </p:sp>
      <p:cxnSp>
        <p:nvCxnSpPr>
          <p:cNvPr id="19" name="Gerade Verbindung mit Pfeil 18"/>
          <p:cNvCxnSpPr/>
          <p:nvPr/>
        </p:nvCxnSpPr>
        <p:spPr>
          <a:xfrm flipH="1">
            <a:off x="4832195" y="2289717"/>
            <a:ext cx="1813932" cy="364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 flipH="1">
            <a:off x="4832195" y="2653990"/>
            <a:ext cx="1813932" cy="4350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4832195" y="3033132"/>
            <a:ext cx="1813932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>
          <a:xfrm flipH="1">
            <a:off x="4694663" y="3389971"/>
            <a:ext cx="1951464" cy="24532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/>
          <p:nvPr/>
        </p:nvCxnSpPr>
        <p:spPr>
          <a:xfrm flipH="1">
            <a:off x="4586868" y="3773771"/>
            <a:ext cx="2059259" cy="7711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 flipH="1" flipV="1">
            <a:off x="4401015" y="4073913"/>
            <a:ext cx="2245112" cy="371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/>
          <p:nvPr/>
        </p:nvCxnSpPr>
        <p:spPr>
          <a:xfrm flipH="1" flipV="1">
            <a:off x="4315987" y="4234688"/>
            <a:ext cx="2330140" cy="270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H="1" flipV="1">
            <a:off x="3947532" y="4505093"/>
            <a:ext cx="2698595" cy="36427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 flipH="1" flipV="1">
            <a:off x="2059259" y="4687229"/>
            <a:ext cx="4586868" cy="5464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901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8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33815" y="1345580"/>
            <a:ext cx="1190950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Size of prototype magnet (especially diameter of warm bore, avoid force fit!)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Stray field of magnet? (Return yoke? Impact on electronics, pumps, etc.?)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Space required for prototype magnet and its infrastructure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Are vibrations of vacuum pumps an issue? (inner vacuum &amp; isolation vacuum)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Maximum weight of cryostat? (depends on location and available cranes)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2906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questions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08.10.2018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Christoph Krieger: Towards a Specification of the MADMAX Prototype Cryostat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E99E4-FD95-4894-8850-7C29E5092C14}" type="slidenum">
              <a:rPr lang="en-US" smtClean="0"/>
              <a:t>9</a:t>
            </a:fld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170985" y="1389137"/>
            <a:ext cx="1170134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Need information on inner “organs” as soon as possible to start specification document:</a:t>
            </a:r>
            <a:br>
              <a:rPr lang="en-US" sz="2400" dirty="0"/>
            </a:br>
            <a:r>
              <a:rPr lang="en-US" sz="2400" dirty="0"/>
              <a:t>Booster, Waveguide, Parabolic Mirror, Antenna &amp; Receiver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Responsible needed for each “organ” (Booster </a:t>
            </a:r>
            <a:r>
              <a:rPr lang="en-US" sz="2400" dirty="0">
                <a:sym typeface="Wingdings" panose="05000000000000000000" pitchFamily="2" charset="2"/>
              </a:rPr>
              <a:t> UHH, Michael</a:t>
            </a:r>
            <a:r>
              <a:rPr lang="en-US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Information needed for each “organ”: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Interfaces: mounts, mechanical and electrical feedthroughs (type &amp; number)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Thermal connection necessary?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Electrical ground connection necessary?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Weight?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Expected thermal stress (on mounts)?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Expected heat load?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Reliable dimensions?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forget: “organs” have to be installed </a:t>
            </a:r>
            <a:r>
              <a:rPr lang="en-US" sz="2400" dirty="0">
                <a:sym typeface="Wingdings" panose="05000000000000000000" pitchFamily="2" charset="2"/>
              </a:rPr>
              <a:t> access requirements, inner diameter of vacuum vessel is 400 mm!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4810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hh-madmax-template.potx" id="{D9ADE28E-1D17-4B9B-B412-EC76DE1CC7C4}" vid="{E29D0ADE-AEE0-47AE-BE8E-E5C96F0B94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uhh-madmax-template</Template>
  <TotalTime>4</TotalTime>
  <Words>666</Words>
  <Application>Microsoft Macintosh PowerPoint</Application>
  <PresentationFormat>Widescreen</PresentationFormat>
  <Paragraphs>151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Towards a Specification of the MADMAX Prototype Cryostat</vt:lpstr>
      <vt:lpstr>Sketch of the cryostat</vt:lpstr>
      <vt:lpstr>Sketch of the cryostat</vt:lpstr>
      <vt:lpstr>Towards the cryostat</vt:lpstr>
      <vt:lpstr>Specification document</vt:lpstr>
      <vt:lpstr>Some known facts</vt:lpstr>
      <vt:lpstr>Simplified cross section</vt:lpstr>
      <vt:lpstr>Open questions</vt:lpstr>
      <vt:lpstr>Open questions</vt:lpstr>
      <vt:lpstr>How to proceed?</vt:lpstr>
      <vt:lpstr>Naming</vt:lpstr>
      <vt:lpstr>Location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Towards a Specification of the MADMAX Prototype Cryostat</dc:title>
  <dc:creator>krieger</dc:creator>
  <cp:lastModifiedBy>erika garutti</cp:lastModifiedBy>
  <cp:revision>39</cp:revision>
  <dcterms:created xsi:type="dcterms:W3CDTF">2018-09-21T07:40:25Z</dcterms:created>
  <dcterms:modified xsi:type="dcterms:W3CDTF">2018-10-05T11:25:26Z</dcterms:modified>
</cp:coreProperties>
</file>