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8" r:id="rId2"/>
    <p:sldId id="1780" r:id="rId3"/>
    <p:sldId id="1781" r:id="rId4"/>
    <p:sldId id="1782" r:id="rId5"/>
    <p:sldId id="1783" r:id="rId6"/>
    <p:sldId id="1784" r:id="rId7"/>
  </p:sldIdLst>
  <p:sldSz cx="9144000" cy="5143500" type="screen16x9"/>
  <p:notesSz cx="6794500" cy="9931400"/>
  <p:embeddedFontLst>
    <p:embeddedFont>
      <p:font typeface="Arial Black" panose="020B0A04020102020204" pitchFamily="34" charset="0"/>
      <p:bold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ner, Axel" initials="L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5EB"/>
    <a:srgbClr val="9C9E9F"/>
    <a:srgbClr val="FF00FF"/>
    <a:srgbClr val="F28E00"/>
    <a:srgbClr val="FF9900"/>
    <a:srgbClr val="FB7B41"/>
    <a:srgbClr val="E1EEFB"/>
    <a:srgbClr val="FFFFFF"/>
    <a:srgbClr val="DDDDDD"/>
    <a:srgbClr val="EEF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7513" autoAdjust="0"/>
  </p:normalViewPr>
  <p:slideViewPr>
    <p:cSldViewPr snapToGrid="0">
      <p:cViewPr varScale="1">
        <p:scale>
          <a:sx n="73" d="100"/>
          <a:sy n="73" d="100"/>
        </p:scale>
        <p:origin x="-162" y="-84"/>
      </p:cViewPr>
      <p:guideLst>
        <p:guide orient="horz" pos="2862"/>
        <p:guide orient="horz" pos="125"/>
        <p:guide orient="horz" pos="462"/>
        <p:guide orient="horz" pos="2004"/>
        <p:guide orient="horz" pos="874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-1920" y="-102"/>
      </p:cViewPr>
      <p:guideLst>
        <p:guide orient="horz" pos="312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defTabSz="916004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algn="r" defTabSz="916004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1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defTabSz="916004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45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algn="r" defTabSz="916004" eaLnBrk="1" hangingPunct="1">
              <a:defRPr sz="1200"/>
            </a:lvl1pPr>
          </a:lstStyle>
          <a:p>
            <a:pPr>
              <a:defRPr/>
            </a:pPr>
            <a:fld id="{6BBBADD6-3793-4DF8-95AC-AD8585A578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80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defTabSz="916004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algn="r" defTabSz="916004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511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defTabSz="916004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45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algn="r" defTabSz="916004" eaLnBrk="1" hangingPunct="1">
              <a:defRPr sz="1200"/>
            </a:lvl1pPr>
          </a:lstStyle>
          <a:p>
            <a:pPr>
              <a:defRPr/>
            </a:pPr>
            <a:fld id="{21F69BA9-D86D-40DE-865F-6FFAE7C930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656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15112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69BA9-D86D-40DE-865F-6FFAE7C93006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6">
            <a:extLst>
              <a:ext uri="{FF2B5EF4-FFF2-40B4-BE49-F238E27FC236}">
                <a16:creationId xmlns="" xmlns:a16="http://schemas.microsoft.com/office/drawing/2014/main" id="{9251EDA7-E8BC-427B-9A22-FCE4997DE3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442" y="4203059"/>
            <a:ext cx="793750" cy="794193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940594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>
            <a:off x="2003428" y="1860947"/>
            <a:ext cx="28559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3" y="1022749"/>
            <a:ext cx="8520113" cy="364331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GB" noProof="0" smtClean="0"/>
              <a:t>Untertitel durch Klicken bearbeiten</a:t>
            </a:r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8" y="1"/>
            <a:ext cx="8520113" cy="950119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GB" noProof="0" smtClean="0"/>
              <a:t>TITELMASTER</a:t>
            </a:r>
            <a:br>
              <a:rPr lang="en-GB" noProof="0" smtClean="0"/>
            </a:br>
            <a:r>
              <a:rPr lang="en-GB" noProof="0" smtClean="0"/>
              <a:t>FORMAT </a:t>
            </a:r>
          </a:p>
        </p:txBody>
      </p:sp>
      <p:pic>
        <p:nvPicPr>
          <p:cNvPr id="8" name="Picture 2" descr="https://www.helmholtz.de/fileadmin/user_upload/04_mediathek/Logos_2017/2017_H_Logo_RGB_D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374574"/>
            <a:ext cx="4257776" cy="64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04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4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0203" y="77393"/>
            <a:ext cx="2132013" cy="42505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8" y="77393"/>
            <a:ext cx="6245225" cy="42505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4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08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69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578" y="733427"/>
            <a:ext cx="4183063" cy="35944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8038" y="733427"/>
            <a:ext cx="4184650" cy="35944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2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6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3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07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30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08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6">
            <a:extLst>
              <a:ext uri="{FF2B5EF4-FFF2-40B4-BE49-F238E27FC236}">
                <a16:creationId xmlns="" xmlns:a16="http://schemas.microsoft.com/office/drawing/2014/main" id="{9251EDA7-E8BC-427B-9A22-FCE4997DE37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362" y="4450992"/>
            <a:ext cx="567046" cy="567362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"/>
            <a:ext cx="9144000" cy="558404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8" y="733427"/>
            <a:ext cx="8520113" cy="359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3" y="77391"/>
            <a:ext cx="8520113" cy="408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2578" y="4710112"/>
            <a:ext cx="759301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US" sz="900" b="1" baseline="0" dirty="0" smtClean="0">
                <a:solidFill>
                  <a:schemeClr val="bg2"/>
                </a:solidFill>
              </a:rPr>
              <a:t>Axel Lindner </a:t>
            </a:r>
            <a:r>
              <a:rPr lang="en-US" sz="900" dirty="0" smtClean="0">
                <a:solidFill>
                  <a:schemeClr val="bg2"/>
                </a:solidFill>
              </a:rPr>
              <a:t>| Infrastructure</a:t>
            </a:r>
            <a:r>
              <a:rPr lang="en-US" sz="900" baseline="0" dirty="0" smtClean="0">
                <a:solidFill>
                  <a:schemeClr val="bg2"/>
                </a:solidFill>
              </a:rPr>
              <a:t> | MADMAX  Coll. Meeting, October 2018 </a:t>
            </a:r>
            <a:r>
              <a:rPr lang="en-US" sz="900" dirty="0" smtClean="0">
                <a:solidFill>
                  <a:schemeClr val="bg2"/>
                </a:solidFill>
              </a:rPr>
              <a:t>|  </a:t>
            </a:r>
            <a:r>
              <a:rPr lang="en-US" sz="900" b="1" dirty="0">
                <a:solidFill>
                  <a:schemeClr val="bg2"/>
                </a:solidFill>
              </a:rPr>
              <a:t>Page </a:t>
            </a:r>
            <a:fld id="{923F0CC2-46E0-4B3F-8A7E-899E8D41A897}" type="slidenum">
              <a:rPr lang="en-US" sz="900" b="1" smtClean="0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US" sz="900" b="1" dirty="0">
              <a:solidFill>
                <a:schemeClr val="bg2"/>
              </a:solidFill>
            </a:endParaRPr>
          </a:p>
        </p:txBody>
      </p:sp>
      <p:pic>
        <p:nvPicPr>
          <p:cNvPr id="8" name="Picture 2" descr="https://www.helmholtz.de/fileadmin/user_upload/04_mediathek/Logos_2017/2017_H_Logo_RGB_DE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659797"/>
            <a:ext cx="2376264" cy="36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0" fontAlgn="base" hangingPunct="0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mpp.mpg.de/event/5777/session/1/contribution/11/material/slides/0.li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1"/>
            <a:ext cx="9144000" cy="110974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548" y="1452061"/>
            <a:ext cx="3890809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Axel Lindner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presenting work </a:t>
            </a:r>
            <a:br>
              <a:rPr lang="en-US" sz="2000" dirty="0" smtClean="0"/>
            </a:br>
            <a:r>
              <a:rPr lang="en-US" sz="2000" dirty="0" smtClean="0"/>
              <a:t>mainly done by </a:t>
            </a:r>
            <a:r>
              <a:rPr lang="en-US" sz="2000" dirty="0" err="1" smtClean="0"/>
              <a:t>Jörn</a:t>
            </a:r>
            <a:r>
              <a:rPr lang="en-US" sz="2000" dirty="0" smtClean="0"/>
              <a:t> Schaffran</a:t>
            </a:r>
          </a:p>
          <a:p>
            <a:endParaRPr lang="en-US" sz="2000" dirty="0"/>
          </a:p>
          <a:p>
            <a:r>
              <a:rPr lang="en-US" sz="2000" dirty="0" smtClean="0"/>
              <a:t>MADMAX collaboration meeting </a:t>
            </a:r>
            <a:br>
              <a:rPr lang="en-US" sz="2000" dirty="0" smtClean="0"/>
            </a:br>
            <a:r>
              <a:rPr lang="en-US" sz="2000" dirty="0" smtClean="0"/>
              <a:t>Zaragoza, October 2018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81222" y="67244"/>
            <a:ext cx="8520113" cy="950119"/>
          </a:xfrm>
        </p:spPr>
        <p:txBody>
          <a:bodyPr anchor="ctr" anchorCtr="0"/>
          <a:lstStyle/>
          <a:p>
            <a:r>
              <a:rPr lang="en-US" dirty="0" smtClean="0"/>
              <a:t>   Infrastructure for </a:t>
            </a:r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196" y="2"/>
            <a:ext cx="3381554" cy="1129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028" name="Picture 4" descr="MadMax I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151" y="1650661"/>
            <a:ext cx="3266536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372861" y="3349183"/>
            <a:ext cx="23102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https://madmaxiot.com/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36" y="800483"/>
            <a:ext cx="8241665" cy="3572777"/>
          </a:xfrm>
        </p:spPr>
        <p:txBody>
          <a:bodyPr/>
          <a:lstStyle/>
          <a:p>
            <a:r>
              <a:rPr lang="en-US" sz="1600" dirty="0" smtClean="0"/>
              <a:t>There is no significant change since the last May meeting.</a:t>
            </a:r>
            <a:br>
              <a:rPr lang="en-US" sz="1600" dirty="0" smtClean="0"/>
            </a:br>
            <a:r>
              <a:rPr lang="en-US" sz="1600" dirty="0" smtClean="0"/>
              <a:t>See </a:t>
            </a:r>
            <a:r>
              <a:rPr lang="en-US" sz="1600" dirty="0" err="1" smtClean="0"/>
              <a:t>Jörn’s</a:t>
            </a:r>
            <a:r>
              <a:rPr lang="en-US" sz="1600" dirty="0" smtClean="0"/>
              <a:t> slides at </a:t>
            </a:r>
            <a:br>
              <a:rPr lang="en-US" sz="1600" dirty="0" smtClean="0"/>
            </a:b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indico.mpp.mpg.de/event/5777/session/1/contribution/11/material/slides/0.link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dirty="0" smtClean="0"/>
              <a:t>Good news:</a:t>
            </a:r>
          </a:p>
          <a:p>
            <a:pPr lvl="1"/>
            <a:r>
              <a:rPr lang="en-US" dirty="0" smtClean="0"/>
              <a:t>QU excellence cluster of Hamburg University approved:</a:t>
            </a:r>
            <a:br>
              <a:rPr lang="en-US" dirty="0" smtClean="0"/>
            </a:br>
            <a:r>
              <a:rPr lang="en-US" dirty="0" smtClean="0"/>
              <a:t>DESY will get additional funds for the </a:t>
            </a:r>
            <a:r>
              <a:rPr lang="en-US" dirty="0" err="1" smtClean="0"/>
              <a:t>cryo</a:t>
            </a:r>
            <a:r>
              <a:rPr lang="en-US" dirty="0" smtClean="0"/>
              <a:t>-platform (details to be clarified).</a:t>
            </a:r>
          </a:p>
          <a:p>
            <a:pPr lvl="1"/>
            <a:r>
              <a:rPr lang="en-US" dirty="0" smtClean="0"/>
              <a:t>Position for an engineer at DESY for </a:t>
            </a:r>
            <a:r>
              <a:rPr lang="en-US" dirty="0" err="1" smtClean="0"/>
              <a:t>axion</a:t>
            </a:r>
            <a:r>
              <a:rPr lang="en-US" dirty="0" smtClean="0"/>
              <a:t> experiments opened.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1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HERA North hall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8" y="733427"/>
            <a:ext cx="3777588" cy="3594497"/>
          </a:xfrm>
        </p:spPr>
        <p:txBody>
          <a:bodyPr/>
          <a:lstStyle/>
          <a:p>
            <a:r>
              <a:rPr lang="en-US" sz="1600" dirty="0" smtClean="0"/>
              <a:t>ALPS </a:t>
            </a:r>
            <a:r>
              <a:rPr lang="en-US" sz="1600" dirty="0" err="1" smtClean="0"/>
              <a:t>IIc</a:t>
            </a:r>
            <a:r>
              <a:rPr lang="en-US" sz="1600" dirty="0" smtClean="0"/>
              <a:t> </a:t>
            </a:r>
            <a:endParaRPr lang="en-US" sz="1600" dirty="0"/>
          </a:p>
          <a:p>
            <a:pPr lvl="1"/>
            <a:r>
              <a:rPr lang="en-US" sz="1200" dirty="0" smtClean="0"/>
              <a:t>under construction</a:t>
            </a:r>
          </a:p>
          <a:p>
            <a:pPr lvl="1"/>
            <a:r>
              <a:rPr lang="en-US" sz="1200" dirty="0" smtClean="0"/>
              <a:t>Cryogenics available in summer 2020</a:t>
            </a:r>
            <a:endParaRPr lang="en-US" sz="1200" dirty="0" smtClean="0"/>
          </a:p>
          <a:p>
            <a:r>
              <a:rPr lang="en-US" sz="1600" dirty="0" smtClean="0"/>
              <a:t>MADMAX</a:t>
            </a:r>
          </a:p>
          <a:p>
            <a:r>
              <a:rPr lang="en-US" sz="1600" dirty="0" smtClean="0"/>
              <a:t>Further smaller scale </a:t>
            </a:r>
            <a:br>
              <a:rPr lang="en-US" sz="1600" dirty="0" smtClean="0"/>
            </a:br>
            <a:r>
              <a:rPr lang="en-US" sz="1600" dirty="0" smtClean="0"/>
              <a:t>experiments requiring </a:t>
            </a:r>
            <a:br>
              <a:rPr lang="en-US" sz="1600" dirty="0" smtClean="0"/>
            </a:br>
            <a:r>
              <a:rPr lang="en-US" sz="1600" dirty="0" smtClean="0"/>
              <a:t>cryogenics (planning).</a:t>
            </a:r>
          </a:p>
          <a:p>
            <a:pPr lvl="1"/>
            <a:r>
              <a:rPr lang="en-US" dirty="0" smtClean="0"/>
              <a:t>Cold mirrors for GWD.</a:t>
            </a:r>
          </a:p>
          <a:p>
            <a:pPr lvl="1"/>
            <a:r>
              <a:rPr lang="en-US" dirty="0" smtClean="0"/>
              <a:t>Test magnet for detector R&amp;D.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Have to consider </a:t>
            </a:r>
            <a:r>
              <a:rPr lang="en-US" sz="1600" dirty="0" smtClean="0"/>
              <a:t>MADMAX </a:t>
            </a:r>
            <a:br>
              <a:rPr lang="en-US" sz="1600" dirty="0" smtClean="0"/>
            </a:br>
            <a:r>
              <a:rPr lang="en-US" sz="1600" dirty="0" smtClean="0"/>
              <a:t>magnetic </a:t>
            </a:r>
            <a:r>
              <a:rPr lang="en-US" sz="1600" dirty="0" smtClean="0"/>
              <a:t>fringe fields!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147" y="641931"/>
            <a:ext cx="4698475" cy="3695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69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selected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8" y="733427"/>
            <a:ext cx="7569832" cy="3838573"/>
          </a:xfrm>
        </p:spPr>
        <p:txBody>
          <a:bodyPr/>
          <a:lstStyle/>
          <a:p>
            <a:r>
              <a:rPr lang="en-US" sz="1600" dirty="0" smtClean="0"/>
              <a:t>Power supply</a:t>
            </a:r>
          </a:p>
          <a:p>
            <a:pPr lvl="1"/>
            <a:r>
              <a:rPr lang="en-US" sz="1200" dirty="0" smtClean="0"/>
              <a:t>Might be located in the floor above the hall to save space in the experimental area.</a:t>
            </a:r>
            <a:br>
              <a:rPr lang="en-US" sz="1200" dirty="0" smtClean="0"/>
            </a:br>
            <a:r>
              <a:rPr lang="en-US" sz="1200" dirty="0" smtClean="0"/>
              <a:t>This floor might also house the dump switch.</a:t>
            </a:r>
          </a:p>
          <a:p>
            <a:pPr lvl="1"/>
            <a:r>
              <a:rPr lang="en-US" sz="1200" dirty="0" smtClean="0"/>
              <a:t>Providing 10 kA down the hall might be easier than going for 30 kA. </a:t>
            </a:r>
          </a:p>
          <a:p>
            <a:r>
              <a:rPr lang="en-US" sz="1600" dirty="0" smtClean="0"/>
              <a:t>H1 iron yoke</a:t>
            </a:r>
          </a:p>
          <a:p>
            <a:pPr lvl="1"/>
            <a:r>
              <a:rPr lang="en-US" sz="1200" dirty="0"/>
              <a:t>The yoke is not homogeneous, but consists of plates. This might improve the shielding.</a:t>
            </a:r>
          </a:p>
          <a:p>
            <a:pPr lvl="1"/>
            <a:r>
              <a:rPr lang="en-US" sz="1200" dirty="0"/>
              <a:t>Cutting a large hole might be difficult due to the internal structure of the yoke to compensate for forces. Hence the yoke might have to stay open when housing MADMAX.</a:t>
            </a:r>
          </a:p>
          <a:p>
            <a:pPr lvl="1"/>
            <a:r>
              <a:rPr lang="en-US" sz="1200" dirty="0"/>
              <a:t>A calculation of the forces on the (open) yoke due to the MADMAX fringe fields </a:t>
            </a:r>
            <a:r>
              <a:rPr lang="en-US" sz="1200" dirty="0" smtClean="0"/>
              <a:t>remains to </a:t>
            </a:r>
            <a:r>
              <a:rPr lang="en-US" sz="1200" dirty="0"/>
              <a:t>be </a:t>
            </a:r>
            <a:r>
              <a:rPr lang="en-US" sz="1200" dirty="0" smtClean="0"/>
              <a:t>done.</a:t>
            </a:r>
          </a:p>
          <a:p>
            <a:r>
              <a:rPr lang="en-US" sz="1600" dirty="0" smtClean="0"/>
              <a:t>Prototype site</a:t>
            </a:r>
          </a:p>
          <a:p>
            <a:pPr lvl="1"/>
            <a:r>
              <a:rPr lang="en-US" sz="1200" dirty="0" smtClean="0"/>
              <a:t>Booster: HERA North unclear; potential conflicts with ALPS II are being investigated.</a:t>
            </a:r>
          </a:p>
          <a:p>
            <a:pPr lvl="1"/>
            <a:r>
              <a:rPr lang="en-US" sz="1200" dirty="0" smtClean="0"/>
              <a:t>There is very likely no space in HERA North for a prototype magnet; also fringe fields might be a problem for other experiments.</a:t>
            </a:r>
            <a:br>
              <a:rPr lang="en-US" sz="1200" dirty="0" smtClean="0"/>
            </a:br>
            <a:r>
              <a:rPr lang="en-US" sz="1200" dirty="0" smtClean="0"/>
              <a:t>Magnetic fringe fields might also be a problem for other potential DESY locations.</a:t>
            </a:r>
            <a:br>
              <a:rPr lang="en-US" sz="1200" dirty="0" smtClean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3167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of space requirements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309880"/>
              </p:ext>
            </p:extLst>
          </p:nvPr>
        </p:nvGraphicFramePr>
        <p:xfrm>
          <a:off x="404153" y="683455"/>
          <a:ext cx="7391400" cy="3324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2300"/>
                <a:gridCol w="774700"/>
                <a:gridCol w="1054100"/>
                <a:gridCol w="3670300"/>
              </a:tblGrid>
              <a:tr h="28987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item</a:t>
                      </a:r>
                      <a:endParaRPr lang="de-D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space [m</a:t>
                      </a:r>
                      <a:r>
                        <a:rPr lang="de-DE" sz="900" u="none" strike="noStrike" baseline="30000">
                          <a:effectLst/>
                        </a:rPr>
                        <a:t>2</a:t>
                      </a:r>
                      <a:r>
                        <a:rPr lang="de-DE" sz="900" u="none" strike="noStrike">
                          <a:effectLst/>
                        </a:rPr>
                        <a:t>]</a:t>
                      </a:r>
                      <a:endParaRPr lang="de-DE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place (bldg. 51)</a:t>
                      </a:r>
                      <a:endParaRPr lang="de-DE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err="1">
                          <a:effectLst/>
                        </a:rPr>
                        <a:t>comment</a:t>
                      </a:r>
                      <a:endParaRPr lang="de-DE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magnet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100" u="none" strike="noStrike">
                          <a:effectLst/>
                        </a:rPr>
                        <a:t>7 x 6(Ø)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R100/inner yoke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complete inner yoke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7030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cold box (+ dewar?)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100" u="none" strike="noStrike">
                          <a:effectLst/>
                        </a:rPr>
                        <a:t>4 x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R100/He plattform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next to distribution system (cryo platform); access from the top necessary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power supply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place depends on suitable distance power supply-magnet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dump switches + dump resistors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R100 or R601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close to power supply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current leads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R100/yoke?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probably close to magnet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731520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booster vessel (complete)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R100/inside magnet and extended outside of the yoke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main part are inside the magnet bore; yoke will not completely closed =&gt; gap of ~1.5m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703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electronics (booster/magnet/ slow control/cryogenic)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100" u="none" strike="noStrike">
                          <a:effectLst/>
                        </a:rPr>
                        <a:t>6.5 x 5.5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R100/electronic tailor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10 standard racks; dimensions of electronic trailor: ~6.5m x 11m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7030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working places (PC)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100" u="none" strike="noStrike">
                          <a:effectLst/>
                        </a:rPr>
                        <a:t>5 x 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R100/electronic tailor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2 PC working places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assembly area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work shop?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is this required or a "nice to have"?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0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8" y="733427"/>
            <a:ext cx="7569832" cy="3594497"/>
          </a:xfrm>
        </p:spPr>
        <p:txBody>
          <a:bodyPr/>
          <a:lstStyle/>
          <a:p>
            <a:r>
              <a:rPr lang="en-US" sz="1600" dirty="0" smtClean="0"/>
              <a:t>HERA North hall</a:t>
            </a:r>
          </a:p>
          <a:p>
            <a:pPr lvl="1"/>
            <a:r>
              <a:rPr lang="en-US" sz="1200" dirty="0" smtClean="0"/>
              <a:t>Start a 3D modelling of the hall for a more detailed planning. </a:t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sz="1600" dirty="0" smtClean="0"/>
              <a:t>H1 iron yoke</a:t>
            </a:r>
          </a:p>
          <a:p>
            <a:pPr lvl="1"/>
            <a:r>
              <a:rPr lang="en-US" sz="1200" dirty="0" smtClean="0"/>
              <a:t>Understand effect of magnetic fringe field.</a:t>
            </a:r>
          </a:p>
          <a:p>
            <a:pPr lvl="1"/>
            <a:endParaRPr lang="en-US" sz="1200" dirty="0"/>
          </a:p>
          <a:p>
            <a:r>
              <a:rPr lang="en-US" sz="1600" dirty="0"/>
              <a:t>Prototype </a:t>
            </a:r>
            <a:r>
              <a:rPr lang="en-US" sz="1600" dirty="0" smtClean="0"/>
              <a:t>magnet</a:t>
            </a:r>
          </a:p>
          <a:p>
            <a:pPr lvl="1"/>
            <a:r>
              <a:rPr lang="en-US" sz="1200" dirty="0" smtClean="0"/>
              <a:t>Need to also estimate fringe field to look for site options.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306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SY_Vortrag_3-1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243</Words>
  <Application>Microsoft Office PowerPoint</Application>
  <PresentationFormat>On-screen Show (16:9)</PresentationFormat>
  <Paragraphs>81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Wingdings</vt:lpstr>
      <vt:lpstr>Arial Black</vt:lpstr>
      <vt:lpstr>Calibri</vt:lpstr>
      <vt:lpstr>2_DESY_Vortrag_3-1</vt:lpstr>
      <vt:lpstr>   Infrastructure for </vt:lpstr>
      <vt:lpstr>General</vt:lpstr>
      <vt:lpstr>HERA North hall</vt:lpstr>
      <vt:lpstr>Some selected details</vt:lpstr>
      <vt:lpstr>Collection of space requirements</vt:lpstr>
      <vt:lpstr>Next steps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sommera</dc:creator>
  <cp:lastModifiedBy>Axel Lindner</cp:lastModifiedBy>
  <cp:revision>1523</cp:revision>
  <cp:lastPrinted>2011-07-19T10:59:09Z</cp:lastPrinted>
  <dcterms:created xsi:type="dcterms:W3CDTF">2008-04-14T12:45:38Z</dcterms:created>
  <dcterms:modified xsi:type="dcterms:W3CDTF">2018-10-08T09:17:55Z</dcterms:modified>
</cp:coreProperties>
</file>