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975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0" r:id="rId22"/>
    <p:sldId id="269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80FF"/>
    <a:srgbClr val="6666FF"/>
    <a:srgbClr val="000000"/>
    <a:srgbClr val="F4F4F4"/>
    <a:srgbClr val="0081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 showOutlineIcons="0" horzBarState="maximized">
    <p:restoredLeft sz="15620"/>
    <p:restoredTop sz="94660"/>
  </p:normalViewPr>
  <p:slideViewPr>
    <p:cSldViewPr snapToObjects="1">
      <p:cViewPr varScale="1">
        <p:scale>
          <a:sx n="101" d="100"/>
          <a:sy n="101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66FCD-704C-A748-BBA4-03B3B39D6D53}" type="datetimeFigureOut">
              <a:rPr lang="en-US" smtClean="0"/>
              <a:pPr/>
              <a:t>12/3/09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3BD95-2C84-8D45-8FAE-8E80CD1D7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A07C0-6D5D-8B46-B8EF-4632A6DEBA81}" type="datetimeFigureOut">
              <a:rPr lang="en-US" smtClean="0"/>
              <a:pPr/>
              <a:t>12/3/09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3ACA5-994B-B44A-AA48-808A14C41A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3ACA5-994B-B44A-AA48-808A14C41AE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D2970AF-B3A1-DC41-826E-CA963DB430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df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df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d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5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Performance and Validation</a:t>
            </a:r>
            <a:br>
              <a:rPr lang="en-US" dirty="0" smtClean="0"/>
            </a:br>
            <a:r>
              <a:rPr lang="en-US" dirty="0" smtClean="0"/>
              <a:t>of Jet Calibration in ATLAS</a:t>
            </a:r>
            <a:endParaRPr lang="en-US" dirty="0"/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2819400" y="5410200"/>
            <a:ext cx="6172200" cy="1371600"/>
          </a:xfrm>
        </p:spPr>
        <p:txBody>
          <a:bodyPr/>
          <a:lstStyle/>
          <a:p>
            <a:r>
              <a:rPr lang="en-US" dirty="0" smtClean="0"/>
              <a:t>Paola Giovannini</a:t>
            </a:r>
          </a:p>
          <a:p>
            <a:r>
              <a:rPr lang="en-US" dirty="0" smtClean="0"/>
              <a:t>MPP ATLAS-HEC group</a:t>
            </a:r>
          </a:p>
          <a:p>
            <a:endParaRPr lang="en-US" dirty="0"/>
          </a:p>
        </p:txBody>
      </p:sp>
      <p:pic>
        <p:nvPicPr>
          <p:cNvPr id="28" name="Picture 27" descr="logoweiss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16280" y="3495040"/>
            <a:ext cx="1036320" cy="1076960"/>
          </a:xfrm>
          <a:prstGeom prst="rect">
            <a:avLst/>
          </a:prstGeom>
        </p:spPr>
      </p:pic>
      <p:pic>
        <p:nvPicPr>
          <p:cNvPr id="7" name="Picture 6" descr="atlas2009-collision-vp1-140541-171897-new-le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30776"/>
            <a:ext cx="4449022" cy="3064264"/>
          </a:xfrm>
          <a:prstGeom prst="rect">
            <a:avLst/>
          </a:prstGeom>
        </p:spPr>
      </p:pic>
      <p:pic>
        <p:nvPicPr>
          <p:cNvPr id="8" name="Picture 7" descr="Mariecurieaction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102" y="5254752"/>
            <a:ext cx="1767840" cy="114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803324" y="1883152"/>
            <a:ext cx="1295400" cy="66817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84124" y="1865531"/>
            <a:ext cx="1219200" cy="674132"/>
          </a:xfrm>
          <a:prstGeom prst="ellipse">
            <a:avLst/>
          </a:prstGeom>
          <a:solidFill>
            <a:schemeClr val="bg2">
              <a:alpha val="46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1636" y="1998821"/>
            <a:ext cx="4773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M=173.1±0.6(stat.)±1.1(syst.) GeV/c</a:t>
            </a:r>
            <a:r>
              <a:rPr lang="en-US" sz="2000" b="1" baseline="30000" dirty="0" smtClean="0">
                <a:solidFill>
                  <a:schemeClr val="tx2"/>
                </a:solidFill>
              </a:rPr>
              <a:t>2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2073" y="2105799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[hep-ex/0903.2503]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41724" y="1736467"/>
            <a:ext cx="329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CDF and D0 combined result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Top mass measurement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3725" y="2926046"/>
            <a:ext cx="373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σ(Tevatron)      = 7.02 ± 0.63 pb</a:t>
            </a:r>
          </a:p>
          <a:p>
            <a:r>
              <a:rPr lang="en-US" dirty="0" smtClean="0"/>
              <a:t>σ(LHC@10TeV)= 400  ± 6% pb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12524" y="3694331"/>
            <a:ext cx="3618418" cy="565666"/>
            <a:chOff x="381000" y="3396734"/>
            <a:chExt cx="3618418" cy="565666"/>
          </a:xfrm>
        </p:grpSpPr>
        <p:sp>
          <p:nvSpPr>
            <p:cNvPr id="22" name="Rectangle 21"/>
            <p:cNvSpPr/>
            <p:nvPr/>
          </p:nvSpPr>
          <p:spPr>
            <a:xfrm>
              <a:off x="381000" y="3396734"/>
              <a:ext cx="3618418" cy="565666"/>
            </a:xfrm>
            <a:prstGeom prst="rect">
              <a:avLst/>
            </a:prstGeom>
            <a:solidFill>
              <a:schemeClr val="bg2">
                <a:alpha val="69000"/>
              </a:schemeClr>
            </a:solidFill>
            <a:ln>
              <a:solidFill>
                <a:schemeClr val="bg2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3461266"/>
              <a:ext cx="354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LHC will be a Top Factory!!!</a:t>
              </a:r>
              <a:endParaRPr 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84334" y="2971800"/>
            <a:ext cx="4021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the largest contribution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to the systematic error comes 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from the Jet Energy Scale (JES)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5292" y="4078069"/>
            <a:ext cx="399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JES == how well do we measure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the energy of partons &lt;-&gt; jets?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18" name="Straight Arrow Connector 17"/>
          <p:cNvCxnSpPr>
            <a:stCxn id="16" idx="5"/>
            <a:endCxn id="14" idx="0"/>
          </p:cNvCxnSpPr>
          <p:nvPr/>
        </p:nvCxnSpPr>
        <p:spPr>
          <a:xfrm rot="16200000" flipH="1">
            <a:off x="4842881" y="1519614"/>
            <a:ext cx="518322" cy="2386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91813" y="5257800"/>
            <a:ext cx="6094787" cy="646331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The real challenge for the top mass measurement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in ATLAS is the JES determination…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" y="1363980"/>
            <a:ext cx="7976616" cy="320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71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JES with Local Hadron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0" y="1363980"/>
            <a:ext cx="2903220" cy="5417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5616" y="1611451"/>
            <a:ext cx="3223584" cy="1200329"/>
          </a:xfrm>
          <a:prstGeom prst="rect">
            <a:avLst/>
          </a:prstGeom>
          <a:solidFill>
            <a:schemeClr val="bg1">
              <a:lumMod val="5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detector response (</a:t>
            </a:r>
            <a:r>
              <a:rPr lang="en-US" dirty="0" err="1" smtClean="0"/>
              <a:t>e/π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electronic and detector noise</a:t>
            </a:r>
          </a:p>
          <a:p>
            <a:pPr algn="ctr"/>
            <a:r>
              <a:rPr lang="en-US" dirty="0" smtClean="0"/>
              <a:t>out of time pile-up</a:t>
            </a:r>
          </a:p>
          <a:p>
            <a:pPr algn="ctr"/>
            <a:r>
              <a:rPr lang="en-US" dirty="0" smtClean="0"/>
              <a:t>dead material and leakage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3345180"/>
            <a:ext cx="2010023" cy="923330"/>
          </a:xfrm>
          <a:prstGeom prst="rect">
            <a:avLst/>
          </a:prstGeom>
          <a:solidFill>
            <a:schemeClr val="tx2">
              <a:lumMod val="75000"/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jet algorithm </a:t>
            </a:r>
          </a:p>
          <a:p>
            <a:pPr algn="ctr"/>
            <a:r>
              <a:rPr lang="en-US" dirty="0" smtClean="0"/>
              <a:t>in time pile-up</a:t>
            </a:r>
          </a:p>
          <a:p>
            <a:pPr algn="ctr"/>
            <a:r>
              <a:rPr lang="en-US" dirty="0" smtClean="0"/>
              <a:t>lost soft particles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945380"/>
            <a:ext cx="2791675" cy="646331"/>
          </a:xfrm>
          <a:prstGeom prst="rect">
            <a:avLst/>
          </a:prstGeom>
          <a:solidFill>
            <a:srgbClr val="0080FF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underlying event</a:t>
            </a:r>
          </a:p>
          <a:p>
            <a:pPr algn="ctr"/>
            <a:r>
              <a:rPr lang="en-US" dirty="0" smtClean="0"/>
              <a:t>parton level corrections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736050"/>
            <a:ext cx="1604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 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Corrections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336250"/>
            <a:ext cx="1604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LC Jet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Level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Corrections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716780"/>
            <a:ext cx="2057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FF"/>
                </a:solidFill>
              </a:rPr>
              <a:t>to be addressed</a:t>
            </a:r>
          </a:p>
          <a:p>
            <a:pPr algn="ctr"/>
            <a:r>
              <a:rPr lang="en-US" b="1" dirty="0" smtClean="0">
                <a:solidFill>
                  <a:srgbClr val="0080FF"/>
                </a:solidFill>
              </a:rPr>
              <a:t>separately in</a:t>
            </a:r>
          </a:p>
          <a:p>
            <a:pPr algn="ctr"/>
            <a:r>
              <a:rPr lang="en-US" b="1" dirty="0" smtClean="0">
                <a:solidFill>
                  <a:srgbClr val="0080FF"/>
                </a:solidFill>
              </a:rPr>
              <a:t>every physics</a:t>
            </a:r>
          </a:p>
          <a:p>
            <a:pPr algn="ctr"/>
            <a:r>
              <a:rPr lang="en-US" b="1" dirty="0" smtClean="0">
                <a:solidFill>
                  <a:srgbClr val="0080FF"/>
                </a:solidFill>
              </a:rPr>
              <a:t>analysis</a:t>
            </a:r>
            <a:r>
              <a:rPr lang="en-US" b="1" dirty="0" smtClean="0">
                <a:solidFill>
                  <a:srgbClr val="6666FF"/>
                </a:solidFill>
              </a:rPr>
              <a:t> </a:t>
            </a:r>
            <a:endParaRPr lang="en-US" b="1" dirty="0">
              <a:solidFill>
                <a:srgbClr val="66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JES with Local Hadron Calibration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1219200"/>
            <a:ext cx="3424999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3D </a:t>
            </a:r>
            <a:r>
              <a:rPr lang="en-US" dirty="0" err="1" smtClean="0"/>
              <a:t>Topo</a:t>
            </a:r>
            <a:r>
              <a:rPr lang="en-US" dirty="0" smtClean="0"/>
              <a:t> Clustering Algorithm</a:t>
            </a:r>
          </a:p>
          <a:p>
            <a:pPr algn="ctr"/>
            <a:r>
              <a:rPr lang="en-US" sz="1600" dirty="0" smtClean="0"/>
              <a:t>group cells in Clusters</a:t>
            </a:r>
            <a:endParaRPr lang="en-US" sz="1600" dirty="0" smtClean="0">
              <a:sym typeface="Wingdings"/>
            </a:endParaRPr>
          </a:p>
          <a:p>
            <a:pPr algn="ctr"/>
            <a:r>
              <a:rPr lang="en-US" sz="1600" dirty="0" smtClean="0">
                <a:sym typeface="Wingdings"/>
              </a:rPr>
              <a:t>suppressing noisy cells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394288" y="2297668"/>
            <a:ext cx="36255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classifies Clusters in em or had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743200"/>
            <a:ext cx="2749633" cy="61555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applies had weights (W)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corrects non-compensation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6518" y="3505200"/>
            <a:ext cx="4237082" cy="615553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applies Out Of Cluster (OOC) weights</a:t>
            </a:r>
          </a:p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recovers for noise suppression of good cells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4261247"/>
            <a:ext cx="4554251" cy="6155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applies Dead Material (DM) weights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recovers for energy lost upstream and leakage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5181600"/>
            <a:ext cx="4493387" cy="615553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runs jet finding on </a:t>
            </a:r>
            <a:r>
              <a:rPr lang="en-US" dirty="0" err="1" smtClean="0"/>
              <a:t>CaloCalTopoClusters</a:t>
            </a:r>
            <a:endParaRPr lang="en-US" dirty="0" smtClean="0"/>
          </a:p>
          <a:p>
            <a:pPr algn="ctr"/>
            <a:r>
              <a:rPr lang="en-US" sz="1600" dirty="0" smtClean="0"/>
              <a:t>after all local corrections are applied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068450" y="6013847"/>
            <a:ext cx="4713350" cy="6155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applies Jet Level Corrections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recovers for particles lost before the calorimeter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4072321" y="2200447"/>
            <a:ext cx="23894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4146933" y="5061333"/>
            <a:ext cx="23894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4148521" y="5909879"/>
            <a:ext cx="23894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999474" y="2396121"/>
            <a:ext cx="362726" cy="347079"/>
            <a:chOff x="1705724" y="2320714"/>
            <a:chExt cx="362726" cy="347079"/>
          </a:xfrm>
        </p:grpSpPr>
        <p:cxnSp>
          <p:nvCxnSpPr>
            <p:cNvPr id="49" name="Straight Connector 48"/>
            <p:cNvCxnSpPr/>
            <p:nvPr/>
          </p:nvCxnSpPr>
          <p:spPr>
            <a:xfrm rot="10800000">
              <a:off x="1706518" y="2320714"/>
              <a:ext cx="361932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1534169" y="2494651"/>
              <a:ext cx="344697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978233" y="3048000"/>
            <a:ext cx="756362" cy="457993"/>
            <a:chOff x="2978233" y="3048000"/>
            <a:chExt cx="756362" cy="457993"/>
          </a:xfrm>
        </p:grpSpPr>
        <p:cxnSp>
          <p:nvCxnSpPr>
            <p:cNvPr id="54" name="Straight Connector 53"/>
            <p:cNvCxnSpPr>
              <a:stCxn id="8" idx="3"/>
            </p:cNvCxnSpPr>
            <p:nvPr/>
          </p:nvCxnSpPr>
          <p:spPr>
            <a:xfrm flipV="1">
              <a:off x="2978233" y="3048000"/>
              <a:ext cx="755567" cy="29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3506689" y="3278088"/>
              <a:ext cx="45422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43600" y="3803254"/>
            <a:ext cx="756362" cy="457993"/>
            <a:chOff x="2978233" y="3048000"/>
            <a:chExt cx="756362" cy="457993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2978233" y="3048000"/>
              <a:ext cx="755567" cy="29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>
              <a:off x="3506689" y="3278088"/>
              <a:ext cx="454223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Performance of LC for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11580" y="83369"/>
            <a:ext cx="505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Linearity studies respect to “local truth”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371600"/>
            <a:ext cx="3698661" cy="1200329"/>
          </a:xfrm>
          <a:prstGeom prst="rect">
            <a:avLst/>
          </a:prstGeom>
          <a:noFill/>
          <a:ln w="57150" cmpd="sng">
            <a:solidFill>
              <a:schemeClr val="accent6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truth energy of </a:t>
            </a:r>
          </a:p>
          <a:p>
            <a:pPr algn="ctr"/>
            <a:r>
              <a:rPr lang="en-US" dirty="0" smtClean="0"/>
              <a:t>clusters after each correction</a:t>
            </a:r>
          </a:p>
          <a:p>
            <a:pPr algn="ctr"/>
            <a:r>
              <a:rPr lang="en-US" dirty="0" smtClean="0"/>
              <a:t>is build from cell truth</a:t>
            </a:r>
          </a:p>
          <a:p>
            <a:pPr algn="ctr"/>
            <a:r>
              <a:rPr lang="en-US" dirty="0" smtClean="0"/>
              <a:t>energy deposits (Calibration Hit)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6604" y="1371600"/>
            <a:ext cx="3496796" cy="1200329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summing the energy for all</a:t>
            </a:r>
          </a:p>
          <a:p>
            <a:pPr algn="ctr"/>
            <a:r>
              <a:rPr lang="en-US" dirty="0" smtClean="0"/>
              <a:t>the clusters in one jet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algn="ctr"/>
            <a:r>
              <a:rPr lang="en-US" dirty="0" smtClean="0">
                <a:sym typeface="Wingdings"/>
              </a:rPr>
              <a:t>jet energy after each correction</a:t>
            </a:r>
          </a:p>
          <a:p>
            <a:pPr algn="ctr"/>
            <a:r>
              <a:rPr lang="en-US" dirty="0" smtClean="0">
                <a:sym typeface="Wingdings"/>
              </a:rPr>
              <a:t>(before Jet Level)</a:t>
            </a:r>
          </a:p>
        </p:txBody>
      </p:sp>
      <p:pic>
        <p:nvPicPr>
          <p:cNvPr id="9" name="Picture 8" descr="test1aLinearityHit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" y="2971800"/>
            <a:ext cx="5298440" cy="3307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9651" y="2971800"/>
            <a:ext cx="215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corrected for had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compensation (W)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3801070"/>
            <a:ext cx="285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corrected for had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compensation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and out of cluster (OOC)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971871"/>
            <a:ext cx="2754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corrected for had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compensation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and out of cluster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and dead material (DM)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181601" y="3323881"/>
            <a:ext cx="830695" cy="56231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5257800" y="4267200"/>
            <a:ext cx="990600" cy="1588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5257799" y="4895672"/>
            <a:ext cx="711852" cy="6246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960" y="2831068"/>
            <a:ext cx="2831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cs typeface="Helvetica"/>
              </a:rPr>
              <a:t>Pythia di-jet simulations</a:t>
            </a:r>
            <a:endParaRPr lang="en-US" dirty="0">
              <a:solidFill>
                <a:schemeClr val="tx2"/>
              </a:solidFill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72469" y="3901469"/>
            <a:ext cx="17714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Reco/Truth      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8600" y="6336268"/>
            <a:ext cx="7699907" cy="369332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Ratio should be 1 … need of EXTRA correction based on Jet properties!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-184493" y="5613564"/>
            <a:ext cx="128338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43600" y="381000"/>
            <a:ext cx="26045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cs typeface="Helvetica"/>
              </a:rPr>
              <a:t>AntiKt4 Jet Algorithm</a:t>
            </a:r>
            <a:endParaRPr lang="en-US" dirty="0">
              <a:solidFill>
                <a:schemeClr val="tx2"/>
              </a:solidFill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ETPerform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85720"/>
            <a:ext cx="4409440" cy="419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Performance of LC for MET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1396590"/>
            <a:ext cx="3464560" cy="923330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</a:t>
            </a:r>
            <a:r>
              <a:rPr lang="en-US" dirty="0" err="1" smtClean="0"/>
              <a:t>trueMET-recoMET</a:t>
            </a:r>
            <a:r>
              <a:rPr lang="en-US" dirty="0" smtClean="0"/>
              <a:t>    </a:t>
            </a:r>
          </a:p>
          <a:p>
            <a:r>
              <a:rPr lang="en-US" dirty="0" smtClean="0"/>
              <a:t>Linearity= ---------------------------</a:t>
            </a:r>
          </a:p>
          <a:p>
            <a:r>
              <a:rPr lang="en-US" dirty="0" smtClean="0"/>
              <a:t>                          </a:t>
            </a:r>
            <a:r>
              <a:rPr lang="en-US" dirty="0" err="1" smtClean="0"/>
              <a:t>trueMET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148147" y="1371600"/>
            <a:ext cx="2386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should be 0!</a:t>
            </a:r>
          </a:p>
          <a:p>
            <a:pPr algn="ctr"/>
            <a:r>
              <a:rPr lang="en-US" dirty="0" smtClean="0"/>
              <a:t>needs a cut (20 GeV)</a:t>
            </a:r>
          </a:p>
          <a:p>
            <a:pPr algn="ctr"/>
            <a:r>
              <a:rPr lang="en-US" dirty="0" smtClean="0"/>
              <a:t>on the true MET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2526268"/>
            <a:ext cx="32542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Semi-leptonic top simulation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4114800" y="1828800"/>
            <a:ext cx="1804747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43863" y="1853624"/>
            <a:ext cx="2304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valid only for physics WITH REAL MET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3245" y="3011269"/>
            <a:ext cx="239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MET from LC after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all Local Corrections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7290" y="4001869"/>
            <a:ext cx="2390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MET from LC after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all Local Corrections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and Jet Corrections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0379" y="5257800"/>
            <a:ext cx="202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MET </a:t>
            </a:r>
            <a:r>
              <a:rPr lang="en-US" dirty="0" err="1" smtClean="0"/>
              <a:t>RefFinal</a:t>
            </a:r>
            <a:endParaRPr lang="en-US" dirty="0" smtClean="0"/>
          </a:p>
          <a:p>
            <a:pPr algn="ctr"/>
            <a:r>
              <a:rPr lang="en-US" dirty="0" smtClean="0"/>
              <a:t>ATLAS reference</a:t>
            </a:r>
          </a:p>
        </p:txBody>
      </p:sp>
      <p:cxnSp>
        <p:nvCxnSpPr>
          <p:cNvPr id="23" name="Straight Arrow Connector 22"/>
          <p:cNvCxnSpPr>
            <a:stCxn id="19" idx="1"/>
          </p:cNvCxnSpPr>
          <p:nvPr/>
        </p:nvCxnSpPr>
        <p:spPr>
          <a:xfrm rot="10800000" flipV="1">
            <a:off x="4343401" y="3334435"/>
            <a:ext cx="709845" cy="6674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1"/>
          </p:cNvCxnSpPr>
          <p:nvPr/>
        </p:nvCxnSpPr>
        <p:spPr>
          <a:xfrm rot="10800000" flipV="1">
            <a:off x="4343400" y="4463533"/>
            <a:ext cx="733890" cy="1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V="1">
            <a:off x="4337464" y="4931135"/>
            <a:ext cx="808851" cy="79698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62200" y="83369"/>
            <a:ext cx="639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Missing Transverse Energy (MET) -&gt; “film negative</a:t>
            </a:r>
            <a:r>
              <a:rPr lang="en-US" dirty="0" smtClean="0">
                <a:solidFill>
                  <a:schemeClr val="accent1"/>
                </a:solidFill>
              </a:rPr>
              <a:t>”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71816" cy="1143000"/>
          </a:xfrm>
        </p:spPr>
        <p:txBody>
          <a:bodyPr/>
          <a:lstStyle/>
          <a:p>
            <a:r>
              <a:rPr lang="en-US" dirty="0" smtClean="0"/>
              <a:t>Validation of LC on data ...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636295" y="3733800"/>
            <a:ext cx="3288505" cy="923330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when looking at the data/MC</a:t>
            </a:r>
          </a:p>
          <a:p>
            <a:pPr algn="ctr"/>
            <a:r>
              <a:rPr lang="en-US" dirty="0" smtClean="0"/>
              <a:t>comparison of a specific level</a:t>
            </a:r>
          </a:p>
          <a:p>
            <a:pPr algn="ctr"/>
            <a:r>
              <a:rPr lang="en-US" dirty="0" smtClean="0"/>
              <a:t>of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29875"/>
            <a:ext cx="3929281" cy="1200329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each LC correction is obtained </a:t>
            </a:r>
          </a:p>
          <a:p>
            <a:pPr algn="ctr"/>
            <a:r>
              <a:rPr lang="en-US" dirty="0" smtClean="0"/>
              <a:t>based on a specific cluster property</a:t>
            </a:r>
          </a:p>
          <a:p>
            <a:pPr algn="ctr"/>
            <a:r>
              <a:rPr lang="en-US" dirty="0" smtClean="0"/>
              <a:t>(Cluster Moments like </a:t>
            </a:r>
          </a:p>
          <a:p>
            <a:pPr algn="ctr"/>
            <a:r>
              <a:rPr lang="en-US" dirty="0" smtClean="0"/>
              <a:t>energy density, shape ...)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186" y="1371600"/>
            <a:ext cx="646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Hadron Calibration is a Monte Carlo based approach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73732" y="1796534"/>
            <a:ext cx="468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validation implies Monte Carlo validation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370806" y="1741726"/>
            <a:ext cx="2058194" cy="241856"/>
            <a:chOff x="1370806" y="1741726"/>
            <a:chExt cx="2058194" cy="241856"/>
          </a:xfrm>
        </p:grpSpPr>
        <p:cxnSp>
          <p:nvCxnSpPr>
            <p:cNvPr id="28" name="Straight Connector 27"/>
            <p:cNvCxnSpPr/>
            <p:nvPr/>
          </p:nvCxnSpPr>
          <p:spPr>
            <a:xfrm rot="5400000">
              <a:off x="1251466" y="1861066"/>
              <a:ext cx="24026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1370806" y="1981994"/>
              <a:ext cx="205819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65343" y="2286000"/>
            <a:ext cx="446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 provides “candles” for MC validation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057400" y="3059668"/>
            <a:ext cx="605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variables on which data/MC comparison is meaningful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2236232" y="2857500"/>
            <a:ext cx="40433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903631" y="5054929"/>
            <a:ext cx="2868769" cy="1200329"/>
          </a:xfrm>
          <a:prstGeom prst="rect">
            <a:avLst/>
          </a:prstGeom>
          <a:noFill/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there are discrepancies</a:t>
            </a:r>
          </a:p>
          <a:p>
            <a:pPr algn="ctr"/>
            <a:r>
              <a:rPr lang="en-US" dirty="0" smtClean="0"/>
              <a:t>the simulation </a:t>
            </a:r>
          </a:p>
          <a:p>
            <a:pPr algn="ctr"/>
            <a:r>
              <a:rPr lang="en-US" dirty="0" smtClean="0"/>
              <a:t>of the cluster property</a:t>
            </a:r>
          </a:p>
          <a:p>
            <a:pPr algn="ctr"/>
            <a:r>
              <a:rPr lang="en-US" dirty="0" smtClean="0"/>
              <a:t>probably went wrong..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0600" y="5172670"/>
            <a:ext cx="2962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40"/>
                </a:solidFill>
              </a:rPr>
              <a:t>Cluster Moments</a:t>
            </a:r>
          </a:p>
          <a:p>
            <a:r>
              <a:rPr lang="en-US" b="1" dirty="0" smtClean="0">
                <a:solidFill>
                  <a:srgbClr val="800040"/>
                </a:solidFill>
              </a:rPr>
              <a:t>are the LC candles for</a:t>
            </a:r>
          </a:p>
          <a:p>
            <a:r>
              <a:rPr lang="en-US" b="1" dirty="0" smtClean="0">
                <a:solidFill>
                  <a:srgbClr val="800040"/>
                </a:solidFill>
              </a:rPr>
              <a:t>Monte Carlo validation</a:t>
            </a:r>
            <a:endParaRPr lang="en-US" b="1" dirty="0">
              <a:solidFill>
                <a:srgbClr val="80004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245986" y="4191000"/>
            <a:ext cx="402214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6142889" y="4838842"/>
            <a:ext cx="363423" cy="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Validation of LC on data 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6450" y="1295400"/>
            <a:ext cx="4541520" cy="5486400"/>
            <a:chOff x="276450" y="1371600"/>
            <a:chExt cx="4541520" cy="5486400"/>
          </a:xfrm>
        </p:grpSpPr>
        <p:pic>
          <p:nvPicPr>
            <p:cNvPr id="7" name="Picture 6" descr="FirstDataJet50GeVLcOE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450" y="4023360"/>
              <a:ext cx="4541520" cy="2834640"/>
            </a:xfrm>
            <a:prstGeom prst="rect">
              <a:avLst/>
            </a:prstGeom>
          </p:spPr>
        </p:pic>
        <p:pic>
          <p:nvPicPr>
            <p:cNvPr id="8" name="Picture 7" descr="FirstDataJet15GeVLcOE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450" y="1371600"/>
              <a:ext cx="4541520" cy="283464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976535" y="1334869"/>
            <a:ext cx="327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the energy of each step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is normalized to the em scale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3962400" y="1981200"/>
            <a:ext cx="1828800" cy="685800"/>
          </a:xfrm>
          <a:prstGeom prst="straightConnector1">
            <a:avLst/>
          </a:prstGeom>
          <a:ln w="381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57800" y="2279715"/>
            <a:ext cx="274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same plot done for data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and MC reco simulation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3558" y="87868"/>
            <a:ext cx="52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182"/>
                </a:solidFill>
              </a:rPr>
              <a:t>No “proper truth” is provided by nature…</a:t>
            </a:r>
            <a:endParaRPr lang="en-US" b="1" dirty="0">
              <a:solidFill>
                <a:srgbClr val="00818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8651" y="3352800"/>
            <a:ext cx="215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corrected for had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compensation (W)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4114800"/>
            <a:ext cx="285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corrected for had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compensation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and out of cluster (OOC)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3058" y="5181600"/>
            <a:ext cx="2754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corrected for had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compensation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and out of cluster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and dead material (DM)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1600200"/>
            <a:ext cx="147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GeV Jets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4343400"/>
            <a:ext cx="147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GeV Jets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Validation of LC on data 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46140" y="76200"/>
            <a:ext cx="261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Beam Splash Events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4500 clusters !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" y="1295400"/>
            <a:ext cx="6721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splash events have a completely weird geometry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jets don’t make any sense… but clusters are still interesting..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0" name="Picture 9" descr="1be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0"/>
            <a:ext cx="6055360" cy="3779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7800" y="2743200"/>
            <a:ext cx="17688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</a:t>
            </a:r>
          </a:p>
          <a:p>
            <a:r>
              <a:rPr lang="en-US" sz="1600" dirty="0" smtClean="0"/>
              <a:t>work in progress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9370" y="3198673"/>
            <a:ext cx="262123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clusters are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very energetic: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tx2"/>
                </a:solidFill>
              </a:rPr>
              <a:t>small DM corrections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chemeClr val="tx2"/>
                </a:solidFill>
              </a:rPr>
              <a:t>no OOC corrections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(clusters due to split!)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6255258"/>
            <a:ext cx="609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The reconstruction machinery seems to work!!!!!!!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Validation of LC on data 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164068"/>
            <a:ext cx="317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900 GeV Collision Events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184" y="2133600"/>
            <a:ext cx="817403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very little statistics : ~ 200 collisions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used ESD.run140541.LArAndMBTSInTime.reco_f175.pool.root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for the Monte Carlo:</a:t>
            </a:r>
          </a:p>
          <a:p>
            <a:r>
              <a:rPr lang="en-US" dirty="0" smtClean="0">
                <a:sym typeface="Wingdings"/>
              </a:rPr>
              <a:t>    mc09_900GeV.105001.pythia_minbias.recon.ESD.e466_s604_s582_r851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over data taking the solenoid field was off, while it’s on in the simulation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over data taking toroid was only at 50% of the nominal field, while it’s</a:t>
            </a:r>
          </a:p>
          <a:p>
            <a:r>
              <a:rPr lang="en-US" dirty="0" smtClean="0">
                <a:sym typeface="Wingdings"/>
              </a:rPr>
              <a:t>    on in the simulation </a:t>
            </a:r>
          </a:p>
          <a:p>
            <a:pPr>
              <a:buClr>
                <a:schemeClr val="tx2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new Monte Carlo simulation are being processed, to reproduce data </a:t>
            </a:r>
          </a:p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    taking conditions 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look at clusters, no energy bins (Et&gt; 1. GeV)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very preliminary result (but still very enjoyable!!! 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1535668"/>
            <a:ext cx="483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Some technical detail for reproducibility…..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Validation of LC on data ...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0200" y="164068"/>
            <a:ext cx="317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900 GeV Collision Events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 descr="LcOverEm_ClusIntegral_eta_S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47800"/>
            <a:ext cx="7569200" cy="472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1905000"/>
            <a:ext cx="1966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</a:p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6336268"/>
            <a:ext cx="554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hadronic scale discrepancy not fully understood….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5584852"/>
            <a:ext cx="990600" cy="81594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Background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20882"/>
            <a:ext cx="79184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182"/>
                </a:solidFill>
              </a:rPr>
              <a:t>Oct07</a:t>
            </a:r>
            <a:r>
              <a:rPr lang="en-US" dirty="0" smtClean="0"/>
              <a:t>         </a:t>
            </a:r>
            <a:r>
              <a:rPr lang="en-US" dirty="0" smtClean="0">
                <a:solidFill>
                  <a:srgbClr val="000000"/>
                </a:solidFill>
              </a:rPr>
              <a:t>PhD candidate at the Technical University Munich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8182"/>
                </a:solidFill>
              </a:rPr>
              <a:t>now</a:t>
            </a:r>
            <a:r>
              <a:rPr lang="en-US" dirty="0" smtClean="0"/>
              <a:t>           </a:t>
            </a:r>
            <a:r>
              <a:rPr lang="en-US" dirty="0" smtClean="0">
                <a:solidFill>
                  <a:srgbClr val="000000"/>
                </a:solidFill>
              </a:rPr>
              <a:t>Marie Curie ERS and IMPRS associate student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182"/>
                </a:solidFill>
              </a:rPr>
              <a:t>Oct 07        </a:t>
            </a:r>
            <a:r>
              <a:rPr lang="en-US" dirty="0" err="1" smtClean="0">
                <a:solidFill>
                  <a:srgbClr val="000000"/>
                </a:solidFill>
              </a:rPr>
              <a:t>Msc</a:t>
            </a:r>
            <a:r>
              <a:rPr lang="en-US" dirty="0" smtClean="0">
                <a:solidFill>
                  <a:srgbClr val="000000"/>
                </a:solidFill>
              </a:rPr>
              <a:t> In Particle Physics at the University of Bologna</a:t>
            </a:r>
          </a:p>
          <a:p>
            <a:r>
              <a:rPr lang="en-US" dirty="0" smtClean="0"/>
              <a:t>                   </a:t>
            </a:r>
            <a:r>
              <a:rPr lang="en-US" dirty="0" smtClean="0">
                <a:solidFill>
                  <a:srgbClr val="000000"/>
                </a:solidFill>
              </a:rPr>
              <a:t>working on beam test data for the LUCID detector in ATLAS                  </a:t>
            </a:r>
          </a:p>
          <a:p>
            <a:r>
              <a:rPr lang="en-US" dirty="0" smtClean="0"/>
              <a:t>                     </a:t>
            </a:r>
          </a:p>
          <a:p>
            <a:r>
              <a:rPr lang="en-US" dirty="0" smtClean="0">
                <a:solidFill>
                  <a:srgbClr val="008182"/>
                </a:solidFill>
              </a:rPr>
              <a:t>Oct05</a:t>
            </a:r>
            <a:r>
              <a:rPr lang="en-US" dirty="0" smtClean="0"/>
              <a:t>         </a:t>
            </a:r>
            <a:r>
              <a:rPr lang="en-US" dirty="0" smtClean="0">
                <a:solidFill>
                  <a:srgbClr val="000000"/>
                </a:solidFill>
              </a:rPr>
              <a:t>Erasmus Student at Trinity college Dublin</a:t>
            </a:r>
          </a:p>
          <a:p>
            <a:r>
              <a:rPr lang="en-US" dirty="0" smtClean="0">
                <a:solidFill>
                  <a:srgbClr val="008182"/>
                </a:solidFill>
              </a:rPr>
              <a:t>Feb06</a:t>
            </a:r>
            <a:r>
              <a:rPr lang="en-US" dirty="0" smtClean="0"/>
              <a:t>         </a:t>
            </a:r>
            <a:r>
              <a:rPr lang="en-US" dirty="0" smtClean="0">
                <a:solidFill>
                  <a:srgbClr val="000000"/>
                </a:solidFill>
              </a:rPr>
              <a:t>working on Nanosphere lithography and PLD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182"/>
                </a:solidFill>
              </a:rPr>
              <a:t>July04</a:t>
            </a:r>
            <a:r>
              <a:rPr lang="en-US" dirty="0" smtClean="0"/>
              <a:t>        </a:t>
            </a:r>
            <a:r>
              <a:rPr lang="en-US" dirty="0" smtClean="0">
                <a:solidFill>
                  <a:srgbClr val="000000"/>
                </a:solidFill>
              </a:rPr>
              <a:t>DESY summer student</a:t>
            </a:r>
          </a:p>
          <a:p>
            <a:r>
              <a:rPr lang="en-US" dirty="0" smtClean="0">
                <a:solidFill>
                  <a:srgbClr val="008182"/>
                </a:solidFill>
              </a:rPr>
              <a:t>Sept04</a:t>
            </a:r>
            <a:r>
              <a:rPr lang="en-US" dirty="0" smtClean="0"/>
              <a:t>        </a:t>
            </a:r>
            <a:r>
              <a:rPr lang="en-US" dirty="0" smtClean="0">
                <a:solidFill>
                  <a:srgbClr val="000000"/>
                </a:solidFill>
              </a:rPr>
              <a:t>working on deep inelastic scattering in ZEUS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182"/>
                </a:solidFill>
              </a:rPr>
              <a:t>July 04       </a:t>
            </a:r>
            <a:r>
              <a:rPr lang="en-US" dirty="0" err="1" smtClean="0">
                <a:solidFill>
                  <a:srgbClr val="000000"/>
                </a:solidFill>
              </a:rPr>
              <a:t>Bsc</a:t>
            </a:r>
            <a:r>
              <a:rPr lang="en-US" dirty="0" smtClean="0">
                <a:solidFill>
                  <a:srgbClr val="000000"/>
                </a:solidFill>
              </a:rPr>
              <a:t> in Physics at the University of Bologna</a:t>
            </a:r>
          </a:p>
          <a:p>
            <a:r>
              <a:rPr lang="en-US" dirty="0" smtClean="0"/>
              <a:t>                   </a:t>
            </a:r>
            <a:r>
              <a:rPr lang="en-US" dirty="0" smtClean="0">
                <a:solidFill>
                  <a:srgbClr val="000000"/>
                </a:solidFill>
              </a:rPr>
              <a:t>working on the </a:t>
            </a:r>
            <a:r>
              <a:rPr lang="en-US" dirty="0" err="1" smtClean="0">
                <a:solidFill>
                  <a:srgbClr val="000000"/>
                </a:solidFill>
              </a:rPr>
              <a:t>bbar</a:t>
            </a:r>
            <a:r>
              <a:rPr lang="en-US" dirty="0" smtClean="0">
                <a:solidFill>
                  <a:srgbClr val="000000"/>
                </a:solidFill>
              </a:rPr>
              <a:t> production cross section at HERA-B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05000"/>
            <a:ext cx="74006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understanding of the Local Hadronic Calibration in ATLAS has </a:t>
            </a:r>
          </a:p>
          <a:p>
            <a:pPr algn="ctr"/>
            <a:r>
              <a:rPr lang="en-US" dirty="0" smtClean="0"/>
              <a:t>    improved thanks to the performance studies</a:t>
            </a:r>
          </a:p>
          <a:p>
            <a:pPr algn="ctr"/>
            <a:endParaRPr lang="en-US" dirty="0" smtClean="0"/>
          </a:p>
          <a:p>
            <a:pPr algn="ctr">
              <a:buFont typeface="Wingdings" charset="2"/>
              <a:buChar char="ü"/>
            </a:pPr>
            <a:r>
              <a:rPr lang="en-US" dirty="0" smtClean="0"/>
              <a:t> validation of the calibration and the underlying simulation on </a:t>
            </a:r>
          </a:p>
          <a:p>
            <a:pPr algn="ctr"/>
            <a:r>
              <a:rPr lang="en-US" dirty="0" smtClean="0"/>
              <a:t>    real data just started, it’s an exiting moment!</a:t>
            </a:r>
          </a:p>
          <a:p>
            <a:pPr algn="ctr"/>
            <a:endParaRPr lang="en-US" dirty="0" smtClean="0"/>
          </a:p>
          <a:p>
            <a:pPr algn="ctr">
              <a:buFont typeface="Wingdings" charset="2"/>
              <a:buChar char="ü"/>
            </a:pPr>
            <a:r>
              <a:rPr lang="en-US" dirty="0" smtClean="0"/>
              <a:t> top mass physics analysis is ongoing, the all hadronic channel is</a:t>
            </a:r>
          </a:p>
          <a:p>
            <a:pPr algn="ctr"/>
            <a:r>
              <a:rPr lang="en-US" dirty="0" smtClean="0"/>
              <a:t>    is a perfect battlefield for hadronic calibration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                     </a:t>
            </a:r>
            <a:r>
              <a:rPr lang="en-US" dirty="0" smtClean="0">
                <a:solidFill>
                  <a:schemeClr val="tx2"/>
                </a:solidFill>
              </a:rPr>
              <a:t>working at MPP for the last two years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                 has been an unique opportunity for my education</a:t>
            </a:r>
          </a:p>
          <a:p>
            <a:pPr algn="ctr"/>
            <a:r>
              <a:rPr lang="en-US" dirty="0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5227932"/>
            <a:ext cx="2279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8182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THANKS!</a:t>
            </a:r>
            <a:endParaRPr lang="en-US" sz="3200" i="1" dirty="0">
              <a:solidFill>
                <a:srgbClr val="008182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Performance of LC for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71051" y="76200"/>
            <a:ext cx="473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182"/>
                </a:solidFill>
              </a:rPr>
              <a:t>Resolution studies respect to truth jet</a:t>
            </a:r>
            <a:endParaRPr lang="en-US" b="1" dirty="0">
              <a:solidFill>
                <a:srgbClr val="008182"/>
              </a:solidFill>
            </a:endParaRPr>
          </a:p>
        </p:txBody>
      </p:sp>
      <p:pic>
        <p:nvPicPr>
          <p:cNvPr id="7" name="Picture 6" descr="LisbonResolutionLTwod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24200"/>
            <a:ext cx="5316220" cy="3315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848" y="1535668"/>
            <a:ext cx="360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 after each step of LC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996754"/>
            <a:ext cx="6404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response is made linear, before calculating resolution,</a:t>
            </a:r>
          </a:p>
          <a:p>
            <a:pPr algn="ctr"/>
            <a:r>
              <a:rPr lang="en-US" dirty="0" smtClean="0"/>
              <a:t>in order to avoid “fake improvements”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DM distribution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7" name="Picture 6" descr="paola_log_d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600200"/>
            <a:ext cx="72009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The Large Hadron Collider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6" name="Picture 5" descr="9906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6630947" cy="47762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152400"/>
            <a:ext cx="2694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pp collisions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27 km circumference</a:t>
            </a:r>
          </a:p>
          <a:p>
            <a:r>
              <a:rPr lang="en-US" b="1" dirty="0" smtClean="0">
                <a:solidFill>
                  <a:schemeClr val="accent5"/>
                </a:solidFill>
              </a:rPr>
              <a:t>4 experiments 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The Large Hadron Collider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6" name="Picture 5" descr="99060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6630947" cy="4776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6226" y="2347079"/>
            <a:ext cx="6327574" cy="3139321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LHC is designed to run at 14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r>
              <a:rPr lang="en-US" dirty="0" smtClean="0">
                <a:solidFill>
                  <a:schemeClr val="tx2"/>
                </a:solidFill>
              </a:rPr>
              <a:t> center of mass energy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and at a luminosity of 10</a:t>
            </a:r>
            <a:r>
              <a:rPr lang="en-US" cap="all" baseline="30000" dirty="0" smtClean="0">
                <a:solidFill>
                  <a:schemeClr val="tx2"/>
                </a:solidFill>
              </a:rPr>
              <a:t>34</a:t>
            </a:r>
            <a:r>
              <a:rPr lang="en-US" cap="all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cm</a:t>
            </a:r>
            <a:r>
              <a:rPr lang="en-US" baseline="30000" dirty="0" smtClean="0">
                <a:solidFill>
                  <a:schemeClr val="tx2"/>
                </a:solidFill>
              </a:rPr>
              <a:t>-2</a:t>
            </a:r>
            <a:r>
              <a:rPr lang="en-US" dirty="0" smtClean="0">
                <a:solidFill>
                  <a:schemeClr val="tx2"/>
                </a:solidFill>
              </a:rPr>
              <a:t> s</a:t>
            </a:r>
            <a:r>
              <a:rPr lang="en-US" baseline="30000" dirty="0" smtClean="0">
                <a:solidFill>
                  <a:schemeClr val="tx2"/>
                </a:solidFill>
              </a:rPr>
              <a:t>-1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After the accident occurred on the 19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of September 2008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 major repair effort has taken place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With the current magnet set-up, collisions are possible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up to energies of 7-&gt;10 </a:t>
            </a:r>
            <a:r>
              <a:rPr lang="en-US" dirty="0" err="1" smtClean="0">
                <a:solidFill>
                  <a:schemeClr val="tx2"/>
                </a:solidFill>
              </a:rPr>
              <a:t>TeV</a:t>
            </a:r>
            <a:r>
              <a:rPr lang="en-US" dirty="0" smtClean="0">
                <a:solidFill>
                  <a:schemeClr val="tx2"/>
                </a:solidFill>
              </a:rPr>
              <a:t> in the center of mass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In 2010 10 month of data taking are foreseen before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the winter shutdown… 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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80301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057400"/>
            <a:ext cx="7200900" cy="46291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91200" y="5410200"/>
            <a:ext cx="1828800" cy="533400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The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1295400"/>
            <a:ext cx="6019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is a collaboration of 2900 physicists from 37 countries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700 of them are PhD students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ATLAS has a multi-purpose detector :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The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6" name="Picture 5" descr="atlas2009-persint-140370-2154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0729"/>
            <a:ext cx="7785788" cy="5361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The ATLAS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pic>
        <p:nvPicPr>
          <p:cNvPr id="6" name="Picture 5" descr="atlas2009-persint-140370-2154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0729"/>
            <a:ext cx="7785788" cy="5361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1295400"/>
            <a:ext cx="7176188" cy="5355313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on Friday the 20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of November 2009: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20.30: beam 1 threading -&gt; 1</a:t>
            </a:r>
            <a:r>
              <a:rPr lang="en-US" baseline="30000" dirty="0" smtClean="0">
                <a:solidFill>
                  <a:schemeClr val="tx2"/>
                </a:solidFill>
              </a:rPr>
              <a:t>st</a:t>
            </a:r>
            <a:r>
              <a:rPr lang="en-US" dirty="0" smtClean="0">
                <a:solidFill>
                  <a:schemeClr val="tx2"/>
                </a:solidFill>
              </a:rPr>
              <a:t> beam splash event in ATLAS!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Beam Splash event: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-1 beam is dumped onto closed collimators located 140 meters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upstream and downstream of the detector </a:t>
            </a:r>
            <a:endParaRPr lang="en-US" dirty="0" smtClean="0">
              <a:solidFill>
                <a:schemeClr val="tx2"/>
              </a:solidFill>
              <a:sym typeface="Wingdings"/>
            </a:endParaRPr>
          </a:p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-impressive amount of energy deposited:</a:t>
            </a:r>
          </a:p>
          <a:p>
            <a:r>
              <a:rPr lang="en-US" dirty="0" smtClean="0">
                <a:solidFill>
                  <a:schemeClr val="tx2"/>
                </a:solidFill>
                <a:sym typeface="Wingdings"/>
              </a:rPr>
              <a:t>~ 3000TeV from the 4*10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9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proton in a bunch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  <a:sym typeface="Wingdings"/>
              </a:rPr>
              <a:t>used for detector testing and synchronizing purpose 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on Monday the 23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of November 2009: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-13.20: 2 beams injected for collisions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-14.22: first collision in ATLAS!!!!! at 900 GeV cm energy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 descr="j0232431.pict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200400" y="4978400"/>
            <a:ext cx="1968500" cy="151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ll-had_f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58900"/>
            <a:ext cx="2514600" cy="16891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Top mass measurement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0639" y="1219200"/>
            <a:ext cx="3865161" cy="1754327"/>
          </a:xfrm>
          <a:prstGeom prst="rect">
            <a:avLst/>
          </a:prstGeom>
          <a:solidFill>
            <a:schemeClr val="bg1">
              <a:lumMod val="50000"/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All hadronic decay channel: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</a:rPr>
              <a:t> ~ 6 high </a:t>
            </a:r>
            <a:r>
              <a:rPr lang="en-US" b="1" dirty="0" err="1" smtClean="0">
                <a:solidFill>
                  <a:srgbClr val="3366FF"/>
                </a:solidFill>
              </a:rPr>
              <a:t>pT</a:t>
            </a:r>
            <a:r>
              <a:rPr lang="en-US" b="1" dirty="0" smtClean="0">
                <a:solidFill>
                  <a:srgbClr val="3366FF"/>
                </a:solidFill>
              </a:rPr>
              <a:t> jets, 2 </a:t>
            </a:r>
            <a:r>
              <a:rPr lang="en-US" b="1" dirty="0" err="1" smtClean="0">
                <a:solidFill>
                  <a:srgbClr val="3366FF"/>
                </a:solidFill>
              </a:rPr>
              <a:t>b</a:t>
            </a:r>
            <a:r>
              <a:rPr lang="en-US" b="1" dirty="0" smtClean="0">
                <a:solidFill>
                  <a:srgbClr val="3366FF"/>
                </a:solidFill>
              </a:rPr>
              <a:t>-jets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</a:rPr>
              <a:t> full event reconstruction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</a:rPr>
              <a:t> largest statistics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</a:rPr>
              <a:t> high QCD background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</a:rPr>
              <a:t> high </a:t>
            </a:r>
            <a:r>
              <a:rPr lang="en-US" b="1" dirty="0" err="1" smtClean="0">
                <a:solidFill>
                  <a:srgbClr val="3366FF"/>
                </a:solidFill>
              </a:rPr>
              <a:t>combinatorics</a:t>
            </a:r>
            <a:r>
              <a:rPr lang="en-US" b="1" dirty="0" smtClean="0">
                <a:solidFill>
                  <a:srgbClr val="3366FF"/>
                </a:solidFill>
              </a:rPr>
              <a:t> (90/event)</a:t>
            </a:r>
          </a:p>
        </p:txBody>
      </p:sp>
      <p:pic>
        <p:nvPicPr>
          <p:cNvPr id="13" name="Picture 12" descr="nature02589-f2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048000" cy="23825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4800" y="3334506"/>
            <a:ext cx="6812294" cy="3294894"/>
            <a:chOff x="457200" y="3276600"/>
            <a:chExt cx="6812294" cy="3294894"/>
          </a:xfrm>
        </p:grpSpPr>
        <p:pic>
          <p:nvPicPr>
            <p:cNvPr id="18" name="Picture 17" descr="lables_tabl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276600"/>
              <a:ext cx="6812294" cy="338329"/>
            </a:xfrm>
            <a:prstGeom prst="rect">
              <a:avLst/>
            </a:prstGeom>
          </p:spPr>
        </p:pic>
        <p:pic>
          <p:nvPicPr>
            <p:cNvPr id="19" name="Picture 18" descr="Table_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81400"/>
              <a:ext cx="6629413" cy="299009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5346614" y="3434477"/>
            <a:ext cx="29591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Pythia </a:t>
            </a:r>
          </a:p>
          <a:p>
            <a:pPr algn="r"/>
            <a:r>
              <a:rPr lang="en-US" dirty="0" smtClean="0"/>
              <a:t>studies on</a:t>
            </a:r>
          </a:p>
          <a:p>
            <a:pPr algn="r"/>
            <a:r>
              <a:rPr lang="en-US" b="1" dirty="0" smtClean="0">
                <a:solidFill>
                  <a:schemeClr val="tx2"/>
                </a:solidFill>
              </a:rPr>
              <a:t>QCD</a:t>
            </a:r>
          </a:p>
          <a:p>
            <a:pPr algn="r"/>
            <a:r>
              <a:rPr lang="en-US" b="1" dirty="0" smtClean="0">
                <a:solidFill>
                  <a:schemeClr val="tx2"/>
                </a:solidFill>
              </a:rPr>
              <a:t>rejection</a:t>
            </a:r>
          </a:p>
          <a:p>
            <a:pPr algn="r"/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pPr algn="r"/>
            <a:r>
              <a:rPr lang="en-US" dirty="0" smtClean="0">
                <a:sym typeface="Wingdings"/>
              </a:rPr>
              <a:t>trigger and</a:t>
            </a:r>
          </a:p>
          <a:p>
            <a:pPr algn="r"/>
            <a:r>
              <a:rPr lang="en-US" dirty="0" smtClean="0">
                <a:sym typeface="Wingdings"/>
              </a:rPr>
              <a:t>offline</a:t>
            </a:r>
          </a:p>
          <a:p>
            <a:pPr algn="r"/>
            <a:r>
              <a:rPr lang="en-US" dirty="0" smtClean="0">
                <a:sym typeface="Wingdings"/>
              </a:rPr>
              <a:t>selection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ola_log_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828800"/>
            <a:ext cx="5040630" cy="3413760"/>
          </a:xfrm>
          <a:prstGeom prst="rect">
            <a:avLst/>
          </a:prstGeom>
        </p:spPr>
      </p:pic>
      <p:pic>
        <p:nvPicPr>
          <p:cNvPr id="12" name="Picture 11" descr="paola_log_r_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97986" y="3444240"/>
            <a:ext cx="5040630" cy="3413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Top mass measurement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12/04/09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2970AF-B3A1-DC41-826E-CA963DB430C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P.Giovannini (MPP)  IMPRS Evaluation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51168" y="2091511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ΔM method:</a:t>
            </a:r>
          </a:p>
          <a:p>
            <a:pPr>
              <a:buFontTx/>
              <a:buChar char="-"/>
            </a:pPr>
            <a:r>
              <a:rPr lang="en-US" dirty="0" smtClean="0"/>
              <a:t>very effective on this channel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needs very good knowledge of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the (parton) -&gt; jet energy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1371600"/>
            <a:ext cx="701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MC@NLO event generator studies on </a:t>
            </a:r>
            <a:r>
              <a:rPr lang="en-US" b="1" dirty="0" err="1" smtClean="0">
                <a:solidFill>
                  <a:srgbClr val="800040"/>
                </a:solidFill>
              </a:rPr>
              <a:t>combinatorics</a:t>
            </a:r>
            <a:r>
              <a:rPr lang="en-US" b="1" dirty="0" smtClean="0">
                <a:solidFill>
                  <a:srgbClr val="800040"/>
                </a:solidFill>
              </a:rPr>
              <a:t> rejection</a:t>
            </a:r>
            <a:endParaRPr lang="en-US" b="1" dirty="0">
              <a:solidFill>
                <a:srgbClr val="8000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740" y="5172670"/>
            <a:ext cx="3938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 applicable because of </a:t>
            </a:r>
          </a:p>
          <a:p>
            <a:r>
              <a:rPr lang="en-US" dirty="0" smtClean="0"/>
              <a:t>full event reconstruction </a:t>
            </a:r>
            <a:r>
              <a:rPr lang="en-US" dirty="0" err="1" smtClean="0">
                <a:sym typeface="Wingdings"/>
              </a:rPr>
              <a:t>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no </a:t>
            </a:r>
            <a:r>
              <a:rPr lang="en-US" dirty="0" err="1" smtClean="0">
                <a:sym typeface="Wingdings"/>
              </a:rPr>
              <a:t>νp</a:t>
            </a:r>
            <a:r>
              <a:rPr lang="en-US" baseline="-25000" dirty="0" err="1" smtClean="0">
                <a:sym typeface="Wingdings"/>
              </a:rPr>
              <a:t>Z</a:t>
            </a:r>
            <a:r>
              <a:rPr lang="en-US" dirty="0" smtClean="0">
                <a:sym typeface="Wingdings"/>
              </a:rPr>
              <a:t> component approximation..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1">
      <a:dk1>
        <a:srgbClr val="000000"/>
      </a:dk1>
      <a:lt1>
        <a:srgbClr val="FFFFFF"/>
      </a:lt1>
      <a:dk2>
        <a:srgbClr val="800040"/>
      </a:dk2>
      <a:lt2>
        <a:srgbClr val="FF8000"/>
      </a:lt2>
      <a:accent1>
        <a:srgbClr val="00818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1993</TotalTime>
  <Words>1738</Words>
  <Application>Microsoft Macintosh PowerPoint</Application>
  <PresentationFormat>On-screen Show (4:3)</PresentationFormat>
  <Paragraphs>328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Oriel</vt:lpstr>
      <vt:lpstr>Performance and Validation of Jet Calibration in ATLAS</vt:lpstr>
      <vt:lpstr>Scientific Background</vt:lpstr>
      <vt:lpstr>The Large Hadron Collider</vt:lpstr>
      <vt:lpstr>The Large Hadron Collider</vt:lpstr>
      <vt:lpstr>The ATLAS Experiment</vt:lpstr>
      <vt:lpstr>The ATLAS Experiment</vt:lpstr>
      <vt:lpstr>The ATLAS Experiment</vt:lpstr>
      <vt:lpstr>Top mass measurement</vt:lpstr>
      <vt:lpstr>Top mass measurement</vt:lpstr>
      <vt:lpstr>Top mass measurement</vt:lpstr>
      <vt:lpstr>JES with Local Hadron Calibration</vt:lpstr>
      <vt:lpstr>JES with Local Hadron Calibration</vt:lpstr>
      <vt:lpstr>Performance of LC for Jets</vt:lpstr>
      <vt:lpstr>Performance of LC for MET</vt:lpstr>
      <vt:lpstr>Validation of LC on data ...</vt:lpstr>
      <vt:lpstr>Validation of LC on data ...</vt:lpstr>
      <vt:lpstr>Validation of LC on data ...</vt:lpstr>
      <vt:lpstr>Validation of LC on data ...</vt:lpstr>
      <vt:lpstr>Validation of LC on data ...</vt:lpstr>
      <vt:lpstr>Conclusions</vt:lpstr>
      <vt:lpstr>Back-Up slides</vt:lpstr>
      <vt:lpstr>Performance of LC for Jets</vt:lpstr>
      <vt:lpstr>DM distribution</vt:lpstr>
    </vt:vector>
  </TitlesOfParts>
  <Company>MPI f. Physik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Paola</dc:creator>
  <cp:lastModifiedBy>Paola</cp:lastModifiedBy>
  <cp:revision>50</cp:revision>
  <cp:lastPrinted>2009-12-02T00:18:07Z</cp:lastPrinted>
  <dcterms:created xsi:type="dcterms:W3CDTF">2009-12-03T12:57:16Z</dcterms:created>
  <dcterms:modified xsi:type="dcterms:W3CDTF">2009-12-03T13:38:41Z</dcterms:modified>
</cp:coreProperties>
</file>