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8" r:id="rId3"/>
    <p:sldId id="259" r:id="rId4"/>
    <p:sldId id="260" r:id="rId5"/>
    <p:sldId id="261" r:id="rId6"/>
    <p:sldId id="295" r:id="rId7"/>
    <p:sldId id="300" r:id="rId8"/>
    <p:sldId id="301" r:id="rId9"/>
    <p:sldId id="303" r:id="rId10"/>
    <p:sldId id="302" r:id="rId11"/>
    <p:sldId id="262" r:id="rId12"/>
    <p:sldId id="304" r:id="rId13"/>
    <p:sldId id="305" r:id="rId14"/>
    <p:sldId id="263" r:id="rId15"/>
    <p:sldId id="297" r:id="rId16"/>
    <p:sldId id="298" r:id="rId17"/>
    <p:sldId id="274" r:id="rId18"/>
    <p:sldId id="276" r:id="rId19"/>
    <p:sldId id="299" r:id="rId20"/>
    <p:sldId id="294" r:id="rId21"/>
    <p:sldId id="279" r:id="rId22"/>
    <p:sldId id="280" r:id="rId23"/>
    <p:sldId id="281" r:id="rId24"/>
    <p:sldId id="293" r:id="rId2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51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 snapToObjects="1">
      <p:cViewPr varScale="1">
        <p:scale>
          <a:sx n="147" d="100"/>
          <a:sy n="147" d="100"/>
        </p:scale>
        <p:origin x="667" y="9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C5B56-155A-8A4F-A200-15510EAC000D}" type="datetime1">
              <a:rPr lang="en-US" smtClean="0"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Los Alamos National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DA938-9C0B-3841-966A-9297D5C04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0931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32FE-02A3-6D41-B422-B15757ACBFED}" type="datetime1">
              <a:rPr lang="en-US" smtClean="0"/>
              <a:t>1/16/2019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Los Alamos National Laboratory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268CE-33B7-7549-BEF6-7F438D74A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3916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1371600" y="0"/>
            <a:ext cx="1371600" cy="2677650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NOTE</a:t>
            </a:r>
            <a:r>
              <a:rPr lang="en-US" sz="1200" b="0" dirty="0" smtClean="0">
                <a:solidFill>
                  <a:srgbClr val="000000"/>
                </a:solidFill>
              </a:rPr>
              <a:t>: THIS IS YOUR WALK-IN SLIDE OPTION #1.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Title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 display this slide on the venue screen while your audience is arriving.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title slide.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5258058"/>
            <a:ext cx="9144000" cy="4663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4572000" y="5539707"/>
            <a:ext cx="457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Operated by Los Alamos National Security, LLC for the U.S. Department of Energy's NNSA</a:t>
            </a:r>
          </a:p>
        </p:txBody>
      </p:sp>
      <p:pic>
        <p:nvPicPr>
          <p:cNvPr id="9" name="Picture 8" descr="LANL_allWHITE.ai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545314" y="321028"/>
            <a:ext cx="7542237" cy="3763219"/>
          </a:xfrm>
          <a:prstGeom prst="rect">
            <a:avLst/>
          </a:prstGeom>
        </p:spPr>
      </p:pic>
      <p:pic>
        <p:nvPicPr>
          <p:cNvPr id="13" name="Picture 12" descr="NNSA_80%.ai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8104485" y="5291926"/>
            <a:ext cx="961301" cy="3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 slide - Photo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258058"/>
            <a:ext cx="9144000" cy="4663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4572000" y="5539707"/>
            <a:ext cx="457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Operated by Los Alamos National Security, LLC for the U.S. Department of Energy's NNSA</a:t>
            </a:r>
          </a:p>
        </p:txBody>
      </p:sp>
      <p:pic>
        <p:nvPicPr>
          <p:cNvPr id="12" name="Picture 11" descr="NNSA_80%.ai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8087553" y="5271918"/>
            <a:ext cx="961301" cy="321552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8467"/>
            <a:ext cx="5334000" cy="526626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8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icon to insert photo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ight Triangle 4"/>
          <p:cNvSpPr/>
          <p:nvPr userDrawn="1"/>
        </p:nvSpPr>
        <p:spPr>
          <a:xfrm>
            <a:off x="5334000" y="-8467"/>
            <a:ext cx="3810000" cy="5257800"/>
          </a:xfrm>
          <a:custGeom>
            <a:avLst/>
            <a:gdLst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3810000 w 3810000"/>
              <a:gd name="connsiteY2" fmla="*/ 5257800 h 5257800"/>
              <a:gd name="connsiteX3" fmla="*/ 0 w 3810000"/>
              <a:gd name="connsiteY3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257800">
                <a:moveTo>
                  <a:pt x="0" y="5257800"/>
                </a:moveTo>
                <a:lnTo>
                  <a:pt x="0" y="0"/>
                </a:lnTo>
                <a:cubicBezTo>
                  <a:pt x="16933" y="708378"/>
                  <a:pt x="59269" y="2737554"/>
                  <a:pt x="1193801" y="3911599"/>
                </a:cubicBezTo>
                <a:cubicBezTo>
                  <a:pt x="1899356" y="4580464"/>
                  <a:pt x="2791178" y="5012267"/>
                  <a:pt x="3810000" y="5257800"/>
                </a:cubicBezTo>
                <a:lnTo>
                  <a:pt x="0" y="5257800"/>
                </a:lnTo>
                <a:close/>
              </a:path>
            </a:pathLst>
          </a:custGeom>
          <a:solidFill>
            <a:srgbClr val="080419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884335" y="2743202"/>
            <a:ext cx="2971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 smtClean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Delivering science and technology</a:t>
            </a:r>
            <a:r>
              <a:rPr lang="en-US" sz="1400" b="0" i="0" baseline="0" dirty="0" smtClean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/>
            </a:r>
            <a:br>
              <a:rPr lang="en-US" sz="1400" b="0" i="0" baseline="0" dirty="0" smtClean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 smtClean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to protect our nation</a:t>
            </a:r>
            <a:br>
              <a:rPr lang="en-US" sz="1400" b="0" i="0" baseline="0" dirty="0" smtClean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 smtClean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and promote world stability</a:t>
            </a:r>
          </a:p>
          <a:p>
            <a:pPr algn="ctr"/>
            <a:endParaRPr lang="en-US" sz="1400" dirty="0">
              <a:solidFill>
                <a:srgbClr val="FFFFFF">
                  <a:alpha val="7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439333" y="2"/>
            <a:ext cx="1439333" cy="3231647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NOTE</a:t>
            </a:r>
            <a:r>
              <a:rPr lang="en-US" sz="1200" b="0" dirty="0" smtClean="0">
                <a:solidFill>
                  <a:srgbClr val="000000"/>
                </a:solidFill>
              </a:rPr>
              <a:t>: THIS IS YOUR WALK</a:t>
            </a:r>
            <a:r>
              <a:rPr lang="en-US" sz="1200" b="0" baseline="0" dirty="0" smtClean="0">
                <a:solidFill>
                  <a:srgbClr val="000000"/>
                </a:solidFill>
              </a:rPr>
              <a:t>-IN </a:t>
            </a:r>
            <a:r>
              <a:rPr lang="en-US" sz="1200" b="0" dirty="0" smtClean="0">
                <a:solidFill>
                  <a:srgbClr val="000000"/>
                </a:solidFill>
              </a:rPr>
              <a:t>SLIDE OPTION #2.</a:t>
            </a:r>
            <a:r>
              <a:rPr lang="en-US" sz="1200" b="0" baseline="0" dirty="0" smtClean="0">
                <a:solidFill>
                  <a:srgbClr val="000000"/>
                </a:solidFill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Title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 display this slide on the venue screen while your audience is arriving.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title slide.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dirty="0" smtClean="0">
                <a:effectLst/>
              </a:rPr>
              <a:t/>
            </a:r>
            <a:br>
              <a:rPr lang="en-US" sz="1200" dirty="0" smtClean="0">
                <a:effectLst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only a high-resolution photograph.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5" name="Picture 14" descr="LANL_allWHITE.ai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5582838" y="600428"/>
            <a:ext cx="3055811" cy="15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1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360360"/>
            <a:ext cx="9144000" cy="40812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"/>
            <a:ext cx="7772400" cy="1361134"/>
          </a:xfrm>
          <a:prstGeom prst="rect">
            <a:avLst/>
          </a:prstGeom>
        </p:spPr>
        <p:txBody>
          <a:bodyPr lIns="91433" tIns="45717" rIns="91433" bIns="45717" anchor="b"/>
          <a:lstStyle>
            <a:lvl1pPr algn="r">
              <a:defRPr sz="3600" b="0" i="0">
                <a:solidFill>
                  <a:srgbClr val="FFFFFF"/>
                </a:solidFill>
                <a:latin typeface="+mj-lt"/>
              </a:defRPr>
            </a:lvl1pPr>
          </a:lstStyle>
          <a:p>
            <a:pPr algn="r"/>
            <a:r>
              <a:rPr lang="en-US" b="1" dirty="0" smtClean="0">
                <a:solidFill>
                  <a:schemeClr val="bg1"/>
                </a:solidFill>
              </a:rPr>
              <a:t>Click to add title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143500" y="3165407"/>
            <a:ext cx="3543300" cy="606908"/>
          </a:xfrm>
          <a:prstGeom prst="rect">
            <a:avLst/>
          </a:prstGeom>
        </p:spPr>
        <p:txBody>
          <a:bodyPr vert="horz" lIns="91433" tIns="45717" rIns="91433" bIns="45717" anchor="b"/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  <a:lvl2pPr marL="457164" indent="0">
              <a:buNone/>
              <a:defRPr sz="2400" b="1">
                <a:solidFill>
                  <a:schemeClr val="tx1"/>
                </a:solidFill>
              </a:defRPr>
            </a:lvl2pPr>
            <a:lvl3pPr marL="914327" indent="0">
              <a:buNone/>
              <a:defRPr sz="2400" b="1">
                <a:solidFill>
                  <a:schemeClr val="tx1"/>
                </a:solidFill>
              </a:defRPr>
            </a:lvl3pPr>
            <a:lvl4pPr marL="1371491" indent="0">
              <a:buNone/>
              <a:defRPr sz="2400" b="1">
                <a:solidFill>
                  <a:schemeClr val="tx1"/>
                </a:solidFill>
              </a:defRPr>
            </a:lvl4pPr>
            <a:lvl5pPr marL="1828654" indent="0">
              <a:buNone/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presenter/s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0" y="3772967"/>
            <a:ext cx="3543300" cy="627160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360361"/>
            <a:ext cx="7772400" cy="907423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164" indent="0" algn="r">
              <a:buNone/>
              <a:defRPr sz="3600"/>
            </a:lvl2pPr>
            <a:lvl3pPr marL="914327" indent="0" algn="r">
              <a:buNone/>
              <a:defRPr sz="3600"/>
            </a:lvl3pPr>
            <a:lvl4pPr marL="1371491" indent="0" algn="r">
              <a:buNone/>
              <a:defRPr sz="3600"/>
            </a:lvl4pPr>
            <a:lvl5pPr marL="1828654" indent="0" algn="r">
              <a:buNone/>
              <a:defRPr sz="3600"/>
            </a:lvl5pPr>
          </a:lstStyle>
          <a:p>
            <a:pPr lvl="0"/>
            <a:r>
              <a:rPr lang="en-US" dirty="0" smtClean="0"/>
              <a:t>Click to add subtitle/venue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8" y="5441602"/>
            <a:ext cx="1947333" cy="263409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8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LA-UR# </a:t>
            </a:r>
            <a:endParaRPr lang="en-US" dirty="0"/>
          </a:p>
        </p:txBody>
      </p:sp>
      <p:pic>
        <p:nvPicPr>
          <p:cNvPr id="18" name="Picture 17" descr="Untitled-1.jpg"/>
          <p:cNvPicPr>
            <a:picLocks noChangeAspect="1"/>
          </p:cNvPicPr>
          <p:nvPr userDrawn="1"/>
        </p:nvPicPr>
        <p:blipFill rotWithShape="1"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33" y="2951308"/>
            <a:ext cx="4351867" cy="2191209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4572000" y="4989149"/>
            <a:ext cx="4572000" cy="452454"/>
            <a:chOff x="4572000" y="5026384"/>
            <a:chExt cx="4572000" cy="452454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572000" y="5294172"/>
              <a:ext cx="45720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Operated by Los Alamos National Security, LLC for the U.S. Department of Energy's NNSA</a:t>
              </a:r>
            </a:p>
          </p:txBody>
        </p:sp>
        <p:pic>
          <p:nvPicPr>
            <p:cNvPr id="21" name="Picture 20" descr="NNSA_80%.ai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16" t="44234" r="25200" b="40485"/>
            <a:stretch/>
          </p:blipFill>
          <p:spPr>
            <a:xfrm>
              <a:off x="8087551" y="5026384"/>
              <a:ext cx="961301" cy="321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99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20911"/>
            <a:ext cx="9144000" cy="458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 anchor="ctr"/>
          <a:lstStyle/>
          <a:p>
            <a:r>
              <a:rPr lang="en-US" dirty="0" smtClean="0"/>
              <a:t>Click to edit agenda title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695E-3847-284B-804A-F0C0441E204C}" type="datetime1">
              <a:rPr lang="en-US" smtClean="0"/>
              <a:t>1/16/2019</a:t>
            </a:fld>
            <a:r>
              <a:rPr lang="en-US" dirty="0" smtClean="0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31268" y="943030"/>
            <a:ext cx="0" cy="4328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895601" y="943031"/>
            <a:ext cx="1617663" cy="317562"/>
          </a:xfrm>
          <a:prstGeom prst="rect">
            <a:avLst/>
          </a:prstGeom>
        </p:spPr>
        <p:txBody>
          <a:bodyPr vert="horz"/>
          <a:lstStyle>
            <a:lvl1pPr marL="0" indent="0" algn="r" defTabSz="-741363">
              <a:buFont typeface="Arial"/>
              <a:buNone/>
              <a:tabLst/>
              <a:defRPr sz="1100"/>
            </a:lvl1pPr>
            <a:lvl2pPr marL="231775" indent="0" defTabSz="-741363">
              <a:buNone/>
              <a:tabLst/>
              <a:defRPr sz="1050"/>
            </a:lvl2pPr>
            <a:lvl3pPr marL="455612" indent="0" defTabSz="-741363">
              <a:buNone/>
              <a:tabLst/>
              <a:defRPr sz="1000"/>
            </a:lvl3pPr>
            <a:lvl4pPr marL="681037" indent="0" defTabSz="-741363">
              <a:buNone/>
              <a:tabLst/>
              <a:defRPr sz="900"/>
            </a:lvl4pPr>
            <a:lvl5pPr marL="912813" indent="0" defTabSz="-741363">
              <a:buNone/>
              <a:tabLst/>
              <a:defRPr sz="900"/>
            </a:lvl5pPr>
          </a:lstStyle>
          <a:p>
            <a:pPr lvl="0"/>
            <a:r>
              <a:rPr lang="en-US" dirty="0" smtClean="0"/>
              <a:t>Click to edit date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95601" y="1260593"/>
            <a:ext cx="1617663" cy="317562"/>
          </a:xfrm>
          <a:prstGeom prst="rect">
            <a:avLst/>
          </a:prstGeom>
        </p:spPr>
        <p:txBody>
          <a:bodyPr vert="horz"/>
          <a:lstStyle>
            <a:lvl1pPr marL="0" indent="0" algn="r" defTabSz="-741363">
              <a:buFont typeface="Arial"/>
              <a:buNone/>
              <a:tabLst/>
              <a:defRPr sz="1100" b="0"/>
            </a:lvl1pPr>
            <a:lvl2pPr marL="231775" indent="0" defTabSz="-741363">
              <a:buNone/>
              <a:tabLst/>
              <a:defRPr sz="1050"/>
            </a:lvl2pPr>
            <a:lvl3pPr marL="455612" indent="0" defTabSz="-741363">
              <a:buNone/>
              <a:tabLst/>
              <a:defRPr sz="1000"/>
            </a:lvl3pPr>
            <a:lvl4pPr marL="681037" indent="0" defTabSz="-741363">
              <a:buNone/>
              <a:tabLst/>
              <a:defRPr sz="900"/>
            </a:lvl4pPr>
            <a:lvl5pPr marL="912813" indent="0" defTabSz="-741363">
              <a:buNone/>
              <a:tabLst/>
              <a:defRPr sz="900"/>
            </a:lvl5pPr>
          </a:lstStyle>
          <a:p>
            <a:pPr lvl="0"/>
            <a:r>
              <a:rPr lang="en-US" dirty="0" smtClean="0"/>
              <a:t>Click to edit time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95601" y="1853260"/>
            <a:ext cx="1617663" cy="317562"/>
          </a:xfrm>
          <a:prstGeom prst="rect">
            <a:avLst/>
          </a:prstGeom>
        </p:spPr>
        <p:txBody>
          <a:bodyPr vert="horz"/>
          <a:lstStyle>
            <a:lvl1pPr marL="0" indent="0" algn="r" defTabSz="-741363">
              <a:buFont typeface="Arial"/>
              <a:buNone/>
              <a:tabLst/>
              <a:defRPr sz="1100" b="0"/>
            </a:lvl1pPr>
            <a:lvl2pPr marL="231775" indent="0" defTabSz="-741363">
              <a:buNone/>
              <a:tabLst/>
              <a:defRPr sz="1050"/>
            </a:lvl2pPr>
            <a:lvl3pPr marL="455612" indent="0" defTabSz="-741363">
              <a:buNone/>
              <a:tabLst/>
              <a:defRPr sz="1000"/>
            </a:lvl3pPr>
            <a:lvl4pPr marL="681037" indent="0" defTabSz="-741363">
              <a:buNone/>
              <a:tabLst/>
              <a:defRPr sz="900"/>
            </a:lvl4pPr>
            <a:lvl5pPr marL="912813" indent="0" defTabSz="-741363">
              <a:buNone/>
              <a:tabLst/>
              <a:defRPr sz="900"/>
            </a:lvl5pPr>
          </a:lstStyle>
          <a:p>
            <a:pPr lvl="0"/>
            <a:r>
              <a:rPr lang="en-US" dirty="0" smtClean="0"/>
              <a:t>Click to edit location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600" y="943030"/>
            <a:ext cx="3886200" cy="4328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agenda item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7" name="Picture 16" descr="Untitled-1.jpg"/>
          <p:cNvPicPr>
            <a:picLocks noChangeAspect="1"/>
          </p:cNvPicPr>
          <p:nvPr userDrawn="1"/>
        </p:nvPicPr>
        <p:blipFill rotWithShape="1"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33" y="2951308"/>
            <a:ext cx="4351867" cy="219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5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20149"/>
            <a:ext cx="8229600" cy="820911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6442-326F-BF43-9512-C754596C1A34}" type="datetime1">
              <a:rPr lang="en-US" smtClean="0"/>
              <a:t>1/16/2019</a:t>
            </a:fld>
            <a:r>
              <a:rPr lang="en-US" smtClean="0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2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20911"/>
            <a:ext cx="9144000" cy="458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 anchor="ctr"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1/16/2019</a:t>
            </a:fld>
            <a:r>
              <a:rPr lang="en-US" dirty="0" smtClean="0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289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-9470"/>
            <a:ext cx="8229600" cy="952500"/>
          </a:xfrm>
          <a:prstGeom prst="rect">
            <a:avLst/>
          </a:prstGeom>
        </p:spPr>
        <p:txBody>
          <a:bodyPr vert="horz" anchor="ctr"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7D45A-E2C2-5444-8727-94AA467EBF1A}" type="datetime1">
              <a:rPr lang="en-US" smtClean="0"/>
              <a:t>1/16/2019</a:t>
            </a:fld>
            <a:r>
              <a:rPr lang="en-US" smtClean="0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82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19853"/>
            <a:ext cx="9144000" cy="50908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A60-AEBD-CD41-AE13-C139EF5F076B}" type="datetime1">
              <a:rPr lang="en-US" smtClean="0"/>
              <a:t>1/16/2019</a:t>
            </a:fld>
            <a:r>
              <a:rPr lang="en-US" smtClean="0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19852"/>
            <a:ext cx="8229600" cy="50106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998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9309"/>
            <a:ext cx="9144000" cy="5256829"/>
          </a:xfrm>
          <a:prstGeom prst="rect">
            <a:avLst/>
          </a:prstGeom>
        </p:spPr>
        <p:txBody>
          <a:bodyPr vert="horz" lIns="91433" tIns="45717" rIns="91433" bIns="45717" anchor="ctr"/>
          <a:lstStyle>
            <a:lvl1pPr marL="0" marR="0" indent="0" algn="ctr" defTabSz="4571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500" smtClean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icon to insert photo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75329" y="3046995"/>
            <a:ext cx="5393342" cy="461659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 vert="horz" wrap="square" lIns="91433" tIns="45717" rIns="91433" bIns="45717">
            <a:sp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statement</a:t>
            </a:r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-117070" y="1114871"/>
            <a:ext cx="101168" cy="335921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17070" y="1450791"/>
            <a:ext cx="101168" cy="335921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-117070" y="1786711"/>
            <a:ext cx="101168" cy="335921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-117070" y="2122632"/>
            <a:ext cx="101168" cy="335921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-117070" y="1"/>
            <a:ext cx="101168" cy="335921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-117070" y="335921"/>
            <a:ext cx="101168" cy="335921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-117070" y="727310"/>
            <a:ext cx="101168" cy="3359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51D7D"/>
            </a:gs>
            <a:gs pos="10000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-1" y="5409848"/>
            <a:ext cx="3310467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Los Alamos National Laboratory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004050" y="5409848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33415E80-817E-41B3-A1DB-15C0B125CF72}" type="datetime1">
              <a:rPr lang="en-US" smtClean="0"/>
              <a:pPr/>
              <a:t>1/16/2019</a:t>
            </a:fld>
            <a:r>
              <a:rPr lang="en-US" dirty="0" smtClean="0"/>
              <a:t>   |   </a:t>
            </a:r>
            <a:fld id="{5D01E7E5-6465-7A46-A26D-BAABC2D34D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117070" y="1238744"/>
            <a:ext cx="101168" cy="373246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-117070" y="1611989"/>
            <a:ext cx="101168" cy="373246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-117070" y="1985234"/>
            <a:ext cx="101168" cy="373246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-117070" y="2358479"/>
            <a:ext cx="101168" cy="373246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117070" y="0"/>
            <a:ext cx="101168" cy="373246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-117070" y="373245"/>
            <a:ext cx="101168" cy="373246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-117070" y="808120"/>
            <a:ext cx="101168" cy="3732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-635000" y="-2"/>
            <a:ext cx="51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 smtClean="0">
                <a:solidFill>
                  <a:srgbClr val="0D0C2E"/>
                </a:solidFill>
              </a:rPr>
              <a:t>NOTE:</a:t>
            </a:r>
          </a:p>
          <a:p>
            <a:pPr algn="r"/>
            <a:r>
              <a:rPr lang="en-US" sz="800" dirty="0" smtClean="0">
                <a:solidFill>
                  <a:srgbClr val="0D0C2E"/>
                </a:solidFill>
              </a:rPr>
              <a:t>This is</a:t>
            </a:r>
            <a:r>
              <a:rPr lang="en-US" sz="800" baseline="0" dirty="0" smtClean="0">
                <a:solidFill>
                  <a:srgbClr val="0D0C2E"/>
                </a:solidFill>
              </a:rPr>
              <a:t> the lab color palette.</a:t>
            </a:r>
            <a:endParaRPr lang="en-US" sz="800" baseline="0" dirty="0" smtClean="0">
              <a:solidFill>
                <a:srgbClr val="0D0C2E"/>
              </a:solidFill>
              <a:latin typeface="Wingdings"/>
              <a:ea typeface="Wingdings"/>
              <a:cs typeface="Wingding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4279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49" r:id="rId3"/>
    <p:sldLayoutId id="2147483673" r:id="rId4"/>
    <p:sldLayoutId id="2147483671" r:id="rId5"/>
    <p:sldLayoutId id="2147483650" r:id="rId6"/>
    <p:sldLayoutId id="2147483660" r:id="rId7"/>
    <p:sldLayoutId id="2147483674" r:id="rId8"/>
    <p:sldLayoutId id="2147483677" r:id="rId9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03225" indent="-1714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173038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54075" indent="-173038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87438" indent="-174625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data.hawc-observatory.or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HAWC Dark Matter Searches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972929" y="3165407"/>
            <a:ext cx="3713871" cy="606908"/>
          </a:xfrm>
        </p:spPr>
        <p:txBody>
          <a:bodyPr/>
          <a:lstStyle/>
          <a:p>
            <a:r>
              <a:rPr lang="en-US" dirty="0" smtClean="0"/>
              <a:t>Pat Harding</a:t>
            </a:r>
          </a:p>
          <a:p>
            <a:r>
              <a:rPr lang="en-US" dirty="0" smtClean="0"/>
              <a:t>Los Alamos National Laboratory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17 January 2019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0900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547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Type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52" y="942975"/>
            <a:ext cx="7492695" cy="4329113"/>
          </a:xfrm>
        </p:spPr>
      </p:pic>
    </p:spTree>
    <p:extLst>
      <p:ext uri="{BB962C8B-B14F-4D97-AF65-F5344CB8AC3E}">
        <p14:creationId xmlns:p14="http://schemas.microsoft.com/office/powerpoint/2010/main" val="213430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Characterization – Forward Folding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813892"/>
            <a:ext cx="8779667" cy="971495"/>
          </a:xfrm>
        </p:spPr>
        <p:txBody>
          <a:bodyPr/>
          <a:lstStyle/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200" dirty="0"/>
              <a:t>Events sorted by “size” in n bins (with characteristic Point Spread Function, S/N ratio, energy), make n </a:t>
            </a:r>
            <a:r>
              <a:rPr lang="en-US" altLang="en-US" sz="1200" dirty="0" smtClean="0"/>
              <a:t>maps</a:t>
            </a:r>
            <a:endParaRPr lang="en-US" altLang="en-US" sz="1200" dirty="0"/>
          </a:p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200" dirty="0"/>
              <a:t>Likelihood framework </a:t>
            </a:r>
            <a:r>
              <a:rPr lang="en-US" altLang="en-US" sz="1200" dirty="0" smtClean="0"/>
              <a:t>uses </a:t>
            </a:r>
            <a:r>
              <a:rPr lang="en-US" altLang="en-US" sz="1200" dirty="0"/>
              <a:t>n maps to test </a:t>
            </a:r>
            <a:r>
              <a:rPr lang="en-US" altLang="en-US" sz="1200" dirty="0" smtClean="0"/>
              <a:t>the </a:t>
            </a:r>
            <a:r>
              <a:rPr lang="en-US" altLang="en-US" sz="1200" dirty="0"/>
              <a:t>presence of </a:t>
            </a:r>
            <a:r>
              <a:rPr lang="en-US" altLang="en-US" sz="1200" dirty="0" smtClean="0"/>
              <a:t>sources and characterize them</a:t>
            </a:r>
            <a:endParaRPr lang="en-US" altLang="en-US" sz="1200" dirty="0"/>
          </a:p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200" dirty="0"/>
              <a:t>Reference: Crab paper, </a:t>
            </a:r>
            <a:r>
              <a:rPr lang="en-US" altLang="en-US" sz="1200" dirty="0" err="1"/>
              <a:t>ApJ</a:t>
            </a:r>
            <a:r>
              <a:rPr lang="en-US" altLang="en-US" sz="1200" dirty="0"/>
              <a:t> 843 (2017), 39 (here: 507 days of data</a:t>
            </a:r>
            <a:r>
              <a:rPr lang="en-US" altLang="en-US" sz="1200" dirty="0" smtClean="0"/>
              <a:t>)</a:t>
            </a:r>
          </a:p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200" dirty="0" smtClean="0"/>
              <a:t>Use HAWC </a:t>
            </a:r>
            <a:r>
              <a:rPr lang="en-US" altLang="en-US" sz="1200" dirty="0" err="1" smtClean="0"/>
              <a:t>LiFF</a:t>
            </a:r>
            <a:r>
              <a:rPr lang="en-US" altLang="en-US" sz="1200" dirty="0" smtClean="0"/>
              <a:t> likelihood code </a:t>
            </a:r>
            <a:r>
              <a:rPr lang="en-US" altLang="en-US" sz="1200" dirty="0"/>
              <a:t>or open 3ML </a:t>
            </a:r>
            <a:r>
              <a:rPr lang="en-US" altLang="en-US" sz="1200" dirty="0" smtClean="0"/>
              <a:t>likelihood code </a:t>
            </a:r>
            <a:r>
              <a:rPr lang="en-US" altLang="en-US" sz="1200" dirty="0"/>
              <a:t>(</a:t>
            </a:r>
            <a:r>
              <a:rPr lang="en-US" altLang="en-US" sz="1200" dirty="0" smtClean="0"/>
              <a:t>threeml.readthedocs.io)</a:t>
            </a:r>
            <a:endParaRPr lang="en-US" altLang="en-US" sz="1200" dirty="0"/>
          </a:p>
          <a:p>
            <a:endParaRPr lang="en-US" sz="1200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0" y="1618741"/>
            <a:ext cx="7993857" cy="379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31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Estimation – Direct Integration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943030"/>
            <a:ext cx="8479631" cy="1171520"/>
          </a:xfrm>
        </p:spPr>
        <p:txBody>
          <a:bodyPr/>
          <a:lstStyle/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2000" dirty="0" smtClean="0"/>
              <a:t>HAWC sensitivity is primarily dependent on the source declination, with smaller exposure corrections in RA</a:t>
            </a:r>
          </a:p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2000" dirty="0" smtClean="0"/>
              <a:t>Instead of On-Off in a small field-of-view, HAWC uses “Direct Integration” to calculate its backgrounds (post-cuts) (Atkins+ </a:t>
            </a:r>
            <a:r>
              <a:rPr lang="en-US" altLang="en-US" sz="2000" dirty="0" err="1" smtClean="0"/>
              <a:t>ApJ</a:t>
            </a:r>
            <a:r>
              <a:rPr lang="en-US" altLang="en-US" sz="2000" dirty="0" smtClean="0"/>
              <a:t> 595, 2003)</a:t>
            </a:r>
          </a:p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2000" dirty="0" smtClean="0"/>
              <a:t>This gets the background around a source by looking a the same HAWC-local coordinates over 2 hours of RA from the source at the same declination and averaging the counts in that region</a:t>
            </a:r>
          </a:p>
          <a:p>
            <a:pPr marL="663575" lvl="1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dirty="0" smtClean="0"/>
              <a:t>Large Background region enables search for highly extended source, like DM</a:t>
            </a:r>
            <a:endParaRPr lang="en-US" altLang="en-US" dirty="0"/>
          </a:p>
          <a:p>
            <a:endParaRPr lang="en-US" sz="2000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199" y="4356719"/>
            <a:ext cx="8229600" cy="27432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Background                                                                                                               </a:t>
            </a:r>
            <a:r>
              <a:rPr lang="en-US" sz="1000" dirty="0" err="1" smtClean="0"/>
              <a:t>Background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20" name="Oval 19"/>
          <p:cNvSpPr/>
          <p:nvPr/>
        </p:nvSpPr>
        <p:spPr>
          <a:xfrm>
            <a:off x="4425695" y="4362036"/>
            <a:ext cx="274320" cy="27432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4293390" y="4117001"/>
            <a:ext cx="5389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Signal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4167080" y="4604126"/>
            <a:ext cx="8098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(To Scale)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02654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953" y="3763394"/>
            <a:ext cx="2975856" cy="1646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82" y="3763394"/>
            <a:ext cx="2976282" cy="1646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7069"/>
            <a:ext cx="8229600" cy="820911"/>
          </a:xfrm>
        </p:spPr>
        <p:txBody>
          <a:bodyPr/>
          <a:lstStyle/>
          <a:p>
            <a:r>
              <a:rPr lang="en-US" dirty="0" smtClean="0"/>
              <a:t>Background Caveat – Signal in the Background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943030"/>
            <a:ext cx="8621060" cy="1171520"/>
          </a:xfrm>
        </p:spPr>
        <p:txBody>
          <a:bodyPr/>
          <a:lstStyle/>
          <a:p>
            <a:r>
              <a:rPr lang="en-US" sz="2000" i="1" dirty="0" smtClean="0"/>
              <a:t>All</a:t>
            </a:r>
            <a:r>
              <a:rPr lang="en-US" sz="2000" dirty="0" smtClean="0"/>
              <a:t> background estimations from data have a subtraction issue if there is signal in the region of background estimation</a:t>
            </a:r>
          </a:p>
          <a:p>
            <a:r>
              <a:rPr lang="en-US" sz="2000" dirty="0" smtClean="0"/>
              <a:t>For small background regions near extended objects, this is particularly an issue. A lesser issue for large-angle direct integration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Masking. Restrict your background region to be far from your contaminating signal. Works if signal is not too extended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Use a larger background region that extends beyond any mask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Account for signal loss in your background</a:t>
            </a:r>
          </a:p>
          <a:p>
            <a:pPr marL="0" indent="0">
              <a:buNone/>
            </a:pPr>
            <a:r>
              <a:rPr lang="en-US" sz="2000" dirty="0" smtClean="0"/>
              <a:t>Example: 2-hour Direct Integration on Galactic Center DM signal</a:t>
            </a:r>
          </a:p>
          <a:p>
            <a:pPr lvl="1"/>
            <a:endParaRPr lang="en-US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>
            <a:stCxn id="7" idx="3"/>
            <a:endCxn id="10" idx="1"/>
          </p:cNvCxnSpPr>
          <p:nvPr/>
        </p:nvCxnSpPr>
        <p:spPr>
          <a:xfrm flipV="1">
            <a:off x="3818964" y="4586503"/>
            <a:ext cx="1272989" cy="1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590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3" y="1"/>
            <a:ext cx="8229600" cy="820911"/>
          </a:xfrm>
        </p:spPr>
        <p:txBody>
          <a:bodyPr/>
          <a:lstStyle/>
          <a:p>
            <a:r>
              <a:rPr lang="en-US" dirty="0" smtClean="0"/>
              <a:t>HAWC 3-year </a:t>
            </a:r>
            <a:r>
              <a:rPr lang="en-US" dirty="0" err="1" smtClean="0"/>
              <a:t>Skymap</a:t>
            </a:r>
            <a:r>
              <a:rPr lang="en-US" dirty="0" smtClean="0"/>
              <a:t> – 1017 days from 11/14 – 12/17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60" y="806872"/>
            <a:ext cx="7309253" cy="4595956"/>
          </a:xfrm>
          <a:solidFill>
            <a:srgbClr val="000000"/>
          </a:solidFill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845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3" y="1"/>
            <a:ext cx="8229600" cy="820911"/>
          </a:xfrm>
        </p:spPr>
        <p:txBody>
          <a:bodyPr/>
          <a:lstStyle/>
          <a:p>
            <a:r>
              <a:rPr lang="en-US" dirty="0" smtClean="0"/>
              <a:t>HAWC 3-year </a:t>
            </a:r>
            <a:r>
              <a:rPr lang="en-US" dirty="0" err="1" smtClean="0"/>
              <a:t>Skymap</a:t>
            </a:r>
            <a:r>
              <a:rPr lang="en-US" dirty="0" smtClean="0"/>
              <a:t> – 1017 days from 11/14 – 12/17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60" y="806872"/>
            <a:ext cx="7309253" cy="4595956"/>
          </a:xfrm>
          <a:solidFill>
            <a:srgbClr val="000000"/>
          </a:solidFill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03" y="1035430"/>
            <a:ext cx="1371600" cy="1466468"/>
          </a:xfrm>
          <a:prstGeom prst="rect">
            <a:avLst/>
          </a:prstGeom>
        </p:spPr>
      </p:pic>
      <p:sp>
        <p:nvSpPr>
          <p:cNvPr id="7" name="Rectangle 6"/>
          <p:cNvSpPr>
            <a:spLocks noChangeAspect="1"/>
          </p:cNvSpPr>
          <p:nvPr/>
        </p:nvSpPr>
        <p:spPr>
          <a:xfrm>
            <a:off x="7969054" y="3164892"/>
            <a:ext cx="137160" cy="14048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5429803" y="1035430"/>
            <a:ext cx="2676412" cy="21294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4058203" y="2501898"/>
            <a:ext cx="3910852" cy="8034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684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3" y="1"/>
            <a:ext cx="8229600" cy="820911"/>
          </a:xfrm>
        </p:spPr>
        <p:txBody>
          <a:bodyPr/>
          <a:lstStyle/>
          <a:p>
            <a:r>
              <a:rPr lang="en-US" dirty="0" smtClean="0"/>
              <a:t>HAWC 3-year </a:t>
            </a:r>
            <a:r>
              <a:rPr lang="en-US" dirty="0" err="1" smtClean="0"/>
              <a:t>Skymap</a:t>
            </a:r>
            <a:r>
              <a:rPr lang="en-US" dirty="0" smtClean="0"/>
              <a:t> – 1017 days from 11/14 – 12/17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60" y="806872"/>
            <a:ext cx="7309253" cy="4595956"/>
          </a:xfrm>
          <a:solidFill>
            <a:srgbClr val="000000"/>
          </a:solidFill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spect="1"/>
          </p:cNvSpPr>
          <p:nvPr/>
        </p:nvSpPr>
        <p:spPr>
          <a:xfrm>
            <a:off x="2578641" y="1614522"/>
            <a:ext cx="137160" cy="14048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489577" y="1755003"/>
            <a:ext cx="226224" cy="29981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17977" y="1617366"/>
            <a:ext cx="1460664" cy="18293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77" y="3446680"/>
            <a:ext cx="1371600" cy="1306439"/>
          </a:xfrm>
          <a:prstGeom prst="rect">
            <a:avLst/>
          </a:prstGeom>
        </p:spPr>
      </p:pic>
      <p:sp>
        <p:nvSpPr>
          <p:cNvPr id="15" name="Rectangle 14"/>
          <p:cNvSpPr>
            <a:spLocks noChangeAspect="1"/>
          </p:cNvSpPr>
          <p:nvPr/>
        </p:nvSpPr>
        <p:spPr>
          <a:xfrm>
            <a:off x="3539351" y="2145817"/>
            <a:ext cx="137160" cy="14048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539351" y="2286298"/>
            <a:ext cx="2518744" cy="25227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76511" y="2145817"/>
            <a:ext cx="3753184" cy="13703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095" y="3523167"/>
            <a:ext cx="1371600" cy="12858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672497" y="3325337"/>
            <a:ext cx="1823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They flare – See Michelle Hui’s talk on Friday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41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with HAWC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 descr="Picture 3"/>
          <p:cNvPicPr>
            <a:picLocks noGrp="1" noChangeAspect="1"/>
          </p:cNvPicPr>
          <p:nvPr>
            <p:ph idx="1"/>
          </p:nvPr>
        </p:nvPicPr>
        <p:blipFill>
          <a:blip r:embed="rId3">
            <a:extLst/>
          </a:blip>
          <a:srcRect l="7839" t="5397" r="2089" b="27620"/>
          <a:stretch>
            <a:fillRect/>
          </a:stretch>
        </p:blipFill>
        <p:spPr>
          <a:xfrm>
            <a:off x="20812" y="813892"/>
            <a:ext cx="9123188" cy="3407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1" h="21584" extrusionOk="0">
                <a:moveTo>
                  <a:pt x="10413" y="1"/>
                </a:moveTo>
                <a:cubicBezTo>
                  <a:pt x="9659" y="11"/>
                  <a:pt x="8940" y="96"/>
                  <a:pt x="8396" y="265"/>
                </a:cubicBezTo>
                <a:cubicBezTo>
                  <a:pt x="4276" y="1545"/>
                  <a:pt x="1160" y="5684"/>
                  <a:pt x="207" y="11143"/>
                </a:cubicBezTo>
                <a:cubicBezTo>
                  <a:pt x="35" y="12131"/>
                  <a:pt x="0" y="12669"/>
                  <a:pt x="0" y="14373"/>
                </a:cubicBezTo>
                <a:cubicBezTo>
                  <a:pt x="0" y="16190"/>
                  <a:pt x="28" y="16564"/>
                  <a:pt x="249" y="17738"/>
                </a:cubicBezTo>
                <a:cubicBezTo>
                  <a:pt x="385" y="18465"/>
                  <a:pt x="684" y="19628"/>
                  <a:pt x="914" y="20322"/>
                </a:cubicBezTo>
                <a:lnTo>
                  <a:pt x="1332" y="21584"/>
                </a:lnTo>
                <a:lnTo>
                  <a:pt x="10688" y="21582"/>
                </a:lnTo>
                <a:lnTo>
                  <a:pt x="20044" y="21582"/>
                </a:lnTo>
                <a:lnTo>
                  <a:pt x="20471" y="20269"/>
                </a:lnTo>
                <a:cubicBezTo>
                  <a:pt x="21332" y="17623"/>
                  <a:pt x="21600" y="14573"/>
                  <a:pt x="21226" y="11677"/>
                </a:cubicBezTo>
                <a:cubicBezTo>
                  <a:pt x="20565" y="6566"/>
                  <a:pt x="17737" y="2293"/>
                  <a:pt x="13860" y="551"/>
                </a:cubicBezTo>
                <a:cubicBezTo>
                  <a:pt x="13031" y="178"/>
                  <a:pt x="11671" y="-16"/>
                  <a:pt x="10413" y="1"/>
                </a:cubicBezTo>
                <a:close/>
                <a:moveTo>
                  <a:pt x="676" y="4513"/>
                </a:moveTo>
                <a:cubicBezTo>
                  <a:pt x="434" y="4513"/>
                  <a:pt x="317" y="4616"/>
                  <a:pt x="317" y="4831"/>
                </a:cubicBezTo>
                <a:cubicBezTo>
                  <a:pt x="317" y="5044"/>
                  <a:pt x="436" y="5157"/>
                  <a:pt x="676" y="5168"/>
                </a:cubicBezTo>
                <a:cubicBezTo>
                  <a:pt x="930" y="5179"/>
                  <a:pt x="1034" y="5085"/>
                  <a:pt x="1034" y="4848"/>
                </a:cubicBezTo>
                <a:cubicBezTo>
                  <a:pt x="1034" y="4613"/>
                  <a:pt x="928" y="4513"/>
                  <a:pt x="676" y="4513"/>
                </a:cubicBezTo>
                <a:close/>
                <a:moveTo>
                  <a:pt x="20528" y="4513"/>
                </a:moveTo>
                <a:cubicBezTo>
                  <a:pt x="20456" y="4513"/>
                  <a:pt x="20397" y="4683"/>
                  <a:pt x="20397" y="4893"/>
                </a:cubicBezTo>
                <a:cubicBezTo>
                  <a:pt x="20397" y="5102"/>
                  <a:pt x="20441" y="5232"/>
                  <a:pt x="20495" y="5180"/>
                </a:cubicBezTo>
                <a:cubicBezTo>
                  <a:pt x="20649" y="5031"/>
                  <a:pt x="20675" y="4513"/>
                  <a:pt x="20528" y="451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321469" y="4221460"/>
            <a:ext cx="8536781" cy="1050010"/>
          </a:xfrm>
          <a:prstGeom prst="rect">
            <a:avLst/>
          </a:prstGeom>
        </p:spPr>
        <p:txBody>
          <a:bodyPr/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1714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303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4075" indent="-173038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7438" indent="-174625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2000" dirty="0" smtClean="0"/>
              <a:t>Lots of source classes to look at</a:t>
            </a:r>
          </a:p>
          <a:p>
            <a:pPr marL="663575" lvl="1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dirty="0" smtClean="0"/>
              <a:t>Milky Way Galactic Center, dwarf galaxies, </a:t>
            </a:r>
            <a:r>
              <a:rPr lang="en-US" altLang="en-US" dirty="0"/>
              <a:t>g</a:t>
            </a:r>
            <a:r>
              <a:rPr lang="en-US" altLang="en-US" dirty="0" smtClean="0"/>
              <a:t>alaxy clusters, M31 (Andromeda) galaxy</a:t>
            </a:r>
          </a:p>
          <a:p>
            <a:pPr marL="663575" lvl="1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dirty="0" smtClean="0"/>
              <a:t>Large statistical sample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65471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Annihilation Limits with HAWC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Content Placeholder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2"/>
          <a:stretch/>
        </p:blipFill>
        <p:spPr>
          <a:xfrm>
            <a:off x="-6349" y="849819"/>
            <a:ext cx="4754890" cy="3634963"/>
          </a:xfrm>
          <a:prstGeom prst="rect">
            <a:avLst/>
          </a:prstGeom>
        </p:spPr>
      </p:pic>
      <p:pic>
        <p:nvPicPr>
          <p:cNvPr id="8" name="Content Placeholder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1" t="4505"/>
          <a:stretch/>
        </p:blipFill>
        <p:spPr>
          <a:xfrm>
            <a:off x="4538757" y="830722"/>
            <a:ext cx="4598893" cy="368676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184651" y="2659522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604251" y="2735722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22651" y="2964322"/>
            <a:ext cx="100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Allowed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50797" y="2964322"/>
            <a:ext cx="100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Allowed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4329112"/>
            <a:ext cx="8479631" cy="942357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Multiple sources make HAWC limits robust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Detection requires observations in multiple targets </a:t>
            </a:r>
          </a:p>
        </p:txBody>
      </p:sp>
    </p:spTree>
    <p:extLst>
      <p:ext uri="{BB962C8B-B14F-4D97-AF65-F5344CB8AC3E}">
        <p14:creationId xmlns:p14="http://schemas.microsoft.com/office/powerpoint/2010/main" val="927279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Decay Limits with HAWC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4329112"/>
            <a:ext cx="8479631" cy="942357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DM decay signal is angularly extended so requires large field of view of HAWC</a:t>
            </a:r>
          </a:p>
          <a:p>
            <a:r>
              <a:rPr lang="en-US" dirty="0">
                <a:latin typeface="Calibri"/>
                <a:cs typeface="Calibri"/>
              </a:rPr>
              <a:t>DM decay is not as sensitive to DM distribution uncertainties as annihilation is</a:t>
            </a:r>
          </a:p>
          <a:p>
            <a:r>
              <a:rPr lang="en-US" dirty="0">
                <a:latin typeface="Calibri"/>
                <a:cs typeface="Calibri"/>
              </a:rPr>
              <a:t>HAWC can exclude IceCube DM interpretations (Cohen, 2017) for hadronic DM </a:t>
            </a:r>
          </a:p>
        </p:txBody>
      </p:sp>
      <p:pic>
        <p:nvPicPr>
          <p:cNvPr id="13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087"/>
            <a:ext cx="4754890" cy="3566167"/>
          </a:xfrm>
          <a:prstGeom prst="rect">
            <a:avLst/>
          </a:prstGeom>
        </p:spPr>
      </p:pic>
      <p:pic>
        <p:nvPicPr>
          <p:cNvPr id="14" name="Content Placeholder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4"/>
          <a:stretch/>
        </p:blipFill>
        <p:spPr>
          <a:xfrm>
            <a:off x="4589929" y="820912"/>
            <a:ext cx="4554071" cy="3566167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4191000" y="1582912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8610600" y="2268712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505200" y="1213580"/>
            <a:ext cx="94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Allowed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92156" y="1899380"/>
            <a:ext cx="94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Allowed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53429" y="2804532"/>
            <a:ext cx="819615" cy="70252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773044" y="2313878"/>
            <a:ext cx="897673" cy="49065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670717" y="2268712"/>
            <a:ext cx="211873" cy="4516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328518" y="2268712"/>
            <a:ext cx="980184" cy="85603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308702" y="2184035"/>
            <a:ext cx="802567" cy="8467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111269" y="2184035"/>
            <a:ext cx="197353" cy="8467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690250" y="2960288"/>
            <a:ext cx="17103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806267" y="2848861"/>
            <a:ext cx="18004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MAGIC Perseus 202h (approx.)</a:t>
            </a:r>
            <a:endParaRPr lang="en-US" sz="90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2294202" y="2881856"/>
            <a:ext cx="17103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410219" y="2770429"/>
            <a:ext cx="18004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MAGIC Perseus 202h (approx.)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68965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High Altitude Water Cherenkov Collaboration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7" y="835819"/>
            <a:ext cx="8768809" cy="4879181"/>
          </a:xfrm>
        </p:spPr>
      </p:pic>
    </p:spTree>
    <p:extLst>
      <p:ext uri="{BB962C8B-B14F-4D97-AF65-F5344CB8AC3E}">
        <p14:creationId xmlns:p14="http://schemas.microsoft.com/office/powerpoint/2010/main" val="1592395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Lorentz Invariance Violation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5409848"/>
            <a:ext cx="3310467" cy="305152"/>
          </a:xfrm>
        </p:spPr>
        <p:txBody>
          <a:bodyPr/>
          <a:lstStyle/>
          <a:p>
            <a:r>
              <a:rPr lang="en-US" dirty="0" smtClean="0"/>
              <a:t>Los Alamos National Laboratory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943030"/>
            <a:ext cx="8143875" cy="4328440"/>
          </a:xfrm>
        </p:spPr>
        <p:txBody>
          <a:bodyPr/>
          <a:lstStyle/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600" dirty="0"/>
              <a:t>HAWC can constrain violations of Lorentz invariance 2 ways:</a:t>
            </a:r>
          </a:p>
          <a:p>
            <a:pPr marL="107950" indent="0">
              <a:buSzPct val="4500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600" dirty="0" smtClean="0"/>
              <a:t>     Observing </a:t>
            </a:r>
            <a:r>
              <a:rPr lang="en-US" altLang="en-US" sz="1600" dirty="0"/>
              <a:t>high-energy,  	</a:t>
            </a:r>
            <a:r>
              <a:rPr lang="en-US" altLang="en-US" sz="1600" dirty="0" smtClean="0"/>
              <a:t>            Observing </a:t>
            </a:r>
            <a:r>
              <a:rPr lang="en-US" altLang="en-US" sz="1600" dirty="0"/>
              <a:t>extremely                                     </a:t>
            </a:r>
            <a:r>
              <a:rPr lang="en-US" altLang="en-US" sz="1600" dirty="0" smtClean="0"/>
              <a:t>       	short-duration </a:t>
            </a:r>
            <a:r>
              <a:rPr lang="en-US" altLang="en-US" sz="1600" dirty="0"/>
              <a:t>transients	</a:t>
            </a:r>
            <a:r>
              <a:rPr lang="en-US" altLang="en-US" sz="1600" dirty="0" smtClean="0"/>
              <a:t>            high-energy </a:t>
            </a:r>
            <a:r>
              <a:rPr lang="en-US" altLang="en-US" sz="1600" dirty="0"/>
              <a:t>photons</a:t>
            </a:r>
          </a:p>
          <a:p>
            <a:pPr marL="107950" indent="0">
              <a:buSzPct val="4500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2000" dirty="0" smtClean="0"/>
              <a:t>	</a:t>
            </a:r>
            <a:r>
              <a:rPr lang="en-US" altLang="en-US" sz="1200" dirty="0" smtClean="0"/>
              <a:t>(</a:t>
            </a:r>
            <a:r>
              <a:rPr lang="en-US" altLang="en-US" sz="1200" dirty="0" err="1"/>
              <a:t>Nellen</a:t>
            </a:r>
            <a:r>
              <a:rPr lang="en-US" altLang="en-US" sz="1200" dirty="0"/>
              <a:t> 2015)					(Martinez-Huerta &amp; Perez-</a:t>
            </a:r>
            <a:r>
              <a:rPr lang="en-US" altLang="en-US" sz="1200" dirty="0" err="1"/>
              <a:t>Lorenzana</a:t>
            </a:r>
            <a:r>
              <a:rPr lang="en-US" altLang="en-US" sz="1200" dirty="0"/>
              <a:t> 2017)</a:t>
            </a:r>
          </a:p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endParaRPr lang="en-US" altLang="en-US" sz="2000" dirty="0"/>
          </a:p>
          <a:p>
            <a:endParaRPr lang="en-US" sz="2000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2147924"/>
            <a:ext cx="2286000" cy="630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2645797"/>
            <a:ext cx="3657600" cy="13009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72" y="3693973"/>
            <a:ext cx="3657600" cy="899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399" y="2148205"/>
            <a:ext cx="5368251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77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HAWC Upgrade: Outriggers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362" y="885880"/>
            <a:ext cx="3253740" cy="4328440"/>
          </a:xfrm>
        </p:spPr>
        <p:txBody>
          <a:bodyPr/>
          <a:lstStyle/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600" dirty="0"/>
              <a:t>Expands total effective area &gt;10TeV with the addition of 350 outrigger tanks spread over 100,000 m2</a:t>
            </a:r>
          </a:p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600" dirty="0"/>
              <a:t>Funded by LANL LDRD, Max Planck Institute in Heidelberg, and </a:t>
            </a:r>
            <a:r>
              <a:rPr lang="en-US" altLang="en-US" sz="1600" dirty="0" err="1"/>
              <a:t>CONACyT</a:t>
            </a:r>
            <a:r>
              <a:rPr lang="en-US" altLang="en-US" sz="1600" dirty="0"/>
              <a:t> in Mexico</a:t>
            </a:r>
          </a:p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600" dirty="0"/>
              <a:t>All tanks are deployed, </a:t>
            </a:r>
            <a:br>
              <a:rPr lang="en-US" altLang="en-US" sz="1600" dirty="0"/>
            </a:br>
            <a:r>
              <a:rPr lang="en-US" altLang="en-US" sz="1600" dirty="0" smtClean="0"/>
              <a:t>100</a:t>
            </a:r>
            <a:r>
              <a:rPr lang="en-US" altLang="en-US" sz="1600" dirty="0"/>
              <a:t>% are cabled, and</a:t>
            </a:r>
            <a:br>
              <a:rPr lang="en-US" altLang="en-US" sz="1600" dirty="0"/>
            </a:br>
            <a:r>
              <a:rPr lang="en-US" altLang="en-US" sz="1600" dirty="0" smtClean="0"/>
              <a:t>80% </a:t>
            </a:r>
            <a:r>
              <a:rPr lang="en-US" altLang="en-US" sz="1600" dirty="0"/>
              <a:t>are taking data</a:t>
            </a:r>
          </a:p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600" dirty="0"/>
              <a:t>100% operational by June 2018</a:t>
            </a:r>
          </a:p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600" dirty="0"/>
              <a:t>With the outriggers, HAWC will see the highest energy photon ever detected</a:t>
            </a:r>
          </a:p>
          <a:p>
            <a:endParaRPr lang="en-US" sz="1600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3800" y="885880"/>
            <a:ext cx="4876800" cy="2199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863190"/>
            <a:ext cx="3509107" cy="25466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297" y="2879532"/>
            <a:ext cx="1890353" cy="25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9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HAWC Sensitivity with Outriggers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1557" y="820912"/>
            <a:ext cx="6565106" cy="45904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29512" y="3264693"/>
            <a:ext cx="1736725" cy="203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This sensitivity does not include improvements in HAWC reconstruction and analysis algorithms which are about to be implemented </a:t>
            </a:r>
            <a:r>
              <a:rPr lang="en-US" sz="1400" dirty="0" smtClean="0">
                <a:latin typeface="Calibri"/>
                <a:cs typeface="Calibri"/>
              </a:rPr>
              <a:t>retroactively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699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Pushing HAWC to the Highest Energies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299" y="3311652"/>
            <a:ext cx="8836819" cy="195981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1600" dirty="0" smtClean="0"/>
              <a:t>HAWC </a:t>
            </a:r>
            <a:r>
              <a:rPr lang="en-US" altLang="en-US" sz="1600" dirty="0"/>
              <a:t>already detects sources &gt; 50 TeV, so outriggers will detect even more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cs typeface="Calibri"/>
              </a:rPr>
              <a:t>Detection </a:t>
            </a:r>
            <a:r>
              <a:rPr lang="en-US" sz="1600" dirty="0">
                <a:cs typeface="Calibri"/>
              </a:rPr>
              <a:t>of &gt;100 TeV gamma-rays stresses models of particle acceleration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cs typeface="Calibri"/>
              </a:rPr>
              <a:t>Essential to discovering the source of cosmic rays up to the knee (3x10</a:t>
            </a:r>
            <a:r>
              <a:rPr lang="en-US" sz="1600" baseline="30000" dirty="0">
                <a:cs typeface="Calibri"/>
              </a:rPr>
              <a:t>15 </a:t>
            </a:r>
            <a:r>
              <a:rPr lang="en-US" sz="1600" dirty="0">
                <a:cs typeface="Calibri"/>
              </a:rPr>
              <a:t>eV protons produce 100-200 TeV gamma-rays</a:t>
            </a:r>
            <a:r>
              <a:rPr lang="en-US" sz="1600" dirty="0" smtClean="0">
                <a:cs typeface="Calibri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cs typeface="Calibri"/>
              </a:rPr>
              <a:t>Algorithm development will improve HAWC energy response</a:t>
            </a:r>
          </a:p>
          <a:p>
            <a:pPr lvl="1">
              <a:lnSpc>
                <a:spcPct val="120000"/>
              </a:lnSpc>
            </a:pPr>
            <a:r>
              <a:rPr lang="en-US" sz="1400" dirty="0" smtClean="0">
                <a:cs typeface="Calibri"/>
              </a:rPr>
              <a:t>First papers on improvements due out later this year</a:t>
            </a:r>
            <a:endParaRPr lang="en-US" sz="1400" dirty="0">
              <a:cs typeface="Calibri"/>
            </a:endParaRPr>
          </a:p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endParaRPr lang="en-US" altLang="en-US" sz="1600" dirty="0" smtClean="0"/>
          </a:p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endParaRPr lang="en-US" sz="1600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50and100TeV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830722"/>
            <a:ext cx="9144000" cy="248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06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I get some HAWC data to play with?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725" y="951160"/>
            <a:ext cx="4479415" cy="4328440"/>
          </a:xfrm>
        </p:spPr>
        <p:txBody>
          <a:bodyPr/>
          <a:lstStyle/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sz="1600" dirty="0"/>
              <a:t>Public data: </a:t>
            </a:r>
            <a:r>
              <a:rPr lang="en-US" sz="1600" u="sng" dirty="0">
                <a:solidFill>
                  <a:schemeClr val="accent1"/>
                </a:solidFill>
                <a:hlinkClick r:id="rId2"/>
              </a:rPr>
              <a:t>data.hawc-observatory.org</a:t>
            </a:r>
            <a:r>
              <a:rPr lang="en-US" sz="1600" dirty="0"/>
              <a:t> </a:t>
            </a:r>
            <a:endParaRPr lang="en-US" altLang="en-US" sz="1600" dirty="0" smtClean="0"/>
          </a:p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600" dirty="0" smtClean="0"/>
              <a:t>Some </a:t>
            </a:r>
            <a:r>
              <a:rPr lang="en-US" altLang="en-US" sz="1600" dirty="0"/>
              <a:t>dataset already available, planning to add more:</a:t>
            </a:r>
          </a:p>
          <a:p>
            <a:pPr marL="663575" lvl="1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400" dirty="0"/>
              <a:t>Significance and flux maps corresponding to the 2HWC paper (507d </a:t>
            </a:r>
            <a:r>
              <a:rPr lang="en-US" altLang="en-US" sz="1400" dirty="0" err="1"/>
              <a:t>livetime</a:t>
            </a:r>
            <a:r>
              <a:rPr lang="en-US" altLang="en-US" sz="1400" dirty="0"/>
              <a:t>).</a:t>
            </a:r>
          </a:p>
          <a:p>
            <a:pPr marL="663575" lvl="1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400" dirty="0"/>
              <a:t>Geminga &amp; Monogem dataset.</a:t>
            </a:r>
          </a:p>
          <a:p>
            <a:pPr marL="663575" lvl="1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400" dirty="0"/>
              <a:t>Daily light curves (2014-11-26 to 2016-04-20):</a:t>
            </a:r>
          </a:p>
          <a:p>
            <a:pPr marL="889000" lvl="2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200" dirty="0"/>
              <a:t>Crab</a:t>
            </a:r>
          </a:p>
          <a:p>
            <a:pPr marL="889000" lvl="2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200" dirty="0" err="1"/>
              <a:t>Mrk</a:t>
            </a:r>
            <a:r>
              <a:rPr lang="en-US" altLang="en-US" sz="1200" dirty="0"/>
              <a:t> 421</a:t>
            </a:r>
          </a:p>
          <a:p>
            <a:pPr marL="889000" lvl="2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200" dirty="0" err="1"/>
              <a:t>Mrk</a:t>
            </a:r>
            <a:r>
              <a:rPr lang="en-US" altLang="en-US" sz="1200" dirty="0"/>
              <a:t> 501</a:t>
            </a:r>
          </a:p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600" dirty="0"/>
              <a:t>Please use for your own analysis, </a:t>
            </a:r>
            <a:r>
              <a:rPr lang="en-US" altLang="en-US" sz="1600" dirty="0" smtClean="0"/>
              <a:t>and </a:t>
            </a:r>
            <a:r>
              <a:rPr lang="en-US" altLang="en-US" sz="1600" dirty="0"/>
              <a:t>contact us if you want </a:t>
            </a:r>
            <a:r>
              <a:rPr lang="en-US" altLang="en-US" sz="1600" dirty="0" smtClean="0"/>
              <a:t>to collaborate </a:t>
            </a:r>
            <a:r>
              <a:rPr lang="en-US" altLang="en-US" sz="1600" smtClean="0"/>
              <a:t>or for more </a:t>
            </a:r>
            <a:r>
              <a:rPr lang="en-US" altLang="en-US" sz="1600" dirty="0"/>
              <a:t>information</a:t>
            </a:r>
            <a:r>
              <a:rPr lang="en-US" altLang="en-US" sz="1600" dirty="0" smtClean="0"/>
              <a:t>!</a:t>
            </a:r>
          </a:p>
          <a:p>
            <a:pPr marL="663575" lvl="1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400" dirty="0" smtClean="0"/>
              <a:t>Joint Fermi/HAWC/HESS/MAGIC/VERITAS dwarf analysis in progress</a:t>
            </a:r>
            <a:endParaRPr lang="en-US" altLang="en-US" sz="1400" dirty="0"/>
          </a:p>
          <a:p>
            <a:endParaRPr lang="en-US" sz="1600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" name="Screen Shot 2018-04-05 at 17.00.44.png"/>
          <p:cNvGrpSpPr>
            <a:grpSpLocks noChangeAspect="1"/>
          </p:cNvGrpSpPr>
          <p:nvPr/>
        </p:nvGrpSpPr>
        <p:grpSpPr>
          <a:xfrm>
            <a:off x="4536140" y="944140"/>
            <a:ext cx="4319716" cy="4335460"/>
            <a:chOff x="0" y="0"/>
            <a:chExt cx="11820203" cy="11866282"/>
          </a:xfrm>
        </p:grpSpPr>
        <p:pic>
          <p:nvPicPr>
            <p:cNvPr id="8" name="Screen Shot 2018-04-05 at 17.00.44.png" descr="Screen Shot 2018-04-05 at 17.00.44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11566204" cy="115360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Screen Shot 2018-04-05 at 17.00.44.png" descr="Screen Shot 2018-04-05 at 17.00.44.pn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820204" cy="1186628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166451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Complementarity of Gamma-Ray Detectors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943030"/>
            <a:ext cx="8479631" cy="1171520"/>
          </a:xfrm>
        </p:spPr>
        <p:txBody>
          <a:bodyPr/>
          <a:lstStyle/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2000" dirty="0"/>
              <a:t>Space-based detectors - continuous full-sky coverage in GeV</a:t>
            </a:r>
          </a:p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2000" dirty="0"/>
              <a:t>Ground-based detectors have TeV sensitivity</a:t>
            </a:r>
          </a:p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2000" dirty="0"/>
              <a:t>IACTs  (pointed) excellent energy and angle resolution</a:t>
            </a:r>
          </a:p>
          <a:p>
            <a:pPr marL="431800" indent="-323850"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2000" dirty="0"/>
              <a:t>HAWC has 24-hour &gt;1/2 sky coverage </a:t>
            </a:r>
          </a:p>
          <a:p>
            <a:endParaRPr lang="en-US" sz="2000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51644" y="2466181"/>
            <a:ext cx="3748087" cy="2833688"/>
            <a:chOff x="182563" y="4572000"/>
            <a:chExt cx="3748087" cy="2833688"/>
          </a:xfrm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182563" y="4754563"/>
              <a:ext cx="2651125" cy="2651125"/>
            </a:xfrm>
            <a:prstGeom prst="ellipse">
              <a:avLst/>
            </a:prstGeom>
            <a:solidFill>
              <a:srgbClr val="FF6633">
                <a:alpha val="50000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1279525" y="4572000"/>
              <a:ext cx="2651125" cy="2651125"/>
            </a:xfrm>
            <a:prstGeom prst="ellipse">
              <a:avLst/>
            </a:prstGeom>
            <a:solidFill>
              <a:srgbClr val="33A3A3">
                <a:alpha val="50000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738" y="5668963"/>
              <a:ext cx="914400" cy="639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275" y="5303838"/>
              <a:ext cx="914400" cy="603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447675" y="5067300"/>
              <a:ext cx="2295525" cy="60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r>
                <a:rPr lang="en-US" altLang="en-US" u="sng" dirty="0"/>
                <a:t>Wide field-of-view,</a:t>
              </a:r>
            </a:p>
            <a:p>
              <a:r>
                <a:rPr lang="en-US" altLang="en-US" u="sng" dirty="0"/>
                <a:t>continuous operation</a:t>
              </a: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1828800" y="4754563"/>
              <a:ext cx="1665288" cy="346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/>
            <a:lstStyle>
              <a:lvl1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r>
                <a:rPr lang="en-US" altLang="en-US" u="sng"/>
                <a:t>TeV Sensitivity</a:t>
              </a:r>
            </a:p>
          </p:txBody>
        </p:sp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91" t="68500" r="25876" b="11122"/>
            <a:stretch>
              <a:fillRect/>
            </a:stretch>
          </p:blipFill>
          <p:spPr bwMode="auto">
            <a:xfrm>
              <a:off x="1371600" y="5668963"/>
              <a:ext cx="1371600" cy="447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35291" t="68500" r="25876" b="1112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20713" y="6350000"/>
              <a:ext cx="606425" cy="781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7096" rIns="90000" bIns="45000"/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94000"/>
                </a:lnSpc>
              </a:pPr>
              <a:r>
                <a:rPr lang="en-US" altLang="en-US" sz="1600">
                  <a:latin typeface="Liberation Sans Narrow" pitchFamily="32" charset="0"/>
                </a:rPr>
                <a:t>Fermi</a:t>
              </a:r>
            </a:p>
            <a:p>
              <a:pPr>
                <a:lnSpc>
                  <a:spcPct val="94000"/>
                </a:lnSpc>
              </a:pPr>
              <a:r>
                <a:rPr lang="en-US" altLang="en-US" sz="1600">
                  <a:latin typeface="Liberation Sans Narrow" pitchFamily="32" charset="0"/>
                </a:rPr>
                <a:t>Agile</a:t>
              </a:r>
            </a:p>
            <a:p>
              <a:pPr>
                <a:lnSpc>
                  <a:spcPct val="94000"/>
                </a:lnSpc>
              </a:pPr>
              <a:r>
                <a:rPr lang="en-US" altLang="en-US" sz="1600">
                  <a:latin typeface="Liberation Sans Narrow" pitchFamily="32" charset="0"/>
                </a:rPr>
                <a:t>Egret</a:t>
              </a: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1920875" y="6118225"/>
              <a:ext cx="727075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7096" rIns="90000" bIns="45000"/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94000"/>
                </a:lnSpc>
              </a:pPr>
              <a:r>
                <a:rPr lang="en-US" altLang="en-US" sz="1600">
                  <a:latin typeface="Liberation Sans Narrow" pitchFamily="32" charset="0"/>
                </a:rPr>
                <a:t>HAWC</a:t>
              </a:r>
            </a:p>
            <a:p>
              <a:pPr>
                <a:lnSpc>
                  <a:spcPct val="94000"/>
                </a:lnSpc>
              </a:pPr>
              <a:r>
                <a:rPr lang="en-US" altLang="en-US" sz="1600">
                  <a:latin typeface="Liberation Sans Narrow" pitchFamily="32" charset="0"/>
                </a:rPr>
                <a:t>Milagro</a:t>
              </a:r>
            </a:p>
            <a:p>
              <a:pPr>
                <a:lnSpc>
                  <a:spcPct val="94000"/>
                </a:lnSpc>
              </a:pPr>
              <a:r>
                <a:rPr lang="en-US" altLang="en-US" sz="1600">
                  <a:latin typeface="Liberation Sans Narrow" pitchFamily="32" charset="0"/>
                </a:rPr>
                <a:t>ARGO</a:t>
              </a:r>
            </a:p>
            <a:p>
              <a:pPr>
                <a:lnSpc>
                  <a:spcPct val="94000"/>
                </a:lnSpc>
              </a:pPr>
              <a:r>
                <a:rPr lang="en-US" altLang="en-US" sz="1600">
                  <a:latin typeface="Liberation Sans Narrow" pitchFamily="32" charset="0"/>
                </a:rPr>
                <a:t>Tibet</a:t>
              </a: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835275" y="5984875"/>
              <a:ext cx="881063" cy="781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7096" rIns="90000" bIns="45000"/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94000"/>
                </a:lnSpc>
              </a:pPr>
              <a:r>
                <a:rPr lang="en-US" altLang="en-US" sz="1600">
                  <a:latin typeface="Liberation Sans Narrow" pitchFamily="32" charset="0"/>
                </a:rPr>
                <a:t>VERITAS</a:t>
              </a:r>
            </a:p>
            <a:p>
              <a:pPr>
                <a:lnSpc>
                  <a:spcPct val="94000"/>
                </a:lnSpc>
              </a:pPr>
              <a:r>
                <a:rPr lang="en-US" altLang="en-US" sz="1600">
                  <a:latin typeface="Liberation Sans Narrow" pitchFamily="32" charset="0"/>
                </a:rPr>
                <a:t>HESS</a:t>
              </a:r>
            </a:p>
            <a:p>
              <a:pPr>
                <a:lnSpc>
                  <a:spcPct val="94000"/>
                </a:lnSpc>
              </a:pPr>
              <a:r>
                <a:rPr lang="en-US" altLang="en-US" sz="1600">
                  <a:latin typeface="Liberation Sans Narrow" pitchFamily="32" charset="0"/>
                </a:rPr>
                <a:t>MAGIC</a:t>
              </a:r>
            </a:p>
          </p:txBody>
        </p:sp>
      </p:grpSp>
      <p:pic>
        <p:nvPicPr>
          <p:cNvPr id="19" name="Content Placeholder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595" y="2444284"/>
            <a:ext cx="3743205" cy="29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37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TeV Sky Observable By HAWC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6" y="1125538"/>
            <a:ext cx="5352257" cy="374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Group"/>
          <p:cNvGrpSpPr>
            <a:grpSpLocks noChangeAspect="1"/>
          </p:cNvGrpSpPr>
          <p:nvPr/>
        </p:nvGrpSpPr>
        <p:grpSpPr>
          <a:xfrm>
            <a:off x="71436" y="1610028"/>
            <a:ext cx="3657600" cy="2542952"/>
            <a:chOff x="0" y="0"/>
            <a:chExt cx="19992233" cy="13897233"/>
          </a:xfrm>
        </p:grpSpPr>
        <p:pic>
          <p:nvPicPr>
            <p:cNvPr id="10" name="mexico.jpg" descr="mexico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7783" r="8063" b="8361"/>
            <a:stretch>
              <a:fillRect/>
            </a:stretch>
          </p:blipFill>
          <p:spPr>
            <a:xfrm>
              <a:off x="0" y="0"/>
              <a:ext cx="19992234" cy="138972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TextBox 8"/>
            <p:cNvSpPr txBox="1"/>
            <p:nvPr/>
          </p:nvSpPr>
          <p:spPr>
            <a:xfrm>
              <a:off x="13380801" y="9294031"/>
              <a:ext cx="6410853" cy="1653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1219200">
                <a:defRPr sz="30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rPr sz="800" dirty="0"/>
                <a:t>Latitude:   18°59.7’N</a:t>
              </a:r>
            </a:p>
            <a:p>
              <a:pPr algn="l" defTabSz="1219200">
                <a:defRPr sz="30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rPr sz="800" dirty="0"/>
                <a:t>Longitude: 97°18.6’W</a:t>
              </a:r>
            </a:p>
          </p:txBody>
        </p:sp>
        <p:pic>
          <p:nvPicPr>
            <p:cNvPr id="12" name="Circle" descr="Circl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926669" y="10311737"/>
              <a:ext cx="1116893" cy="1116892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52303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Array of Water Cherenkov Detectors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asted-image.pdf" descr="pasted-image.pdf"/>
          <p:cNvPicPr>
            <a:picLocks noGrp="1" noChangeAspect="1"/>
          </p:cNvPicPr>
          <p:nvPr>
            <p:ph idx="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723900" y="942975"/>
            <a:ext cx="7696200" cy="432911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300 close-packed optically isolated water Cherenkov detectors…"/>
          <p:cNvSpPr txBox="1"/>
          <p:nvPr/>
        </p:nvSpPr>
        <p:spPr>
          <a:xfrm>
            <a:off x="2438400" y="3939951"/>
            <a:ext cx="6084570" cy="1326131"/>
          </a:xfrm>
          <a:prstGeom prst="rect">
            <a:avLst/>
          </a:prstGeom>
          <a:solidFill>
            <a:srgbClr val="FFFFFF">
              <a:alpha val="9091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265043" indent="-265043" algn="l" defTabSz="821531">
              <a:buSzPct val="100000"/>
              <a:buChar char="‣"/>
              <a:defRPr sz="3200"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>
                <a:latin typeface="+mj-lt"/>
              </a:rPr>
              <a:t>300 close-packed optically isolated water Cherenkov detectors</a:t>
            </a:r>
          </a:p>
          <a:p>
            <a:pPr marL="265043" indent="-265043" algn="l" defTabSz="821531">
              <a:buSzPct val="100000"/>
              <a:buChar char="‣"/>
              <a:defRPr sz="3200"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>
                <a:latin typeface="+mj-lt"/>
              </a:rPr>
              <a:t>Construction began early 2012</a:t>
            </a:r>
          </a:p>
          <a:p>
            <a:pPr marL="265043" indent="-265043" algn="l" defTabSz="821531">
              <a:buSzPct val="100000"/>
              <a:buChar char="‣"/>
              <a:defRPr sz="3200"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>
                <a:latin typeface="+mj-lt"/>
              </a:rPr>
              <a:t>Full detector inaugurated March 2015</a:t>
            </a:r>
          </a:p>
          <a:p>
            <a:pPr marL="265043" indent="-265043" algn="l" defTabSz="821531">
              <a:lnSpc>
                <a:spcPct val="90000"/>
              </a:lnSpc>
              <a:buSzPct val="100000"/>
              <a:buChar char="‣"/>
              <a:defRPr sz="3200"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>
                <a:latin typeface="+mj-lt"/>
              </a:rPr>
              <a:t>Funding from a combination of US and Mexican agencies</a:t>
            </a:r>
          </a:p>
          <a:p>
            <a:pPr marL="265043" indent="-265043" algn="l" defTabSz="821531">
              <a:lnSpc>
                <a:spcPct val="90000"/>
              </a:lnSpc>
              <a:buSzPct val="100000"/>
              <a:buChar char="‣"/>
              <a:defRPr sz="3200"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>
                <a:latin typeface="+mj-lt"/>
              </a:rPr>
              <a:t>High energy extension: Outrigger </a:t>
            </a:r>
            <a:r>
              <a:rPr sz="1600" dirty="0" smtClean="0">
                <a:latin typeface="+mj-lt"/>
              </a:rPr>
              <a:t>array</a:t>
            </a:r>
            <a:r>
              <a:rPr lang="en-US" sz="1600" dirty="0" smtClean="0">
                <a:latin typeface="+mj-lt"/>
              </a:rPr>
              <a:t>, installed and operating</a:t>
            </a:r>
            <a:endParaRPr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2021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Array of Water Cherenkov Detectors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asted-image.pdf" descr="pasted-image.pdf"/>
          <p:cNvPicPr>
            <a:picLocks noGrp="1" noChangeAspect="1"/>
          </p:cNvPicPr>
          <p:nvPr>
            <p:ph idx="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723900" y="942975"/>
            <a:ext cx="7696200" cy="4329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waterTankCutaway.png" descr="waterTankCutawa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3364" y="1189250"/>
            <a:ext cx="3848411" cy="3852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24337" y="1313177"/>
            <a:ext cx="2743200" cy="35887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3061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edia2.gif" descr="media2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41120"/>
            <a:ext cx="5065585" cy="405246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the shower sweeps across the WCDs, we can reconstruct the direction it’s sweeping from</a:t>
            </a:r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image42.png" descr="image4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86650" y="3026625"/>
            <a:ext cx="1657350" cy="2366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43.png" descr="image43.png"/>
          <p:cNvPicPr>
            <a:picLocks noChangeAspect="1"/>
          </p:cNvPicPr>
          <p:nvPr/>
        </p:nvPicPr>
        <p:blipFill>
          <a:blip r:embed="rId5">
            <a:extLst/>
          </a:blip>
          <a:srcRect l="3841" t="2955" r="5064" b="6155"/>
          <a:stretch>
            <a:fillRect/>
          </a:stretch>
        </p:blipFill>
        <p:spPr>
          <a:xfrm>
            <a:off x="4823247" y="1247772"/>
            <a:ext cx="3583518" cy="2501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213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light level is each PMT and its Lateral Distribution Function (LDF) correlates with energy</a:t>
            </a:r>
          </a:p>
          <a:p>
            <a:r>
              <a:rPr lang="en-US" dirty="0" smtClean="0"/>
              <a:t>More PMTs hit, more light in PMTs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higher energy</a:t>
            </a:r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" name="Group"/>
          <p:cNvGrpSpPr>
            <a:grpSpLocks noChangeAspect="1"/>
          </p:cNvGrpSpPr>
          <p:nvPr/>
        </p:nvGrpSpPr>
        <p:grpSpPr>
          <a:xfrm>
            <a:off x="849365" y="1907082"/>
            <a:ext cx="7445269" cy="2979455"/>
            <a:chOff x="0" y="0"/>
            <a:chExt cx="18613170" cy="7448636"/>
          </a:xfrm>
        </p:grpSpPr>
        <p:pic>
          <p:nvPicPr>
            <p:cNvPr id="8" name="Picture 1" descr="Picture 1"/>
            <p:cNvPicPr>
              <a:picLocks noChangeAspect="1"/>
            </p:cNvPicPr>
            <p:nvPr/>
          </p:nvPicPr>
          <p:blipFill>
            <a:blip r:embed="rId3">
              <a:extLst/>
            </a:blip>
            <a:srcRect b="2248"/>
            <a:stretch>
              <a:fillRect/>
            </a:stretch>
          </p:blipFill>
          <p:spPr>
            <a:xfrm>
              <a:off x="9443770" y="0"/>
              <a:ext cx="9169401" cy="74486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2" descr="Picture 2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1691"/>
            <a:stretch>
              <a:fillRect/>
            </a:stretch>
          </p:blipFill>
          <p:spPr>
            <a:xfrm>
              <a:off x="0" y="3770"/>
              <a:ext cx="9118600" cy="744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6724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HAWC Resolution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fld id="{5D01E7E5-6465-7A46-A26D-BAABC2D34D38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40" y="-9809"/>
            <a:ext cx="1242060" cy="8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43728" y="1025096"/>
            <a:ext cx="2510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Angular Resolution</a:t>
            </a:r>
          </a:p>
          <a:p>
            <a:pPr algn="ctr"/>
            <a:r>
              <a:rPr lang="en-US" dirty="0" smtClean="0"/>
              <a:t>Tuned on Crab Nebula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33310" y="978930"/>
            <a:ext cx="3223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Energy Resolution</a:t>
            </a:r>
          </a:p>
          <a:p>
            <a:pPr algn="ctr"/>
            <a:r>
              <a:rPr lang="en-US" dirty="0" smtClean="0"/>
              <a:t>from Monte Carlo Simulations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0" y="1584591"/>
            <a:ext cx="4289926" cy="34174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76" y="1625261"/>
            <a:ext cx="4428155" cy="344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4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LANL 1">
      <a:dk1>
        <a:srgbClr val="3C3C3B"/>
      </a:dk1>
      <a:lt1>
        <a:sysClr val="window" lastClr="FFFFFF"/>
      </a:lt1>
      <a:dk2>
        <a:srgbClr val="636463"/>
      </a:dk2>
      <a:lt2>
        <a:srgbClr val="EFEEED"/>
      </a:lt2>
      <a:accent1>
        <a:srgbClr val="130D1F"/>
      </a:accent1>
      <a:accent2>
        <a:srgbClr val="F8B617"/>
      </a:accent2>
      <a:accent3>
        <a:srgbClr val="2682CF"/>
      </a:accent3>
      <a:accent4>
        <a:srgbClr val="EA7820"/>
      </a:accent4>
      <a:accent5>
        <a:srgbClr val="F4482D"/>
      </a:accent5>
      <a:accent6>
        <a:srgbClr val="229357"/>
      </a:accent6>
      <a:hlink>
        <a:srgbClr val="385AC7"/>
      </a:hlink>
      <a:folHlink>
        <a:srgbClr val="4E13D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ANL wide Template_18MAY17" id="{CB0DD555-ECA7-1847-8B4A-6B1FCDEC0984}" vid="{F28533BD-DB12-1C40-A2E9-FC12703767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beta-blue-wide</Template>
  <TotalTime>249</TotalTime>
  <Words>980</Words>
  <Application>Microsoft Office PowerPoint</Application>
  <PresentationFormat>On-screen Show (16:10)</PresentationFormat>
  <Paragraphs>160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ＭＳ Ｐゴシック</vt:lpstr>
      <vt:lpstr>Arial</vt:lpstr>
      <vt:lpstr>Calibri</vt:lpstr>
      <vt:lpstr>DejaVu Sans</vt:lpstr>
      <vt:lpstr>Liberation Sans Narrow</vt:lpstr>
      <vt:lpstr>StarSymbol</vt:lpstr>
      <vt:lpstr>Verdana</vt:lpstr>
      <vt:lpstr>Wingdings</vt:lpstr>
      <vt:lpstr>Office Theme</vt:lpstr>
      <vt:lpstr>HAWC Dark Matter Searches</vt:lpstr>
      <vt:lpstr>The High Altitude Water Cherenkov Collaboration</vt:lpstr>
      <vt:lpstr>Complementarity of Gamma-Ray Detectors</vt:lpstr>
      <vt:lpstr>TeV Sky Observable By HAWC</vt:lpstr>
      <vt:lpstr>An Array of Water Cherenkov Detectors</vt:lpstr>
      <vt:lpstr>An Array of Water Cherenkov Detectors</vt:lpstr>
      <vt:lpstr>Direction</vt:lpstr>
      <vt:lpstr>Energy</vt:lpstr>
      <vt:lpstr>HAWC Resolution</vt:lpstr>
      <vt:lpstr>Particle Type</vt:lpstr>
      <vt:lpstr>Source Characterization – Forward Folding</vt:lpstr>
      <vt:lpstr>Background Estimation – Direct Integration</vt:lpstr>
      <vt:lpstr>Background Caveat – Signal in the Background</vt:lpstr>
      <vt:lpstr>HAWC 3-year Skymap – 1017 days from 11/14 – 12/17</vt:lpstr>
      <vt:lpstr>HAWC 3-year Skymap – 1017 days from 11/14 – 12/17</vt:lpstr>
      <vt:lpstr>HAWC 3-year Skymap – 1017 days from 11/14 – 12/17</vt:lpstr>
      <vt:lpstr>Dark Matter with HAWC</vt:lpstr>
      <vt:lpstr>Dark Matter Annihilation Limits with HAWC</vt:lpstr>
      <vt:lpstr>Dark Matter Decay Limits with HAWC</vt:lpstr>
      <vt:lpstr>Lorentz Invariance Violation </vt:lpstr>
      <vt:lpstr>HAWC Upgrade: Outriggers</vt:lpstr>
      <vt:lpstr>HAWC Sensitivity with Outriggers</vt:lpstr>
      <vt:lpstr>Pushing HAWC to the Highest Energies</vt:lpstr>
      <vt:lpstr>Where do I get some HAWC data to play with?</vt:lpstr>
    </vt:vector>
  </TitlesOfParts>
  <Company>LANL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Harding, Pat</dc:creator>
  <cp:lastModifiedBy>Harding, Pat</cp:lastModifiedBy>
  <cp:revision>79</cp:revision>
  <dcterms:created xsi:type="dcterms:W3CDTF">2018-05-25T15:07:35Z</dcterms:created>
  <dcterms:modified xsi:type="dcterms:W3CDTF">2019-01-16T18:00:19Z</dcterms:modified>
</cp:coreProperties>
</file>