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5"/>
  </p:notesMasterIdLst>
  <p:handoutMasterIdLst>
    <p:handoutMasterId r:id="rId46"/>
  </p:handoutMasterIdLst>
  <p:sldIdLst>
    <p:sldId id="256" r:id="rId2"/>
    <p:sldId id="337" r:id="rId3"/>
    <p:sldId id="378" r:id="rId4"/>
    <p:sldId id="379" r:id="rId5"/>
    <p:sldId id="380" r:id="rId6"/>
    <p:sldId id="381" r:id="rId7"/>
    <p:sldId id="382" r:id="rId8"/>
    <p:sldId id="383" r:id="rId9"/>
    <p:sldId id="384" r:id="rId10"/>
    <p:sldId id="385" r:id="rId11"/>
    <p:sldId id="350" r:id="rId12"/>
    <p:sldId id="351" r:id="rId13"/>
    <p:sldId id="386" r:id="rId14"/>
    <p:sldId id="353" r:id="rId15"/>
    <p:sldId id="387" r:id="rId16"/>
    <p:sldId id="388" r:id="rId17"/>
    <p:sldId id="390" r:id="rId18"/>
    <p:sldId id="389" r:id="rId19"/>
    <p:sldId id="391" r:id="rId20"/>
    <p:sldId id="392" r:id="rId21"/>
    <p:sldId id="360" r:id="rId22"/>
    <p:sldId id="375" r:id="rId23"/>
    <p:sldId id="349" r:id="rId24"/>
    <p:sldId id="374" r:id="rId25"/>
    <p:sldId id="345" r:id="rId26"/>
    <p:sldId id="352" r:id="rId27"/>
    <p:sldId id="347" r:id="rId28"/>
    <p:sldId id="354" r:id="rId29"/>
    <p:sldId id="377" r:id="rId30"/>
    <p:sldId id="376" r:id="rId31"/>
    <p:sldId id="361" r:id="rId32"/>
    <p:sldId id="362" r:id="rId33"/>
    <p:sldId id="363" r:id="rId34"/>
    <p:sldId id="364" r:id="rId35"/>
    <p:sldId id="365" r:id="rId36"/>
    <p:sldId id="366" r:id="rId37"/>
    <p:sldId id="367" r:id="rId38"/>
    <p:sldId id="359" r:id="rId39"/>
    <p:sldId id="368" r:id="rId40"/>
    <p:sldId id="373" r:id="rId41"/>
    <p:sldId id="370" r:id="rId42"/>
    <p:sldId id="371" r:id="rId43"/>
    <p:sldId id="372" r:id="rId44"/>
  </p:sldIdLst>
  <p:sldSz cx="9144000" cy="6858000" type="screen4x3"/>
  <p:notesSz cx="6669088" cy="9775825"/>
  <p:defaultTextStyle>
    <a:defPPr>
      <a:defRPr lang="en-US"/>
    </a:defPPr>
    <a:lvl1pPr algn="ctr" rtl="0" fontAlgn="base">
      <a:lnSpc>
        <a:spcPct val="80000"/>
      </a:lnSpc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1pPr>
    <a:lvl2pPr marL="457200" algn="ctr" rtl="0" fontAlgn="base">
      <a:lnSpc>
        <a:spcPct val="80000"/>
      </a:lnSpc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2pPr>
    <a:lvl3pPr marL="914400" algn="ctr" rtl="0" fontAlgn="base">
      <a:lnSpc>
        <a:spcPct val="80000"/>
      </a:lnSpc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3pPr>
    <a:lvl4pPr marL="1371600" algn="ctr" rtl="0" fontAlgn="base">
      <a:lnSpc>
        <a:spcPct val="80000"/>
      </a:lnSpc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4pPr>
    <a:lvl5pPr marL="1828800" algn="ctr" rtl="0" fontAlgn="base">
      <a:lnSpc>
        <a:spcPct val="80000"/>
      </a:lnSpc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F34313"/>
    <a:srgbClr val="2A1BEB"/>
    <a:srgbClr val="00FF00"/>
    <a:srgbClr val="797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78" autoAdjust="0"/>
    <p:restoredTop sz="86323" autoAdjust="0"/>
  </p:normalViewPr>
  <p:slideViewPr>
    <p:cSldViewPr>
      <p:cViewPr>
        <p:scale>
          <a:sx n="53" d="100"/>
          <a:sy n="53" d="100"/>
        </p:scale>
        <p:origin x="-52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764" y="-90"/>
      </p:cViewPr>
      <p:guideLst>
        <p:guide orient="horz" pos="3079"/>
        <p:guide pos="210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67" tIns="46983" rIns="93967" bIns="46983" numCol="1" anchor="t" anchorCtr="0" compatLnSpc="1">
            <a:prstTxWarp prst="textNoShape">
              <a:avLst/>
            </a:prstTxWarp>
          </a:bodyPr>
          <a:lstStyle>
            <a:lvl1pPr algn="l" defTabSz="9398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67" tIns="46983" rIns="93967" bIns="46983" numCol="1" anchor="t" anchorCtr="0" compatLnSpc="1">
            <a:prstTxWarp prst="textNoShape">
              <a:avLst/>
            </a:prstTxWarp>
          </a:bodyPr>
          <a:lstStyle>
            <a:lvl1pPr algn="r" defTabSz="9398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5288"/>
            <a:ext cx="28908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67" tIns="46983" rIns="93967" bIns="46983" numCol="1" anchor="b" anchorCtr="0" compatLnSpc="1">
            <a:prstTxWarp prst="textNoShape">
              <a:avLst/>
            </a:prstTxWarp>
          </a:bodyPr>
          <a:lstStyle>
            <a:lvl1pPr algn="l" defTabSz="9398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285288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67" tIns="46983" rIns="93967" bIns="46983" numCol="1" anchor="b" anchorCtr="0" compatLnSpc="1">
            <a:prstTxWarp prst="textNoShape">
              <a:avLst/>
            </a:prstTxWarp>
          </a:bodyPr>
          <a:lstStyle>
            <a:lvl1pPr algn="r" defTabSz="9398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7FF010E-2E9F-48DE-832A-E600203BC3A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67" tIns="46983" rIns="93967" bIns="46983" numCol="1" anchor="t" anchorCtr="0" compatLnSpc="1">
            <a:prstTxWarp prst="textNoShape">
              <a:avLst/>
            </a:prstTxWarp>
          </a:bodyPr>
          <a:lstStyle>
            <a:lvl1pPr algn="l" defTabSz="9398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67" tIns="46983" rIns="93967" bIns="46983" numCol="1" anchor="t" anchorCtr="0" compatLnSpc="1">
            <a:prstTxWarp prst="textNoShape">
              <a:avLst/>
            </a:prstTxWarp>
          </a:bodyPr>
          <a:lstStyle>
            <a:lvl1pPr algn="r" defTabSz="9398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0588" y="733425"/>
            <a:ext cx="4887912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43438"/>
            <a:ext cx="5335588" cy="439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67" tIns="46983" rIns="93967" bIns="469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Haga clic para modificar el estilo de texto del patrón</a:t>
            </a:r>
          </a:p>
          <a:p>
            <a:pPr lvl="1"/>
            <a:r>
              <a:rPr lang="en-US" noProof="0" smtClean="0"/>
              <a:t>Segundo nivel</a:t>
            </a:r>
          </a:p>
          <a:p>
            <a:pPr lvl="2"/>
            <a:r>
              <a:rPr lang="en-US" noProof="0" smtClean="0"/>
              <a:t>Tercer nivel</a:t>
            </a:r>
          </a:p>
          <a:p>
            <a:pPr lvl="3"/>
            <a:r>
              <a:rPr lang="en-US" noProof="0" smtClean="0"/>
              <a:t>Cuarto nivel</a:t>
            </a:r>
          </a:p>
          <a:p>
            <a:pPr lvl="4"/>
            <a:r>
              <a:rPr lang="en-US" noProof="0" smtClean="0"/>
              <a:t>Quinto nivel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5288"/>
            <a:ext cx="28908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67" tIns="46983" rIns="93967" bIns="46983" numCol="1" anchor="b" anchorCtr="0" compatLnSpc="1">
            <a:prstTxWarp prst="textNoShape">
              <a:avLst/>
            </a:prstTxWarp>
          </a:bodyPr>
          <a:lstStyle>
            <a:lvl1pPr algn="l" defTabSz="9398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285288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67" tIns="46983" rIns="93967" bIns="46983" numCol="1" anchor="b" anchorCtr="0" compatLnSpc="1">
            <a:prstTxWarp prst="textNoShape">
              <a:avLst/>
            </a:prstTxWarp>
          </a:bodyPr>
          <a:lstStyle>
            <a:lvl1pPr algn="r" defTabSz="9398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9DB08A2-7B93-49D8-B651-32CB7E8754F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B21761-65A9-4E48-8456-B9B08BC51EB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75DE83-068D-4ACF-8298-D2BA6AF84F0A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Esto se probó en parte para el malhadado BTeV… se hicieron pruebas de laminas de carbono con sensores embebidos…. </a:t>
            </a:r>
          </a:p>
          <a:p>
            <a:r>
              <a:rPr lang="en-US" smtClean="0"/>
              <a:t>Con respecto a integrar un sensor en el propio marco del DEPFET estoy hablando esto con un grupo de óptica integrada</a:t>
            </a:r>
          </a:p>
          <a:p>
            <a:r>
              <a:rPr lang="en-US" smtClean="0"/>
              <a:t>Del cnm pero todavía no tengo una idea clara de como se puede hacer también necesito algún input en cuanto a la </a:t>
            </a:r>
          </a:p>
          <a:p>
            <a:r>
              <a:rPr lang="en-US" smtClean="0"/>
              <a:t>Fabricación de los marcos… me llevará sus semanas ir convergiendo en una propuesta más concreta seguramente.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876DFA-6956-4A66-88FB-22168A491DED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Bueno y todo esto es un poco de sentido común.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213DF6-8EF4-4193-87D0-DB54AC433BC6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0B59F2-6293-4B12-8566-391323EABC9B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Recordar lo que sabemos, la información que tu mismo me pasaste…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844272-E994-498A-81C4-3E2B08FE44EF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Resultado deformación en z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697E24-9054-4828-845E-3E9FF65E8A11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Resuldados del strain en la dirección longitudinal para la cara superior. La  unidad de medida del strain es “epsilon” que es el strain relativo.</a:t>
            </a:r>
          </a:p>
          <a:p>
            <a:r>
              <a:rPr lang="en-US" smtClean="0"/>
              <a:t>La gráfica de abajo es un zoom de la de arriba.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7B5B2F-C3C9-4EF3-BFD9-4EA23EC47B5B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Lo mismo que la anterior pero para el strain  en la dirección transversal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4BE556-A7D0-48CD-9D1D-B1CADF2CF723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Relación entre los strain longitudinal y transversal; y la relación entre el strain longitudinal y la deformación gravitatoria.</a:t>
            </a:r>
          </a:p>
          <a:p>
            <a:r>
              <a:rPr lang="en-US" smtClean="0"/>
              <a:t>Estas gráficas demuestran que midiendo el strain podemos determinar la deformación.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B456CD-84DF-4FFD-94EE-C3DB57DC089C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Conclusiones de la simulación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B18830-546B-49F2-9B72-07D6FB30F8D8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Una solución comercial no he buscado mucho, este sensor ya lo conocía y está hecho en fibra es una versión modificada del FBG.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fca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0"/>
            <a:ext cx="13176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85800"/>
            <a:ext cx="7623175" cy="1752600"/>
          </a:xfrm>
        </p:spPr>
        <p:txBody>
          <a:bodyPr/>
          <a:lstStyle>
            <a:lvl1pPr>
              <a:defRPr sz="3800" baseline="0">
                <a:solidFill>
                  <a:srgbClr val="2A1BEB"/>
                </a:solidFill>
                <a:latin typeface="Calibri" pitchFamily="34" charset="0"/>
              </a:defRPr>
            </a:lvl1pPr>
          </a:lstStyle>
          <a:p>
            <a:r>
              <a:rPr lang="es-ES_tradnl" altLang="en-US" dirty="0"/>
              <a:t>Haga clic para cambiar el estilo de título	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46482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 baseline="0">
                <a:solidFill>
                  <a:srgbClr val="B1EBA5"/>
                </a:solidFill>
                <a:latin typeface="Calibri" pitchFamily="34" charset="0"/>
              </a:defRPr>
            </a:lvl1pPr>
          </a:lstStyle>
          <a:p>
            <a:r>
              <a:rPr lang="es-ES_tradnl" altLang="en-US" dirty="0"/>
              <a:t>Haga clic para modificar el estilo de subtítulo del patrón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378575" y="6467475"/>
            <a:ext cx="21336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rgbClr val="44ADC2"/>
                </a:solidFill>
                <a:latin typeface="+mn-lt"/>
              </a:defRPr>
            </a:lvl1pPr>
          </a:lstStyle>
          <a:p>
            <a:pPr>
              <a:defRPr/>
            </a:pPr>
            <a:endParaRPr lang="es-ES_tradnl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5257800" y="6543675"/>
            <a:ext cx="3276600" cy="228600"/>
          </a:xfrm>
        </p:spPr>
        <p:txBody>
          <a:bodyPr/>
          <a:lstStyle>
            <a:lvl1pPr>
              <a:defRPr baseline="0" dirty="0" smtClean="0">
                <a:solidFill>
                  <a:srgbClr val="47A4E3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altLang="en-US" smtClean="0"/>
              <a:t>3th Int. Workshop ,8th  October  '09,   I. Vila</a:t>
            </a:r>
            <a:endParaRPr lang="es-ES_tradnl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77263" y="6324600"/>
            <a:ext cx="533400" cy="457200"/>
          </a:xfrm>
        </p:spPr>
        <p:txBody>
          <a:bodyPr/>
          <a:lstStyle>
            <a:lvl1pPr>
              <a:defRPr baseline="0" smtClean="0">
                <a:solidFill>
                  <a:srgbClr val="47A4E3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1F77218-5911-49A0-9E47-65B4A5069659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FE4F8-A4B5-43C5-8A12-8575FEB2BB26}" type="slidenum">
              <a:rPr lang="es-ES_tradnl" altLang="en-US"/>
              <a:pPr>
                <a:defRPr/>
              </a:pPr>
              <a:t>‹Nº›</a:t>
            </a:fld>
            <a:endParaRPr lang="es-ES_tradnl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3th Int. Workshop ,8th  October  '09,   I. Vila</a:t>
            </a:r>
            <a:endParaRPr lang="es-ES_tradnl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7150"/>
            <a:ext cx="2057400" cy="60737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7150"/>
            <a:ext cx="6019800" cy="60737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C6677-A480-4BC6-ADCB-EF1259491D6B}" type="slidenum">
              <a:rPr lang="es-ES_tradnl" altLang="en-US"/>
              <a:pPr>
                <a:defRPr/>
              </a:pPr>
              <a:t>‹Nº›</a:t>
            </a:fld>
            <a:endParaRPr lang="es-ES_tradnl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3th Int. Workshop ,8th  October  '09,   I. Vila</a:t>
            </a:r>
            <a:endParaRPr lang="es-ES_tradnl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7150"/>
            <a:ext cx="73914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979FB-A789-4B9B-9AF5-AE19CF1BE42B}" type="slidenum">
              <a:rPr lang="es-ES_tradnl" altLang="en-US"/>
              <a:pPr>
                <a:defRPr/>
              </a:pPr>
              <a:t>‹Nº›</a:t>
            </a:fld>
            <a:endParaRPr lang="es-ES_tradnl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3th Int. Workshop ,8th  October  '09,   I. Vila</a:t>
            </a:r>
            <a:endParaRPr lang="es-ES_tradnl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B81A8-EBE5-423D-B090-3334D662ACB9}" type="slidenum">
              <a:rPr lang="es-ES_tradnl" altLang="en-US"/>
              <a:pPr>
                <a:defRPr/>
              </a:pPr>
              <a:t>‹Nº›</a:t>
            </a:fld>
            <a:endParaRPr lang="es-ES_tradnl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3th Int. Workshop ,8th  October  '09,   I. Vila</a:t>
            </a:r>
            <a:endParaRPr lang="es-ES_tradnl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B311B-2AC8-4F07-95A7-4D93ADDB2AA7}" type="slidenum">
              <a:rPr lang="es-ES_tradnl" altLang="en-US"/>
              <a:pPr>
                <a:defRPr/>
              </a:pPr>
              <a:t>‹Nº›</a:t>
            </a:fld>
            <a:endParaRPr lang="es-ES_tradnl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3th Int. Workshop ,8th  October  '09,   I. Vila</a:t>
            </a:r>
            <a:endParaRPr lang="es-ES_tradnl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8DA8A-0EB7-4218-B945-DF261880E605}" type="slidenum">
              <a:rPr lang="es-ES_tradnl" altLang="en-US"/>
              <a:pPr>
                <a:defRPr/>
              </a:pPr>
              <a:t>‹Nº›</a:t>
            </a:fld>
            <a:endParaRPr lang="es-ES_tradnl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3th Int. Workshop ,8th  October  '09,   I. Vila</a:t>
            </a:r>
            <a:endParaRPr lang="es-ES_tradnl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88533-5F28-457F-9AEF-813FBCE2C6ED}" type="slidenum">
              <a:rPr lang="es-ES_tradnl" altLang="en-US"/>
              <a:pPr>
                <a:defRPr/>
              </a:pPr>
              <a:t>‹Nº›</a:t>
            </a:fld>
            <a:endParaRPr lang="es-ES_tradnl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3th Int. Workshop ,8th  October  '09,   I. Vila</a:t>
            </a:r>
            <a:endParaRPr lang="es-ES_tradnl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448C9-6527-48E8-8206-4095E0F7F3CB}" type="slidenum">
              <a:rPr lang="es-ES_tradnl" altLang="en-US"/>
              <a:pPr>
                <a:defRPr/>
              </a:pPr>
              <a:t>‹Nº›</a:t>
            </a:fld>
            <a:endParaRPr lang="es-ES_tradnl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3th Int. Workshop ,8th  October  '09,   I. Vila</a:t>
            </a:r>
            <a:endParaRPr lang="es-ES_tradnl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E5B0C-D756-430E-8791-30EE14CC1A35}" type="slidenum">
              <a:rPr lang="es-ES_tradnl" altLang="en-US"/>
              <a:pPr>
                <a:defRPr/>
              </a:pPr>
              <a:t>‹Nº›</a:t>
            </a:fld>
            <a:endParaRPr lang="es-ES_tradnl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3th Int. Workshop ,8th  October  '09,   I. Vila</a:t>
            </a:r>
            <a:endParaRPr lang="es-ES_tradnl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08A2A-A910-4F76-A07C-0E593F29EC41}" type="slidenum">
              <a:rPr lang="es-ES_tradnl" altLang="en-US"/>
              <a:pPr>
                <a:defRPr/>
              </a:pPr>
              <a:t>‹Nº›</a:t>
            </a:fld>
            <a:endParaRPr lang="es-ES_tradnl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3th Int. Workshop ,8th  October  '09,   I. Vila</a:t>
            </a:r>
            <a:endParaRPr lang="es-ES_tradnl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8ED33-BD82-4FF9-BE02-532F8F089912}" type="slidenum">
              <a:rPr lang="es-ES_tradnl" altLang="en-US"/>
              <a:pPr>
                <a:defRPr/>
              </a:pPr>
              <a:t>‹Nº›</a:t>
            </a:fld>
            <a:endParaRPr lang="es-ES_tradnl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3th Int. Workshop ,8th  October  '09,   I. Vila</a:t>
            </a:r>
            <a:endParaRPr lang="es-ES_tradnl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7" name="AutoShape 15"/>
          <p:cNvSpPr>
            <a:spLocks noChangeArrowheads="1"/>
          </p:cNvSpPr>
          <p:nvPr userDrawn="1"/>
        </p:nvSpPr>
        <p:spPr bwMode="auto">
          <a:xfrm>
            <a:off x="381000" y="19050"/>
            <a:ext cx="7467600" cy="6096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49" name="AutoShape 17"/>
          <p:cNvSpPr>
            <a:spLocks noChangeArrowheads="1"/>
          </p:cNvSpPr>
          <p:nvPr userDrawn="1"/>
        </p:nvSpPr>
        <p:spPr bwMode="auto">
          <a:xfrm>
            <a:off x="228600" y="6534150"/>
            <a:ext cx="8877300" cy="3048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7150"/>
            <a:ext cx="73914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smtClean="0"/>
              <a:t>Haga clic para cambiar el estilo de título	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smtClean="0"/>
              <a:t>Haga clic para modificar el estilo de texto del patrón</a:t>
            </a:r>
          </a:p>
          <a:p>
            <a:pPr lvl="1"/>
            <a:r>
              <a:rPr lang="es-ES_tradnl" altLang="en-US" smtClean="0"/>
              <a:t>Segundo nivel</a:t>
            </a:r>
          </a:p>
          <a:p>
            <a:pPr lvl="2"/>
            <a:r>
              <a:rPr lang="es-ES_tradnl" altLang="en-US" smtClean="0"/>
              <a:t>Tercer nivel</a:t>
            </a:r>
          </a:p>
          <a:p>
            <a:pPr lvl="3"/>
            <a:r>
              <a:rPr lang="es-ES_tradnl" altLang="en-US" smtClean="0"/>
              <a:t>Cuarto nivel</a:t>
            </a:r>
          </a:p>
          <a:p>
            <a:pPr lvl="4"/>
            <a:r>
              <a:rPr lang="es-ES_tradnl" altLang="en-US" smtClean="0"/>
              <a:t>Quinto nivel</a:t>
            </a:r>
          </a:p>
        </p:txBody>
      </p:sp>
      <p:pic>
        <p:nvPicPr>
          <p:cNvPr id="3078" name="Picture 12" descr="ifca3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962900" y="-38100"/>
            <a:ext cx="571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53463" y="63627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6B106151-B9E5-4B83-9F5E-FE942FE65BF0}" type="slidenum">
              <a:rPr lang="es-ES_tradnl" altLang="en-US"/>
              <a:pPr>
                <a:defRPr/>
              </a:pPr>
              <a:t>‹Nº›</a:t>
            </a:fld>
            <a:endParaRPr lang="es-ES_tradnl" altLang="en-US"/>
          </a:p>
        </p:txBody>
      </p:sp>
      <p:sp>
        <p:nvSpPr>
          <p:cNvPr id="18448" name="AutoShape 16"/>
          <p:cNvSpPr>
            <a:spLocks noChangeArrowheads="1"/>
          </p:cNvSpPr>
          <p:nvPr userDrawn="1"/>
        </p:nvSpPr>
        <p:spPr bwMode="auto">
          <a:xfrm>
            <a:off x="8629650" y="28575"/>
            <a:ext cx="361950" cy="58102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8100" y="6667500"/>
            <a:ext cx="7086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 smtClean="0"/>
              <a:t>3th Int. Workshop ,8th  October  '09,   I. Vila</a:t>
            </a:r>
            <a:endParaRPr lang="es-ES_tradn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E3E58"/>
        </a:buClr>
        <a:buSzPct val="65000"/>
        <a:buFont typeface="Wingdings" pitchFamily="2" charset="2"/>
        <a:buChar char="n"/>
        <a:defRPr sz="3000">
          <a:solidFill>
            <a:srgbClr val="0E3E58"/>
          </a:solidFill>
          <a:latin typeface="Calibri" pitchFamily="34" charset="0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47A4E3"/>
        </a:buClr>
        <a:buSzPct val="60000"/>
        <a:buFont typeface="Wingdings" pitchFamily="2" charset="2"/>
        <a:buChar char="q"/>
        <a:defRPr sz="2600">
          <a:solidFill>
            <a:srgbClr val="2A1BEB"/>
          </a:solidFill>
          <a:latin typeface="Calibri" pitchFamily="34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2A1BEB"/>
        </a:buClr>
        <a:buSzPct val="65000"/>
        <a:buFont typeface="Wingdings" pitchFamily="2" charset="2"/>
        <a:buChar char="n"/>
        <a:defRPr sz="2200">
          <a:solidFill>
            <a:srgbClr val="2A1BEB"/>
          </a:solidFill>
          <a:latin typeface="Calibri" pitchFamily="34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Calibri" pitchFamily="34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wmf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4"/>
          <p:cNvSpPr>
            <a:spLocks noChangeArrowheads="1"/>
          </p:cNvSpPr>
          <p:nvPr/>
        </p:nvSpPr>
        <p:spPr bwMode="auto">
          <a:xfrm>
            <a:off x="1752600" y="4799013"/>
            <a:ext cx="7162800" cy="458787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7979FF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l"/>
            <a:r>
              <a:rPr lang="en-US" sz="2400" i="0" dirty="0" smtClean="0">
                <a:solidFill>
                  <a:schemeClr val="bg1"/>
                </a:solidFill>
                <a:latin typeface="Tahoma" pitchFamily="34" charset="0"/>
              </a:rPr>
              <a:t>3th DEPFET Int. Workshop, BCN 8th October 2009</a:t>
            </a:r>
            <a:endParaRPr lang="en-US" sz="2400" i="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8229600" cy="838200"/>
          </a:xfrm>
        </p:spPr>
        <p:txBody>
          <a:bodyPr/>
          <a:lstStyle/>
          <a:p>
            <a:pPr eaLnBrk="1" hangingPunct="1"/>
            <a:r>
              <a:rPr lang="en-US" sz="5400" dirty="0" smtClean="0">
                <a:solidFill>
                  <a:srgbClr val="44ADC2"/>
                </a:solidFill>
              </a:rPr>
              <a:t>Embedded Optical Fiber Sensor Monitor</a:t>
            </a:r>
            <a:r>
              <a:rPr lang="en-US" sz="4200" dirty="0" smtClean="0">
                <a:solidFill>
                  <a:srgbClr val="44ADC2"/>
                </a:solidFill>
              </a:rPr>
              <a:t/>
            </a:r>
            <a:br>
              <a:rPr lang="en-US" sz="4200" dirty="0" smtClean="0">
                <a:solidFill>
                  <a:srgbClr val="44ADC2"/>
                </a:solidFill>
              </a:rPr>
            </a:br>
            <a:r>
              <a:rPr lang="en-US" sz="1600" dirty="0" smtClean="0">
                <a:solidFill>
                  <a:srgbClr val="7979FF"/>
                </a:solidFill>
              </a:rPr>
              <a:t/>
            </a:r>
            <a:br>
              <a:rPr lang="en-US" sz="1600" dirty="0" smtClean="0">
                <a:solidFill>
                  <a:srgbClr val="7979FF"/>
                </a:solidFill>
              </a:rPr>
            </a:br>
            <a:r>
              <a:rPr lang="en-US" sz="1600" dirty="0" smtClean="0">
                <a:solidFill>
                  <a:srgbClr val="7979FF"/>
                </a:solidFill>
              </a:rPr>
              <a:t> 		</a:t>
            </a:r>
            <a:endParaRPr lang="en-US" sz="3400" dirty="0" smtClean="0"/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1905000" y="5334000"/>
            <a:ext cx="713263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i="0">
                <a:solidFill>
                  <a:srgbClr val="2A1BEB"/>
                </a:solidFill>
                <a:latin typeface="Arial" charset="0"/>
              </a:rPr>
              <a:t>Iv</a:t>
            </a:r>
            <a:r>
              <a:rPr lang="en-US" sz="2400" i="0">
                <a:solidFill>
                  <a:srgbClr val="2A1BEB"/>
                </a:solidFill>
                <a:latin typeface="Tahoma" pitchFamily="34" charset="0"/>
              </a:rPr>
              <a:t>á</a:t>
            </a:r>
            <a:r>
              <a:rPr lang="en-US" sz="2400" i="0">
                <a:solidFill>
                  <a:srgbClr val="2A1BEB"/>
                </a:solidFill>
                <a:latin typeface="Arial" charset="0"/>
              </a:rPr>
              <a:t>n Vila </a:t>
            </a:r>
            <a:r>
              <a:rPr lang="en-US" sz="2400" i="0">
                <a:solidFill>
                  <a:srgbClr val="2A1BEB"/>
                </a:solidFill>
                <a:latin typeface="Tahoma" pitchFamily="34" charset="0"/>
              </a:rPr>
              <a:t>Á</a:t>
            </a:r>
            <a:r>
              <a:rPr lang="en-US" sz="2400" i="0">
                <a:solidFill>
                  <a:srgbClr val="2A1BEB"/>
                </a:solidFill>
                <a:latin typeface="Arial" charset="0"/>
              </a:rPr>
              <a:t>lvarez</a:t>
            </a:r>
            <a:r>
              <a:rPr lang="en-US" sz="2400" i="0">
                <a:solidFill>
                  <a:srgbClr val="2A1BEB"/>
                </a:solidFill>
                <a:latin typeface="Tahoma" pitchFamily="34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800" i="0">
                <a:solidFill>
                  <a:srgbClr val="2A1BEB"/>
                </a:solidFill>
                <a:latin typeface="Arial" charset="0"/>
              </a:rPr>
              <a:t>Instituto de F</a:t>
            </a:r>
            <a:r>
              <a:rPr lang="en-US" sz="2800" i="0">
                <a:solidFill>
                  <a:srgbClr val="2A1BEB"/>
                </a:solidFill>
                <a:latin typeface="Tahoma" pitchFamily="34" charset="0"/>
              </a:rPr>
              <a:t>í</a:t>
            </a:r>
            <a:r>
              <a:rPr lang="en-US" sz="2800" i="0">
                <a:solidFill>
                  <a:srgbClr val="2A1BEB"/>
                </a:solidFill>
                <a:latin typeface="Arial" charset="0"/>
              </a:rPr>
              <a:t>sica de Cantabria [CSIC-UC]</a:t>
            </a:r>
          </a:p>
        </p:txBody>
      </p:sp>
      <p:sp>
        <p:nvSpPr>
          <p:cNvPr id="5125" name="AutoShape 16"/>
          <p:cNvSpPr>
            <a:spLocks noChangeArrowheads="1"/>
          </p:cNvSpPr>
          <p:nvPr/>
        </p:nvSpPr>
        <p:spPr bwMode="auto">
          <a:xfrm>
            <a:off x="195263" y="381000"/>
            <a:ext cx="8567737" cy="19050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797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 Simulation conclusions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30725"/>
          </a:xfrm>
        </p:spPr>
        <p:txBody>
          <a:bodyPr/>
          <a:lstStyle/>
          <a:p>
            <a:r>
              <a:rPr lang="en-US" sz="3600" dirty="0" smtClean="0"/>
              <a:t>Bow induced by very thin layers of unequal CTE can introduce large sensor bending similar o larger than the gravitational bow.</a:t>
            </a:r>
          </a:p>
          <a:p>
            <a:r>
              <a:rPr lang="en-US" sz="3600" dirty="0" smtClean="0"/>
              <a:t>Very difficult to predict the actual induced bending.</a:t>
            </a:r>
          </a:p>
          <a:p>
            <a:r>
              <a:rPr lang="en-US" sz="3600" dirty="0" smtClean="0"/>
              <a:t>Smart combination of  layers may allow to compensate de bow.</a:t>
            </a:r>
            <a:endParaRPr lang="en-US" sz="3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B81A8-EBE5-423D-B090-3334D662ACB9}" type="slidenum">
              <a:rPr lang="es-ES_tradnl" altLang="en-US" smtClean="0"/>
              <a:pPr>
                <a:defRPr/>
              </a:pPr>
              <a:t>10</a:t>
            </a:fld>
            <a:endParaRPr lang="es-ES_tradnl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3th Int. Workshop ,8th  October  '09,   I. Vila</a:t>
            </a:r>
            <a:endParaRPr lang="es-ES_tradnl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47BEEB-4928-4C92-B273-F3AAE6D1E57B}" type="slidenum">
              <a:rPr lang="es-ES_tradnl" altLang="en-US"/>
              <a:pPr>
                <a:defRPr/>
              </a:pPr>
              <a:t>11</a:t>
            </a:fld>
            <a:endParaRPr lang="es-ES_tradnl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3th Int. Workshop ,8th  October  '09,   I. Vila</a:t>
            </a:r>
            <a:endParaRPr lang="es-ES_tradnl" alt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Bragg grating sensors basics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Fiber Bragg Grating optical transducer</a:t>
            </a:r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81200"/>
            <a:ext cx="8456613" cy="32004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Multiplexing Bragg grating 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1315FD-905B-4E67-A579-E9C5C74DA385}" type="slidenum">
              <a:rPr lang="es-ES_tradnl" altLang="en-US" smtClean="0"/>
              <a:pPr>
                <a:defRPr/>
              </a:pPr>
              <a:t>12</a:t>
            </a:fld>
            <a:endParaRPr lang="es-ES_tradnl" altLang="en-U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3th Int. Workshop ,8th  October  '09,   I. Vila</a:t>
            </a:r>
            <a:endParaRPr lang="es-ES_tradnl" altLang="en-US"/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425" y="1447800"/>
            <a:ext cx="8613775" cy="43434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Basic system</a:t>
            </a:r>
            <a:endParaRPr lang="en-US" sz="3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B81A8-EBE5-423D-B090-3334D662ACB9}" type="slidenum">
              <a:rPr lang="es-ES_tradnl" altLang="en-US" smtClean="0"/>
              <a:pPr>
                <a:defRPr/>
              </a:pPr>
              <a:t>13</a:t>
            </a:fld>
            <a:endParaRPr lang="es-ES_tradnl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3th Int. Workshop ,8th  October  '09,   I. Vila</a:t>
            </a:r>
            <a:endParaRPr lang="es-ES_tradnl" altLang="en-US"/>
          </a:p>
        </p:txBody>
      </p:sp>
      <p:grpSp>
        <p:nvGrpSpPr>
          <p:cNvPr id="6" name="Gruppo 23"/>
          <p:cNvGrpSpPr>
            <a:grpSpLocks noGrp="1"/>
          </p:cNvGrpSpPr>
          <p:nvPr>
            <p:ph idx="1"/>
          </p:nvPr>
        </p:nvGrpSpPr>
        <p:grpSpPr bwMode="auto">
          <a:xfrm>
            <a:off x="76200" y="1946275"/>
            <a:ext cx="8229600" cy="4530725"/>
            <a:chOff x="323716" y="1457286"/>
            <a:chExt cx="8822710" cy="4713674"/>
          </a:xfrm>
        </p:grpSpPr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4500388" y="1696694"/>
              <a:ext cx="2519155" cy="7740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GB" dirty="0">
                  <a:solidFill>
                    <a:srgbClr val="006666"/>
                  </a:solidFill>
                  <a:latin typeface="+mj-lt"/>
                </a:rPr>
                <a:t>Large Bandwidth </a:t>
              </a:r>
              <a:br>
                <a:rPr lang="en-GB" dirty="0">
                  <a:solidFill>
                    <a:srgbClr val="006666"/>
                  </a:solidFill>
                  <a:latin typeface="+mj-lt"/>
                </a:rPr>
              </a:br>
              <a:r>
                <a:rPr lang="en-GB" dirty="0">
                  <a:solidFill>
                    <a:srgbClr val="006666"/>
                  </a:solidFill>
                  <a:latin typeface="+mj-lt"/>
                </a:rPr>
                <a:t>Light source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2357634" y="1457286"/>
              <a:ext cx="1548678" cy="10826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GB" dirty="0">
                  <a:solidFill>
                    <a:srgbClr val="006666"/>
                  </a:solidFill>
                  <a:latin typeface="+mj-lt"/>
                </a:rPr>
                <a:t>Optical Spectrum Analyzer</a:t>
              </a:r>
              <a:endParaRPr lang="en-GB" sz="1600" dirty="0">
                <a:solidFill>
                  <a:srgbClr val="006666"/>
                </a:solidFill>
                <a:latin typeface="+mj-lt"/>
              </a:endParaRPr>
            </a:p>
          </p:txBody>
        </p:sp>
        <p:pic>
          <p:nvPicPr>
            <p:cNvPr id="9" name="Picture 10" descr="aq4303b%20small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33950" y="2482850"/>
              <a:ext cx="1582738" cy="1166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5060233" y="3059114"/>
              <a:ext cx="795805" cy="1497820"/>
            </a:xfrm>
            <a:custGeom>
              <a:avLst/>
              <a:gdLst>
                <a:gd name="T0" fmla="*/ 334942872 w 437"/>
                <a:gd name="T1" fmla="*/ 0 h 643"/>
                <a:gd name="T2" fmla="*/ 36479560 w 437"/>
                <a:gd name="T3" fmla="*/ 1231750911 h 643"/>
                <a:gd name="T4" fmla="*/ 560450750 w 437"/>
                <a:gd name="T5" fmla="*/ 2147483647 h 643"/>
                <a:gd name="T6" fmla="*/ 109436843 w 437"/>
                <a:gd name="T7" fmla="*/ 2147483647 h 643"/>
                <a:gd name="T8" fmla="*/ 1081105798 w 437"/>
                <a:gd name="T9" fmla="*/ 2147483647 h 6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7"/>
                <a:gd name="T16" fmla="*/ 0 h 643"/>
                <a:gd name="T17" fmla="*/ 437 w 437"/>
                <a:gd name="T18" fmla="*/ 643 h 6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7" h="643">
                  <a:moveTo>
                    <a:pt x="101" y="0"/>
                  </a:moveTo>
                  <a:cubicBezTo>
                    <a:pt x="50" y="77"/>
                    <a:pt x="0" y="155"/>
                    <a:pt x="11" y="227"/>
                  </a:cubicBezTo>
                  <a:cubicBezTo>
                    <a:pt x="22" y="299"/>
                    <a:pt x="165" y="374"/>
                    <a:pt x="169" y="431"/>
                  </a:cubicBezTo>
                  <a:cubicBezTo>
                    <a:pt x="173" y="488"/>
                    <a:pt x="7" y="537"/>
                    <a:pt x="33" y="567"/>
                  </a:cubicBezTo>
                  <a:cubicBezTo>
                    <a:pt x="59" y="597"/>
                    <a:pt x="437" y="643"/>
                    <a:pt x="326" y="613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pic>
          <p:nvPicPr>
            <p:cNvPr id="11" name="Picture 12" descr="tm-aq6317c_0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24075" y="2482850"/>
              <a:ext cx="1944688" cy="1149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1428728" y="3286124"/>
              <a:ext cx="4447611" cy="1366838"/>
            </a:xfrm>
            <a:custGeom>
              <a:avLst/>
              <a:gdLst>
                <a:gd name="T0" fmla="*/ 2147483647 w 964"/>
                <a:gd name="T1" fmla="*/ 0 h 861"/>
                <a:gd name="T2" fmla="*/ 2147483647 w 964"/>
                <a:gd name="T3" fmla="*/ 1030745182 h 861"/>
                <a:gd name="T4" fmla="*/ 1596471064 w 964"/>
                <a:gd name="T5" fmla="*/ 1600300541 h 861"/>
                <a:gd name="T6" fmla="*/ 2147483647 w 964"/>
                <a:gd name="T7" fmla="*/ 2053929100 h 861"/>
                <a:gd name="T8" fmla="*/ 2147483647 w 964"/>
                <a:gd name="T9" fmla="*/ 2147483647 h 8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4"/>
                <a:gd name="T16" fmla="*/ 0 h 861"/>
                <a:gd name="T17" fmla="*/ 964 w 964"/>
                <a:gd name="T18" fmla="*/ 861 h 8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4" h="861">
                  <a:moveTo>
                    <a:pt x="392" y="0"/>
                  </a:moveTo>
                  <a:cubicBezTo>
                    <a:pt x="305" y="151"/>
                    <a:pt x="219" y="303"/>
                    <a:pt x="166" y="409"/>
                  </a:cubicBezTo>
                  <a:cubicBezTo>
                    <a:pt x="113" y="515"/>
                    <a:pt x="0" y="567"/>
                    <a:pt x="75" y="635"/>
                  </a:cubicBezTo>
                  <a:cubicBezTo>
                    <a:pt x="150" y="703"/>
                    <a:pt x="487" y="777"/>
                    <a:pt x="615" y="815"/>
                  </a:cubicBezTo>
                  <a:cubicBezTo>
                    <a:pt x="883" y="823"/>
                    <a:pt x="964" y="842"/>
                    <a:pt x="923" y="861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5643570" y="4643446"/>
              <a:ext cx="612775" cy="215900"/>
            </a:xfrm>
            <a:prstGeom prst="rect">
              <a:avLst/>
            </a:prstGeom>
            <a:solidFill>
              <a:srgbClr val="CCFFCC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</p:spPr>
          <p:txBody>
            <a:bodyPr wrap="none" anchor="ctr">
              <a:spAutoFit/>
              <a:flatTx/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rot="10448906">
              <a:off x="323716" y="4823430"/>
              <a:ext cx="8822710" cy="1333501"/>
            </a:xfrm>
            <a:custGeom>
              <a:avLst/>
              <a:gdLst>
                <a:gd name="T0" fmla="*/ 2147483647 w 2713"/>
                <a:gd name="T1" fmla="*/ 1932962319 h 840"/>
                <a:gd name="T2" fmla="*/ 2147483647 w 2713"/>
                <a:gd name="T3" fmla="*/ 204133593 h 840"/>
                <a:gd name="T4" fmla="*/ 2147483647 w 2713"/>
                <a:gd name="T5" fmla="*/ 430947909 h 840"/>
                <a:gd name="T6" fmla="*/ 846046731 w 2713"/>
                <a:gd name="T7" fmla="*/ 977821471 h 840"/>
                <a:gd name="T8" fmla="*/ 867198016 w 2713"/>
                <a:gd name="T9" fmla="*/ 1592741466 h 840"/>
                <a:gd name="T10" fmla="*/ 2147483647 w 2713"/>
                <a:gd name="T11" fmla="*/ 2001007363 h 840"/>
                <a:gd name="T12" fmla="*/ 2147483647 w 2713"/>
                <a:gd name="T13" fmla="*/ 2116934603 h 8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13"/>
                <a:gd name="T22" fmla="*/ 0 h 840"/>
                <a:gd name="T23" fmla="*/ 2713 w 2713"/>
                <a:gd name="T24" fmla="*/ 840 h 8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13" h="840">
                  <a:moveTo>
                    <a:pt x="2713" y="767"/>
                  </a:moveTo>
                  <a:cubicBezTo>
                    <a:pt x="2416" y="418"/>
                    <a:pt x="2068" y="148"/>
                    <a:pt x="1736" y="81"/>
                  </a:cubicBezTo>
                  <a:cubicBezTo>
                    <a:pt x="1307" y="0"/>
                    <a:pt x="953" y="141"/>
                    <a:pt x="562" y="171"/>
                  </a:cubicBezTo>
                  <a:cubicBezTo>
                    <a:pt x="240" y="227"/>
                    <a:pt x="160" y="311"/>
                    <a:pt x="80" y="388"/>
                  </a:cubicBezTo>
                  <a:cubicBezTo>
                    <a:pt x="0" y="465"/>
                    <a:pt x="7" y="564"/>
                    <a:pt x="82" y="632"/>
                  </a:cubicBezTo>
                  <a:cubicBezTo>
                    <a:pt x="157" y="700"/>
                    <a:pt x="401" y="756"/>
                    <a:pt x="529" y="794"/>
                  </a:cubicBezTo>
                  <a:cubicBezTo>
                    <a:pt x="797" y="802"/>
                    <a:pt x="878" y="821"/>
                    <a:pt x="837" y="840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 rot="16200000">
              <a:off x="762401" y="5491406"/>
              <a:ext cx="93104" cy="308375"/>
            </a:xfrm>
            <a:custGeom>
              <a:avLst/>
              <a:gdLst>
                <a:gd name="T0" fmla="*/ 416 w 435"/>
                <a:gd name="T1" fmla="*/ 0 h 582"/>
                <a:gd name="T2" fmla="*/ 313 w 435"/>
                <a:gd name="T3" fmla="*/ 333 h 582"/>
                <a:gd name="T4" fmla="*/ 494 w 435"/>
                <a:gd name="T5" fmla="*/ 632 h 582"/>
                <a:gd name="T6" fmla="*/ 338 w 435"/>
                <a:gd name="T7" fmla="*/ 832 h 582"/>
                <a:gd name="T8" fmla="*/ 0 w 435"/>
                <a:gd name="T9" fmla="*/ 764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5"/>
                <a:gd name="T16" fmla="*/ 0 h 582"/>
                <a:gd name="T17" fmla="*/ 435 w 435"/>
                <a:gd name="T18" fmla="*/ 582 h 582"/>
                <a:gd name="connsiteX0" fmla="*/ 101 w 437"/>
                <a:gd name="connsiteY0" fmla="*/ 0 h 643"/>
                <a:gd name="connsiteX1" fmla="*/ 11 w 437"/>
                <a:gd name="connsiteY1" fmla="*/ 227 h 643"/>
                <a:gd name="connsiteX2" fmla="*/ 169 w 437"/>
                <a:gd name="connsiteY2" fmla="*/ 431 h 643"/>
                <a:gd name="connsiteX3" fmla="*/ 33 w 437"/>
                <a:gd name="connsiteY3" fmla="*/ 567 h 643"/>
                <a:gd name="connsiteX4" fmla="*/ 326 w 437"/>
                <a:gd name="connsiteY4" fmla="*/ 613 h 643"/>
                <a:gd name="connsiteX0" fmla="*/ 101 w 173"/>
                <a:gd name="connsiteY0" fmla="*/ 0 h 567"/>
                <a:gd name="connsiteX1" fmla="*/ 11 w 173"/>
                <a:gd name="connsiteY1" fmla="*/ 227 h 567"/>
                <a:gd name="connsiteX2" fmla="*/ 169 w 173"/>
                <a:gd name="connsiteY2" fmla="*/ 431 h 567"/>
                <a:gd name="connsiteX3" fmla="*/ 33 w 173"/>
                <a:gd name="connsiteY3" fmla="*/ 567 h 567"/>
                <a:gd name="connsiteX0" fmla="*/ 101 w 169"/>
                <a:gd name="connsiteY0" fmla="*/ 0 h 431"/>
                <a:gd name="connsiteX1" fmla="*/ 11 w 169"/>
                <a:gd name="connsiteY1" fmla="*/ 227 h 431"/>
                <a:gd name="connsiteX2" fmla="*/ 169 w 169"/>
                <a:gd name="connsiteY2" fmla="*/ 431 h 431"/>
                <a:gd name="connsiteX0" fmla="*/ 101 w 101"/>
                <a:gd name="connsiteY0" fmla="*/ 0 h 227"/>
                <a:gd name="connsiteX1" fmla="*/ 11 w 101"/>
                <a:gd name="connsiteY1" fmla="*/ 227 h 227"/>
                <a:gd name="connsiteX0" fmla="*/ 51 w 51"/>
                <a:gd name="connsiteY0" fmla="*/ 0 h 136"/>
                <a:gd name="connsiteX1" fmla="*/ 18 w 51"/>
                <a:gd name="connsiteY1" fmla="*/ 136 h 136"/>
                <a:gd name="connsiteX0" fmla="*/ 44 w 44"/>
                <a:gd name="connsiteY0" fmla="*/ 0 h 136"/>
                <a:gd name="connsiteX1" fmla="*/ 11 w 44"/>
                <a:gd name="connsiteY1" fmla="*/ 136 h 136"/>
                <a:gd name="connsiteX0" fmla="*/ 44 w 44"/>
                <a:gd name="connsiteY0" fmla="*/ 0 h 136"/>
                <a:gd name="connsiteX1" fmla="*/ 11 w 44"/>
                <a:gd name="connsiteY1" fmla="*/ 136 h 136"/>
                <a:gd name="connsiteX0" fmla="*/ 44 w 44"/>
                <a:gd name="connsiteY0" fmla="*/ 0 h 136"/>
                <a:gd name="connsiteX1" fmla="*/ 35 w 44"/>
                <a:gd name="connsiteY1" fmla="*/ 72 h 136"/>
                <a:gd name="connsiteX2" fmla="*/ 11 w 44"/>
                <a:gd name="connsiteY2" fmla="*/ 136 h 136"/>
                <a:gd name="connsiteX0" fmla="*/ 35 w 35"/>
                <a:gd name="connsiteY0" fmla="*/ 0 h 125"/>
                <a:gd name="connsiteX1" fmla="*/ 35 w 35"/>
                <a:gd name="connsiteY1" fmla="*/ 61 h 125"/>
                <a:gd name="connsiteX2" fmla="*/ 11 w 35"/>
                <a:gd name="connsiteY2" fmla="*/ 125 h 125"/>
                <a:gd name="connsiteX0" fmla="*/ 42 w 42"/>
                <a:gd name="connsiteY0" fmla="*/ 0 h 125"/>
                <a:gd name="connsiteX1" fmla="*/ 42 w 42"/>
                <a:gd name="connsiteY1" fmla="*/ 61 h 125"/>
                <a:gd name="connsiteX2" fmla="*/ 4 w 42"/>
                <a:gd name="connsiteY2" fmla="*/ 70 h 125"/>
                <a:gd name="connsiteX3" fmla="*/ 18 w 42"/>
                <a:gd name="connsiteY3" fmla="*/ 125 h 125"/>
                <a:gd name="connsiteX0" fmla="*/ 42 w 42"/>
                <a:gd name="connsiteY0" fmla="*/ 0 h 125"/>
                <a:gd name="connsiteX1" fmla="*/ 4 w 42"/>
                <a:gd name="connsiteY1" fmla="*/ 70 h 125"/>
                <a:gd name="connsiteX2" fmla="*/ 18 w 42"/>
                <a:gd name="connsiteY2" fmla="*/ 125 h 125"/>
                <a:gd name="connsiteX0" fmla="*/ 24 w 24"/>
                <a:gd name="connsiteY0" fmla="*/ 0 h 125"/>
                <a:gd name="connsiteX1" fmla="*/ 0 w 24"/>
                <a:gd name="connsiteY1" fmla="*/ 125 h 125"/>
                <a:gd name="connsiteX0" fmla="*/ 24 w 24"/>
                <a:gd name="connsiteY0" fmla="*/ 0 h 125"/>
                <a:gd name="connsiteX1" fmla="*/ 21 w 24"/>
                <a:gd name="connsiteY1" fmla="*/ 4 h 125"/>
                <a:gd name="connsiteX2" fmla="*/ 0 w 24"/>
                <a:gd name="connsiteY2" fmla="*/ 125 h 125"/>
                <a:gd name="connsiteX0" fmla="*/ 24 w 29"/>
                <a:gd name="connsiteY0" fmla="*/ 0 h 125"/>
                <a:gd name="connsiteX1" fmla="*/ 21 w 29"/>
                <a:gd name="connsiteY1" fmla="*/ 4 h 125"/>
                <a:gd name="connsiteX2" fmla="*/ 0 w 29"/>
                <a:gd name="connsiteY2" fmla="*/ 125 h 125"/>
                <a:gd name="connsiteX0" fmla="*/ 19 w 29"/>
                <a:gd name="connsiteY0" fmla="*/ 0 h 123"/>
                <a:gd name="connsiteX1" fmla="*/ 21 w 29"/>
                <a:gd name="connsiteY1" fmla="*/ 2 h 123"/>
                <a:gd name="connsiteX2" fmla="*/ 0 w 29"/>
                <a:gd name="connsiteY2" fmla="*/ 123 h 123"/>
                <a:gd name="connsiteX0" fmla="*/ 23 w 33"/>
                <a:gd name="connsiteY0" fmla="*/ 0 h 124"/>
                <a:gd name="connsiteX1" fmla="*/ 25 w 33"/>
                <a:gd name="connsiteY1" fmla="*/ 2 h 124"/>
                <a:gd name="connsiteX2" fmla="*/ 0 w 33"/>
                <a:gd name="connsiteY2" fmla="*/ 124 h 124"/>
                <a:gd name="connsiteX0" fmla="*/ 198 w 208"/>
                <a:gd name="connsiteY0" fmla="*/ 15 h 139"/>
                <a:gd name="connsiteX1" fmla="*/ 200 w 208"/>
                <a:gd name="connsiteY1" fmla="*/ 17 h 139"/>
                <a:gd name="connsiteX2" fmla="*/ 4 w 208"/>
                <a:gd name="connsiteY2" fmla="*/ 20 h 139"/>
                <a:gd name="connsiteX3" fmla="*/ 175 w 208"/>
                <a:gd name="connsiteY3" fmla="*/ 139 h 139"/>
                <a:gd name="connsiteX0" fmla="*/ 217 w 343"/>
                <a:gd name="connsiteY0" fmla="*/ 0 h 159"/>
                <a:gd name="connsiteX1" fmla="*/ 335 w 343"/>
                <a:gd name="connsiteY1" fmla="*/ 142 h 159"/>
                <a:gd name="connsiteX2" fmla="*/ 23 w 343"/>
                <a:gd name="connsiteY2" fmla="*/ 5 h 159"/>
                <a:gd name="connsiteX3" fmla="*/ 194 w 343"/>
                <a:gd name="connsiteY3" fmla="*/ 124 h 159"/>
                <a:gd name="connsiteX0" fmla="*/ 23 w 149"/>
                <a:gd name="connsiteY0" fmla="*/ 0 h 163"/>
                <a:gd name="connsiteX1" fmla="*/ 141 w 149"/>
                <a:gd name="connsiteY1" fmla="*/ 142 h 163"/>
                <a:gd name="connsiteX2" fmla="*/ 0 w 149"/>
                <a:gd name="connsiteY2" fmla="*/ 124 h 163"/>
                <a:gd name="connsiteX0" fmla="*/ 23 w 23"/>
                <a:gd name="connsiteY0" fmla="*/ 0 h 124"/>
                <a:gd name="connsiteX1" fmla="*/ 0 w 23"/>
                <a:gd name="connsiteY1" fmla="*/ 124 h 124"/>
                <a:gd name="connsiteX0" fmla="*/ 66 w 66"/>
                <a:gd name="connsiteY0" fmla="*/ 0 h 118"/>
                <a:gd name="connsiteX1" fmla="*/ 0 w 66"/>
                <a:gd name="connsiteY1" fmla="*/ 118 h 118"/>
                <a:gd name="connsiteX0" fmla="*/ 66 w 66"/>
                <a:gd name="connsiteY0" fmla="*/ 0 h 118"/>
                <a:gd name="connsiteX1" fmla="*/ 0 w 66"/>
                <a:gd name="connsiteY1" fmla="*/ 118 h 118"/>
                <a:gd name="connsiteX0" fmla="*/ 52 w 52"/>
                <a:gd name="connsiteY0" fmla="*/ 0 h 132"/>
                <a:gd name="connsiteX1" fmla="*/ 0 w 52"/>
                <a:gd name="connsiteY1" fmla="*/ 132 h 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" h="132">
                  <a:moveTo>
                    <a:pt x="52" y="0"/>
                  </a:moveTo>
                  <a:cubicBezTo>
                    <a:pt x="25" y="36"/>
                    <a:pt x="5" y="106"/>
                    <a:pt x="0" y="132"/>
                  </a:cubicBezTo>
                </a:path>
              </a:pathLst>
            </a:cu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 rot="16200000">
              <a:off x="2032425" y="5769647"/>
              <a:ext cx="74482" cy="403609"/>
            </a:xfrm>
            <a:custGeom>
              <a:avLst/>
              <a:gdLst>
                <a:gd name="T0" fmla="*/ 416 w 435"/>
                <a:gd name="T1" fmla="*/ 0 h 582"/>
                <a:gd name="T2" fmla="*/ 313 w 435"/>
                <a:gd name="T3" fmla="*/ 333 h 582"/>
                <a:gd name="T4" fmla="*/ 494 w 435"/>
                <a:gd name="T5" fmla="*/ 632 h 582"/>
                <a:gd name="T6" fmla="*/ 338 w 435"/>
                <a:gd name="T7" fmla="*/ 832 h 582"/>
                <a:gd name="T8" fmla="*/ 0 w 435"/>
                <a:gd name="T9" fmla="*/ 764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5"/>
                <a:gd name="T16" fmla="*/ 0 h 582"/>
                <a:gd name="T17" fmla="*/ 435 w 435"/>
                <a:gd name="T18" fmla="*/ 582 h 582"/>
                <a:gd name="connsiteX0" fmla="*/ 101 w 437"/>
                <a:gd name="connsiteY0" fmla="*/ 0 h 643"/>
                <a:gd name="connsiteX1" fmla="*/ 11 w 437"/>
                <a:gd name="connsiteY1" fmla="*/ 227 h 643"/>
                <a:gd name="connsiteX2" fmla="*/ 169 w 437"/>
                <a:gd name="connsiteY2" fmla="*/ 431 h 643"/>
                <a:gd name="connsiteX3" fmla="*/ 33 w 437"/>
                <a:gd name="connsiteY3" fmla="*/ 567 h 643"/>
                <a:gd name="connsiteX4" fmla="*/ 326 w 437"/>
                <a:gd name="connsiteY4" fmla="*/ 613 h 643"/>
                <a:gd name="connsiteX0" fmla="*/ 101 w 173"/>
                <a:gd name="connsiteY0" fmla="*/ 0 h 567"/>
                <a:gd name="connsiteX1" fmla="*/ 11 w 173"/>
                <a:gd name="connsiteY1" fmla="*/ 227 h 567"/>
                <a:gd name="connsiteX2" fmla="*/ 169 w 173"/>
                <a:gd name="connsiteY2" fmla="*/ 431 h 567"/>
                <a:gd name="connsiteX3" fmla="*/ 33 w 173"/>
                <a:gd name="connsiteY3" fmla="*/ 567 h 567"/>
                <a:gd name="connsiteX0" fmla="*/ 101 w 169"/>
                <a:gd name="connsiteY0" fmla="*/ 0 h 431"/>
                <a:gd name="connsiteX1" fmla="*/ 11 w 169"/>
                <a:gd name="connsiteY1" fmla="*/ 227 h 431"/>
                <a:gd name="connsiteX2" fmla="*/ 169 w 169"/>
                <a:gd name="connsiteY2" fmla="*/ 431 h 431"/>
                <a:gd name="connsiteX0" fmla="*/ 101 w 101"/>
                <a:gd name="connsiteY0" fmla="*/ 0 h 227"/>
                <a:gd name="connsiteX1" fmla="*/ 11 w 101"/>
                <a:gd name="connsiteY1" fmla="*/ 227 h 227"/>
                <a:gd name="connsiteX0" fmla="*/ 51 w 51"/>
                <a:gd name="connsiteY0" fmla="*/ 0 h 136"/>
                <a:gd name="connsiteX1" fmla="*/ 18 w 51"/>
                <a:gd name="connsiteY1" fmla="*/ 136 h 136"/>
                <a:gd name="connsiteX0" fmla="*/ 44 w 44"/>
                <a:gd name="connsiteY0" fmla="*/ 0 h 136"/>
                <a:gd name="connsiteX1" fmla="*/ 11 w 44"/>
                <a:gd name="connsiteY1" fmla="*/ 136 h 136"/>
                <a:gd name="connsiteX0" fmla="*/ 44 w 44"/>
                <a:gd name="connsiteY0" fmla="*/ 0 h 136"/>
                <a:gd name="connsiteX1" fmla="*/ 11 w 44"/>
                <a:gd name="connsiteY1" fmla="*/ 136 h 136"/>
                <a:gd name="connsiteX0" fmla="*/ 53 w 53"/>
                <a:gd name="connsiteY0" fmla="*/ 0 h 147"/>
                <a:gd name="connsiteX1" fmla="*/ 11 w 53"/>
                <a:gd name="connsiteY1" fmla="*/ 147 h 147"/>
                <a:gd name="connsiteX0" fmla="*/ 43 w 43"/>
                <a:gd name="connsiteY0" fmla="*/ 0 h 147"/>
                <a:gd name="connsiteX1" fmla="*/ 1 w 43"/>
                <a:gd name="connsiteY1" fmla="*/ 147 h 147"/>
                <a:gd name="connsiteX0" fmla="*/ 41 w 41"/>
                <a:gd name="connsiteY0" fmla="*/ 0 h 173"/>
                <a:gd name="connsiteX1" fmla="*/ 1 w 41"/>
                <a:gd name="connsiteY1" fmla="*/ 173 h 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" h="173">
                  <a:moveTo>
                    <a:pt x="41" y="0"/>
                  </a:moveTo>
                  <a:cubicBezTo>
                    <a:pt x="26" y="61"/>
                    <a:pt x="0" y="113"/>
                    <a:pt x="1" y="173"/>
                  </a:cubicBezTo>
                </a:path>
              </a:pathLst>
            </a:custGeom>
            <a:noFill/>
            <a:ln w="38100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 rot="-5400000">
              <a:off x="3443672" y="5986089"/>
              <a:ext cx="27316" cy="342426"/>
            </a:xfrm>
            <a:custGeom>
              <a:avLst/>
              <a:gdLst>
                <a:gd name="T0" fmla="*/ 49744259 w 15"/>
                <a:gd name="T1" fmla="*/ 0 h 147"/>
                <a:gd name="T2" fmla="*/ 43111936 w 15"/>
                <a:gd name="T3" fmla="*/ 797656868 h 147"/>
                <a:gd name="T4" fmla="*/ 0 60000 65536"/>
                <a:gd name="T5" fmla="*/ 0 60000 65536"/>
                <a:gd name="T6" fmla="*/ 0 w 15"/>
                <a:gd name="T7" fmla="*/ 0 h 147"/>
                <a:gd name="T8" fmla="*/ 15 w 15"/>
                <a:gd name="T9" fmla="*/ 147 h 14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" h="147">
                  <a:moveTo>
                    <a:pt x="15" y="0"/>
                  </a:moveTo>
                  <a:cubicBezTo>
                    <a:pt x="0" y="61"/>
                    <a:pt x="2" y="75"/>
                    <a:pt x="13" y="147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 rot="-5400000">
              <a:off x="5701271" y="5662132"/>
              <a:ext cx="107443" cy="458898"/>
            </a:xfrm>
            <a:custGeom>
              <a:avLst/>
              <a:gdLst>
                <a:gd name="T0" fmla="*/ 0 w 59"/>
                <a:gd name="T1" fmla="*/ 0 h 197"/>
                <a:gd name="T2" fmla="*/ 195660994 w 59"/>
                <a:gd name="T3" fmla="*/ 1068971404 h 197"/>
                <a:gd name="T4" fmla="*/ 0 60000 65536"/>
                <a:gd name="T5" fmla="*/ 0 60000 65536"/>
                <a:gd name="T6" fmla="*/ 0 w 59"/>
                <a:gd name="T7" fmla="*/ 0 h 197"/>
                <a:gd name="T8" fmla="*/ 59 w 59"/>
                <a:gd name="T9" fmla="*/ 197 h 19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9" h="197">
                  <a:moveTo>
                    <a:pt x="0" y="0"/>
                  </a:moveTo>
                  <a:cubicBezTo>
                    <a:pt x="14" y="76"/>
                    <a:pt x="32" y="138"/>
                    <a:pt x="59" y="19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714348" y="4959518"/>
              <a:ext cx="731745" cy="567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/>
              <a:r>
                <a:rPr lang="en-GB" sz="1600">
                  <a:solidFill>
                    <a:srgbClr val="006666"/>
                  </a:solidFill>
                  <a:sym typeface="Symbol" pitchFamily="18" charset="2"/>
                </a:rPr>
                <a:t></a:t>
              </a:r>
              <a:r>
                <a:rPr lang="en-GB" sz="1600" baseline="-25000">
                  <a:solidFill>
                    <a:srgbClr val="006666"/>
                  </a:solidFill>
                  <a:sym typeface="Symbol" pitchFamily="18" charset="2"/>
                </a:rPr>
                <a:t>B1</a:t>
              </a:r>
              <a:endParaRPr lang="en-GB" sz="2400" baseline="-25000">
                <a:solidFill>
                  <a:srgbClr val="006666"/>
                </a:solidFill>
                <a:sym typeface="Symbol" pitchFamily="18" charset="2"/>
              </a:endParaRP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1854230" y="5407054"/>
              <a:ext cx="945779" cy="567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/>
              <a:r>
                <a:rPr lang="en-GB" sz="1600">
                  <a:solidFill>
                    <a:srgbClr val="006666"/>
                  </a:solidFill>
                  <a:sym typeface="Symbol" pitchFamily="18" charset="2"/>
                </a:rPr>
                <a:t></a:t>
              </a:r>
              <a:r>
                <a:rPr lang="en-GB" sz="1600" baseline="-25000">
                  <a:solidFill>
                    <a:srgbClr val="006666"/>
                  </a:solidFill>
                  <a:sym typeface="Symbol" pitchFamily="18" charset="2"/>
                </a:rPr>
                <a:t>B2</a:t>
              </a:r>
              <a:endParaRPr lang="en-GB" sz="2400" baseline="-25000">
                <a:solidFill>
                  <a:srgbClr val="006666"/>
                </a:solidFill>
                <a:sym typeface="Symbol" pitchFamily="18" charset="2"/>
              </a:endParaRP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3143239" y="5526744"/>
              <a:ext cx="955744" cy="578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/>
              <a:r>
                <a:rPr lang="en-GB" sz="1600">
                  <a:solidFill>
                    <a:srgbClr val="006666"/>
                  </a:solidFill>
                  <a:sym typeface="Symbol" pitchFamily="18" charset="2"/>
                </a:rPr>
                <a:t></a:t>
              </a:r>
              <a:r>
                <a:rPr lang="en-GB" sz="1600" baseline="-25000">
                  <a:solidFill>
                    <a:srgbClr val="006666"/>
                  </a:solidFill>
                  <a:sym typeface="Symbol" pitchFamily="18" charset="2"/>
                </a:rPr>
                <a:t>B3</a:t>
              </a:r>
              <a:endParaRPr lang="en-GB" sz="2400" baseline="-25000">
                <a:solidFill>
                  <a:srgbClr val="006666"/>
                </a:solidFill>
                <a:sym typeface="Symbol" pitchFamily="18" charset="2"/>
              </a:endParaRP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5410233" y="5167674"/>
              <a:ext cx="933504" cy="567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/>
              <a:r>
                <a:rPr lang="en-GB" sz="1600">
                  <a:solidFill>
                    <a:srgbClr val="006666"/>
                  </a:solidFill>
                  <a:sym typeface="Symbol" pitchFamily="18" charset="2"/>
                </a:rPr>
                <a:t></a:t>
              </a:r>
              <a:r>
                <a:rPr lang="en-GB" sz="1600" baseline="-25000">
                  <a:solidFill>
                    <a:srgbClr val="006666"/>
                  </a:solidFill>
                  <a:sym typeface="Symbol" pitchFamily="18" charset="2"/>
                </a:rPr>
                <a:t>Bn</a:t>
              </a:r>
              <a:endParaRPr lang="en-GB" sz="2400" baseline="-25000">
                <a:solidFill>
                  <a:srgbClr val="006666"/>
                </a:solidFill>
                <a:sym typeface="Symbol" pitchFamily="18" charset="2"/>
              </a:endParaRP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5572900" y="3851364"/>
              <a:ext cx="1498794" cy="4628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GB" dirty="0">
                  <a:solidFill>
                    <a:srgbClr val="006666"/>
                  </a:solidFill>
                  <a:latin typeface="+mj-lt"/>
                </a:rPr>
                <a:t>1x2 coupler</a:t>
              </a:r>
            </a:p>
          </p:txBody>
        </p:sp>
      </p:grpSp>
      <p:sp>
        <p:nvSpPr>
          <p:cNvPr id="25" name="24 Rectángulo"/>
          <p:cNvSpPr/>
          <p:nvPr/>
        </p:nvSpPr>
        <p:spPr>
          <a:xfrm>
            <a:off x="4267200" y="914400"/>
            <a:ext cx="4572000" cy="12791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i="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The number of different Braggs is more than 100; moreover by using an optical switching we can use tents of sensing fiber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OFS &amp; FBG advantages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5660BB-2767-4141-B252-05DC9748CA8F}" type="slidenum">
              <a:rPr lang="es-ES_tradnl" altLang="en-US" smtClean="0"/>
              <a:pPr>
                <a:defRPr/>
              </a:pPr>
              <a:t>14</a:t>
            </a:fld>
            <a:endParaRPr lang="es-ES_tradnl" altLang="en-U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3th Int. Workshop ,8th  October  '09,   I. Vila</a:t>
            </a:r>
            <a:endParaRPr lang="es-ES_tradnl" altLang="en-US"/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3" y="942975"/>
            <a:ext cx="8677275" cy="52292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R&amp;D activities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76200" y="650875"/>
            <a:ext cx="8915400" cy="2244725"/>
          </a:xfrm>
        </p:spPr>
        <p:txBody>
          <a:bodyPr/>
          <a:lstStyle/>
          <a:p>
            <a:pPr marL="531812" indent="-514350"/>
            <a:r>
              <a:rPr lang="en-US" dirty="0" smtClean="0"/>
              <a:t>(OCT’ 09)  MECHANICAL DUMMIES &amp; </a:t>
            </a:r>
          </a:p>
          <a:p>
            <a:pPr marL="531812" indent="-514350">
              <a:buNone/>
            </a:pPr>
            <a:r>
              <a:rPr lang="en-US" dirty="0" smtClean="0"/>
              <a:t>        multi-groove  wafer structures.</a:t>
            </a:r>
          </a:p>
          <a:p>
            <a:pPr marL="531812" indent="-514350"/>
            <a:r>
              <a:rPr lang="en-US" dirty="0" smtClean="0"/>
              <a:t>Exp. validation of FEA simulations.</a:t>
            </a:r>
          </a:p>
          <a:p>
            <a:pPr marL="531812" indent="-514350"/>
            <a:r>
              <a:rPr lang="en-US" dirty="0" smtClean="0"/>
              <a:t>Conventional KOH anisotropic etching on SOI wafer.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B81A8-EBE5-423D-B090-3334D662ACB9}" type="slidenum">
              <a:rPr lang="es-ES_tradnl" altLang="en-US" smtClean="0"/>
              <a:pPr>
                <a:defRPr/>
              </a:pPr>
              <a:t>15</a:t>
            </a:fld>
            <a:endParaRPr lang="es-ES_tradnl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3th Int. Workshop ,8th  October  '09,   I. Vila</a:t>
            </a:r>
            <a:endParaRPr lang="es-ES_tradnl" altLang="en-US"/>
          </a:p>
        </p:txBody>
      </p:sp>
      <p:pic>
        <p:nvPicPr>
          <p:cNvPr id="6" name="Picture 18" descr="cn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838200"/>
            <a:ext cx="13716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2418" y="1371600"/>
            <a:ext cx="916782" cy="838200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26" name="25 Imagen" descr="2009-10-07MW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048000"/>
            <a:ext cx="2289202" cy="2362200"/>
          </a:xfrm>
          <a:prstGeom prst="rect">
            <a:avLst/>
          </a:prstGeom>
        </p:spPr>
      </p:pic>
      <p:pic>
        <p:nvPicPr>
          <p:cNvPr id="27" name="26 Imagen" descr="Detalle_depf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6200" y="4876800"/>
            <a:ext cx="2557717" cy="1371600"/>
          </a:xfrm>
          <a:prstGeom prst="rect">
            <a:avLst/>
          </a:prstGeom>
        </p:spPr>
      </p:pic>
      <p:pic>
        <p:nvPicPr>
          <p:cNvPr id="28" name="27 Imagen" descr="Detalle_depfet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9400" y="2895600"/>
            <a:ext cx="2133600" cy="2824953"/>
          </a:xfrm>
          <a:prstGeom prst="rect">
            <a:avLst/>
          </a:prstGeom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66900" y="5210175"/>
            <a:ext cx="18669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33800" y="2895600"/>
            <a:ext cx="1376857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R&amp;D activities (2)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66800"/>
            <a:ext cx="7162800" cy="4530725"/>
          </a:xfrm>
        </p:spPr>
        <p:txBody>
          <a:bodyPr/>
          <a:lstStyle/>
          <a:p>
            <a:pPr marL="342900" lvl="1" indent="-342900">
              <a:buClr>
                <a:srgbClr val="0E3E58"/>
              </a:buClr>
              <a:buSzPct val="65000"/>
              <a:buFont typeface="Wingdings" pitchFamily="2" charset="2"/>
              <a:buChar char="n"/>
            </a:pPr>
            <a:r>
              <a:rPr lang="en-US" dirty="0" smtClean="0"/>
              <a:t>(2</a:t>
            </a:r>
            <a:r>
              <a:rPr lang="en-US" baseline="30000" dirty="0" smtClean="0"/>
              <a:t>nd</a:t>
            </a:r>
            <a:r>
              <a:rPr lang="en-US" dirty="0" smtClean="0"/>
              <a:t> step) </a:t>
            </a:r>
            <a:r>
              <a:rPr lang="en-US" dirty="0" smtClean="0"/>
              <a:t>PRODUCTION FULL FLEDGED SENSORS equipped with OFS:  Standard, DML, Integrated pitch adapter, </a:t>
            </a:r>
            <a:r>
              <a:rPr lang="en-US" dirty="0" err="1" smtClean="0"/>
              <a:t>PolySi</a:t>
            </a:r>
            <a:r>
              <a:rPr lang="en-US" dirty="0" smtClean="0"/>
              <a:t> electrodes.</a:t>
            </a:r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B81A8-EBE5-423D-B090-3334D662ACB9}" type="slidenum">
              <a:rPr lang="es-ES_tradnl" altLang="en-US" smtClean="0"/>
              <a:pPr>
                <a:defRPr/>
              </a:pPr>
              <a:t>16</a:t>
            </a:fld>
            <a:endParaRPr lang="es-ES_tradnl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3th Int. Workshop ,8th  October  '09,   I. Vila</a:t>
            </a:r>
            <a:endParaRPr lang="es-ES_tradnl" alt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 l="17708" t="17513" r="14948" b="8659"/>
          <a:stretch>
            <a:fillRect/>
          </a:stretch>
        </p:blipFill>
        <p:spPr bwMode="auto">
          <a:xfrm>
            <a:off x="2743200" y="2590800"/>
            <a:ext cx="3733800" cy="327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8" descr="cn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1524000"/>
            <a:ext cx="13716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2418" y="2057400"/>
            <a:ext cx="916782" cy="838200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R&amp;D activities and plans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30725"/>
          </a:xfrm>
        </p:spPr>
        <p:txBody>
          <a:bodyPr/>
          <a:lstStyle/>
          <a:p>
            <a:r>
              <a:rPr lang="en-US" dirty="0" smtClean="0"/>
              <a:t>Preparation of experimental test stand (</a:t>
            </a:r>
            <a:r>
              <a:rPr lang="en-US" dirty="0" err="1" smtClean="0"/>
              <a:t>profilometer</a:t>
            </a:r>
            <a:r>
              <a:rPr lang="en-US" dirty="0" smtClean="0"/>
              <a:t> +  </a:t>
            </a:r>
            <a:r>
              <a:rPr lang="en-US" dirty="0" err="1" smtClean="0"/>
              <a:t>miniclimate</a:t>
            </a:r>
            <a:r>
              <a:rPr lang="en-US" dirty="0" smtClean="0"/>
              <a:t> chamber and tensile test machine):</a:t>
            </a:r>
          </a:p>
          <a:p>
            <a:pPr lvl="1"/>
            <a:r>
              <a:rPr lang="en-US" dirty="0" smtClean="0"/>
              <a:t>Fiber </a:t>
            </a:r>
            <a:r>
              <a:rPr lang="en-US" dirty="0" smtClean="0"/>
              <a:t>embedding quantitative evaluation.</a:t>
            </a:r>
            <a:endParaRPr lang="en-US" dirty="0" smtClean="0"/>
          </a:p>
          <a:p>
            <a:pPr lvl="1"/>
            <a:r>
              <a:rPr lang="en-US" dirty="0" smtClean="0"/>
              <a:t>Validation of FE simulation and extraction of mechanical parameter for thin layers.</a:t>
            </a:r>
          </a:p>
          <a:p>
            <a:r>
              <a:rPr lang="en-US" dirty="0" smtClean="0"/>
              <a:t>Still  waiting for equipment delivery.</a:t>
            </a:r>
          </a:p>
          <a:p>
            <a:r>
              <a:rPr lang="en-US" dirty="0" smtClean="0"/>
              <a:t>Thermal test of instrumented dummies to be completed at IFIC</a:t>
            </a:r>
          </a:p>
          <a:p>
            <a:endParaRPr lang="en-U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B81A8-EBE5-423D-B090-3334D662ACB9}" type="slidenum">
              <a:rPr lang="es-ES_tradnl" altLang="en-US" smtClean="0"/>
              <a:pPr>
                <a:defRPr/>
              </a:pPr>
              <a:t>17</a:t>
            </a:fld>
            <a:endParaRPr lang="es-ES_tradnl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3th Int. Workshop ,8th  October  '09,   I. Vila</a:t>
            </a:r>
            <a:endParaRPr lang="es-ES_tradnl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OFS work plan – Integration on CF</a:t>
            </a:r>
          </a:p>
        </p:txBody>
      </p:sp>
      <p:sp>
        <p:nvSpPr>
          <p:cNvPr id="18435" name="2 Marcador de texto"/>
          <p:cNvSpPr>
            <a:spLocks noGrp="1"/>
          </p:cNvSpPr>
          <p:nvPr>
            <p:ph type="body" sz="half" idx="1"/>
          </p:nvPr>
        </p:nvSpPr>
        <p:spPr>
          <a:xfrm>
            <a:off x="304800" y="838200"/>
            <a:ext cx="7848600" cy="5562600"/>
          </a:xfrm>
        </p:spPr>
        <p:txBody>
          <a:bodyPr/>
          <a:lstStyle/>
          <a:p>
            <a:r>
              <a:rPr lang="en-US" sz="2800" dirty="0" smtClean="0"/>
              <a:t>Integration on CF composite part of  CMS R&amp;D</a:t>
            </a:r>
          </a:p>
          <a:p>
            <a:r>
              <a:rPr lang="en-US" sz="2800" dirty="0" smtClean="0"/>
              <a:t>Currently working collaboration agreement with Spanish Aerospace Agency (INTA) for a two year period.</a:t>
            </a:r>
          </a:p>
          <a:p>
            <a:r>
              <a:rPr lang="en-US" sz="2800" dirty="0" smtClean="0"/>
              <a:t>The preliminary  plan includes:</a:t>
            </a:r>
          </a:p>
          <a:p>
            <a:pPr lvl="1"/>
            <a:r>
              <a:rPr lang="en-US" sz="2000" dirty="0" smtClean="0"/>
              <a:t>Complete the market survey.</a:t>
            </a:r>
          </a:p>
          <a:p>
            <a:pPr lvl="1"/>
            <a:r>
              <a:rPr lang="en-US" sz="2000" dirty="0" smtClean="0"/>
              <a:t>Proposal of fiber routing for CMS upgraded tracker</a:t>
            </a:r>
          </a:p>
          <a:p>
            <a:pPr lvl="1"/>
            <a:r>
              <a:rPr lang="en-US" sz="2000" dirty="0" smtClean="0"/>
              <a:t>Testing of standalone fibers (irradiation).</a:t>
            </a:r>
          </a:p>
          <a:p>
            <a:pPr lvl="1"/>
            <a:r>
              <a:rPr lang="en-US" sz="2000" dirty="0" smtClean="0"/>
              <a:t>CF test structures with bonded or embedded fibers.</a:t>
            </a:r>
          </a:p>
          <a:p>
            <a:pPr lvl="1"/>
            <a:r>
              <a:rPr lang="en-US" sz="2000" dirty="0" smtClean="0"/>
              <a:t>Mechanical expansion and compression test under several thermal and humidity conditions.</a:t>
            </a:r>
          </a:p>
          <a:p>
            <a:pPr lvl="1"/>
            <a:r>
              <a:rPr lang="en-US" sz="2000" dirty="0" smtClean="0"/>
              <a:t>Experimental validation of OFS vs. electrical expansion gauges.</a:t>
            </a:r>
          </a:p>
          <a:p>
            <a:pPr lvl="1"/>
            <a:r>
              <a:rPr lang="en-US" sz="2000" dirty="0" smtClean="0"/>
              <a:t>Comparison with FEA simulatio</a:t>
            </a:r>
            <a:r>
              <a:rPr lang="en-US" sz="2400" dirty="0" smtClean="0"/>
              <a:t>ns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B43012-FFDD-499B-A94D-9C9B403652E8}" type="slidenum">
              <a:rPr lang="es-ES_tradnl" altLang="en-US" smtClean="0"/>
              <a:pPr>
                <a:defRPr/>
              </a:pPr>
              <a:t>18</a:t>
            </a:fld>
            <a:endParaRPr lang="es-ES_tradnl" altLang="en-U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3th Int. Workshop ,8th  October  '09,   I. Vila</a:t>
            </a:r>
            <a:endParaRPr lang="es-ES_tradnl" altLang="en-US" dirty="0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762000"/>
            <a:ext cx="762000" cy="762000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DEPFETS?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219201"/>
            <a:ext cx="8686800" cy="990600"/>
          </a:xfrm>
        </p:spPr>
        <p:txBody>
          <a:bodyPr/>
          <a:lstStyle/>
          <a:p>
            <a:r>
              <a:rPr lang="en-US" dirty="0" smtClean="0"/>
              <a:t>During the thinning process  V-groove could be also etched.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979FB-A789-4B9B-9AF5-AE19CF1BE42B}" type="slidenum">
              <a:rPr lang="es-ES_tradnl" altLang="en-US" smtClean="0"/>
              <a:pPr>
                <a:defRPr/>
              </a:pPr>
              <a:t>19</a:t>
            </a:fld>
            <a:endParaRPr lang="es-ES_tradnl" altLang="en-U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3th Int. Workshop ,8th  October  '09,   I. Vila</a:t>
            </a:r>
            <a:endParaRPr lang="es-ES_tradnl" alt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4357687" y="-138112"/>
            <a:ext cx="76200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8 Imagen" descr="OFS ATTACHED TO RODS CROSS SEC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4167848"/>
            <a:ext cx="4495800" cy="2156752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914400" y="3136613"/>
            <a:ext cx="75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i="0" kern="0" dirty="0" smtClean="0">
                <a:solidFill>
                  <a:srgbClr val="0E3E58"/>
                </a:solidFill>
              </a:rPr>
              <a:t>Integration on other Vertex supporting structures very doable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26A4A-EB41-42F9-9934-634D34DAE9CD}" type="slidenum">
              <a:rPr lang="es-ES_tradnl" altLang="en-US"/>
              <a:pPr>
                <a:defRPr/>
              </a:pPr>
              <a:t>2</a:t>
            </a:fld>
            <a:endParaRPr lang="es-ES_tradnl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3th Int. Workshop ,8th  October  '09,   I. Vila</a:t>
            </a:r>
            <a:endParaRPr lang="es-ES_tradnl" alt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Outline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763000" cy="4572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Statement of the issue</a:t>
            </a:r>
          </a:p>
          <a:p>
            <a:pPr eaLnBrk="1" hangingPunct="1"/>
            <a:r>
              <a:rPr lang="en-US" sz="3200" dirty="0" smtClean="0"/>
              <a:t>Optical Fiber Sensors 101</a:t>
            </a:r>
            <a:endParaRPr lang="en-US" sz="3200" dirty="0" smtClean="0"/>
          </a:p>
          <a:p>
            <a:pPr eaLnBrk="1" hangingPunct="1"/>
            <a:r>
              <a:rPr lang="en-US" sz="3200" dirty="0" smtClean="0"/>
              <a:t>Current </a:t>
            </a:r>
            <a:r>
              <a:rPr lang="en-US" sz="3200" dirty="0" smtClean="0"/>
              <a:t>R&amp;D projects:</a:t>
            </a:r>
          </a:p>
          <a:p>
            <a:pPr lvl="1" eaLnBrk="1" hangingPunct="1"/>
            <a:r>
              <a:rPr lang="en-US" sz="2800" dirty="0" smtClean="0"/>
              <a:t>Integration of OFS on a silicon dummy sensors</a:t>
            </a:r>
          </a:p>
          <a:p>
            <a:pPr lvl="1" eaLnBrk="1" hangingPunct="1"/>
            <a:r>
              <a:rPr lang="en-US" sz="2800" dirty="0" smtClean="0"/>
              <a:t>Integration of Fiber Optic Sensors on CF composites</a:t>
            </a:r>
            <a:r>
              <a:rPr lang="en-US" sz="2800" dirty="0" smtClean="0"/>
              <a:t>.</a:t>
            </a:r>
          </a:p>
          <a:p>
            <a:pPr lvl="1" eaLnBrk="1" hangingPunct="1"/>
            <a:endParaRPr lang="en-US" sz="2800" dirty="0" smtClean="0"/>
          </a:p>
          <a:p>
            <a:pPr lvl="1" eaLnBrk="1" hangingPunct="1"/>
            <a:endParaRPr lang="en-US" sz="2800" dirty="0" smtClean="0"/>
          </a:p>
          <a:p>
            <a:pPr eaLnBrk="1" hangingPunct="1"/>
            <a:r>
              <a:rPr lang="en-US" sz="3200" dirty="0" smtClean="0"/>
              <a:t>Possible implementation for a DEPFET-like ladder.</a:t>
            </a:r>
            <a:endParaRPr lang="en-US" sz="3200" dirty="0" smtClean="0"/>
          </a:p>
        </p:txBody>
      </p:sp>
      <p:pic>
        <p:nvPicPr>
          <p:cNvPr id="7" name="Picture 18" descr="cn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4419600"/>
            <a:ext cx="13716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4191000"/>
            <a:ext cx="750094" cy="685800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4114800"/>
            <a:ext cx="762000" cy="762000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336675"/>
            <a:ext cx="8686800" cy="4530725"/>
          </a:xfrm>
        </p:spPr>
        <p:txBody>
          <a:bodyPr/>
          <a:lstStyle/>
          <a:p>
            <a:pPr indent="15875"/>
            <a:r>
              <a:rPr lang="en-US" dirty="0" smtClean="0"/>
              <a:t>OFS is a proven technology suitable for building a very fast deformation and temperature </a:t>
            </a:r>
            <a:r>
              <a:rPr lang="en-US" dirty="0" smtClean="0"/>
              <a:t>monitor</a:t>
            </a:r>
          </a:p>
          <a:p>
            <a:pPr indent="15875"/>
            <a:r>
              <a:rPr lang="en-US" dirty="0" smtClean="0"/>
              <a:t>Z</a:t>
            </a:r>
            <a:r>
              <a:rPr lang="en-US" dirty="0" smtClean="0"/>
              <a:t>ero </a:t>
            </a:r>
            <a:r>
              <a:rPr lang="en-US" dirty="0" smtClean="0"/>
              <a:t>impact on the system material and heat dissipation, </a:t>
            </a:r>
            <a:r>
              <a:rPr lang="en-US" dirty="0" smtClean="0"/>
              <a:t>and 100% EMC</a:t>
            </a:r>
          </a:p>
          <a:p>
            <a:pPr indent="15875"/>
            <a:r>
              <a:rPr lang="en-US" dirty="0" smtClean="0"/>
              <a:t>Other monitoring quantities are in the technology scope: humidity, B field, CO2</a:t>
            </a:r>
          </a:p>
          <a:p>
            <a:pPr indent="15875"/>
            <a:r>
              <a:rPr lang="en-US" dirty="0" smtClean="0"/>
              <a:t>Initial R&amp;D embedding fibers on Silicon.</a:t>
            </a:r>
            <a:endParaRPr lang="en-US" dirty="0" smtClean="0"/>
          </a:p>
          <a:p>
            <a:pPr indent="15875"/>
            <a:r>
              <a:rPr lang="en-US" dirty="0" smtClean="0"/>
              <a:t>Preparing R&amp;D on fiber embedding on FC.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979FB-A789-4B9B-9AF5-AE19CF1BE42B}" type="slidenum">
              <a:rPr lang="es-ES_tradnl" altLang="en-US" smtClean="0"/>
              <a:pPr>
                <a:defRPr/>
              </a:pPr>
              <a:t>20</a:t>
            </a:fld>
            <a:endParaRPr lang="es-ES_tradnl" altLang="en-U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3th Int. Workshop ,8th  October  '09,   I. Vila</a:t>
            </a:r>
            <a:endParaRPr lang="es-ES_tradnl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6962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6600" smtClean="0"/>
              <a:t>BACKUP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4B5DB-CCFA-4205-ADFA-05AB63D0BE18}" type="slidenum">
              <a:rPr lang="es-ES_tradnl" altLang="en-US" smtClean="0"/>
              <a:pPr>
                <a:defRPr/>
              </a:pPr>
              <a:t>21</a:t>
            </a:fld>
            <a:endParaRPr lang="es-ES_tradnl" altLang="en-U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3th Int. Workshop ,8th  October  '09,   I. Vila</a:t>
            </a:r>
            <a:endParaRPr lang="es-ES_tradnl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IR-Transparent sensors 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530725"/>
          </a:xfrm>
        </p:spPr>
        <p:txBody>
          <a:bodyPr/>
          <a:lstStyle/>
          <a:p>
            <a:r>
              <a:rPr lang="en-US" dirty="0" smtClean="0"/>
              <a:t>Test Beam last August with “alignment HPK sensors” (Jointly with HEPHY)</a:t>
            </a:r>
          </a:p>
          <a:p>
            <a:r>
              <a:rPr lang="en-US" dirty="0" smtClean="0"/>
              <a:t>PLANS</a:t>
            </a:r>
          </a:p>
          <a:p>
            <a:pPr lvl="1"/>
            <a:r>
              <a:rPr lang="en-US" dirty="0" smtClean="0"/>
              <a:t>Sensors almost finished, last passivation layer.</a:t>
            </a:r>
          </a:p>
          <a:p>
            <a:pPr lvl="1"/>
            <a:r>
              <a:rPr lang="en-US" dirty="0" smtClean="0"/>
              <a:t>Electric characterization of each geometry and layout. </a:t>
            </a:r>
          </a:p>
          <a:p>
            <a:pPr lvl="1"/>
            <a:r>
              <a:rPr lang="en-US" dirty="0" smtClean="0"/>
              <a:t>Optical characterization with laser. </a:t>
            </a:r>
          </a:p>
          <a:p>
            <a:pPr lvl="1"/>
            <a:r>
              <a:rPr lang="en-US" dirty="0" smtClean="0"/>
              <a:t>Response  characterization with laser and Sr-90 source.</a:t>
            </a:r>
          </a:p>
          <a:p>
            <a:pPr lvl="1"/>
            <a:r>
              <a:rPr lang="en-US" dirty="0" smtClean="0"/>
              <a:t>R/O with ALIVABA system (pitch adaptor and sensor boards to be produced soon)</a:t>
            </a:r>
          </a:p>
          <a:p>
            <a:pPr lvl="1"/>
            <a:r>
              <a:rPr lang="en-US" dirty="0" smtClean="0"/>
              <a:t>Irradiation.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B81A8-EBE5-423D-B090-3334D662ACB9}" type="slidenum">
              <a:rPr lang="es-ES_tradnl" altLang="en-US" smtClean="0"/>
              <a:pPr>
                <a:defRPr/>
              </a:pPr>
              <a:t>22</a:t>
            </a:fld>
            <a:endParaRPr lang="es-ES_tradnl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3th Int. Workshop ,8th  October  '09,   I. Vila</a:t>
            </a:r>
            <a:endParaRPr lang="es-ES_tradnl" altLang="en-US"/>
          </a:p>
        </p:txBody>
      </p:sp>
      <p:sp>
        <p:nvSpPr>
          <p:cNvPr id="6" name="5 CuadroTexto"/>
          <p:cNvSpPr txBox="1"/>
          <p:nvPr/>
        </p:nvSpPr>
        <p:spPr>
          <a:xfrm>
            <a:off x="4572000" y="1066800"/>
            <a:ext cx="29534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Marcos Fernandez talk</a:t>
            </a:r>
            <a:endParaRPr lang="en-US" dirty="0"/>
          </a:p>
        </p:txBody>
      </p:sp>
      <p:pic>
        <p:nvPicPr>
          <p:cNvPr id="7" name="Picture 18" descr="cn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914400"/>
            <a:ext cx="13716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457200" y="57150"/>
            <a:ext cx="7391400" cy="628650"/>
          </a:xfrm>
        </p:spPr>
        <p:txBody>
          <a:bodyPr/>
          <a:lstStyle/>
          <a:p>
            <a:pPr eaLnBrk="1" hangingPunct="1"/>
            <a:r>
              <a:rPr lang="en-US" dirty="0" smtClean="0"/>
              <a:t>Thin </a:t>
            </a:r>
            <a:r>
              <a:rPr lang="en-US" dirty="0" err="1" smtClean="0"/>
              <a:t>ustrips</a:t>
            </a:r>
            <a:r>
              <a:rPr lang="en-US" dirty="0" smtClean="0"/>
              <a:t> </a:t>
            </a:r>
          </a:p>
        </p:txBody>
      </p:sp>
      <p:sp>
        <p:nvSpPr>
          <p:cNvPr id="11267" name="2 Marcador de contenido"/>
          <p:cNvSpPr>
            <a:spLocks noGrp="1"/>
          </p:cNvSpPr>
          <p:nvPr>
            <p:ph idx="1"/>
          </p:nvPr>
        </p:nvSpPr>
        <p:spPr>
          <a:xfrm>
            <a:off x="152400" y="990600"/>
            <a:ext cx="7467600" cy="5105400"/>
          </a:xfrm>
        </p:spPr>
        <p:txBody>
          <a:bodyPr/>
          <a:lstStyle/>
          <a:p>
            <a:pPr eaLnBrk="1" hangingPunct="1"/>
            <a:r>
              <a:rPr lang="en-US" dirty="0" smtClean="0"/>
              <a:t> </a:t>
            </a:r>
            <a:r>
              <a:rPr lang="en-US" i="1" dirty="0" smtClean="0"/>
              <a:t>PROCEDURE: </a:t>
            </a:r>
            <a:r>
              <a:rPr lang="en-US" dirty="0" smtClean="0"/>
              <a:t>SOI n-type wafers + deep   anisotropic  etching. (already in house)</a:t>
            </a:r>
          </a:p>
          <a:p>
            <a:pPr eaLnBrk="1" hangingPunct="1"/>
            <a:r>
              <a:rPr lang="en-US" i="1" dirty="0" smtClean="0"/>
              <a:t>GOALS:</a:t>
            </a:r>
          </a:p>
          <a:p>
            <a:pPr marL="858837" lvl="1" indent="-514350" eaLnBrk="1" hangingPunct="1">
              <a:buSzPct val="100000"/>
              <a:buFont typeface="+mj-lt"/>
              <a:buAutoNum type="arabicPeriod"/>
            </a:pPr>
            <a:r>
              <a:rPr lang="en-US" dirty="0" smtClean="0"/>
              <a:t>Establish handling  procedure for thin sensors.</a:t>
            </a:r>
          </a:p>
          <a:p>
            <a:pPr marL="858837" lvl="1" indent="-514350" eaLnBrk="1" hangingPunct="1">
              <a:buSzPct val="100000"/>
              <a:buFont typeface="+mj-lt"/>
              <a:buAutoNum type="arabicPeriod"/>
            </a:pPr>
            <a:r>
              <a:rPr lang="en-US" dirty="0" smtClean="0"/>
              <a:t>Mechanical characterization of thinned sensors (150, 200 &amp; 250 um thick + 300um frame)</a:t>
            </a:r>
          </a:p>
          <a:p>
            <a:pPr marL="858837" lvl="1" indent="-514350" eaLnBrk="1" hangingPunct="1">
              <a:buSzPct val="100000"/>
              <a:buFont typeface="+mj-lt"/>
              <a:buAutoNum type="arabicPeriod"/>
            </a:pPr>
            <a:r>
              <a:rPr lang="en-US" dirty="0" smtClean="0"/>
              <a:t>quantitative study of the effect of passivation layer on sensor deformation (FEA).</a:t>
            </a:r>
          </a:p>
          <a:p>
            <a:pPr marL="858837" lvl="1" indent="-514350" eaLnBrk="1" hangingPunct="1">
              <a:buSzPct val="100000"/>
              <a:buFont typeface="+mj-lt"/>
              <a:buAutoNum type="arabicPeriod"/>
            </a:pPr>
            <a:r>
              <a:rPr lang="en-US" dirty="0" smtClean="0"/>
              <a:t>Evaluation of Integrated Pitch Adapter and DML readout</a:t>
            </a:r>
          </a:p>
          <a:p>
            <a:pPr marL="858837" lvl="1" indent="-514350" eaLnBrk="1" hangingPunct="1">
              <a:buSzPct val="100000"/>
              <a:buFont typeface="+mj-lt"/>
              <a:buAutoNum type="arabicPeriod"/>
            </a:pPr>
            <a:r>
              <a:rPr lang="en-US" dirty="0" smtClean="0"/>
              <a:t>Integration of fiber optics sensors on silicon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97902-F00B-479D-9833-83C848423F69}" type="slidenum">
              <a:rPr lang="es-ES_tradnl" altLang="en-US"/>
              <a:pPr>
                <a:defRPr/>
              </a:pPr>
              <a:t>23</a:t>
            </a:fld>
            <a:endParaRPr lang="es-ES_tradnl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3th Int. Workshop ,8th  October  '09,   I. Vila</a:t>
            </a:r>
            <a:endParaRPr lang="es-ES_tradnl" altLang="en-US"/>
          </a:p>
        </p:txBody>
      </p:sp>
      <p:pic>
        <p:nvPicPr>
          <p:cNvPr id="11270" name="Picture 18" descr="cn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762000"/>
            <a:ext cx="13716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2418" y="1371600"/>
            <a:ext cx="916782" cy="838200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 </a:t>
            </a:r>
            <a:r>
              <a:rPr lang="en-US" dirty="0" err="1" smtClean="0"/>
              <a:t>ustrips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50875"/>
            <a:ext cx="7239000" cy="4530725"/>
          </a:xfrm>
        </p:spPr>
        <p:txBody>
          <a:bodyPr/>
          <a:lstStyle/>
          <a:p>
            <a:r>
              <a:rPr lang="en-US" dirty="0" smtClean="0"/>
              <a:t>WORK Sequence: </a:t>
            </a:r>
          </a:p>
          <a:p>
            <a:pPr marL="858837" lvl="1" indent="-514350">
              <a:buFont typeface="+mj-lt"/>
              <a:buAutoNum type="arabicPeriod"/>
            </a:pPr>
            <a:r>
              <a:rPr lang="en-US" dirty="0" smtClean="0"/>
              <a:t>(OCT’ 09)  MECHANICAL DUMMIES &amp;        multi-groove  wafer structures.</a:t>
            </a:r>
          </a:p>
          <a:p>
            <a:pPr marL="1211262" lvl="2" indent="-514350">
              <a:buFont typeface="+mj-lt"/>
              <a:buAutoNum type="arabicPeriod"/>
            </a:pPr>
            <a:r>
              <a:rPr lang="en-US" dirty="0" smtClean="0"/>
              <a:t>Exp. validation of FEA simulations.</a:t>
            </a:r>
          </a:p>
          <a:p>
            <a:pPr marL="1211262" lvl="2" indent="-514350">
              <a:buFont typeface="+mj-lt"/>
              <a:buAutoNum type="arabicPeriod"/>
            </a:pPr>
            <a:r>
              <a:rPr lang="en-US" dirty="0" smtClean="0"/>
              <a:t>Fiber Optic Sensor insertion test on silicon.</a:t>
            </a:r>
          </a:p>
          <a:p>
            <a:pPr marL="858837" lvl="1" indent="-514350">
              <a:buFont typeface="+mj-lt"/>
              <a:buAutoNum type="arabicPeriod"/>
            </a:pPr>
            <a:r>
              <a:rPr lang="en-US" dirty="0" smtClean="0"/>
              <a:t>(NOV ‘09) PRODUCTION FULL FLEDGED SENSORS:  Standard, DML, Integrated pitch adapter, </a:t>
            </a:r>
            <a:r>
              <a:rPr lang="en-US" dirty="0" err="1" smtClean="0"/>
              <a:t>PolySi</a:t>
            </a:r>
            <a:r>
              <a:rPr lang="en-US" dirty="0" smtClean="0"/>
              <a:t> electrodes.</a:t>
            </a:r>
          </a:p>
          <a:p>
            <a:pPr marL="1211262" lvl="2" indent="-514350">
              <a:buNone/>
            </a:pPr>
            <a:endParaRPr lang="en-US" dirty="0" smtClean="0"/>
          </a:p>
          <a:p>
            <a:pPr marL="1211262" lvl="2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B81A8-EBE5-423D-B090-3334D662ACB9}" type="slidenum">
              <a:rPr lang="es-ES_tradnl" altLang="en-US" smtClean="0"/>
              <a:pPr>
                <a:defRPr/>
              </a:pPr>
              <a:t>24</a:t>
            </a:fld>
            <a:endParaRPr lang="es-ES_tradnl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3th Int. Workshop ,8th  October  '09,   I. Vila</a:t>
            </a:r>
            <a:endParaRPr lang="es-ES_tradnl" altLang="en-US"/>
          </a:p>
        </p:txBody>
      </p:sp>
      <p:pic>
        <p:nvPicPr>
          <p:cNvPr id="6" name="Picture 18" descr="cn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817562"/>
            <a:ext cx="13716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2418" y="1371600"/>
            <a:ext cx="916782" cy="838200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 l="17708" t="17513" r="14948" b="8659"/>
          <a:stretch>
            <a:fillRect/>
          </a:stretch>
        </p:blipFill>
        <p:spPr bwMode="auto">
          <a:xfrm>
            <a:off x="5867400" y="4168775"/>
            <a:ext cx="2718777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990600" y="4572000"/>
            <a:ext cx="4211637" cy="1255713"/>
            <a:chOff x="1567" y="6821"/>
            <a:chExt cx="6633" cy="1976"/>
          </a:xfrm>
        </p:grpSpPr>
        <p:sp>
          <p:nvSpPr>
            <p:cNvPr id="58371" name="Oval 3"/>
            <p:cNvSpPr>
              <a:spLocks noChangeArrowheads="1"/>
            </p:cNvSpPr>
            <p:nvPr/>
          </p:nvSpPr>
          <p:spPr bwMode="auto">
            <a:xfrm>
              <a:off x="1567" y="6870"/>
              <a:ext cx="1970" cy="192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72" name="Oval 4"/>
            <p:cNvSpPr>
              <a:spLocks noChangeArrowheads="1"/>
            </p:cNvSpPr>
            <p:nvPr/>
          </p:nvSpPr>
          <p:spPr bwMode="auto">
            <a:xfrm>
              <a:off x="3933" y="6871"/>
              <a:ext cx="1970" cy="192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73" name="Oval 5"/>
            <p:cNvSpPr>
              <a:spLocks noChangeArrowheads="1"/>
            </p:cNvSpPr>
            <p:nvPr/>
          </p:nvSpPr>
          <p:spPr bwMode="auto">
            <a:xfrm>
              <a:off x="6230" y="6821"/>
              <a:ext cx="1970" cy="192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74" name="Rectangle 6"/>
            <p:cNvSpPr>
              <a:spLocks noChangeArrowheads="1"/>
            </p:cNvSpPr>
            <p:nvPr/>
          </p:nvSpPr>
          <p:spPr bwMode="auto">
            <a:xfrm>
              <a:off x="1886" y="7178"/>
              <a:ext cx="1321" cy="12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1954" y="7226"/>
              <a:ext cx="1193" cy="12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76" name="Rectangle 8"/>
            <p:cNvSpPr>
              <a:spLocks noChangeArrowheads="1"/>
            </p:cNvSpPr>
            <p:nvPr/>
          </p:nvSpPr>
          <p:spPr bwMode="auto">
            <a:xfrm>
              <a:off x="4246" y="7178"/>
              <a:ext cx="1304" cy="13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77" name="Rectangle 9"/>
            <p:cNvSpPr>
              <a:spLocks noChangeArrowheads="1"/>
            </p:cNvSpPr>
            <p:nvPr/>
          </p:nvSpPr>
          <p:spPr bwMode="auto">
            <a:xfrm>
              <a:off x="4314" y="7226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78" name="Rectangle 10"/>
            <p:cNvSpPr>
              <a:spLocks noChangeArrowheads="1"/>
            </p:cNvSpPr>
            <p:nvPr/>
          </p:nvSpPr>
          <p:spPr bwMode="auto">
            <a:xfrm>
              <a:off x="4937" y="7236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79" name="Rectangle 11"/>
            <p:cNvSpPr>
              <a:spLocks noChangeArrowheads="1"/>
            </p:cNvSpPr>
            <p:nvPr/>
          </p:nvSpPr>
          <p:spPr bwMode="auto">
            <a:xfrm>
              <a:off x="4934" y="7852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80" name="Rectangle 12"/>
            <p:cNvSpPr>
              <a:spLocks noChangeArrowheads="1"/>
            </p:cNvSpPr>
            <p:nvPr/>
          </p:nvSpPr>
          <p:spPr bwMode="auto">
            <a:xfrm>
              <a:off x="4320" y="7855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8381" name="AutoShape 13"/>
            <p:cNvCxnSpPr>
              <a:cxnSpLocks noChangeShapeType="1"/>
            </p:cNvCxnSpPr>
            <p:nvPr/>
          </p:nvCxnSpPr>
          <p:spPr bwMode="auto">
            <a:xfrm flipH="1">
              <a:off x="6798" y="7226"/>
              <a:ext cx="9" cy="10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8382" name="AutoShape 14"/>
            <p:cNvCxnSpPr>
              <a:cxnSpLocks noChangeShapeType="1"/>
            </p:cNvCxnSpPr>
            <p:nvPr/>
          </p:nvCxnSpPr>
          <p:spPr bwMode="auto">
            <a:xfrm flipH="1">
              <a:off x="7038" y="7206"/>
              <a:ext cx="9" cy="10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8383" name="AutoShape 15"/>
            <p:cNvCxnSpPr>
              <a:cxnSpLocks noChangeShapeType="1"/>
            </p:cNvCxnSpPr>
            <p:nvPr/>
          </p:nvCxnSpPr>
          <p:spPr bwMode="auto">
            <a:xfrm flipH="1">
              <a:off x="7278" y="7212"/>
              <a:ext cx="9" cy="10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8384" name="AutoShape 16"/>
            <p:cNvCxnSpPr>
              <a:cxnSpLocks noChangeShapeType="1"/>
            </p:cNvCxnSpPr>
            <p:nvPr/>
          </p:nvCxnSpPr>
          <p:spPr bwMode="auto">
            <a:xfrm flipH="1">
              <a:off x="7518" y="7192"/>
              <a:ext cx="9" cy="10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8385" name="AutoShape 17"/>
            <p:cNvCxnSpPr>
              <a:cxnSpLocks noChangeShapeType="1"/>
            </p:cNvCxnSpPr>
            <p:nvPr/>
          </p:nvCxnSpPr>
          <p:spPr bwMode="auto">
            <a:xfrm flipH="1">
              <a:off x="7758" y="7198"/>
              <a:ext cx="9" cy="10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D7F33-B7C7-4C37-9721-889432694D49}" type="slidenum">
              <a:rPr lang="es-ES_tradnl" altLang="en-US"/>
              <a:pPr>
                <a:defRPr/>
              </a:pPr>
              <a:t>25</a:t>
            </a:fld>
            <a:endParaRPr lang="es-ES_tradnl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3th Int. Workshop ,8th  October  '09,   I. Vila</a:t>
            </a:r>
            <a:endParaRPr lang="es-ES_tradnl" altLang="en-US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Structural  &amp; </a:t>
            </a:r>
            <a:r>
              <a:rPr lang="en-US" dirty="0" err="1" smtClean="0"/>
              <a:t>Enviromental</a:t>
            </a:r>
            <a:r>
              <a:rPr lang="en-US" dirty="0" smtClean="0"/>
              <a:t> Monitoring   - OFS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Well know monitoring technologies in aeronautics and civil works based on optical fiber sensors (OFS)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Distributed </a:t>
            </a:r>
            <a:r>
              <a:rPr lang="en-US" dirty="0" smtClean="0">
                <a:solidFill>
                  <a:srgbClr val="2A1BEB"/>
                </a:solidFill>
              </a:rPr>
              <a:t>strain &amp; temperature </a:t>
            </a:r>
            <a:r>
              <a:rPr lang="en-US" dirty="0" smtClean="0"/>
              <a:t>sensors are conventionally used for structure health monitoring : </a:t>
            </a:r>
            <a:r>
              <a:rPr lang="en-US" sz="3200" i="1" dirty="0" smtClean="0"/>
              <a:t>SMART structures</a:t>
            </a:r>
            <a:endParaRPr lang="en-US" i="1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Other OFS: </a:t>
            </a:r>
            <a:r>
              <a:rPr lang="en-US" dirty="0" err="1" smtClean="0"/>
              <a:t>dosimetry</a:t>
            </a:r>
            <a:r>
              <a:rPr lang="en-US" dirty="0" smtClean="0"/>
              <a:t>, humidity, B field, acceleration, etc.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In aeronautics (embedded or bonded) on the of the CFRP composite ( for instance, plane radar </a:t>
            </a:r>
            <a:r>
              <a:rPr lang="en-US" dirty="0" err="1" smtClean="0"/>
              <a:t>redome</a:t>
            </a:r>
            <a:r>
              <a:rPr lang="en-US" dirty="0" smtClean="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Deformation monitoring with FBG sensors</a:t>
            </a:r>
            <a:br>
              <a:rPr lang="en-US" sz="3200" dirty="0" smtClean="0"/>
            </a:br>
            <a:endParaRPr lang="en-US" dirty="0" smtClean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8FDE39-FDE5-4A2D-BC1F-850CDF75E4A1}" type="slidenum">
              <a:rPr lang="es-ES_tradnl" altLang="en-US" smtClean="0"/>
              <a:pPr>
                <a:defRPr/>
              </a:pPr>
              <a:t>26</a:t>
            </a:fld>
            <a:endParaRPr lang="es-ES_tradnl" altLang="en-U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3th Int. Workshop ,8th  October  '09,   I. Vila</a:t>
            </a:r>
            <a:endParaRPr lang="es-ES_tradnl" altLang="en-US"/>
          </a:p>
        </p:txBody>
      </p:sp>
      <p:sp>
        <p:nvSpPr>
          <p:cNvPr id="8" name="4 Marcador de pie de página"/>
          <p:cNvSpPr txBox="1">
            <a:spLocks/>
          </p:cNvSpPr>
          <p:nvPr/>
        </p:nvSpPr>
        <p:spPr bwMode="auto">
          <a:xfrm>
            <a:off x="3132138" y="61658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sz="1200" i="0">
                <a:solidFill>
                  <a:schemeClr val="bg1"/>
                </a:solidFill>
                <a:latin typeface="+mn-lt"/>
              </a:rPr>
              <a:t>SMART MECHANICS FOR SILICON TRACKERS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371600" y="2743200"/>
          <a:ext cx="7667625" cy="2919413"/>
        </p:xfrm>
        <a:graphic>
          <a:graphicData uri="http://schemas.openxmlformats.org/presentationml/2006/ole">
            <p:oleObj spid="_x0000_s1026" name="Immagine" r:id="rId3" imgW="5760720" imgH="3079800" progId="Word.Picture.8">
              <p:embed/>
            </p:oleObj>
          </a:graphicData>
        </a:graphic>
      </p:graphicFrame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468313" y="1143000"/>
            <a:ext cx="8370887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sz="3200">
                <a:solidFill>
                  <a:srgbClr val="2A1BEB"/>
                </a:solidFill>
                <a:cs typeface="Times New Roman" pitchFamily="18" charset="0"/>
              </a:rPr>
              <a:t>Diffracted wavelength depends on FBG geometry, that is affected by stress and temperature.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468313" y="2895600"/>
            <a:ext cx="4103687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>
                <a:latin typeface="Tahoma" pitchFamily="34" charset="0"/>
                <a:cs typeface="Times New Roman" pitchFamily="18" charset="0"/>
              </a:rPr>
              <a:t>Typical values:</a:t>
            </a:r>
            <a:endParaRPr lang="en-GB" sz="2400">
              <a:latin typeface="Symbol" pitchFamily="18" charset="2"/>
              <a:cs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n-GB" sz="2400">
                <a:latin typeface="Symbol" pitchFamily="18" charset="2"/>
                <a:cs typeface="Times New Roman" pitchFamily="18" charset="0"/>
              </a:rPr>
              <a:t>Ds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= 1-0.1</a:t>
            </a:r>
            <a:r>
              <a:rPr lang="en-GB" sz="2400">
                <a:latin typeface="Symbol" pitchFamily="18" charset="2"/>
                <a:cs typeface="Times New Roman" pitchFamily="18" charset="0"/>
              </a:rPr>
              <a:t>me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 </a:t>
            </a:r>
            <a:r>
              <a:rPr lang="en-GB" sz="2400">
                <a:latin typeface="Symbol" pitchFamily="18" charset="2"/>
                <a:cs typeface="Times New Roman" pitchFamily="18" charset="0"/>
              </a:rPr>
              <a:t>Dl = 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2400">
                <a:latin typeface="Tahoma" pitchFamily="34" charset="0"/>
                <a:cs typeface="Times New Roman" pitchFamily="18" charset="0"/>
              </a:rPr>
              <a:t>pm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AA6F0-055B-41D9-AA89-28BEE7FF43E8}" type="slidenum">
              <a:rPr lang="es-ES_tradnl" altLang="en-US"/>
              <a:pPr>
                <a:defRPr/>
              </a:pPr>
              <a:t>27</a:t>
            </a:fld>
            <a:endParaRPr lang="es-ES_tradnl" altLang="en-US"/>
          </a:p>
        </p:txBody>
      </p:sp>
      <p:sp>
        <p:nvSpPr>
          <p:cNvPr id="9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3th Int. Workshop ,8th  October  '09,   I. Vila</a:t>
            </a:r>
            <a:endParaRPr lang="es-ES_tradnl" alt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Integrating OFS &amp; carbon fiber composites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6238" y="1066800"/>
            <a:ext cx="4043362" cy="2692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For the Track structure would be interesting to use a embedded fiber optic sensor.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1800" smtClean="0"/>
              <a:t>more precise and reliable data</a:t>
            </a:r>
            <a:r>
              <a:rPr lang="en-US" sz="15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It could be use 2 side solution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1800" smtClean="0"/>
              <a:t>Better understanding of the results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1800" smtClean="0"/>
              <a:t>Useful to quantify the thermal strain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smtClean="0"/>
          </a:p>
        </p:txBody>
      </p:sp>
      <p:pic>
        <p:nvPicPr>
          <p:cNvPr id="1741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1484313"/>
            <a:ext cx="2554287" cy="2185987"/>
          </a:xfrm>
          <a:noFill/>
        </p:spPr>
      </p:pic>
      <p:pic>
        <p:nvPicPr>
          <p:cNvPr id="1741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4076700"/>
            <a:ext cx="2814638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3960813"/>
            <a:ext cx="5029200" cy="23637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OFS work plan – Integration on CF</a:t>
            </a:r>
          </a:p>
        </p:txBody>
      </p:sp>
      <p:sp>
        <p:nvSpPr>
          <p:cNvPr id="18435" name="2 Marcador de texto"/>
          <p:cNvSpPr>
            <a:spLocks noGrp="1"/>
          </p:cNvSpPr>
          <p:nvPr>
            <p:ph type="body" sz="half" idx="1"/>
          </p:nvPr>
        </p:nvSpPr>
        <p:spPr>
          <a:xfrm>
            <a:off x="304800" y="838200"/>
            <a:ext cx="7848600" cy="5562600"/>
          </a:xfrm>
        </p:spPr>
        <p:txBody>
          <a:bodyPr/>
          <a:lstStyle/>
          <a:p>
            <a:r>
              <a:rPr lang="en-US" sz="2800" dirty="0" smtClean="0"/>
              <a:t>Currently working collaboration agreement with Spanish Aerospace Agency (INTA) for a two year period.</a:t>
            </a:r>
          </a:p>
          <a:p>
            <a:r>
              <a:rPr lang="en-US" sz="2800" dirty="0" smtClean="0"/>
              <a:t>The preliminary  plan includes:</a:t>
            </a:r>
          </a:p>
          <a:p>
            <a:pPr lvl="1"/>
            <a:r>
              <a:rPr lang="en-US" sz="2400" dirty="0" smtClean="0"/>
              <a:t>Complete the market survey.</a:t>
            </a:r>
          </a:p>
          <a:p>
            <a:pPr lvl="1"/>
            <a:r>
              <a:rPr lang="en-US" sz="2400" dirty="0" smtClean="0"/>
              <a:t>Proposal of fiber routing for CMS upgraded tracker</a:t>
            </a:r>
          </a:p>
          <a:p>
            <a:pPr lvl="1"/>
            <a:r>
              <a:rPr lang="en-US" sz="2400" dirty="0" smtClean="0"/>
              <a:t>Testing of standalone fibers (irradiation).</a:t>
            </a:r>
          </a:p>
          <a:p>
            <a:pPr lvl="1"/>
            <a:r>
              <a:rPr lang="en-US" sz="2400" dirty="0" smtClean="0"/>
              <a:t>CF test structures with bonded or embedded fibers.</a:t>
            </a:r>
          </a:p>
          <a:p>
            <a:pPr lvl="1"/>
            <a:r>
              <a:rPr lang="en-US" sz="2400" dirty="0" smtClean="0"/>
              <a:t>Mechanical expansion and compression test under several thermal and humidity conditions.</a:t>
            </a:r>
          </a:p>
          <a:p>
            <a:pPr lvl="1"/>
            <a:r>
              <a:rPr lang="en-US" sz="2400" dirty="0" smtClean="0"/>
              <a:t>Experimental validation of OFS vs. electrical expansion gauges.</a:t>
            </a:r>
          </a:p>
          <a:p>
            <a:pPr lvl="1"/>
            <a:r>
              <a:rPr lang="en-US" sz="2400" dirty="0" smtClean="0"/>
              <a:t>Comparison with FEA simulations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B43012-FFDD-499B-A94D-9C9B403652E8}" type="slidenum">
              <a:rPr lang="es-ES_tradnl" altLang="en-US" smtClean="0"/>
              <a:pPr>
                <a:defRPr/>
              </a:pPr>
              <a:t>28</a:t>
            </a:fld>
            <a:endParaRPr lang="es-ES_tradnl" altLang="en-U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3th Int. Workshop ,8th  October  '09,   I. Vila</a:t>
            </a:r>
            <a:endParaRPr lang="es-ES_tradnl" altLang="en-US" dirty="0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762000"/>
            <a:ext cx="762000" cy="762000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Ataching</a:t>
            </a:r>
            <a:r>
              <a:rPr lang="en-US" dirty="0" smtClean="0"/>
              <a:t> to silicon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979FB-A789-4B9B-9AF5-AE19CF1BE42B}" type="slidenum">
              <a:rPr lang="es-ES_tradnl" altLang="en-US" smtClean="0"/>
              <a:pPr>
                <a:defRPr/>
              </a:pPr>
              <a:t>29</a:t>
            </a:fld>
            <a:endParaRPr lang="es-ES_tradnl" altLang="en-U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3th Int. Workshop ,8th  October  '09,   I. Vila</a:t>
            </a:r>
            <a:endParaRPr lang="es-ES_tradnl" alt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233612" y="1423988"/>
            <a:ext cx="3219450" cy="4791075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381000" y="1219200"/>
            <a:ext cx="7228837" cy="876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Attaching Procedure to be tested on </a:t>
            </a:r>
            <a:r>
              <a:rPr lang="en-US" sz="2800" dirty="0" err="1" smtClean="0"/>
              <a:t>multigroove</a:t>
            </a:r>
            <a:endParaRPr lang="en-US" sz="2800" dirty="0" smtClean="0"/>
          </a:p>
          <a:p>
            <a:r>
              <a:rPr lang="en-US" sz="2800" dirty="0" smtClean="0"/>
              <a:t> wafer and thin mechanical dummies</a:t>
            </a:r>
            <a:endParaRPr lang="en-US" sz="2800" dirty="0"/>
          </a:p>
        </p:txBody>
      </p:sp>
      <p:pic>
        <p:nvPicPr>
          <p:cNvPr id="11" name="Picture 18" descr="cn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817562"/>
            <a:ext cx="13716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2418" y="1371600"/>
            <a:ext cx="916782" cy="838200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Statement of the issue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Structural monitoring: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Ladder deformations due to mechanical and thermal loads.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Environment monitoring: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Temperature, humidity, magnetic field?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Temperature distribution on the ladder can be quite non-uniform.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Design constrains: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Very low material (zero) 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Relatively radiation resistant system.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EMC compatible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 extra heating</a:t>
            </a:r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B81A8-EBE5-423D-B090-3334D662ACB9}" type="slidenum">
              <a:rPr lang="es-ES_tradnl" altLang="en-US" smtClean="0"/>
              <a:pPr>
                <a:defRPr/>
              </a:pPr>
              <a:t>3</a:t>
            </a:fld>
            <a:endParaRPr lang="es-ES_tradnl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3th Int. Workshop ,8th  October  '09,   I. Vila</a:t>
            </a:r>
            <a:endParaRPr lang="es-ES_tradnl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Summary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r>
              <a:rPr lang="en-US" sz="3600" dirty="0" smtClean="0"/>
              <a:t>IR-Transparent sensors almost ready.</a:t>
            </a:r>
          </a:p>
          <a:p>
            <a:r>
              <a:rPr lang="en-US" sz="3600" dirty="0" smtClean="0"/>
              <a:t>Thin sensors with DML and Integrated PA production starting before the end of the year.</a:t>
            </a:r>
          </a:p>
          <a:p>
            <a:r>
              <a:rPr lang="en-US" sz="3600" dirty="0" smtClean="0"/>
              <a:t>OFS R&amp;D program still to be better defined / still on market survey phase.</a:t>
            </a:r>
            <a:endParaRPr lang="en-US" sz="3600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979FB-A789-4B9B-9AF5-AE19CF1BE42B}" type="slidenum">
              <a:rPr lang="es-ES_tradnl" altLang="en-US" smtClean="0"/>
              <a:pPr>
                <a:defRPr/>
              </a:pPr>
              <a:t>30</a:t>
            </a:fld>
            <a:endParaRPr lang="es-ES_tradnl" altLang="en-U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3th Int. Workshop ,8th  October  '09,   I. Vila</a:t>
            </a:r>
            <a:endParaRPr lang="es-ES_tradnl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653463" y="6362700"/>
            <a:ext cx="533400" cy="457200"/>
          </a:xfrm>
        </p:spPr>
        <p:txBody>
          <a:bodyPr/>
          <a:lstStyle/>
          <a:p>
            <a:pPr algn="ctr">
              <a:defRPr/>
            </a:pPr>
            <a:r>
              <a:rPr lang="en-US" altLang="en-US" smtClean="0"/>
              <a:t>3th Int. Workshop ,8th  October  '09,   I. Vila</a:t>
            </a:r>
            <a:endParaRPr lang="es-ES_tradnl" altLang="en-US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308100" y="6667500"/>
            <a:ext cx="7086600" cy="152400"/>
          </a:xfrm>
        </p:spPr>
        <p:txBody>
          <a:bodyPr/>
          <a:lstStyle/>
          <a:p>
            <a:pPr algn="r">
              <a:defRPr/>
            </a:pPr>
            <a:fld id="{4FC45CD6-7CF0-45A7-936F-40E28EEE1916}" type="slidenum">
              <a:rPr lang="es-ES_tradnl" altLang="en-US" smtClean="0"/>
              <a:pPr algn="r">
                <a:defRPr/>
              </a:pPr>
              <a:t>31</a:t>
            </a:fld>
            <a:endParaRPr lang="es-ES_tradnl" altLang="en-US" smtClean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Naïve FEA model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382000" cy="1219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900" smtClean="0"/>
              <a:t>Simple Geometry with frame + thinned area.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900" smtClean="0"/>
              <a:t>Support: Four corners fixed.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900" smtClean="0"/>
              <a:t>All Silicon structure		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900" smtClean="0"/>
              <a:t>Measured dummy structure shows 20 um bow</a:t>
            </a:r>
          </a:p>
        </p:txBody>
      </p:sp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482850"/>
            <a:ext cx="4876800" cy="34607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pic>
        <p:nvPicPr>
          <p:cNvPr id="2458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276600"/>
            <a:ext cx="3733800" cy="22129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653463" y="6362700"/>
            <a:ext cx="533400" cy="457200"/>
          </a:xfrm>
        </p:spPr>
        <p:txBody>
          <a:bodyPr/>
          <a:lstStyle/>
          <a:p>
            <a:pPr algn="ctr">
              <a:defRPr/>
            </a:pPr>
            <a:r>
              <a:rPr lang="en-US" altLang="en-US" smtClean="0"/>
              <a:t>3th Int. Workshop ,8th  October  '09,   I. Vila</a:t>
            </a:r>
            <a:endParaRPr lang="es-ES_tradnl" altLang="en-US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308100" y="6667500"/>
            <a:ext cx="7086600" cy="152400"/>
          </a:xfrm>
        </p:spPr>
        <p:txBody>
          <a:bodyPr/>
          <a:lstStyle/>
          <a:p>
            <a:pPr algn="r">
              <a:defRPr/>
            </a:pPr>
            <a:fld id="{492BEBE3-5778-4604-99B1-DEFE2FEE18E7}" type="slidenum">
              <a:rPr lang="es-ES_tradnl" altLang="en-US" smtClean="0"/>
              <a:pPr algn="r">
                <a:defRPr/>
              </a:pPr>
              <a:t>32</a:t>
            </a:fld>
            <a:endParaRPr lang="es-ES_tradnl" altLang="en-US" smtClean="0"/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Naïve FEA: gravitational bend</a:t>
            </a:r>
          </a:p>
        </p:txBody>
      </p:sp>
      <p:pic>
        <p:nvPicPr>
          <p:cNvPr id="25605" name="Picture 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3119438"/>
            <a:ext cx="8229600" cy="1492250"/>
          </a:xfrm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00600"/>
            <a:ext cx="9099550" cy="6937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sp>
        <p:nvSpPr>
          <p:cNvPr id="25607" name="Rectangle 9"/>
          <p:cNvSpPr>
            <a:spLocks noChangeArrowheads="1"/>
          </p:cNvSpPr>
          <p:nvPr/>
        </p:nvSpPr>
        <p:spPr bwMode="auto">
          <a:xfrm>
            <a:off x="304800" y="1219200"/>
            <a:ext cx="838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buClr>
                <a:srgbClr val="0E3E58"/>
              </a:buClr>
              <a:buSzPct val="65000"/>
            </a:pPr>
            <a:r>
              <a:rPr lang="en-US" sz="2900" i="0">
                <a:solidFill>
                  <a:srgbClr val="0E3E58"/>
                </a:solidFill>
              </a:rPr>
              <a:t>Gravity parallel to Z axis</a:t>
            </a:r>
          </a:p>
          <a:p>
            <a:pPr marL="342900" indent="-342900" algn="l">
              <a:buClr>
                <a:srgbClr val="0E3E58"/>
              </a:buClr>
              <a:buSzPct val="65000"/>
            </a:pPr>
            <a:r>
              <a:rPr lang="en-US" sz="2900" i="0">
                <a:solidFill>
                  <a:srgbClr val="0E3E58"/>
                </a:solidFill>
              </a:rPr>
              <a:t>Deformation in Z direction</a:t>
            </a:r>
          </a:p>
          <a:p>
            <a:pPr marL="342900" indent="-342900" algn="l">
              <a:buClr>
                <a:srgbClr val="0E3E58"/>
              </a:buClr>
              <a:buSzPct val="65000"/>
            </a:pPr>
            <a:r>
              <a:rPr lang="en-US" sz="2900" i="0">
                <a:solidFill>
                  <a:srgbClr val="0E3E58"/>
                </a:solidFill>
              </a:rPr>
              <a:t>Max deformation 12 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653463" y="6362700"/>
            <a:ext cx="533400" cy="457200"/>
          </a:xfrm>
        </p:spPr>
        <p:txBody>
          <a:bodyPr/>
          <a:lstStyle/>
          <a:p>
            <a:pPr algn="ctr">
              <a:defRPr/>
            </a:pPr>
            <a:r>
              <a:rPr lang="en-US" altLang="en-US" smtClean="0"/>
              <a:t>3th Int. Workshop ,8th  October  '09,   I. Vila</a:t>
            </a:r>
            <a:endParaRPr lang="es-ES_tradnl" altLang="en-US"/>
          </a:p>
        </p:txBody>
      </p:sp>
      <p:sp>
        <p:nvSpPr>
          <p:cNvPr id="9" name="4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308100" y="6667500"/>
            <a:ext cx="7086600" cy="152400"/>
          </a:xfrm>
        </p:spPr>
        <p:txBody>
          <a:bodyPr/>
          <a:lstStyle/>
          <a:p>
            <a:pPr algn="r">
              <a:defRPr/>
            </a:pPr>
            <a:fld id="{9ED5E631-84B4-480D-971A-12C32A319171}" type="slidenum">
              <a:rPr lang="es-ES_tradnl" altLang="en-US" smtClean="0"/>
              <a:pPr algn="r">
                <a:defRPr/>
              </a:pPr>
              <a:t>33</a:t>
            </a:fld>
            <a:endParaRPr lang="es-ES_tradnl" altLang="en-US" smtClean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Naïve FEA: Longitudinal (X) strain</a:t>
            </a:r>
          </a:p>
        </p:txBody>
      </p:sp>
      <p:pic>
        <p:nvPicPr>
          <p:cNvPr id="2662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352800" y="3505200"/>
            <a:ext cx="5332413" cy="2170113"/>
          </a:xfrm>
          <a:noFill/>
        </p:spPr>
      </p:pic>
      <p:pic>
        <p:nvPicPr>
          <p:cNvPr id="2663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5943600"/>
            <a:ext cx="5334000" cy="4445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pic>
        <p:nvPicPr>
          <p:cNvPr id="2663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838200"/>
            <a:ext cx="5559425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Rectangle 7"/>
          <p:cNvSpPr>
            <a:spLocks noChangeArrowheads="1"/>
          </p:cNvSpPr>
          <p:nvPr/>
        </p:nvSpPr>
        <p:spPr bwMode="auto">
          <a:xfrm>
            <a:off x="6477000" y="1219200"/>
            <a:ext cx="2057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buClr>
                <a:srgbClr val="0E3E58"/>
              </a:buClr>
              <a:buSzPct val="65000"/>
            </a:pPr>
            <a:r>
              <a:rPr lang="en-US" sz="2900" i="0">
                <a:solidFill>
                  <a:srgbClr val="0E3E58"/>
                </a:solidFill>
              </a:rPr>
              <a:t>Top surface </a:t>
            </a:r>
          </a:p>
        </p:txBody>
      </p:sp>
      <p:pic>
        <p:nvPicPr>
          <p:cNvPr id="26633" name="Picture 10" descr="\epsilon = \frac{\text{extension}}{\text{original length}}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4191000"/>
            <a:ext cx="24384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653463" y="6362700"/>
            <a:ext cx="533400" cy="457200"/>
          </a:xfrm>
        </p:spPr>
        <p:txBody>
          <a:bodyPr/>
          <a:lstStyle/>
          <a:p>
            <a:pPr algn="ctr">
              <a:defRPr/>
            </a:pPr>
            <a:r>
              <a:rPr lang="en-US" altLang="en-US" smtClean="0"/>
              <a:t>3th Int. Workshop ,8th  October  '09,   I. Vila</a:t>
            </a:r>
            <a:endParaRPr lang="es-ES_tradnl" altLang="en-US"/>
          </a:p>
        </p:txBody>
      </p:sp>
      <p:sp>
        <p:nvSpPr>
          <p:cNvPr id="9" name="4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308100" y="6667500"/>
            <a:ext cx="7086600" cy="152400"/>
          </a:xfrm>
        </p:spPr>
        <p:txBody>
          <a:bodyPr/>
          <a:lstStyle/>
          <a:p>
            <a:pPr algn="r">
              <a:defRPr/>
            </a:pPr>
            <a:fld id="{39EB114F-2A35-4C63-B0DA-F99FDF7A8D76}" type="slidenum">
              <a:rPr lang="es-ES_tradnl" altLang="en-US" smtClean="0"/>
              <a:pPr algn="r">
                <a:defRPr/>
              </a:pPr>
              <a:t>34</a:t>
            </a:fld>
            <a:endParaRPr lang="es-ES_tradnl" altLang="en-US" smtClean="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Naïve FEA: Transversal (Y) strain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838200"/>
            <a:ext cx="8318500" cy="6858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447800"/>
            <a:ext cx="6419850" cy="12652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pic>
        <p:nvPicPr>
          <p:cNvPr id="2765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563" y="2519363"/>
            <a:ext cx="6700837" cy="5286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pic>
        <p:nvPicPr>
          <p:cNvPr id="2765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3124200"/>
            <a:ext cx="6240463" cy="32353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sp>
        <p:nvSpPr>
          <p:cNvPr id="27657" name="Rectangle 7"/>
          <p:cNvSpPr>
            <a:spLocks noChangeArrowheads="1"/>
          </p:cNvSpPr>
          <p:nvPr/>
        </p:nvSpPr>
        <p:spPr bwMode="auto">
          <a:xfrm>
            <a:off x="6781800" y="1600200"/>
            <a:ext cx="2057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buClr>
                <a:srgbClr val="0E3E58"/>
              </a:buClr>
              <a:buSzPct val="65000"/>
            </a:pPr>
            <a:r>
              <a:rPr lang="en-US" sz="2900" i="0">
                <a:solidFill>
                  <a:srgbClr val="0E3E58"/>
                </a:solidFill>
              </a:rPr>
              <a:t>Top surface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653463" y="6362700"/>
            <a:ext cx="533400" cy="457200"/>
          </a:xfrm>
        </p:spPr>
        <p:txBody>
          <a:bodyPr/>
          <a:lstStyle/>
          <a:p>
            <a:pPr algn="ctr">
              <a:defRPr/>
            </a:pPr>
            <a:r>
              <a:rPr lang="en-US" altLang="en-US" smtClean="0"/>
              <a:t>3th Int. Workshop ,8th  October  '09,   I. Vila</a:t>
            </a:r>
            <a:endParaRPr lang="es-ES_tradnl" altLang="en-US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308100" y="6667500"/>
            <a:ext cx="7086600" cy="152400"/>
          </a:xfrm>
        </p:spPr>
        <p:txBody>
          <a:bodyPr/>
          <a:lstStyle/>
          <a:p>
            <a:pPr algn="r">
              <a:defRPr/>
            </a:pPr>
            <a:fld id="{24E8E06E-8DD6-44E6-870B-02CEC47F82CA}" type="slidenum">
              <a:rPr lang="es-ES_tradnl" altLang="en-US" smtClean="0"/>
              <a:pPr algn="r">
                <a:defRPr/>
              </a:pPr>
              <a:t>35</a:t>
            </a:fld>
            <a:endParaRPr lang="es-ES_tradnl" altLang="en-US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Naïve FEA: Strain vs. Deformation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type="body" idx="1"/>
          </p:nvPr>
        </p:nvGraphicFramePr>
        <p:xfrm>
          <a:off x="0" y="762000"/>
          <a:ext cx="4495800" cy="3014663"/>
        </p:xfrm>
        <a:graphic>
          <a:graphicData uri="http://schemas.openxmlformats.org/presentationml/2006/ole">
            <p:oleObj spid="_x0000_s2050" name="Gráfico" r:id="rId4" imgW="6391351" imgH="4286402" progId="MSGraph.Chart.8">
              <p:embed followColorScheme="full"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502025" y="2917825"/>
          <a:ext cx="5641975" cy="3787775"/>
        </p:xfrm>
        <a:graphic>
          <a:graphicData uri="http://schemas.openxmlformats.org/presentationml/2006/ole">
            <p:oleObj spid="_x0000_s2051" name="Gráfico" r:id="rId5" imgW="6381902" imgH="4295851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653463" y="6362700"/>
            <a:ext cx="533400" cy="457200"/>
          </a:xfrm>
        </p:spPr>
        <p:txBody>
          <a:bodyPr/>
          <a:lstStyle/>
          <a:p>
            <a:pPr algn="ctr">
              <a:defRPr/>
            </a:pPr>
            <a:r>
              <a:rPr lang="en-US" altLang="en-US" smtClean="0"/>
              <a:t>3th Int. Workshop ,8th  October  '09,   I. Vila</a:t>
            </a:r>
            <a:endParaRPr lang="es-ES_tradnl" alt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308100" y="6667500"/>
            <a:ext cx="7086600" cy="152400"/>
          </a:xfrm>
        </p:spPr>
        <p:txBody>
          <a:bodyPr/>
          <a:lstStyle/>
          <a:p>
            <a:pPr algn="r">
              <a:defRPr/>
            </a:pPr>
            <a:fld id="{FCCC9599-B941-4D87-A450-CEF094158D59}" type="slidenum">
              <a:rPr lang="es-ES_tradnl" altLang="en-US" smtClean="0"/>
              <a:pPr algn="r">
                <a:defRPr/>
              </a:pPr>
              <a:t>36</a:t>
            </a:fld>
            <a:endParaRPr lang="es-ES_tradnl" altLang="en-US" smtClean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Naïve FEA: Conclusions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Gravitation bend depends linearly with top surface strain</a:t>
            </a:r>
          </a:p>
          <a:p>
            <a:r>
              <a:rPr lang="en-US" smtClean="0"/>
              <a:t>Output values for nominal conditions:</a:t>
            </a:r>
          </a:p>
          <a:p>
            <a:pPr lvl="1"/>
            <a:r>
              <a:rPr lang="en-US" smtClean="0"/>
              <a:t>Maximum deformation of 12 um</a:t>
            </a:r>
          </a:p>
          <a:p>
            <a:pPr lvl="1"/>
            <a:r>
              <a:rPr lang="en-US" smtClean="0"/>
              <a:t>Maximum longitudinal strain about 2.5 </a:t>
            </a:r>
            <a:r>
              <a:rPr lang="en-US" smtClean="0">
                <a:latin typeface="Symbol" pitchFamily="18" charset="2"/>
              </a:rPr>
              <a:t>me </a:t>
            </a:r>
            <a:r>
              <a:rPr lang="en-US" smtClean="0"/>
              <a:t>at  the middle of the DEPFET “frame”.</a:t>
            </a:r>
            <a:endParaRPr lang="en-US" smtClean="0">
              <a:latin typeface="Symbol" pitchFamily="18" charset="2"/>
            </a:endParaRPr>
          </a:p>
          <a:p>
            <a:pPr lvl="1"/>
            <a:r>
              <a:rPr lang="en-US" smtClean="0"/>
              <a:t>Maximum transversal strain about 1 </a:t>
            </a:r>
            <a:r>
              <a:rPr lang="en-US" smtClean="0">
                <a:latin typeface="Symbol" pitchFamily="18" charset="2"/>
              </a:rPr>
              <a:t>me </a:t>
            </a:r>
            <a:r>
              <a:rPr lang="en-US" smtClean="0"/>
              <a:t>at  the middle of the DEPFET “frame”.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653463" y="6362700"/>
            <a:ext cx="533400" cy="457200"/>
          </a:xfrm>
        </p:spPr>
        <p:txBody>
          <a:bodyPr/>
          <a:lstStyle/>
          <a:p>
            <a:pPr algn="ctr">
              <a:defRPr/>
            </a:pPr>
            <a:r>
              <a:rPr lang="en-US" altLang="en-US" smtClean="0"/>
              <a:t>3th Int. Workshop ,8th  October  '09,   I. Vila</a:t>
            </a:r>
            <a:endParaRPr lang="es-ES_tradnl" altLang="en-US"/>
          </a:p>
        </p:txBody>
      </p:sp>
      <p:sp>
        <p:nvSpPr>
          <p:cNvPr id="9" name="4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308100" y="6667500"/>
            <a:ext cx="7086600" cy="152400"/>
          </a:xfrm>
        </p:spPr>
        <p:txBody>
          <a:bodyPr/>
          <a:lstStyle/>
          <a:p>
            <a:pPr algn="r">
              <a:defRPr/>
            </a:pPr>
            <a:fld id="{7BEE0E0F-842B-489F-B685-470EDCC91876}" type="slidenum">
              <a:rPr lang="es-ES_tradnl" altLang="en-US" smtClean="0"/>
              <a:pPr algn="r">
                <a:defRPr/>
              </a:pPr>
              <a:t>37</a:t>
            </a:fld>
            <a:endParaRPr lang="es-ES_tradnl" altLang="en-US" smtClean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possible commercial solution</a:t>
            </a:r>
          </a:p>
        </p:txBody>
      </p:sp>
      <p:pic>
        <p:nvPicPr>
          <p:cNvPr id="29701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1579563"/>
            <a:ext cx="4343400" cy="1268412"/>
          </a:xfrm>
          <a:noFill/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055688"/>
            <a:ext cx="3124200" cy="21240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255963"/>
            <a:ext cx="8086725" cy="10112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4724400"/>
            <a:ext cx="2366963" cy="8016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sp>
        <p:nvSpPr>
          <p:cNvPr id="29705" name="Rectangle 12"/>
          <p:cNvSpPr>
            <a:spLocks noChangeArrowheads="1"/>
          </p:cNvSpPr>
          <p:nvPr/>
        </p:nvSpPr>
        <p:spPr bwMode="auto">
          <a:xfrm>
            <a:off x="609600" y="5791200"/>
            <a:ext cx="853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00000"/>
              </a:lnSpc>
              <a:buClr>
                <a:srgbClr val="0E3E58"/>
              </a:buClr>
              <a:buSzPct val="65000"/>
            </a:pPr>
            <a:r>
              <a:rPr lang="en-US" sz="3000" i="0">
                <a:solidFill>
                  <a:srgbClr val="0E3E58"/>
                </a:solidFill>
              </a:rPr>
              <a:t>Deformation monitoring with 750nm resolution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653463" y="6362700"/>
            <a:ext cx="533400" cy="457200"/>
          </a:xfrm>
        </p:spPr>
        <p:txBody>
          <a:bodyPr/>
          <a:lstStyle/>
          <a:p>
            <a:pPr algn="ctr">
              <a:defRPr/>
            </a:pPr>
            <a:r>
              <a:rPr lang="en-US" altLang="en-US" smtClean="0"/>
              <a:t>3th Int. Workshop ,8th  October  '09,   I. Vila</a:t>
            </a:r>
            <a:endParaRPr lang="es-ES_tradnl" altLang="en-US"/>
          </a:p>
        </p:txBody>
      </p:sp>
      <p:sp>
        <p:nvSpPr>
          <p:cNvPr id="31" name="4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308100" y="6667500"/>
            <a:ext cx="7086600" cy="152400"/>
          </a:xfrm>
        </p:spPr>
        <p:txBody>
          <a:bodyPr/>
          <a:lstStyle/>
          <a:p>
            <a:pPr algn="r">
              <a:defRPr/>
            </a:pPr>
            <a:fld id="{F431244C-A52D-4DAD-87D5-AFDC1FAE7C47}" type="slidenum">
              <a:rPr lang="es-ES_tradnl" altLang="en-US" smtClean="0"/>
              <a:pPr algn="r">
                <a:defRPr/>
              </a:pPr>
              <a:t>38</a:t>
            </a:fld>
            <a:endParaRPr lang="es-ES_tradnl" altLang="en-US" smtClean="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event cleaner/lighter solution ?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4530725"/>
          </a:xfrm>
        </p:spPr>
        <p:txBody>
          <a:bodyPr/>
          <a:lstStyle/>
          <a:p>
            <a:r>
              <a:rPr lang="en-US" smtClean="0"/>
              <a:t>Several options:</a:t>
            </a:r>
          </a:p>
          <a:p>
            <a:pPr lvl="1"/>
            <a:r>
              <a:rPr lang="en-US" smtClean="0"/>
              <a:t>Embdeding of fiber sensors on suporting structures (BTeV)</a:t>
            </a:r>
          </a:p>
        </p:txBody>
      </p:sp>
      <p:grpSp>
        <p:nvGrpSpPr>
          <p:cNvPr id="30726" name="Group 4"/>
          <p:cNvGrpSpPr>
            <a:grpSpLocks/>
          </p:cNvGrpSpPr>
          <p:nvPr/>
        </p:nvGrpSpPr>
        <p:grpSpPr bwMode="auto">
          <a:xfrm>
            <a:off x="347663" y="2693988"/>
            <a:ext cx="8426450" cy="2106612"/>
            <a:chOff x="163" y="2512"/>
            <a:chExt cx="5308" cy="1327"/>
          </a:xfrm>
        </p:grpSpPr>
        <p:sp>
          <p:nvSpPr>
            <p:cNvPr id="30728" name="AutoShape 5" descr="Intreccio"/>
            <p:cNvSpPr>
              <a:spLocks noChangeArrowheads="1"/>
            </p:cNvSpPr>
            <p:nvPr/>
          </p:nvSpPr>
          <p:spPr bwMode="auto">
            <a:xfrm>
              <a:off x="303" y="2836"/>
              <a:ext cx="3962" cy="116"/>
            </a:xfrm>
            <a:prstGeom prst="parallelogram">
              <a:avLst>
                <a:gd name="adj" fmla="val 474219"/>
              </a:avLst>
            </a:prstGeom>
            <a:pattFill prst="weave">
              <a:fgClr>
                <a:schemeClr val="tx1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9" name="AutoShape 6" descr="Intreccio"/>
            <p:cNvSpPr>
              <a:spLocks noChangeArrowheads="1"/>
            </p:cNvSpPr>
            <p:nvPr/>
          </p:nvSpPr>
          <p:spPr bwMode="auto">
            <a:xfrm>
              <a:off x="302" y="3404"/>
              <a:ext cx="3962" cy="116"/>
            </a:xfrm>
            <a:prstGeom prst="parallelogram">
              <a:avLst>
                <a:gd name="adj" fmla="val 474219"/>
              </a:avLst>
            </a:prstGeom>
            <a:pattFill prst="weave">
              <a:fgClr>
                <a:schemeClr val="tx1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0" name="AutoShape 7" descr="Intreccio"/>
            <p:cNvSpPr>
              <a:spLocks noChangeArrowheads="1"/>
            </p:cNvSpPr>
            <p:nvPr/>
          </p:nvSpPr>
          <p:spPr bwMode="auto">
            <a:xfrm>
              <a:off x="302" y="3042"/>
              <a:ext cx="3962" cy="116"/>
            </a:xfrm>
            <a:prstGeom prst="parallelogram">
              <a:avLst>
                <a:gd name="adj" fmla="val 474219"/>
              </a:avLst>
            </a:prstGeom>
            <a:pattFill prst="weave">
              <a:fgClr>
                <a:schemeClr val="tx1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1" name="AutoShape 8" descr="Intreccio"/>
            <p:cNvSpPr>
              <a:spLocks noChangeArrowheads="1"/>
            </p:cNvSpPr>
            <p:nvPr/>
          </p:nvSpPr>
          <p:spPr bwMode="auto">
            <a:xfrm>
              <a:off x="302" y="2518"/>
              <a:ext cx="3962" cy="115"/>
            </a:xfrm>
            <a:prstGeom prst="parallelogram">
              <a:avLst>
                <a:gd name="adj" fmla="val 478343"/>
              </a:avLst>
            </a:prstGeom>
            <a:pattFill prst="weave">
              <a:fgClr>
                <a:schemeClr val="tx1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2" name="AutoShape 9" descr="Intreccio"/>
            <p:cNvSpPr>
              <a:spLocks noChangeArrowheads="1"/>
            </p:cNvSpPr>
            <p:nvPr/>
          </p:nvSpPr>
          <p:spPr bwMode="auto">
            <a:xfrm>
              <a:off x="302" y="3201"/>
              <a:ext cx="3962" cy="117"/>
            </a:xfrm>
            <a:prstGeom prst="parallelogram">
              <a:avLst>
                <a:gd name="adj" fmla="val 470166"/>
              </a:avLst>
            </a:prstGeom>
            <a:pattFill prst="weave">
              <a:fgClr>
                <a:schemeClr val="tx1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3" name="AutoShape 10" descr="Intreccio"/>
            <p:cNvSpPr>
              <a:spLocks noChangeArrowheads="1"/>
            </p:cNvSpPr>
            <p:nvPr/>
          </p:nvSpPr>
          <p:spPr bwMode="auto">
            <a:xfrm>
              <a:off x="302" y="3564"/>
              <a:ext cx="3962" cy="116"/>
            </a:xfrm>
            <a:prstGeom prst="parallelogram">
              <a:avLst>
                <a:gd name="adj" fmla="val 474219"/>
              </a:avLst>
            </a:prstGeom>
            <a:pattFill prst="weave">
              <a:fgClr>
                <a:schemeClr val="tx1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4" name="AutoShape 11" descr="Intreccio"/>
            <p:cNvSpPr>
              <a:spLocks noChangeArrowheads="1"/>
            </p:cNvSpPr>
            <p:nvPr/>
          </p:nvSpPr>
          <p:spPr bwMode="auto">
            <a:xfrm>
              <a:off x="302" y="3724"/>
              <a:ext cx="3962" cy="115"/>
            </a:xfrm>
            <a:prstGeom prst="parallelogram">
              <a:avLst>
                <a:gd name="adj" fmla="val 478343"/>
              </a:avLst>
            </a:prstGeom>
            <a:pattFill prst="weave">
              <a:fgClr>
                <a:schemeClr val="tx1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5" name="AutoShape 12" descr="Intreccio"/>
            <p:cNvSpPr>
              <a:spLocks noChangeArrowheads="1"/>
            </p:cNvSpPr>
            <p:nvPr/>
          </p:nvSpPr>
          <p:spPr bwMode="auto">
            <a:xfrm>
              <a:off x="302" y="2676"/>
              <a:ext cx="3962" cy="117"/>
            </a:xfrm>
            <a:prstGeom prst="parallelogram">
              <a:avLst>
                <a:gd name="adj" fmla="val 470166"/>
              </a:avLst>
            </a:prstGeom>
            <a:pattFill prst="weave">
              <a:fgClr>
                <a:schemeClr val="tx1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736" name="Group 13"/>
            <p:cNvGrpSpPr>
              <a:grpSpLocks/>
            </p:cNvGrpSpPr>
            <p:nvPr/>
          </p:nvGrpSpPr>
          <p:grpSpPr bwMode="auto">
            <a:xfrm>
              <a:off x="164" y="2877"/>
              <a:ext cx="4268" cy="3"/>
              <a:chOff x="603" y="1337"/>
              <a:chExt cx="4779" cy="5"/>
            </a:xfrm>
          </p:grpSpPr>
          <p:sp>
            <p:nvSpPr>
              <p:cNvPr id="30750" name="Line 14"/>
              <p:cNvSpPr>
                <a:spLocks noChangeShapeType="1"/>
              </p:cNvSpPr>
              <p:nvPr/>
            </p:nvSpPr>
            <p:spPr bwMode="auto">
              <a:xfrm>
                <a:off x="603" y="1342"/>
                <a:ext cx="4779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1" name="Line 15"/>
              <p:cNvSpPr>
                <a:spLocks noChangeShapeType="1"/>
              </p:cNvSpPr>
              <p:nvPr/>
            </p:nvSpPr>
            <p:spPr bwMode="auto">
              <a:xfrm>
                <a:off x="3010" y="1337"/>
                <a:ext cx="162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37" name="Group 16"/>
            <p:cNvGrpSpPr>
              <a:grpSpLocks/>
            </p:cNvGrpSpPr>
            <p:nvPr/>
          </p:nvGrpSpPr>
          <p:grpSpPr bwMode="auto">
            <a:xfrm>
              <a:off x="163" y="3595"/>
              <a:ext cx="4268" cy="3"/>
              <a:chOff x="603" y="1337"/>
              <a:chExt cx="4779" cy="5"/>
            </a:xfrm>
          </p:grpSpPr>
          <p:sp>
            <p:nvSpPr>
              <p:cNvPr id="30748" name="Line 17"/>
              <p:cNvSpPr>
                <a:spLocks noChangeShapeType="1"/>
              </p:cNvSpPr>
              <p:nvPr/>
            </p:nvSpPr>
            <p:spPr bwMode="auto">
              <a:xfrm>
                <a:off x="603" y="1342"/>
                <a:ext cx="4779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9" name="Line 18"/>
              <p:cNvSpPr>
                <a:spLocks noChangeShapeType="1"/>
              </p:cNvSpPr>
              <p:nvPr/>
            </p:nvSpPr>
            <p:spPr bwMode="auto">
              <a:xfrm>
                <a:off x="3010" y="1337"/>
                <a:ext cx="162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738" name="Rectangle 19" descr="Scacchi piccoli"/>
            <p:cNvSpPr>
              <a:spLocks noChangeArrowheads="1"/>
            </p:cNvSpPr>
            <p:nvPr/>
          </p:nvSpPr>
          <p:spPr bwMode="auto">
            <a:xfrm>
              <a:off x="4577" y="2512"/>
              <a:ext cx="894" cy="57"/>
            </a:xfrm>
            <a:prstGeom prst="rect">
              <a:avLst/>
            </a:prstGeom>
            <a:pattFill prst="smCheck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9" name="Rectangle 20" descr="Scacchi piccoli"/>
            <p:cNvSpPr>
              <a:spLocks noChangeArrowheads="1"/>
            </p:cNvSpPr>
            <p:nvPr/>
          </p:nvSpPr>
          <p:spPr bwMode="auto">
            <a:xfrm>
              <a:off x="4577" y="2653"/>
              <a:ext cx="894" cy="57"/>
            </a:xfrm>
            <a:prstGeom prst="rect">
              <a:avLst/>
            </a:prstGeom>
            <a:pattFill prst="smCheck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0" name="Rectangle 21" descr="Scacchi piccoli"/>
            <p:cNvSpPr>
              <a:spLocks noChangeArrowheads="1"/>
            </p:cNvSpPr>
            <p:nvPr/>
          </p:nvSpPr>
          <p:spPr bwMode="auto">
            <a:xfrm>
              <a:off x="4577" y="2901"/>
              <a:ext cx="894" cy="58"/>
            </a:xfrm>
            <a:prstGeom prst="rect">
              <a:avLst/>
            </a:prstGeom>
            <a:pattFill prst="smCheck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1" name="Rectangle 22" descr="Scacchi piccoli"/>
            <p:cNvSpPr>
              <a:spLocks noChangeArrowheads="1"/>
            </p:cNvSpPr>
            <p:nvPr/>
          </p:nvSpPr>
          <p:spPr bwMode="auto">
            <a:xfrm>
              <a:off x="4577" y="3034"/>
              <a:ext cx="894" cy="58"/>
            </a:xfrm>
            <a:prstGeom prst="rect">
              <a:avLst/>
            </a:prstGeom>
            <a:pattFill prst="smCheck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2" name="Rectangle 23" descr="Scacchi piccoli"/>
            <p:cNvSpPr>
              <a:spLocks noChangeArrowheads="1"/>
            </p:cNvSpPr>
            <p:nvPr/>
          </p:nvSpPr>
          <p:spPr bwMode="auto">
            <a:xfrm>
              <a:off x="4577" y="3216"/>
              <a:ext cx="894" cy="57"/>
            </a:xfrm>
            <a:prstGeom prst="rect">
              <a:avLst/>
            </a:prstGeom>
            <a:pattFill prst="smCheck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3" name="Rectangle 24" descr="Scacchi piccoli"/>
            <p:cNvSpPr>
              <a:spLocks noChangeArrowheads="1"/>
            </p:cNvSpPr>
            <p:nvPr/>
          </p:nvSpPr>
          <p:spPr bwMode="auto">
            <a:xfrm>
              <a:off x="4577" y="3341"/>
              <a:ext cx="894" cy="57"/>
            </a:xfrm>
            <a:prstGeom prst="rect">
              <a:avLst/>
            </a:prstGeom>
            <a:pattFill prst="smCheck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4" name="Rectangle 25" descr="Scacchi piccoli"/>
            <p:cNvSpPr>
              <a:spLocks noChangeArrowheads="1"/>
            </p:cNvSpPr>
            <p:nvPr/>
          </p:nvSpPr>
          <p:spPr bwMode="auto">
            <a:xfrm>
              <a:off x="4577" y="3549"/>
              <a:ext cx="894" cy="58"/>
            </a:xfrm>
            <a:prstGeom prst="rect">
              <a:avLst/>
            </a:prstGeom>
            <a:pattFill prst="smCheck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5" name="Rectangle 26" descr="Scacchi piccoli"/>
            <p:cNvSpPr>
              <a:spLocks noChangeArrowheads="1"/>
            </p:cNvSpPr>
            <p:nvPr/>
          </p:nvSpPr>
          <p:spPr bwMode="auto">
            <a:xfrm>
              <a:off x="4577" y="3691"/>
              <a:ext cx="894" cy="57"/>
            </a:xfrm>
            <a:prstGeom prst="rect">
              <a:avLst/>
            </a:prstGeom>
            <a:pattFill prst="smCheck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6" name="Oval 27"/>
            <p:cNvSpPr>
              <a:spLocks noChangeArrowheads="1"/>
            </p:cNvSpPr>
            <p:nvPr/>
          </p:nvSpPr>
          <p:spPr bwMode="auto">
            <a:xfrm>
              <a:off x="4961" y="2733"/>
              <a:ext cx="126" cy="11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7" name="Oval 28"/>
            <p:cNvSpPr>
              <a:spLocks noChangeArrowheads="1"/>
            </p:cNvSpPr>
            <p:nvPr/>
          </p:nvSpPr>
          <p:spPr bwMode="auto">
            <a:xfrm>
              <a:off x="4961" y="3421"/>
              <a:ext cx="126" cy="11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27" name="Rectangle 29"/>
          <p:cNvSpPr>
            <a:spLocks noChangeArrowheads="1"/>
          </p:cNvSpPr>
          <p:nvPr/>
        </p:nvSpPr>
        <p:spPr bwMode="auto">
          <a:xfrm>
            <a:off x="-401638" y="5394325"/>
            <a:ext cx="9183688" cy="7620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algn="l">
              <a:lnSpc>
                <a:spcPct val="100000"/>
              </a:lnSpc>
              <a:buClr>
                <a:srgbClr val="47A4E3"/>
              </a:buClr>
              <a:buSzPct val="60000"/>
            </a:pPr>
            <a:r>
              <a:rPr lang="en-US" i="0">
                <a:solidFill>
                  <a:srgbClr val="0E3E58"/>
                </a:solidFill>
              </a:rPr>
              <a:t>Or event much better, embedding the sensing element on the depfet frame,</a:t>
            </a:r>
          </a:p>
          <a:p>
            <a:pPr lvl="1" algn="l">
              <a:lnSpc>
                <a:spcPct val="100000"/>
              </a:lnSpc>
              <a:buClr>
                <a:srgbClr val="47A4E3"/>
              </a:buClr>
              <a:buSzPct val="60000"/>
            </a:pPr>
            <a:r>
              <a:rPr lang="en-US" i="0">
                <a:solidFill>
                  <a:srgbClr val="0E3E58"/>
                </a:solidFill>
              </a:rPr>
              <a:t>Integrating a Bragg grating on it, still studying its feasibility.</a:t>
            </a:r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653463" y="6362700"/>
            <a:ext cx="533400" cy="457200"/>
          </a:xfrm>
        </p:spPr>
        <p:txBody>
          <a:bodyPr/>
          <a:lstStyle/>
          <a:p>
            <a:pPr algn="ctr">
              <a:defRPr/>
            </a:pPr>
            <a:r>
              <a:rPr lang="en-US" altLang="en-US" smtClean="0"/>
              <a:t>3th Int. Workshop ,8th  October  '09,   I. Vila</a:t>
            </a:r>
            <a:endParaRPr lang="es-ES_tradnl" alt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308100" y="6667500"/>
            <a:ext cx="7086600" cy="152400"/>
          </a:xfrm>
        </p:spPr>
        <p:txBody>
          <a:bodyPr/>
          <a:lstStyle/>
          <a:p>
            <a:pPr algn="r">
              <a:defRPr/>
            </a:pPr>
            <a:fld id="{787BE6F0-AD41-4050-A17D-CC7CE36015C7}" type="slidenum">
              <a:rPr lang="es-ES_tradnl" altLang="en-US" smtClean="0"/>
              <a:pPr algn="r">
                <a:defRPr/>
              </a:pPr>
              <a:t>39</a:t>
            </a:fld>
            <a:endParaRPr lang="es-ES_tradnl" altLang="en-US" smtClean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and next steps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875"/>
            <a:ext cx="8229600" cy="4530725"/>
          </a:xfrm>
        </p:spPr>
        <p:txBody>
          <a:bodyPr/>
          <a:lstStyle/>
          <a:p>
            <a:r>
              <a:rPr lang="en-US" smtClean="0"/>
              <a:t>FBG commercial sensor will provide 750nm monitoring resolution with small amount of extra material.</a:t>
            </a:r>
          </a:p>
          <a:p>
            <a:r>
              <a:rPr lang="en-US" smtClean="0"/>
              <a:t>More realistic FEA simulations are still needed: thermal loads, better mechanical supports,…</a:t>
            </a:r>
          </a:p>
          <a:p>
            <a:r>
              <a:rPr lang="en-US" smtClean="0"/>
              <a:t>Eventually, a realistic test with a mock-up will be needed.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Bending of a Dummy sensor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43000"/>
            <a:ext cx="8001000" cy="4530725"/>
          </a:xfrm>
        </p:spPr>
        <p:txBody>
          <a:bodyPr/>
          <a:lstStyle/>
          <a:p>
            <a:r>
              <a:rPr lang="en-US" sz="3200" dirty="0" smtClean="0"/>
              <a:t>Simulated stack: passivation layer + Si bulk</a:t>
            </a:r>
          </a:p>
          <a:p>
            <a:pPr lvl="8">
              <a:buNone/>
            </a:pPr>
            <a:r>
              <a:rPr lang="en-US" sz="2800" dirty="0" smtClean="0"/>
              <a:t>	Passivation layer deposited with low temperature PECVD </a:t>
            </a:r>
          </a:p>
          <a:p>
            <a:pPr lvl="8">
              <a:buNone/>
            </a:pPr>
            <a:endParaRPr lang="en-US" sz="2800" dirty="0" smtClean="0"/>
          </a:p>
          <a:p>
            <a:pPr lvl="8">
              <a:buNone/>
            </a:pPr>
            <a:r>
              <a:rPr lang="en-US" sz="2800" dirty="0" smtClean="0"/>
              <a:t>	Sensor dimensions</a:t>
            </a:r>
          </a:p>
          <a:p>
            <a:pPr lvl="8">
              <a:buNone/>
            </a:pPr>
            <a:r>
              <a:rPr lang="en-US" sz="2800" dirty="0" smtClean="0"/>
              <a:t>	12 cm x 2 cm</a:t>
            </a:r>
          </a:p>
          <a:p>
            <a:pPr lvl="8">
              <a:buNone/>
            </a:pPr>
            <a:endParaRPr lang="en-US" sz="2800" dirty="0" smtClean="0"/>
          </a:p>
          <a:p>
            <a:pPr lvl="8">
              <a:buNone/>
            </a:pPr>
            <a:r>
              <a:rPr lang="en-US" sz="2800" dirty="0" smtClean="0"/>
              <a:t>   Mechanical parameters  provided by CNM-IMB integrated-optics group  </a:t>
            </a:r>
            <a:endParaRPr lang="en-US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B81A8-EBE5-423D-B090-3334D662ACB9}" type="slidenum">
              <a:rPr lang="es-ES_tradnl" altLang="en-US" smtClean="0"/>
              <a:pPr>
                <a:defRPr/>
              </a:pPr>
              <a:t>4</a:t>
            </a:fld>
            <a:endParaRPr lang="es-ES_tradnl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3th Int. Workshop ,8th  October  '09,   I. Vila</a:t>
            </a:r>
            <a:endParaRPr lang="es-ES_tradnl" altLang="en-US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990600" y="2438400"/>
          <a:ext cx="2514600" cy="2957733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{638B1855-1B75-4FBE-930C-398BA8C253C6}</a:tableStyleId>
              </a:tblPr>
              <a:tblGrid>
                <a:gridCol w="25146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Si3N4         1um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67287">
                <a:tc>
                  <a:txBody>
                    <a:bodyPr/>
                    <a:lstStyle/>
                    <a:p>
                      <a:r>
                        <a:rPr lang="en-US" dirty="0" smtClean="0"/>
                        <a:t>Si02           1um</a:t>
                      </a:r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4313">
                        <a:alpha val="20000"/>
                      </a:srgbClr>
                    </a:solidFill>
                  </a:tcPr>
                </a:tc>
              </a:tr>
              <a:tr h="2210973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Si           250um</a:t>
                      </a:r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________________________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pPr>
              <a:buNone/>
            </a:pPr>
            <a:r>
              <a:rPr lang="en-US" sz="11500" dirty="0" smtClean="0"/>
              <a:t>BACK - UP</a:t>
            </a:r>
            <a:endParaRPr lang="en-US" sz="115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B81A8-EBE5-423D-B090-3334D662ACB9}" type="slidenum">
              <a:rPr lang="es-ES_tradnl" altLang="en-US" smtClean="0"/>
              <a:pPr>
                <a:defRPr/>
              </a:pPr>
              <a:t>40</a:t>
            </a:fld>
            <a:endParaRPr lang="es-ES_tradnl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3th Int. Workshop ,8th  October  '09,   I. Vila</a:t>
            </a:r>
            <a:endParaRPr lang="es-ES_tradnl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402878-42A9-4B74-8298-A7B3290415CC}" type="slidenum">
              <a:rPr lang="es-ES_tradnl" altLang="en-US"/>
              <a:pPr>
                <a:defRPr/>
              </a:pPr>
              <a:t>41</a:t>
            </a:fld>
            <a:endParaRPr lang="es-ES_tradnl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3th Int. Workshop ,8th  October  '09,   I. Vila</a:t>
            </a:r>
            <a:endParaRPr lang="es-ES_tradnl" alt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RD on Sensors: IRuS for alignment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Statement of the issue: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ultimate alignment precision will be achieved by track-based alignment algorithms. BUT …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   ….a real time monitoring of the vtx/tracker stability/deformation during detector normal operation (gravitational, thermal, magnetic loads) must provide a quick a precise starting point and cover some difficult degrees of freedom.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Name of the game, increase the IR transmitance of the sensors without introducing minimal modifications to the sensor layout: Same materials, avoid fine tuning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pic>
        <p:nvPicPr>
          <p:cNvPr id="8198" name="Picture 18" descr="cn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762000"/>
            <a:ext cx="13716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DCB501-F63C-4A7E-9BC1-B76E1AF0F50D}" type="slidenum">
              <a:rPr lang="es-ES_tradnl" altLang="en-US"/>
              <a:pPr>
                <a:defRPr/>
              </a:pPr>
              <a:t>42</a:t>
            </a:fld>
            <a:endParaRPr lang="es-ES_tradnl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3th Int. Workshop ,8th  October  '09,   I. Vila</a:t>
            </a:r>
            <a:endParaRPr lang="es-ES_tradnl" alt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RD on Sensors: IRuS for alignment (2)</a:t>
            </a:r>
            <a:br>
              <a:rPr lang="en-US" smtClean="0"/>
            </a:br>
            <a:endParaRPr lang="en-US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08075"/>
            <a:ext cx="8915400" cy="5216525"/>
          </a:xfrm>
        </p:spPr>
        <p:txBody>
          <a:bodyPr/>
          <a:lstStyle/>
          <a:p>
            <a:pPr eaLnBrk="1" hangingPunct="1"/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Validation of optical simulation software with material samples. </a:t>
            </a:r>
            <a:r>
              <a:rPr lang="en-US" smtClean="0">
                <a:solidFill>
                  <a:srgbClr val="00B050"/>
                </a:solidFill>
                <a:sym typeface="Symbol" pitchFamily="18" charset="2"/>
              </a:rPr>
              <a:t>(done)</a:t>
            </a:r>
          </a:p>
          <a:p>
            <a:pPr eaLnBrk="1" hangingPunct="1"/>
            <a:r>
              <a:rPr lang="en-US" smtClean="0"/>
              <a:t>2</a:t>
            </a:r>
            <a:r>
              <a:rPr lang="en-US" baseline="30000" smtClean="0"/>
              <a:t>nd</a:t>
            </a:r>
            <a:r>
              <a:rPr lang="en-US" smtClean="0"/>
              <a:t> Babysensor baseline design (p on n; AC coupling, 50 um pitch)  minimal design modifications to boost sensor IR transmittance. </a:t>
            </a:r>
            <a:r>
              <a:rPr lang="en-US" smtClean="0">
                <a:solidFill>
                  <a:srgbClr val="00B050"/>
                </a:solidFill>
              </a:rPr>
              <a:t>(done)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3</a:t>
            </a:r>
            <a:r>
              <a:rPr lang="en-US" baseline="30000" smtClean="0">
                <a:sym typeface="Symbol" pitchFamily="18" charset="2"/>
              </a:rPr>
              <a:t>th</a:t>
            </a:r>
            <a:r>
              <a:rPr lang="en-US" smtClean="0">
                <a:sym typeface="Symbol" pitchFamily="18" charset="2"/>
              </a:rPr>
              <a:t> </a:t>
            </a:r>
            <a:r>
              <a:rPr lang="en-US" smtClean="0"/>
              <a:t>Production  of IR babysensors. </a:t>
            </a:r>
            <a:r>
              <a:rPr lang="en-US" smtClean="0">
                <a:solidFill>
                  <a:srgbClr val="FFFF00"/>
                </a:solidFill>
              </a:rPr>
              <a:t>(on progress)</a:t>
            </a:r>
          </a:p>
          <a:p>
            <a:pPr eaLnBrk="1" hangingPunct="1"/>
            <a:r>
              <a:rPr lang="en-US" smtClean="0"/>
              <a:t>4</a:t>
            </a:r>
            <a:r>
              <a:rPr lang="en-US" baseline="30000" smtClean="0"/>
              <a:t>th</a:t>
            </a:r>
            <a:r>
              <a:rPr lang="en-US" smtClean="0"/>
              <a:t> Bench and beam testing of sensors</a:t>
            </a:r>
          </a:p>
          <a:p>
            <a:pPr eaLnBrk="1" hangingPunct="1"/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Know-how transfer to main manufactures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9222" name="Picture 18" descr="cn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762000"/>
            <a:ext cx="13716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5F0A60-3A37-4AA4-8E11-3F67383DC3BD}" type="slidenum">
              <a:rPr lang="es-ES_tradnl" altLang="en-US"/>
              <a:pPr>
                <a:defRPr/>
              </a:pPr>
              <a:t>43</a:t>
            </a:fld>
            <a:endParaRPr lang="es-ES_tradnl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3th Int. Workshop ,8th  October  '09,   I. Vila</a:t>
            </a:r>
            <a:endParaRPr lang="es-ES_tradnl" alt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RD on Sensors: IRuS for alignment (3)</a:t>
            </a:r>
            <a:br>
              <a:rPr lang="en-US" smtClean="0"/>
            </a:br>
            <a:endParaRPr lang="en-US" smtClean="0"/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6868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4400" smtClean="0"/>
              <a:t>Raised issues this meeting: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4000" smtClean="0"/>
              <a:t>Binary read-out.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4000" smtClean="0"/>
              <a:t>Minimal strip width vs  voltage bias.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4000" smtClean="0"/>
              <a:t>Material Radiation resistance.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4000" smtClean="0"/>
              <a:t>Other pasivation materials.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4000" smtClean="0"/>
              <a:t>Fine tuning of pasivation layers</a:t>
            </a:r>
          </a:p>
        </p:txBody>
      </p:sp>
      <p:pic>
        <p:nvPicPr>
          <p:cNvPr id="10246" name="Picture 18" descr="cn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762000"/>
            <a:ext cx="13716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Gravitational bending - no  surface stress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B81A8-EBE5-423D-B090-3334D662ACB9}" type="slidenum">
              <a:rPr lang="es-ES_tradnl" altLang="en-US" smtClean="0"/>
              <a:pPr>
                <a:defRPr/>
              </a:pPr>
              <a:t>5</a:t>
            </a:fld>
            <a:endParaRPr lang="es-ES_tradnl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3th Int. Workshop ,8th  October  '09,   I. Vila</a:t>
            </a:r>
            <a:endParaRPr lang="es-ES_tradnl" altLang="en-US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819400" y="914400"/>
          <a:ext cx="3124200" cy="2957733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{638B1855-1B75-4FBE-930C-398BA8C253C6}</a:tableStyleId>
              </a:tblPr>
              <a:tblGrid>
                <a:gridCol w="31242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Si3N4         1um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67287">
                <a:tc>
                  <a:txBody>
                    <a:bodyPr/>
                    <a:lstStyle/>
                    <a:p>
                      <a:r>
                        <a:rPr lang="en-US" dirty="0" smtClean="0"/>
                        <a:t>Si02           1um</a:t>
                      </a:r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4313">
                        <a:alpha val="20000"/>
                      </a:srgbClr>
                    </a:solidFill>
                  </a:tcPr>
                </a:tc>
              </a:tr>
              <a:tr h="2210973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Si           250um</a:t>
                      </a:r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CC"/>
                    </a:solidFill>
                  </a:tcPr>
                </a:tc>
              </a:tr>
            </a:tbl>
          </a:graphicData>
        </a:graphic>
      </p:graphicFrame>
      <p:cxnSp>
        <p:nvCxnSpPr>
          <p:cNvPr id="7" name="6 Conector recto de flecha"/>
          <p:cNvCxnSpPr/>
          <p:nvPr/>
        </p:nvCxnSpPr>
        <p:spPr bwMode="auto">
          <a:xfrm rot="16200000" flipH="1">
            <a:off x="663000" y="2491800"/>
            <a:ext cx="2484000" cy="0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1066800" y="2438400"/>
            <a:ext cx="881973" cy="34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  AXIS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5913" y="3857625"/>
            <a:ext cx="59721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4914900"/>
            <a:ext cx="6134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Rectángulo"/>
          <p:cNvSpPr/>
          <p:nvPr/>
        </p:nvSpPr>
        <p:spPr>
          <a:xfrm>
            <a:off x="2495450" y="5791200"/>
            <a:ext cx="37529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l" eaLnBrk="0" hangingPunct="0">
              <a:lnSpc>
                <a:spcPct val="100000"/>
              </a:lnSpc>
              <a:buClr>
                <a:srgbClr val="0E3E58"/>
              </a:buClr>
              <a:buSzPct val="65000"/>
            </a:pPr>
            <a:r>
              <a:rPr lang="en-US" sz="3600" i="0" kern="0" dirty="0" smtClean="0">
                <a:solidFill>
                  <a:srgbClr val="0E3E58"/>
                </a:solidFill>
              </a:rPr>
              <a:t>Bow around 30 um</a:t>
            </a:r>
            <a:endParaRPr lang="en-US" sz="3600" i="0" kern="0" dirty="0">
              <a:solidFill>
                <a:srgbClr val="0E3E58"/>
              </a:solidFill>
            </a:endParaRPr>
          </a:p>
        </p:txBody>
      </p:sp>
      <p:sp>
        <p:nvSpPr>
          <p:cNvPr id="12" name="11 Flecha abajo"/>
          <p:cNvSpPr/>
          <p:nvPr/>
        </p:nvSpPr>
        <p:spPr bwMode="auto">
          <a:xfrm flipV="1">
            <a:off x="457200" y="1066800"/>
            <a:ext cx="684000" cy="27000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r>
              <a:rPr kumimoji="0" lang="en-US" sz="20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SiO2 passivation induced bend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B81A8-EBE5-423D-B090-3334D662ACB9}" type="slidenum">
              <a:rPr lang="es-ES_tradnl" altLang="en-US" smtClean="0"/>
              <a:pPr>
                <a:defRPr/>
              </a:pPr>
              <a:t>6</a:t>
            </a:fld>
            <a:endParaRPr lang="es-ES_tradnl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3th Int. Workshop ,8th  October  '09,   I. Vila</a:t>
            </a:r>
            <a:endParaRPr lang="es-ES_tradnl" altLang="en-US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695700"/>
            <a:ext cx="60198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4953000"/>
            <a:ext cx="65817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2819400" y="914400"/>
          <a:ext cx="3124200" cy="2957733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{638B1855-1B75-4FBE-930C-398BA8C253C6}</a:tableStyleId>
              </a:tblPr>
              <a:tblGrid>
                <a:gridCol w="31242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Si3N4         1um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7287">
                <a:tc>
                  <a:txBody>
                    <a:bodyPr/>
                    <a:lstStyle/>
                    <a:p>
                      <a:r>
                        <a:rPr lang="en-US" dirty="0" smtClean="0"/>
                        <a:t>Si02           1um</a:t>
                      </a:r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4313">
                        <a:alpha val="20000"/>
                      </a:srgbClr>
                    </a:solidFill>
                  </a:tcPr>
                </a:tc>
              </a:tr>
              <a:tr h="2210973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Si           250um</a:t>
                      </a:r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CC"/>
                    </a:solidFill>
                  </a:tcPr>
                </a:tc>
              </a:tr>
            </a:tbl>
          </a:graphicData>
        </a:graphic>
      </p:graphicFrame>
      <p:cxnSp>
        <p:nvCxnSpPr>
          <p:cNvPr id="9" name="8 Conector recto de flecha"/>
          <p:cNvCxnSpPr/>
          <p:nvPr/>
        </p:nvCxnSpPr>
        <p:spPr bwMode="auto">
          <a:xfrm rot="16200000" flipH="1">
            <a:off x="663000" y="2491800"/>
            <a:ext cx="2484000" cy="0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1066800" y="2438400"/>
            <a:ext cx="881973" cy="34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  AXIS</a:t>
            </a:r>
            <a:endParaRPr lang="en-US" dirty="0"/>
          </a:p>
        </p:txBody>
      </p:sp>
      <p:sp>
        <p:nvSpPr>
          <p:cNvPr id="11" name="10 Rectángulo"/>
          <p:cNvSpPr/>
          <p:nvPr/>
        </p:nvSpPr>
        <p:spPr>
          <a:xfrm>
            <a:off x="2495450" y="5791200"/>
            <a:ext cx="37529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l" eaLnBrk="0" hangingPunct="0">
              <a:lnSpc>
                <a:spcPct val="100000"/>
              </a:lnSpc>
              <a:buClr>
                <a:srgbClr val="0E3E58"/>
              </a:buClr>
              <a:buSzPct val="65000"/>
            </a:pPr>
            <a:r>
              <a:rPr lang="en-US" sz="3600" i="0" kern="0" dirty="0" smtClean="0">
                <a:solidFill>
                  <a:srgbClr val="0E3E58"/>
                </a:solidFill>
              </a:rPr>
              <a:t>Bow around 41 um</a:t>
            </a:r>
            <a:endParaRPr lang="en-US" sz="3600" i="0" kern="0" dirty="0">
              <a:solidFill>
                <a:srgbClr val="0E3E5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SiO2+Si3N4 passivation induced bow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B81A8-EBE5-423D-B090-3334D662ACB9}" type="slidenum">
              <a:rPr lang="es-ES_tradnl" altLang="en-US" smtClean="0"/>
              <a:pPr>
                <a:defRPr/>
              </a:pPr>
              <a:t>7</a:t>
            </a:fld>
            <a:endParaRPr lang="es-ES_tradnl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3th Int. Workshop ,8th  October  '09,   I. Vila</a:t>
            </a:r>
            <a:endParaRPr lang="es-ES_tradnl" altLang="en-US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819400" y="914400"/>
          <a:ext cx="3124200" cy="2957733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{638B1855-1B75-4FBE-930C-398BA8C253C6}</a:tableStyleId>
              </a:tblPr>
              <a:tblGrid>
                <a:gridCol w="31242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Si3N4         1um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67287">
                <a:tc>
                  <a:txBody>
                    <a:bodyPr/>
                    <a:lstStyle/>
                    <a:p>
                      <a:r>
                        <a:rPr lang="en-US" dirty="0" smtClean="0"/>
                        <a:t>Si02           1um</a:t>
                      </a:r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4313">
                        <a:alpha val="20000"/>
                      </a:srgbClr>
                    </a:solidFill>
                  </a:tcPr>
                </a:tc>
              </a:tr>
              <a:tr h="2210973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Si           250um</a:t>
                      </a:r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CC"/>
                    </a:solidFill>
                  </a:tcPr>
                </a:tc>
              </a:tr>
            </a:tbl>
          </a:graphicData>
        </a:graphic>
      </p:graphicFrame>
      <p:cxnSp>
        <p:nvCxnSpPr>
          <p:cNvPr id="7" name="6 Conector recto de flecha"/>
          <p:cNvCxnSpPr/>
          <p:nvPr/>
        </p:nvCxnSpPr>
        <p:spPr bwMode="auto">
          <a:xfrm rot="16200000" flipH="1">
            <a:off x="663000" y="2491800"/>
            <a:ext cx="2484000" cy="0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1066800" y="2438400"/>
            <a:ext cx="881973" cy="34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  AXIS</a:t>
            </a:r>
            <a:endParaRPr lang="en-US" dirty="0"/>
          </a:p>
        </p:txBody>
      </p:sp>
      <p:sp>
        <p:nvSpPr>
          <p:cNvPr id="11" name="10 Rectángulo"/>
          <p:cNvSpPr/>
          <p:nvPr/>
        </p:nvSpPr>
        <p:spPr>
          <a:xfrm>
            <a:off x="2495450" y="5791200"/>
            <a:ext cx="37529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l" eaLnBrk="0" hangingPunct="0">
              <a:lnSpc>
                <a:spcPct val="100000"/>
              </a:lnSpc>
              <a:buClr>
                <a:srgbClr val="0E3E58"/>
              </a:buClr>
              <a:buSzPct val="65000"/>
            </a:pPr>
            <a:r>
              <a:rPr lang="en-US" sz="3600" i="0" kern="0" dirty="0" smtClean="0">
                <a:solidFill>
                  <a:srgbClr val="0E3E58"/>
                </a:solidFill>
              </a:rPr>
              <a:t>Bow around 15 um</a:t>
            </a:r>
            <a:endParaRPr lang="en-US" sz="3600" i="0" kern="0" dirty="0">
              <a:solidFill>
                <a:srgbClr val="0E3E58"/>
              </a:solidFill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886200"/>
            <a:ext cx="57816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4475" y="5029200"/>
            <a:ext cx="65627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Gravity + full passivation bending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B81A8-EBE5-423D-B090-3334D662ACB9}" type="slidenum">
              <a:rPr lang="es-ES_tradnl" altLang="en-US" smtClean="0"/>
              <a:pPr>
                <a:defRPr/>
              </a:pPr>
              <a:t>8</a:t>
            </a:fld>
            <a:endParaRPr lang="es-ES_tradnl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3th Int. Workshop ,8th  October  '09,   I. Vila</a:t>
            </a:r>
            <a:endParaRPr lang="es-ES_tradnl" alt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1150" y="3886200"/>
            <a:ext cx="59817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781550"/>
            <a:ext cx="6629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Rectángulo"/>
          <p:cNvSpPr/>
          <p:nvPr/>
        </p:nvSpPr>
        <p:spPr>
          <a:xfrm>
            <a:off x="2495450" y="5678269"/>
            <a:ext cx="37529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l" eaLnBrk="0" hangingPunct="0">
              <a:lnSpc>
                <a:spcPct val="100000"/>
              </a:lnSpc>
              <a:buClr>
                <a:srgbClr val="0E3E58"/>
              </a:buClr>
              <a:buSzPct val="65000"/>
            </a:pPr>
            <a:r>
              <a:rPr lang="en-US" sz="3600" i="0" kern="0" dirty="0" smtClean="0">
                <a:solidFill>
                  <a:srgbClr val="0E3E58"/>
                </a:solidFill>
              </a:rPr>
              <a:t>Bow around 45 um</a:t>
            </a:r>
            <a:endParaRPr lang="en-US" sz="3600" i="0" kern="0" dirty="0">
              <a:solidFill>
                <a:srgbClr val="0E3E58"/>
              </a:solidFill>
            </a:endParaRPr>
          </a:p>
        </p:txBody>
      </p:sp>
      <p:sp>
        <p:nvSpPr>
          <p:cNvPr id="9" name="8 Flecha abajo"/>
          <p:cNvSpPr/>
          <p:nvPr/>
        </p:nvSpPr>
        <p:spPr bwMode="auto">
          <a:xfrm flipV="1">
            <a:off x="457200" y="1066800"/>
            <a:ext cx="684000" cy="27000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r>
              <a:rPr kumimoji="0" lang="en-US" sz="20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2819400" y="914400"/>
          <a:ext cx="3124200" cy="2957733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{638B1855-1B75-4FBE-930C-398BA8C253C6}</a:tableStyleId>
              </a:tblPr>
              <a:tblGrid>
                <a:gridCol w="31242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Si3N4         1um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67287">
                <a:tc>
                  <a:txBody>
                    <a:bodyPr/>
                    <a:lstStyle/>
                    <a:p>
                      <a:r>
                        <a:rPr lang="en-US" dirty="0" smtClean="0"/>
                        <a:t>Si02           1um</a:t>
                      </a:r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4313">
                        <a:alpha val="20000"/>
                      </a:srgbClr>
                    </a:solidFill>
                  </a:tcPr>
                </a:tc>
              </a:tr>
              <a:tr h="2210973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Si           250um</a:t>
                      </a:r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CC"/>
                    </a:solidFill>
                  </a:tcPr>
                </a:tc>
              </a:tr>
            </a:tbl>
          </a:graphicData>
        </a:graphic>
      </p:graphicFrame>
      <p:cxnSp>
        <p:nvCxnSpPr>
          <p:cNvPr id="11" name="10 Conector recto de flecha"/>
          <p:cNvCxnSpPr/>
          <p:nvPr/>
        </p:nvCxnSpPr>
        <p:spPr bwMode="auto">
          <a:xfrm rot="16200000" flipH="1">
            <a:off x="663000" y="2491800"/>
            <a:ext cx="2484000" cy="0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1066800" y="2438400"/>
            <a:ext cx="881973" cy="34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  AXIS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 Reverse gravity + passivation induced bending</a:t>
            </a:r>
            <a:endParaRPr lang="en-U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28800" y="5791200"/>
            <a:ext cx="4648200" cy="1066800"/>
          </a:xfrm>
        </p:spPr>
        <p:txBody>
          <a:bodyPr/>
          <a:lstStyle/>
          <a:p>
            <a:pPr>
              <a:buNone/>
            </a:pPr>
            <a:r>
              <a:rPr lang="en-US" sz="3600" dirty="0" smtClean="0"/>
              <a:t>Bow  about 17 um</a:t>
            </a:r>
            <a:endParaRPr lang="en-US" sz="3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B81A8-EBE5-423D-B090-3334D662ACB9}" type="slidenum">
              <a:rPr lang="es-ES_tradnl" altLang="en-US" smtClean="0"/>
              <a:pPr>
                <a:defRPr/>
              </a:pPr>
              <a:t>9</a:t>
            </a:fld>
            <a:endParaRPr lang="es-ES_tradnl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3th Int. Workshop ,8th  October  '09,   I. Vila</a:t>
            </a:r>
            <a:endParaRPr lang="es-ES_tradnl" alt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857625"/>
            <a:ext cx="62103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8225" y="4972050"/>
            <a:ext cx="6429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Flecha abajo"/>
          <p:cNvSpPr/>
          <p:nvPr/>
        </p:nvSpPr>
        <p:spPr bwMode="auto">
          <a:xfrm>
            <a:off x="457200" y="1066800"/>
            <a:ext cx="684000" cy="27000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r>
              <a:rPr kumimoji="0" lang="en-US" sz="20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</a:t>
            </a:r>
          </a:p>
        </p:txBody>
      </p:sp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2438400" y="914400"/>
          <a:ext cx="3124200" cy="2957733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{638B1855-1B75-4FBE-930C-398BA8C253C6}</a:tableStyleId>
              </a:tblPr>
              <a:tblGrid>
                <a:gridCol w="31242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Si3N4         1um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67287">
                <a:tc>
                  <a:txBody>
                    <a:bodyPr/>
                    <a:lstStyle/>
                    <a:p>
                      <a:r>
                        <a:rPr lang="en-US" dirty="0" smtClean="0"/>
                        <a:t>Si02           1um</a:t>
                      </a:r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4313">
                        <a:alpha val="20000"/>
                      </a:srgbClr>
                    </a:solidFill>
                  </a:tcPr>
                </a:tc>
              </a:tr>
              <a:tr h="2210973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Si           250um</a:t>
                      </a:r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CC"/>
                    </a:solidFill>
                  </a:tcPr>
                </a:tc>
              </a:tr>
            </a:tbl>
          </a:graphicData>
        </a:graphic>
      </p:graphicFrame>
      <p:cxnSp>
        <p:nvCxnSpPr>
          <p:cNvPr id="18" name="17 Conector recto de flecha"/>
          <p:cNvCxnSpPr/>
          <p:nvPr/>
        </p:nvCxnSpPr>
        <p:spPr bwMode="auto">
          <a:xfrm rot="16200000" flipH="1">
            <a:off x="663000" y="2491800"/>
            <a:ext cx="2484000" cy="0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1066800" y="2438400"/>
            <a:ext cx="881973" cy="34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  AXIS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rde">
  <a:themeElements>
    <a:clrScheme name="Bord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rgbClr val="7979FF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rgbClr val="7979FF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ord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9872</TotalTime>
  <Words>2308</Words>
  <Application>Microsoft PowerPoint</Application>
  <PresentationFormat>Presentación en pantalla (4:3)</PresentationFormat>
  <Paragraphs>358</Paragraphs>
  <Slides>43</Slides>
  <Notes>11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43</vt:i4>
      </vt:variant>
    </vt:vector>
  </HeadingPairs>
  <TitlesOfParts>
    <vt:vector size="46" baseType="lpstr">
      <vt:lpstr>Borde</vt:lpstr>
      <vt:lpstr>Immagine</vt:lpstr>
      <vt:lpstr>Gráfico</vt:lpstr>
      <vt:lpstr>Embedded Optical Fiber Sensor Monitor     </vt:lpstr>
      <vt:lpstr>Outline</vt:lpstr>
      <vt:lpstr>Statement of the issue</vt:lpstr>
      <vt:lpstr>Bending of a Dummy sensor</vt:lpstr>
      <vt:lpstr>Gravitational bending - no  surface stress</vt:lpstr>
      <vt:lpstr>SiO2 passivation induced bend</vt:lpstr>
      <vt:lpstr>SiO2+Si3N4 passivation induced bow</vt:lpstr>
      <vt:lpstr>Gravity + full passivation bending</vt:lpstr>
      <vt:lpstr> Reverse gravity + passivation induced bending</vt:lpstr>
      <vt:lpstr>FEA Simulation conclusions</vt:lpstr>
      <vt:lpstr>Bragg grating sensors basics</vt:lpstr>
      <vt:lpstr>Multiplexing Bragg grating </vt:lpstr>
      <vt:lpstr>Basic system</vt:lpstr>
      <vt:lpstr>OFS &amp; FBG advantages</vt:lpstr>
      <vt:lpstr>Current R&amp;D activities</vt:lpstr>
      <vt:lpstr>Current R&amp;D activities (2)</vt:lpstr>
      <vt:lpstr>Current R&amp;D activities and plans</vt:lpstr>
      <vt:lpstr>OFS work plan – Integration on CF</vt:lpstr>
      <vt:lpstr>What about DEPFETS? </vt:lpstr>
      <vt:lpstr>Summary</vt:lpstr>
      <vt:lpstr>Diapositiva 21</vt:lpstr>
      <vt:lpstr>IR-Transparent sensors </vt:lpstr>
      <vt:lpstr>Thin ustrips </vt:lpstr>
      <vt:lpstr>Thin ustrips (2)</vt:lpstr>
      <vt:lpstr>Structural  &amp; Enviromental Monitoring   - OFS</vt:lpstr>
      <vt:lpstr>Deformation monitoring with FBG sensors </vt:lpstr>
      <vt:lpstr>Integrating OFS &amp; carbon fiber composites</vt:lpstr>
      <vt:lpstr>OFS work plan – Integration on CF</vt:lpstr>
      <vt:lpstr>Ataching to silicon</vt:lpstr>
      <vt:lpstr>Brief Summary</vt:lpstr>
      <vt:lpstr>Naïve FEA model</vt:lpstr>
      <vt:lpstr>Naïve FEA: gravitational bend</vt:lpstr>
      <vt:lpstr>Naïve FEA: Longitudinal (X) strain</vt:lpstr>
      <vt:lpstr>Naïve FEA: Transversal (Y) strain</vt:lpstr>
      <vt:lpstr>Naïve FEA: Strain vs. Deformation</vt:lpstr>
      <vt:lpstr>Naïve FEA: Conclusions</vt:lpstr>
      <vt:lpstr>A possible commercial solution</vt:lpstr>
      <vt:lpstr>An event cleaner/lighter solution ?</vt:lpstr>
      <vt:lpstr>Summary and next steps</vt:lpstr>
      <vt:lpstr>________________________</vt:lpstr>
      <vt:lpstr>RD on Sensors: IRuS for alignment</vt:lpstr>
      <vt:lpstr>RD on Sensors: IRuS for alignment (2) </vt:lpstr>
      <vt:lpstr>RD on Sensors: IRuS for alignment (3) </vt:lpstr>
    </vt:vector>
  </TitlesOfParts>
  <Company>Kaos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TOF Calibration </dc:title>
  <dc:creator>Maxwell Smart</dc:creator>
  <cp:lastModifiedBy>Iván Vila Álvarez</cp:lastModifiedBy>
  <cp:revision>710</cp:revision>
  <dcterms:created xsi:type="dcterms:W3CDTF">2004-11-30T20:27:42Z</dcterms:created>
  <dcterms:modified xsi:type="dcterms:W3CDTF">2009-10-08T07:39:38Z</dcterms:modified>
</cp:coreProperties>
</file>