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0"/>
  </p:notesMasterIdLst>
  <p:sldIdLst>
    <p:sldId id="327" r:id="rId2"/>
    <p:sldId id="292" r:id="rId3"/>
    <p:sldId id="328" r:id="rId4"/>
    <p:sldId id="330" r:id="rId5"/>
    <p:sldId id="331" r:id="rId6"/>
    <p:sldId id="332" r:id="rId7"/>
    <p:sldId id="333" r:id="rId8"/>
    <p:sldId id="334" r:id="rId9"/>
    <p:sldId id="329" r:id="rId10"/>
    <p:sldId id="335" r:id="rId11"/>
    <p:sldId id="336" r:id="rId12"/>
    <p:sldId id="337" r:id="rId13"/>
    <p:sldId id="338" r:id="rId14"/>
    <p:sldId id="341" r:id="rId15"/>
    <p:sldId id="340" r:id="rId16"/>
    <p:sldId id="342" r:id="rId17"/>
    <p:sldId id="343" r:id="rId18"/>
    <p:sldId id="339" r:id="rId19"/>
  </p:sldIdLst>
  <p:sldSz cx="9144000" cy="5143500" type="screen16x9"/>
  <p:notesSz cx="6858000" cy="9144000"/>
  <p:embeddedFontLst>
    <p:embeddedFont>
      <p:font typeface="Exo 2 Semi Bold" panose="00000700000000000000" pitchFamily="2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45FC47-2DBC-4D07-B391-3319347DC258}">
          <p14:sldIdLst>
            <p14:sldId id="327"/>
            <p14:sldId id="292"/>
            <p14:sldId id="328"/>
            <p14:sldId id="330"/>
            <p14:sldId id="331"/>
            <p14:sldId id="332"/>
            <p14:sldId id="333"/>
            <p14:sldId id="334"/>
            <p14:sldId id="329"/>
            <p14:sldId id="335"/>
            <p14:sldId id="336"/>
            <p14:sldId id="337"/>
            <p14:sldId id="338"/>
            <p14:sldId id="341"/>
            <p14:sldId id="340"/>
            <p14:sldId id="342"/>
            <p14:sldId id="343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600D3"/>
    <a:srgbClr val="FFA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151" autoAdjust="0"/>
  </p:normalViewPr>
  <p:slideViewPr>
    <p:cSldViewPr>
      <p:cViewPr varScale="1">
        <p:scale>
          <a:sx n="138" d="100"/>
          <a:sy n="138" d="100"/>
        </p:scale>
        <p:origin x="-108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35B0-CD53-4310-97D3-AD4D0A589AA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130-C70D-4813-8B4E-303D0FDCB5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2130-C70D-4813-8B4E-303D0FDCB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3748282" y="1"/>
            <a:ext cx="5401853" cy="51435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6517" y="3363838"/>
            <a:ext cx="5000069" cy="357134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6517" y="1491630"/>
            <a:ext cx="5000069" cy="1857098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  <p:grpSp>
        <p:nvGrpSpPr>
          <p:cNvPr id="31" name="Gruppieren 29"/>
          <p:cNvGrpSpPr>
            <a:grpSpLocks noChangeAspect="1"/>
          </p:cNvGrpSpPr>
          <p:nvPr userDrawn="1"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3713223" y="339502"/>
            <a:ext cx="1794881" cy="4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lorian\Desktop\logo-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70"/>
            <a:ext cx="824042" cy="1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9" y="1214222"/>
            <a:ext cx="4143621" cy="328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3A8-1028-41B6-95F9-7D099DCF4BBD}" type="datetime1">
              <a:rPr lang="en-US" smtClean="0"/>
              <a:t>5/28/2019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8" y="1214222"/>
            <a:ext cx="4143621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7" y="3000113"/>
            <a:ext cx="4132449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78B7-BDB2-4756-8DE5-66A24D0DC6B6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9" y="1214219"/>
            <a:ext cx="8571547" cy="29285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7" y="4143355"/>
            <a:ext cx="8571547" cy="357134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56A-CCC3-41D3-96E1-F18908FB2A99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214220"/>
            <a:ext cx="5857224" cy="328563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81" y="1214220"/>
            <a:ext cx="2429565" cy="3285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BF4-D3B3-4CF8-B20C-6F18CFE7E087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8" y="1214221"/>
            <a:ext cx="1857069" cy="150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82" y="1214220"/>
            <a:ext cx="6430065" cy="3285634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131-345D-46F9-B718-BA4C8818082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8" y="3000113"/>
            <a:ext cx="1858409" cy="150084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EF0D-222F-4114-9E35-8C53F4447A63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160D-570F-4D59-9A74-4ED15258C34B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29171"/>
            <a:ext cx="9144000" cy="4214331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876" y="3286740"/>
            <a:ext cx="4143621" cy="1214219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85751" y="285910"/>
            <a:ext cx="1673156" cy="64284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85881" y="4"/>
            <a:ext cx="7858125" cy="5142731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FDE1F25F-AE9F-4457-82A5-7251FDA5A8F8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BFE-8712-4D2F-A1A5-518F931854CA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31" y="1214219"/>
            <a:ext cx="2143815" cy="3286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214220"/>
            <a:ext cx="6142942" cy="3285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9A97-A28E-42B7-AFAC-96AF6DAC9A7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285634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7DAD-8892-422D-B769-3E1485AE0852}" type="datetime1">
              <a:rPr lang="en-US" smtClean="0"/>
              <a:t>5/28/2019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89" y="1929028"/>
            <a:ext cx="6428660" cy="1714244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31D5E88B-FBD6-4FA6-8A8C-D973E850B1C1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213751"/>
            <a:ext cx="4213782" cy="3286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14" y="1214856"/>
            <a:ext cx="4213781" cy="32856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9A59-6260-4897-B520-CB77D3F9D2D8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luetticke@physik.uni-bonn.de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214538"/>
            <a:ext cx="421378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11" y="1707655"/>
            <a:ext cx="4214487" cy="27928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214538"/>
            <a:ext cx="421424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14" y="1707656"/>
            <a:ext cx="4214241" cy="2792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8B28-09FB-4754-8E84-E83E6861FCC7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213751"/>
            <a:ext cx="1857168" cy="3286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213751"/>
            <a:ext cx="6429374" cy="3286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 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A3F-73E6-4FD0-A75E-CE32ED35C3FE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7" y="1214489"/>
            <a:ext cx="8571547" cy="857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9" y="2357161"/>
            <a:ext cx="8571547" cy="21433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248-39B0-4116-BE39-D9981B031A79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7" y="1214493"/>
            <a:ext cx="8571547" cy="214280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7" y="3643368"/>
            <a:ext cx="8571547" cy="85712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9D9-35E2-487C-B3AF-94D8474A21DF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3643368"/>
            <a:ext cx="8573878" cy="857122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EB9-7825-43BB-8A49-3FCF31A9120F}" type="datetime1">
              <a:rPr lang="en-US" smtClean="0"/>
              <a:t>5/28/2019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1922" y="286628"/>
            <a:ext cx="5006329" cy="642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7" y="1214490"/>
            <a:ext cx="8571547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7" y="4786231"/>
            <a:ext cx="857155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567954-8F3E-46F8-949B-97F07FF23E5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94" y="4786262"/>
            <a:ext cx="5000069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4786231"/>
            <a:ext cx="571436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4786227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2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Florian Lütticke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Offset Calibration Algorithm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86313"/>
            <a:ext cx="5000625" cy="285750"/>
          </a:xfrm>
        </p:spPr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2500" y="4786313"/>
            <a:ext cx="571500" cy="285750"/>
          </a:xfrm>
        </p:spPr>
        <p:txBody>
          <a:bodyPr/>
          <a:lstStyle/>
          <a:p>
            <a:fld id="{737418F7-D44A-4C35-9F9E-823B528FCDF7}" type="slidenum">
              <a:rPr lang="en-US" smtClean="0"/>
              <a:t>1</a:t>
            </a:fld>
            <a:endParaRPr lang="en-US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287066" y="3706610"/>
            <a:ext cx="5000069" cy="357134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/>
                </a:solidFill>
              </a:rPr>
              <a:t>Universität Bonn, </a:t>
            </a:r>
            <a:r>
              <a:rPr lang="en-US" sz="1400" dirty="0" err="1" smtClean="0">
                <a:solidFill>
                  <a:schemeClr val="tx1"/>
                </a:solidFill>
              </a:rPr>
              <a:t>Physikalisches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Institut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Nußalle</a:t>
            </a:r>
            <a:r>
              <a:rPr lang="en-US" sz="1400" dirty="0" smtClean="0">
                <a:solidFill>
                  <a:schemeClr val="tx1"/>
                </a:solidFill>
              </a:rPr>
              <a:t> 12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Offset Calibration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2" descr="C:\Users\Florian\Pictures\offsetTalk\Pedestal2 - no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pic>
        <p:nvPicPr>
          <p:cNvPr id="5122" name="Picture 2" descr="C:\Users\Florian\Pictures\offsetTalk\Pedestal2 - gate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1592"/>
            <a:ext cx="2592288" cy="36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lorian\Pictures\offsetTalk\Pedestal2 - old off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1592"/>
            <a:ext cx="2592288" cy="36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882164" y="987574"/>
            <a:ext cx="1140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Optimal Offsets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97395" y="987574"/>
            <a:ext cx="14051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Per Module Offsets</a:t>
            </a:r>
          </a:p>
        </p:txBody>
      </p:sp>
    </p:spTree>
    <p:extLst>
      <p:ext uri="{BB962C8B-B14F-4D97-AF65-F5344CB8AC3E}">
        <p14:creationId xmlns:p14="http://schemas.microsoft.com/office/powerpoint/2010/main" val="274757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203598"/>
            <a:ext cx="2952328" cy="3285634"/>
          </a:xfrm>
        </p:spPr>
        <p:txBody>
          <a:bodyPr/>
          <a:lstStyle/>
          <a:p>
            <a:r>
              <a:rPr lang="en-US" dirty="0" smtClean="0"/>
              <a:t>No, because this does not work well if some gate is far off</a:t>
            </a:r>
          </a:p>
          <a:p>
            <a:endParaRPr lang="en-US" dirty="0"/>
          </a:p>
          <a:p>
            <a:r>
              <a:rPr lang="en-US" dirty="0" smtClean="0"/>
              <a:t>Calibration can only analyze what it can see.</a:t>
            </a:r>
          </a:p>
          <a:p>
            <a:r>
              <a:rPr lang="en-US" dirty="0" smtClean="0"/>
              <a:t>Need strong </a:t>
            </a:r>
            <a:r>
              <a:rPr lang="en-US" dirty="0" err="1" smtClean="0"/>
              <a:t>pDAC</a:t>
            </a:r>
            <a:r>
              <a:rPr lang="en-US" dirty="0" smtClean="0"/>
              <a:t> to get data into dynamic range</a:t>
            </a:r>
          </a:p>
          <a:p>
            <a:r>
              <a:rPr lang="en-US" dirty="0" smtClean="0"/>
              <a:t>Calibrate at different </a:t>
            </a:r>
            <a:r>
              <a:rPr lang="en-US" dirty="0" err="1" smtClean="0"/>
              <a:t>SubIn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 descr="C:\Users\Florian\Pictures\offsetTalk\Pedestal3 - no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pic>
        <p:nvPicPr>
          <p:cNvPr id="6147" name="Picture 3" descr="C:\Users\Florian\Pictures\offsetTalk\Pedestal3 - gate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853992" y="987574"/>
            <a:ext cx="9018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Gate Offsets</a:t>
            </a:r>
          </a:p>
        </p:txBody>
      </p:sp>
    </p:spTree>
    <p:extLst>
      <p:ext uri="{BB962C8B-B14F-4D97-AF65-F5344CB8AC3E}">
        <p14:creationId xmlns:p14="http://schemas.microsoft.com/office/powerpoint/2010/main" val="196121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err="1" smtClean="0"/>
              <a:t>SubIn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0112" y="1214856"/>
            <a:ext cx="3278144" cy="3285634"/>
          </a:xfrm>
        </p:spPr>
        <p:txBody>
          <a:bodyPr/>
          <a:lstStyle/>
          <a:p>
            <a:r>
              <a:rPr lang="en-US" dirty="0" smtClean="0"/>
              <a:t>Combine knowledge from both views.</a:t>
            </a:r>
          </a:p>
          <a:p>
            <a:r>
              <a:rPr lang="en-US" dirty="0" smtClean="0"/>
              <a:t>Right one tells how gate 1 can be optimized</a:t>
            </a:r>
          </a:p>
          <a:p>
            <a:r>
              <a:rPr lang="en-US" dirty="0" smtClean="0"/>
              <a:t>Left one tells how the other gates can be optimized</a:t>
            </a:r>
          </a:p>
          <a:p>
            <a:endParaRPr lang="en-US" dirty="0"/>
          </a:p>
          <a:p>
            <a:r>
              <a:rPr lang="en-US" dirty="0" smtClean="0"/>
              <a:t>Use best result from </a:t>
            </a:r>
            <a:r>
              <a:rPr lang="en-US" smtClean="0"/>
              <a:t>both plots.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 descr="C:\Users\Florian\Pictures\offsetTalk\Pedestal3 - 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1588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lorian\Pictures\offsetTalk\Pedestal3 - no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31764" y="987574"/>
            <a:ext cx="193232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 – different </a:t>
            </a:r>
            <a:r>
              <a:rPr lang="en-US" sz="1400" dirty="0" err="1" smtClean="0">
                <a:solidFill>
                  <a:schemeClr val="accent2"/>
                </a:solidFill>
              </a:rPr>
              <a:t>Subin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3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Florian\Pictures\offsetTalk\Pedestal3 - gate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C:\Users\Florian\Pictures\offsetTalk\Pedestal3 - no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pic>
        <p:nvPicPr>
          <p:cNvPr id="8194" name="Picture 2" descr="C:\Users\Florian\Pictures\offsetTalk\Pedestal3 - new off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1588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049067" y="987574"/>
            <a:ext cx="9018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Gate Offsets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82164" y="987574"/>
            <a:ext cx="1140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Optimal Offsets</a:t>
            </a:r>
          </a:p>
        </p:txBody>
      </p:sp>
    </p:spTree>
    <p:extLst>
      <p:ext uri="{BB962C8B-B14F-4D97-AF65-F5344CB8AC3E}">
        <p14:creationId xmlns:p14="http://schemas.microsoft.com/office/powerpoint/2010/main" val="161786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Pedestal Quality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Pedestal spread should be small.</a:t>
            </a:r>
          </a:p>
          <a:p>
            <a:r>
              <a:rPr lang="en-US" dirty="0" smtClean="0"/>
              <a:t>Pedestal outside the dynamic range can have any value. Penalty given for each bad pedestal.</a:t>
            </a:r>
          </a:p>
          <a:p>
            <a:endParaRPr lang="en-US" dirty="0"/>
          </a:p>
          <a:p>
            <a:r>
              <a:rPr lang="en-US" dirty="0" smtClean="0"/>
              <a:t>For per gate calibration: Take quality for each gate</a:t>
            </a:r>
          </a:p>
          <a:p>
            <a:pPr lvl="1"/>
            <a:r>
              <a:rPr lang="en-US" dirty="0" smtClean="0"/>
              <a:t>Add?   &lt;- Not optimal</a:t>
            </a:r>
          </a:p>
          <a:p>
            <a:pPr lvl="1"/>
            <a:r>
              <a:rPr lang="en-US" dirty="0" smtClean="0"/>
              <a:t>Optimize worst gate?   &lt;- Not working if we have one bad gate</a:t>
            </a:r>
          </a:p>
          <a:p>
            <a:pPr lvl="1"/>
            <a:r>
              <a:rPr lang="en-US" dirty="0"/>
              <a:t>Optimize </a:t>
            </a:r>
            <a:r>
              <a:rPr lang="en-US" dirty="0" smtClean="0"/>
              <a:t>N worst gates   </a:t>
            </a:r>
            <a:r>
              <a:rPr lang="en-US" dirty="0"/>
              <a:t>&lt;- </a:t>
            </a:r>
            <a:r>
              <a:rPr lang="en-US" dirty="0" smtClean="0"/>
              <a:t>way to go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4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choosing optimal values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C:\Users\Florian\Pictures\offsetTalk\Pedestal3 - phillip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1590"/>
            <a:ext cx="2592288" cy="36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705492" y="1003450"/>
            <a:ext cx="15865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Use mean of all G</a:t>
            </a:r>
            <a:r>
              <a:rPr lang="en-US" sz="1400" dirty="0" smtClean="0">
                <a:solidFill>
                  <a:schemeClr val="accent2"/>
                </a:solidFill>
              </a:rPr>
              <a:t>ates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14" name="Picture 2" descr="C:\Users\Florian\Pictures\offsetTalk\Pedestal3 - no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pic>
        <p:nvPicPr>
          <p:cNvPr id="18" name="Picture 3" descr="C:\Users\Florian\Pictures\offsetTalk\Pedestal3 - gate off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589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565334" y="987574"/>
            <a:ext cx="19500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Use mean of N worst gates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6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" y="1352210"/>
            <a:ext cx="4429259" cy="316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619672" y="1131590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H1072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326406"/>
            <a:ext cx="4489237" cy="32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732240" y="1131590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H1031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1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27758"/>
            <a:ext cx="4491346" cy="32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" y="1337904"/>
            <a:ext cx="4507261" cy="32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Offset calibration algorithm developed</a:t>
            </a:r>
          </a:p>
          <a:p>
            <a:r>
              <a:rPr lang="en-US" dirty="0" smtClean="0"/>
              <a:t>New Offset calibration needs changing </a:t>
            </a:r>
            <a:r>
              <a:rPr lang="en-US" dirty="0" err="1" smtClean="0"/>
              <a:t>SubIn</a:t>
            </a:r>
            <a:r>
              <a:rPr lang="en-US" dirty="0" smtClean="0"/>
              <a:t>. Longer data taking (3-5x longer)</a:t>
            </a:r>
          </a:p>
          <a:p>
            <a:r>
              <a:rPr lang="en-US" dirty="0" smtClean="0"/>
              <a:t>It only improves the situation when some gates are very different.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131590"/>
            <a:ext cx="8571547" cy="3733158"/>
          </a:xfrm>
        </p:spPr>
        <p:txBody>
          <a:bodyPr/>
          <a:lstStyle/>
          <a:p>
            <a:r>
              <a:rPr lang="en-US" dirty="0" smtClean="0"/>
              <a:t>Task: Compress Pedestal using 2bit current source. Reach small distribution</a:t>
            </a:r>
          </a:p>
          <a:p>
            <a:r>
              <a:rPr lang="en-US" dirty="0" smtClean="0"/>
              <a:t>Settings:</a:t>
            </a:r>
          </a:p>
          <a:p>
            <a:pPr lvl="1"/>
            <a:r>
              <a:rPr lang="en-US" dirty="0" smtClean="0"/>
              <a:t>2bit setting for each pixel.  Can add 0, I</a:t>
            </a:r>
            <a:r>
              <a:rPr lang="en-US" baseline="-25000" dirty="0" smtClean="0"/>
              <a:t>0</a:t>
            </a:r>
            <a:r>
              <a:rPr lang="en-US" dirty="0" smtClean="0"/>
              <a:t>, 2I</a:t>
            </a:r>
            <a:r>
              <a:rPr lang="en-US" baseline="-25000" dirty="0" smtClean="0"/>
              <a:t>0</a:t>
            </a:r>
            <a:r>
              <a:rPr lang="en-US" dirty="0" smtClean="0"/>
              <a:t>, 3I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err="1" smtClean="0"/>
              <a:t>pDAC</a:t>
            </a:r>
            <a:r>
              <a:rPr lang="en-US" dirty="0" smtClean="0"/>
              <a:t>: Defines strength of 2bit setting I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err="1" smtClean="0"/>
              <a:t>SubIn</a:t>
            </a:r>
            <a:r>
              <a:rPr lang="en-US" dirty="0" smtClean="0"/>
              <a:t>: Global subtraction to all pedestals</a:t>
            </a:r>
          </a:p>
          <a:p>
            <a:pPr lvl="1"/>
            <a:endParaRPr lang="en-US" dirty="0"/>
          </a:p>
          <a:p>
            <a:r>
              <a:rPr lang="en-US" dirty="0" smtClean="0"/>
              <a:t>Pedestal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baseline="-25000" dirty="0" err="1" smtClean="0"/>
              <a:t>meas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ped</a:t>
            </a:r>
            <a:r>
              <a:rPr lang="en-US" dirty="0" smtClean="0"/>
              <a:t> –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SubIn</a:t>
            </a:r>
            <a:r>
              <a:rPr lang="en-US" baseline="-25000" dirty="0" smtClean="0"/>
              <a:t> </a:t>
            </a:r>
            <a:r>
              <a:rPr lang="en-US" dirty="0" smtClean="0"/>
              <a:t>+ N*I</a:t>
            </a:r>
            <a:r>
              <a:rPr lang="en-US" baseline="-25000" dirty="0" smtClean="0"/>
              <a:t>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1800" y="1214856"/>
            <a:ext cx="3528392" cy="328563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ACMC during calibration</a:t>
            </a:r>
            <a:br>
              <a:rPr lang="en-US" dirty="0" smtClean="0"/>
            </a:br>
            <a:r>
              <a:rPr lang="en-US" dirty="0" smtClean="0"/>
              <a:t>possible</a:t>
            </a:r>
          </a:p>
          <a:p>
            <a:endParaRPr lang="en-US" dirty="0"/>
          </a:p>
          <a:p>
            <a:r>
              <a:rPr lang="en-US" dirty="0" smtClean="0"/>
              <a:t>ACMC active during operation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3</a:t>
            </a:fld>
            <a:endParaRPr lang="en-US"/>
          </a:p>
        </p:txBody>
      </p:sp>
      <p:pic>
        <p:nvPicPr>
          <p:cNvPr id="1035" name="Picture 11" descr="C:\Users\Florian\Pictures\offsetTalk\Pedestal2 - gate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20" y="1128264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Florian\Pictures\offsetTalk\Pedestal2 - no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4" y="1128264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182008" y="987574"/>
            <a:ext cx="1140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Optimal Offsets</a:t>
            </a:r>
          </a:p>
        </p:txBody>
      </p:sp>
    </p:spTree>
    <p:extLst>
      <p:ext uri="{BB962C8B-B14F-4D97-AF65-F5344CB8AC3E}">
        <p14:creationId xmlns:p14="http://schemas.microsoft.com/office/powerpoint/2010/main" val="17382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offsets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world: We know the pedestal distribution. </a:t>
            </a:r>
          </a:p>
          <a:p>
            <a:pPr lvl="1"/>
            <a:r>
              <a:rPr lang="en-US" dirty="0" smtClean="0"/>
              <a:t>Split pedestals in 4 bins. Add 3I</a:t>
            </a:r>
            <a:r>
              <a:rPr lang="en-US" baseline="-25000" dirty="0" smtClean="0"/>
              <a:t>0</a:t>
            </a:r>
            <a:r>
              <a:rPr lang="en-US" dirty="0" smtClean="0"/>
              <a:t> to lowest bin, 2I</a:t>
            </a:r>
            <a:r>
              <a:rPr lang="en-US" baseline="-25000" dirty="0" smtClean="0"/>
              <a:t>0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lowest bin, …</a:t>
            </a:r>
          </a:p>
          <a:p>
            <a:pPr lvl="1"/>
            <a:r>
              <a:rPr lang="en-US" dirty="0" smtClean="0"/>
              <a:t>Select </a:t>
            </a:r>
            <a:r>
              <a:rPr lang="en-US" dirty="0" err="1" smtClean="0"/>
              <a:t>pDAC</a:t>
            </a:r>
            <a:r>
              <a:rPr lang="en-US" dirty="0" smtClean="0"/>
              <a:t> strength </a:t>
            </a:r>
            <a:r>
              <a:rPr lang="en-US" dirty="0" smtClean="0"/>
              <a:t>accordingly (</a:t>
            </a:r>
            <a:r>
              <a:rPr lang="en-US" dirty="0" err="1" smtClean="0"/>
              <a:t>pDAC</a:t>
            </a:r>
            <a:r>
              <a:rPr lang="en-US" dirty="0" smtClean="0"/>
              <a:t>= pedestal spread/4)</a:t>
            </a:r>
            <a:endParaRPr lang="en-US" dirty="0" smtClean="0"/>
          </a:p>
          <a:p>
            <a:pPr lvl="1"/>
            <a:r>
              <a:rPr lang="en-US" dirty="0" smtClean="0"/>
              <a:t>Done!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4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003675" y="4086255"/>
            <a:ext cx="457200" cy="304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460875" y="3629055"/>
            <a:ext cx="457200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375275" y="3931950"/>
            <a:ext cx="457200" cy="45529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918075" y="3476655"/>
            <a:ext cx="457200" cy="9105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8194675" y="1954559"/>
            <a:ext cx="457200" cy="304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8194675" y="2259359"/>
            <a:ext cx="457200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8194675" y="3931948"/>
            <a:ext cx="457200" cy="45529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8194675" y="3021359"/>
            <a:ext cx="457200" cy="9105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546475" y="4398675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3561715" y="2943255"/>
            <a:ext cx="0" cy="1455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42075" y="4391055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6457315" y="2935635"/>
            <a:ext cx="0" cy="1455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5146675" y="3476656"/>
            <a:ext cx="304038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4308475" y="2106959"/>
            <a:ext cx="3810000" cy="2093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761865" y="2790855"/>
            <a:ext cx="3356610" cy="135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204075" y="3236565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+I</a:t>
            </a:r>
            <a:r>
              <a:rPr lang="de-DE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2" name="Textfeld 21"/>
          <p:cNvSpPr txBox="1"/>
          <p:nvPr/>
        </p:nvSpPr>
        <p:spPr>
          <a:xfrm>
            <a:off x="6979285" y="2714655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+2I</a:t>
            </a:r>
            <a:r>
              <a:rPr lang="de-DE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3" name="Textfeld 22"/>
          <p:cNvSpPr txBox="1"/>
          <p:nvPr/>
        </p:nvSpPr>
        <p:spPr>
          <a:xfrm>
            <a:off x="6666865" y="2295495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+3I</a:t>
            </a:r>
            <a:r>
              <a:rPr lang="de-DE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4" name="Textfeld 23"/>
          <p:cNvSpPr txBox="1"/>
          <p:nvPr/>
        </p:nvSpPr>
        <p:spPr>
          <a:xfrm>
            <a:off x="4918075" y="4392959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I</a:t>
            </a:r>
            <a:r>
              <a:rPr lang="de-DE" sz="2000" baseline="-25000" dirty="0" err="1" smtClean="0"/>
              <a:t>ped</a:t>
            </a:r>
            <a:endParaRPr lang="en-US" sz="2000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7585075" y="4392959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I</a:t>
            </a:r>
            <a:r>
              <a:rPr lang="de-DE" sz="2000" baseline="-25000" dirty="0" err="1" smtClean="0"/>
              <a:t>ped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33337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733158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Assumption: DACs can be nonlinear.  ADC curves can be nonlinear. DACs can differ between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pixels. Pedestal distribution is unknown and potentially wider than the dynamic range.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Calibration data available for each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pDAC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/2bit DAC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setting</a:t>
            </a:r>
          </a:p>
          <a:p>
            <a:r>
              <a:rPr lang="en-US" dirty="0" smtClean="0"/>
              <a:t>Choose a target value in the dynamic range</a:t>
            </a:r>
          </a:p>
          <a:p>
            <a:r>
              <a:rPr lang="en-US" dirty="0" smtClean="0"/>
              <a:t>For each pixel, for each </a:t>
            </a:r>
            <a:r>
              <a:rPr lang="en-US" dirty="0" err="1" smtClean="0"/>
              <a:t>pDAC</a:t>
            </a:r>
            <a:r>
              <a:rPr lang="en-US" dirty="0" smtClean="0"/>
              <a:t> strength</a:t>
            </a:r>
          </a:p>
          <a:p>
            <a:pPr lvl="1"/>
            <a:r>
              <a:rPr lang="en-US" sz="1800" dirty="0" smtClean="0"/>
              <a:t>Choose 2bit DAC so that each pixel is closest to target value</a:t>
            </a:r>
          </a:p>
          <a:p>
            <a:pPr lvl="2"/>
            <a:r>
              <a:rPr lang="en-US" sz="1800" dirty="0" smtClean="0"/>
              <a:t>Get quality number for the resulting distribution.</a:t>
            </a:r>
          </a:p>
          <a:p>
            <a:r>
              <a:rPr lang="en-US" dirty="0" smtClean="0"/>
              <a:t>Repeat the above for different target values.</a:t>
            </a:r>
          </a:p>
          <a:p>
            <a:r>
              <a:rPr lang="en-US" dirty="0" smtClean="0"/>
              <a:t>Select strength and target value for best distribution.</a:t>
            </a:r>
          </a:p>
          <a:p>
            <a:pPr lvl="2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5</a:t>
            </a:fld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442075" y="4391055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457315" y="2935635"/>
            <a:ext cx="0" cy="1455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585075" y="4392959"/>
            <a:ext cx="7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I</a:t>
            </a:r>
            <a:r>
              <a:rPr lang="de-DE" sz="2000" baseline="-25000" dirty="0" err="1" smtClean="0"/>
              <a:t>ped</a:t>
            </a:r>
            <a:endParaRPr lang="en-US" sz="2000" baseline="-25000" dirty="0"/>
          </a:p>
        </p:txBody>
      </p:sp>
      <p:cxnSp>
        <p:nvCxnSpPr>
          <p:cNvPr id="10" name="Gerade Verbindung mit Pfeil 9"/>
          <p:cNvCxnSpPr>
            <a:endCxn id="8" idx="0"/>
          </p:cNvCxnSpPr>
          <p:nvPr/>
        </p:nvCxnSpPr>
        <p:spPr>
          <a:xfrm>
            <a:off x="7964170" y="3435846"/>
            <a:ext cx="0" cy="95711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20367385">
            <a:off x="7711595" y="3159356"/>
            <a:ext cx="6555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TARGET</a:t>
            </a:r>
          </a:p>
        </p:txBody>
      </p:sp>
      <p:sp>
        <p:nvSpPr>
          <p:cNvPr id="12" name="Rechteck 11"/>
          <p:cNvSpPr/>
          <p:nvPr/>
        </p:nvSpPr>
        <p:spPr>
          <a:xfrm>
            <a:off x="6660232" y="4155926"/>
            <a:ext cx="72008" cy="235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20272" y="4155925"/>
            <a:ext cx="72008" cy="235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701202" y="4159701"/>
            <a:ext cx="72008" cy="235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C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820472" y="4159701"/>
            <a:ext cx="72008" cy="235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488167" y="3716213"/>
            <a:ext cx="488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DAC=0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812203" y="3716211"/>
            <a:ext cx="488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DAC=1</a:t>
            </a: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7493134" y="3716210"/>
            <a:ext cx="488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rgbClr val="C00000"/>
                </a:solidFill>
              </a:rPr>
              <a:t>DAC=2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8612403" y="3716212"/>
            <a:ext cx="488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DAC=3</a:t>
            </a:r>
          </a:p>
        </p:txBody>
      </p:sp>
    </p:spTree>
    <p:extLst>
      <p:ext uri="{BB962C8B-B14F-4D97-AF65-F5344CB8AC3E}">
        <p14:creationId xmlns:p14="http://schemas.microsoft.com/office/powerpoint/2010/main" val="35877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target value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4371950"/>
            <a:ext cx="8571547" cy="416572"/>
          </a:xfrm>
        </p:spPr>
        <p:txBody>
          <a:bodyPr/>
          <a:lstStyle/>
          <a:p>
            <a:r>
              <a:rPr lang="en-US" dirty="0" smtClean="0"/>
              <a:t>The optimal target value is at 7/8</a:t>
            </a:r>
            <a:r>
              <a:rPr lang="en-US" baseline="30000" dirty="0" smtClean="0"/>
              <a:t>th</a:t>
            </a:r>
            <a:r>
              <a:rPr lang="en-US" dirty="0" smtClean="0"/>
              <a:t> of the distribution </a:t>
            </a:r>
            <a:r>
              <a:rPr lang="en-US" dirty="0" err="1" smtClean="0"/>
              <a:t>widht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 descr="C:\Users\Florian\Pictures\offsetTalk\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1" y="1194955"/>
            <a:ext cx="754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3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PDAC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3943350"/>
            <a:ext cx="8571547" cy="557140"/>
          </a:xfrm>
        </p:spPr>
        <p:txBody>
          <a:bodyPr/>
          <a:lstStyle/>
          <a:p>
            <a:r>
              <a:rPr lang="en-US" dirty="0"/>
              <a:t>Resulting optimal width is at least as wide as </a:t>
            </a:r>
            <a:r>
              <a:rPr lang="en-US" dirty="0" err="1"/>
              <a:t>pDAC</a:t>
            </a:r>
            <a:r>
              <a:rPr lang="en-US" dirty="0"/>
              <a:t> </a:t>
            </a:r>
            <a:r>
              <a:rPr lang="en-US" dirty="0" smtClean="0"/>
              <a:t>strength. Choose low PDAC value</a:t>
            </a:r>
            <a:endParaRPr lang="en-US" dirty="0"/>
          </a:p>
          <a:p>
            <a:r>
              <a:rPr lang="en-US" dirty="0" smtClean="0"/>
              <a:t>Too low </a:t>
            </a:r>
            <a:r>
              <a:rPr lang="en-US" dirty="0" err="1" smtClean="0"/>
              <a:t>pDAC</a:t>
            </a:r>
            <a:r>
              <a:rPr lang="en-US" dirty="0" smtClean="0"/>
              <a:t> can’t compress all pedestals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4" descr="C:\Users\Florian\Pictures\offsetTalk\summar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0150"/>
            <a:ext cx="754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0112" y="1214856"/>
            <a:ext cx="3278144" cy="3285634"/>
          </a:xfrm>
        </p:spPr>
        <p:txBody>
          <a:bodyPr/>
          <a:lstStyle/>
          <a:p>
            <a:r>
              <a:rPr lang="en-US" dirty="0"/>
              <a:t>Optimal pedestal distribution is small and has no hits outside the dynamic area.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C:\Users\Florian\Pictures\offsetTalk\Pedestal1 - old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2592288" cy="36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lorian\Pictures\offsetTalk\Pedestal1 - no off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2592288" cy="36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707904" y="987574"/>
            <a:ext cx="1140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Optimal Offsets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</p:spTree>
    <p:extLst>
      <p:ext uri="{BB962C8B-B14F-4D97-AF65-F5344CB8AC3E}">
        <p14:creationId xmlns:p14="http://schemas.microsoft.com/office/powerpoint/2010/main" val="73216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203598"/>
            <a:ext cx="5798424" cy="3296892"/>
          </a:xfrm>
        </p:spPr>
        <p:txBody>
          <a:bodyPr/>
          <a:lstStyle/>
          <a:p>
            <a:r>
              <a:rPr lang="en-US" dirty="0" smtClean="0"/>
              <a:t>No, because we have gradients along the matrix</a:t>
            </a:r>
          </a:p>
          <a:p>
            <a:endParaRPr lang="en-US" dirty="0"/>
          </a:p>
          <a:p>
            <a:r>
              <a:rPr lang="en-US" dirty="0" smtClean="0"/>
              <a:t>Analog common mode correction fixes gradients along columns.</a:t>
            </a:r>
          </a:p>
          <a:p>
            <a:endParaRPr lang="en-US" dirty="0"/>
          </a:p>
          <a:p>
            <a:r>
              <a:rPr lang="en-US" dirty="0" smtClean="0"/>
              <a:t>The old offset correction is unaware and tries to fix it.</a:t>
            </a:r>
          </a:p>
          <a:p>
            <a:endParaRPr lang="en-US" dirty="0"/>
          </a:p>
          <a:p>
            <a:r>
              <a:rPr lang="en-US" dirty="0" smtClean="0"/>
              <a:t>Solution: Calculate Offsets per Gate.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2" descr="C:\Users\Florian\Pictures\offsetTalk\Pedestal2 - no off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2592288" cy="3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105280" y="987574"/>
            <a:ext cx="764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No Offsets</a:t>
            </a:r>
          </a:p>
        </p:txBody>
      </p:sp>
    </p:spTree>
    <p:extLst>
      <p:ext uri="{BB962C8B-B14F-4D97-AF65-F5344CB8AC3E}">
        <p14:creationId xmlns:p14="http://schemas.microsoft.com/office/powerpoint/2010/main" val="3407054486"/>
      </p:ext>
    </p:extLst>
  </p:cSld>
  <p:clrMapOvr>
    <a:masterClrMapping/>
  </p:clrMapOvr>
</p:sld>
</file>

<file path=ppt/theme/theme1.xml><?xml version="1.0" encoding="utf-8"?>
<a:theme xmlns:a="http://schemas.openxmlformats.org/drawingml/2006/main" name="DEPFET_Vorlage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DEPFET_Vorlage</Template>
  <TotalTime>0</TotalTime>
  <Words>585</Words>
  <Application>Microsoft Office PowerPoint</Application>
  <PresentationFormat>Bildschirmpräsentation (16:9)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Exo 2 Semi Bold</vt:lpstr>
      <vt:lpstr>Exo 2</vt:lpstr>
      <vt:lpstr>Calibri</vt:lpstr>
      <vt:lpstr>DEPFET_Vorlage</vt:lpstr>
      <vt:lpstr>Florian Lütticke</vt:lpstr>
      <vt:lpstr>Offset Algorithm</vt:lpstr>
      <vt:lpstr>Example</vt:lpstr>
      <vt:lpstr>How to select offsets</vt:lpstr>
      <vt:lpstr>Idea of the algorithm</vt:lpstr>
      <vt:lpstr>Influence of target value</vt:lpstr>
      <vt:lpstr>Influence of PDAC</vt:lpstr>
      <vt:lpstr>Result</vt:lpstr>
      <vt:lpstr>Are we done?</vt:lpstr>
      <vt:lpstr>Gate Offset Calibration</vt:lpstr>
      <vt:lpstr>Are we done?</vt:lpstr>
      <vt:lpstr>Different SubIn</vt:lpstr>
      <vt:lpstr>Final Result</vt:lpstr>
      <vt:lpstr>Pedestal Quality</vt:lpstr>
      <vt:lpstr>Difference in choosing optimal values</vt:lpstr>
      <vt:lpstr>Data examples</vt:lpstr>
      <vt:lpstr>Quality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Teststrahlstudien an großen DEPFET Pixelsensoren für den Belle II Vertexdetektor</dc:title>
  <dc:creator>Windows User</dc:creator>
  <cp:lastModifiedBy>Windows User</cp:lastModifiedBy>
  <cp:revision>164</cp:revision>
  <dcterms:created xsi:type="dcterms:W3CDTF">2018-03-21T15:43:20Z</dcterms:created>
  <dcterms:modified xsi:type="dcterms:W3CDTF">2019-05-28T07:52:35Z</dcterms:modified>
</cp:coreProperties>
</file>