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9"/>
  </p:notesMasterIdLst>
  <p:sldIdLst>
    <p:sldId id="326" r:id="rId2"/>
    <p:sldId id="292" r:id="rId3"/>
    <p:sldId id="320" r:id="rId4"/>
    <p:sldId id="322" r:id="rId5"/>
    <p:sldId id="321" r:id="rId6"/>
    <p:sldId id="323" r:id="rId7"/>
    <p:sldId id="324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brima" panose="02000000000000000000" pitchFamily="2" charset="0"/>
      <p:regular r:id="rId14"/>
      <p:bold r:id="rId15"/>
    </p:embeddedFont>
    <p:embeddedFont>
      <p:font typeface="Exo 2 Semi Bold" panose="00000700000000000000" pitchFamily="2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45FC47-2DBC-4D07-B391-3319347DC258}">
          <p14:sldIdLst>
            <p14:sldId id="326"/>
            <p14:sldId id="292"/>
            <p14:sldId id="320"/>
            <p14:sldId id="322"/>
            <p14:sldId id="321"/>
            <p14:sldId id="323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600D3"/>
    <a:srgbClr val="FFA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151" autoAdjust="0"/>
  </p:normalViewPr>
  <p:slideViewPr>
    <p:cSldViewPr>
      <p:cViewPr>
        <p:scale>
          <a:sx n="75" d="100"/>
          <a:sy n="75" d="100"/>
        </p:scale>
        <p:origin x="-1908" y="-11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35B0-CD53-4310-97D3-AD4D0A589AAD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2130-C70D-4813-8B4E-303D0FDCB5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2130-C70D-4813-8B4E-303D0FDCB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/>
        </p:nvGrpSpPr>
        <p:grpSpPr>
          <a:xfrm>
            <a:off x="3748282" y="1"/>
            <a:ext cx="5401853" cy="51435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6517" y="3363838"/>
            <a:ext cx="5000069" cy="357134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6517" y="1491630"/>
            <a:ext cx="5000069" cy="1857098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  <p:grpSp>
        <p:nvGrpSpPr>
          <p:cNvPr id="31" name="Gruppieren 29"/>
          <p:cNvGrpSpPr>
            <a:grpSpLocks noChangeAspect="1"/>
          </p:cNvGrpSpPr>
          <p:nvPr userDrawn="1"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/>
        </p:blipFill>
        <p:spPr bwMode="auto">
          <a:xfrm>
            <a:off x="3713223" y="339502"/>
            <a:ext cx="1794881" cy="4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Florian\Desktop\logo-powerpoi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470"/>
            <a:ext cx="824042" cy="10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9" y="1214222"/>
            <a:ext cx="4143621" cy="3286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63A8-1028-41B6-95F9-7D099DCF4BBD}" type="datetime1">
              <a:rPr lang="en-US" smtClean="0"/>
              <a:t>5/27/2019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8" y="1214222"/>
            <a:ext cx="4143621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7" y="3000113"/>
            <a:ext cx="4132449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78B7-BDB2-4756-8DE5-66A24D0DC6B6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9" y="1214219"/>
            <a:ext cx="8571547" cy="29285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7" y="4143355"/>
            <a:ext cx="8571547" cy="357134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56A-CCC3-41D3-96E1-F18908FB2A9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214220"/>
            <a:ext cx="5857224" cy="328563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81" y="1214220"/>
            <a:ext cx="2429565" cy="3285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BF4-D3B3-4CF8-B20C-6F18CFE7E087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8" y="1214221"/>
            <a:ext cx="1857069" cy="150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82" y="1214220"/>
            <a:ext cx="6430065" cy="3285634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F131-345D-46F9-B718-BA4C88180820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8" y="3000113"/>
            <a:ext cx="1858409" cy="1500843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EF0D-222F-4114-9E35-8C53F4447A63}" type="datetime1">
              <a:rPr lang="en-US" smtClean="0"/>
              <a:t>5/27/2019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160D-570F-4D59-9A74-4ED15258C34B}" type="datetime1">
              <a:rPr lang="en-US" smtClean="0"/>
              <a:t>5/27/2019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29171"/>
            <a:ext cx="9144000" cy="4214331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85876" y="3286740"/>
            <a:ext cx="4143621" cy="1214219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285751" y="285910"/>
            <a:ext cx="1673156" cy="64284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/>
        </p:nvSpPr>
        <p:spPr bwMode="auto">
          <a:xfrm>
            <a:off x="1285881" y="4"/>
            <a:ext cx="7858125" cy="5142731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FDE1F25F-AE9F-4457-82A5-7251FDA5A8F8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pic>
        <p:nvPicPr>
          <p:cNvPr id="29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BFE-8712-4D2F-A1A5-518F931854CA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31" y="1214219"/>
            <a:ext cx="2143815" cy="3286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214220"/>
            <a:ext cx="6142942" cy="3285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9A97-A28E-42B7-AFAC-96AF6DAC9A75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285634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7DAD-8892-422D-B769-3E1485AE0852}" type="datetime1">
              <a:rPr lang="en-US" smtClean="0"/>
              <a:t>5/27/2019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6589" y="1571695"/>
            <a:ext cx="6428660" cy="357134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589" y="1929028"/>
            <a:ext cx="6428660" cy="1714244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31D5E88B-FBD6-4FA6-8A8C-D973E850B1C1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213751"/>
            <a:ext cx="4213782" cy="3286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14" y="1214856"/>
            <a:ext cx="4213781" cy="32856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9A59-6260-4897-B520-CB77D3F9D2D8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luetticke@physik.uni-bonn.de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214538"/>
            <a:ext cx="421378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11" y="1707655"/>
            <a:ext cx="4214487" cy="27928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214538"/>
            <a:ext cx="421424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14" y="1707656"/>
            <a:ext cx="4214241" cy="2792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8B28-09FB-4754-8E84-E83E6861FCC7}" type="datetime1">
              <a:rPr lang="en-US" smtClean="0"/>
              <a:t>5/27/2019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213751"/>
            <a:ext cx="1857168" cy="32867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213751"/>
            <a:ext cx="6429374" cy="3286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 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A3F-73E6-4FD0-A75E-CE32ED35C3FE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7" y="1214489"/>
            <a:ext cx="8571547" cy="857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9" y="2357161"/>
            <a:ext cx="8571547" cy="21433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248-39B0-4116-BE39-D9981B031A79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7" y="1214493"/>
            <a:ext cx="8571547" cy="214280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7" y="3643368"/>
            <a:ext cx="8571547" cy="85712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9D9-35E2-487C-B3AF-94D8474A21DF}" type="datetime1">
              <a:rPr lang="en-US" smtClean="0"/>
              <a:t>5/27/2019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3643368"/>
            <a:ext cx="8573878" cy="857122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9EB9-7825-43BB-8A49-3FCF31A9120F}" type="datetime1">
              <a:rPr lang="en-US" smtClean="0"/>
              <a:t>5/27/2019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1922" y="286628"/>
            <a:ext cx="5006329" cy="642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7" y="1214490"/>
            <a:ext cx="8571547" cy="3285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7" y="4786231"/>
            <a:ext cx="857155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C567954-8F3E-46F8-949B-97F07FF23E55}" type="datetime1">
              <a:rPr lang="en-US" smtClean="0"/>
              <a:t>5/27/2019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94" y="4786262"/>
            <a:ext cx="5000069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 spc="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4786231"/>
            <a:ext cx="571436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5061" y="4786227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2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4469" y="3870800"/>
            <a:ext cx="5229699" cy="357134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Ebrima"/>
                <a:cs typeface="Ebrima"/>
              </a:rPr>
              <a:t>•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Florian Lütticke</a:t>
            </a:r>
            <a:endParaRPr lang="en-US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4299942"/>
            <a:ext cx="53285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 smtClean="0">
                <a:latin typeface="+mj-lt"/>
              </a:rPr>
              <a:t>Universität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Bonn, </a:t>
            </a:r>
            <a:r>
              <a:rPr lang="en-US" sz="1400" dirty="0" err="1" smtClean="0">
                <a:latin typeface="+mj-lt"/>
              </a:rPr>
              <a:t>Physikalisches</a:t>
            </a:r>
            <a:r>
              <a:rPr lang="en-US" sz="1400" dirty="0">
                <a:latin typeface="+mj-lt"/>
              </a:rPr>
              <a:t> </a:t>
            </a:r>
            <a:r>
              <a:rPr lang="de-DE" sz="1400" dirty="0" smtClean="0">
                <a:latin typeface="+mj-lt"/>
              </a:rPr>
              <a:t>Institut, Nussallee 12 </a:t>
            </a:r>
            <a:endParaRPr lang="de-DE" sz="1400" dirty="0">
              <a:latin typeface="+mj-lt"/>
            </a:endParaRPr>
          </a:p>
        </p:txBody>
      </p:sp>
      <p:pic>
        <p:nvPicPr>
          <p:cNvPr id="5" name="Picture 2" descr="C:\Users\Florian\Pictures\IMG-20190523-WA00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650"/>
            <a:ext cx="10972711" cy="61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627534"/>
            <a:ext cx="3348880" cy="1224136"/>
          </a:xfrm>
        </p:spPr>
        <p:txBody>
          <a:bodyPr/>
          <a:lstStyle/>
          <a:p>
            <a:r>
              <a:rPr lang="de-DE" sz="3600" b="1" dirty="0" err="1" smtClean="0"/>
              <a:t>Local</a:t>
            </a:r>
            <a:r>
              <a:rPr lang="de-DE" sz="3600" b="1" dirty="0" smtClean="0"/>
              <a:t> DAQ Status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26477" y="4231420"/>
            <a:ext cx="5229699" cy="357134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ts val="600"/>
              </a:spcBef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chemeClr val="bg1"/>
                </a:solidFill>
                <a:ea typeface="Ebrima"/>
                <a:cs typeface="Ebrima"/>
              </a:rPr>
              <a:t>•</a:t>
            </a:r>
            <a:r>
              <a:rPr lang="en-US" sz="1800" smtClean="0">
                <a:solidFill>
                  <a:schemeClr val="bg1"/>
                </a:solidFill>
              </a:rPr>
              <a:t>Florian Lütticke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99592" y="4660562"/>
            <a:ext cx="53285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Universität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Bonn,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Physikalisches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Institut, Nussallee 12 </a:t>
            </a:r>
            <a:endParaRPr lang="de-DE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131590"/>
            <a:ext cx="8571547" cy="3733158"/>
          </a:xfrm>
        </p:spPr>
        <p:txBody>
          <a:bodyPr/>
          <a:lstStyle/>
          <a:p>
            <a:r>
              <a:rPr lang="en-US" dirty="0" smtClean="0"/>
              <a:t>DAQ:</a:t>
            </a:r>
          </a:p>
          <a:p>
            <a:pPr lvl="1"/>
            <a:r>
              <a:rPr lang="en-US" dirty="0" smtClean="0"/>
              <a:t>Unified changes between Lab/TB Version and Belle 2 version</a:t>
            </a:r>
          </a:p>
          <a:p>
            <a:pPr lvl="1"/>
            <a:r>
              <a:rPr lang="en-US" dirty="0" smtClean="0"/>
              <a:t>Filtering known follow-up errors.</a:t>
            </a:r>
          </a:p>
          <a:p>
            <a:pPr lvl="1"/>
            <a:r>
              <a:rPr lang="en-US" dirty="0" smtClean="0"/>
              <a:t>Limited error count displayed per time interval (50 errors per 10 sec per DHC)</a:t>
            </a:r>
          </a:p>
          <a:p>
            <a:pPr lvl="1"/>
            <a:r>
              <a:rPr lang="en-US" dirty="0" smtClean="0"/>
              <a:t>Improved buffer size and timeout of event builder. </a:t>
            </a:r>
          </a:p>
          <a:p>
            <a:pPr lvl="1"/>
            <a:r>
              <a:rPr lang="en-US" dirty="0" err="1" smtClean="0"/>
              <a:t>Bugfixes</a:t>
            </a:r>
            <a:endParaRPr lang="en-US" dirty="0" smtClean="0"/>
          </a:p>
          <a:p>
            <a:r>
              <a:rPr lang="en-US" dirty="0" err="1" smtClean="0"/>
              <a:t>pyDepfetReader</a:t>
            </a:r>
            <a:endParaRPr lang="en-US" dirty="0" smtClean="0"/>
          </a:p>
          <a:p>
            <a:pPr lvl="1"/>
            <a:r>
              <a:rPr lang="en-US" dirty="0" smtClean="0"/>
              <a:t>Added error counters. Added option to readout trigger-offset.</a:t>
            </a:r>
          </a:p>
          <a:p>
            <a:pPr lvl="1"/>
            <a:r>
              <a:rPr lang="en-US" dirty="0" smtClean="0"/>
              <a:t>Big cleanup of underlying code. (Removed DHP02 and Hybrid 6 support)</a:t>
            </a:r>
          </a:p>
          <a:p>
            <a:pPr lvl="1"/>
            <a:r>
              <a:rPr lang="en-US" dirty="0" smtClean="0"/>
              <a:t>TCP Stability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network settings.</a:t>
            </a:r>
          </a:p>
          <a:p>
            <a:pPr lvl="1"/>
            <a:r>
              <a:rPr lang="en-US" dirty="0" smtClean="0"/>
              <a:t>Need to verify that they are applied after restart</a:t>
            </a:r>
          </a:p>
          <a:p>
            <a:r>
              <a:rPr lang="en-US" dirty="0" smtClean="0"/>
              <a:t>SSDs currently unused </a:t>
            </a:r>
            <a:r>
              <a:rPr lang="en-US" dirty="0" smtClean="0"/>
              <a:t>– needs some software changes to take data on them</a:t>
            </a:r>
            <a:endParaRPr lang="en-US" dirty="0" smtClean="0"/>
          </a:p>
          <a:p>
            <a:r>
              <a:rPr lang="en-US" dirty="0" smtClean="0"/>
              <a:t>HDDs sometimes in slow when too many analysis are running.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1" b="26143"/>
          <a:stretch/>
        </p:blipFill>
        <p:spPr bwMode="auto">
          <a:xfrm>
            <a:off x="2771800" y="3219822"/>
            <a:ext cx="4536504" cy="133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Issue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at startup: Power redundancy lost, System </a:t>
            </a:r>
            <a:r>
              <a:rPr lang="en-US" dirty="0" smtClean="0"/>
              <a:t>halted because </a:t>
            </a:r>
            <a:r>
              <a:rPr lang="en-US" dirty="0" err="1" smtClean="0"/>
              <a:t>itvdraws</a:t>
            </a:r>
            <a:r>
              <a:rPr lang="en-US" dirty="0" smtClean="0"/>
              <a:t> </a:t>
            </a:r>
            <a:r>
              <a:rPr lang="en-US" dirty="0"/>
              <a:t>too much </a:t>
            </a:r>
            <a:r>
              <a:rPr lang="en-US" dirty="0" smtClean="0"/>
              <a:t>power. </a:t>
            </a:r>
            <a:endParaRPr lang="en-US" dirty="0"/>
          </a:p>
          <a:p>
            <a:pPr lvl="1"/>
            <a:r>
              <a:rPr lang="en-US" dirty="0"/>
              <a:t>Only observed at startup. No problem running.</a:t>
            </a:r>
          </a:p>
          <a:p>
            <a:pPr lvl="1"/>
            <a:r>
              <a:rPr lang="en-US" dirty="0"/>
              <a:t>All time power spike was 295W – System as 2x 495W PS.</a:t>
            </a:r>
          </a:p>
          <a:p>
            <a:pPr lvl="1"/>
            <a:r>
              <a:rPr lang="en-US" dirty="0"/>
              <a:t>Dell support not helpful so far: Proposed solutions bad ( give up redundant PS and lower performance)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C:\Users\Florian\Pictures\serverPow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r="2767"/>
          <a:stretch/>
        </p:blipFill>
        <p:spPr bwMode="auto">
          <a:xfrm>
            <a:off x="72008" y="3196571"/>
            <a:ext cx="9036496" cy="14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Zombie process observed </a:t>
            </a:r>
            <a:r>
              <a:rPr lang="en-US" u="sng" dirty="0" smtClean="0"/>
              <a:t>once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Could not be killed and blocked a port  - restart </a:t>
            </a:r>
            <a:r>
              <a:rPr lang="en-US" dirty="0" smtClean="0"/>
              <a:t>of the server required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 don’t know how this can happen. It happened once.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Server firmware and drivers are outdated – need to be updated during next </a:t>
            </a:r>
            <a:r>
              <a:rPr lang="en-US" dirty="0" smtClean="0"/>
              <a:t>maintenance</a:t>
            </a:r>
          </a:p>
          <a:p>
            <a:endParaRPr lang="en-US" dirty="0"/>
          </a:p>
          <a:p>
            <a:r>
              <a:rPr lang="en-US" dirty="0" smtClean="0"/>
              <a:t>Backup server still </a:t>
            </a:r>
            <a:r>
              <a:rPr lang="en-US" dirty="0" smtClean="0"/>
              <a:t>unusable. Was converted to IOC Server.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have several IOCs running on the DAQ Server.</a:t>
            </a:r>
          </a:p>
          <a:p>
            <a:r>
              <a:rPr lang="en-US" dirty="0"/>
              <a:t>They are started as services which </a:t>
            </a:r>
            <a:r>
              <a:rPr lang="en-US" dirty="0" err="1" smtClean="0"/>
              <a:t>autorestart</a:t>
            </a:r>
            <a:r>
              <a:rPr lang="en-US" dirty="0" smtClean="0"/>
              <a:t> on crash.</a:t>
            </a:r>
          </a:p>
          <a:p>
            <a:r>
              <a:rPr lang="en-US" dirty="0" smtClean="0"/>
              <a:t>I </a:t>
            </a:r>
            <a:r>
              <a:rPr lang="en-US" dirty="0"/>
              <a:t>think this is a bad idea. It hides bugs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IOCs  should never </a:t>
            </a:r>
            <a:r>
              <a:rPr lang="en-US" dirty="0" smtClean="0"/>
              <a:t>crash.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they do, a bug report is needed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So the shifter should notice…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Example: right now, the </a:t>
            </a:r>
            <a:r>
              <a:rPr lang="en-US" dirty="0" err="1" smtClean="0"/>
              <a:t>elog</a:t>
            </a:r>
            <a:r>
              <a:rPr lang="en-US" dirty="0" smtClean="0"/>
              <a:t> server needs username and password after startup. It </a:t>
            </a:r>
            <a:r>
              <a:rPr lang="en-US" dirty="0" err="1" smtClean="0"/>
              <a:t>autostarts</a:t>
            </a:r>
            <a:r>
              <a:rPr lang="en-US" dirty="0" smtClean="0"/>
              <a:t> and hangs… </a:t>
            </a:r>
            <a:r>
              <a:rPr lang="en-US" dirty="0" smtClean="0"/>
              <a:t>but no one notices.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Dropbox\Kamera-Uploads\2019-04-13 16.59.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1"/>
          <a:stretch/>
        </p:blipFill>
        <p:spPr bwMode="auto">
          <a:xfrm>
            <a:off x="5796136" y="-668610"/>
            <a:ext cx="3484487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winkliges Dreieck 6"/>
          <p:cNvSpPr/>
          <p:nvPr/>
        </p:nvSpPr>
        <p:spPr>
          <a:xfrm>
            <a:off x="5768033" y="-1532706"/>
            <a:ext cx="3372222" cy="4752528"/>
          </a:xfrm>
          <a:prstGeom prst="rtTriangle">
            <a:avLst/>
          </a:prstGeom>
          <a:gradFill flip="none" rotWithShape="1">
            <a:gsLst>
              <a:gs pos="29000">
                <a:schemeClr val="bg1">
                  <a:lumMod val="100000"/>
                </a:schemeClr>
              </a:gs>
              <a:gs pos="42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DAQ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Investigation of DHE/DHP problems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Read </a:t>
            </a:r>
            <a:r>
              <a:rPr lang="en-US" dirty="0" smtClean="0"/>
              <a:t>and store error counters from local DAQ. (Number of CRC Errors, number of frames with bad size). Should be done in local DAQ IOC (</a:t>
            </a:r>
            <a:r>
              <a:rPr lang="en-US" dirty="0" err="1" smtClean="0"/>
              <a:t>elog</a:t>
            </a:r>
            <a:r>
              <a:rPr lang="en-US" dirty="0"/>
              <a:t> </a:t>
            </a:r>
            <a:r>
              <a:rPr lang="en-US" dirty="0" smtClean="0"/>
              <a:t>server).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Harrison prepared something like this for the TB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Analyze </a:t>
            </a:r>
            <a:r>
              <a:rPr lang="en-US" dirty="0" smtClean="0"/>
              <a:t>runs with new </a:t>
            </a:r>
            <a:r>
              <a:rPr lang="en-US" dirty="0" err="1" smtClean="0"/>
              <a:t>pyDepfetReader</a:t>
            </a:r>
            <a:r>
              <a:rPr lang="en-US" dirty="0" smtClean="0"/>
              <a:t> and have a look </a:t>
            </a:r>
            <a:r>
              <a:rPr lang="en-US" u="sng" dirty="0" smtClean="0"/>
              <a:t>when</a:t>
            </a:r>
            <a:r>
              <a:rPr lang="en-US" dirty="0" smtClean="0"/>
              <a:t> errors appear</a:t>
            </a:r>
            <a:r>
              <a:rPr lang="en-US" dirty="0" smtClean="0"/>
              <a:t>.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ONSEN got flooded by errors when data format checks were active</a:t>
            </a:r>
            <a:endParaRPr lang="en-US" dirty="0"/>
          </a:p>
          <a:p>
            <a:pPr marL="0" indent="0">
              <a:buNone/>
            </a:pPr>
            <a:r>
              <a:rPr lang="en-US" sz="2000" b="1" dirty="0" smtClean="0"/>
              <a:t>Server</a:t>
            </a:r>
            <a:endParaRPr lang="en-US" b="1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Maintenance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Backup server needs to be prepared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FET_Vorlage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DEPFET_Vorlage</Template>
  <TotalTime>0</TotalTime>
  <Words>422</Words>
  <Application>Microsoft Office PowerPoint</Application>
  <PresentationFormat>Bildschirmpräsentation (16:9)</PresentationFormat>
  <Paragraphs>65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Ebrima</vt:lpstr>
      <vt:lpstr>Exo 2 Semi Bold</vt:lpstr>
      <vt:lpstr>Exo 2</vt:lpstr>
      <vt:lpstr>DEPFET_Vorlage</vt:lpstr>
      <vt:lpstr>•Florian Lütticke</vt:lpstr>
      <vt:lpstr>Software</vt:lpstr>
      <vt:lpstr>Server</vt:lpstr>
      <vt:lpstr>Power Issue</vt:lpstr>
      <vt:lpstr>Issues</vt:lpstr>
      <vt:lpstr>Services on  DAQ Server</vt:lpstr>
      <vt:lpstr>Todo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Teststrahlstudien an großen DEPFET Pixelsensoren für den Belle II Vertexdetektor</dc:title>
  <dc:creator>Windows User</dc:creator>
  <cp:lastModifiedBy>Windows User</cp:lastModifiedBy>
  <cp:revision>142</cp:revision>
  <dcterms:created xsi:type="dcterms:W3CDTF">2018-03-21T15:43:20Z</dcterms:created>
  <dcterms:modified xsi:type="dcterms:W3CDTF">2019-05-27T08:31:40Z</dcterms:modified>
</cp:coreProperties>
</file>