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1"/>
  </p:sldMasterIdLst>
  <p:notesMasterIdLst>
    <p:notesMasterId r:id="rId19"/>
  </p:notesMasterIdLst>
  <p:sldIdLst>
    <p:sldId id="583" r:id="rId2"/>
    <p:sldId id="635" r:id="rId3"/>
    <p:sldId id="634" r:id="rId4"/>
    <p:sldId id="647" r:id="rId5"/>
    <p:sldId id="659" r:id="rId6"/>
    <p:sldId id="665" r:id="rId7"/>
    <p:sldId id="653" r:id="rId8"/>
    <p:sldId id="657" r:id="rId9"/>
    <p:sldId id="654" r:id="rId10"/>
    <p:sldId id="658" r:id="rId11"/>
    <p:sldId id="664" r:id="rId12"/>
    <p:sldId id="656" r:id="rId13"/>
    <p:sldId id="655" r:id="rId14"/>
    <p:sldId id="663" r:id="rId15"/>
    <p:sldId id="661" r:id="rId16"/>
    <p:sldId id="660" r:id="rId17"/>
    <p:sldId id="662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FFCC"/>
    <a:srgbClr val="99FFCC"/>
    <a:srgbClr val="99FF99"/>
    <a:srgbClr val="FFCC00"/>
    <a:srgbClr val="000000"/>
    <a:srgbClr val="FFFF00"/>
    <a:srgbClr val="FF6600"/>
    <a:srgbClr val="3399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8089" autoAdjust="0"/>
  </p:normalViewPr>
  <p:slideViewPr>
    <p:cSldViewPr>
      <p:cViewPr varScale="1">
        <p:scale>
          <a:sx n="77" d="100"/>
          <a:sy n="77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670" y="-102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725" y="0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725" y="9721243"/>
            <a:ext cx="30769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C64FE3-6EEA-43CE-BADA-756C43F34E77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42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01013" y="0"/>
            <a:ext cx="1042987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86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FF29F-412A-4CCD-969A-6823A2E3362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‹Nr.›</a:t>
            </a:fld>
            <a:endParaRPr lang="ja-JP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0"/>
            <a:ext cx="712879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				</a:t>
            </a:r>
          </a:p>
        </p:txBody>
      </p:sp>
      <p:sp>
        <p:nvSpPr>
          <p:cNvPr id="136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97650"/>
            <a:ext cx="5397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1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5FD4E496-7071-41B1-8C53-D6F54F32977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  <p:pic>
        <p:nvPicPr>
          <p:cNvPr id="1029" name="Picture 6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101013" y="0"/>
            <a:ext cx="10429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0" y="908050"/>
            <a:ext cx="9144000" cy="0"/>
          </a:xfrm>
          <a:prstGeom prst="line">
            <a:avLst/>
          </a:prstGeom>
          <a:ln w="571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0" y="6623774"/>
            <a:ext cx="352051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baseline="0" dirty="0" smtClean="0">
                <a:solidFill>
                  <a:schemeClr val="accent2"/>
                </a:solidFill>
              </a:rPr>
              <a:t>H.-G. Moser, DEPFET workshop. </a:t>
            </a:r>
            <a:r>
              <a:rPr lang="en-US" sz="1100" b="1" baseline="0" dirty="0" err="1" smtClean="0">
                <a:solidFill>
                  <a:schemeClr val="accent2"/>
                </a:solidFill>
              </a:rPr>
              <a:t>Seeon</a:t>
            </a:r>
            <a:r>
              <a:rPr lang="en-US" sz="1100" b="1" baseline="0" dirty="0" smtClean="0">
                <a:solidFill>
                  <a:schemeClr val="accent2"/>
                </a:solidFill>
              </a:rPr>
              <a:t>, May 2019</a:t>
            </a:r>
            <a:endParaRPr lang="en-US" sz="1100" b="1" dirty="0">
              <a:solidFill>
                <a:schemeClr val="accent2"/>
              </a:solidFill>
            </a:endParaRPr>
          </a:p>
        </p:txBody>
      </p:sp>
      <p:pic>
        <p:nvPicPr>
          <p:cNvPr id="9" name="Picture 9" descr="MPP_os_logo_cmyk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0"/>
            <a:ext cx="979291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42852"/>
            <a:ext cx="8839200" cy="639763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Ladder Assembly</a:t>
            </a:r>
            <a:endParaRPr lang="en-US" altLang="ja-JP" dirty="0"/>
          </a:p>
        </p:txBody>
      </p:sp>
      <p:sp>
        <p:nvSpPr>
          <p:cNvPr id="50191" name="Text Box 15"/>
          <p:cNvSpPr txBox="1">
            <a:spLocks noChangeArrowheads="1"/>
          </p:cNvSpPr>
          <p:nvPr/>
        </p:nvSpPr>
        <p:spPr bwMode="auto">
          <a:xfrm>
            <a:off x="5724525" y="1762125"/>
            <a:ext cx="34194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kumimoji="1" lang="ja-JP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294967295"/>
          </p:nvPr>
        </p:nvSpPr>
        <p:spPr>
          <a:xfrm>
            <a:off x="8676456" y="6525344"/>
            <a:ext cx="396106" cy="33265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900AE0D-ACA8-8A46-9BDC-9A47C6CCCDB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" name="Textfeld 1"/>
          <p:cNvSpPr txBox="1"/>
          <p:nvPr/>
        </p:nvSpPr>
        <p:spPr>
          <a:xfrm>
            <a:off x="6444208" y="4732817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New gluing procedure </a:t>
            </a:r>
          </a:p>
        </p:txBody>
      </p:sp>
      <p:pic>
        <p:nvPicPr>
          <p:cNvPr id="1026" name="Picture 2" descr="S:\Belle_2_MPP\Kontrollen zur Ladder-Fertigung\L2 Ladderklebung\2019.05.22 LK-42\stiffener-inspection-LK-4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94"/>
          <a:stretch/>
        </p:blipFill>
        <p:spPr bwMode="auto">
          <a:xfrm>
            <a:off x="0" y="980729"/>
            <a:ext cx="9144000" cy="56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5536" y="1992313"/>
            <a:ext cx="15757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New Method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Review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Changes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Test production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Results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2537069" cy="171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85412"/>
            <a:ext cx="2828156" cy="21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2818177" cy="2512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14464"/>
            <a:ext cx="2702968" cy="205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39552" y="2780928"/>
            <a:ext cx="1563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ESD protection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4716016" y="3356992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Gloves, net….</a:t>
            </a:r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395536" y="5949280"/>
            <a:ext cx="35862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person for coordination &amp; protocol</a:t>
            </a:r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4572000" y="5949280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Ceramic was cleaned and is stored in gel-packs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776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smtClean="0"/>
              <a:t>Features I</a:t>
            </a:r>
            <a:endParaRPr lang="en-GB" dirty="0"/>
          </a:p>
        </p:txBody>
      </p:sp>
      <p:pic>
        <p:nvPicPr>
          <p:cNvPr id="3075" name="Picture 3" descr="S:\Belle_2_MPP\Kontrollen zur Ladder-Fertigung\2019.05.21 Musashi Kleberauftrag\IMG_78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96752"/>
            <a:ext cx="383310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5358" y="1034323"/>
            <a:ext cx="3172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Control of glue dispensing using UV </a:t>
            </a:r>
            <a:r>
              <a:rPr lang="en-GB" dirty="0" smtClean="0"/>
              <a:t>light</a:t>
            </a:r>
          </a:p>
          <a:p>
            <a:r>
              <a:rPr lang="en-GB" dirty="0" smtClean="0"/>
              <a:t>(with bare eye even better)</a:t>
            </a:r>
            <a:endParaRPr lang="en-GB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6456" r="20091" b="16946"/>
          <a:stretch/>
        </p:blipFill>
        <p:spPr bwMode="auto">
          <a:xfrm>
            <a:off x="4257050" y="3789040"/>
            <a:ext cx="3860024" cy="263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179512" y="3894147"/>
            <a:ext cx="3172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Additional guiding pin (red) to reduce roll and till of lifter</a:t>
            </a:r>
          </a:p>
          <a:p>
            <a:endParaRPr lang="en-GB" dirty="0" smtClean="0"/>
          </a:p>
          <a:p>
            <a:r>
              <a:rPr lang="en-GB" dirty="0" smtClean="0"/>
              <a:t>=&gt; Exact positioning of stiffeners</a:t>
            </a:r>
          </a:p>
        </p:txBody>
      </p:sp>
    </p:spTree>
    <p:extLst>
      <p:ext uri="{BB962C8B-B14F-4D97-AF65-F5344CB8AC3E}">
        <p14:creationId xmlns:p14="http://schemas.microsoft.com/office/powerpoint/2010/main" val="952309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</a:t>
            </a:r>
            <a:r>
              <a:rPr lang="en-GB" dirty="0" smtClean="0"/>
              <a:t>Features II</a:t>
            </a:r>
            <a:endParaRPr lang="en-GB" dirty="0"/>
          </a:p>
        </p:txBody>
      </p:sp>
      <p:pic>
        <p:nvPicPr>
          <p:cNvPr id="3077" name="Picture 5" descr="S:\Belle_2_MPP\Kontrollen zur Ladder-Fertigung\2019.05.20 Face-up Finale Testklebung\IMG_7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67" y="386104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:\Belle_2_MPP\Kontrollen zur Ladder-Fertigung\L2 Ladderklebung\2019.05.22 LK-42\stiffener-inspection-LK-4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5" r="34195"/>
          <a:stretch/>
        </p:blipFill>
        <p:spPr bwMode="auto">
          <a:xfrm>
            <a:off x="6393027" y="1028085"/>
            <a:ext cx="2539313" cy="564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:\Belle_2_MPP\Kontrollen zur Ladder-Fertigung\2019.05.20 Face-up Finale Testklebung\IMG_75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668" y="1028085"/>
            <a:ext cx="3604732" cy="270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49773" y="2348880"/>
            <a:ext cx="218997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Raspberry Pi camera module for control of stiffener insertion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Life picture after insertion</a:t>
            </a:r>
          </a:p>
          <a:p>
            <a:r>
              <a:rPr lang="en-GB" dirty="0" smtClean="0"/>
              <a:t>(after removal of </a:t>
            </a:r>
            <a:r>
              <a:rPr lang="en-GB" dirty="0" err="1" smtClean="0"/>
              <a:t>liftener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Enables manual corrections, if needed</a:t>
            </a:r>
          </a:p>
        </p:txBody>
      </p:sp>
    </p:spTree>
    <p:extLst>
      <p:ext uri="{BB962C8B-B14F-4D97-AF65-F5344CB8AC3E}">
        <p14:creationId xmlns:p14="http://schemas.microsoft.com/office/powerpoint/2010/main" val="1127587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6868" y="908720"/>
            <a:ext cx="25289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After curing, before packing</a:t>
            </a:r>
          </a:p>
          <a:p>
            <a:r>
              <a:rPr lang="en-GB" sz="1400" dirty="0" smtClean="0"/>
              <a:t>Pictures of backside showing position of stiffeners</a:t>
            </a:r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Then</a:t>
            </a:r>
          </a:p>
          <a:p>
            <a:r>
              <a:rPr lang="en-GB" sz="1400" dirty="0" smtClean="0"/>
              <a:t>Survey and documentation with high resolution digital microscope (</a:t>
            </a:r>
            <a:r>
              <a:rPr lang="en-GB" sz="1400" dirty="0" err="1" smtClean="0"/>
              <a:t>Keyance</a:t>
            </a:r>
            <a:r>
              <a:rPr lang="en-GB" sz="1400" dirty="0" smtClean="0"/>
              <a:t>)</a:t>
            </a:r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/>
          </a:p>
          <a:p>
            <a:endParaRPr lang="en-GB" sz="1400" dirty="0" smtClean="0"/>
          </a:p>
          <a:p>
            <a:r>
              <a:rPr lang="en-GB" sz="1400" dirty="0" smtClean="0"/>
              <a:t>Finally: electrical test</a:t>
            </a:r>
            <a:endParaRPr lang="en-GB" sz="14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13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Controls &amp; Survey</a:t>
            </a:r>
            <a:endParaRPr lang="en-GB" dirty="0"/>
          </a:p>
        </p:txBody>
      </p:sp>
      <p:pic>
        <p:nvPicPr>
          <p:cNvPr id="2050" name="Picture 2" descr="S:\Belle_2_MPP\Kontrollen zur Ladder-Fertigung\.L2 Übungsklebung\2019.04.25 LK-39\2019.04.25 LK-39_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788" y="980728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S:\Belle_2_MPP\Kontrollen zur Ladder-Fertigung\.L2 Übungsklebung\2019.04.25 LK-39\2019.04.25 LK-39_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906" y="981296"/>
            <a:ext cx="2975573" cy="223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908262"/>
              </p:ext>
            </p:extLst>
          </p:nvPr>
        </p:nvGraphicFramePr>
        <p:xfrm>
          <a:off x="2652464" y="3284984"/>
          <a:ext cx="631202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04"/>
                <a:gridCol w="1052004"/>
                <a:gridCol w="1052004"/>
                <a:gridCol w="1052004"/>
                <a:gridCol w="1052004"/>
                <a:gridCol w="105200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Ladder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gap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err="1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GB" sz="1600" dirty="0" err="1" smtClean="0"/>
                        <a:t>x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GB" sz="1600" dirty="0" smtClean="0"/>
                        <a:t>h(wide)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GB" sz="1600" dirty="0" smtClean="0"/>
                        <a:t>h(small)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#39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Dummy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118µm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6.9µm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22µm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1µm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#40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Dummy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113µm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4.0µm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11µm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#41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Dummy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115µm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2.2µm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</a:t>
                      </a:r>
                      <a:r>
                        <a:rPr lang="en-GB" sz="1600" baseline="0" dirty="0" smtClean="0"/>
                        <a:t> 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9µm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#42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Grade B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115µm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5.7µm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15µm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6µm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51520" y="2977207"/>
            <a:ext cx="239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Ceramic stiffener position</a:t>
            </a:r>
            <a:endParaRPr lang="en-GB" sz="14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1813265" y="4777407"/>
            <a:ext cx="782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/>
              <a:t>Survey</a:t>
            </a:r>
            <a:endParaRPr lang="en-GB" sz="1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01607" y="6125533"/>
            <a:ext cx="2398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High resolution picture (to zoom in on pixel level)</a:t>
            </a:r>
            <a:endParaRPr lang="en-GB" sz="1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37" y="5149949"/>
            <a:ext cx="6416204" cy="167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834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Electrical Tests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052736"/>
            <a:ext cx="6404461" cy="2616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861048"/>
            <a:ext cx="654377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32483" y="1050444"/>
            <a:ext cx="2217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L42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 smtClean="0"/>
              <a:t>Functionality test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No optimization yet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feld 5"/>
          <p:cNvSpPr txBox="1"/>
          <p:nvPr/>
        </p:nvSpPr>
        <p:spPr>
          <a:xfrm>
            <a:off x="921642" y="2459797"/>
            <a:ext cx="1119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W02_OF1</a:t>
            </a:r>
            <a:endParaRPr lang="en-GB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899592" y="5106670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W03_OB1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036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Protocol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487" y="1124744"/>
            <a:ext cx="4299732" cy="251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478" y="4019880"/>
            <a:ext cx="4782741" cy="24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23600"/>
            <a:ext cx="4392488" cy="405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95536" y="1196752"/>
            <a:ext cx="417614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Detailed step by step instructions</a:t>
            </a:r>
          </a:p>
          <a:p>
            <a:r>
              <a:rPr lang="en-GB" dirty="0" smtClean="0"/>
              <a:t>Used for assembly protocol</a:t>
            </a:r>
          </a:p>
          <a:p>
            <a:endParaRPr lang="en-GB" dirty="0"/>
          </a:p>
          <a:p>
            <a:r>
              <a:rPr lang="en-GB" dirty="0" smtClean="0"/>
              <a:t>Scanned and stored with survey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8683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Schedule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058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473106" y="4572417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 L2 ladders could be ready by mid August</a:t>
            </a:r>
            <a:endParaRPr lang="en-GB" dirty="0"/>
          </a:p>
        </p:txBody>
      </p:sp>
      <p:sp>
        <p:nvSpPr>
          <p:cNvPr id="5" name="Geschweifte Klammer links 4"/>
          <p:cNvSpPr/>
          <p:nvPr/>
        </p:nvSpPr>
        <p:spPr>
          <a:xfrm>
            <a:off x="5569450" y="3717032"/>
            <a:ext cx="442710" cy="2088232"/>
          </a:xfrm>
          <a:prstGeom prst="leftBrac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feld 5"/>
          <p:cNvSpPr txBox="1"/>
          <p:nvPr/>
        </p:nvSpPr>
        <p:spPr>
          <a:xfrm>
            <a:off x="5004048" y="1556792"/>
            <a:ext cx="113845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 smtClean="0">
                <a:solidFill>
                  <a:srgbClr val="FF0000"/>
                </a:solidFill>
              </a:rPr>
              <a:t>Seeon</a:t>
            </a:r>
            <a:r>
              <a:rPr lang="en-GB" sz="1050" dirty="0" smtClean="0">
                <a:solidFill>
                  <a:srgbClr val="FF0000"/>
                </a:solidFill>
              </a:rPr>
              <a:t>/Vacation</a:t>
            </a:r>
            <a:endParaRPr lang="en-GB" dirty="0"/>
          </a:p>
        </p:txBody>
      </p:sp>
      <p:cxnSp>
        <p:nvCxnSpPr>
          <p:cNvPr id="10" name="Gerade Verbindung 9"/>
          <p:cNvCxnSpPr/>
          <p:nvPr/>
        </p:nvCxnSpPr>
        <p:spPr>
          <a:xfrm flipH="1">
            <a:off x="6012160" y="501317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6228184" y="5013176"/>
            <a:ext cx="15359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1"/>
                </a:solidFill>
              </a:rPr>
              <a:t>11 L2_FWD available</a:t>
            </a:r>
            <a:endParaRPr lang="en-GB" sz="1100" dirty="0">
              <a:solidFill>
                <a:schemeClr val="accent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932546" y="4869160"/>
            <a:ext cx="4972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>
                <a:solidFill>
                  <a:schemeClr val="accent1"/>
                </a:solidFill>
              </a:rPr>
              <a:t>25.7.</a:t>
            </a:r>
            <a:endParaRPr lang="en-GB" sz="11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46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17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323528" y="1124744"/>
            <a:ext cx="660789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Assembly procedure changed: </a:t>
            </a:r>
          </a:p>
          <a:p>
            <a:endParaRPr lang="en-GB" dirty="0"/>
          </a:p>
          <a:p>
            <a:r>
              <a:rPr lang="en-GB" dirty="0" smtClean="0"/>
              <a:t>	sensor surface not touched, </a:t>
            </a:r>
          </a:p>
          <a:p>
            <a:r>
              <a:rPr lang="en-GB" dirty="0"/>
              <a:t>	</a:t>
            </a:r>
            <a:r>
              <a:rPr lang="en-GB" dirty="0" smtClean="0"/>
              <a:t>stiffeners inserted from below using a tool</a:t>
            </a:r>
          </a:p>
          <a:p>
            <a:endParaRPr lang="en-GB" dirty="0"/>
          </a:p>
          <a:p>
            <a:r>
              <a:rPr lang="en-GB" dirty="0" smtClean="0"/>
              <a:t>Method and facilities were reviewed end of February</a:t>
            </a:r>
          </a:p>
          <a:p>
            <a:endParaRPr lang="en-GB" dirty="0"/>
          </a:p>
          <a:p>
            <a:r>
              <a:rPr lang="en-GB" dirty="0" smtClean="0"/>
              <a:t>	(Most) suggestions realized</a:t>
            </a:r>
          </a:p>
          <a:p>
            <a:endParaRPr lang="en-GB" dirty="0"/>
          </a:p>
          <a:p>
            <a:r>
              <a:rPr lang="en-GB" dirty="0" smtClean="0"/>
              <a:t>Test with dummy (1 simple dummy, 3 </a:t>
            </a:r>
            <a:r>
              <a:rPr lang="en-GB" dirty="0" err="1" smtClean="0"/>
              <a:t>Kapton</a:t>
            </a:r>
            <a:r>
              <a:rPr lang="en-GB" dirty="0" smtClean="0"/>
              <a:t> dummies)</a:t>
            </a:r>
          </a:p>
          <a:p>
            <a:endParaRPr lang="en-GB" dirty="0"/>
          </a:p>
          <a:p>
            <a:r>
              <a:rPr lang="en-GB" dirty="0" smtClean="0"/>
              <a:t>	Some improvements needed</a:t>
            </a:r>
          </a:p>
          <a:p>
            <a:r>
              <a:rPr lang="en-GB" dirty="0"/>
              <a:t>	</a:t>
            </a:r>
            <a:r>
              <a:rPr lang="en-GB" dirty="0" smtClean="0"/>
              <a:t>last 3 assemblies very successful</a:t>
            </a:r>
          </a:p>
          <a:p>
            <a:endParaRPr lang="en-GB" dirty="0"/>
          </a:p>
          <a:p>
            <a:r>
              <a:rPr lang="en-GB" dirty="0" smtClean="0"/>
              <a:t>Grade B ladder successfully glued and tested</a:t>
            </a:r>
          </a:p>
          <a:p>
            <a:endParaRPr lang="en-GB" dirty="0"/>
          </a:p>
          <a:p>
            <a:r>
              <a:rPr lang="en-GB" dirty="0" smtClean="0"/>
              <a:t>Gluing procedure needs 1:40h (plus time for module test &amp; inspection)</a:t>
            </a:r>
          </a:p>
          <a:p>
            <a:r>
              <a:rPr lang="en-GB" dirty="0" smtClean="0"/>
              <a:t>Curing time 48h</a:t>
            </a:r>
          </a:p>
          <a:p>
            <a:r>
              <a:rPr lang="en-GB" dirty="0" smtClean="0"/>
              <a:t>1h to take out and pack (plus survey and electrical test)</a:t>
            </a:r>
          </a:p>
          <a:p>
            <a:r>
              <a:rPr lang="en-GB" dirty="0" smtClean="0"/>
              <a:t>Can comfortably glue two ladders a week</a:t>
            </a:r>
          </a:p>
          <a:p>
            <a:endParaRPr lang="en-GB" dirty="0"/>
          </a:p>
          <a:p>
            <a:r>
              <a:rPr lang="en-GB" dirty="0" smtClean="0"/>
              <a:t>Hope to get green light for series production (mid June, till mid August)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431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2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Old procedure</a:t>
            </a:r>
            <a:endParaRPr lang="en-GB" dirty="0"/>
          </a:p>
        </p:txBody>
      </p:sp>
      <p:pic>
        <p:nvPicPr>
          <p:cNvPr id="9220" name="Picture 4" descr="D:\Belle II\Assembly Jigs\Trockentest Januar 2017\LUJ Fertigungsablauf\IMG_49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835778" cy="21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Belle II\Assembly Jigs\Trockentest Januar 2017\LUJ Fertigungsablauf\IMG_48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6" y="1052736"/>
            <a:ext cx="2821416" cy="21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Belle II\Assembly Jigs\Trockentest Januar 2017\LUJ Fertigungsablauf\IMG_48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052736"/>
            <a:ext cx="2831349" cy="212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95536" y="3573016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Module face up on jig                   	Assembly jig put on		   Ceramic stiffeners insert manually</a:t>
            </a:r>
          </a:p>
          <a:p>
            <a:r>
              <a:rPr lang="en-GB" sz="1400" dirty="0" smtClean="0"/>
              <a:t>			Module fixed by vacuum	    from above</a:t>
            </a:r>
          </a:p>
        </p:txBody>
      </p:sp>
      <p:sp>
        <p:nvSpPr>
          <p:cNvPr id="4" name="Rechteck 3"/>
          <p:cNvSpPr/>
          <p:nvPr/>
        </p:nvSpPr>
        <p:spPr>
          <a:xfrm>
            <a:off x="395536" y="4221088"/>
            <a:ext cx="83529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Problem: Particles </a:t>
            </a:r>
            <a:r>
              <a:rPr lang="en-GB" dirty="0"/>
              <a:t>pressed by into </a:t>
            </a:r>
            <a:r>
              <a:rPr lang="en-GB" dirty="0" smtClean="0"/>
              <a:t>module surface </a:t>
            </a:r>
            <a:r>
              <a:rPr lang="en-GB" dirty="0"/>
              <a:t>(sensitive) leading to shorts:</a:t>
            </a:r>
          </a:p>
          <a:p>
            <a:r>
              <a:rPr lang="en-GB" dirty="0"/>
              <a:t>	- dead drain lines</a:t>
            </a:r>
          </a:p>
          <a:p>
            <a:r>
              <a:rPr lang="en-GB" dirty="0"/>
              <a:t>	- complete failure of the </a:t>
            </a:r>
            <a:r>
              <a:rPr lang="en-GB" dirty="0" smtClean="0"/>
              <a:t>module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69"/>
          <a:stretch/>
        </p:blipFill>
        <p:spPr bwMode="auto">
          <a:xfrm>
            <a:off x="4860032" y="4526727"/>
            <a:ext cx="3126927" cy="2167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8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Statistics</a:t>
            </a:r>
            <a:endParaRPr lang="en-GB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4983480" cy="5303520"/>
          </a:xfrm>
          <a:prstGeom prst="rect">
            <a:avLst/>
          </a:prstGeom>
          <a:solidFill>
            <a:srgbClr val="CCFFCC"/>
          </a:solidFill>
          <a:ln>
            <a:noFill/>
          </a:ln>
        </p:spPr>
      </p:pic>
      <p:sp>
        <p:nvSpPr>
          <p:cNvPr id="5" name="Textfeld 4"/>
          <p:cNvSpPr txBox="1"/>
          <p:nvPr/>
        </p:nvSpPr>
        <p:spPr>
          <a:xfrm>
            <a:off x="5162992" y="1124744"/>
            <a:ext cx="3968522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 ‘hot’ ladders glued</a:t>
            </a:r>
          </a:p>
          <a:p>
            <a:r>
              <a:rPr lang="en-GB" dirty="0" smtClean="0"/>
              <a:t>11 working ladders (10 in Phase III)</a:t>
            </a:r>
          </a:p>
          <a:p>
            <a:endParaRPr lang="en-GB" dirty="0"/>
          </a:p>
          <a:p>
            <a:r>
              <a:rPr lang="en-GB" dirty="0" smtClean="0"/>
              <a:t>1: PS malfunction</a:t>
            </a:r>
          </a:p>
          <a:p>
            <a:r>
              <a:rPr lang="en-GB" dirty="0" smtClean="0"/>
              <a:t>1: jig misaligned</a:t>
            </a:r>
          </a:p>
          <a:p>
            <a:r>
              <a:rPr lang="en-GB" dirty="0" smtClean="0"/>
              <a:t>1: hit by screwdriver</a:t>
            </a:r>
          </a:p>
          <a:p>
            <a:r>
              <a:rPr lang="en-GB" dirty="0" smtClean="0"/>
              <a:t>1: particle</a:t>
            </a:r>
          </a:p>
          <a:p>
            <a:r>
              <a:rPr lang="en-GB" dirty="0" smtClean="0"/>
              <a:t>1: high wire bonds</a:t>
            </a:r>
          </a:p>
          <a:p>
            <a:r>
              <a:rPr lang="en-GB" dirty="0" smtClean="0"/>
              <a:t>1: cracked when mounting</a:t>
            </a:r>
          </a:p>
          <a:p>
            <a:r>
              <a:rPr lang="en-GB" dirty="0" smtClean="0"/>
              <a:t>1: unknown</a:t>
            </a:r>
          </a:p>
          <a:p>
            <a:endParaRPr lang="en-GB" dirty="0"/>
          </a:p>
          <a:p>
            <a:r>
              <a:rPr lang="en-GB" dirty="0" smtClean="0"/>
              <a:t>Damage by particles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Some drain lines in 1 module</a:t>
            </a:r>
          </a:p>
          <a:p>
            <a:pPr marL="285750" indent="-285750">
              <a:buFontTx/>
              <a:buChar char="-"/>
            </a:pPr>
            <a:r>
              <a:rPr lang="en-GB" dirty="0" smtClean="0"/>
              <a:t>2 dead modules (in one ladder)</a:t>
            </a:r>
          </a:p>
          <a:p>
            <a:pPr marL="285750" indent="-285750">
              <a:buFontTx/>
              <a:buChar char="-"/>
            </a:pPr>
            <a:r>
              <a:rPr lang="en-GB" dirty="0"/>
              <a:t>u</a:t>
            </a:r>
            <a:r>
              <a:rPr lang="en-GB" dirty="0" smtClean="0"/>
              <a:t>nknown (hidden by screwdriver </a:t>
            </a:r>
            <a:r>
              <a:rPr lang="en-GB" dirty="0" err="1" smtClean="0"/>
              <a:t>acc</a:t>
            </a:r>
            <a:r>
              <a:rPr lang="en-GB" dirty="0" smtClean="0"/>
              <a:t>).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 typeface="Symbol"/>
              <a:buChar char="Þ"/>
            </a:pPr>
            <a:r>
              <a:rPr lang="en-GB" dirty="0" smtClean="0"/>
              <a:t>~ 4 occasions</a:t>
            </a:r>
          </a:p>
        </p:txBody>
      </p:sp>
      <p:sp>
        <p:nvSpPr>
          <p:cNvPr id="6" name="Geschweifte Klammer rechts 5"/>
          <p:cNvSpPr/>
          <p:nvPr/>
        </p:nvSpPr>
        <p:spPr>
          <a:xfrm>
            <a:off x="5292080" y="5402838"/>
            <a:ext cx="144016" cy="906482"/>
          </a:xfrm>
          <a:prstGeom prst="rightBrac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feld 6"/>
          <p:cNvSpPr txBox="1"/>
          <p:nvPr/>
        </p:nvSpPr>
        <p:spPr>
          <a:xfrm>
            <a:off x="5436096" y="5717579"/>
            <a:ext cx="14176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With nylon mesh</a:t>
            </a:r>
            <a:endParaRPr lang="en-GB" sz="1200" b="1" dirty="0"/>
          </a:p>
        </p:txBody>
      </p:sp>
      <p:sp>
        <p:nvSpPr>
          <p:cNvPr id="8" name="Rechteck 7"/>
          <p:cNvSpPr/>
          <p:nvPr/>
        </p:nvSpPr>
        <p:spPr>
          <a:xfrm>
            <a:off x="2671252" y="2996952"/>
            <a:ext cx="820628" cy="26683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Method</a:t>
            </a:r>
            <a:endParaRPr lang="en-GB" dirty="0"/>
          </a:p>
        </p:txBody>
      </p:sp>
      <p:pic>
        <p:nvPicPr>
          <p:cNvPr id="6146" name="Picture 2" descr="S:\Belle_2_MPP\Kontrollen zur Ladder-Fertigung\2019.01.17 Face up Testlauf mit 3D-Druckteilen\IMG_739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28" b="29759"/>
          <a:stretch/>
        </p:blipFill>
        <p:spPr bwMode="auto">
          <a:xfrm>
            <a:off x="755576" y="1835288"/>
            <a:ext cx="4747176" cy="297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141600" y="5149260"/>
            <a:ext cx="6167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First prototype for </a:t>
            </a:r>
            <a:r>
              <a:rPr lang="en-GB" sz="1800" b="1" dirty="0" smtClean="0"/>
              <a:t>tests</a:t>
            </a:r>
            <a:r>
              <a:rPr lang="en-GB" sz="1800" b="1" dirty="0" smtClean="0"/>
              <a:t> </a:t>
            </a:r>
            <a:r>
              <a:rPr lang="en-GB" sz="1800" b="1" dirty="0" smtClean="0"/>
              <a:t>(made in 3D printed plastic)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Insertion is made once both modules are together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1" dirty="0" smtClean="0"/>
              <a:t>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module removed here for visibility</a:t>
            </a:r>
            <a:endParaRPr lang="en-GB" sz="1800" b="1" dirty="0"/>
          </a:p>
        </p:txBody>
      </p:sp>
      <p:grpSp>
        <p:nvGrpSpPr>
          <p:cNvPr id="10" name="Gruppieren 9"/>
          <p:cNvGrpSpPr/>
          <p:nvPr/>
        </p:nvGrpSpPr>
        <p:grpSpPr>
          <a:xfrm>
            <a:off x="5713052" y="1830847"/>
            <a:ext cx="2960410" cy="2823841"/>
            <a:chOff x="6156176" y="1289853"/>
            <a:chExt cx="2960410" cy="2823841"/>
          </a:xfrm>
        </p:grpSpPr>
        <p:pic>
          <p:nvPicPr>
            <p:cNvPr id="11" name="Picture 2" descr="C:\Users\Moser\AppData\Local\Microsoft\Windows\INetCache\Content.Outlook\IX65OJDE\106-074800-014-a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9" r="24618"/>
            <a:stretch/>
          </p:blipFill>
          <p:spPr bwMode="auto">
            <a:xfrm>
              <a:off x="6156176" y="1289853"/>
              <a:ext cx="2960410" cy="28238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Pfeil nach unten 11"/>
            <p:cNvSpPr/>
            <p:nvPr/>
          </p:nvSpPr>
          <p:spPr>
            <a:xfrm flipV="1">
              <a:off x="7394065" y="3068960"/>
              <a:ext cx="484632" cy="7123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Pfeil nach unten 12"/>
            <p:cNvSpPr/>
            <p:nvPr/>
          </p:nvSpPr>
          <p:spPr>
            <a:xfrm flipV="1">
              <a:off x="8244408" y="2515463"/>
              <a:ext cx="484632" cy="7123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179512" y="1196752"/>
            <a:ext cx="6596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Mount modules face up on alignment jig: surface not touched anymore</a:t>
            </a:r>
          </a:p>
          <a:p>
            <a:r>
              <a:rPr lang="en-GB" dirty="0" smtClean="0"/>
              <a:t>Insert stiffeners using a tool from below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829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Lifting </a:t>
            </a:r>
            <a:endParaRPr lang="en-GB" dirty="0"/>
          </a:p>
        </p:txBody>
      </p:sp>
      <p:pic>
        <p:nvPicPr>
          <p:cNvPr id="6146" name="Picture 2" descr="S:\Belle_2_MPP\Kontrollen zur Ladder-Fertigung\2019.05.20 Face-up Finale Testklebung\IMG_774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8" t="40044" r="24951" b="14558"/>
          <a:stretch/>
        </p:blipFill>
        <p:spPr bwMode="auto">
          <a:xfrm>
            <a:off x="539551" y="1052736"/>
            <a:ext cx="8158503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99592" y="5872916"/>
            <a:ext cx="633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Watch for over-travel optically and acoustically (vacuum!)</a:t>
            </a:r>
          </a:p>
          <a:p>
            <a:r>
              <a:rPr lang="en-GB" dirty="0" smtClean="0"/>
              <a:t>Height changes measured before/after alignment and after insertion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493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Other changes</a:t>
            </a:r>
            <a:endParaRPr lang="en-GB" dirty="0"/>
          </a:p>
        </p:txBody>
      </p:sp>
      <p:pic>
        <p:nvPicPr>
          <p:cNvPr id="6146" name="Picture 2" descr="S:\Belle_2_MPP\Kontrollen zur Ladder-Fertigung\2019.05.20 Face-up Finale Testklebung\IMG_76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6" t="12082" r="16874" b="30313"/>
          <a:stretch/>
        </p:blipFill>
        <p:spPr bwMode="auto">
          <a:xfrm>
            <a:off x="323528" y="1988840"/>
            <a:ext cx="2709154" cy="24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S:\Belle_2_MPP\Kontrollen zur Ladder-Fertigung\2019.05.20 Face-up Finale Testklebung\IMG_769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4" r="11623"/>
          <a:stretch/>
        </p:blipFill>
        <p:spPr bwMode="auto">
          <a:xfrm>
            <a:off x="3275856" y="1988840"/>
            <a:ext cx="2533135" cy="2493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:\Belle_2_MPP\Kontrollen zur Ladder-Fertigung\2019.05.20 Face-up Finale Testklebung\IMG_78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7" t="45073" r="34071" b="-1"/>
          <a:stretch/>
        </p:blipFill>
        <p:spPr bwMode="auto">
          <a:xfrm>
            <a:off x="6084168" y="1988841"/>
            <a:ext cx="2849371" cy="249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23529" y="1196752"/>
            <a:ext cx="2709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Transfer module manually form storage jig to alignment jig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23528" y="4797152"/>
            <a:ext cx="27091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Rather easy</a:t>
            </a:r>
          </a:p>
          <a:p>
            <a:r>
              <a:rPr lang="en-GB" dirty="0" smtClean="0"/>
              <a:t>No flip over and risk of jamming</a:t>
            </a:r>
          </a:p>
          <a:p>
            <a:r>
              <a:rPr lang="en-GB" dirty="0" smtClean="0"/>
              <a:t>Guiding pillars added (proposed at review)</a:t>
            </a:r>
            <a:endParaRPr lang="en-GB" dirty="0"/>
          </a:p>
        </p:txBody>
      </p:sp>
      <p:sp>
        <p:nvSpPr>
          <p:cNvPr id="12" name="Textfeld 11"/>
          <p:cNvSpPr txBox="1"/>
          <p:nvPr/>
        </p:nvSpPr>
        <p:spPr>
          <a:xfrm>
            <a:off x="3303006" y="1196752"/>
            <a:ext cx="270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Automatic glue dispensing on ceramics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3303006" y="4797152"/>
            <a:ext cx="27091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Better reproducible</a:t>
            </a:r>
          </a:p>
          <a:p>
            <a:endParaRPr lang="en-GB" dirty="0"/>
          </a:p>
          <a:p>
            <a:r>
              <a:rPr lang="en-GB" dirty="0" smtClean="0"/>
              <a:t>Glue dispenser tested</a:t>
            </a:r>
          </a:p>
          <a:p>
            <a:r>
              <a:rPr lang="en-GB" dirty="0" smtClean="0"/>
              <a:t>(series of test dispensing)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11318" y="1196752"/>
            <a:ext cx="2709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Transfer to ladder gig using a ‘bone’ tool (like for ladder mounting)</a:t>
            </a:r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6111318" y="4797152"/>
            <a:ext cx="2709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 flip over and risk of jamming</a:t>
            </a:r>
          </a:p>
        </p:txBody>
      </p:sp>
    </p:spTree>
    <p:extLst>
      <p:ext uri="{BB962C8B-B14F-4D97-AF65-F5344CB8AC3E}">
        <p14:creationId xmlns:p14="http://schemas.microsoft.com/office/powerpoint/2010/main" val="162184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7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107504" y="1052735"/>
            <a:ext cx="885698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Review held end of February</a:t>
            </a:r>
          </a:p>
          <a:p>
            <a:endParaRPr lang="en-GB" dirty="0"/>
          </a:p>
          <a:p>
            <a:r>
              <a:rPr lang="en-GB" dirty="0" smtClean="0"/>
              <a:t>Reviewers</a:t>
            </a:r>
            <a:r>
              <a:rPr lang="en-GB" dirty="0"/>
              <a:t>: Jelena Ninkovic, Ariane Frey, Igor Konorov, Hans Krüger, Christian Irmler </a:t>
            </a:r>
          </a:p>
          <a:p>
            <a:r>
              <a:rPr lang="en-GB" dirty="0"/>
              <a:t>Participants: Carsten Niebuhr, Laci Andricek, Karl-Heinz Ackermann, Hans-Günther Moser </a:t>
            </a:r>
            <a:endParaRPr lang="en-GB" dirty="0" smtClean="0"/>
          </a:p>
          <a:p>
            <a:endParaRPr lang="en-GB" dirty="0"/>
          </a:p>
          <a:p>
            <a:pPr marL="342900" indent="-342900">
              <a:buAutoNum type="alphaUcParenR"/>
            </a:pPr>
            <a:r>
              <a:rPr lang="en-US" dirty="0" smtClean="0"/>
              <a:t>General recommendations on workspace</a:t>
            </a:r>
          </a:p>
          <a:p>
            <a:endParaRPr lang="en-US" dirty="0" smtClean="0"/>
          </a:p>
          <a:p>
            <a:r>
              <a:rPr lang="en-US" dirty="0" smtClean="0"/>
              <a:t>Cleanliness </a:t>
            </a:r>
            <a:r>
              <a:rPr lang="en-US" dirty="0"/>
              <a:t>of the assembly area and of the tables inside clean room should be improved.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Materials </a:t>
            </a:r>
            <a:r>
              <a:rPr lang="en-US" sz="1400" dirty="0"/>
              <a:t>like wood, paper, carton boxes, etc. should be removed as much as possible </a:t>
            </a:r>
            <a:r>
              <a:rPr lang="en-US" sz="1400" dirty="0" smtClean="0"/>
              <a:t>  </a:t>
            </a:r>
            <a:r>
              <a:rPr lang="en-US" sz="1400" b="1" dirty="0" smtClean="0">
                <a:solidFill>
                  <a:srgbClr val="00B050"/>
                </a:solidFill>
              </a:rPr>
              <a:t>done</a:t>
            </a:r>
            <a:endParaRPr lang="en-US" sz="1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Unused </a:t>
            </a:r>
            <a:r>
              <a:rPr lang="en-US" sz="1400" dirty="0"/>
              <a:t>setups and equipment should be, so far possible, dissembled and stored somewhere outside the assembly room. </a:t>
            </a:r>
            <a:r>
              <a:rPr lang="en-US" sz="1400" b="1" dirty="0" smtClean="0">
                <a:solidFill>
                  <a:srgbClr val="00B050"/>
                </a:solidFill>
              </a:rPr>
              <a:t>Done (ATLAS MTD equipment, unused measuring microscope removed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 </a:t>
            </a:r>
            <a:r>
              <a:rPr lang="en-US" sz="1400" dirty="0"/>
              <a:t>systematic cleaning of the room and all tools is required </a:t>
            </a:r>
            <a:r>
              <a:rPr lang="en-US" sz="1400" b="1" dirty="0" smtClean="0">
                <a:solidFill>
                  <a:srgbClr val="00B050"/>
                </a:solidFill>
              </a:rPr>
              <a:t>done, regular cleaning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Operator </a:t>
            </a:r>
            <a:r>
              <a:rPr lang="en-US" sz="1400" dirty="0"/>
              <a:t>policies must be defined: clothes, gloves, static check, ESD-safety, who should be in, etc</a:t>
            </a:r>
            <a:r>
              <a:rPr lang="en-US" sz="1400" dirty="0" smtClean="0"/>
              <a:t>. </a:t>
            </a:r>
            <a:r>
              <a:rPr lang="en-US" sz="1400" b="1" dirty="0" smtClean="0">
                <a:solidFill>
                  <a:srgbClr val="00B050"/>
                </a:solidFill>
              </a:rPr>
              <a:t>done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Gloves </a:t>
            </a:r>
            <a:r>
              <a:rPr lang="en-US" sz="1400" dirty="0"/>
              <a:t>should be worn all the times </a:t>
            </a:r>
            <a:r>
              <a:rPr lang="en-US" sz="1400" b="1" dirty="0" smtClean="0">
                <a:solidFill>
                  <a:srgbClr val="00B050"/>
                </a:solidFill>
              </a:rPr>
              <a:t>done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Tables </a:t>
            </a:r>
            <a:r>
              <a:rPr lang="en-US" sz="1400" dirty="0"/>
              <a:t>and floor should be equipped with ESD </a:t>
            </a:r>
            <a:r>
              <a:rPr lang="en-US" sz="1400" dirty="0" smtClean="0"/>
              <a:t>mats </a:t>
            </a:r>
            <a:r>
              <a:rPr lang="en-US" sz="1400" b="1" dirty="0" smtClean="0">
                <a:solidFill>
                  <a:srgbClr val="00B050"/>
                </a:solidFill>
              </a:rPr>
              <a:t>done</a:t>
            </a:r>
            <a:r>
              <a:rPr lang="en-US" sz="1400" dirty="0" smtClean="0"/>
              <a:t> 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Use </a:t>
            </a:r>
            <a:r>
              <a:rPr lang="en-US" sz="1400" dirty="0"/>
              <a:t>cleanroom sticks with soft Teflon tips or equivalent soft material instead of tools with metal tips (in particular no metal tweezers to handle the ceramic inserts) </a:t>
            </a:r>
            <a:r>
              <a:rPr lang="en-US" sz="1400" b="1" dirty="0" smtClean="0">
                <a:solidFill>
                  <a:srgbClr val="00B050"/>
                </a:solidFill>
              </a:rPr>
              <a:t>done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Proper </a:t>
            </a:r>
            <a:r>
              <a:rPr lang="en-US" sz="1400" dirty="0"/>
              <a:t>microscope for visual inspection and quality control should be in </a:t>
            </a:r>
            <a:r>
              <a:rPr lang="en-US" sz="1400" dirty="0" smtClean="0"/>
              <a:t>place. </a:t>
            </a:r>
            <a:r>
              <a:rPr lang="en-US" sz="1400" b="1" dirty="0">
                <a:solidFill>
                  <a:srgbClr val="00B050"/>
                </a:solidFill>
              </a:rPr>
              <a:t>T</a:t>
            </a:r>
            <a:r>
              <a:rPr lang="en-US" sz="1400" b="1" dirty="0" smtClean="0">
                <a:solidFill>
                  <a:srgbClr val="00B050"/>
                </a:solidFill>
              </a:rPr>
              <a:t>wo microscopes available (classical and </a:t>
            </a:r>
            <a:r>
              <a:rPr lang="en-US" sz="1400" b="1" dirty="0" err="1" smtClean="0">
                <a:solidFill>
                  <a:srgbClr val="00B050"/>
                </a:solidFill>
              </a:rPr>
              <a:t>digitial</a:t>
            </a:r>
            <a:r>
              <a:rPr lang="en-US" sz="1400" b="1" dirty="0" smtClean="0">
                <a:solidFill>
                  <a:srgbClr val="00B050"/>
                </a:solidFill>
              </a:rPr>
              <a:t>, final survey by Keyence microscope outside)</a:t>
            </a:r>
            <a:endParaRPr lang="en-US" sz="1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Usage </a:t>
            </a:r>
            <a:r>
              <a:rPr lang="en-US" sz="1400" dirty="0"/>
              <a:t>of the clean room should be exclusively granted to PXD group for ladder assembly and module testing until work is completed. </a:t>
            </a:r>
            <a:r>
              <a:rPr lang="en-US" sz="1400" b="1" dirty="0" smtClean="0">
                <a:solidFill>
                  <a:srgbClr val="00B050"/>
                </a:solidFill>
              </a:rPr>
              <a:t>Exclusively PXD</a:t>
            </a:r>
            <a:endParaRPr lang="en-US" sz="1400" b="1" dirty="0">
              <a:solidFill>
                <a:srgbClr val="00B050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2937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8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Cleanroom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89" y="980728"/>
            <a:ext cx="3495523" cy="23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093" y="980728"/>
            <a:ext cx="3361403" cy="231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868" y="3861048"/>
            <a:ext cx="3349236" cy="24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440" y="3836492"/>
            <a:ext cx="3352056" cy="2472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79512" y="1032991"/>
            <a:ext cx="1905077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Unused equipment removed</a:t>
            </a:r>
          </a:p>
          <a:p>
            <a:endParaRPr lang="en-GB" sz="1400" dirty="0" smtClean="0"/>
          </a:p>
          <a:p>
            <a:r>
              <a:rPr lang="en-GB" sz="1400" dirty="0" smtClean="0"/>
              <a:t>Better access to alignment setup</a:t>
            </a:r>
          </a:p>
          <a:p>
            <a:endParaRPr lang="en-GB" sz="1400" dirty="0"/>
          </a:p>
          <a:p>
            <a:r>
              <a:rPr lang="en-GB" sz="1400" dirty="0" smtClean="0"/>
              <a:t>ESD mats on floor and tables</a:t>
            </a:r>
          </a:p>
          <a:p>
            <a:endParaRPr lang="en-GB" sz="1400" dirty="0" smtClean="0"/>
          </a:p>
          <a:p>
            <a:r>
              <a:rPr lang="en-GB" sz="1400" dirty="0" smtClean="0"/>
              <a:t>No loose cables </a:t>
            </a:r>
            <a:r>
              <a:rPr lang="en-GB" sz="1400" dirty="0" err="1" smtClean="0"/>
              <a:t>etc</a:t>
            </a:r>
            <a:r>
              <a:rPr lang="en-GB" sz="1400" dirty="0" smtClean="0"/>
              <a:t> (easier cleaning)</a:t>
            </a:r>
          </a:p>
          <a:p>
            <a:endParaRPr lang="en-GB" sz="1400" dirty="0" smtClean="0"/>
          </a:p>
          <a:p>
            <a:r>
              <a:rPr lang="en-GB" sz="1400" dirty="0" smtClean="0"/>
              <a:t>2x cleaning/week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245222" y="3334121"/>
            <a:ext cx="12105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Overall view </a:t>
            </a:r>
            <a:endParaRPr lang="en-GB" sz="1400" dirty="0"/>
          </a:p>
        </p:txBody>
      </p:sp>
      <p:sp>
        <p:nvSpPr>
          <p:cNvPr id="10" name="Textfeld 9"/>
          <p:cNvSpPr txBox="1"/>
          <p:nvPr/>
        </p:nvSpPr>
        <p:spPr>
          <a:xfrm>
            <a:off x="5737676" y="3356992"/>
            <a:ext cx="26933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Assembly workspace (</a:t>
            </a:r>
            <a:r>
              <a:rPr lang="en-GB" sz="1400" dirty="0" err="1" smtClean="0"/>
              <a:t>flowbox</a:t>
            </a:r>
            <a:r>
              <a:rPr lang="en-GB" sz="1400" dirty="0" smtClean="0"/>
              <a:t>) </a:t>
            </a:r>
            <a:endParaRPr lang="en-GB" sz="1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81292" y="6381328"/>
            <a:ext cx="27318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Algnment</a:t>
            </a:r>
            <a:r>
              <a:rPr lang="en-GB" sz="1400" dirty="0" smtClean="0"/>
              <a:t> setup, </a:t>
            </a:r>
            <a:r>
              <a:rPr lang="en-GB" sz="1400" dirty="0" err="1" smtClean="0"/>
              <a:t>Mitotoyo</a:t>
            </a:r>
            <a:r>
              <a:rPr lang="en-GB" sz="1400" dirty="0" smtClean="0"/>
              <a:t> CMM </a:t>
            </a:r>
            <a:endParaRPr lang="en-GB" sz="1400" dirty="0"/>
          </a:p>
        </p:txBody>
      </p:sp>
      <p:sp>
        <p:nvSpPr>
          <p:cNvPr id="12" name="Textfeld 11"/>
          <p:cNvSpPr txBox="1"/>
          <p:nvPr/>
        </p:nvSpPr>
        <p:spPr>
          <a:xfrm>
            <a:off x="5809684" y="6361583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Inspection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817333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2F81-601E-B447-A2CF-B5EA96351142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395536" y="980728"/>
            <a:ext cx="820891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B) Detailed </a:t>
            </a:r>
            <a:r>
              <a:rPr lang="en-GB" dirty="0" smtClean="0"/>
              <a:t>recommendations</a:t>
            </a:r>
          </a:p>
          <a:p>
            <a:endParaRPr lang="en-GB" dirty="0"/>
          </a:p>
          <a:p>
            <a:r>
              <a:rPr lang="en-US" dirty="0" smtClean="0"/>
              <a:t> </a:t>
            </a:r>
            <a:r>
              <a:rPr lang="en-US" dirty="0"/>
              <a:t>Characterize glue dispenser to ensure homogenous and repeatable dispensing </a:t>
            </a:r>
            <a:r>
              <a:rPr lang="en-US" dirty="0" smtClean="0"/>
              <a:t>results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b="1" dirty="0" smtClean="0">
                <a:solidFill>
                  <a:srgbClr val="00B050"/>
                </a:solidFill>
              </a:rPr>
              <a:t>Test </a:t>
            </a:r>
            <a:r>
              <a:rPr lang="en-US" b="1" dirty="0" err="1" smtClean="0">
                <a:solidFill>
                  <a:srgbClr val="00B050"/>
                </a:solidFill>
              </a:rPr>
              <a:t>gluings</a:t>
            </a:r>
            <a:r>
              <a:rPr lang="en-US" b="1" dirty="0" smtClean="0">
                <a:solidFill>
                  <a:srgbClr val="00B050"/>
                </a:solidFill>
              </a:rPr>
              <a:t> performed, glue amount determined, parameters and procedure optimized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 Modify lift-up jig to its final dimension (fixed part), polish surface of moveable </a:t>
            </a:r>
            <a:r>
              <a:rPr lang="en-US" dirty="0" smtClean="0"/>
              <a:t>part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Tool optimized after several trial assemblies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 Finalize procedures and documentation, implement mentioned modifications and add additional quality </a:t>
            </a:r>
            <a:r>
              <a:rPr lang="en-US" dirty="0" smtClean="0"/>
              <a:t>checks. </a:t>
            </a:r>
            <a:r>
              <a:rPr lang="en-US" b="1" dirty="0" smtClean="0">
                <a:solidFill>
                  <a:srgbClr val="00B050"/>
                </a:solidFill>
              </a:rPr>
              <a:t>Done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 Acquire a second person for ladder gluing, make use of students 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baseline="30000" dirty="0" smtClean="0">
                <a:solidFill>
                  <a:srgbClr val="00B050"/>
                </a:solidFill>
              </a:rPr>
              <a:t>nd</a:t>
            </a:r>
            <a:r>
              <a:rPr lang="en-US" b="1" dirty="0" smtClean="0">
                <a:solidFill>
                  <a:srgbClr val="00B050"/>
                </a:solidFill>
              </a:rPr>
              <a:t> person identified (technician) and trained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 Once final procedure and documentation are ready and results of critical steps are reasonably good, produce at another class C ladder, by following the full final procedure. 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C class ladder </a:t>
            </a:r>
            <a:r>
              <a:rPr lang="en-US" b="1" dirty="0" smtClean="0">
                <a:solidFill>
                  <a:srgbClr val="00B050"/>
                </a:solidFill>
              </a:rPr>
              <a:t>successfully </a:t>
            </a:r>
            <a:r>
              <a:rPr lang="en-US" b="1" dirty="0" smtClean="0">
                <a:solidFill>
                  <a:srgbClr val="00B050"/>
                </a:solidFill>
              </a:rPr>
              <a:t>produced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 Present and discuss results within PXD group, e.g. in coarse of a remote follow-up review to gain class B qualification (CBQ) 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B050"/>
                </a:solidFill>
              </a:rPr>
              <a:t>Results discussed, go to next step due to time pressure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en-US" dirty="0"/>
              <a:t> If CBQ is granted, produce a first electrically functional ladder from class B modules. </a:t>
            </a:r>
          </a:p>
          <a:p>
            <a:r>
              <a:rPr lang="en-US" dirty="0"/>
              <a:t> Consider class B assembly as a dress rehearsal. Record all steps and provide movies to reviewers. </a:t>
            </a:r>
            <a:endParaRPr lang="en-US" dirty="0" smtClean="0"/>
          </a:p>
          <a:p>
            <a:r>
              <a:rPr lang="en-US" b="1" dirty="0" smtClean="0">
                <a:solidFill>
                  <a:srgbClr val="00B050"/>
                </a:solidFill>
              </a:rPr>
              <a:t>Class B ladder produced, pictures taken</a:t>
            </a:r>
            <a:endParaRPr lang="en-US" dirty="0"/>
          </a:p>
          <a:p>
            <a:r>
              <a:rPr lang="en-US" dirty="0"/>
              <a:t> Fully characterize assembled class B ladder mechanically and electrically </a:t>
            </a:r>
            <a:endParaRPr lang="en-US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To be done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46965"/>
      </p:ext>
    </p:extLst>
  </p:cSld>
  <p:clrMapOvr>
    <a:masterClrMapping/>
  </p:clrMapOvr>
</p:sld>
</file>

<file path=ppt/theme/theme1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Standarddesign">
      <a:majorFont>
        <a:latin typeface="Arial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973</Words>
  <Application>Microsoft Office PowerPoint</Application>
  <PresentationFormat>Bildschirmpräsentation (4:3)</PresentationFormat>
  <Paragraphs>233</Paragraphs>
  <Slides>17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2_Standarddesign</vt:lpstr>
      <vt:lpstr>Ladder Assembly</vt:lpstr>
      <vt:lpstr>Old procedure</vt:lpstr>
      <vt:lpstr>Statistics</vt:lpstr>
      <vt:lpstr>New Method</vt:lpstr>
      <vt:lpstr>Lifting </vt:lpstr>
      <vt:lpstr>Other changes</vt:lpstr>
      <vt:lpstr>Review</vt:lpstr>
      <vt:lpstr>Cleanroom</vt:lpstr>
      <vt:lpstr>Review</vt:lpstr>
      <vt:lpstr>Cleanroom</vt:lpstr>
      <vt:lpstr>New Features I</vt:lpstr>
      <vt:lpstr>New Features II</vt:lpstr>
      <vt:lpstr>Controls &amp; Survey</vt:lpstr>
      <vt:lpstr>Electrical Tests</vt:lpstr>
      <vt:lpstr>Protocol</vt:lpstr>
      <vt:lpstr>Schedule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2012-12-17T14:23:56Z</dcterms:created>
  <dcterms:modified xsi:type="dcterms:W3CDTF">2019-05-28T07:33:06Z</dcterms:modified>
</cp:coreProperties>
</file>