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58" r:id="rId4"/>
    <p:sldId id="259" r:id="rId5"/>
    <p:sldId id="264" r:id="rId6"/>
    <p:sldId id="266" r:id="rId7"/>
    <p:sldId id="268" r:id="rId8"/>
    <p:sldId id="270" r:id="rId9"/>
    <p:sldId id="269" r:id="rId10"/>
    <p:sldId id="271" r:id="rId11"/>
    <p:sldId id="267" r:id="rId12"/>
    <p:sldId id="272" r:id="rId13"/>
    <p:sldId id="273" r:id="rId14"/>
    <p:sldId id="274" r:id="rId15"/>
    <p:sldId id="276" r:id="rId16"/>
    <p:sldId id="277" r:id="rId17"/>
    <p:sldId id="279" r:id="rId18"/>
    <p:sldId id="278" r:id="rId19"/>
    <p:sldId id="280" r:id="rId20"/>
    <p:sldId id="281" r:id="rId21"/>
    <p:sldId id="282" r:id="rId22"/>
    <p:sldId id="283" r:id="rId23"/>
    <p:sldId id="265" r:id="rId24"/>
    <p:sldId id="262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99"/>
    <p:restoredTop sz="94780"/>
  </p:normalViewPr>
  <p:slideViewPr>
    <p:cSldViewPr snapToGrid="0" snapToObjects="1">
      <p:cViewPr>
        <p:scale>
          <a:sx n="71" d="100"/>
          <a:sy n="71" d="100"/>
        </p:scale>
        <p:origin x="416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B645C-ACA6-994E-883D-99CB4A7435A9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02EE-28C7-F544-9718-16AA2C258B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16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159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026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27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995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08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332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998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975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651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960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64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262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45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27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22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59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94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963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12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802EE-28C7-F544-9718-16AA2C258B6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60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9EC4-F265-894C-BF14-1767F6350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B87B7-9640-5243-BC69-D1F5D6884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FC229-D3BC-734E-A46B-B5DDFB9E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ABB09-D54F-1548-B3B0-656296C5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D7F96-EF7B-3946-A6D7-D4F3037F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8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CD14-B44D-194C-BBE1-33AC60C6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75B85-FC85-1241-903C-2D14A6BC2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9AF88-6A95-A94F-9B25-C1C77F09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B55FC-5CFE-C24E-9EE8-4C3695CB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42610-31FB-8E49-90A0-26191B6F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47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5E6CB-10E9-CB45-AD31-E3839F962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2955F-52B1-7748-93D5-D6F8ECF3A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5C23B-3440-404D-BA0F-3043184F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3C854-E350-C247-AE09-A2631949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5C53D-8B7F-3D48-82BB-1F7C28D1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02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B0AC-E3C3-1D42-AB40-7FDB07A0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AFF19-44CF-4342-88BB-B14CCC507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03048-3C72-9648-9EC5-23157DE2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E62B6-D48B-854C-995A-64C592D3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F813-5878-8841-9B9B-20F45167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7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2D14-4FFA-344B-9FF3-B82B8409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D9079-9DDA-DC45-9289-CF30BA09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1167B-1572-B745-B69B-8BC094A5A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449E6-BC57-8245-B0C7-BC3E922F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D6059-1CC2-2D46-BB5D-BA4A1DDF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2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7789-44AC-754F-B5AB-7990C2BE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D8440-D9A7-1847-815C-F2B933C5F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CC4D3-9C60-FD49-91C4-27D8561FB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CC342-0B93-224B-9D73-F48BD930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038E5-5CF1-B148-AE6F-A616D7CC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F11C7-53FF-FD46-BDD6-97345609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7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5981-A56C-0141-965D-4E50E825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53FF6-04B4-594D-8843-2F619901C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B7C14-FA7D-3043-97D2-209D9C3FB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C62F4-682F-8C40-9D61-FEF8572CC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8037B-EF99-A545-B859-DA81DCE0A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EB695-F7DB-C647-A142-AAEEB8E8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93648-59DD-8047-B936-11B0DD1A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305EF-57EE-0C47-B4BF-DBC22995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785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1769-25F7-FD45-9D06-A6A53E6F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338F4-61C3-0D4C-A7B2-09165051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4321B-4B25-7B47-B9D4-F5F30527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B406D-09D5-C64E-9E6B-4C040485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5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2798E-F33A-D041-A018-87C187B6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727B6-8262-D34B-A6BA-81308482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523AF-418A-B949-B771-7987154A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54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AF439-5FAA-0444-A002-AB1E32705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F2CDE-92C2-D847-A7CF-3E62356EF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7787-8F8B-9742-9D2A-23AE67C1C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CC6E3-64C3-A049-943C-807BEE4C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0B080-D491-F542-8F6C-5B4AAA2E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F3330-5C84-DE41-AC4C-0D7EB0B3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53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66BD9-D934-994E-85EC-F182FF38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F05C8-32BF-9D4B-804D-D5EE87EDC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E413-44EA-DC49-8582-1758BD772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C3AA1-C271-DC40-A57E-F861824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D5EFF-A079-C147-957C-409C88AA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9206A-344C-2840-8331-0BD5D941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59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2F2F7-E8B1-364B-B588-12353C5D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20D87-A652-0E42-9161-7EC2C571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8C62B-3EC3-1E43-8CD4-EA0EBF5C3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81916-E8A8-8E41-ADCF-EA71BC4337F2}" type="datetimeFigureOut">
              <a:rPr lang="de-DE" smtClean="0"/>
              <a:t>27.05.19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CB59-5FB4-2C4B-85F0-EA65C2E8C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FF4F7-A2A1-154F-A38E-FC493E6C0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8F07-5BC0-0948-B1DD-C559393449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2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allectra.com/products/210-hd78-c6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4624-A8EC-004E-B585-173DD9F260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Irradiation </a:t>
            </a:r>
            <a:r>
              <a:rPr lang="de-DE" dirty="0" err="1"/>
              <a:t>status</a:t>
            </a:r>
            <a:r>
              <a:rPr lang="de-DE" dirty="0"/>
              <a:t> &amp; </a:t>
            </a:r>
            <a:r>
              <a:rPr lang="de-DE" dirty="0" err="1"/>
              <a:t>plans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880C2-4003-BA47-B9EA-70BE425EC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>
                <a:latin typeface="+mj-lt"/>
              </a:rPr>
              <a:t>Mitja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Predikaka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cap="small" dirty="0" err="1">
                <a:latin typeface="+mj-lt"/>
              </a:rPr>
              <a:t>Edet</a:t>
            </a:r>
            <a:r>
              <a:rPr lang="en-GB" dirty="0">
                <a:latin typeface="+mj-lt"/>
              </a:rPr>
              <a:t> session @ </a:t>
            </a:r>
            <a:r>
              <a:rPr lang="en-GB" dirty="0" err="1">
                <a:latin typeface="+mj-lt"/>
              </a:rPr>
              <a:t>Kloster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Seeon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28/05/2019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C2CD6-194C-4F4B-8B9A-0765D977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690" y="323998"/>
            <a:ext cx="407862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3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inside of the Vacuum Box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643B2-CDDE-4C47-A59E-16A80A16F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0" t="15748" r="14677" b="8136"/>
          <a:stretch/>
        </p:blipFill>
        <p:spPr>
          <a:xfrm>
            <a:off x="180000" y="1440000"/>
            <a:ext cx="7452000" cy="52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95CA4-2964-5F45-9236-D68EA67B2F41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Peltier elements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(test of cooling/heating capabilities still pending)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DBD8EB-3257-AB44-80D4-358F3171FB0D}"/>
              </a:ext>
            </a:extLst>
          </p:cNvPr>
          <p:cNvSpPr/>
          <p:nvPr/>
        </p:nvSpPr>
        <p:spPr>
          <a:xfrm>
            <a:off x="5097697" y="1622718"/>
            <a:ext cx="2290008" cy="11428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For attaching of ”cold fingers” and temperature sensors (8 x M3)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A25F18-96A3-F548-BE31-A16561964D2C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981855" y="2194141"/>
            <a:ext cx="1115842" cy="2629125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971DD7-2188-8749-9076-1B81809893A8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821524" y="2194141"/>
            <a:ext cx="1276173" cy="2868691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151276C-A53C-4343-A2A6-2FAE2CF0CE0C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2958031" y="2194141"/>
            <a:ext cx="2139666" cy="3041141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0D73E06-ECF4-824D-824D-230F410F8E33}"/>
              </a:ext>
            </a:extLst>
          </p:cNvPr>
          <p:cNvCxnSpPr>
            <a:cxnSpLocks/>
          </p:cNvCxnSpPr>
          <p:nvPr/>
        </p:nvCxnSpPr>
        <p:spPr>
          <a:xfrm flipH="1">
            <a:off x="2678349" y="2194140"/>
            <a:ext cx="2419348" cy="2868692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57509F-F70B-3740-A6AD-97879DF5EA4D}"/>
              </a:ext>
            </a:extLst>
          </p:cNvPr>
          <p:cNvCxnSpPr>
            <a:cxnSpLocks/>
          </p:cNvCxnSpPr>
          <p:nvPr/>
        </p:nvCxnSpPr>
        <p:spPr>
          <a:xfrm flipH="1">
            <a:off x="2540542" y="2194139"/>
            <a:ext cx="2557155" cy="2297072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CB45974-0E8A-B540-987B-4DB3C7BA3D33}"/>
              </a:ext>
            </a:extLst>
          </p:cNvPr>
          <p:cNvCxnSpPr>
            <a:cxnSpLocks/>
          </p:cNvCxnSpPr>
          <p:nvPr/>
        </p:nvCxnSpPr>
        <p:spPr>
          <a:xfrm flipH="1">
            <a:off x="2707105" y="2200925"/>
            <a:ext cx="2386247" cy="2061354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89AB7B-6399-E64F-9E4D-244FA79196A9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819119" y="2194141"/>
            <a:ext cx="1278578" cy="2061400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3B7049E-AB6A-2641-897A-8B9254EE4316}"/>
              </a:ext>
            </a:extLst>
          </p:cNvPr>
          <p:cNvCxnSpPr>
            <a:cxnSpLocks/>
          </p:cNvCxnSpPr>
          <p:nvPr/>
        </p:nvCxnSpPr>
        <p:spPr>
          <a:xfrm flipH="1">
            <a:off x="3537285" y="2229262"/>
            <a:ext cx="1556067" cy="186317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857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inside of the Vacuum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25F46-C541-0F4D-90F6-03D0D27B0FC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641" t="10929" r="2934" b="11912"/>
          <a:stretch/>
        </p:blipFill>
        <p:spPr>
          <a:xfrm>
            <a:off x="712800" y="1440000"/>
            <a:ext cx="6388215" cy="52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74D9B-FEE6-3A4C-AB43-E0EC282787D7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 to 1 cable from </a:t>
            </a:r>
            <a:r>
              <a:rPr lang="en-GB" dirty="0" err="1"/>
              <a:t>Allectra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2 x Peek UHV Female HD DSUB 78 pin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0.5 m Kapton ribbon cable</a:t>
            </a:r>
          </a:p>
          <a:p>
            <a:pPr lvl="1"/>
            <a:r>
              <a:rPr lang="en-GB" dirty="0"/>
              <a:t>@ </a:t>
            </a:r>
            <a:r>
              <a:rPr lang="en-GB" dirty="0">
                <a:solidFill>
                  <a:srgbClr val="C00000"/>
                </a:solidFill>
              </a:rPr>
              <a:t>to be ordered </a:t>
            </a:r>
            <a:r>
              <a:rPr lang="en-GB" dirty="0"/>
              <a:t>(production time on the order of 3 weeks)</a:t>
            </a:r>
          </a:p>
        </p:txBody>
      </p:sp>
    </p:spTree>
    <p:extLst>
      <p:ext uri="{BB962C8B-B14F-4D97-AF65-F5344CB8AC3E}">
        <p14:creationId xmlns:p14="http://schemas.microsoft.com/office/powerpoint/2010/main" val="240575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outside of the Vacuum Box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D991A-6648-2B4A-A240-2859F5ED149B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Breakout PCB: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6 layer rigid part (19 mm x 70 mm) with 78 pin HD DSUB Female connector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2 layer flexible part (48 mm x 70 mm)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6 layer rigid part (160 mm x 100 mm) with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DUT quarter selection jumpers,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LEMO connectors for drains,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TRIAX/Terminal Block connectors for common terminals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Terminal Block connectors for temperature sensors and Peltier element</a:t>
            </a:r>
          </a:p>
          <a:p>
            <a:pPr lvl="1"/>
            <a:r>
              <a:rPr lang="en-GB" sz="1400" dirty="0"/>
              <a:t>@ </a:t>
            </a:r>
            <a:r>
              <a:rPr lang="en-GB" sz="1400" dirty="0">
                <a:solidFill>
                  <a:srgbClr val="C00000"/>
                </a:solidFill>
              </a:rPr>
              <a:t>PCB to be ordered </a:t>
            </a:r>
            <a:r>
              <a:rPr lang="en-GB" sz="1400" dirty="0"/>
              <a:t>(asking for quotes – 1 offer from Beta LAYOUT with production time of 16 WD), all other components already at HLL</a:t>
            </a:r>
          </a:p>
          <a:p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A365D-375D-2744-BFD4-9B764B07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" t="12678" r="1441" b="2886"/>
          <a:stretch/>
        </p:blipFill>
        <p:spPr>
          <a:xfrm>
            <a:off x="180000" y="1710000"/>
            <a:ext cx="7452000" cy="46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2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872433-ED63-BA4F-A747-7ED25BCD5C23}"/>
              </a:ext>
            </a:extLst>
          </p:cNvPr>
          <p:cNvSpPr txBox="1"/>
          <p:nvPr/>
        </p:nvSpPr>
        <p:spPr>
          <a:xfrm>
            <a:off x="8082816" y="1439999"/>
            <a:ext cx="4109184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PSU @</a:t>
            </a:r>
            <a:r>
              <a:rPr lang="en-GB" dirty="0">
                <a:solidFill>
                  <a:schemeClr val="accent6"/>
                </a:solidFill>
              </a:rPr>
              <a:t> HLL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Keithley 4200A-SCS (9x SMU)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rack (2x Keithley 708B)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(2x Keithley 7174A)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PSU + 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B016A-FF4A-6A46-9372-04D8F5814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2" t="11373" r="9045" b="3267"/>
          <a:stretch/>
        </p:blipFill>
        <p:spPr>
          <a:xfrm rot="5400000">
            <a:off x="8082000" y="1440000"/>
            <a:ext cx="3960000" cy="373739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45C6A-CC36-7B4D-8E28-D7D135D72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1670400"/>
            <a:ext cx="7452000" cy="4763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460EB3-F00D-C44B-9AC1-A26A705586B0}"/>
              </a:ext>
            </a:extLst>
          </p:cNvPr>
          <p:cNvSpPr txBox="1"/>
          <p:nvPr/>
        </p:nvSpPr>
        <p:spPr>
          <a:xfrm>
            <a:off x="8921410" y="4965868"/>
            <a:ext cx="309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40k € shipment from yesterday</a:t>
            </a:r>
          </a:p>
        </p:txBody>
      </p:sp>
    </p:spTree>
    <p:extLst>
      <p:ext uri="{BB962C8B-B14F-4D97-AF65-F5344CB8AC3E}">
        <p14:creationId xmlns:p14="http://schemas.microsoft.com/office/powerpoint/2010/main" val="86226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134971-714D-FB44-B19C-EA3F47F85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392"/>
          <a:stretch/>
        </p:blipFill>
        <p:spPr>
          <a:xfrm>
            <a:off x="180000" y="1670400"/>
            <a:ext cx="3249658" cy="4763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72433-ED63-BA4F-A747-7ED25BCD5C23}"/>
              </a:ext>
            </a:extLst>
          </p:cNvPr>
          <p:cNvSpPr txBox="1"/>
          <p:nvPr/>
        </p:nvSpPr>
        <p:spPr>
          <a:xfrm>
            <a:off x="8082816" y="1439999"/>
            <a:ext cx="4109184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PSU @</a:t>
            </a:r>
            <a:r>
              <a:rPr lang="en-GB" dirty="0">
                <a:solidFill>
                  <a:schemeClr val="accent6"/>
                </a:solidFill>
              </a:rPr>
              <a:t> HLL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Keithley 4200A-SCS (9x SMU)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rack (2x Keithley 708B)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(2x Keithley 7174A)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PSU + 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B016A-FF4A-6A46-9372-04D8F5814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2" t="11373" r="9045" b="3267"/>
          <a:stretch/>
        </p:blipFill>
        <p:spPr>
          <a:xfrm rot="5400000">
            <a:off x="8082000" y="1440000"/>
            <a:ext cx="3960000" cy="37373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0CCEC2F1-0C3A-1A41-AA1F-463297DB4540}"/>
              </a:ext>
            </a:extLst>
          </p:cNvPr>
          <p:cNvSpPr/>
          <p:nvPr/>
        </p:nvSpPr>
        <p:spPr>
          <a:xfrm>
            <a:off x="3348000" y="2029446"/>
            <a:ext cx="108000" cy="1224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99F3B-A6C7-CB4A-8EE0-BE4A24AC1276}"/>
              </a:ext>
            </a:extLst>
          </p:cNvPr>
          <p:cNvSpPr txBox="1"/>
          <p:nvPr/>
        </p:nvSpPr>
        <p:spPr>
          <a:xfrm>
            <a:off x="3512679" y="2179781"/>
            <a:ext cx="3360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Simple cable connections to</a:t>
            </a:r>
          </a:p>
          <a:p>
            <a:r>
              <a:rPr lang="en-GB" dirty="0"/>
              <a:t>terminal blocks. GND shared from</a:t>
            </a:r>
            <a:br>
              <a:rPr lang="en-GB" dirty="0"/>
            </a:br>
            <a:r>
              <a:rPr lang="en-GB" dirty="0"/>
              <a:t>Keithley over the Breakout PCB.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F0B2D68-ED29-1547-930F-C12DDFF6EFF5}"/>
              </a:ext>
            </a:extLst>
          </p:cNvPr>
          <p:cNvSpPr/>
          <p:nvPr/>
        </p:nvSpPr>
        <p:spPr>
          <a:xfrm>
            <a:off x="3348000" y="3914683"/>
            <a:ext cx="82800" cy="612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367F-E694-9C42-9FDD-25FAF849AE91}"/>
              </a:ext>
            </a:extLst>
          </p:cNvPr>
          <p:cNvSpPr txBox="1"/>
          <p:nvPr/>
        </p:nvSpPr>
        <p:spPr>
          <a:xfrm>
            <a:off x="3541286" y="3813299"/>
            <a:ext cx="3986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Triax</a:t>
            </a:r>
            <a:r>
              <a:rPr lang="en-GB" dirty="0"/>
              <a:t> cables to Breakout PCB;</a:t>
            </a:r>
            <a:br>
              <a:rPr lang="en-GB" dirty="0"/>
            </a:br>
            <a:r>
              <a:rPr lang="en-GB" dirty="0"/>
              <a:t>Afterwards only Force line over the PCBs</a:t>
            </a:r>
            <a:br>
              <a:rPr lang="en-GB" dirty="0"/>
            </a:br>
            <a:r>
              <a:rPr lang="en-GB" dirty="0"/>
              <a:t>and Kapton cable in vacuum.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EF27BC4-782C-4142-B3AB-16E97D3AC81D}"/>
              </a:ext>
            </a:extLst>
          </p:cNvPr>
          <p:cNvSpPr/>
          <p:nvPr/>
        </p:nvSpPr>
        <p:spPr>
          <a:xfrm>
            <a:off x="3348000" y="4795200"/>
            <a:ext cx="82800" cy="1080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EACAF-FD9B-F744-A30E-3A03C35C22ED}"/>
              </a:ext>
            </a:extLst>
          </p:cNvPr>
          <p:cNvSpPr txBox="1"/>
          <p:nvPr/>
        </p:nvSpPr>
        <p:spPr>
          <a:xfrm>
            <a:off x="3540144" y="5150534"/>
            <a:ext cx="349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Triax</a:t>
            </a:r>
            <a:r>
              <a:rPr lang="en-GB" dirty="0"/>
              <a:t> cables to the Switching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455B6-5968-D941-83C9-9DF09FD646B6}"/>
              </a:ext>
            </a:extLst>
          </p:cNvPr>
          <p:cNvSpPr txBox="1"/>
          <p:nvPr/>
        </p:nvSpPr>
        <p:spPr>
          <a:xfrm>
            <a:off x="8921410" y="4965868"/>
            <a:ext cx="309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40k € shipment from yesterday</a:t>
            </a:r>
          </a:p>
        </p:txBody>
      </p:sp>
    </p:spTree>
    <p:extLst>
      <p:ext uri="{BB962C8B-B14F-4D97-AF65-F5344CB8AC3E}">
        <p14:creationId xmlns:p14="http://schemas.microsoft.com/office/powerpoint/2010/main" val="237908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134971-714D-FB44-B19C-EA3F47F85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29" r="209"/>
          <a:stretch/>
        </p:blipFill>
        <p:spPr>
          <a:xfrm>
            <a:off x="3565344" y="1670400"/>
            <a:ext cx="4051060" cy="4763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72433-ED63-BA4F-A747-7ED25BCD5C23}"/>
              </a:ext>
            </a:extLst>
          </p:cNvPr>
          <p:cNvSpPr txBox="1"/>
          <p:nvPr/>
        </p:nvSpPr>
        <p:spPr>
          <a:xfrm>
            <a:off x="8082816" y="1439999"/>
            <a:ext cx="4109184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PSU @</a:t>
            </a:r>
            <a:r>
              <a:rPr lang="en-GB" dirty="0">
                <a:solidFill>
                  <a:schemeClr val="accent6"/>
                </a:solidFill>
              </a:rPr>
              <a:t> HLL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Keithley 4200A-SCS (9x SMU)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rack (2x Keithley 708B)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(2x Keithley 7174A)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PSU + 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B016A-FF4A-6A46-9372-04D8F5814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2" t="11373" r="9045" b="3267"/>
          <a:stretch/>
        </p:blipFill>
        <p:spPr>
          <a:xfrm rot="5400000">
            <a:off x="8082000" y="1440000"/>
            <a:ext cx="3960000" cy="37373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99F3B-A6C7-CB4A-8EE0-BE4A24AC1276}"/>
              </a:ext>
            </a:extLst>
          </p:cNvPr>
          <p:cNvSpPr txBox="1"/>
          <p:nvPr/>
        </p:nvSpPr>
        <p:spPr>
          <a:xfrm>
            <a:off x="4615543" y="5940514"/>
            <a:ext cx="296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Triax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–&gt; BNC –&gt; </a:t>
            </a:r>
            <a:r>
              <a:rPr lang="en-GB" dirty="0" err="1">
                <a:sym typeface="Wingdings" pitchFamily="2" charset="2"/>
              </a:rPr>
              <a:t>Lemo</a:t>
            </a:r>
            <a:r>
              <a:rPr lang="en-GB" dirty="0">
                <a:sym typeface="Wingdings" pitchFamily="2" charset="2"/>
              </a:rPr>
              <a:t> adapter, </a:t>
            </a:r>
            <a:r>
              <a:rPr lang="en-GB" dirty="0" err="1">
                <a:sym typeface="Wingdings" pitchFamily="2" charset="2"/>
              </a:rPr>
              <a:t>Lemo</a:t>
            </a:r>
            <a:r>
              <a:rPr lang="en-GB" dirty="0">
                <a:sym typeface="Wingdings" pitchFamily="2" charset="2"/>
              </a:rPr>
              <a:t> cable, PCBs and Kapton cable.</a:t>
            </a:r>
            <a:endParaRPr lang="en-GB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F0B2D68-ED29-1547-930F-C12DDFF6EFF5}"/>
              </a:ext>
            </a:extLst>
          </p:cNvPr>
          <p:cNvSpPr/>
          <p:nvPr/>
        </p:nvSpPr>
        <p:spPr>
          <a:xfrm rot="10800000">
            <a:off x="3492000" y="3244007"/>
            <a:ext cx="82800" cy="612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EF27BC4-782C-4142-B3AB-16E97D3AC81D}"/>
              </a:ext>
            </a:extLst>
          </p:cNvPr>
          <p:cNvSpPr/>
          <p:nvPr/>
        </p:nvSpPr>
        <p:spPr>
          <a:xfrm rot="5400000">
            <a:off x="6054600" y="4536000"/>
            <a:ext cx="82800" cy="2664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EACAF-FD9B-F744-A30E-3A03C35C22ED}"/>
              </a:ext>
            </a:extLst>
          </p:cNvPr>
          <p:cNvSpPr txBox="1"/>
          <p:nvPr/>
        </p:nvSpPr>
        <p:spPr>
          <a:xfrm>
            <a:off x="75316" y="4255467"/>
            <a:ext cx="32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Triax</a:t>
            </a:r>
            <a:r>
              <a:rPr lang="en-GB" dirty="0"/>
              <a:t> Cables to the Keithley 4200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63BA14C-BE29-3545-BF22-87E819827DD8}"/>
              </a:ext>
            </a:extLst>
          </p:cNvPr>
          <p:cNvSpPr/>
          <p:nvPr/>
        </p:nvSpPr>
        <p:spPr>
          <a:xfrm rot="10800000">
            <a:off x="3492000" y="5024259"/>
            <a:ext cx="82800" cy="612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19968C76-76B6-C24B-AC27-812854F05A8A}"/>
              </a:ext>
            </a:extLst>
          </p:cNvPr>
          <p:cNvCxnSpPr>
            <a:cxnSpLocks/>
            <a:endCxn id="14" idx="0"/>
          </p:cNvCxnSpPr>
          <p:nvPr/>
        </p:nvCxnSpPr>
        <p:spPr>
          <a:xfrm rot="10800000" flipV="1">
            <a:off x="1692779" y="3550007"/>
            <a:ext cx="1799220" cy="705460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604D852-6752-4A43-8BD5-AF2E241D8F75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692782" y="4624799"/>
            <a:ext cx="1799218" cy="705460"/>
          </a:xfrm>
          <a:prstGeom prst="bentConnector3">
            <a:avLst>
              <a:gd name="adj1" fmla="val 10004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A100F33-1DDC-BF4D-84CA-A3396CC25EC3}"/>
              </a:ext>
            </a:extLst>
          </p:cNvPr>
          <p:cNvSpPr txBox="1"/>
          <p:nvPr/>
        </p:nvSpPr>
        <p:spPr>
          <a:xfrm>
            <a:off x="8921410" y="4965868"/>
            <a:ext cx="309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40k € shipment from yesterday</a:t>
            </a:r>
          </a:p>
        </p:txBody>
      </p:sp>
    </p:spTree>
    <p:extLst>
      <p:ext uri="{BB962C8B-B14F-4D97-AF65-F5344CB8AC3E}">
        <p14:creationId xmlns:p14="http://schemas.microsoft.com/office/powerpoint/2010/main" val="233621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134971-714D-FB44-B19C-EA3F47F85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29" r="209"/>
          <a:stretch/>
        </p:blipFill>
        <p:spPr>
          <a:xfrm>
            <a:off x="3565344" y="1670400"/>
            <a:ext cx="4051060" cy="4763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72433-ED63-BA4F-A747-7ED25BCD5C23}"/>
              </a:ext>
            </a:extLst>
          </p:cNvPr>
          <p:cNvSpPr txBox="1"/>
          <p:nvPr/>
        </p:nvSpPr>
        <p:spPr>
          <a:xfrm>
            <a:off x="8082816" y="1439999"/>
            <a:ext cx="4109184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PSU @</a:t>
            </a:r>
            <a:r>
              <a:rPr lang="en-GB" dirty="0">
                <a:solidFill>
                  <a:schemeClr val="accent6"/>
                </a:solidFill>
              </a:rPr>
              <a:t> HLL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Keithley 4200A-SCS (9x SMU)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rack (2x Keithley 708B)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Sw. Mat. (2x Keithley 7174A)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PSU + 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B016A-FF4A-6A46-9372-04D8F5814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2" t="11373" r="9045" b="3267"/>
          <a:stretch/>
        </p:blipFill>
        <p:spPr>
          <a:xfrm rot="5400000">
            <a:off x="8082000" y="1440000"/>
            <a:ext cx="3960000" cy="37373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99F3B-A6C7-CB4A-8EE0-BE4A24AC1276}"/>
              </a:ext>
            </a:extLst>
          </p:cNvPr>
          <p:cNvSpPr txBox="1"/>
          <p:nvPr/>
        </p:nvSpPr>
        <p:spPr>
          <a:xfrm>
            <a:off x="4615543" y="5940514"/>
            <a:ext cx="296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Triax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–&gt; BNC –&gt; </a:t>
            </a:r>
            <a:r>
              <a:rPr lang="en-GB" dirty="0" err="1">
                <a:sym typeface="Wingdings" pitchFamily="2" charset="2"/>
              </a:rPr>
              <a:t>Lemo</a:t>
            </a:r>
            <a:r>
              <a:rPr lang="en-GB" dirty="0">
                <a:sym typeface="Wingdings" pitchFamily="2" charset="2"/>
              </a:rPr>
              <a:t> adapter, </a:t>
            </a:r>
            <a:r>
              <a:rPr lang="en-GB" dirty="0" err="1">
                <a:sym typeface="Wingdings" pitchFamily="2" charset="2"/>
              </a:rPr>
              <a:t>Lemo</a:t>
            </a:r>
            <a:r>
              <a:rPr lang="en-GB" dirty="0">
                <a:sym typeface="Wingdings" pitchFamily="2" charset="2"/>
              </a:rPr>
              <a:t> cable, PCBs and Kapton cable.</a:t>
            </a:r>
            <a:endParaRPr lang="en-GB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F0B2D68-ED29-1547-930F-C12DDFF6EFF5}"/>
              </a:ext>
            </a:extLst>
          </p:cNvPr>
          <p:cNvSpPr/>
          <p:nvPr/>
        </p:nvSpPr>
        <p:spPr>
          <a:xfrm rot="10800000">
            <a:off x="3492000" y="3244007"/>
            <a:ext cx="82800" cy="612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EF27BC4-782C-4142-B3AB-16E97D3AC81D}"/>
              </a:ext>
            </a:extLst>
          </p:cNvPr>
          <p:cNvSpPr/>
          <p:nvPr/>
        </p:nvSpPr>
        <p:spPr>
          <a:xfrm rot="5400000">
            <a:off x="6054600" y="4536000"/>
            <a:ext cx="82800" cy="2664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EACAF-FD9B-F744-A30E-3A03C35C22ED}"/>
              </a:ext>
            </a:extLst>
          </p:cNvPr>
          <p:cNvSpPr txBox="1"/>
          <p:nvPr/>
        </p:nvSpPr>
        <p:spPr>
          <a:xfrm>
            <a:off x="75316" y="4255467"/>
            <a:ext cx="32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Triax</a:t>
            </a:r>
            <a:r>
              <a:rPr lang="en-GB" dirty="0"/>
              <a:t> Cables to the Keithley 4200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63BA14C-BE29-3545-BF22-87E819827DD8}"/>
              </a:ext>
            </a:extLst>
          </p:cNvPr>
          <p:cNvSpPr/>
          <p:nvPr/>
        </p:nvSpPr>
        <p:spPr>
          <a:xfrm rot="10800000">
            <a:off x="3492000" y="5024259"/>
            <a:ext cx="82800" cy="612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19968C76-76B6-C24B-AC27-812854F05A8A}"/>
              </a:ext>
            </a:extLst>
          </p:cNvPr>
          <p:cNvCxnSpPr>
            <a:cxnSpLocks/>
            <a:endCxn id="14" idx="0"/>
          </p:cNvCxnSpPr>
          <p:nvPr/>
        </p:nvCxnSpPr>
        <p:spPr>
          <a:xfrm rot="10800000" flipV="1">
            <a:off x="1692779" y="3550007"/>
            <a:ext cx="1799220" cy="705460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604D852-6752-4A43-8BD5-AF2E241D8F75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692782" y="4624799"/>
            <a:ext cx="1799218" cy="705460"/>
          </a:xfrm>
          <a:prstGeom prst="bentConnector3">
            <a:avLst>
              <a:gd name="adj1" fmla="val 10004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A100F33-1DDC-BF4D-84CA-A3396CC25EC3}"/>
              </a:ext>
            </a:extLst>
          </p:cNvPr>
          <p:cNvSpPr txBox="1"/>
          <p:nvPr/>
        </p:nvSpPr>
        <p:spPr>
          <a:xfrm>
            <a:off x="8921410" y="4965868"/>
            <a:ext cx="309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40k € shipment from yesterday</a:t>
            </a:r>
          </a:p>
        </p:txBody>
      </p:sp>
    </p:spTree>
    <p:extLst>
      <p:ext uri="{BB962C8B-B14F-4D97-AF65-F5344CB8AC3E}">
        <p14:creationId xmlns:p14="http://schemas.microsoft.com/office/powerpoint/2010/main" val="22741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Peltier controller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094A1-3A25-FC43-84D0-6D78F34CC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0" t="8518" r="11270" b="8307"/>
          <a:stretch/>
        </p:blipFill>
        <p:spPr>
          <a:xfrm>
            <a:off x="711710" y="2137643"/>
            <a:ext cx="5312228" cy="427808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F05FE-A34D-5F4E-A63C-213CD1EBD73C}"/>
              </a:ext>
            </a:extLst>
          </p:cNvPr>
          <p:cNvSpPr txBox="1"/>
          <p:nvPr/>
        </p:nvSpPr>
        <p:spPr>
          <a:xfrm>
            <a:off x="6292454" y="5123651"/>
            <a:ext cx="2968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Temperature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 wire PT1000 for the DUT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wire 10kOhm Thermistor for the cold plate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76DD5E9-FC5F-EC41-919E-9EFA1A88913E}"/>
              </a:ext>
            </a:extLst>
          </p:cNvPr>
          <p:cNvSpPr/>
          <p:nvPr/>
        </p:nvSpPr>
        <p:spPr>
          <a:xfrm>
            <a:off x="6116796" y="5305140"/>
            <a:ext cx="82800" cy="828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74DD8A2C-9D64-024E-B5CD-B5E6492AE5E0}"/>
              </a:ext>
            </a:extLst>
          </p:cNvPr>
          <p:cNvSpPr/>
          <p:nvPr/>
        </p:nvSpPr>
        <p:spPr>
          <a:xfrm>
            <a:off x="6116796" y="3289648"/>
            <a:ext cx="82800" cy="1404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C7DB7F-83C0-054D-8EF1-D401BC9375A3}"/>
              </a:ext>
            </a:extLst>
          </p:cNvPr>
          <p:cNvSpPr txBox="1"/>
          <p:nvPr/>
        </p:nvSpPr>
        <p:spPr>
          <a:xfrm>
            <a:off x="6306803" y="3806982"/>
            <a:ext cx="296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Peltier potentials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2BCEEDD6-6EE3-9E49-A336-F0F3E2CDF9FB}"/>
              </a:ext>
            </a:extLst>
          </p:cNvPr>
          <p:cNvSpPr/>
          <p:nvPr/>
        </p:nvSpPr>
        <p:spPr>
          <a:xfrm rot="10800000">
            <a:off x="535902" y="2420093"/>
            <a:ext cx="82800" cy="1584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7FA831-0208-DA40-8576-FBCB0733DC04}"/>
              </a:ext>
            </a:extLst>
          </p:cNvPr>
          <p:cNvSpPr txBox="1"/>
          <p:nvPr/>
        </p:nvSpPr>
        <p:spPr>
          <a:xfrm>
            <a:off x="1687901" y="1710549"/>
            <a:ext cx="296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Power </a:t>
            </a:r>
            <a:r>
              <a:rPr lang="en-GB" dirty="0" err="1"/>
              <a:t>suppy</a:t>
            </a:r>
            <a:r>
              <a:rPr lang="en-GB" dirty="0"/>
              <a:t> (12 V)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B75EFB19-8464-444F-9327-00D073DD017C}"/>
              </a:ext>
            </a:extLst>
          </p:cNvPr>
          <p:cNvSpPr/>
          <p:nvPr/>
        </p:nvSpPr>
        <p:spPr>
          <a:xfrm rot="10800000">
            <a:off x="535902" y="4117648"/>
            <a:ext cx="82800" cy="576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B1065-D542-4B4B-ACCD-9C38CF94C7DF}"/>
              </a:ext>
            </a:extLst>
          </p:cNvPr>
          <p:cNvSpPr txBox="1"/>
          <p:nvPr/>
        </p:nvSpPr>
        <p:spPr>
          <a:xfrm>
            <a:off x="1687901" y="6435590"/>
            <a:ext cx="296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Computer interface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AFC8B7BE-C3A6-0C4E-9486-6E6BEC1EAF6E}"/>
              </a:ext>
            </a:extLst>
          </p:cNvPr>
          <p:cNvCxnSpPr>
            <a:cxnSpLocks/>
          </p:cNvCxnSpPr>
          <p:nvPr/>
        </p:nvCxnSpPr>
        <p:spPr>
          <a:xfrm>
            <a:off x="535901" y="4405648"/>
            <a:ext cx="1152000" cy="2214608"/>
          </a:xfrm>
          <a:prstGeom prst="bentConnector3">
            <a:avLst>
              <a:gd name="adj1" fmla="val -1388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A5ECC25D-D9C2-FF44-929B-2DECC5C7FFB0}"/>
              </a:ext>
            </a:extLst>
          </p:cNvPr>
          <p:cNvCxnSpPr>
            <a:cxnSpLocks/>
            <a:stCxn id="19" idx="1"/>
          </p:cNvCxnSpPr>
          <p:nvPr/>
        </p:nvCxnSpPr>
        <p:spPr>
          <a:xfrm flipV="1">
            <a:off x="535902" y="1880093"/>
            <a:ext cx="1116000" cy="1332000"/>
          </a:xfrm>
          <a:prstGeom prst="bentConnector3">
            <a:avLst>
              <a:gd name="adj1" fmla="val -730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D713981-ACDC-2D49-B307-5ECE0352D82F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Controller board (TEC-1089-SV-PT1000)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Thermometers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Cables for Thermometers @ </a:t>
            </a:r>
            <a:r>
              <a:rPr lang="en-GB" dirty="0">
                <a:solidFill>
                  <a:schemeClr val="accent2"/>
                </a:solidFill>
              </a:rPr>
              <a:t>ordered</a:t>
            </a:r>
          </a:p>
        </p:txBody>
      </p:sp>
    </p:spTree>
    <p:extLst>
      <p:ext uri="{BB962C8B-B14F-4D97-AF65-F5344CB8AC3E}">
        <p14:creationId xmlns:p14="http://schemas.microsoft.com/office/powerpoint/2010/main" val="4156224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06307-F63F-7B44-8778-E9F63810B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18746" r="7429" b="6374"/>
          <a:stretch/>
        </p:blipFill>
        <p:spPr>
          <a:xfrm>
            <a:off x="3323081" y="2100697"/>
            <a:ext cx="5586413" cy="385148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hybrid for preparations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0CA5B8-BFEF-7B45-B7DA-443290B59A2F}"/>
              </a:ext>
            </a:extLst>
          </p:cNvPr>
          <p:cNvSpPr/>
          <p:nvPr/>
        </p:nvSpPr>
        <p:spPr>
          <a:xfrm>
            <a:off x="544332" y="3616440"/>
            <a:ext cx="2015605" cy="8199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Breakout PCB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connector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C9DFA-152E-6B40-BD8C-604F90EFEA7F}"/>
              </a:ext>
            </a:extLst>
          </p:cNvPr>
          <p:cNvCxnSpPr>
            <a:cxnSpLocks/>
          </p:cNvCxnSpPr>
          <p:nvPr/>
        </p:nvCxnSpPr>
        <p:spPr>
          <a:xfrm flipV="1">
            <a:off x="2559937" y="3900488"/>
            <a:ext cx="911926" cy="125950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1B188-BF67-1242-9B74-971A958EB630}"/>
              </a:ext>
            </a:extLst>
          </p:cNvPr>
          <p:cNvSpPr/>
          <p:nvPr/>
        </p:nvSpPr>
        <p:spPr>
          <a:xfrm>
            <a:off x="9347381" y="3336983"/>
            <a:ext cx="2300287" cy="11270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Already populated and tested devices for the SPIX setup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0B72D9-30FC-314C-852E-C74B50389F7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172451" y="3800476"/>
            <a:ext cx="1174930" cy="100012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94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Irradiation procedure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D1D13-B52B-E949-AA11-5BB074B95AF8}"/>
              </a:ext>
            </a:extLst>
          </p:cNvPr>
          <p:cNvSpPr txBox="1"/>
          <p:nvPr/>
        </p:nvSpPr>
        <p:spPr>
          <a:xfrm>
            <a:off x="180000" y="1439999"/>
            <a:ext cx="7614885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Only 1 device (2 quarters) per Device carrier PCB due to large distances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quarter more or less safe when 1</a:t>
            </a:r>
            <a:r>
              <a:rPr lang="en-GB" baseline="30000" dirty="0"/>
              <a:t>st</a:t>
            </a:r>
            <a:r>
              <a:rPr lang="en-GB" dirty="0"/>
              <a:t> is irradiated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While irradiation: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all potentials applied to the DUT to mimic real life 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gate potentials in the OFF state (4/512 rows are in OFF state during the imaging)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DUT kept at the fixed temperature: </a:t>
            </a:r>
            <a:r>
              <a:rPr lang="en-GB" dirty="0">
                <a:solidFill>
                  <a:srgbClr val="C00000"/>
                </a:solidFill>
              </a:rPr>
              <a:t>TBD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Dose rate: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Ideally we should aim for the same dose rate as in real life operation: 100 e</a:t>
            </a:r>
            <a:r>
              <a:rPr lang="en-GB" baseline="30000" dirty="0"/>
              <a:t>–</a:t>
            </a:r>
            <a:r>
              <a:rPr lang="en-GB" dirty="0"/>
              <a:t>/px @ 10 kHz; if too slow we will speed it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Max Dose: </a:t>
            </a:r>
            <a:r>
              <a:rPr lang="en-GB" dirty="0">
                <a:solidFill>
                  <a:srgbClr val="C00000"/>
                </a:solidFill>
              </a:rPr>
              <a:t>TBD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Dose step: </a:t>
            </a:r>
            <a:r>
              <a:rPr lang="en-GB" dirty="0">
                <a:solidFill>
                  <a:srgbClr val="C00000"/>
                </a:solidFill>
              </a:rPr>
              <a:t>should be extrapolated from Martin’s thesis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Measurements between dose steps: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device: frequent measurements to observe the transient behaviour of self annealing(?) until plateau is reached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device: trying to speed up the transient behaviour through heating (</a:t>
            </a:r>
            <a:r>
              <a:rPr lang="en-GB" dirty="0">
                <a:latin typeface="Latin Modern Roman 10" pitchFamily="2" charset="77"/>
              </a:rPr>
              <a:t>~</a:t>
            </a:r>
            <a:r>
              <a:rPr lang="en-GB" dirty="0"/>
              <a:t>50 °C) with Peltier element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rest: 1 measurement after plateau has been reached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B9D36-41A9-EA4C-81F5-0B09695D7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630" y="1273780"/>
            <a:ext cx="4822412" cy="2983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4019A-6A84-1A4E-9917-034AFAE000F0}"/>
              </a:ext>
            </a:extLst>
          </p:cNvPr>
          <p:cNvSpPr txBox="1"/>
          <p:nvPr/>
        </p:nvSpPr>
        <p:spPr>
          <a:xfrm>
            <a:off x="8308874" y="5160180"/>
            <a:ext cx="357592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From my point we could do 1</a:t>
            </a:r>
            <a:r>
              <a:rPr lang="en-GB" baseline="30000" dirty="0"/>
              <a:t>st</a:t>
            </a:r>
            <a:r>
              <a:rPr lang="en-GB" dirty="0"/>
              <a:t> irradiation session in the first half of June 2019(?)</a:t>
            </a:r>
          </a:p>
        </p:txBody>
      </p:sp>
    </p:spTree>
    <p:extLst>
      <p:ext uri="{BB962C8B-B14F-4D97-AF65-F5344CB8AC3E}">
        <p14:creationId xmlns:p14="http://schemas.microsoft.com/office/powerpoint/2010/main" val="400762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390A63-8FD0-7040-BFC6-674A15FBF947}"/>
              </a:ext>
            </a:extLst>
          </p:cNvPr>
          <p:cNvSpPr txBox="1"/>
          <p:nvPr/>
        </p:nvSpPr>
        <p:spPr>
          <a:xfrm>
            <a:off x="6343838" y="1439999"/>
            <a:ext cx="5760000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dirty="0"/>
              <a:t>4 wafers in PXD10: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W09 (50 </a:t>
            </a:r>
            <a:r>
              <a:rPr lang="en-GB" dirty="0" err="1"/>
              <a:t>μm</a:t>
            </a:r>
            <a:r>
              <a:rPr lang="en-GB" dirty="0"/>
              <a:t> SOI)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W10 (30 </a:t>
            </a:r>
            <a:r>
              <a:rPr lang="en-GB" dirty="0" err="1"/>
              <a:t>μm</a:t>
            </a:r>
            <a:r>
              <a:rPr lang="en-GB" dirty="0"/>
              <a:t> SOI)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W11 and W12 (450 </a:t>
            </a:r>
            <a:r>
              <a:rPr lang="en-GB" dirty="0" err="1"/>
              <a:t>μm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6 devices per wafer: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 without backside imp – TL, TR, BR, BL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with backside – ML, MR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none of the devices are </a:t>
            </a:r>
            <a:r>
              <a:rPr lang="en-GB" dirty="0" err="1"/>
              <a:t>backthinned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– availability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F4F83-7090-7A4E-BAF4-C86B823D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42" y="1469204"/>
            <a:ext cx="4884330" cy="48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Components provided by MPSD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D1D13-B52B-E949-AA11-5BB074B95AF8}"/>
              </a:ext>
            </a:extLst>
          </p:cNvPr>
          <p:cNvSpPr txBox="1"/>
          <p:nvPr/>
        </p:nvSpPr>
        <p:spPr>
          <a:xfrm>
            <a:off x="180000" y="1439999"/>
            <a:ext cx="7372835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GB" dirty="0"/>
              <a:t>Mechanical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vacuum feedthrough flange – </a:t>
            </a:r>
            <a:r>
              <a:rPr lang="en-GB" dirty="0" err="1"/>
              <a:t>Allectra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holder for the Device holder PCB – </a:t>
            </a:r>
            <a:r>
              <a:rPr lang="en-GB" dirty="0" err="1"/>
              <a:t>Djordje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copper braids – </a:t>
            </a:r>
            <a:r>
              <a:rPr lang="en-GB" dirty="0" err="1"/>
              <a:t>Djordje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copper braids connection </a:t>
            </a:r>
            <a:r>
              <a:rPr lang="en-GB" dirty="0" err="1"/>
              <a:t>sandwitch</a:t>
            </a:r>
            <a:r>
              <a:rPr lang="en-GB" dirty="0"/>
              <a:t> – </a:t>
            </a:r>
            <a:r>
              <a:rPr lang="en-GB" dirty="0" err="1"/>
              <a:t>Djorjde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heat sink flange – </a:t>
            </a:r>
            <a:r>
              <a:rPr lang="en-GB" dirty="0" err="1"/>
              <a:t>Djordje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2D moving stages + software for the control – </a:t>
            </a:r>
            <a:r>
              <a:rPr lang="en-GB" dirty="0" err="1"/>
              <a:t>Djordje</a:t>
            </a:r>
            <a:r>
              <a:rPr lang="en-GB" dirty="0"/>
              <a:t> and Sascha(?)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mechanical holder for the breakout board – </a:t>
            </a:r>
            <a:r>
              <a:rPr lang="en-GB" dirty="0" err="1"/>
              <a:t>Djordje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mechanical holder for the Peltier controller – </a:t>
            </a:r>
            <a:r>
              <a:rPr lang="en-GB" dirty="0" err="1"/>
              <a:t>Djordje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mechanical holder for feedthrough flange with connected Kapton cable and Breakout PCB for when it is not in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r>
              <a:rPr lang="en-GB" dirty="0"/>
              <a:t>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dose absorbed by silicon oxide for 450 um thick devices – </a:t>
            </a:r>
            <a:r>
              <a:rPr lang="en-GB" dirty="0" err="1"/>
              <a:t>Ibrahym</a:t>
            </a:r>
            <a:r>
              <a:rPr lang="en-GB" dirty="0"/>
              <a:t>(?)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2D76616-E8C7-C248-A94B-598C118B5FE3}"/>
              </a:ext>
            </a:extLst>
          </p:cNvPr>
          <p:cNvSpPr/>
          <p:nvPr/>
        </p:nvSpPr>
        <p:spPr>
          <a:xfrm>
            <a:off x="7566899" y="1712484"/>
            <a:ext cx="82800" cy="2808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1AA74-9F95-8A47-B2D1-2CE4079A25CD}"/>
              </a:ext>
            </a:extLst>
          </p:cNvPr>
          <p:cNvSpPr txBox="1"/>
          <p:nvPr/>
        </p:nvSpPr>
        <p:spPr>
          <a:xfrm>
            <a:off x="7750265" y="2765562"/>
            <a:ext cx="296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give me an estimation about timeline.</a:t>
            </a:r>
          </a:p>
        </p:txBody>
      </p:sp>
    </p:spTree>
    <p:extLst>
      <p:ext uri="{BB962C8B-B14F-4D97-AF65-F5344CB8AC3E}">
        <p14:creationId xmlns:p14="http://schemas.microsoft.com/office/powerpoint/2010/main" val="141128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Annealing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D1D13-B52B-E949-AA11-5BB074B95AF8}"/>
              </a:ext>
            </a:extLst>
          </p:cNvPr>
          <p:cNvSpPr txBox="1"/>
          <p:nvPr/>
        </p:nvSpPr>
        <p:spPr>
          <a:xfrm>
            <a:off x="1773167" y="1452875"/>
            <a:ext cx="7614885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2" algn="ctr"/>
            <a:r>
              <a:rPr lang="en-GB" sz="34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C569F-033A-6D49-8BF4-C45901FAD267}"/>
              </a:ext>
            </a:extLst>
          </p:cNvPr>
          <p:cNvSpPr txBox="1">
            <a:spLocks/>
          </p:cNvSpPr>
          <p:nvPr/>
        </p:nvSpPr>
        <p:spPr>
          <a:xfrm>
            <a:off x="627399" y="3371781"/>
            <a:ext cx="3322320" cy="144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regular studies with heating of the DUTs in the oven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19B3E-4AD7-7C4A-BBA6-6132080D34B5}"/>
              </a:ext>
            </a:extLst>
          </p:cNvPr>
          <p:cNvSpPr txBox="1">
            <a:spLocks/>
          </p:cNvSpPr>
          <p:nvPr/>
        </p:nvSpPr>
        <p:spPr>
          <a:xfrm>
            <a:off x="8242282" y="3371781"/>
            <a:ext cx="3322320" cy="144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modification of planned laser annealing system (timeline</a:t>
            </a:r>
            <a:r>
              <a:rPr lang="en-GB" dirty="0">
                <a:solidFill>
                  <a:srgbClr val="C00000"/>
                </a:solidFill>
              </a:rPr>
              <a:t>?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9748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E37C36-BF36-D64F-8575-7DF88A23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97" y="1069258"/>
            <a:ext cx="6161206" cy="471948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72506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Keithley connections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618D0-9D0B-8343-A28A-0E16D370E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5" t="11194" r="8668" b="11642"/>
          <a:stretch/>
        </p:blipFill>
        <p:spPr>
          <a:xfrm>
            <a:off x="1761531" y="1308852"/>
            <a:ext cx="3960000" cy="52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445BCA-D717-A043-AD52-B478745D56BF}"/>
              </a:ext>
            </a:extLst>
          </p:cNvPr>
          <p:cNvSpPr/>
          <p:nvPr/>
        </p:nvSpPr>
        <p:spPr>
          <a:xfrm>
            <a:off x="1762112" y="1469568"/>
            <a:ext cx="1849738" cy="13627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4B7588-40DD-244A-BBB7-FB68A2ED4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7" t="23449" r="15250" b="10408"/>
          <a:stretch/>
        </p:blipFill>
        <p:spPr>
          <a:xfrm>
            <a:off x="7710211" y="1454819"/>
            <a:ext cx="3521186" cy="4929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349011-D818-9746-AB81-C535ED04A741}"/>
              </a:ext>
            </a:extLst>
          </p:cNvPr>
          <p:cNvSpPr txBox="1"/>
          <p:nvPr/>
        </p:nvSpPr>
        <p:spPr>
          <a:xfrm rot="16200000">
            <a:off x="-973065" y="3457985"/>
            <a:ext cx="4545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Keithley</a:t>
            </a:r>
            <a:r>
              <a:rPr lang="de-DE" dirty="0"/>
              <a:t> Model 4200A-SCS Parameter Analyzer</a:t>
            </a:r>
          </a:p>
          <a:p>
            <a:pPr algn="ctr"/>
            <a:r>
              <a:rPr lang="de-DE" dirty="0"/>
              <a:t>Reference Manual Jan. 2019 </a:t>
            </a:r>
          </a:p>
          <a:p>
            <a:pPr algn="ctr"/>
            <a:r>
              <a:rPr lang="de-DE" dirty="0" err="1"/>
              <a:t>page</a:t>
            </a:r>
            <a:r>
              <a:rPr lang="de-DE" dirty="0"/>
              <a:t> 2-7 (38/1606)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F4040-310B-7142-AE09-50A028E09B25}"/>
              </a:ext>
            </a:extLst>
          </p:cNvPr>
          <p:cNvSpPr txBox="1"/>
          <p:nvPr/>
        </p:nvSpPr>
        <p:spPr>
          <a:xfrm rot="16200000">
            <a:off x="4987670" y="3457984"/>
            <a:ext cx="4521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Keithley</a:t>
            </a:r>
            <a:r>
              <a:rPr lang="de-DE" dirty="0"/>
              <a:t> - Low Level </a:t>
            </a:r>
            <a:r>
              <a:rPr lang="de-DE" dirty="0" err="1"/>
              <a:t>Measurements</a:t>
            </a:r>
            <a:r>
              <a:rPr lang="de-DE" dirty="0"/>
              <a:t> Handbook</a:t>
            </a:r>
          </a:p>
          <a:p>
            <a:pPr algn="ctr"/>
            <a:r>
              <a:rPr lang="de-DE" dirty="0"/>
              <a:t>7</a:t>
            </a:r>
            <a:r>
              <a:rPr lang="de-DE" baseline="30000" dirty="0"/>
              <a:t>th</a:t>
            </a:r>
            <a:r>
              <a:rPr lang="de-DE" dirty="0"/>
              <a:t> Edition</a:t>
            </a:r>
          </a:p>
          <a:p>
            <a:pPr algn="ctr"/>
            <a:r>
              <a:rPr lang="de-DE" dirty="0" err="1"/>
              <a:t>page</a:t>
            </a:r>
            <a:r>
              <a:rPr lang="de-DE" dirty="0"/>
              <a:t> 2-18 (56/244)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B4B972-636F-1949-BFC1-C127D9FC2D2B}"/>
              </a:ext>
            </a:extLst>
          </p:cNvPr>
          <p:cNvSpPr txBox="1"/>
          <p:nvPr/>
        </p:nvSpPr>
        <p:spPr>
          <a:xfrm>
            <a:off x="299499" y="6560434"/>
            <a:ext cx="1059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20/5/19</a:t>
            </a:r>
            <a:r>
              <a:rPr lang="de-DE" dirty="0"/>
              <a:t> … </a:t>
            </a:r>
            <a:r>
              <a:rPr lang="en-GB" dirty="0"/>
              <a:t>Daniel</a:t>
            </a:r>
            <a:r>
              <a:rPr lang="de-DE" dirty="0"/>
              <a:t> </a:t>
            </a:r>
            <a:r>
              <a:rPr lang="de-DE" dirty="0" err="1"/>
              <a:t>tasked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checking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floating</a:t>
            </a:r>
            <a:r>
              <a:rPr lang="de-DE" dirty="0"/>
              <a:t> SMUs …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bring  </a:t>
            </a:r>
            <a:r>
              <a:rPr lang="de-DE" dirty="0" err="1"/>
              <a:t>grounding</a:t>
            </a:r>
            <a:r>
              <a:rPr lang="de-DE" dirty="0"/>
              <a:t> plane </a:t>
            </a:r>
            <a:r>
              <a:rPr lang="de-DE" dirty="0" err="1"/>
              <a:t>closer</a:t>
            </a:r>
            <a:r>
              <a:rPr lang="de-DE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564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S.– </a:t>
            </a:r>
            <a:r>
              <a:rPr lang="en-GB" dirty="0" err="1"/>
              <a:t>Vacbox</a:t>
            </a:r>
            <a:r>
              <a:rPr lang="en-GB" dirty="0"/>
              <a:t> feedthrough 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93224-599B-F947-AE48-6A3B664B2AB3}"/>
              </a:ext>
            </a:extLst>
          </p:cNvPr>
          <p:cNvSpPr txBox="1"/>
          <p:nvPr/>
        </p:nvSpPr>
        <p:spPr>
          <a:xfrm>
            <a:off x="6343838" y="1439999"/>
            <a:ext cx="5760000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dirty="0"/>
              <a:t>High density Sub-D 78 pin from </a:t>
            </a:r>
            <a:r>
              <a:rPr lang="en-GB" dirty="0">
                <a:hlinkClick r:id="rId3"/>
              </a:rPr>
              <a:t>Allectra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A/pin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Cable made by </a:t>
            </a:r>
            <a:r>
              <a:rPr lang="en-GB" dirty="0" err="1"/>
              <a:t>Allectra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1st end: SUB-D 78-WAY PEEK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Cable: </a:t>
            </a:r>
            <a:r>
              <a:rPr lang="de-DE" dirty="0" err="1"/>
              <a:t>Kapton</a:t>
            </a:r>
            <a:r>
              <a:rPr lang="de-DE" dirty="0"/>
              <a:t> </a:t>
            </a:r>
            <a:r>
              <a:rPr lang="de-DE" dirty="0" err="1"/>
              <a:t>Ribbon</a:t>
            </a:r>
            <a:r>
              <a:rPr lang="de-DE" dirty="0"/>
              <a:t> </a:t>
            </a:r>
            <a:r>
              <a:rPr lang="de-DE" dirty="0" err="1"/>
              <a:t>cable</a:t>
            </a:r>
            <a:r>
              <a:rPr lang="de-DE" dirty="0"/>
              <a:t> 0.5m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2nd end: SUB-D 78-WAY PEEK</a:t>
            </a:r>
            <a:endParaRPr lang="en-GB" dirty="0"/>
          </a:p>
          <a:p>
            <a:endParaRPr lang="en-GB" dirty="0"/>
          </a:p>
          <a:p>
            <a:r>
              <a:rPr lang="en-GB" dirty="0"/>
              <a:t>Connections (not actual pin numbers):</a:t>
            </a:r>
          </a:p>
          <a:p>
            <a:r>
              <a:rPr lang="en-GB" dirty="0"/>
              <a:t>01 – 60 … for the device</a:t>
            </a:r>
          </a:p>
          <a:p>
            <a:r>
              <a:rPr lang="en-GB" dirty="0"/>
              <a:t>61 – 68 … for the temperature sensors</a:t>
            </a:r>
          </a:p>
          <a:p>
            <a:r>
              <a:rPr lang="en-GB" dirty="0"/>
              <a:t>69 – 78 … for the Peltier element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78CA8-9FAF-F544-B1CF-60C2F86BF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2" t="66000" r="72065" b="12000"/>
          <a:stretch/>
        </p:blipFill>
        <p:spPr>
          <a:xfrm>
            <a:off x="607789" y="1582378"/>
            <a:ext cx="4691042" cy="35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ACFF8BD2-057A-A247-9047-EA4628435DEC}"/>
              </a:ext>
            </a:extLst>
          </p:cNvPr>
          <p:cNvSpPr txBox="1"/>
          <p:nvPr/>
        </p:nvSpPr>
        <p:spPr>
          <a:xfrm>
            <a:off x="6343838" y="1439999"/>
            <a:ext cx="5760000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dirty="0"/>
              <a:t>4 quarters: 2 x </a:t>
            </a:r>
            <a:r>
              <a:rPr lang="en-GB" b="1" dirty="0"/>
              <a:t>80k (of interest) </a:t>
            </a:r>
            <a:r>
              <a:rPr lang="en-GB" dirty="0"/>
              <a:t>+ 2 x 1k</a:t>
            </a:r>
          </a:p>
          <a:p>
            <a:endParaRPr lang="en-GB" dirty="0"/>
          </a:p>
          <a:p>
            <a:r>
              <a:rPr lang="en-GB" dirty="0"/>
              <a:t>Contacts per quarter: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Gate (sweep)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Clear Gate (sweep)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Drift (not connected)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Source (static)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Clear (static)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PT (not connected, therefore you bias it through 1k Drift contact – common)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Cutting Edge (common)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Drain (two voltages)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 x drain for PXs with G length of 3.8 </a:t>
            </a:r>
            <a:r>
              <a:rPr lang="en-GB" dirty="0" err="1"/>
              <a:t>μm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 x drain for PXs with G length of 4.8 </a:t>
            </a:r>
            <a:r>
              <a:rPr lang="en-GB" dirty="0" err="1"/>
              <a:t>μm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 x drain for PXs with G length of 5.8 </a:t>
            </a:r>
            <a:r>
              <a:rPr lang="en-GB" dirty="0" err="1"/>
              <a:t>μm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Connections per device: 59!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-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F4F83-7090-7A4E-BAF4-C86B823D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42" y="1469204"/>
            <a:ext cx="4884330" cy="489563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F7CDD0-7E63-CB4B-AF52-5DE61FE26A5A}"/>
              </a:ext>
            </a:extLst>
          </p:cNvPr>
          <p:cNvCxnSpPr/>
          <p:nvPr/>
        </p:nvCxnSpPr>
        <p:spPr>
          <a:xfrm>
            <a:off x="3018236" y="1214846"/>
            <a:ext cx="0" cy="540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902427-3853-9A49-AA52-42921CBE4FE2}"/>
              </a:ext>
            </a:extLst>
          </p:cNvPr>
          <p:cNvCxnSpPr/>
          <p:nvPr/>
        </p:nvCxnSpPr>
        <p:spPr>
          <a:xfrm>
            <a:off x="318236" y="3901440"/>
            <a:ext cx="54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3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– area of interest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F4F83-7090-7A4E-BAF4-C86B823D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42" y="1469204"/>
            <a:ext cx="4884330" cy="48956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D4EC5A-A3B0-3546-B0AA-C273E3A5C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5" t="19663" r="9460" b="19083"/>
          <a:stretch/>
        </p:blipFill>
        <p:spPr>
          <a:xfrm>
            <a:off x="7200000" y="1800000"/>
            <a:ext cx="3852000" cy="1584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FEF26B-7C5D-3E4D-8301-E24066B7F01D}"/>
              </a:ext>
            </a:extLst>
          </p:cNvPr>
          <p:cNvGrpSpPr/>
          <p:nvPr/>
        </p:nvGrpSpPr>
        <p:grpSpPr>
          <a:xfrm>
            <a:off x="11088000" y="1922316"/>
            <a:ext cx="866983" cy="1338139"/>
            <a:chOff x="10764000" y="1922316"/>
            <a:chExt cx="866983" cy="133813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C169BB-90F9-A049-B7A6-F3BE44D206FC}"/>
                </a:ext>
              </a:extLst>
            </p:cNvPr>
            <p:cNvSpPr txBox="1"/>
            <p:nvPr/>
          </p:nvSpPr>
          <p:spPr>
            <a:xfrm rot="16200000">
              <a:off x="10777248" y="2406719"/>
              <a:ext cx="133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300 μm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878A1E-8588-3344-9422-FF95A1D62B63}"/>
                </a:ext>
              </a:extLst>
            </p:cNvPr>
            <p:cNvCxnSpPr>
              <a:cxnSpLocks/>
            </p:cNvCxnSpPr>
            <p:nvPr/>
          </p:nvCxnSpPr>
          <p:spPr>
            <a:xfrm>
              <a:off x="10764000" y="3260455"/>
              <a:ext cx="72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E407B6-61F0-D84D-99E2-7CF2B75653D0}"/>
                </a:ext>
              </a:extLst>
            </p:cNvPr>
            <p:cNvCxnSpPr>
              <a:cxnSpLocks/>
            </p:cNvCxnSpPr>
            <p:nvPr/>
          </p:nvCxnSpPr>
          <p:spPr>
            <a:xfrm>
              <a:off x="10764000" y="1922316"/>
              <a:ext cx="72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3EB9FA9-A343-224E-85DE-DA7F6142CBE8}"/>
                </a:ext>
              </a:extLst>
            </p:cNvPr>
            <p:cNvCxnSpPr>
              <a:cxnSpLocks/>
            </p:cNvCxnSpPr>
            <p:nvPr/>
          </p:nvCxnSpPr>
          <p:spPr>
            <a:xfrm>
              <a:off x="11304000" y="1922316"/>
              <a:ext cx="0" cy="133813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73B2B3-E0D3-F64C-8763-3C41CFE45DBA}"/>
              </a:ext>
            </a:extLst>
          </p:cNvPr>
          <p:cNvGrpSpPr/>
          <p:nvPr/>
        </p:nvGrpSpPr>
        <p:grpSpPr>
          <a:xfrm>
            <a:off x="603959" y="5940000"/>
            <a:ext cx="4790830" cy="909332"/>
            <a:chOff x="603959" y="5940000"/>
            <a:chExt cx="4790830" cy="90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CBAB10-4714-DB4E-A273-DE95565B770F}"/>
                </a:ext>
              </a:extLst>
            </p:cNvPr>
            <p:cNvSpPr txBox="1"/>
            <p:nvPr/>
          </p:nvSpPr>
          <p:spPr>
            <a:xfrm>
              <a:off x="603959" y="6480000"/>
              <a:ext cx="479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5000 </a:t>
              </a:r>
              <a:r>
                <a:rPr lang="en-GB" dirty="0" err="1"/>
                <a:t>μm</a:t>
              </a:r>
              <a:endParaRPr lang="en-GB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ACA8E5C-A231-3C40-AAA7-8D1ED435F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34" y="6480000"/>
              <a:ext cx="478694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EC25210-C3CD-3040-8E33-89153CBD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03959" y="5940000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AC0F95F-3EB4-634E-9165-5EC03E5D54F1}"/>
                </a:ext>
              </a:extLst>
            </p:cNvPr>
            <p:cNvCxnSpPr>
              <a:cxnSpLocks/>
            </p:cNvCxnSpPr>
            <p:nvPr/>
          </p:nvCxnSpPr>
          <p:spPr>
            <a:xfrm>
              <a:off x="5394789" y="5940000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B95973-9706-F04F-9C2C-A8D34307B728}"/>
              </a:ext>
            </a:extLst>
          </p:cNvPr>
          <p:cNvGrpSpPr/>
          <p:nvPr/>
        </p:nvGrpSpPr>
        <p:grpSpPr>
          <a:xfrm>
            <a:off x="5040000" y="1519863"/>
            <a:ext cx="872979" cy="4794318"/>
            <a:chOff x="5040000" y="1519863"/>
            <a:chExt cx="872979" cy="47943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DB37B7-C93F-1D49-A03F-0FF4FDA27BD1}"/>
                </a:ext>
              </a:extLst>
            </p:cNvPr>
            <p:cNvSpPr txBox="1"/>
            <p:nvPr/>
          </p:nvSpPr>
          <p:spPr>
            <a:xfrm rot="16200000">
              <a:off x="3331156" y="3732354"/>
              <a:ext cx="4794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5000 </a:t>
              </a:r>
              <a:r>
                <a:rPr lang="en-GB" dirty="0" err="1"/>
                <a:t>μm</a:t>
              </a:r>
              <a:endParaRPr lang="en-GB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9CB836C-4DFF-4248-A9F7-249F1364CD9B}"/>
                </a:ext>
              </a:extLst>
            </p:cNvPr>
            <p:cNvCxnSpPr>
              <a:cxnSpLocks/>
            </p:cNvCxnSpPr>
            <p:nvPr/>
          </p:nvCxnSpPr>
          <p:spPr>
            <a:xfrm>
              <a:off x="5580000" y="1519863"/>
              <a:ext cx="0" cy="479431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6AAB99-9D92-9940-835D-E2408E6E9A4A}"/>
                </a:ext>
              </a:extLst>
            </p:cNvPr>
            <p:cNvCxnSpPr>
              <a:cxnSpLocks/>
            </p:cNvCxnSpPr>
            <p:nvPr/>
          </p:nvCxnSpPr>
          <p:spPr>
            <a:xfrm>
              <a:off x="5040000" y="6314181"/>
              <a:ext cx="72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E5AA67A-23FE-A44C-A01C-997177CB72A2}"/>
                </a:ext>
              </a:extLst>
            </p:cNvPr>
            <p:cNvCxnSpPr>
              <a:cxnSpLocks/>
            </p:cNvCxnSpPr>
            <p:nvPr/>
          </p:nvCxnSpPr>
          <p:spPr>
            <a:xfrm>
              <a:off x="5040000" y="1519863"/>
              <a:ext cx="72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72812-3450-F34A-BEA5-C99CB3937151}"/>
              </a:ext>
            </a:extLst>
          </p:cNvPr>
          <p:cNvGrpSpPr/>
          <p:nvPr/>
        </p:nvGrpSpPr>
        <p:grpSpPr>
          <a:xfrm>
            <a:off x="3596604" y="2623687"/>
            <a:ext cx="3515855" cy="2291924"/>
            <a:chOff x="3596604" y="2623687"/>
            <a:chExt cx="3515855" cy="229192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D87F13C-6520-384C-82EE-FDE364009A2C}"/>
                </a:ext>
              </a:extLst>
            </p:cNvPr>
            <p:cNvSpPr/>
            <p:nvPr/>
          </p:nvSpPr>
          <p:spPr>
            <a:xfrm>
              <a:off x="3596604" y="2937293"/>
              <a:ext cx="775610" cy="26310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0C9F6DA-8B2A-D04D-A372-33916929831A}"/>
                </a:ext>
              </a:extLst>
            </p:cNvPr>
            <p:cNvSpPr/>
            <p:nvPr/>
          </p:nvSpPr>
          <p:spPr>
            <a:xfrm>
              <a:off x="3757631" y="4652504"/>
              <a:ext cx="775610" cy="26310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8DCEC283-5276-404B-8240-7DE8111DBAC9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 flipV="1">
              <a:off x="4372214" y="2623687"/>
              <a:ext cx="2732678" cy="445160"/>
            </a:xfrm>
            <a:prstGeom prst="bentConnector3">
              <a:avLst>
                <a:gd name="adj1" fmla="val 6806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>
              <a:extLst>
                <a:ext uri="{FF2B5EF4-FFF2-40B4-BE49-F238E27FC236}">
                  <a16:creationId xmlns:a16="http://schemas.microsoft.com/office/drawing/2014/main" id="{88B83A26-6F03-F147-AE3A-D2BFC6E35EED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flipV="1">
              <a:off x="4533241" y="2794767"/>
              <a:ext cx="2579218" cy="1989291"/>
            </a:xfrm>
            <a:prstGeom prst="bentConnector3">
              <a:avLst>
                <a:gd name="adj1" fmla="val 74108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3BAB82A-9330-FB4D-95FF-75B377A4400C}"/>
              </a:ext>
            </a:extLst>
          </p:cNvPr>
          <p:cNvSpPr txBox="1"/>
          <p:nvPr/>
        </p:nvSpPr>
        <p:spPr>
          <a:xfrm>
            <a:off x="7394293" y="4482429"/>
            <a:ext cx="3851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 of interest: 800x100 μm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Area to be irradiated: 1000x300 μm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6232AE-F69B-EF4D-B5BD-3C1A45CB6A19}"/>
              </a:ext>
            </a:extLst>
          </p:cNvPr>
          <p:cNvGrpSpPr/>
          <p:nvPr/>
        </p:nvGrpSpPr>
        <p:grpSpPr>
          <a:xfrm>
            <a:off x="7127999" y="3168000"/>
            <a:ext cx="4032001" cy="873673"/>
            <a:chOff x="7127999" y="3024000"/>
            <a:chExt cx="4032001" cy="8736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36870B-FF87-954A-A848-44C88FC9D037}"/>
                </a:ext>
              </a:extLst>
            </p:cNvPr>
            <p:cNvSpPr txBox="1"/>
            <p:nvPr/>
          </p:nvSpPr>
          <p:spPr>
            <a:xfrm>
              <a:off x="7127999" y="3528341"/>
              <a:ext cx="4031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1000 μm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0E801C0-1585-E44C-84E1-443A250BE0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999" y="3564000"/>
              <a:ext cx="4032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01DF80-9451-9C41-89AC-6888D68E6761}"/>
                </a:ext>
              </a:extLst>
            </p:cNvPr>
            <p:cNvCxnSpPr>
              <a:cxnSpLocks/>
            </p:cNvCxnSpPr>
            <p:nvPr/>
          </p:nvCxnSpPr>
          <p:spPr>
            <a:xfrm>
              <a:off x="7128000" y="3024000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660EC3E-D346-2C4A-A498-8965F586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1160000" y="3024000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B995B1-F4F3-C747-8B55-B0FDFDF3832E}"/>
              </a:ext>
            </a:extLst>
          </p:cNvPr>
          <p:cNvGrpSpPr/>
          <p:nvPr/>
        </p:nvGrpSpPr>
        <p:grpSpPr>
          <a:xfrm>
            <a:off x="7340825" y="2520000"/>
            <a:ext cx="3590755" cy="909332"/>
            <a:chOff x="7127999" y="2952615"/>
            <a:chExt cx="3590755" cy="90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02BD66-2605-8947-93CE-599942511D52}"/>
                </a:ext>
              </a:extLst>
            </p:cNvPr>
            <p:cNvSpPr txBox="1"/>
            <p:nvPr/>
          </p:nvSpPr>
          <p:spPr>
            <a:xfrm>
              <a:off x="7127999" y="3492615"/>
              <a:ext cx="3590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800 μm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314A87A-31AA-5D47-BEBC-CCB2FED69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000" y="3492615"/>
              <a:ext cx="359075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F0C4C4-6BBB-8E46-AB8D-9F4021E17BF2}"/>
                </a:ext>
              </a:extLst>
            </p:cNvPr>
            <p:cNvCxnSpPr>
              <a:cxnSpLocks/>
            </p:cNvCxnSpPr>
            <p:nvPr/>
          </p:nvCxnSpPr>
          <p:spPr>
            <a:xfrm>
              <a:off x="7128000" y="2988615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19164A-294F-D14A-A9A7-08037402F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18754" y="2952615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741E4B-25F6-C042-8E77-A19B8A7C79D8}"/>
              </a:ext>
            </a:extLst>
          </p:cNvPr>
          <p:cNvGrpSpPr/>
          <p:nvPr/>
        </p:nvGrpSpPr>
        <p:grpSpPr>
          <a:xfrm>
            <a:off x="10620000" y="1922316"/>
            <a:ext cx="995618" cy="1338136"/>
            <a:chOff x="10630358" y="2424550"/>
            <a:chExt cx="995618" cy="133813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99A071B-A379-104D-9EF2-8C742C44362D}"/>
                </a:ext>
              </a:extLst>
            </p:cNvPr>
            <p:cNvSpPr txBox="1"/>
            <p:nvPr/>
          </p:nvSpPr>
          <p:spPr>
            <a:xfrm rot="16200000">
              <a:off x="10772242" y="2908952"/>
              <a:ext cx="1338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100 μm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44E2AB6-20E9-BF4D-A920-853376884193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358" y="3260455"/>
              <a:ext cx="72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69FE6BC-5931-1249-92BA-1726381B8959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358" y="2855454"/>
              <a:ext cx="72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7E71BA-FEFC-A042-BD16-4DE81500FA3D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356" y="2855454"/>
              <a:ext cx="0" cy="405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5EF2AC-D23D-8546-94F8-029EBEA1FD1D}"/>
              </a:ext>
            </a:extLst>
          </p:cNvPr>
          <p:cNvSpPr txBox="1"/>
          <p:nvPr/>
        </p:nvSpPr>
        <p:spPr>
          <a:xfrm rot="16200000">
            <a:off x="-493998" y="3723473"/>
            <a:ext cx="167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1500 </a:t>
            </a:r>
            <a:r>
              <a:rPr lang="en-GB" dirty="0" err="1"/>
              <a:t>μm</a:t>
            </a:r>
            <a:endParaRPr lang="en-GB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454170C-208A-B348-A123-4040201D2F3F}"/>
              </a:ext>
            </a:extLst>
          </p:cNvPr>
          <p:cNvCxnSpPr>
            <a:cxnSpLocks/>
          </p:cNvCxnSpPr>
          <p:nvPr/>
        </p:nvCxnSpPr>
        <p:spPr>
          <a:xfrm>
            <a:off x="456124" y="3060000"/>
            <a:ext cx="0" cy="168775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9A3F2AC-8C25-1A42-8985-BE871A1CE2F3}"/>
              </a:ext>
            </a:extLst>
          </p:cNvPr>
          <p:cNvCxnSpPr>
            <a:cxnSpLocks/>
          </p:cNvCxnSpPr>
          <p:nvPr/>
        </p:nvCxnSpPr>
        <p:spPr>
          <a:xfrm>
            <a:off x="342000" y="3068524"/>
            <a:ext cx="325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69B797-4ED2-B641-9A46-0AFFC21A8F5C}"/>
              </a:ext>
            </a:extLst>
          </p:cNvPr>
          <p:cNvCxnSpPr>
            <a:cxnSpLocks/>
          </p:cNvCxnSpPr>
          <p:nvPr/>
        </p:nvCxnSpPr>
        <p:spPr>
          <a:xfrm>
            <a:off x="341125" y="4757805"/>
            <a:ext cx="34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00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(v1)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02672-ED28-8B4A-B997-04458E21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07" y="1430703"/>
            <a:ext cx="6926385" cy="53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3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9DEB84-5A0D-8A47-B5F2-F92690C56FBC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Device carrier PCB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HD DSUB 78 pin male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(tested with </a:t>
            </a:r>
            <a:r>
              <a:rPr lang="en-GB" dirty="0" err="1"/>
              <a:t>Allectra</a:t>
            </a:r>
            <a:r>
              <a:rPr lang="en-GB" dirty="0"/>
              <a:t> HD DSUB 78 pin female)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Terminal blocks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5F5F3-9E19-4649-8AA3-F36822793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2" t="15745" r="14673" b="8140"/>
          <a:stretch/>
        </p:blipFill>
        <p:spPr>
          <a:xfrm>
            <a:off x="180000" y="1440000"/>
            <a:ext cx="7452000" cy="52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inside of the Vacuum Box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BA5AB-6783-5942-A33B-A5CA492DC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9" t="4392" r="15000" b="4405"/>
          <a:stretch/>
        </p:blipFill>
        <p:spPr>
          <a:xfrm>
            <a:off x="8082816" y="1439999"/>
            <a:ext cx="3960000" cy="350052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0CA5B8-BFEF-7B45-B7DA-443290B59A2F}"/>
              </a:ext>
            </a:extLst>
          </p:cNvPr>
          <p:cNvSpPr/>
          <p:nvPr/>
        </p:nvSpPr>
        <p:spPr>
          <a:xfrm>
            <a:off x="358595" y="5672881"/>
            <a:ext cx="2015605" cy="8199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Coarse positioning of the electron beam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C9DFA-152E-6B40-BD8C-604F90EFEA7F}"/>
              </a:ext>
            </a:extLst>
          </p:cNvPr>
          <p:cNvCxnSpPr>
            <a:cxnSpLocks/>
          </p:cNvCxnSpPr>
          <p:nvPr/>
        </p:nvCxnSpPr>
        <p:spPr>
          <a:xfrm flipV="1">
            <a:off x="2374200" y="5803594"/>
            <a:ext cx="1897763" cy="297169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1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inside of the Vacuum Box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0D411-2D0F-B84F-9471-A91AE4D4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0" t="15748" r="14677" b="8136"/>
          <a:stretch/>
        </p:blipFill>
        <p:spPr>
          <a:xfrm>
            <a:off x="180000" y="1440000"/>
            <a:ext cx="7452000" cy="52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8A8E3-BC50-FF42-ACD4-00B96FED36EE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DUTs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Ceramics @ </a:t>
            </a:r>
            <a:r>
              <a:rPr lang="en-GB" dirty="0">
                <a:solidFill>
                  <a:schemeClr val="accent2"/>
                </a:solidFill>
              </a:rPr>
              <a:t>in production with A.L.L </a:t>
            </a:r>
            <a:r>
              <a:rPr lang="en-GB" dirty="0" err="1">
                <a:solidFill>
                  <a:schemeClr val="accent2"/>
                </a:solidFill>
              </a:rPr>
              <a:t>Lasertechnik</a:t>
            </a:r>
            <a:endParaRPr lang="en-GB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Screws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(has to be checked, planned is that the ones from SPIX setup fit here as well)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Cold plates @ </a:t>
            </a:r>
            <a:r>
              <a:rPr lang="en-GB" dirty="0">
                <a:solidFill>
                  <a:schemeClr val="accent2"/>
                </a:solidFill>
              </a:rPr>
              <a:t>in production with Thomas </a:t>
            </a:r>
            <a:r>
              <a:rPr lang="en-GB" dirty="0" err="1">
                <a:solidFill>
                  <a:schemeClr val="accent2"/>
                </a:solidFill>
              </a:rPr>
              <a:t>Markl</a:t>
            </a:r>
            <a:r>
              <a:rPr lang="en-GB" dirty="0">
                <a:solidFill>
                  <a:schemeClr val="accent2"/>
                </a:solidFill>
              </a:rPr>
              <a:t> GmbH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C5D4A-D0E7-614A-8C2B-B9F554406D12}"/>
              </a:ext>
            </a:extLst>
          </p:cNvPr>
          <p:cNvSpPr/>
          <p:nvPr/>
        </p:nvSpPr>
        <p:spPr>
          <a:xfrm>
            <a:off x="3401122" y="2498863"/>
            <a:ext cx="2581328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Due to the Terminal Block connector above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5A7C2A-3B55-8746-A175-13824ECA2AD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702206" y="3032263"/>
            <a:ext cx="989580" cy="887391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196DDB-4EA6-4F4B-8C12-5527827938C9}"/>
              </a:ext>
            </a:extLst>
          </p:cNvPr>
          <p:cNvSpPr/>
          <p:nvPr/>
        </p:nvSpPr>
        <p:spPr>
          <a:xfrm>
            <a:off x="5097697" y="5517155"/>
            <a:ext cx="2290008" cy="9178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For precise positioning of the electron beam on the edges of DUT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5C588F-87E8-B546-8DF1-9B47E78832E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339830" y="4649821"/>
            <a:ext cx="1757867" cy="1326248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5B21A9-C43C-5241-8309-DDA2029D4066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490259" y="4479297"/>
            <a:ext cx="1607438" cy="1496772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399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inside of the Vacuum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8A8E3-BC50-FF42-ACD4-00B96FED36EE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DUTs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Ceramics @ </a:t>
            </a:r>
            <a:r>
              <a:rPr lang="en-GB" dirty="0">
                <a:solidFill>
                  <a:schemeClr val="accent2"/>
                </a:solidFill>
              </a:rPr>
              <a:t>in production with A.L.L </a:t>
            </a:r>
            <a:r>
              <a:rPr lang="en-GB" dirty="0" err="1">
                <a:solidFill>
                  <a:schemeClr val="accent2"/>
                </a:solidFill>
              </a:rPr>
              <a:t>Lasertechnik</a:t>
            </a:r>
            <a:endParaRPr lang="en-GB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Screws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(has to be checked, planned is that the ones from SPIX setup fit here as well)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Cold plates @ </a:t>
            </a:r>
            <a:r>
              <a:rPr lang="en-GB" dirty="0">
                <a:solidFill>
                  <a:schemeClr val="accent2"/>
                </a:solidFill>
              </a:rPr>
              <a:t>in production with Thomas </a:t>
            </a:r>
            <a:r>
              <a:rPr lang="en-GB" dirty="0" err="1">
                <a:solidFill>
                  <a:schemeClr val="accent2"/>
                </a:solidFill>
              </a:rPr>
              <a:t>Markl</a:t>
            </a:r>
            <a:r>
              <a:rPr lang="en-GB" dirty="0">
                <a:solidFill>
                  <a:schemeClr val="accent2"/>
                </a:solidFill>
              </a:rPr>
              <a:t> GmbH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B43EC-9D86-484D-8F42-931B22FA8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0" t="15748" r="14677" b="8136"/>
          <a:stretch/>
        </p:blipFill>
        <p:spPr>
          <a:xfrm>
            <a:off x="180000" y="1440000"/>
            <a:ext cx="7452000" cy="52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4755A2-6436-A74F-97DF-9D122D32F1F1}"/>
              </a:ext>
            </a:extLst>
          </p:cNvPr>
          <p:cNvSpPr/>
          <p:nvPr/>
        </p:nvSpPr>
        <p:spPr>
          <a:xfrm>
            <a:off x="3401122" y="2498863"/>
            <a:ext cx="2581328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Due to the Terminal Block connector above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D8ACF5-A1B9-F24A-8D12-B6D172D21DA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702206" y="3032263"/>
            <a:ext cx="989580" cy="887391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3768AE-8141-AB47-B091-69E8BF41A7C7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339831" y="4649821"/>
            <a:ext cx="1757866" cy="125875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D41750-B391-E141-8BB6-86B37A56D8A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490259" y="4479297"/>
            <a:ext cx="1607438" cy="1429280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9F1BE-FF5F-0646-BFB5-274EA9119978}"/>
              </a:ext>
            </a:extLst>
          </p:cNvPr>
          <p:cNvSpPr/>
          <p:nvPr/>
        </p:nvSpPr>
        <p:spPr>
          <a:xfrm>
            <a:off x="5097697" y="5337154"/>
            <a:ext cx="2290008" cy="11428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Alignment holes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for precise positioning of the electron beam on the edges of DUT</a:t>
            </a:r>
          </a:p>
        </p:txBody>
      </p:sp>
    </p:spTree>
    <p:extLst>
      <p:ext uri="{BB962C8B-B14F-4D97-AF65-F5344CB8AC3E}">
        <p14:creationId xmlns:p14="http://schemas.microsoft.com/office/powerpoint/2010/main" val="359957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86C0-857F-0745-AEE2-44E838CC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for </a:t>
            </a:r>
            <a:r>
              <a:rPr lang="en-GB" dirty="0" err="1"/>
              <a:t>Irr</a:t>
            </a:r>
            <a:r>
              <a:rPr lang="en-GB" dirty="0"/>
              <a:t>. S. – inside of the Vacuum Box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643B2-CDDE-4C47-A59E-16A80A16F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0" t="15748" r="14677" b="8136"/>
          <a:stretch/>
        </p:blipFill>
        <p:spPr>
          <a:xfrm>
            <a:off x="180000" y="1440000"/>
            <a:ext cx="7452000" cy="52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95CA4-2964-5F45-9236-D68EA67B2F41}"/>
              </a:ext>
            </a:extLst>
          </p:cNvPr>
          <p:cNvSpPr txBox="1"/>
          <p:nvPr/>
        </p:nvSpPr>
        <p:spPr>
          <a:xfrm>
            <a:off x="8082816" y="1439999"/>
            <a:ext cx="4021021" cy="50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Peltier elements @ </a:t>
            </a:r>
            <a:r>
              <a:rPr lang="en-GB" dirty="0">
                <a:solidFill>
                  <a:schemeClr val="accent6"/>
                </a:solidFill>
              </a:rPr>
              <a:t>HLL</a:t>
            </a:r>
            <a:r>
              <a:rPr lang="en-GB" dirty="0"/>
              <a:t> (test of cooling/heating capabilities still pending)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509C47-87E2-0249-99DD-17F79C9FF94C}"/>
              </a:ext>
            </a:extLst>
          </p:cNvPr>
          <p:cNvSpPr/>
          <p:nvPr/>
        </p:nvSpPr>
        <p:spPr>
          <a:xfrm>
            <a:off x="5097697" y="5337154"/>
            <a:ext cx="2290008" cy="11428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For fastening to the PCB (creation of a </a:t>
            </a:r>
            <a:r>
              <a:rPr lang="en-GB" dirty="0" err="1">
                <a:solidFill>
                  <a:srgbClr val="C00000"/>
                </a:solidFill>
              </a:rPr>
              <a:t>sandwitch</a:t>
            </a:r>
            <a:r>
              <a:rPr lang="en-GB" dirty="0">
                <a:solidFill>
                  <a:srgbClr val="C00000"/>
                </a:solidFill>
              </a:rPr>
              <a:t> (CP, Peltier, Ceramics, PCB)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CC70C1-99F2-5644-B149-ADE268C1F254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072647" y="5847391"/>
            <a:ext cx="1025050" cy="6118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5583E0-0C0F-7D4A-B07E-98388A094E27}"/>
              </a:ext>
            </a:extLst>
          </p:cNvPr>
          <p:cNvCxnSpPr>
            <a:cxnSpLocks/>
          </p:cNvCxnSpPr>
          <p:nvPr/>
        </p:nvCxnSpPr>
        <p:spPr>
          <a:xfrm flipH="1" flipV="1">
            <a:off x="4883285" y="4691921"/>
            <a:ext cx="210067" cy="121665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E04C09-42E3-7244-9AD3-9B22E51DE84F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678349" y="3748391"/>
            <a:ext cx="2419348" cy="216018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D0C6B7-B073-3146-A6B1-260633DADDA5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1738859" y="4691921"/>
            <a:ext cx="3358838" cy="121665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FDBD8EB-3257-AB44-80D4-358F3171FB0D}"/>
              </a:ext>
            </a:extLst>
          </p:cNvPr>
          <p:cNvSpPr/>
          <p:nvPr/>
        </p:nvSpPr>
        <p:spPr>
          <a:xfrm>
            <a:off x="5097697" y="1622718"/>
            <a:ext cx="2290008" cy="11428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For attaching of ”cold fingers” and temperature sensors (8 x M3)</a:t>
            </a:r>
          </a:p>
        </p:txBody>
      </p:sp>
    </p:spTree>
    <p:extLst>
      <p:ext uri="{BB962C8B-B14F-4D97-AF65-F5344CB8AC3E}">
        <p14:creationId xmlns:p14="http://schemas.microsoft.com/office/powerpoint/2010/main" val="2775676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4781</TotalTime>
  <Words>1470</Words>
  <Application>Microsoft Macintosh PowerPoint</Application>
  <PresentationFormat>Widescreen</PresentationFormat>
  <Paragraphs>283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Latin Modern Roman 10</vt:lpstr>
      <vt:lpstr>Office Theme</vt:lpstr>
      <vt:lpstr>Irradiation status &amp; plans</vt:lpstr>
      <vt:lpstr>Devices – availability</vt:lpstr>
      <vt:lpstr>Devices - structure</vt:lpstr>
      <vt:lpstr>Devices – area of interest</vt:lpstr>
      <vt:lpstr>Setup for Irr. S. (v1)</vt:lpstr>
      <vt:lpstr>Setup for Irr. S. – inside of the Vacuum Box</vt:lpstr>
      <vt:lpstr>Setup for Irr. S. – inside of the Vacuum Box</vt:lpstr>
      <vt:lpstr>Setup for Irr. S. – inside of the Vacuum Box</vt:lpstr>
      <vt:lpstr>Setup for Irr. S. – inside of the Vacuum Box</vt:lpstr>
      <vt:lpstr>Setup for Irr. S. – inside of the Vacuum Box</vt:lpstr>
      <vt:lpstr>Setup for Irr. S. – inside of the Vacuum Box</vt:lpstr>
      <vt:lpstr>Setup for Irr. S. – outside of the Vacuum Box</vt:lpstr>
      <vt:lpstr>Setup for Irr. S. – PSU + DAQ</vt:lpstr>
      <vt:lpstr>Setup for Irr. S. – PSU + DAQ</vt:lpstr>
      <vt:lpstr>Setup for Irr. S. – PSU + DAQ</vt:lpstr>
      <vt:lpstr>Setup for Irr. S. – PSU + DAQ</vt:lpstr>
      <vt:lpstr>Setup for Irr. S. – Peltier controller</vt:lpstr>
      <vt:lpstr>Setup for Irr. S. – hybrid for preparations</vt:lpstr>
      <vt:lpstr>Irradiation procedure</vt:lpstr>
      <vt:lpstr>Components provided by MPSD</vt:lpstr>
      <vt:lpstr>Annealing studies</vt:lpstr>
      <vt:lpstr>PowerPoint Presentation</vt:lpstr>
      <vt:lpstr>Setup for Irr. S. – Keithley connections</vt:lpstr>
      <vt:lpstr>Setup for Irr. S.– Vacbox feedthrough v1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Irradiation</dc:title>
  <dc:creator>Microsoft Office User</dc:creator>
  <cp:lastModifiedBy>ge52yol</cp:lastModifiedBy>
  <cp:revision>67</cp:revision>
  <dcterms:created xsi:type="dcterms:W3CDTF">2019-04-08T08:37:11Z</dcterms:created>
  <dcterms:modified xsi:type="dcterms:W3CDTF">2019-05-28T08:35:44Z</dcterms:modified>
</cp:coreProperties>
</file>