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0" r:id="rId2"/>
    <p:sldId id="267" r:id="rId3"/>
    <p:sldId id="268" r:id="rId4"/>
    <p:sldId id="269" r:id="rId5"/>
    <p:sldId id="266" r:id="rId6"/>
  </p:sldIdLst>
  <p:sldSz cx="9144000" cy="6858000" type="screen4x3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0741" autoAdjust="0"/>
  </p:normalViewPr>
  <p:slideViewPr>
    <p:cSldViewPr snapToGrid="0" snapToObjects="1">
      <p:cViewPr varScale="1">
        <p:scale>
          <a:sx n="97" d="100"/>
          <a:sy n="97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119160" y="0"/>
            <a:ext cx="130320" cy="6666120"/>
          </a:xfrm>
          <a:prstGeom prst="rect">
            <a:avLst/>
          </a:prstGeom>
          <a:solidFill>
            <a:srgbClr val="C9DBD8"/>
          </a:solidFill>
          <a:ln w="9360">
            <a:solidFill>
              <a:srgbClr val="C9DBD8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2"/>
          <p:cNvSpPr/>
          <p:nvPr/>
        </p:nvSpPr>
        <p:spPr>
          <a:xfrm>
            <a:off x="252360" y="0"/>
            <a:ext cx="128880" cy="6855120"/>
          </a:xfrm>
          <a:prstGeom prst="rect">
            <a:avLst/>
          </a:prstGeom>
          <a:solidFill>
            <a:srgbClr val="E6F2F2"/>
          </a:solidFill>
          <a:ln w="9360">
            <a:solidFill>
              <a:srgbClr val="E6F2F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6669000"/>
            <a:ext cx="9141120" cy="213120"/>
          </a:xfrm>
          <a:prstGeom prst="rect">
            <a:avLst/>
          </a:prstGeom>
          <a:solidFill>
            <a:srgbClr val="7CA6A6"/>
          </a:solidFill>
          <a:ln w="9360">
            <a:solidFill>
              <a:srgbClr val="7CA6A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 dirty="0" smtClean="0">
                <a:solidFill>
                  <a:srgbClr val="FFFFFF"/>
                </a:solidFill>
                <a:latin typeface="Calibri"/>
                <a:ea typeface="+mn-ea"/>
              </a:rPr>
              <a:t>         26-29 May 2019 / </a:t>
            </a:r>
            <a:r>
              <a:rPr lang="en-US" sz="1200" b="0" strike="noStrike" spc="-1" dirty="0" err="1" smtClean="0">
                <a:solidFill>
                  <a:srgbClr val="FFFFFF"/>
                </a:solidFill>
                <a:latin typeface="Calibri"/>
                <a:ea typeface="+mn-ea"/>
              </a:rPr>
              <a:t>Kloster</a:t>
            </a:r>
            <a:r>
              <a:rPr lang="en-US" sz="1200" b="0" strike="noStrike" spc="-1" dirty="0" smtClean="0">
                <a:solidFill>
                  <a:srgbClr val="FFFFFF"/>
                </a:solidFill>
                <a:latin typeface="Calibri"/>
                <a:ea typeface="+mn-ea"/>
              </a:rPr>
              <a:t> </a:t>
            </a:r>
            <a:r>
              <a:rPr lang="en-US" sz="1200" b="0" strike="noStrike" spc="-1" dirty="0" err="1" smtClean="0">
                <a:solidFill>
                  <a:srgbClr val="FFFFFF"/>
                </a:solidFill>
                <a:latin typeface="Calibri"/>
                <a:ea typeface="+mn-ea"/>
              </a:rPr>
              <a:t>Seeon</a:t>
            </a:r>
            <a:r>
              <a:rPr lang="en-US" sz="1200" b="0" strike="noStrike" spc="-1" dirty="0" smtClean="0">
                <a:solidFill>
                  <a:srgbClr val="FFFFFF"/>
                </a:solidFill>
                <a:latin typeface="Calibri"/>
                <a:ea typeface="+mn-ea"/>
              </a:rPr>
              <a:t> / PXD Workshop and 23rd International Workshop on DEPFET Detectors and Applications </a:t>
            </a:r>
            <a:r>
              <a:rPr lang="en-US" sz="12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lang="en-US" sz="1200" b="0" strike="noStrike" spc="-1" dirty="0" smtClean="0">
                <a:solidFill>
                  <a:srgbClr val="FFFFFF"/>
                </a:solidFill>
                <a:latin typeface="Calibri"/>
                <a:ea typeface="DejaVu Sans"/>
              </a:rPr>
              <a:t>        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0" y="0"/>
            <a:ext cx="116280" cy="6666120"/>
          </a:xfrm>
          <a:prstGeom prst="rect">
            <a:avLst/>
          </a:prstGeom>
          <a:solidFill>
            <a:srgbClr val="7CA6A6"/>
          </a:solidFill>
          <a:ln w="9360">
            <a:solidFill>
              <a:srgbClr val="7CA6A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-27000"/>
            <a:ext cx="9141120" cy="140040"/>
          </a:xfrm>
          <a:prstGeom prst="rect">
            <a:avLst/>
          </a:prstGeom>
          <a:solidFill>
            <a:srgbClr val="7CA6A6"/>
          </a:solidFill>
          <a:ln w="9360">
            <a:solidFill>
              <a:srgbClr val="7CA6A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Line 6"/>
          <p:cNvSpPr/>
          <p:nvPr/>
        </p:nvSpPr>
        <p:spPr>
          <a:xfrm>
            <a:off x="304560" y="1125360"/>
            <a:ext cx="8839440" cy="360"/>
          </a:xfrm>
          <a:prstGeom prst="line">
            <a:avLst/>
          </a:prstGeom>
          <a:ln w="38160">
            <a:solidFill>
              <a:srgbClr val="E6F2F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6" name="Picture 55"/>
          <p:cNvPicPr/>
          <p:nvPr/>
        </p:nvPicPr>
        <p:blipFill>
          <a:blip r:embed="rId14"/>
          <a:srcRect r="13058"/>
          <a:stretch/>
        </p:blipFill>
        <p:spPr>
          <a:xfrm>
            <a:off x="7731000" y="144360"/>
            <a:ext cx="1391040" cy="945000"/>
          </a:xfrm>
          <a:prstGeom prst="rect">
            <a:avLst/>
          </a:prstGeom>
          <a:ln>
            <a:noFill/>
          </a:ln>
        </p:spPr>
      </p:pic>
      <p:sp>
        <p:nvSpPr>
          <p:cNvPr id="7" name="PlaceHolder 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 dirty="0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 dirty="0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 dirty="0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457200" y="2154720"/>
            <a:ext cx="8227080" cy="114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2600" spc="-1" dirty="0" smtClean="0">
                <a:solidFill>
                  <a:srgbClr val="000000"/>
                </a:solidFill>
                <a:latin typeface="Arial"/>
                <a:ea typeface="DejaVu Sans"/>
              </a:rPr>
              <a:t>Software development status</a:t>
            </a:r>
          </a:p>
          <a:p>
            <a:pPr algn="ctr">
              <a:lnSpc>
                <a:spcPct val="100000"/>
              </a:lnSpc>
            </a:pPr>
            <a:endParaRPr lang="en-US" sz="2600" spc="-1" dirty="0" smtClean="0">
              <a:solidFill>
                <a:srgbClr val="000000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en-US" sz="1600" b="0" i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Andrey Vostrukhin</a:t>
            </a:r>
          </a:p>
        </p:txBody>
      </p:sp>
    </p:spTree>
    <p:extLst>
      <p:ext uri="{BB962C8B-B14F-4D97-AF65-F5344CB8AC3E}">
        <p14:creationId xmlns:p14="http://schemas.microsoft.com/office/powerpoint/2010/main" val="3922343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457200" y="273600"/>
            <a:ext cx="8227080" cy="114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2600" spc="-1" dirty="0" smtClean="0">
                <a:solidFill>
                  <a:srgbClr val="000000"/>
                </a:solidFill>
                <a:latin typeface="Arial"/>
                <a:ea typeface="DejaVu Sans"/>
              </a:rPr>
              <a:t>H</a:t>
            </a:r>
            <a:r>
              <a:rPr lang="en-US" sz="26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igh level functions: ADC transfer curves</a:t>
            </a:r>
            <a:endParaRPr lang="en-US" sz="2600" b="0" strike="noStrike" spc="-1" dirty="0">
              <a:latin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1286808"/>
            <a:ext cx="5125642" cy="3263674"/>
          </a:xfrm>
          <a:prstGeom prst="rect">
            <a:avLst/>
          </a:prstGeom>
        </p:spPr>
      </p:pic>
      <p:sp>
        <p:nvSpPr>
          <p:cNvPr id="6" name="CustomShape 3"/>
          <p:cNvSpPr/>
          <p:nvPr/>
        </p:nvSpPr>
        <p:spPr>
          <a:xfrm>
            <a:off x="5673111" y="1246641"/>
            <a:ext cx="3382560" cy="26833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>
              <a:lnSpc>
                <a:spcPct val="150000"/>
              </a:lnSpc>
              <a:buClr>
                <a:srgbClr val="000000"/>
              </a:buClr>
            </a:pPr>
            <a:r>
              <a:rPr lang="en-US" sz="1400" spc="-1" dirty="0" smtClean="0">
                <a:solidFill>
                  <a:srgbClr val="000000"/>
                </a:solidFill>
                <a:latin typeface="Arial"/>
                <a:ea typeface="DejaVu Sans"/>
              </a:rPr>
              <a:t>ADC transfer curve measurements implemented with two options: </a:t>
            </a:r>
          </a:p>
          <a:p>
            <a:pPr marL="287190" indent="-28575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4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Fast Scan to identify optimal parameters for given gain and measure one ADC channel</a:t>
            </a:r>
          </a:p>
          <a:p>
            <a:pPr marL="287190" indent="-28575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400" spc="-1" dirty="0" smtClean="0">
                <a:solidFill>
                  <a:srgbClr val="000000"/>
                </a:solidFill>
                <a:latin typeface="Arial"/>
                <a:ea typeface="DejaVu Sans"/>
              </a:rPr>
              <a:t>Full Scan to characterize all ADC channels</a:t>
            </a:r>
            <a:endParaRPr lang="en-US" sz="1400" b="0" strike="noStrike" spc="-1" dirty="0" smtClean="0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" name="CustomShape 3"/>
          <p:cNvSpPr/>
          <p:nvPr/>
        </p:nvSpPr>
        <p:spPr>
          <a:xfrm>
            <a:off x="457200" y="4708791"/>
            <a:ext cx="8227079" cy="18811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>
              <a:lnSpc>
                <a:spcPct val="150000"/>
              </a:lnSpc>
              <a:buClr>
                <a:srgbClr val="000000"/>
              </a:buClr>
            </a:pPr>
            <a:r>
              <a:rPr lang="en-US" sz="1400" spc="-1" dirty="0" smtClean="0">
                <a:solidFill>
                  <a:srgbClr val="000000"/>
                </a:solidFill>
                <a:latin typeface="Arial"/>
                <a:ea typeface="DejaVu Sans"/>
              </a:rPr>
              <a:t>Measurement procedure was tested and validated with Hybrid E1 board s/n 04</a:t>
            </a:r>
          </a:p>
          <a:p>
            <a:pPr marL="1440">
              <a:lnSpc>
                <a:spcPct val="150000"/>
              </a:lnSpc>
              <a:buClr>
                <a:srgbClr val="000000"/>
              </a:buClr>
            </a:pPr>
            <a:r>
              <a:rPr lang="en-US" sz="1400" spc="-1" dirty="0" smtClean="0">
                <a:solidFill>
                  <a:srgbClr val="000000"/>
                </a:solidFill>
                <a:latin typeface="Arial"/>
                <a:ea typeface="DejaVu Sans"/>
              </a:rPr>
              <a:t>Reference measurements started for </a:t>
            </a:r>
            <a:r>
              <a:rPr lang="en-US" sz="1400" spc="-1" dirty="0">
                <a:solidFill>
                  <a:srgbClr val="000000"/>
                </a:solidFill>
              </a:rPr>
              <a:t>Hybrid E1 board s/n </a:t>
            </a:r>
            <a:r>
              <a:rPr lang="en-US" sz="1400" spc="-1" dirty="0" smtClean="0">
                <a:solidFill>
                  <a:srgbClr val="000000"/>
                </a:solidFill>
              </a:rPr>
              <a:t>05, when completed (~1 week):</a:t>
            </a:r>
          </a:p>
          <a:p>
            <a:pPr marL="287190" indent="-28575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400" spc="-1" dirty="0" smtClean="0">
                <a:solidFill>
                  <a:srgbClr val="000000"/>
                </a:solidFill>
              </a:rPr>
              <a:t>Go for matrix population and </a:t>
            </a:r>
            <a:r>
              <a:rPr lang="en-US" sz="1400" spc="-1" dirty="0" err="1" smtClean="0">
                <a:solidFill>
                  <a:srgbClr val="000000"/>
                </a:solidFill>
              </a:rPr>
              <a:t>wirebonding</a:t>
            </a:r>
            <a:endParaRPr lang="en-US" sz="1400" spc="-1" dirty="0" smtClean="0">
              <a:solidFill>
                <a:srgbClr val="000000"/>
              </a:solidFill>
            </a:endParaRPr>
          </a:p>
          <a:p>
            <a:pPr marL="287190" indent="-28575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400" spc="-1" dirty="0" smtClean="0">
                <a:solidFill>
                  <a:srgbClr val="000000"/>
                </a:solidFill>
              </a:rPr>
              <a:t>Physical measurements with sensor in cleanroom</a:t>
            </a:r>
            <a:endParaRPr lang="en-US" sz="600" spc="-1" dirty="0" smtClean="0">
              <a:solidFill>
                <a:srgbClr val="000000"/>
              </a:solidFill>
            </a:endParaRPr>
          </a:p>
          <a:p>
            <a:pPr marL="287190" indent="-28575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endParaRPr lang="en-US" sz="600" spc="-1" dirty="0" smtClean="0">
              <a:solidFill>
                <a:srgbClr val="000000"/>
              </a:solidFill>
            </a:endParaRPr>
          </a:p>
          <a:p>
            <a:pPr marL="1440" algn="ctr">
              <a:lnSpc>
                <a:spcPct val="150000"/>
              </a:lnSpc>
              <a:buClr>
                <a:srgbClr val="000000"/>
              </a:buClr>
            </a:pPr>
            <a:r>
              <a:rPr lang="en-US" sz="1400" b="1" spc="-1" dirty="0" smtClean="0">
                <a:solidFill>
                  <a:srgbClr val="008000"/>
                </a:solidFill>
              </a:rPr>
              <a:t>Now data available for scientific analysis </a:t>
            </a:r>
          </a:p>
          <a:p>
            <a:pPr marL="1440">
              <a:lnSpc>
                <a:spcPct val="150000"/>
              </a:lnSpc>
              <a:buClr>
                <a:srgbClr val="000000"/>
              </a:buClr>
            </a:pPr>
            <a:endParaRPr lang="en-US" sz="1400" spc="-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044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457200" y="273600"/>
            <a:ext cx="8227080" cy="114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2600" spc="-1" dirty="0" smtClean="0">
                <a:solidFill>
                  <a:srgbClr val="000000"/>
                </a:solidFill>
              </a:rPr>
              <a:t>User-friendly GUI</a:t>
            </a:r>
            <a:endParaRPr lang="en-US" sz="2600" spc="-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30166"/>
            <a:ext cx="5173112" cy="3474478"/>
          </a:xfrm>
          <a:prstGeom prst="rect">
            <a:avLst/>
          </a:prstGeom>
        </p:spPr>
      </p:pic>
      <p:sp>
        <p:nvSpPr>
          <p:cNvPr id="6" name="CustomShape 3"/>
          <p:cNvSpPr/>
          <p:nvPr/>
        </p:nvSpPr>
        <p:spPr>
          <a:xfrm>
            <a:off x="5673111" y="1246641"/>
            <a:ext cx="3382560" cy="26833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>
              <a:lnSpc>
                <a:spcPct val="150000"/>
              </a:lnSpc>
              <a:buClr>
                <a:srgbClr val="000000"/>
              </a:buClr>
            </a:pPr>
            <a:r>
              <a:rPr lang="en-US" sz="1400" spc="-1" dirty="0" smtClean="0">
                <a:solidFill>
                  <a:srgbClr val="000000"/>
                </a:solidFill>
                <a:latin typeface="Arial"/>
                <a:ea typeface="DejaVu Sans"/>
              </a:rPr>
              <a:t>User-friendly GUI is under development.</a:t>
            </a:r>
          </a:p>
          <a:p>
            <a:pPr marL="1440">
              <a:lnSpc>
                <a:spcPct val="150000"/>
              </a:lnSpc>
              <a:buClr>
                <a:srgbClr val="000000"/>
              </a:buClr>
            </a:pPr>
            <a:r>
              <a:rPr lang="en-US" sz="1400" spc="-1" dirty="0" smtClean="0">
                <a:solidFill>
                  <a:srgbClr val="000000"/>
                </a:solidFill>
                <a:latin typeface="Arial"/>
                <a:ea typeface="DejaVu Sans"/>
              </a:rPr>
              <a:t>New power widget to be added soon that allows:</a:t>
            </a:r>
          </a:p>
          <a:p>
            <a:pPr marL="287190" indent="-28575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400" spc="-1" dirty="0" smtClean="0">
                <a:solidFill>
                  <a:srgbClr val="000000"/>
                </a:solidFill>
                <a:latin typeface="Arial"/>
                <a:ea typeface="DejaVu Sans"/>
              </a:rPr>
              <a:t>Quickly overview all voltages</a:t>
            </a:r>
          </a:p>
          <a:p>
            <a:pPr marL="287190" indent="-28575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4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See if the voltages are </a:t>
            </a:r>
            <a:r>
              <a:rPr lang="en-US" sz="1400" spc="-1" dirty="0" smtClean="0">
                <a:solidFill>
                  <a:srgbClr val="000000"/>
                </a:solidFill>
                <a:latin typeface="Arial"/>
                <a:ea typeface="DejaVu Sans"/>
              </a:rPr>
              <a:t>within allowed limits</a:t>
            </a:r>
            <a:endParaRPr lang="en-US" sz="1400" b="0" strike="noStrike" spc="-1" dirty="0" smtClean="0">
              <a:solidFill>
                <a:srgbClr val="000000"/>
              </a:solidFill>
              <a:latin typeface="Arial"/>
              <a:ea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01119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457560" y="273600"/>
            <a:ext cx="822636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26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Transition to full ASM control software</a:t>
            </a:r>
            <a:endParaRPr lang="en-US" sz="2600" b="0" strike="noStrike" spc="-1" dirty="0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457560" y="3581349"/>
            <a:ext cx="8501040" cy="26491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400" spc="-1" dirty="0" smtClean="0">
                <a:latin typeface="Arial"/>
              </a:rPr>
              <a:t>First version of ASIC container class is complete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400" b="0" strike="noStrike" spc="-1" dirty="0" smtClean="0">
                <a:latin typeface="Arial"/>
              </a:rPr>
              <a:t>Working on GUI to control all ASIC settings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400" spc="-1" dirty="0" smtClean="0">
                <a:latin typeface="Arial"/>
              </a:rPr>
              <a:t>Hard-coded ASIC initialization procedure to be replaced with generated sequence for compatibility</a:t>
            </a:r>
          </a:p>
          <a:p>
            <a:pPr>
              <a:lnSpc>
                <a:spcPct val="150000"/>
              </a:lnSpc>
            </a:pPr>
            <a:endParaRPr lang="en-US" sz="1400" b="0" strike="noStrike" spc="-1" dirty="0" smtClean="0">
              <a:latin typeface="Arial"/>
            </a:endParaRPr>
          </a:p>
          <a:p>
            <a:pPr>
              <a:lnSpc>
                <a:spcPct val="150000"/>
              </a:lnSpc>
            </a:pPr>
            <a:endParaRPr lang="en-US" sz="1400" b="0" strike="noStrike" spc="-1" dirty="0" smtClean="0">
              <a:latin typeface="Arial"/>
            </a:endParaRPr>
          </a:p>
          <a:p>
            <a:pPr>
              <a:lnSpc>
                <a:spcPct val="150000"/>
              </a:lnSpc>
            </a:pPr>
            <a:endParaRPr lang="en-US" sz="14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endParaRPr lang="en-US" sz="14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endParaRPr lang="en-US" sz="14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endParaRPr lang="en-US" sz="1400" b="0" strike="noStrike" spc="-1" dirty="0">
              <a:latin typeface="Arial"/>
            </a:endParaRPr>
          </a:p>
        </p:txBody>
      </p:sp>
      <p:sp>
        <p:nvSpPr>
          <p:cNvPr id="4" name="CustomShape 3"/>
          <p:cNvSpPr/>
          <p:nvPr/>
        </p:nvSpPr>
        <p:spPr>
          <a:xfrm>
            <a:off x="7041240" y="1415520"/>
            <a:ext cx="1096920" cy="82224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GUI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1280520" y="1415520"/>
            <a:ext cx="1005120" cy="182808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JTAG </a:t>
            </a: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files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6" name="Line 5"/>
          <p:cNvSpPr/>
          <p:nvPr/>
        </p:nvSpPr>
        <p:spPr>
          <a:xfrm>
            <a:off x="5943960" y="1232640"/>
            <a:ext cx="360" cy="2194560"/>
          </a:xfrm>
          <a:prstGeom prst="line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6"/>
          <p:cNvSpPr/>
          <p:nvPr/>
        </p:nvSpPr>
        <p:spPr>
          <a:xfrm>
            <a:off x="6035400" y="2329920"/>
            <a:ext cx="913680" cy="90720"/>
          </a:xfrm>
          <a:custGeom>
            <a:avLst/>
            <a:gdLst/>
            <a:ahLst/>
            <a:cxnLst/>
            <a:rect l="l" t="t" r="r" b="b"/>
            <a:pathLst>
              <a:path w="2542" h="256">
                <a:moveTo>
                  <a:pt x="0" y="127"/>
                </a:moveTo>
                <a:lnTo>
                  <a:pt x="505" y="0"/>
                </a:lnTo>
                <a:lnTo>
                  <a:pt x="505" y="63"/>
                </a:lnTo>
                <a:lnTo>
                  <a:pt x="2035" y="63"/>
                </a:lnTo>
                <a:lnTo>
                  <a:pt x="2035" y="0"/>
                </a:lnTo>
                <a:lnTo>
                  <a:pt x="2541" y="127"/>
                </a:lnTo>
                <a:lnTo>
                  <a:pt x="2035" y="255"/>
                </a:lnTo>
                <a:lnTo>
                  <a:pt x="2035" y="191"/>
                </a:lnTo>
                <a:lnTo>
                  <a:pt x="505" y="191"/>
                </a:lnTo>
                <a:lnTo>
                  <a:pt x="505" y="255"/>
                </a:lnTo>
                <a:lnTo>
                  <a:pt x="0" y="127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7"/>
          <p:cNvSpPr/>
          <p:nvPr/>
        </p:nvSpPr>
        <p:spPr>
          <a:xfrm>
            <a:off x="6035400" y="2055600"/>
            <a:ext cx="858960" cy="36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800" b="0" strike="noStrike" spc="-1">
                <a:solidFill>
                  <a:srgbClr val="000000"/>
                </a:solidFill>
                <a:latin typeface="Arial"/>
                <a:ea typeface="DejaVu Sans"/>
              </a:rPr>
              <a:t>import/export functions</a:t>
            </a:r>
            <a:endParaRPr lang="en-US" sz="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800" b="0" strike="noStrike" spc="-1">
              <a:latin typeface="Arial"/>
            </a:endParaRPr>
          </a:p>
        </p:txBody>
      </p:sp>
      <p:sp>
        <p:nvSpPr>
          <p:cNvPr id="9" name="CustomShape 8"/>
          <p:cNvSpPr/>
          <p:nvPr/>
        </p:nvSpPr>
        <p:spPr>
          <a:xfrm>
            <a:off x="2377800" y="2329920"/>
            <a:ext cx="913680" cy="90720"/>
          </a:xfrm>
          <a:custGeom>
            <a:avLst/>
            <a:gdLst/>
            <a:ahLst/>
            <a:cxnLst/>
            <a:rect l="l" t="t" r="r" b="b"/>
            <a:pathLst>
              <a:path w="2542" h="256">
                <a:moveTo>
                  <a:pt x="0" y="127"/>
                </a:moveTo>
                <a:lnTo>
                  <a:pt x="505" y="0"/>
                </a:lnTo>
                <a:lnTo>
                  <a:pt x="505" y="63"/>
                </a:lnTo>
                <a:lnTo>
                  <a:pt x="2035" y="63"/>
                </a:lnTo>
                <a:lnTo>
                  <a:pt x="2035" y="0"/>
                </a:lnTo>
                <a:lnTo>
                  <a:pt x="2541" y="127"/>
                </a:lnTo>
                <a:lnTo>
                  <a:pt x="2035" y="255"/>
                </a:lnTo>
                <a:lnTo>
                  <a:pt x="2035" y="191"/>
                </a:lnTo>
                <a:lnTo>
                  <a:pt x="505" y="191"/>
                </a:lnTo>
                <a:lnTo>
                  <a:pt x="505" y="255"/>
                </a:lnTo>
                <a:lnTo>
                  <a:pt x="0" y="127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9"/>
          <p:cNvSpPr/>
          <p:nvPr/>
        </p:nvSpPr>
        <p:spPr>
          <a:xfrm>
            <a:off x="3383640" y="1415520"/>
            <a:ext cx="2376720" cy="182808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Container </a:t>
            </a:r>
            <a:endParaRPr lang="en-US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Class</a:t>
            </a:r>
            <a:endParaRPr lang="en-US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600" b="0" strike="noStrike" spc="-1">
              <a:latin typeface="Arial"/>
            </a:endParaRPr>
          </a:p>
        </p:txBody>
      </p:sp>
      <p:sp>
        <p:nvSpPr>
          <p:cNvPr id="11" name="CustomShape 10"/>
          <p:cNvSpPr/>
          <p:nvPr/>
        </p:nvSpPr>
        <p:spPr>
          <a:xfrm>
            <a:off x="7041240" y="2512800"/>
            <a:ext cx="1096920" cy="73080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Log/</a:t>
            </a:r>
            <a:r>
              <a:rPr lang="en-US" sz="1800" b="0" strike="noStrike" spc="-1" dirty="0" err="1" smtClean="0">
                <a:solidFill>
                  <a:srgbClr val="000000"/>
                </a:solidFill>
                <a:latin typeface="Arial"/>
                <a:ea typeface="DejaVu Sans"/>
              </a:rPr>
              <a:t>config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2" name="CustomShape 11"/>
          <p:cNvSpPr/>
          <p:nvPr/>
        </p:nvSpPr>
        <p:spPr>
          <a:xfrm>
            <a:off x="3475080" y="2055600"/>
            <a:ext cx="273600" cy="1821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600" b="0" strike="noStrike" spc="-1">
                <a:solidFill>
                  <a:srgbClr val="000000"/>
                </a:solidFill>
                <a:latin typeface="Arial"/>
                <a:ea typeface="DejaVu Sans"/>
              </a:rPr>
              <a:t>DHPT</a:t>
            </a:r>
            <a:endParaRPr lang="en-US" sz="600" b="0" strike="noStrike" spc="-1">
              <a:latin typeface="Arial"/>
            </a:endParaRPr>
          </a:p>
        </p:txBody>
      </p:sp>
      <p:sp>
        <p:nvSpPr>
          <p:cNvPr id="13" name="CustomShape 12"/>
          <p:cNvSpPr/>
          <p:nvPr/>
        </p:nvSpPr>
        <p:spPr>
          <a:xfrm>
            <a:off x="3475080" y="2238480"/>
            <a:ext cx="273600" cy="1821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600" b="0" strike="noStrike" spc="-1">
                <a:solidFill>
                  <a:srgbClr val="000000"/>
                </a:solidFill>
                <a:latin typeface="Arial"/>
                <a:ea typeface="DejaVu Sans"/>
              </a:rPr>
              <a:t>DCD</a:t>
            </a:r>
            <a:endParaRPr lang="en-US" sz="600" b="0" strike="noStrike" spc="-1">
              <a:latin typeface="Arial"/>
            </a:endParaRPr>
          </a:p>
        </p:txBody>
      </p:sp>
      <p:sp>
        <p:nvSpPr>
          <p:cNvPr id="14" name="CustomShape 13"/>
          <p:cNvSpPr/>
          <p:nvPr/>
        </p:nvSpPr>
        <p:spPr>
          <a:xfrm>
            <a:off x="5121000" y="2512800"/>
            <a:ext cx="273600" cy="1821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600" b="0" strike="noStrike" spc="-1">
                <a:solidFill>
                  <a:srgbClr val="000000"/>
                </a:solidFill>
                <a:latin typeface="Arial"/>
                <a:ea typeface="DejaVu Sans"/>
              </a:rPr>
              <a:t>SW</a:t>
            </a:r>
            <a:endParaRPr lang="en-US" sz="600" b="0" strike="noStrike" spc="-1">
              <a:latin typeface="Arial"/>
            </a:endParaRPr>
          </a:p>
        </p:txBody>
      </p:sp>
      <p:sp>
        <p:nvSpPr>
          <p:cNvPr id="15" name="CustomShape 14"/>
          <p:cNvSpPr/>
          <p:nvPr/>
        </p:nvSpPr>
        <p:spPr>
          <a:xfrm>
            <a:off x="3749400" y="2055600"/>
            <a:ext cx="273600" cy="1821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600" b="0" strike="noStrike" spc="-1">
                <a:solidFill>
                  <a:srgbClr val="000000"/>
                </a:solidFill>
                <a:latin typeface="Arial"/>
                <a:ea typeface="DejaVu Sans"/>
              </a:rPr>
              <a:t>DHPT</a:t>
            </a:r>
            <a:endParaRPr lang="en-US" sz="600" b="0" strike="noStrike" spc="-1">
              <a:latin typeface="Arial"/>
            </a:endParaRPr>
          </a:p>
        </p:txBody>
      </p:sp>
      <p:sp>
        <p:nvSpPr>
          <p:cNvPr id="16" name="CustomShape 15"/>
          <p:cNvSpPr/>
          <p:nvPr/>
        </p:nvSpPr>
        <p:spPr>
          <a:xfrm>
            <a:off x="3749400" y="2238480"/>
            <a:ext cx="273600" cy="1821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600" b="0" strike="noStrike" spc="-1">
                <a:solidFill>
                  <a:srgbClr val="000000"/>
                </a:solidFill>
                <a:latin typeface="Arial"/>
                <a:ea typeface="DejaVu Sans"/>
              </a:rPr>
              <a:t>DCD</a:t>
            </a:r>
            <a:endParaRPr lang="en-US" sz="600" b="0" strike="noStrike" spc="-1">
              <a:latin typeface="Arial"/>
            </a:endParaRPr>
          </a:p>
        </p:txBody>
      </p:sp>
      <p:sp>
        <p:nvSpPr>
          <p:cNvPr id="17" name="CustomShape 16"/>
          <p:cNvSpPr/>
          <p:nvPr/>
        </p:nvSpPr>
        <p:spPr>
          <a:xfrm>
            <a:off x="4023720" y="2055600"/>
            <a:ext cx="273600" cy="1821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600" b="0" strike="noStrike" spc="-1">
                <a:solidFill>
                  <a:srgbClr val="000000"/>
                </a:solidFill>
                <a:latin typeface="Arial"/>
                <a:ea typeface="DejaVu Sans"/>
              </a:rPr>
              <a:t>DHPT</a:t>
            </a:r>
            <a:endParaRPr lang="en-US" sz="600" b="0" strike="noStrike" spc="-1">
              <a:latin typeface="Arial"/>
            </a:endParaRPr>
          </a:p>
        </p:txBody>
      </p:sp>
      <p:sp>
        <p:nvSpPr>
          <p:cNvPr id="18" name="CustomShape 17"/>
          <p:cNvSpPr/>
          <p:nvPr/>
        </p:nvSpPr>
        <p:spPr>
          <a:xfrm>
            <a:off x="4023720" y="2238480"/>
            <a:ext cx="273600" cy="1821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600" b="0" strike="noStrike" spc="-1">
                <a:solidFill>
                  <a:srgbClr val="000000"/>
                </a:solidFill>
                <a:latin typeface="Arial"/>
                <a:ea typeface="DejaVu Sans"/>
              </a:rPr>
              <a:t>DCD</a:t>
            </a:r>
            <a:endParaRPr lang="en-US" sz="600" b="0" strike="noStrike" spc="-1">
              <a:latin typeface="Arial"/>
            </a:endParaRPr>
          </a:p>
        </p:txBody>
      </p:sp>
      <p:sp>
        <p:nvSpPr>
          <p:cNvPr id="19" name="CustomShape 18"/>
          <p:cNvSpPr/>
          <p:nvPr/>
        </p:nvSpPr>
        <p:spPr>
          <a:xfrm>
            <a:off x="4298040" y="2055600"/>
            <a:ext cx="273600" cy="1821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600" b="0" strike="noStrike" spc="-1">
                <a:solidFill>
                  <a:srgbClr val="000000"/>
                </a:solidFill>
                <a:latin typeface="Arial"/>
                <a:ea typeface="DejaVu Sans"/>
              </a:rPr>
              <a:t>DHPT</a:t>
            </a:r>
            <a:endParaRPr lang="en-US" sz="600" b="0" strike="noStrike" spc="-1">
              <a:latin typeface="Arial"/>
            </a:endParaRPr>
          </a:p>
        </p:txBody>
      </p:sp>
      <p:sp>
        <p:nvSpPr>
          <p:cNvPr id="20" name="CustomShape 19"/>
          <p:cNvSpPr/>
          <p:nvPr/>
        </p:nvSpPr>
        <p:spPr>
          <a:xfrm>
            <a:off x="4298040" y="2238480"/>
            <a:ext cx="273600" cy="1821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600" b="0" strike="noStrike" spc="-1">
                <a:solidFill>
                  <a:srgbClr val="000000"/>
                </a:solidFill>
                <a:latin typeface="Arial"/>
                <a:ea typeface="DejaVu Sans"/>
              </a:rPr>
              <a:t>DCD</a:t>
            </a:r>
            <a:endParaRPr lang="en-US" sz="600" b="0" strike="noStrike" spc="-1">
              <a:latin typeface="Arial"/>
            </a:endParaRPr>
          </a:p>
        </p:txBody>
      </p:sp>
      <p:sp>
        <p:nvSpPr>
          <p:cNvPr id="21" name="CustomShape 20"/>
          <p:cNvSpPr/>
          <p:nvPr/>
        </p:nvSpPr>
        <p:spPr>
          <a:xfrm>
            <a:off x="4572360" y="2055600"/>
            <a:ext cx="273600" cy="1821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600" b="0" strike="noStrike" spc="-1">
                <a:solidFill>
                  <a:srgbClr val="000000"/>
                </a:solidFill>
                <a:latin typeface="Arial"/>
                <a:ea typeface="DejaVu Sans"/>
              </a:rPr>
              <a:t>DHPT</a:t>
            </a:r>
            <a:endParaRPr lang="en-US" sz="600" b="0" strike="noStrike" spc="-1">
              <a:latin typeface="Arial"/>
            </a:endParaRPr>
          </a:p>
        </p:txBody>
      </p:sp>
      <p:sp>
        <p:nvSpPr>
          <p:cNvPr id="22" name="CustomShape 21"/>
          <p:cNvSpPr/>
          <p:nvPr/>
        </p:nvSpPr>
        <p:spPr>
          <a:xfrm>
            <a:off x="4572360" y="2238480"/>
            <a:ext cx="273600" cy="1821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600" b="0" strike="noStrike" spc="-1">
                <a:solidFill>
                  <a:srgbClr val="000000"/>
                </a:solidFill>
                <a:latin typeface="Arial"/>
                <a:ea typeface="DejaVu Sans"/>
              </a:rPr>
              <a:t>DCD</a:t>
            </a:r>
            <a:endParaRPr lang="en-US" sz="600" b="0" strike="noStrike" spc="-1">
              <a:latin typeface="Arial"/>
            </a:endParaRPr>
          </a:p>
        </p:txBody>
      </p:sp>
      <p:sp>
        <p:nvSpPr>
          <p:cNvPr id="23" name="CustomShape 22"/>
          <p:cNvSpPr/>
          <p:nvPr/>
        </p:nvSpPr>
        <p:spPr>
          <a:xfrm>
            <a:off x="4846680" y="2055600"/>
            <a:ext cx="273600" cy="1821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600" b="0" strike="noStrike" spc="-1">
                <a:solidFill>
                  <a:srgbClr val="000000"/>
                </a:solidFill>
                <a:latin typeface="Arial"/>
                <a:ea typeface="DejaVu Sans"/>
              </a:rPr>
              <a:t>DHPT</a:t>
            </a:r>
            <a:endParaRPr lang="en-US" sz="600" b="0" strike="noStrike" spc="-1">
              <a:latin typeface="Arial"/>
            </a:endParaRPr>
          </a:p>
        </p:txBody>
      </p:sp>
      <p:sp>
        <p:nvSpPr>
          <p:cNvPr id="24" name="CustomShape 23"/>
          <p:cNvSpPr/>
          <p:nvPr/>
        </p:nvSpPr>
        <p:spPr>
          <a:xfrm>
            <a:off x="4846680" y="2238480"/>
            <a:ext cx="273600" cy="1821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600" b="0" strike="noStrike" spc="-1">
                <a:solidFill>
                  <a:srgbClr val="000000"/>
                </a:solidFill>
                <a:latin typeface="Arial"/>
                <a:ea typeface="DejaVu Sans"/>
              </a:rPr>
              <a:t>DCD</a:t>
            </a:r>
            <a:endParaRPr lang="en-US" sz="600" b="0" strike="noStrike" spc="-1">
              <a:latin typeface="Arial"/>
            </a:endParaRPr>
          </a:p>
        </p:txBody>
      </p:sp>
      <p:sp>
        <p:nvSpPr>
          <p:cNvPr id="25" name="CustomShape 24"/>
          <p:cNvSpPr/>
          <p:nvPr/>
        </p:nvSpPr>
        <p:spPr>
          <a:xfrm>
            <a:off x="5121000" y="2055600"/>
            <a:ext cx="273600" cy="1821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600" b="0" strike="noStrike" spc="-1">
                <a:solidFill>
                  <a:srgbClr val="000000"/>
                </a:solidFill>
                <a:latin typeface="Arial"/>
                <a:ea typeface="DejaVu Sans"/>
              </a:rPr>
              <a:t>DHPT</a:t>
            </a:r>
            <a:endParaRPr lang="en-US" sz="600" b="0" strike="noStrike" spc="-1">
              <a:latin typeface="Arial"/>
            </a:endParaRPr>
          </a:p>
        </p:txBody>
      </p:sp>
      <p:sp>
        <p:nvSpPr>
          <p:cNvPr id="26" name="CustomShape 25"/>
          <p:cNvSpPr/>
          <p:nvPr/>
        </p:nvSpPr>
        <p:spPr>
          <a:xfrm>
            <a:off x="5121000" y="2238480"/>
            <a:ext cx="273600" cy="1821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600" b="0" strike="noStrike" spc="-1">
                <a:solidFill>
                  <a:srgbClr val="000000"/>
                </a:solidFill>
                <a:latin typeface="Arial"/>
                <a:ea typeface="DejaVu Sans"/>
              </a:rPr>
              <a:t>DCD</a:t>
            </a:r>
            <a:endParaRPr lang="en-US" sz="600" b="0" strike="noStrike" spc="-1">
              <a:latin typeface="Arial"/>
            </a:endParaRPr>
          </a:p>
        </p:txBody>
      </p:sp>
      <p:sp>
        <p:nvSpPr>
          <p:cNvPr id="27" name="CustomShape 26"/>
          <p:cNvSpPr/>
          <p:nvPr/>
        </p:nvSpPr>
        <p:spPr>
          <a:xfrm>
            <a:off x="5395320" y="2055600"/>
            <a:ext cx="273600" cy="1821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600" b="0" strike="noStrike" spc="-1">
                <a:solidFill>
                  <a:srgbClr val="000000"/>
                </a:solidFill>
                <a:latin typeface="Arial"/>
                <a:ea typeface="DejaVu Sans"/>
              </a:rPr>
              <a:t>DHPT</a:t>
            </a:r>
            <a:endParaRPr lang="en-US" sz="600" b="0" strike="noStrike" spc="-1">
              <a:latin typeface="Arial"/>
            </a:endParaRPr>
          </a:p>
        </p:txBody>
      </p:sp>
      <p:sp>
        <p:nvSpPr>
          <p:cNvPr id="28" name="CustomShape 27"/>
          <p:cNvSpPr/>
          <p:nvPr/>
        </p:nvSpPr>
        <p:spPr>
          <a:xfrm>
            <a:off x="5395320" y="2238480"/>
            <a:ext cx="273600" cy="1821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600" b="0" strike="noStrike" spc="-1">
                <a:solidFill>
                  <a:srgbClr val="000000"/>
                </a:solidFill>
                <a:latin typeface="Arial"/>
                <a:ea typeface="DejaVu Sans"/>
              </a:rPr>
              <a:t>DCD</a:t>
            </a:r>
            <a:endParaRPr lang="en-US" sz="600" b="0" strike="noStrike" spc="-1">
              <a:latin typeface="Arial"/>
            </a:endParaRPr>
          </a:p>
        </p:txBody>
      </p:sp>
      <p:sp>
        <p:nvSpPr>
          <p:cNvPr id="29" name="CustomShape 28"/>
          <p:cNvSpPr/>
          <p:nvPr/>
        </p:nvSpPr>
        <p:spPr>
          <a:xfrm>
            <a:off x="5395320" y="2512800"/>
            <a:ext cx="273600" cy="1821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600" b="0" strike="noStrike" spc="-1">
                <a:solidFill>
                  <a:srgbClr val="000000"/>
                </a:solidFill>
                <a:latin typeface="Arial"/>
                <a:ea typeface="DejaVu Sans"/>
              </a:rPr>
              <a:t>SW</a:t>
            </a:r>
            <a:endParaRPr lang="en-US" sz="600" b="0" strike="noStrike" spc="-1">
              <a:latin typeface="Arial"/>
            </a:endParaRPr>
          </a:p>
        </p:txBody>
      </p:sp>
      <p:sp>
        <p:nvSpPr>
          <p:cNvPr id="30" name="CustomShape 29"/>
          <p:cNvSpPr/>
          <p:nvPr/>
        </p:nvSpPr>
        <p:spPr>
          <a:xfrm>
            <a:off x="4846680" y="2512800"/>
            <a:ext cx="273600" cy="1821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600" b="0" strike="noStrike" spc="-1">
                <a:solidFill>
                  <a:srgbClr val="000000"/>
                </a:solidFill>
                <a:latin typeface="Arial"/>
                <a:ea typeface="DejaVu Sans"/>
              </a:rPr>
              <a:t>SW</a:t>
            </a:r>
            <a:endParaRPr lang="en-US" sz="600" b="0" strike="noStrike" spc="-1">
              <a:latin typeface="Arial"/>
            </a:endParaRPr>
          </a:p>
        </p:txBody>
      </p:sp>
      <p:sp>
        <p:nvSpPr>
          <p:cNvPr id="31" name="CustomShape 30"/>
          <p:cNvSpPr/>
          <p:nvPr/>
        </p:nvSpPr>
        <p:spPr>
          <a:xfrm>
            <a:off x="4572360" y="2512800"/>
            <a:ext cx="273600" cy="1821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600" b="0" strike="noStrike" spc="-1">
                <a:solidFill>
                  <a:srgbClr val="000000"/>
                </a:solidFill>
                <a:latin typeface="Arial"/>
                <a:ea typeface="DejaVu Sans"/>
              </a:rPr>
              <a:t>SW</a:t>
            </a:r>
            <a:endParaRPr lang="en-US" sz="600" b="0" strike="noStrike" spc="-1">
              <a:latin typeface="Arial"/>
            </a:endParaRPr>
          </a:p>
        </p:txBody>
      </p:sp>
      <p:sp>
        <p:nvSpPr>
          <p:cNvPr id="32" name="CustomShape 31"/>
          <p:cNvSpPr/>
          <p:nvPr/>
        </p:nvSpPr>
        <p:spPr>
          <a:xfrm>
            <a:off x="3475080" y="2512800"/>
            <a:ext cx="273600" cy="1821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600" b="0" strike="noStrike" spc="-1">
                <a:solidFill>
                  <a:srgbClr val="000000"/>
                </a:solidFill>
                <a:latin typeface="Arial"/>
                <a:ea typeface="DejaVu Sans"/>
              </a:rPr>
              <a:t>SW</a:t>
            </a:r>
            <a:endParaRPr lang="en-US" sz="600" b="0" strike="noStrike" spc="-1">
              <a:latin typeface="Arial"/>
            </a:endParaRPr>
          </a:p>
        </p:txBody>
      </p:sp>
      <p:sp>
        <p:nvSpPr>
          <p:cNvPr id="33" name="CustomShape 32"/>
          <p:cNvSpPr/>
          <p:nvPr/>
        </p:nvSpPr>
        <p:spPr>
          <a:xfrm>
            <a:off x="3749400" y="2512800"/>
            <a:ext cx="273600" cy="1821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600" b="0" strike="noStrike" spc="-1">
                <a:solidFill>
                  <a:srgbClr val="000000"/>
                </a:solidFill>
                <a:latin typeface="Arial"/>
                <a:ea typeface="DejaVu Sans"/>
              </a:rPr>
              <a:t>SW</a:t>
            </a:r>
            <a:endParaRPr lang="en-US" sz="600" b="0" strike="noStrike" spc="-1">
              <a:latin typeface="Arial"/>
            </a:endParaRPr>
          </a:p>
        </p:txBody>
      </p:sp>
      <p:sp>
        <p:nvSpPr>
          <p:cNvPr id="34" name="CustomShape 33"/>
          <p:cNvSpPr/>
          <p:nvPr/>
        </p:nvSpPr>
        <p:spPr>
          <a:xfrm>
            <a:off x="4023720" y="2512800"/>
            <a:ext cx="273600" cy="1821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600" b="0" strike="noStrike" spc="-1">
                <a:solidFill>
                  <a:srgbClr val="000000"/>
                </a:solidFill>
                <a:latin typeface="Arial"/>
                <a:ea typeface="DejaVu Sans"/>
              </a:rPr>
              <a:t>SW</a:t>
            </a:r>
            <a:endParaRPr lang="en-US" sz="600" b="0" strike="noStrike" spc="-1">
              <a:latin typeface="Arial"/>
            </a:endParaRPr>
          </a:p>
        </p:txBody>
      </p:sp>
      <p:sp>
        <p:nvSpPr>
          <p:cNvPr id="35" name="CustomShape 34"/>
          <p:cNvSpPr/>
          <p:nvPr/>
        </p:nvSpPr>
        <p:spPr>
          <a:xfrm>
            <a:off x="4298040" y="2512800"/>
            <a:ext cx="273600" cy="1821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600" b="0" strike="noStrike" spc="-1">
                <a:solidFill>
                  <a:srgbClr val="000000"/>
                </a:solidFill>
                <a:latin typeface="Arial"/>
                <a:ea typeface="DejaVu Sans"/>
              </a:rPr>
              <a:t>SW</a:t>
            </a:r>
            <a:endParaRPr lang="en-US" sz="600" b="0" strike="noStrike" spc="-1">
              <a:latin typeface="Arial"/>
            </a:endParaRPr>
          </a:p>
        </p:txBody>
      </p:sp>
      <p:sp>
        <p:nvSpPr>
          <p:cNvPr id="36" name="Line 35"/>
          <p:cNvSpPr/>
          <p:nvPr/>
        </p:nvSpPr>
        <p:spPr>
          <a:xfrm>
            <a:off x="3657960" y="2421360"/>
            <a:ext cx="360" cy="91440"/>
          </a:xfrm>
          <a:prstGeom prst="line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456726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457560" y="273600"/>
            <a:ext cx="822636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Todo list</a:t>
            </a:r>
            <a:endParaRPr lang="en-US" sz="2600" b="0" strike="noStrike" spc="-1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457560" y="1197000"/>
            <a:ext cx="8501040" cy="520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7190" indent="-28575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en-US" spc="-1" dirty="0" smtClean="0">
                <a:solidFill>
                  <a:srgbClr val="000000"/>
                </a:solidFill>
              </a:rPr>
              <a:t>High level-functions: implement DCD delay scan</a:t>
            </a:r>
          </a:p>
          <a:p>
            <a:pPr marL="287190" indent="-28575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en-US" spc="-1" dirty="0" smtClean="0">
                <a:solidFill>
                  <a:srgbClr val="000000"/>
                </a:solidFill>
              </a:rPr>
              <a:t>User friendly GUI: add power widget</a:t>
            </a:r>
          </a:p>
          <a:p>
            <a:pPr marL="287190" indent="-28575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en-US" spc="-1" dirty="0" smtClean="0">
                <a:solidFill>
                  <a:srgbClr val="000000"/>
                </a:solidFill>
              </a:rPr>
              <a:t>Physical measurements: make reference measurements with E1-05 board and populate sensor</a:t>
            </a:r>
          </a:p>
          <a:p>
            <a:pPr marL="287190" indent="-28575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en-US" spc="-1" dirty="0" smtClean="0">
                <a:solidFill>
                  <a:srgbClr val="000000"/>
                </a:solidFill>
              </a:rPr>
              <a:t>Full ASM control software: </a:t>
            </a:r>
            <a:r>
              <a:rPr lang="en-US" spc="-1" dirty="0" smtClean="0">
                <a:solidFill>
                  <a:srgbClr val="000000"/>
                </a:solidFill>
              </a:rPr>
              <a:t>deploy first </a:t>
            </a:r>
            <a:r>
              <a:rPr lang="en-US" spc="-1" dirty="0" smtClean="0">
                <a:solidFill>
                  <a:srgbClr val="000000"/>
                </a:solidFill>
              </a:rPr>
              <a:t>version on a </a:t>
            </a:r>
            <a:r>
              <a:rPr lang="en-US" spc="-1" dirty="0" err="1" smtClean="0">
                <a:solidFill>
                  <a:srgbClr val="000000"/>
                </a:solidFill>
              </a:rPr>
              <a:t>testbed</a:t>
            </a:r>
            <a:r>
              <a:rPr lang="en-US" spc="-1" dirty="0" smtClean="0">
                <a:solidFill>
                  <a:srgbClr val="000000"/>
                </a:solidFill>
              </a:rPr>
              <a:t> for testing</a:t>
            </a:r>
          </a:p>
          <a:p>
            <a:pPr>
              <a:lnSpc>
                <a:spcPct val="150000"/>
              </a:lnSpc>
            </a:pPr>
            <a:endParaRPr lang="en-US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2222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</TotalTime>
  <Words>245</Words>
  <Application>Microsoft Macintosh PowerPoint</Application>
  <PresentationFormat>On-screen Show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Tasks for the SDC card</dc:title>
  <dc:subject/>
  <dc:creator>jft</dc:creator>
  <dc:description/>
  <cp:lastModifiedBy>Andrey Vostrukhin</cp:lastModifiedBy>
  <cp:revision>1311</cp:revision>
  <cp:lastPrinted>2017-06-27T10:38:05Z</cp:lastPrinted>
  <dcterms:created xsi:type="dcterms:W3CDTF">2002-11-25T10:47:35Z</dcterms:created>
  <dcterms:modified xsi:type="dcterms:W3CDTF">2019-05-28T07:23:19Z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FAUST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4</vt:i4>
  </property>
  <property fmtid="{D5CDD505-2E9C-101B-9397-08002B2CF9AE}" pid="9" name="PresentationFormat">
    <vt:lpwstr>Bildschirmpräsentation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11</vt:i4>
  </property>
</Properties>
</file>