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19160" y="0"/>
            <a:ext cx="126000" cy="6661800"/>
          </a:xfrm>
          <a:prstGeom prst="rect">
            <a:avLst/>
          </a:prstGeom>
          <a:solidFill>
            <a:srgbClr val="C9DBD8"/>
          </a:solidFill>
          <a:ln w="9360">
            <a:solidFill>
              <a:srgbClr val="C9DBD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252360" y="0"/>
            <a:ext cx="124560" cy="6850800"/>
          </a:xfrm>
          <a:prstGeom prst="rect">
            <a:avLst/>
          </a:prstGeom>
          <a:solidFill>
            <a:srgbClr val="E6F2F2"/>
          </a:solidFill>
          <a:ln w="9360">
            <a:solidFill>
              <a:srgbClr val="E6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6669000"/>
            <a:ext cx="9136800" cy="208800"/>
          </a:xfrm>
          <a:prstGeom prst="rect">
            <a:avLst/>
          </a:prstGeom>
          <a:solidFill>
            <a:srgbClr val="7CA6A6"/>
          </a:solidFill>
          <a:ln w="9360">
            <a:solidFill>
              <a:srgbClr val="7C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				        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0" y="0"/>
            <a:ext cx="111960" cy="6661800"/>
          </a:xfrm>
          <a:prstGeom prst="rect">
            <a:avLst/>
          </a:prstGeom>
          <a:solidFill>
            <a:srgbClr val="7CA6A6"/>
          </a:solidFill>
          <a:ln w="9360">
            <a:solidFill>
              <a:srgbClr val="7C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-27000"/>
            <a:ext cx="9136800" cy="135720"/>
          </a:xfrm>
          <a:prstGeom prst="rect">
            <a:avLst/>
          </a:prstGeom>
          <a:solidFill>
            <a:srgbClr val="7CA6A6"/>
          </a:solidFill>
          <a:ln w="9360">
            <a:solidFill>
              <a:srgbClr val="7C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304560" y="1125360"/>
            <a:ext cx="8839440" cy="360"/>
          </a:xfrm>
          <a:prstGeom prst="line">
            <a:avLst/>
          </a:prstGeom>
          <a:ln w="38160">
            <a:solidFill>
              <a:srgbClr val="E6F2F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55"/>
          <p:cNvPicPr/>
          <p:nvPr/>
        </p:nvPicPr>
        <p:blipFill>
          <a:blip r:embed="rId14"/>
          <a:srcRect r="13058"/>
          <a:stretch/>
        </p:blipFill>
        <p:spPr>
          <a:xfrm>
            <a:off x="7731000" y="144360"/>
            <a:ext cx="1386720" cy="940680"/>
          </a:xfrm>
          <a:prstGeom prst="rect">
            <a:avLst/>
          </a:prstGeom>
          <a:ln>
            <a:noFill/>
          </a:ln>
        </p:spPr>
      </p:pic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11" name="CustomShape 3"/>
          <p:cNvSpPr/>
          <p:nvPr userDrawn="1"/>
        </p:nvSpPr>
        <p:spPr>
          <a:xfrm>
            <a:off x="0" y="6669000"/>
            <a:ext cx="9141120" cy="213120"/>
          </a:xfrm>
          <a:prstGeom prst="rect">
            <a:avLst/>
          </a:prstGeom>
          <a:solidFill>
            <a:srgbClr val="7CA6A6"/>
          </a:solidFill>
          <a:ln w="9360">
            <a:solidFill>
              <a:srgbClr val="7CA6A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smtClean="0">
                <a:solidFill>
                  <a:srgbClr val="FFFFFF"/>
                </a:solidFill>
                <a:latin typeface="Calibri"/>
                <a:ea typeface="+mn-ea"/>
              </a:rPr>
              <a:t>         26-29 May 2019 / </a:t>
            </a:r>
            <a:r>
              <a:rPr lang="en-US" sz="1200" b="0" strike="noStrike" spc="-1" dirty="0" err="1" smtClean="0">
                <a:solidFill>
                  <a:srgbClr val="FFFFFF"/>
                </a:solidFill>
                <a:latin typeface="Calibri"/>
                <a:ea typeface="+mn-ea"/>
              </a:rPr>
              <a:t>Kloster</a:t>
            </a:r>
            <a:r>
              <a:rPr lang="en-US" sz="1200" b="0" strike="noStrike" spc="-1" dirty="0" smtClean="0">
                <a:solidFill>
                  <a:srgbClr val="FFFFFF"/>
                </a:solidFill>
                <a:latin typeface="Calibri"/>
                <a:ea typeface="+mn-ea"/>
              </a:rPr>
              <a:t> </a:t>
            </a:r>
            <a:r>
              <a:rPr lang="en-US" sz="1200" b="0" strike="noStrike" spc="-1" dirty="0" err="1" smtClean="0">
                <a:solidFill>
                  <a:srgbClr val="FFFFFF"/>
                </a:solidFill>
                <a:latin typeface="Calibri"/>
                <a:ea typeface="+mn-ea"/>
              </a:rPr>
              <a:t>Seeon</a:t>
            </a:r>
            <a:r>
              <a:rPr lang="en-US" sz="1200" b="0" strike="noStrike" spc="-1" dirty="0" smtClean="0">
                <a:solidFill>
                  <a:srgbClr val="FFFFFF"/>
                </a:solidFill>
                <a:latin typeface="Calibri"/>
                <a:ea typeface="+mn-ea"/>
              </a:rPr>
              <a:t> / PXD Workshop and 23rd International Workshop on DEPFET Detectors and Applications </a:t>
            </a:r>
            <a:r>
              <a:rPr lang="en-US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lang="en-US" sz="1200" b="0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        </a:t>
            </a:r>
            <a:endParaRPr lang="en-US" sz="12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60800" y="301752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Prototyping Activities and Recent Technologies Studies</a:t>
            </a:r>
            <a:endParaRPr lang="en-US" sz="1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0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PARTS.FUSED</a:t>
            </a:r>
            <a:endParaRPr lang="en-US" sz="30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Full-Speed </a:t>
            </a:r>
            <a:r>
              <a:rPr lang="en-US" sz="1400" i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Edet</a:t>
            </a:r>
            <a:endParaRPr lang="en-US" sz="1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459360" y="1188720"/>
            <a:ext cx="8497440" cy="51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460800" y="415584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i="1" strike="noStrike" spc="-1" dirty="0" smtClean="0">
                <a:latin typeface="Arial"/>
              </a:rPr>
              <a:t>Andrey Vostrukhin</a:t>
            </a:r>
            <a:endParaRPr lang="en-US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27360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DCD and FPGA compatibility tests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59000" y="1249920"/>
            <a:ext cx="758736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test DCD “single-ended LVDS” output compatibility with FPGAs input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459000" y="1659600"/>
            <a:ext cx="7587360" cy="27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Implementation plan: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Use evaluation boards before going to PCB design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Use drop-in FPGA modules or use evaluation boards as a reference design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Design and manufacture compatibility test boards for SRAM and Flash based FPGAs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Use biggest building blocks available, ie power modules instead of discrete parts and ICs, etc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compatibility!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55120" y="300029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Thanks for attention!</a:t>
            </a:r>
            <a:endParaRPr lang="en-US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Questions?</a:t>
            </a:r>
            <a:endParaRPr lang="en-US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60800" y="301752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Prototyping Activities and Recent Technologies Studies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PARTS.FUSED</a:t>
            </a:r>
            <a:endParaRPr lang="en-US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Full-Speed EDet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59360" y="1188720"/>
            <a:ext cx="8497440" cy="51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5944320" y="3474720"/>
            <a:ext cx="21020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“Go” or “no-go”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point for Full-Speed EDet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0" name="Line 4"/>
          <p:cNvSpPr/>
          <p:nvPr/>
        </p:nvSpPr>
        <p:spPr>
          <a:xfrm flipH="1" flipV="1">
            <a:off x="4572000" y="3474720"/>
            <a:ext cx="1737360" cy="3657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273600"/>
            <a:ext cx="859500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Technology evaluation and tests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457200" y="1188720"/>
            <a:ext cx="8595000" cy="51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You have to run to stay in the same place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To be up-to-date with modern developments we must evaluate recent technologies and test design options.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Being inexpensive feasibility study for Full-Speed EDet, it also provides important ground for</a:t>
            </a: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ongoing projects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Key technologies are: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Samtec FireFly Copper and Fiber 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Vacuum feedthrough for high-speed data link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High-speed data capture 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High-density wirebonding with height difference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Packaged DCD 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In-house PCB bumping</a:t>
            </a:r>
            <a:endParaRPr lang="en-US" sz="1200" b="0" strike="noStrike" spc="-1">
              <a:latin typeface="Arial"/>
            </a:endParaRPr>
          </a:p>
          <a:p>
            <a:pPr marL="216000" indent="-212760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DCD and FPGA compatibility tests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These tasks can be effectively done in parallel with “background priority” or outsourced.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/>
          <a:stretch/>
        </p:blipFill>
        <p:spPr>
          <a:xfrm>
            <a:off x="5303520" y="1737360"/>
            <a:ext cx="3194640" cy="2649600"/>
          </a:xfrm>
          <a:prstGeom prst="rect">
            <a:avLst/>
          </a:prstGeom>
          <a:ln>
            <a:noFill/>
          </a:ln>
        </p:spPr>
      </p:pic>
      <p:pic>
        <p:nvPicPr>
          <p:cNvPr id="54" name="Picture 53"/>
          <p:cNvPicPr/>
          <p:nvPr/>
        </p:nvPicPr>
        <p:blipFill>
          <a:blip r:embed="rId3"/>
          <a:stretch/>
        </p:blipFill>
        <p:spPr>
          <a:xfrm>
            <a:off x="914400" y="1737360"/>
            <a:ext cx="3728520" cy="264960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459000" y="1249920"/>
            <a:ext cx="38383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evaluate high-speed data links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7863840" y="4023360"/>
            <a:ext cx="10951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Fiber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457200" y="27360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Samtec FireFly Copper and Fiber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365760" y="4298040"/>
            <a:ext cx="4022640" cy="12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Features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10+ Gbps out-of-the-box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Dramatically improved signal integrity, compared to PCB traces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Galvanic isolation and EMI immunity for Fiber option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Direct-to-Ethernet connection for Fiber option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4754880" y="4298040"/>
            <a:ext cx="4296600" cy="12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Advantages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Up to 30x less signal wires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Much less “my eye diagram so small, that I can’t receive data” stories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Improved reliability</a:t>
            </a:r>
            <a:endParaRPr lang="en-US" sz="1000" b="0" strike="noStrike" spc="-1">
              <a:latin typeface="Arial"/>
            </a:endParaRPr>
          </a:p>
          <a:p>
            <a:pPr marL="216000" indent="-21528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Simple and clean design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0" name="CustomShape 6"/>
          <p:cNvSpPr/>
          <p:nvPr/>
        </p:nvSpPr>
        <p:spPr>
          <a:xfrm>
            <a:off x="3840480" y="5029920"/>
            <a:ext cx="822240" cy="182160"/>
          </a:xfrm>
          <a:custGeom>
            <a:avLst/>
            <a:gdLst/>
            <a:ahLst/>
            <a:cxnLst/>
            <a:rect l="l" t="t" r="r" b="b"/>
            <a:pathLst>
              <a:path w="2288" h="510">
                <a:moveTo>
                  <a:pt x="0" y="127"/>
                </a:moveTo>
                <a:lnTo>
                  <a:pt x="1715" y="127"/>
                </a:lnTo>
                <a:lnTo>
                  <a:pt x="1715" y="0"/>
                </a:lnTo>
                <a:lnTo>
                  <a:pt x="2287" y="254"/>
                </a:lnTo>
                <a:lnTo>
                  <a:pt x="1715" y="509"/>
                </a:lnTo>
                <a:lnTo>
                  <a:pt x="1715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solidFill>
            <a:srgbClr val="72BF4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" name="Picture 60"/>
          <p:cNvPicPr/>
          <p:nvPr/>
        </p:nvPicPr>
        <p:blipFill>
          <a:blip r:embed="rId3"/>
          <a:stretch/>
        </p:blipFill>
        <p:spPr>
          <a:xfrm>
            <a:off x="914400" y="1737720"/>
            <a:ext cx="3728520" cy="2649600"/>
          </a:xfrm>
          <a:prstGeom prst="rect">
            <a:avLst/>
          </a:prstGeom>
          <a:ln>
            <a:noFill/>
          </a:ln>
        </p:spPr>
      </p:pic>
      <p:sp>
        <p:nvSpPr>
          <p:cNvPr id="62" name="CustomShape 7"/>
          <p:cNvSpPr/>
          <p:nvPr/>
        </p:nvSpPr>
        <p:spPr>
          <a:xfrm>
            <a:off x="3842280" y="4023360"/>
            <a:ext cx="10951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Copper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63" name="CustomShape 8"/>
          <p:cNvSpPr/>
          <p:nvPr/>
        </p:nvSpPr>
        <p:spPr>
          <a:xfrm>
            <a:off x="2194560" y="5577840"/>
            <a:ext cx="5120280" cy="100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plan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Assemble set of PCBs with different usage scenarios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link reliability and data integrity using existing hardware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457200" y="18288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Vacuum feedthrough for high-speed data link   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459000" y="1659600"/>
            <a:ext cx="5462266" cy="27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Test plan: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Order 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standard vacuum flanges and make CNC-cuts for cables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Order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Samtec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cables and PCBs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Assemble flanges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Vacuum test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Assemblies aging by thermal cycling or shelf life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Repeat vacuum test</a:t>
            </a:r>
            <a:endParaRPr lang="en-US" sz="1200" b="0" strike="noStrike" spc="-1" dirty="0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Analyze results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 dirty="0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548640" y="3671280"/>
            <a:ext cx="8503560" cy="44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Test samples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Fiber						Twinax			  	Twinax-PCB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640080" y="4389120"/>
            <a:ext cx="2220840" cy="1630080"/>
          </a:xfrm>
          <a:prstGeom prst="rect">
            <a:avLst/>
          </a:prstGeom>
          <a:ln>
            <a:noFill/>
          </a:ln>
        </p:spPr>
      </p:pic>
      <p:pic>
        <p:nvPicPr>
          <p:cNvPr id="68" name="Picture 67"/>
          <p:cNvPicPr/>
          <p:nvPr/>
        </p:nvPicPr>
        <p:blipFill>
          <a:blip r:embed="rId3"/>
          <a:stretch/>
        </p:blipFill>
        <p:spPr>
          <a:xfrm>
            <a:off x="3254760" y="4389120"/>
            <a:ext cx="2414160" cy="1645560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/>
          <p:nvPr/>
        </p:nvPicPr>
        <p:blipFill>
          <a:blip r:embed="rId4"/>
          <a:stretch/>
        </p:blipFill>
        <p:spPr>
          <a:xfrm>
            <a:off x="5760720" y="4389120"/>
            <a:ext cx="3235680" cy="1645560"/>
          </a:xfrm>
          <a:prstGeom prst="rect">
            <a:avLst/>
          </a:prstGeom>
          <a:ln>
            <a:noFill/>
          </a:ln>
        </p:spPr>
      </p:pic>
      <p:sp>
        <p:nvSpPr>
          <p:cNvPr id="70" name="CustomShape 4"/>
          <p:cNvSpPr/>
          <p:nvPr/>
        </p:nvSpPr>
        <p:spPr>
          <a:xfrm>
            <a:off x="459000" y="1249920"/>
            <a:ext cx="65815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find best solution for vacuum feed-through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457200" y="273600"/>
            <a:ext cx="859500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High-speed data capture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457200" y="1188720"/>
            <a:ext cx="8595000" cy="519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548640" y="4572000"/>
            <a:ext cx="4845960" cy="594360"/>
          </a:xfrm>
          <a:prstGeom prst="rect">
            <a:avLst/>
          </a:prstGeom>
          <a:ln>
            <a:noFill/>
          </a:ln>
        </p:spPr>
      </p:pic>
      <p:sp>
        <p:nvSpPr>
          <p:cNvPr id="74" name="CustomShape 3"/>
          <p:cNvSpPr/>
          <p:nvPr/>
        </p:nvSpPr>
        <p:spPr>
          <a:xfrm>
            <a:off x="459000" y="1249920"/>
            <a:ext cx="38383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test solution for 100G packet capture </a:t>
            </a:r>
            <a:endParaRPr lang="en-US" sz="1400" b="0" strike="noStrike" spc="-1">
              <a:latin typeface="Arial"/>
            </a:endParaRPr>
          </a:p>
        </p:txBody>
      </p:sp>
      <p:grpSp>
        <p:nvGrpSpPr>
          <p:cNvPr id="75" name="Group 4"/>
          <p:cNvGrpSpPr/>
          <p:nvPr/>
        </p:nvGrpSpPr>
        <p:grpSpPr>
          <a:xfrm>
            <a:off x="548640" y="1962360"/>
            <a:ext cx="4937400" cy="1969200"/>
            <a:chOff x="548640" y="1962360"/>
            <a:chExt cx="4937400" cy="1969200"/>
          </a:xfrm>
        </p:grpSpPr>
        <p:pic>
          <p:nvPicPr>
            <p:cNvPr id="76" name="Picture 75"/>
            <p:cNvPicPr/>
            <p:nvPr/>
          </p:nvPicPr>
          <p:blipFill>
            <a:blip r:embed="rId3"/>
            <a:stretch/>
          </p:blipFill>
          <p:spPr>
            <a:xfrm>
              <a:off x="895680" y="2236680"/>
              <a:ext cx="4133160" cy="1694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77" name="CustomShape 5"/>
            <p:cNvSpPr/>
            <p:nvPr/>
          </p:nvSpPr>
          <p:spPr>
            <a:xfrm>
              <a:off x="548640" y="1962360"/>
              <a:ext cx="4937400" cy="11883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CustomShape 6"/>
          <p:cNvSpPr/>
          <p:nvPr/>
        </p:nvSpPr>
        <p:spPr>
          <a:xfrm>
            <a:off x="1097280" y="1920240"/>
            <a:ext cx="3657240" cy="407520"/>
          </a:xfrm>
          <a:prstGeom prst="rect">
            <a:avLst/>
          </a:prstGeom>
          <a:solidFill>
            <a:srgbClr val="BCE4E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Sensor dummy data generator: 16x10G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9" name="CustomShape 7"/>
          <p:cNvSpPr/>
          <p:nvPr/>
        </p:nvSpPr>
        <p:spPr>
          <a:xfrm rot="16200000">
            <a:off x="2606040" y="2606400"/>
            <a:ext cx="731160" cy="273960"/>
          </a:xfrm>
          <a:custGeom>
            <a:avLst/>
            <a:gdLst/>
            <a:ahLst/>
            <a:cxnLst/>
            <a:rect l="l" t="t" r="r" b="b"/>
            <a:pathLst>
              <a:path w="2034" h="764">
                <a:moveTo>
                  <a:pt x="2033" y="190"/>
                </a:moveTo>
                <a:lnTo>
                  <a:pt x="508" y="190"/>
                </a:lnTo>
                <a:lnTo>
                  <a:pt x="508" y="0"/>
                </a:lnTo>
                <a:lnTo>
                  <a:pt x="0" y="381"/>
                </a:lnTo>
                <a:lnTo>
                  <a:pt x="508" y="763"/>
                </a:lnTo>
                <a:lnTo>
                  <a:pt x="508" y="572"/>
                </a:lnTo>
                <a:lnTo>
                  <a:pt x="2033" y="572"/>
                </a:lnTo>
                <a:lnTo>
                  <a:pt x="2033" y="190"/>
                </a:lnTo>
              </a:path>
            </a:pathLst>
          </a:custGeom>
          <a:solidFill>
            <a:srgbClr val="72BF4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8"/>
          <p:cNvSpPr/>
          <p:nvPr/>
        </p:nvSpPr>
        <p:spPr>
          <a:xfrm rot="16200000">
            <a:off x="2606040" y="4069440"/>
            <a:ext cx="731160" cy="273960"/>
          </a:xfrm>
          <a:custGeom>
            <a:avLst/>
            <a:gdLst/>
            <a:ahLst/>
            <a:cxnLst/>
            <a:rect l="l" t="t" r="r" b="b"/>
            <a:pathLst>
              <a:path w="2034" h="764">
                <a:moveTo>
                  <a:pt x="2033" y="190"/>
                </a:moveTo>
                <a:lnTo>
                  <a:pt x="508" y="190"/>
                </a:lnTo>
                <a:lnTo>
                  <a:pt x="508" y="0"/>
                </a:lnTo>
                <a:lnTo>
                  <a:pt x="0" y="381"/>
                </a:lnTo>
                <a:lnTo>
                  <a:pt x="508" y="763"/>
                </a:lnTo>
                <a:lnTo>
                  <a:pt x="508" y="572"/>
                </a:lnTo>
                <a:lnTo>
                  <a:pt x="2033" y="572"/>
                </a:lnTo>
                <a:lnTo>
                  <a:pt x="2033" y="190"/>
                </a:lnTo>
              </a:path>
            </a:pathLst>
          </a:custGeom>
          <a:solidFill>
            <a:srgbClr val="72BF4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9"/>
          <p:cNvSpPr/>
          <p:nvPr/>
        </p:nvSpPr>
        <p:spPr>
          <a:xfrm>
            <a:off x="5120640" y="1828800"/>
            <a:ext cx="4021200" cy="429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Sensor dummy data generator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We can use lab servers or FPGA evaluation boards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100G network switch</a:t>
            </a:r>
            <a:r>
              <a:rPr lang="en-US" sz="1200" b="1" strike="noStrike" spc="-1">
                <a:solidFill>
                  <a:srgbClr val="ED1C24"/>
                </a:solidFill>
                <a:latin typeface="Arial"/>
                <a:ea typeface="DejaVu Sans"/>
              </a:rPr>
              <a:t> ~10KE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A65D"/>
                </a:solidFill>
                <a:latin typeface="Arial"/>
                <a:ea typeface="DejaVu Sans"/>
              </a:rPr>
              <a:t>Available domestically for 30 days free testing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100G packet capture device </a:t>
            </a:r>
            <a:r>
              <a:rPr lang="en-US" sz="1200" b="1" strike="noStrike" spc="-1">
                <a:solidFill>
                  <a:srgbClr val="ED1C24"/>
                </a:solidFill>
                <a:latin typeface="Arial"/>
                <a:ea typeface="DejaVu Sans"/>
              </a:rPr>
              <a:t>~40KE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A65D"/>
                </a:solidFill>
                <a:latin typeface="Arial"/>
                <a:ea typeface="DejaVu Sans"/>
              </a:rPr>
              <a:t>Manufacturer is in Japan, but they offer 30 days free testing with free FedEx shipping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82" name="CustomShape 10"/>
          <p:cNvSpPr/>
          <p:nvPr/>
        </p:nvSpPr>
        <p:spPr>
          <a:xfrm>
            <a:off x="733320" y="5408640"/>
            <a:ext cx="3929760" cy="27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plan: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Get all hardware together. Same time, same place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See if packet capture server performs as advertised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6217920" y="1554480"/>
            <a:ext cx="1371600" cy="1200240"/>
          </a:xfrm>
          <a:prstGeom prst="rect">
            <a:avLst/>
          </a:prstGeom>
          <a:solidFill>
            <a:srgbClr val="40792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6785640" y="155448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6897960" y="155448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4"/>
          <p:cNvSpPr/>
          <p:nvPr/>
        </p:nvSpPr>
        <p:spPr>
          <a:xfrm>
            <a:off x="7009560" y="155448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5"/>
          <p:cNvSpPr/>
          <p:nvPr/>
        </p:nvSpPr>
        <p:spPr>
          <a:xfrm>
            <a:off x="7121880" y="15544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6"/>
          <p:cNvSpPr/>
          <p:nvPr/>
        </p:nvSpPr>
        <p:spPr>
          <a:xfrm>
            <a:off x="6723720" y="170388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7"/>
          <p:cNvSpPr/>
          <p:nvPr/>
        </p:nvSpPr>
        <p:spPr>
          <a:xfrm>
            <a:off x="6835320" y="1703880"/>
            <a:ext cx="7488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8"/>
          <p:cNvSpPr/>
          <p:nvPr/>
        </p:nvSpPr>
        <p:spPr>
          <a:xfrm>
            <a:off x="6947640" y="170388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9"/>
          <p:cNvSpPr/>
          <p:nvPr/>
        </p:nvSpPr>
        <p:spPr>
          <a:xfrm>
            <a:off x="7059240" y="17038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0"/>
          <p:cNvSpPr/>
          <p:nvPr/>
        </p:nvSpPr>
        <p:spPr>
          <a:xfrm>
            <a:off x="6785640" y="1852920"/>
            <a:ext cx="74160" cy="12348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11"/>
          <p:cNvSpPr/>
          <p:nvPr/>
        </p:nvSpPr>
        <p:spPr>
          <a:xfrm>
            <a:off x="6897960" y="1852920"/>
            <a:ext cx="74160" cy="12348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12"/>
          <p:cNvSpPr/>
          <p:nvPr/>
        </p:nvSpPr>
        <p:spPr>
          <a:xfrm>
            <a:off x="7009560" y="1852920"/>
            <a:ext cx="74160" cy="12348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3"/>
          <p:cNvSpPr/>
          <p:nvPr/>
        </p:nvSpPr>
        <p:spPr>
          <a:xfrm>
            <a:off x="7121880" y="1852920"/>
            <a:ext cx="7416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4"/>
          <p:cNvSpPr/>
          <p:nvPr/>
        </p:nvSpPr>
        <p:spPr>
          <a:xfrm>
            <a:off x="6723720" y="200232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5"/>
          <p:cNvSpPr/>
          <p:nvPr/>
        </p:nvSpPr>
        <p:spPr>
          <a:xfrm>
            <a:off x="6835320" y="2002320"/>
            <a:ext cx="7488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6"/>
          <p:cNvSpPr/>
          <p:nvPr/>
        </p:nvSpPr>
        <p:spPr>
          <a:xfrm>
            <a:off x="6947640" y="2002320"/>
            <a:ext cx="74160" cy="123840"/>
          </a:xfrm>
          <a:prstGeom prst="rect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17"/>
          <p:cNvSpPr/>
          <p:nvPr/>
        </p:nvSpPr>
        <p:spPr>
          <a:xfrm>
            <a:off x="7059240" y="200232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18"/>
          <p:cNvSpPr/>
          <p:nvPr/>
        </p:nvSpPr>
        <p:spPr>
          <a:xfrm>
            <a:off x="6561720" y="1554480"/>
            <a:ext cx="7488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19"/>
          <p:cNvSpPr/>
          <p:nvPr/>
        </p:nvSpPr>
        <p:spPr>
          <a:xfrm>
            <a:off x="6674040" y="15544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0"/>
          <p:cNvSpPr/>
          <p:nvPr/>
        </p:nvSpPr>
        <p:spPr>
          <a:xfrm>
            <a:off x="6499800" y="17038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1"/>
          <p:cNvSpPr/>
          <p:nvPr/>
        </p:nvSpPr>
        <p:spPr>
          <a:xfrm>
            <a:off x="6612120" y="17038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2"/>
          <p:cNvSpPr/>
          <p:nvPr/>
        </p:nvSpPr>
        <p:spPr>
          <a:xfrm>
            <a:off x="6561720" y="1852920"/>
            <a:ext cx="7488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3"/>
          <p:cNvSpPr/>
          <p:nvPr/>
        </p:nvSpPr>
        <p:spPr>
          <a:xfrm>
            <a:off x="6674040" y="1852920"/>
            <a:ext cx="7416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4"/>
          <p:cNvSpPr/>
          <p:nvPr/>
        </p:nvSpPr>
        <p:spPr>
          <a:xfrm>
            <a:off x="6499800" y="200232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25"/>
          <p:cNvSpPr/>
          <p:nvPr/>
        </p:nvSpPr>
        <p:spPr>
          <a:xfrm>
            <a:off x="6612120" y="200232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6"/>
          <p:cNvSpPr/>
          <p:nvPr/>
        </p:nvSpPr>
        <p:spPr>
          <a:xfrm>
            <a:off x="7233480" y="15544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7"/>
          <p:cNvSpPr/>
          <p:nvPr/>
        </p:nvSpPr>
        <p:spPr>
          <a:xfrm>
            <a:off x="7171560" y="17038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8"/>
          <p:cNvSpPr/>
          <p:nvPr/>
        </p:nvSpPr>
        <p:spPr>
          <a:xfrm>
            <a:off x="7233480" y="1852920"/>
            <a:ext cx="7416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9"/>
          <p:cNvSpPr/>
          <p:nvPr/>
        </p:nvSpPr>
        <p:spPr>
          <a:xfrm>
            <a:off x="7171560" y="200232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30"/>
          <p:cNvSpPr/>
          <p:nvPr/>
        </p:nvSpPr>
        <p:spPr>
          <a:xfrm>
            <a:off x="6242040" y="2191320"/>
            <a:ext cx="19584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1"/>
          <p:cNvSpPr/>
          <p:nvPr/>
        </p:nvSpPr>
        <p:spPr>
          <a:xfrm>
            <a:off x="6463080" y="2191320"/>
            <a:ext cx="19512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32"/>
          <p:cNvSpPr/>
          <p:nvPr/>
        </p:nvSpPr>
        <p:spPr>
          <a:xfrm>
            <a:off x="6683400" y="2191320"/>
            <a:ext cx="19584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3"/>
          <p:cNvSpPr/>
          <p:nvPr/>
        </p:nvSpPr>
        <p:spPr>
          <a:xfrm>
            <a:off x="6904080" y="2191320"/>
            <a:ext cx="19548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34"/>
          <p:cNvSpPr/>
          <p:nvPr/>
        </p:nvSpPr>
        <p:spPr>
          <a:xfrm>
            <a:off x="7124400" y="2191320"/>
            <a:ext cx="19584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35"/>
          <p:cNvSpPr/>
          <p:nvPr/>
        </p:nvSpPr>
        <p:spPr>
          <a:xfrm>
            <a:off x="7345440" y="2191320"/>
            <a:ext cx="19512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36"/>
          <p:cNvSpPr/>
          <p:nvPr/>
        </p:nvSpPr>
        <p:spPr>
          <a:xfrm>
            <a:off x="6242040" y="2436480"/>
            <a:ext cx="19584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37"/>
          <p:cNvSpPr/>
          <p:nvPr/>
        </p:nvSpPr>
        <p:spPr>
          <a:xfrm>
            <a:off x="6463080" y="2436480"/>
            <a:ext cx="19512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38"/>
          <p:cNvSpPr/>
          <p:nvPr/>
        </p:nvSpPr>
        <p:spPr>
          <a:xfrm>
            <a:off x="6683400" y="2436480"/>
            <a:ext cx="19584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9"/>
          <p:cNvSpPr/>
          <p:nvPr/>
        </p:nvSpPr>
        <p:spPr>
          <a:xfrm>
            <a:off x="6904080" y="2436480"/>
            <a:ext cx="19548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0"/>
          <p:cNvSpPr/>
          <p:nvPr/>
        </p:nvSpPr>
        <p:spPr>
          <a:xfrm>
            <a:off x="7124400" y="2436480"/>
            <a:ext cx="19584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41"/>
          <p:cNvSpPr/>
          <p:nvPr/>
        </p:nvSpPr>
        <p:spPr>
          <a:xfrm>
            <a:off x="7345440" y="2436480"/>
            <a:ext cx="195120" cy="195840"/>
          </a:xfrm>
          <a:prstGeom prst="ellipse">
            <a:avLst/>
          </a:prstGeom>
          <a:solidFill>
            <a:srgbClr val="1B75B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2"/>
          <p:cNvSpPr/>
          <p:nvPr/>
        </p:nvSpPr>
        <p:spPr>
          <a:xfrm>
            <a:off x="6349680" y="1554480"/>
            <a:ext cx="7452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43"/>
          <p:cNvSpPr/>
          <p:nvPr/>
        </p:nvSpPr>
        <p:spPr>
          <a:xfrm>
            <a:off x="6462000" y="15544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44"/>
          <p:cNvSpPr/>
          <p:nvPr/>
        </p:nvSpPr>
        <p:spPr>
          <a:xfrm>
            <a:off x="6287760" y="1703880"/>
            <a:ext cx="7380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45"/>
          <p:cNvSpPr/>
          <p:nvPr/>
        </p:nvSpPr>
        <p:spPr>
          <a:xfrm>
            <a:off x="6400080" y="1703880"/>
            <a:ext cx="7380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6"/>
          <p:cNvSpPr/>
          <p:nvPr/>
        </p:nvSpPr>
        <p:spPr>
          <a:xfrm>
            <a:off x="6349680" y="1852920"/>
            <a:ext cx="7452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7"/>
          <p:cNvSpPr/>
          <p:nvPr/>
        </p:nvSpPr>
        <p:spPr>
          <a:xfrm>
            <a:off x="6462000" y="1852920"/>
            <a:ext cx="7416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48"/>
          <p:cNvSpPr/>
          <p:nvPr/>
        </p:nvSpPr>
        <p:spPr>
          <a:xfrm>
            <a:off x="6287760" y="2002320"/>
            <a:ext cx="7380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49"/>
          <p:cNvSpPr/>
          <p:nvPr/>
        </p:nvSpPr>
        <p:spPr>
          <a:xfrm>
            <a:off x="6400080" y="2002320"/>
            <a:ext cx="7380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50"/>
          <p:cNvSpPr/>
          <p:nvPr/>
        </p:nvSpPr>
        <p:spPr>
          <a:xfrm>
            <a:off x="7333920" y="15544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51"/>
          <p:cNvSpPr/>
          <p:nvPr/>
        </p:nvSpPr>
        <p:spPr>
          <a:xfrm>
            <a:off x="7271280" y="1703880"/>
            <a:ext cx="7488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2"/>
          <p:cNvSpPr/>
          <p:nvPr/>
        </p:nvSpPr>
        <p:spPr>
          <a:xfrm>
            <a:off x="7333920" y="1852920"/>
            <a:ext cx="7416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53"/>
          <p:cNvSpPr/>
          <p:nvPr/>
        </p:nvSpPr>
        <p:spPr>
          <a:xfrm>
            <a:off x="7271280" y="2002320"/>
            <a:ext cx="7488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54"/>
          <p:cNvSpPr/>
          <p:nvPr/>
        </p:nvSpPr>
        <p:spPr>
          <a:xfrm>
            <a:off x="7445880" y="1554480"/>
            <a:ext cx="7380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55"/>
          <p:cNvSpPr/>
          <p:nvPr/>
        </p:nvSpPr>
        <p:spPr>
          <a:xfrm>
            <a:off x="7383600" y="170388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56"/>
          <p:cNvSpPr/>
          <p:nvPr/>
        </p:nvSpPr>
        <p:spPr>
          <a:xfrm>
            <a:off x="7445880" y="1852920"/>
            <a:ext cx="73800" cy="12348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57"/>
          <p:cNvSpPr/>
          <p:nvPr/>
        </p:nvSpPr>
        <p:spPr>
          <a:xfrm>
            <a:off x="7383600" y="2002320"/>
            <a:ext cx="74160" cy="123840"/>
          </a:xfrm>
          <a:prstGeom prst="rect">
            <a:avLst/>
          </a:prstGeom>
          <a:solidFill>
            <a:srgbClr val="CCBE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58"/>
          <p:cNvSpPr/>
          <p:nvPr/>
        </p:nvSpPr>
        <p:spPr>
          <a:xfrm>
            <a:off x="457200" y="27360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High-density wirebonding with height difference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41" name="CustomShape 59"/>
          <p:cNvSpPr/>
          <p:nvPr/>
        </p:nvSpPr>
        <p:spPr>
          <a:xfrm>
            <a:off x="4664520" y="4298760"/>
            <a:ext cx="1918800" cy="18144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board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2" name="CustomShape 60"/>
          <p:cNvSpPr/>
          <p:nvPr/>
        </p:nvSpPr>
        <p:spPr>
          <a:xfrm>
            <a:off x="4663440" y="4481640"/>
            <a:ext cx="3840120" cy="18144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FR-4 Base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3" name="CustomShape 61"/>
          <p:cNvSpPr/>
          <p:nvPr/>
        </p:nvSpPr>
        <p:spPr>
          <a:xfrm>
            <a:off x="6584760" y="3841560"/>
            <a:ext cx="1918800" cy="63972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Height adjustment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insert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4" name="CustomShape 62"/>
          <p:cNvSpPr/>
          <p:nvPr/>
        </p:nvSpPr>
        <p:spPr>
          <a:xfrm>
            <a:off x="6584760" y="3659760"/>
            <a:ext cx="1918800" cy="18144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board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5" name="CustomShape 63"/>
          <p:cNvSpPr/>
          <p:nvPr/>
        </p:nvSpPr>
        <p:spPr>
          <a:xfrm>
            <a:off x="459000" y="1249920"/>
            <a:ext cx="38383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test wirebonding technology limits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6" name="CustomShape 64"/>
          <p:cNvSpPr/>
          <p:nvPr/>
        </p:nvSpPr>
        <p:spPr>
          <a:xfrm>
            <a:off x="459000" y="1659600"/>
            <a:ext cx="4295520" cy="27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Test plan: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Order test PCBs with: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		bonding pads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				test pads (open/short verification)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Glue PCBs together in variety of spacing and height 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Perform electrical open/short test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147" name="Line 65"/>
          <p:cNvSpPr/>
          <p:nvPr/>
        </p:nvSpPr>
        <p:spPr>
          <a:xfrm flipV="1">
            <a:off x="3383280" y="1828800"/>
            <a:ext cx="2743200" cy="6400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Line 66"/>
          <p:cNvSpPr/>
          <p:nvPr/>
        </p:nvSpPr>
        <p:spPr>
          <a:xfrm flipV="1">
            <a:off x="4663440" y="2468880"/>
            <a:ext cx="1463040" cy="274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67"/>
          <p:cNvSpPr/>
          <p:nvPr/>
        </p:nvSpPr>
        <p:spPr>
          <a:xfrm>
            <a:off x="6126480" y="2632680"/>
            <a:ext cx="731520" cy="1666080"/>
          </a:xfrm>
          <a:custGeom>
            <a:avLst/>
            <a:gdLst/>
            <a:ahLst/>
            <a:cxnLst/>
            <a:rect l="l" t="t" r="r" b="b"/>
            <a:pathLst>
              <a:path w="2033" h="4629">
                <a:moveTo>
                  <a:pt x="0" y="4628"/>
                </a:moveTo>
                <a:cubicBezTo>
                  <a:pt x="1547" y="0"/>
                  <a:pt x="2032" y="2853"/>
                  <a:pt x="2032" y="2853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68"/>
          <p:cNvSpPr/>
          <p:nvPr/>
        </p:nvSpPr>
        <p:spPr>
          <a:xfrm>
            <a:off x="5852160" y="2191320"/>
            <a:ext cx="1188720" cy="2107440"/>
          </a:xfrm>
          <a:custGeom>
            <a:avLst/>
            <a:gdLst/>
            <a:ahLst/>
            <a:cxnLst/>
            <a:rect l="l" t="t" r="r" b="b"/>
            <a:pathLst>
              <a:path w="3303" h="5855">
                <a:moveTo>
                  <a:pt x="0" y="5854"/>
                </a:moveTo>
                <a:cubicBezTo>
                  <a:pt x="2540" y="0"/>
                  <a:pt x="3302" y="4073"/>
                  <a:pt x="3302" y="4073"/>
                </a:cubicBezTo>
                <a:lnTo>
                  <a:pt x="3302" y="4079"/>
                </a:ln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69"/>
          <p:cNvSpPr/>
          <p:nvPr/>
        </p:nvSpPr>
        <p:spPr>
          <a:xfrm>
            <a:off x="5577840" y="1976760"/>
            <a:ext cx="1645920" cy="2322000"/>
          </a:xfrm>
          <a:custGeom>
            <a:avLst/>
            <a:gdLst/>
            <a:ahLst/>
            <a:cxnLst/>
            <a:rect l="l" t="t" r="r" b="b"/>
            <a:pathLst>
              <a:path w="4573" h="6451">
                <a:moveTo>
                  <a:pt x="0" y="6450"/>
                </a:moveTo>
                <a:cubicBezTo>
                  <a:pt x="3667" y="0"/>
                  <a:pt x="4572" y="4675"/>
                  <a:pt x="4572" y="4675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70"/>
          <p:cNvSpPr/>
          <p:nvPr/>
        </p:nvSpPr>
        <p:spPr>
          <a:xfrm>
            <a:off x="5394960" y="1554480"/>
            <a:ext cx="2011680" cy="2744280"/>
          </a:xfrm>
          <a:custGeom>
            <a:avLst/>
            <a:gdLst/>
            <a:ahLst/>
            <a:cxnLst/>
            <a:rect l="l" t="t" r="r" b="b"/>
            <a:pathLst>
              <a:path w="5589" h="7624">
                <a:moveTo>
                  <a:pt x="0" y="7623"/>
                </a:moveTo>
                <a:cubicBezTo>
                  <a:pt x="3863" y="0"/>
                  <a:pt x="5588" y="5848"/>
                  <a:pt x="5588" y="5848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Line 71"/>
          <p:cNvSpPr/>
          <p:nvPr/>
        </p:nvSpPr>
        <p:spPr>
          <a:xfrm>
            <a:off x="4297680" y="3566160"/>
            <a:ext cx="1097280" cy="3657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57200" y="27360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Packaged DCD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59000" y="1249920"/>
            <a:ext cx="60328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make packaged DCD that we can use for prototyping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59000" y="1659600"/>
            <a:ext cx="5575680" cy="27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Implementation plan: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Design and manufacture interposer PCB to carry DCD and passives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Solder DCD and passives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Interposer bumping (next slide)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1463040" y="3841560"/>
            <a:ext cx="2376000" cy="1644480"/>
          </a:xfrm>
          <a:prstGeom prst="rect">
            <a:avLst/>
          </a:prstGeom>
          <a:solidFill>
            <a:srgbClr val="00B27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5"/>
          <p:cNvSpPr/>
          <p:nvPr/>
        </p:nvSpPr>
        <p:spPr>
          <a:xfrm>
            <a:off x="2194560" y="4390200"/>
            <a:ext cx="1004400" cy="547200"/>
          </a:xfrm>
          <a:prstGeom prst="rect">
            <a:avLst/>
          </a:prstGeom>
          <a:solidFill>
            <a:srgbClr val="00AAA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DCD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5212080" y="4573080"/>
            <a:ext cx="2376000" cy="181440"/>
          </a:xfrm>
          <a:prstGeom prst="rect">
            <a:avLst/>
          </a:prstGeom>
          <a:solidFill>
            <a:srgbClr val="00B274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7"/>
          <p:cNvSpPr/>
          <p:nvPr/>
        </p:nvSpPr>
        <p:spPr>
          <a:xfrm>
            <a:off x="5853240" y="4390200"/>
            <a:ext cx="1004400" cy="181440"/>
          </a:xfrm>
          <a:prstGeom prst="rect">
            <a:avLst/>
          </a:prstGeom>
          <a:solidFill>
            <a:srgbClr val="00AAA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8"/>
          <p:cNvSpPr/>
          <p:nvPr/>
        </p:nvSpPr>
        <p:spPr>
          <a:xfrm>
            <a:off x="530352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9"/>
          <p:cNvSpPr/>
          <p:nvPr/>
        </p:nvSpPr>
        <p:spPr>
          <a:xfrm>
            <a:off x="552456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0"/>
          <p:cNvSpPr/>
          <p:nvPr/>
        </p:nvSpPr>
        <p:spPr>
          <a:xfrm>
            <a:off x="576072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1"/>
          <p:cNvSpPr/>
          <p:nvPr/>
        </p:nvSpPr>
        <p:spPr>
          <a:xfrm>
            <a:off x="598176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"/>
          <p:cNvSpPr/>
          <p:nvPr/>
        </p:nvSpPr>
        <p:spPr>
          <a:xfrm>
            <a:off x="621792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3"/>
          <p:cNvSpPr/>
          <p:nvPr/>
        </p:nvSpPr>
        <p:spPr>
          <a:xfrm>
            <a:off x="643896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4"/>
          <p:cNvSpPr/>
          <p:nvPr/>
        </p:nvSpPr>
        <p:spPr>
          <a:xfrm>
            <a:off x="667512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5"/>
          <p:cNvSpPr/>
          <p:nvPr/>
        </p:nvSpPr>
        <p:spPr>
          <a:xfrm>
            <a:off x="689616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6"/>
          <p:cNvSpPr/>
          <p:nvPr/>
        </p:nvSpPr>
        <p:spPr>
          <a:xfrm>
            <a:off x="713232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7"/>
          <p:cNvSpPr/>
          <p:nvPr/>
        </p:nvSpPr>
        <p:spPr>
          <a:xfrm>
            <a:off x="7353360" y="4755960"/>
            <a:ext cx="143280" cy="143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8"/>
          <p:cNvSpPr/>
          <p:nvPr/>
        </p:nvSpPr>
        <p:spPr>
          <a:xfrm>
            <a:off x="2651760" y="4115880"/>
            <a:ext cx="365400" cy="181440"/>
          </a:xfrm>
          <a:prstGeom prst="rect">
            <a:avLst/>
          </a:prstGeom>
          <a:solidFill>
            <a:srgbClr val="57983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0402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72" name="CustomShape 19"/>
          <p:cNvSpPr/>
          <p:nvPr/>
        </p:nvSpPr>
        <p:spPr>
          <a:xfrm>
            <a:off x="2651760" y="5030280"/>
            <a:ext cx="365400" cy="181440"/>
          </a:xfrm>
          <a:prstGeom prst="rect">
            <a:avLst/>
          </a:prstGeom>
          <a:solidFill>
            <a:srgbClr val="57983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0402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73" name="CustomShape 20"/>
          <p:cNvSpPr/>
          <p:nvPr/>
        </p:nvSpPr>
        <p:spPr>
          <a:xfrm>
            <a:off x="6309360" y="4481640"/>
            <a:ext cx="365400" cy="90000"/>
          </a:xfrm>
          <a:prstGeom prst="rect">
            <a:avLst/>
          </a:prstGeom>
          <a:solidFill>
            <a:srgbClr val="57983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3600"/>
            <a:ext cx="8222760" cy="113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In-house PCB bumping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9000" y="1249920"/>
            <a:ext cx="60328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Task: obtain in-house experience on PCB bumping and re-balling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459000" y="1659600"/>
            <a:ext cx="5575680" cy="27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Implementation plan: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Order test PCBs, fixtures, stencils and solder pastes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Find optimal parameters for bumping/re-balling</a:t>
            </a:r>
            <a:endParaRPr lang="en-US" sz="1200" b="0" strike="noStrike" spc="-1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Personnel training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200" b="0" strike="noStrike" spc="-1">
              <a:latin typeface="Arial"/>
            </a:endParaRPr>
          </a:p>
        </p:txBody>
      </p:sp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671760" y="3749040"/>
            <a:ext cx="2253960" cy="1420560"/>
          </a:xfrm>
          <a:prstGeom prst="rect">
            <a:avLst/>
          </a:prstGeom>
          <a:ln>
            <a:noFill/>
          </a:ln>
        </p:spPr>
      </p:pic>
      <p:pic>
        <p:nvPicPr>
          <p:cNvPr id="178" name="Picture 177"/>
          <p:cNvPicPr/>
          <p:nvPr/>
        </p:nvPicPr>
        <p:blipFill>
          <a:blip r:embed="rId3"/>
          <a:stretch/>
        </p:blipFill>
        <p:spPr>
          <a:xfrm>
            <a:off x="3474720" y="3787920"/>
            <a:ext cx="2285640" cy="1423800"/>
          </a:xfrm>
          <a:prstGeom prst="rect">
            <a:avLst/>
          </a:prstGeom>
          <a:ln>
            <a:noFill/>
          </a:ln>
        </p:spPr>
      </p:pic>
      <p:pic>
        <p:nvPicPr>
          <p:cNvPr id="179" name="Picture 178"/>
          <p:cNvPicPr/>
          <p:nvPr/>
        </p:nvPicPr>
        <p:blipFill>
          <a:blip r:embed="rId4"/>
          <a:stretch/>
        </p:blipFill>
        <p:spPr>
          <a:xfrm>
            <a:off x="6035040" y="3566160"/>
            <a:ext cx="2694240" cy="179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595</Words>
  <Application>Microsoft Macintosh PowerPoint</Application>
  <PresentationFormat>On-screen Show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for the SDC card</dc:title>
  <dc:subject/>
  <dc:creator>jft</dc:creator>
  <dc:description/>
  <cp:lastModifiedBy>Andrey Vostrukhin</cp:lastModifiedBy>
  <cp:revision>1407</cp:revision>
  <cp:lastPrinted>2017-06-27T10:38:05Z</cp:lastPrinted>
  <dcterms:created xsi:type="dcterms:W3CDTF">2002-11-25T10:47:35Z</dcterms:created>
  <dcterms:modified xsi:type="dcterms:W3CDTF">2019-05-28T07:20:07Z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FAUST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