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1"/>
  </p:sldMasterIdLst>
  <p:notesMasterIdLst>
    <p:notesMasterId r:id="rId20"/>
  </p:notesMasterIdLst>
  <p:sldIdLst>
    <p:sldId id="583" r:id="rId2"/>
    <p:sldId id="634" r:id="rId3"/>
    <p:sldId id="633" r:id="rId4"/>
    <p:sldId id="635" r:id="rId5"/>
    <p:sldId id="636" r:id="rId6"/>
    <p:sldId id="646" r:id="rId7"/>
    <p:sldId id="639" r:id="rId8"/>
    <p:sldId id="647" r:id="rId9"/>
    <p:sldId id="648" r:id="rId10"/>
    <p:sldId id="649" r:id="rId11"/>
    <p:sldId id="637" r:id="rId12"/>
    <p:sldId id="650" r:id="rId13"/>
    <p:sldId id="638" r:id="rId14"/>
    <p:sldId id="653" r:id="rId15"/>
    <p:sldId id="651" r:id="rId16"/>
    <p:sldId id="645" r:id="rId17"/>
    <p:sldId id="644" r:id="rId18"/>
    <p:sldId id="652" r:id="rId19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FFCC"/>
    <a:srgbClr val="99FF99"/>
    <a:srgbClr val="FF0000"/>
    <a:srgbClr val="FFCC00"/>
    <a:srgbClr val="000000"/>
    <a:srgbClr val="FFFF00"/>
    <a:srgbClr val="FF6600"/>
    <a:srgbClr val="3399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7" autoAdjust="0"/>
    <p:restoredTop sz="98089" autoAdjust="0"/>
  </p:normalViewPr>
  <p:slideViewPr>
    <p:cSldViewPr>
      <p:cViewPr varScale="1">
        <p:scale>
          <a:sx n="77" d="100"/>
          <a:sy n="77" d="100"/>
        </p:scale>
        <p:origin x="-11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670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25" y="0"/>
            <a:ext cx="307691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243"/>
            <a:ext cx="307691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25" y="9721243"/>
            <a:ext cx="307691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C64FE3-6EEA-43CE-BADA-756C43F34E7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2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01013" y="0"/>
            <a:ext cx="1042987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8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‹Nr.›</a:t>
            </a:fld>
            <a:endParaRPr lang="ja-JP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0"/>
            <a:ext cx="712879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das Titelformat zu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0"/>
            <a:ext cx="712879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das Titelformat zu bearbeiten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				</a:t>
            </a:r>
          </a:p>
        </p:txBody>
      </p:sp>
      <p:sp>
        <p:nvSpPr>
          <p:cNvPr id="1362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597650"/>
            <a:ext cx="539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5FD4E496-7071-41B1-8C53-D6F54F329778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029" name="Picture 6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101013" y="0"/>
            <a:ext cx="104298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908050"/>
            <a:ext cx="9144000" cy="0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6623774"/>
            <a:ext cx="35541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baseline="0" dirty="0" smtClean="0">
                <a:solidFill>
                  <a:schemeClr val="accent2"/>
                </a:solidFill>
              </a:rPr>
              <a:t>H.-G. Moser, B2GM preparation meeting, 24.1.2019</a:t>
            </a:r>
            <a:endParaRPr lang="en-US" sz="1100" b="1" dirty="0">
              <a:solidFill>
                <a:schemeClr val="accent2"/>
              </a:solidFill>
            </a:endParaRPr>
          </a:p>
        </p:txBody>
      </p:sp>
      <p:pic>
        <p:nvPicPr>
          <p:cNvPr id="9" name="Picture 9" descr="MPP_os_logo_cmyk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97929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7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42852"/>
            <a:ext cx="8839200" cy="63976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Ladder Assembly</a:t>
            </a:r>
            <a:endParaRPr lang="en-US" altLang="ja-JP" dirty="0"/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5724525" y="1762125"/>
            <a:ext cx="34194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kumimoji="1" lang="ja-JP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294967295"/>
          </p:nvPr>
        </p:nvSpPr>
        <p:spPr>
          <a:xfrm>
            <a:off x="8676456" y="6525344"/>
            <a:ext cx="396106" cy="3326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00AE0D-ACA8-8A46-9BDC-9A47C6CCCDB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2050" name="Picture 2" descr="D:\Belle II\Assembly Jigs\Trockentest Januar 2017\LUJ Fertigungsablauf\IMG_49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12568" r="146" b="2951"/>
          <a:stretch/>
        </p:blipFill>
        <p:spPr bwMode="auto">
          <a:xfrm>
            <a:off x="0" y="861934"/>
            <a:ext cx="9144000" cy="579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444208" y="4732817"/>
            <a:ext cx="2303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New gluing procedure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Insertion of Stiffeners</a:t>
            </a:r>
            <a:endParaRPr lang="en-GB" dirty="0"/>
          </a:p>
        </p:txBody>
      </p:sp>
      <p:pic>
        <p:nvPicPr>
          <p:cNvPr id="8194" name="Picture 2" descr="S:\Belle_2_MPP\Kontrollen zur Ladder-Fertigung\2019.01.17 Face up Testlauf mit 3D-Druckteilen\IMG_74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6" t="23539" r="19299" b="32906"/>
          <a:stretch/>
        </p:blipFill>
        <p:spPr bwMode="auto">
          <a:xfrm>
            <a:off x="3419872" y="1010196"/>
            <a:ext cx="5182976" cy="27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:\Belle_2_MPP\Kontrollen zur Ladder-Fertigung\2019.01.17 Face up Testlauf mit 3D-Druckteilen\IMG_74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5" t="30291" r="13649" b="21582"/>
          <a:stretch/>
        </p:blipFill>
        <p:spPr bwMode="auto">
          <a:xfrm>
            <a:off x="3411364" y="3933055"/>
            <a:ext cx="5191484" cy="271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1412776"/>
            <a:ext cx="26613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9</a:t>
            </a:r>
            <a:r>
              <a:rPr lang="en-GB" sz="1400" dirty="0" smtClean="0"/>
              <a:t>) As shown before stiffeners</a:t>
            </a:r>
          </a:p>
          <a:p>
            <a:r>
              <a:rPr lang="en-GB" sz="1400" dirty="0"/>
              <a:t>a</a:t>
            </a:r>
            <a:r>
              <a:rPr lang="en-GB" sz="1400" dirty="0" smtClean="0"/>
              <a:t>re inserted in module grooves</a:t>
            </a:r>
          </a:p>
          <a:p>
            <a:r>
              <a:rPr lang="en-GB" sz="1400" dirty="0"/>
              <a:t>l</a:t>
            </a:r>
            <a:r>
              <a:rPr lang="en-GB" sz="1400" dirty="0" smtClean="0"/>
              <a:t>ifting up the support fingers</a:t>
            </a:r>
            <a:endParaRPr lang="en-GB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223569" y="4005259"/>
            <a:ext cx="298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10) The assembly rests for 48h for curing</a:t>
            </a:r>
          </a:p>
        </p:txBody>
      </p:sp>
    </p:spTree>
    <p:extLst>
      <p:ext uri="{BB962C8B-B14F-4D97-AF65-F5344CB8AC3E}">
        <p14:creationId xmlns:p14="http://schemas.microsoft.com/office/powerpoint/2010/main" val="2684759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Lifting off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179512" y="980728"/>
            <a:ext cx="3384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11) After curing the ladder needs to be taken off the alignment stage and put on the transport jig</a:t>
            </a:r>
            <a:endParaRPr lang="en-GB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223833" y="3974544"/>
            <a:ext cx="2162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12) Covers are removed </a:t>
            </a:r>
            <a:endParaRPr lang="en-GB" sz="1400" dirty="0"/>
          </a:p>
        </p:txBody>
      </p:sp>
      <p:pic>
        <p:nvPicPr>
          <p:cNvPr id="9218" name="Picture 2" descr="S:\Belle_2_MPP\Kontrollen zur Ladder-Fertigung\2019.01.17 Face up Testlauf mit 3D-Druckteilen\IMG_74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29769" r="31581" b="21111"/>
          <a:stretch/>
        </p:blipFill>
        <p:spPr bwMode="auto">
          <a:xfrm>
            <a:off x="323528" y="1671848"/>
            <a:ext cx="3083010" cy="21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S:\Belle_2_MPP\Kontrollen zur Ladder-Fertigung\2019.01.17 Face up Testlauf mit 3D-Druckteilen\IMG_74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 t="40966" r="24518" b="11932"/>
          <a:stretch/>
        </p:blipFill>
        <p:spPr bwMode="auto">
          <a:xfrm>
            <a:off x="323528" y="4278619"/>
            <a:ext cx="380198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:\Belle_2_MPP\Kontrollen zur Ladder-Fertigung\2019.01.17 Face up Testlauf mit 3D-Druckteilen\IMG_74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1" r="13612" b="38000"/>
          <a:stretch/>
        </p:blipFill>
        <p:spPr bwMode="auto">
          <a:xfrm>
            <a:off x="3852590" y="1556792"/>
            <a:ext cx="5133534" cy="16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S:\Belle_2_MPP\Kontrollen zur Ladder-Fertigung\2019.01.17 Face up Testlauf mit 3D-Druckteilen\IMG_7435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t="16134" r="24382" b="31862"/>
          <a:stretch/>
        </p:blipFill>
        <p:spPr bwMode="auto">
          <a:xfrm>
            <a:off x="4716016" y="3856474"/>
            <a:ext cx="4238221" cy="278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52590" y="980728"/>
            <a:ext cx="519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13) Lift tool (‘</a:t>
            </a:r>
            <a:r>
              <a:rPr lang="en-GB" sz="1400" dirty="0" err="1" smtClean="0"/>
              <a:t>Knochen</a:t>
            </a:r>
            <a:r>
              <a:rPr lang="en-GB" sz="1400" dirty="0" smtClean="0"/>
              <a:t>’) is put on ladder and </a:t>
            </a:r>
            <a:r>
              <a:rPr lang="en-GB" sz="1400" dirty="0" err="1"/>
              <a:t>K</a:t>
            </a:r>
            <a:r>
              <a:rPr lang="en-GB" sz="1400" dirty="0" err="1" smtClean="0"/>
              <a:t>apton</a:t>
            </a:r>
            <a:r>
              <a:rPr lang="en-GB" sz="1400" dirty="0" smtClean="0"/>
              <a:t> extensions are screwed to it</a:t>
            </a:r>
            <a:endParaRPr lang="en-GB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3923928" y="3429000"/>
            <a:ext cx="435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14) Ladder is lifted off and placed on the transport jig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72334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Finished</a:t>
            </a:r>
            <a:endParaRPr lang="en-GB" dirty="0"/>
          </a:p>
        </p:txBody>
      </p:sp>
      <p:pic>
        <p:nvPicPr>
          <p:cNvPr id="10242" name="Picture 2" descr="S:\Belle_2_MPP\Kontrollen zur Ladder-Fertigung\2019.01.17 Face up Testlauf mit 3D-Druckteilen\IMG_74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5" t="19135" r="30618" b="9919"/>
          <a:stretch/>
        </p:blipFill>
        <p:spPr bwMode="auto">
          <a:xfrm>
            <a:off x="4716016" y="1128071"/>
            <a:ext cx="3312368" cy="5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528" y="1268760"/>
            <a:ext cx="4176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15) </a:t>
            </a:r>
            <a:r>
              <a:rPr lang="en-GB" sz="1400" dirty="0" err="1" smtClean="0"/>
              <a:t>Kapton</a:t>
            </a:r>
            <a:r>
              <a:rPr lang="en-GB" sz="1400" dirty="0" smtClean="0"/>
              <a:t> extensions are screwed to transport jig and lift off tool is removed</a:t>
            </a:r>
          </a:p>
          <a:p>
            <a:endParaRPr lang="en-GB" sz="1400" dirty="0"/>
          </a:p>
          <a:p>
            <a:r>
              <a:rPr lang="en-GB" sz="1400" dirty="0" smtClean="0"/>
              <a:t>Lift off procedure and tool is a copy of the procedure used to mount the ladders on the cooling blocks. Well tested</a:t>
            </a:r>
          </a:p>
          <a:p>
            <a:endParaRPr lang="en-GB" sz="1400" dirty="0"/>
          </a:p>
          <a:p>
            <a:r>
              <a:rPr lang="en-GB" sz="1400" dirty="0" smtClean="0"/>
              <a:t>(Real one is made of metal)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25409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Tests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323529" y="980728"/>
            <a:ext cx="381642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Dry assemblies (no gluing) worked</a:t>
            </a:r>
          </a:p>
          <a:p>
            <a:r>
              <a:rPr lang="en-GB" dirty="0" smtClean="0"/>
              <a:t>Procedure even simpler than old one 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 turn-over (was critical)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automatic glue dispensing on stiffeners (better reproducibility)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less manual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Next step: gluing of dummy ladders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Test glue dispensing on ceramics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Does self alignment work?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Can the stiffener jam?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Need to stop over-travel, don’t apply too much force which can break module</a:t>
            </a:r>
          </a:p>
          <a:p>
            <a:endParaRPr lang="en-GB" dirty="0"/>
          </a:p>
          <a:p>
            <a:r>
              <a:rPr lang="en-GB" dirty="0"/>
              <a:t>5</a:t>
            </a:r>
            <a:r>
              <a:rPr lang="en-GB" dirty="0" smtClean="0"/>
              <a:t> </a:t>
            </a:r>
            <a:r>
              <a:rPr lang="en-GB" dirty="0" smtClean="0"/>
              <a:t>pairs of modules available</a:t>
            </a:r>
          </a:p>
          <a:p>
            <a:endParaRPr lang="en-GB" dirty="0"/>
          </a:p>
          <a:p>
            <a:r>
              <a:rPr lang="en-GB" dirty="0" smtClean="0"/>
              <a:t>Jigs </a:t>
            </a:r>
            <a:r>
              <a:rPr lang="en-GB" dirty="0" smtClean="0"/>
              <a:t>produced, some rework needed</a:t>
            </a:r>
            <a:endParaRPr lang="en-GB" dirty="0" smtClean="0"/>
          </a:p>
          <a:p>
            <a:endParaRPr lang="en-GB" dirty="0" smtClean="0"/>
          </a:p>
        </p:txBody>
      </p:sp>
      <p:pic>
        <p:nvPicPr>
          <p:cNvPr id="11266" name="Picture 2" descr="C:\Users\Moser\AppData\Local\Microsoft\Windows\INetCache\Content.Outlook\IX65OJDE\DSC_0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1088"/>
            <a:ext cx="4392488" cy="247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572000" y="1556792"/>
            <a:ext cx="38325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Week 5: glue dispensing tests</a:t>
            </a:r>
          </a:p>
          <a:p>
            <a:r>
              <a:rPr lang="en-GB" dirty="0" smtClean="0"/>
              <a:t>Week 6,7: dry assembly with final tools, </a:t>
            </a:r>
          </a:p>
          <a:p>
            <a:r>
              <a:rPr lang="en-GB" dirty="0"/>
              <a:t>	</a:t>
            </a:r>
            <a:r>
              <a:rPr lang="en-GB" dirty="0" smtClean="0"/>
              <a:t>adjustments</a:t>
            </a:r>
          </a:p>
          <a:p>
            <a:r>
              <a:rPr lang="en-GB" dirty="0" smtClean="0"/>
              <a:t>Week 7: glue dummy 1</a:t>
            </a:r>
            <a:endParaRPr lang="en-GB" dirty="0" smtClean="0"/>
          </a:p>
          <a:p>
            <a:r>
              <a:rPr lang="en-GB" dirty="0" smtClean="0"/>
              <a:t>Week 8: </a:t>
            </a:r>
            <a:r>
              <a:rPr lang="en-GB" dirty="0" smtClean="0"/>
              <a:t>glue dummy 2</a:t>
            </a:r>
            <a:endParaRPr lang="en-GB" dirty="0" smtClean="0"/>
          </a:p>
          <a:p>
            <a:r>
              <a:rPr lang="en-GB" dirty="0" smtClean="0"/>
              <a:t>Week 9: </a:t>
            </a:r>
            <a:r>
              <a:rPr lang="en-GB" dirty="0" smtClean="0"/>
              <a:t>glue dummy 3</a:t>
            </a:r>
            <a:r>
              <a:rPr lang="en-GB" dirty="0" smtClean="0"/>
              <a:t>, </a:t>
            </a:r>
            <a:r>
              <a:rPr lang="en-GB" dirty="0" smtClean="0"/>
              <a:t>review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495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158306" y="1052736"/>
            <a:ext cx="885698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Dummy 1 and 2 without </a:t>
            </a:r>
            <a:r>
              <a:rPr lang="en-GB" dirty="0" err="1" smtClean="0"/>
              <a:t>Kapton</a:t>
            </a:r>
            <a:r>
              <a:rPr lang="en-GB" dirty="0" smtClean="0"/>
              <a:t>, test only glue joint</a:t>
            </a:r>
          </a:p>
          <a:p>
            <a:r>
              <a:rPr lang="en-GB" dirty="0" smtClean="0"/>
              <a:t>Dummy 3 with </a:t>
            </a:r>
            <a:r>
              <a:rPr lang="en-GB" dirty="0" err="1" smtClean="0"/>
              <a:t>Kaptons</a:t>
            </a:r>
            <a:r>
              <a:rPr lang="en-GB" dirty="0" smtClean="0"/>
              <a:t>, test complete procedure including handling </a:t>
            </a:r>
            <a:endParaRPr lang="en-GB" b="1" dirty="0" smtClean="0"/>
          </a:p>
          <a:p>
            <a:endParaRPr lang="en-GB" b="1" dirty="0"/>
          </a:p>
          <a:p>
            <a:r>
              <a:rPr lang="en-GB" b="1" dirty="0" smtClean="0"/>
              <a:t>All 3 ladders glued without observable damage</a:t>
            </a:r>
          </a:p>
          <a:p>
            <a:r>
              <a:rPr lang="en-GB" b="1" dirty="0" smtClean="0"/>
              <a:t>Ladder are mechanically sound</a:t>
            </a:r>
          </a:p>
          <a:p>
            <a:endParaRPr lang="en-GB" dirty="0"/>
          </a:p>
          <a:p>
            <a:r>
              <a:rPr lang="en-GB" dirty="0" smtClean="0"/>
              <a:t>However, in all three case one stiffener did not end up immediately in its final position and</a:t>
            </a:r>
          </a:p>
          <a:p>
            <a:r>
              <a:rPr lang="en-GB" dirty="0" smtClean="0"/>
              <a:t>Some rework was needed</a:t>
            </a:r>
          </a:p>
          <a:p>
            <a:endParaRPr lang="en-GB" dirty="0"/>
          </a:p>
          <a:p>
            <a:pPr marL="342900" indent="-342900">
              <a:buAutoNum type="arabicParenR"/>
            </a:pPr>
            <a:r>
              <a:rPr lang="en-GB" dirty="0" smtClean="0"/>
              <a:t>One of the wide balcony stiffeners was inclined. Manually adjusted with needle. Due to reworked tray (slot too wide)</a:t>
            </a:r>
          </a:p>
          <a:p>
            <a:pPr marL="342900" indent="-342900">
              <a:buAutoNum type="arabicParenR"/>
            </a:pPr>
            <a:r>
              <a:rPr lang="en-GB" dirty="0" smtClean="0"/>
              <a:t>Small balcony stiffener fell from lifter. Jammed due to glue remains (spring effect). Was successfully inserted in a second try</a:t>
            </a:r>
          </a:p>
          <a:p>
            <a:pPr marL="342900" indent="-342900">
              <a:buAutoNum type="arabicParenR"/>
            </a:pPr>
            <a:r>
              <a:rPr lang="en-GB" dirty="0" smtClean="0"/>
              <a:t>Narrow balcony stiffener inclined. Successfully adjusted with needle</a:t>
            </a:r>
          </a:p>
          <a:p>
            <a:pPr marL="342900" indent="-342900">
              <a:buAutoNum type="arabicParenR"/>
            </a:pPr>
            <a:endParaRPr lang="en-GB" dirty="0"/>
          </a:p>
          <a:p>
            <a:r>
              <a:rPr lang="en-GB" dirty="0" smtClean="0"/>
              <a:t>=&gt; Need to understand and avoid these problems. More dummies needed.</a:t>
            </a:r>
          </a:p>
          <a:p>
            <a:pPr marL="342900" indent="-342900">
              <a:buAutoNum type="arabicParenR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79995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Dummy Assemblies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1026" name="Picture 2" descr="S:\Belle_2_MPP\Kontrollen zur Ladder-Fertigung\Tests zu Face-up Klebungen\2019.02.19 Face-up Dummy 1\Übungsklebung Face-up\TestFaceUp_1_00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3" y="1124744"/>
            <a:ext cx="3055268" cy="22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2327" y="955467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Dummy</a:t>
            </a:r>
            <a:endParaRPr lang="en-GB" dirty="0"/>
          </a:p>
        </p:txBody>
      </p:sp>
      <p:pic>
        <p:nvPicPr>
          <p:cNvPr id="1027" name="Picture 3" descr="S:\Belle_2_MPP\Kontrollen zur Ladder-Fertigung\Tests zu Face-up Klebungen\2019.02.21 Face-up Dummy 2\Übungsklebung Face-up\TestFaceUp_2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067563"/>
            <a:ext cx="3024335" cy="226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203848" y="93020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Dummy</a:t>
            </a:r>
            <a:endParaRPr lang="en-GB" dirty="0"/>
          </a:p>
        </p:txBody>
      </p:sp>
      <p:pic>
        <p:nvPicPr>
          <p:cNvPr id="1028" name="Picture 4" descr="S:\Belle_2_MPP\Kontrollen zur Ladder-Fertigung\Tests zu Face-up Klebungen\2019.02.21 Face-up Dummy 2\Backside\2019_02_21_Faceup_Dummy_2_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83" y="3861048"/>
            <a:ext cx="3049764" cy="228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525337"/>
              </p:ext>
            </p:extLst>
          </p:nvPr>
        </p:nvGraphicFramePr>
        <p:xfrm>
          <a:off x="76573" y="4077072"/>
          <a:ext cx="2609466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822"/>
                <a:gridCol w="869822"/>
                <a:gridCol w="869822"/>
              </a:tblGrid>
              <a:tr h="396044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h left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h right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573µm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159µm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404µm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238µm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145µm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234µm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582071"/>
              </p:ext>
            </p:extLst>
          </p:nvPr>
        </p:nvGraphicFramePr>
        <p:xfrm>
          <a:off x="3203848" y="4119342"/>
          <a:ext cx="2609466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822"/>
                <a:gridCol w="869822"/>
                <a:gridCol w="869822"/>
              </a:tblGrid>
              <a:tr h="396044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h left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h right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36µm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139µm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129µm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206µm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96044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180µm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ysClr val="windowText" lastClr="000000"/>
                          </a:solidFill>
                        </a:rPr>
                        <a:t>145µm</a:t>
                      </a:r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8" name="Gruppieren 7"/>
          <p:cNvGrpSpPr/>
          <p:nvPr/>
        </p:nvGrpSpPr>
        <p:grpSpPr>
          <a:xfrm>
            <a:off x="1691680" y="1269340"/>
            <a:ext cx="242374" cy="358880"/>
            <a:chOff x="1691680" y="1269340"/>
            <a:chExt cx="242374" cy="358880"/>
          </a:xfrm>
        </p:grpSpPr>
        <p:sp>
          <p:nvSpPr>
            <p:cNvPr id="6" name="Textfeld 5"/>
            <p:cNvSpPr txBox="1"/>
            <p:nvPr/>
          </p:nvSpPr>
          <p:spPr>
            <a:xfrm>
              <a:off x="1691680" y="126934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1</a:t>
              </a:r>
              <a:endParaRPr lang="en-GB" sz="8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691680" y="1412776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2</a:t>
              </a:r>
              <a:endParaRPr lang="en-GB" sz="800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1331640" y="1196752"/>
            <a:ext cx="360040" cy="2045350"/>
            <a:chOff x="1691680" y="1269340"/>
            <a:chExt cx="242374" cy="2879740"/>
          </a:xfrm>
        </p:grpSpPr>
        <p:sp>
          <p:nvSpPr>
            <p:cNvPr id="16" name="Textfeld 15"/>
            <p:cNvSpPr txBox="1"/>
            <p:nvPr/>
          </p:nvSpPr>
          <p:spPr>
            <a:xfrm>
              <a:off x="1691680" y="126934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1</a:t>
              </a:r>
              <a:endParaRPr lang="en-GB" sz="8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691680" y="1412776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2</a:t>
              </a:r>
              <a:endParaRPr lang="en-GB" sz="8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691680" y="3933636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3</a:t>
              </a:r>
              <a:endParaRPr lang="en-GB" sz="800" dirty="0"/>
            </a:p>
          </p:txBody>
        </p:sp>
      </p:grpSp>
      <p:pic>
        <p:nvPicPr>
          <p:cNvPr id="1029" name="Picture 5" descr="S:\Belle_2_MPP\Kontrollen zur Ladder-Fertigung\Tests zu Face-up Klebungen\2019.02.26 Face-up Dummy 3\TestFaceUp_3_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49009" y="1161274"/>
            <a:ext cx="2774438" cy="208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ieren 19"/>
          <p:cNvGrpSpPr/>
          <p:nvPr/>
        </p:nvGrpSpPr>
        <p:grpSpPr>
          <a:xfrm>
            <a:off x="4211960" y="1196752"/>
            <a:ext cx="360040" cy="2045350"/>
            <a:chOff x="1691680" y="1269340"/>
            <a:chExt cx="242374" cy="2879740"/>
          </a:xfrm>
        </p:grpSpPr>
        <p:sp>
          <p:nvSpPr>
            <p:cNvPr id="21" name="Textfeld 20"/>
            <p:cNvSpPr txBox="1"/>
            <p:nvPr/>
          </p:nvSpPr>
          <p:spPr>
            <a:xfrm>
              <a:off x="1691680" y="126934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/>
                <a:t>1</a:t>
              </a:r>
              <a:endParaRPr lang="en-GB" sz="8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691680" y="1412776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2</a:t>
              </a:r>
              <a:endParaRPr lang="en-GB" sz="8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691680" y="3933636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3</a:t>
              </a:r>
              <a:endParaRPr lang="en-GB" sz="800" dirty="0"/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6310534" y="908720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3rd Dummy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242327" y="3645024"/>
            <a:ext cx="2394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Hight</a:t>
            </a:r>
            <a:r>
              <a:rPr lang="en-GB" dirty="0" smtClean="0"/>
              <a:t> offset of stiffeners 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242327" y="6381328"/>
            <a:ext cx="4890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 yet evaluated for 3</a:t>
            </a:r>
            <a:r>
              <a:rPr lang="en-GB" baseline="30000" dirty="0" smtClean="0"/>
              <a:t>rd</a:t>
            </a:r>
            <a:r>
              <a:rPr lang="en-GB" dirty="0" smtClean="0"/>
              <a:t> dummy, but looks &lt; 200µm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001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Kapton</a:t>
            </a:r>
            <a:r>
              <a:rPr lang="en-GB" dirty="0" smtClean="0"/>
              <a:t> Soldering</a:t>
            </a:r>
            <a:endParaRPr lang="en-GB" dirty="0"/>
          </a:p>
        </p:txBody>
      </p:sp>
      <p:pic>
        <p:nvPicPr>
          <p:cNvPr id="3074" name="Picture 2" descr="C:\Users\Moser\AppData\Local\Microsoft\Windows\INetCache\Content.Outlook\IX65OJDE\W01-OB2_röntgen_09.01.2019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oser\AppData\Local\Microsoft\Windows\INetCache\Content.Outlook\IX65OJDE\W02-OB2_röntgen_14.01.2019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20819" y="3140968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67544" y="2802414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Old setup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4520819" y="2802414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New setup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416363" y="1124744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With the old setup the coverage of the solder pads was often not satisfactory (though no failure was observed)</a:t>
            </a:r>
          </a:p>
          <a:p>
            <a:r>
              <a:rPr lang="en-GB" dirty="0" smtClean="0"/>
              <a:t>A new clamp equalizes the pressure during soldering and leads to a better coverage</a:t>
            </a:r>
          </a:p>
          <a:p>
            <a:r>
              <a:rPr lang="en-GB" dirty="0" smtClean="0"/>
              <a:t>Electrically ok, no shorts observed</a:t>
            </a:r>
          </a:p>
          <a:p>
            <a:r>
              <a:rPr lang="en-GB" dirty="0" smtClean="0"/>
              <a:t>More tests under way (adjust amount of solder to avoid spilling out ad module edge)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3883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Module Inspection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grpSp>
        <p:nvGrpSpPr>
          <p:cNvPr id="7" name="Gruppieren 6"/>
          <p:cNvGrpSpPr/>
          <p:nvPr/>
        </p:nvGrpSpPr>
        <p:grpSpPr>
          <a:xfrm>
            <a:off x="59344" y="1128031"/>
            <a:ext cx="8918702" cy="5349619"/>
            <a:chOff x="59344" y="1128031"/>
            <a:chExt cx="8918702" cy="5349619"/>
          </a:xfrm>
        </p:grpSpPr>
        <p:pic>
          <p:nvPicPr>
            <p:cNvPr id="1026" name="Picture 2" descr="D:\Belle II\Module, Ladder\Ladder Kleben neu\Inspection Dummy 2019\Dummy2019\L2bwd_0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9579" y="1772816"/>
              <a:ext cx="2808467" cy="210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6161553" y="1128031"/>
              <a:ext cx="21579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&gt; 1 month in storage box</a:t>
              </a:r>
              <a:endParaRPr lang="en-GB" sz="1400" dirty="0"/>
            </a:p>
          </p:txBody>
        </p:sp>
        <p:pic>
          <p:nvPicPr>
            <p:cNvPr id="1027" name="Picture 3" descr="D:\Belle II\Module, Ladder\Ladder Kleben neu\Inspection Dummy 2019\Dummy2019\raw_0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4" y="1772816"/>
              <a:ext cx="2808467" cy="210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323528" y="1128031"/>
              <a:ext cx="1765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Fresh from gel pack</a:t>
              </a:r>
              <a:endParaRPr lang="en-GB" sz="1400" dirty="0"/>
            </a:p>
          </p:txBody>
        </p:sp>
        <p:pic>
          <p:nvPicPr>
            <p:cNvPr id="1028" name="Picture 4" descr="D:\Belle II\Module, Ladder\Ladder Kleben neu\Inspection Dummy 2019\Dummy2019\W02_OB2_0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584" y="1787740"/>
              <a:ext cx="2788568" cy="2091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3177399" y="1128031"/>
              <a:ext cx="2114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After </a:t>
              </a:r>
              <a:r>
                <a:rPr lang="en-GB" sz="1400" dirty="0" err="1" smtClean="0"/>
                <a:t>Kapton</a:t>
              </a:r>
              <a:r>
                <a:rPr lang="en-GB" sz="1400" dirty="0" smtClean="0"/>
                <a:t> attachment</a:t>
              </a:r>
            </a:p>
            <a:p>
              <a:r>
                <a:rPr lang="en-GB" sz="1400" dirty="0" smtClean="0"/>
                <a:t>1 day in storage box</a:t>
              </a:r>
              <a:endParaRPr lang="en-GB" sz="1400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16651" y="4030195"/>
              <a:ext cx="76803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Storage box: 3-D printed, perhaps residuals of support material or 3D powder itself</a:t>
              </a:r>
            </a:p>
            <a:p>
              <a:r>
                <a:rPr lang="en-GB" dirty="0" smtClean="0"/>
                <a:t>Was cleaned in ultrasonic bath</a:t>
              </a:r>
              <a:endParaRPr lang="en-GB" dirty="0"/>
            </a:p>
          </p:txBody>
        </p:sp>
        <p:pic>
          <p:nvPicPr>
            <p:cNvPr id="1029" name="Picture 5" descr="C:\Users\Moser\AppData\Local\Microsoft\Windows\INetCache\Content.Outlook\IX65OJDE\DSC_008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51" y="4966445"/>
              <a:ext cx="2686586" cy="1511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Moser\AppData\Local\Microsoft\Windows\INetCache\Content.Outlook\IX65OJDE\DSC_008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789" y="4966445"/>
              <a:ext cx="2643363" cy="1486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4942839"/>
              <a:ext cx="2685329" cy="1510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8405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Dust Test</a:t>
            </a:r>
            <a:endParaRPr lang="en-GB" dirty="0"/>
          </a:p>
        </p:txBody>
      </p:sp>
      <p:pic>
        <p:nvPicPr>
          <p:cNvPr id="2050" name="Picture 2" descr="S:\Belle_2_MPP\Kontrollen zur Ladder-Fertigung\Kontrolle der Vakuum Jigs\Dust_test\Check_18_2_19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" y="4761148"/>
            <a:ext cx="2554538" cy="191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S:\Belle_2_MPP\Kontrollen zur Ladder-Fertigung\Kontrolle der Vakuum Jigs\Dust_test\Check_18_2_19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" y="2852495"/>
            <a:ext cx="2554538" cy="19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:\Belle_2_MPP\Kontrollen zur Ladder-Fertigung\Kontrolle der Vakuum Jigs\Dust_test\Start_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" y="944724"/>
            <a:ext cx="2582905" cy="193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S:\Belle_2_MPP\Kontrollen zur Ladder-Fertigung\Kontrolle der Vakuum Jigs\Dust_test\Start_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:\Belle_2_MPP\Kontrollen zur Ladder-Fertigung\Kontrolle der Vakuum Jigs\Dust_test\Check_29_Jan_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70938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S:\Belle_2_MPP\Kontrollen zur Ladder-Fertigung\Kontrolle der Vakuum Jigs\Dust_test\Check_18_2_19_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43" y="4761147"/>
            <a:ext cx="2554537" cy="191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:\Belle_2_MPP\Kontrollen zur Ladder-Fertigung\Kontrolle der Vakuum Jigs\Dust_test\Start_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0" y="980728"/>
            <a:ext cx="2520278" cy="18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S:\Belle_2_MPP\Kontrollen zur Ladder-Fertigung\Kontrolle der Vakuum Jigs\Dust_test\Check_29_Jan_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52936"/>
            <a:ext cx="2520279" cy="18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:\Belle_2_MPP\Kontrollen zur Ladder-Fertigung\Kontrolle der Vakuum Jigs\Dust_test\Check_18_2_19_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0" y="4761148"/>
            <a:ext cx="2540912" cy="19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028384" y="1772816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25.1.19</a:t>
            </a:r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8028384" y="3378478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29.1.19</a:t>
            </a:r>
            <a:endParaRPr lang="en-GB" dirty="0"/>
          </a:p>
        </p:txBody>
      </p:sp>
      <p:sp>
        <p:nvSpPr>
          <p:cNvPr id="15" name="Textfeld 14"/>
          <p:cNvSpPr txBox="1"/>
          <p:nvPr/>
        </p:nvSpPr>
        <p:spPr>
          <a:xfrm>
            <a:off x="8028384" y="5517232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18.2.19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14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Statistics</a:t>
            </a:r>
            <a:endParaRPr lang="en-GB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983480" cy="5303520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5162992" y="1124744"/>
            <a:ext cx="396852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 ‘hot’ ladders glued</a:t>
            </a:r>
          </a:p>
          <a:p>
            <a:r>
              <a:rPr lang="en-GB" dirty="0" smtClean="0"/>
              <a:t>11 working ladders (10 in Phase III)</a:t>
            </a:r>
          </a:p>
          <a:p>
            <a:endParaRPr lang="en-GB" dirty="0"/>
          </a:p>
          <a:p>
            <a:r>
              <a:rPr lang="en-GB" dirty="0" smtClean="0"/>
              <a:t>1: PS malfunction</a:t>
            </a:r>
          </a:p>
          <a:p>
            <a:r>
              <a:rPr lang="en-GB" dirty="0" smtClean="0"/>
              <a:t>1: jig misaligned</a:t>
            </a:r>
          </a:p>
          <a:p>
            <a:r>
              <a:rPr lang="en-GB" dirty="0" smtClean="0"/>
              <a:t>1: hit by screwdriver</a:t>
            </a:r>
          </a:p>
          <a:p>
            <a:r>
              <a:rPr lang="en-GB" dirty="0" smtClean="0"/>
              <a:t>1: particle</a:t>
            </a:r>
          </a:p>
          <a:p>
            <a:r>
              <a:rPr lang="en-GB" dirty="0" smtClean="0"/>
              <a:t>1: high wire bonds</a:t>
            </a:r>
          </a:p>
          <a:p>
            <a:r>
              <a:rPr lang="en-GB" dirty="0" smtClean="0"/>
              <a:t>1: cracked when mounting</a:t>
            </a:r>
          </a:p>
          <a:p>
            <a:r>
              <a:rPr lang="en-GB" dirty="0" smtClean="0"/>
              <a:t>1: unknown</a:t>
            </a:r>
          </a:p>
          <a:p>
            <a:endParaRPr lang="en-GB" dirty="0"/>
          </a:p>
          <a:p>
            <a:r>
              <a:rPr lang="en-GB" dirty="0" smtClean="0"/>
              <a:t>Damage by particles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Some drain lines in 1 module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2 dead modules (in one ladder)</a:t>
            </a:r>
          </a:p>
          <a:p>
            <a:pPr marL="285750" indent="-285750">
              <a:buFontTx/>
              <a:buChar char="-"/>
            </a:pPr>
            <a:r>
              <a:rPr lang="en-GB" dirty="0"/>
              <a:t>u</a:t>
            </a:r>
            <a:r>
              <a:rPr lang="en-GB" dirty="0" smtClean="0"/>
              <a:t>nknown (hidden by screwdriver </a:t>
            </a:r>
            <a:r>
              <a:rPr lang="en-GB" dirty="0" err="1" smtClean="0"/>
              <a:t>acc</a:t>
            </a:r>
            <a:r>
              <a:rPr lang="en-GB" dirty="0" smtClean="0"/>
              <a:t>).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 typeface="Symbol"/>
              <a:buChar char="Þ"/>
            </a:pPr>
            <a:r>
              <a:rPr lang="en-GB" dirty="0" smtClean="0"/>
              <a:t>~ 4 occasions</a:t>
            </a:r>
          </a:p>
        </p:txBody>
      </p:sp>
      <p:sp>
        <p:nvSpPr>
          <p:cNvPr id="6" name="Geschweifte Klammer rechts 5"/>
          <p:cNvSpPr/>
          <p:nvPr/>
        </p:nvSpPr>
        <p:spPr>
          <a:xfrm>
            <a:off x="5292080" y="5402838"/>
            <a:ext cx="144016" cy="906482"/>
          </a:xfrm>
          <a:prstGeom prst="righ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/>
          <p:cNvSpPr txBox="1"/>
          <p:nvPr/>
        </p:nvSpPr>
        <p:spPr>
          <a:xfrm>
            <a:off x="5436096" y="5717579"/>
            <a:ext cx="1417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With nylon mesh</a:t>
            </a:r>
            <a:endParaRPr lang="en-GB" sz="1200" b="1" dirty="0"/>
          </a:p>
        </p:txBody>
      </p:sp>
      <p:sp>
        <p:nvSpPr>
          <p:cNvPr id="8" name="Rechteck 7"/>
          <p:cNvSpPr/>
          <p:nvPr/>
        </p:nvSpPr>
        <p:spPr>
          <a:xfrm>
            <a:off x="2671252" y="2996952"/>
            <a:ext cx="820628" cy="26683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04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Problems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107504" y="1124744"/>
            <a:ext cx="64807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Particles pressed by into module surface (sensitive) leading to shorts:</a:t>
            </a:r>
          </a:p>
          <a:p>
            <a:r>
              <a:rPr lang="en-GB" dirty="0"/>
              <a:t>	</a:t>
            </a:r>
            <a:r>
              <a:rPr lang="en-GB" dirty="0" smtClean="0"/>
              <a:t>- dead drain lines</a:t>
            </a:r>
          </a:p>
          <a:p>
            <a:r>
              <a:rPr lang="en-GB" dirty="0"/>
              <a:t>	</a:t>
            </a:r>
            <a:r>
              <a:rPr lang="en-GB" dirty="0" smtClean="0"/>
              <a:t>- complete failure of the module</a:t>
            </a:r>
          </a:p>
          <a:p>
            <a:endParaRPr lang="en-GB" dirty="0" smtClean="0"/>
          </a:p>
          <a:p>
            <a:r>
              <a:rPr lang="en-GB" dirty="0" smtClean="0"/>
              <a:t>Measures: </a:t>
            </a:r>
          </a:p>
          <a:p>
            <a:r>
              <a:rPr lang="en-GB" dirty="0"/>
              <a:t>	</a:t>
            </a:r>
            <a:r>
              <a:rPr lang="en-GB" dirty="0" smtClean="0"/>
              <a:t>- strict inspection and cleaning of modules and jigs</a:t>
            </a:r>
          </a:p>
          <a:p>
            <a:r>
              <a:rPr lang="en-GB" dirty="0"/>
              <a:t>	</a:t>
            </a:r>
            <a:r>
              <a:rPr lang="en-GB" dirty="0" smtClean="0"/>
              <a:t>- nylon mesh </a:t>
            </a:r>
          </a:p>
          <a:p>
            <a:endParaRPr lang="en-GB" dirty="0"/>
          </a:p>
          <a:p>
            <a:r>
              <a:rPr lang="en-GB" dirty="0" smtClean="0"/>
              <a:t>No such failures any more but:</a:t>
            </a:r>
          </a:p>
          <a:p>
            <a:r>
              <a:rPr lang="en-GB" dirty="0"/>
              <a:t>	</a:t>
            </a:r>
            <a:r>
              <a:rPr lang="en-GB" dirty="0" smtClean="0"/>
              <a:t>- small statistics</a:t>
            </a:r>
          </a:p>
          <a:p>
            <a:r>
              <a:rPr lang="en-GB" dirty="0"/>
              <a:t>	</a:t>
            </a:r>
            <a:r>
              <a:rPr lang="en-GB" dirty="0" smtClean="0"/>
              <a:t>- no absolute guarantee that all particles can be removed</a:t>
            </a:r>
          </a:p>
          <a:p>
            <a:r>
              <a:rPr lang="en-GB" dirty="0"/>
              <a:t>	</a:t>
            </a:r>
            <a:r>
              <a:rPr lang="en-GB" dirty="0" smtClean="0"/>
              <a:t>- time consuming (45 min -&gt; 4h)</a:t>
            </a:r>
          </a:p>
          <a:p>
            <a:endParaRPr lang="en-GB" dirty="0"/>
          </a:p>
          <a:p>
            <a:pPr marL="285750" indent="-285750">
              <a:buFont typeface="Symbol"/>
              <a:buChar char="Þ"/>
            </a:pPr>
            <a:r>
              <a:rPr lang="en-GB" dirty="0" smtClean="0"/>
              <a:t>Modify assembly procedure such that the module surface is not touched</a:t>
            </a:r>
          </a:p>
          <a:p>
            <a:pPr marL="285750" indent="-285750">
              <a:buFont typeface="Symbol"/>
              <a:buChar char="Þ"/>
            </a:pPr>
            <a:r>
              <a:rPr lang="en-GB" dirty="0" smtClean="0"/>
              <a:t>Keep steps which are proven to work</a:t>
            </a:r>
          </a:p>
          <a:p>
            <a:pPr marL="285750" indent="-285750">
              <a:buFont typeface="Symbol"/>
              <a:buChar char="Þ"/>
            </a:pP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9"/>
          <a:stretch/>
        </p:blipFill>
        <p:spPr bwMode="auto">
          <a:xfrm>
            <a:off x="6876256" y="1052736"/>
            <a:ext cx="2216539" cy="153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:\Belle_2_MPP\Kontrollen zur Ladder-Fertigung\L2 Ladderklebung\2018.04.25 LK-29\MODULE_bwd_W09_OB2\MODULE_bwd-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72" y="2602749"/>
            <a:ext cx="1869753" cy="140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oser\AppData\Local\Microsoft\Windows\INetCache\Content.Outlook\IX65OJDE\DSC_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72" y="4123305"/>
            <a:ext cx="1869753" cy="105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:\Belle_2_MPP\NylonMesh\new\mesh0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r="52706" b="60665"/>
          <a:stretch/>
        </p:blipFill>
        <p:spPr bwMode="auto">
          <a:xfrm>
            <a:off x="6946572" y="5215191"/>
            <a:ext cx="1869753" cy="14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37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Old procedure</a:t>
            </a:r>
            <a:endParaRPr lang="en-GB" dirty="0"/>
          </a:p>
        </p:txBody>
      </p:sp>
      <p:pic>
        <p:nvPicPr>
          <p:cNvPr id="9219" name="Picture 3" descr="D:\Belle II\Assembly Jigs\Trockentest Januar 2017\LUJ Fertigungsablauf\IMG_49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22048" r="18204" b="17838"/>
          <a:stretch/>
        </p:blipFill>
        <p:spPr bwMode="auto">
          <a:xfrm>
            <a:off x="3123040" y="3284984"/>
            <a:ext cx="2810351" cy="22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Belle II\Assembly Jigs\Trockentest Januar 2017\LUJ Fertigungsablauf\IMG_4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43" y="3356992"/>
            <a:ext cx="2835778" cy="21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Belle II\Assembly Jigs\Trockentest Januar 2017\LUJ Fertigungsablauf\IMG_48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2821416" cy="21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Belle II\Assembly Jigs\Trockentest Januar 2017\LUJ Fertigungsablauf\IMG_48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43" y="1052736"/>
            <a:ext cx="2831349" cy="21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7504" y="1414517"/>
            <a:ext cx="29523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Module face up on jig</a:t>
            </a:r>
          </a:p>
          <a:p>
            <a:r>
              <a:rPr lang="en-GB" sz="1400" dirty="0" smtClean="0"/>
              <a:t>Transfer too put on top</a:t>
            </a:r>
          </a:p>
          <a:p>
            <a:r>
              <a:rPr lang="en-GB" sz="1400" dirty="0" smtClean="0"/>
              <a:t>Module fixed on transfer tool by vacuum</a:t>
            </a:r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r>
              <a:rPr lang="en-GB" sz="1400" dirty="0" smtClean="0"/>
              <a:t>Flip and put on alignment stage</a:t>
            </a:r>
          </a:p>
          <a:p>
            <a:r>
              <a:rPr lang="en-GB" sz="1400" dirty="0" smtClean="0"/>
              <a:t>Groves on top</a:t>
            </a:r>
          </a:p>
          <a:p>
            <a:r>
              <a:rPr lang="en-GB" sz="1400" dirty="0" smtClean="0"/>
              <a:t>Glue and ceramic stiffeners are inserted by hand</a:t>
            </a:r>
            <a:endParaRPr lang="en-GB" sz="1400" dirty="0"/>
          </a:p>
        </p:txBody>
      </p:sp>
      <p:sp>
        <p:nvSpPr>
          <p:cNvPr id="6" name="Rechteck 5"/>
          <p:cNvSpPr/>
          <p:nvPr/>
        </p:nvSpPr>
        <p:spPr>
          <a:xfrm>
            <a:off x="107504" y="5661248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Modules were glued face down, to get ceramic stiffeners into the grooves on the backside.</a:t>
            </a:r>
          </a:p>
          <a:p>
            <a:r>
              <a:rPr lang="en-GB" dirty="0"/>
              <a:t>Can these stiffeners be inserted from below?</a:t>
            </a:r>
          </a:p>
        </p:txBody>
      </p:sp>
    </p:spTree>
    <p:extLst>
      <p:ext uri="{BB962C8B-B14F-4D97-AF65-F5344CB8AC3E}">
        <p14:creationId xmlns:p14="http://schemas.microsoft.com/office/powerpoint/2010/main" val="255386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Method: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86548" y="1434262"/>
            <a:ext cx="2720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1) Module on transport &amp; </a:t>
            </a:r>
            <a:r>
              <a:rPr lang="en-GB" sz="1400" dirty="0"/>
              <a:t>t</a:t>
            </a:r>
            <a:r>
              <a:rPr lang="en-GB" sz="1400" dirty="0" smtClean="0"/>
              <a:t>est jig</a:t>
            </a:r>
            <a:endParaRPr lang="en-GB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86548" y="3573016"/>
            <a:ext cx="34531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2</a:t>
            </a:r>
            <a:r>
              <a:rPr lang="en-GB" sz="1400" dirty="0" smtClean="0"/>
              <a:t>) Take off and put on glue jig</a:t>
            </a:r>
          </a:p>
          <a:p>
            <a:r>
              <a:rPr lang="en-GB" sz="1200" dirty="0" smtClean="0"/>
              <a:t>Glue jig almost identical with test jig, just shorter</a:t>
            </a:r>
          </a:p>
          <a:p>
            <a:r>
              <a:rPr lang="en-GB" sz="1200" dirty="0" smtClean="0"/>
              <a:t>Held by vacuum (balcony and EOS)</a:t>
            </a:r>
          </a:p>
          <a:p>
            <a:r>
              <a:rPr lang="en-GB" sz="1200" dirty="0" smtClean="0"/>
              <a:t>Similar procedure as after </a:t>
            </a:r>
            <a:r>
              <a:rPr lang="en-GB" sz="1200" dirty="0" err="1"/>
              <a:t>K</a:t>
            </a:r>
            <a:r>
              <a:rPr lang="en-GB" sz="1200" dirty="0" err="1" smtClean="0"/>
              <a:t>apton</a:t>
            </a:r>
            <a:r>
              <a:rPr lang="en-GB" sz="1200" dirty="0" smtClean="0"/>
              <a:t> soldering</a:t>
            </a:r>
            <a:endParaRPr lang="en-GB" sz="1200" dirty="0"/>
          </a:p>
        </p:txBody>
      </p:sp>
      <p:sp>
        <p:nvSpPr>
          <p:cNvPr id="23" name="Textfeld 22"/>
          <p:cNvSpPr txBox="1"/>
          <p:nvPr/>
        </p:nvSpPr>
        <p:spPr>
          <a:xfrm>
            <a:off x="4635369" y="3993606"/>
            <a:ext cx="3249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3) Cover with protective cover &amp; clamp</a:t>
            </a:r>
            <a:endParaRPr lang="en-GB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493070" y="980728"/>
            <a:ext cx="3155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Tscharlie Ackermann, Enrico Töpper: </a:t>
            </a:r>
            <a:endParaRPr lang="en-GB" sz="1400" dirty="0"/>
          </a:p>
        </p:txBody>
      </p:sp>
      <p:pic>
        <p:nvPicPr>
          <p:cNvPr id="2050" name="Picture 2" descr="S:\Belle_2_MPP\Kontrollen zur Ladder-Fertigung\2019.01.17 Face up Testlauf mit 3D-Druckteilen\IMG_73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7" t="68731" r="26190" b="9030"/>
          <a:stretch/>
        </p:blipFill>
        <p:spPr bwMode="auto">
          <a:xfrm>
            <a:off x="378761" y="1818836"/>
            <a:ext cx="3343233" cy="15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S:\Belle_2_MPP\Kontrollen zur Ladder-Fertigung\2019.01.17 Face up Testlauf mit 3D-Druckteilen\IMG_73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5" t="50118" r="28752" b="19327"/>
          <a:stretch/>
        </p:blipFill>
        <p:spPr bwMode="auto">
          <a:xfrm>
            <a:off x="378761" y="4594860"/>
            <a:ext cx="3343233" cy="190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:\Belle_2_MPP\Kontrollen zur Ladder-Fertigung\2019.01.17 Face up Testlauf mit 3D-Druckteilen\IMG_73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03" b="36388"/>
          <a:stretch/>
        </p:blipFill>
        <p:spPr bwMode="auto">
          <a:xfrm>
            <a:off x="4644008" y="1052736"/>
            <a:ext cx="3711091" cy="28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004048" y="5229200"/>
            <a:ext cx="231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Repeat with 2</a:t>
            </a:r>
            <a:r>
              <a:rPr lang="en-GB" baseline="30000" dirty="0" smtClean="0"/>
              <a:t>nd</a:t>
            </a:r>
            <a:r>
              <a:rPr lang="en-GB" dirty="0" smtClean="0"/>
              <a:t> 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611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Glue Dispensing</a:t>
            </a:r>
            <a:endParaRPr lang="en-GB" dirty="0"/>
          </a:p>
        </p:txBody>
      </p:sp>
      <p:pic>
        <p:nvPicPr>
          <p:cNvPr id="4098" name="Picture 2" descr="S:\Belle_2_MPP\Kontrollen zur Ladder-Fertigung\2019.01.17 Face up Testlauf mit 3D-Druckteilen\IMG_73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3" t="40672" r="41659" b="32633"/>
          <a:stretch/>
        </p:blipFill>
        <p:spPr bwMode="auto">
          <a:xfrm>
            <a:off x="1835696" y="1112892"/>
            <a:ext cx="2508422" cy="16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:\Belle_2_MPP\Kontrollen zur Ladder-Fertigung\2019.01.17 Face up Testlauf mit 3D-Druckteilen\IMG_73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t="37518" r="38823"/>
          <a:stretch/>
        </p:blipFill>
        <p:spPr bwMode="auto">
          <a:xfrm>
            <a:off x="2426369" y="2924944"/>
            <a:ext cx="1944216" cy="343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:\Belle_2_MPP\Kontrollen zur Ladder-Fertigung\2019.01.17 Face up Testlauf mit 3D-Druckteilen\IMG_73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902" y="2467933"/>
            <a:ext cx="4265795" cy="31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9512" y="1366384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4) Place ceramic stiffeners in slots in a tray</a:t>
            </a:r>
            <a:endParaRPr lang="en-GB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179512" y="3070130"/>
            <a:ext cx="2088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5) </a:t>
            </a:r>
            <a:r>
              <a:rPr lang="en-GB" sz="1400" dirty="0" err="1" smtClean="0"/>
              <a:t>Musashi</a:t>
            </a:r>
            <a:r>
              <a:rPr lang="en-GB" sz="1400" dirty="0" smtClean="0"/>
              <a:t> dispenser applies glue on the stiffeners</a:t>
            </a:r>
          </a:p>
          <a:p>
            <a:endParaRPr lang="en-GB" sz="1400" dirty="0"/>
          </a:p>
          <a:p>
            <a:r>
              <a:rPr lang="en-GB" sz="1400" dirty="0" smtClean="0"/>
              <a:t>(this was already tested with glue)</a:t>
            </a:r>
            <a:endParaRPr lang="en-GB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4894216" y="1098536"/>
            <a:ext cx="3199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6) Afterwards modules mounted at the </a:t>
            </a:r>
            <a:r>
              <a:rPr lang="en-GB" sz="1400" dirty="0" err="1" smtClean="0"/>
              <a:t>Musashi</a:t>
            </a:r>
            <a:r>
              <a:rPr lang="en-GB" sz="1400" dirty="0" smtClean="0"/>
              <a:t> and glue is dispensed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3306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Mounting on alignment stage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179512" y="1035880"/>
            <a:ext cx="39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7</a:t>
            </a:r>
            <a:r>
              <a:rPr lang="en-GB" sz="1400" dirty="0" smtClean="0"/>
              <a:t>) Place on alignment stage and add table with </a:t>
            </a:r>
          </a:p>
          <a:p>
            <a:r>
              <a:rPr lang="en-GB" sz="1400" dirty="0" smtClean="0"/>
              <a:t>stiffeners</a:t>
            </a:r>
            <a:endParaRPr lang="en-GB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5212560" y="1124744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Side view of tray mounted</a:t>
            </a:r>
            <a:endParaRPr lang="en-GB" dirty="0"/>
          </a:p>
        </p:txBody>
      </p:sp>
      <p:pic>
        <p:nvPicPr>
          <p:cNvPr id="5122" name="Picture 2" descr="S:\Belle_2_MPP\Kontrollen zur Ladder-Fertigung\2019.01.17 Face up Testlauf mit 3D-Druckteilen\IMG_73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34519" r="25976" b="30269"/>
          <a:stretch/>
        </p:blipFill>
        <p:spPr bwMode="auto">
          <a:xfrm>
            <a:off x="107504" y="1559100"/>
            <a:ext cx="4338358" cy="20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:\Belle_2_MPP\Kontrollen zur Ladder-Fertigung\2019.01.17 Face up Testlauf mit 3D-Druckteilen\IMG_73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5" r="24660"/>
          <a:stretch/>
        </p:blipFill>
        <p:spPr bwMode="auto">
          <a:xfrm>
            <a:off x="5189315" y="1571079"/>
            <a:ext cx="2767061" cy="504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S:\Belle_2_MPP\Kontrollen zur Ladder-Fertigung\2019.01.17 Face up Testlauf mit 3D-Druckteilen\IMG_73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0"/>
          <a:stretch/>
        </p:blipFill>
        <p:spPr bwMode="auto">
          <a:xfrm>
            <a:off x="179512" y="4110080"/>
            <a:ext cx="4360500" cy="244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3779388"/>
            <a:ext cx="3029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During mounting the lifter is blocked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34602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Lifting procedure</a:t>
            </a:r>
            <a:endParaRPr lang="en-GB" dirty="0"/>
          </a:p>
        </p:txBody>
      </p:sp>
      <p:pic>
        <p:nvPicPr>
          <p:cNvPr id="6146" name="Picture 2" descr="S:\Belle_2_MPP\Kontrollen zur Ladder-Fertigung\2019.01.17 Face up Testlauf mit 3D-Druckteilen\IMG_73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8" b="29759"/>
          <a:stretch/>
        </p:blipFill>
        <p:spPr bwMode="auto">
          <a:xfrm>
            <a:off x="95087" y="1052736"/>
            <a:ext cx="6061089" cy="37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67264" y="5157192"/>
            <a:ext cx="823122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Fingers in the tray lift the stiffeners so that they are inserted in the grooves of the module</a:t>
            </a:r>
          </a:p>
          <a:p>
            <a:pPr algn="ctr"/>
            <a:r>
              <a:rPr lang="en-GB" dirty="0" err="1" smtClean="0"/>
              <a:t>Overtravel</a:t>
            </a:r>
            <a:r>
              <a:rPr lang="en-GB" dirty="0" smtClean="0"/>
              <a:t> is blocked, to avoid breakage of module</a:t>
            </a:r>
          </a:p>
          <a:p>
            <a:pPr algn="ctr"/>
            <a:endParaRPr lang="en-GB" sz="1800" b="1" dirty="0"/>
          </a:p>
          <a:p>
            <a:pPr algn="ctr"/>
            <a:r>
              <a:rPr lang="en-GB" sz="1800" b="1" dirty="0" smtClean="0"/>
              <a:t>Just for demonstration, this is not done at this stage</a:t>
            </a:r>
            <a:endParaRPr lang="en-GB" sz="1800" b="1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6156176" y="1289853"/>
            <a:ext cx="2960410" cy="2823841"/>
            <a:chOff x="6156176" y="1289853"/>
            <a:chExt cx="2960410" cy="2823841"/>
          </a:xfrm>
        </p:grpSpPr>
        <p:pic>
          <p:nvPicPr>
            <p:cNvPr id="11" name="Picture 2" descr="C:\Users\Moser\AppData\Local\Microsoft\Windows\INetCache\Content.Outlook\IX65OJDE\106-074800-014-a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9" r="24618"/>
            <a:stretch/>
          </p:blipFill>
          <p:spPr bwMode="auto">
            <a:xfrm>
              <a:off x="6156176" y="1289853"/>
              <a:ext cx="2960410" cy="2823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Pfeil nach unten 11"/>
            <p:cNvSpPr/>
            <p:nvPr/>
          </p:nvSpPr>
          <p:spPr>
            <a:xfrm flipV="1">
              <a:off x="7394065" y="3068960"/>
              <a:ext cx="484632" cy="71230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Pfeil nach unten 12"/>
            <p:cNvSpPr/>
            <p:nvPr/>
          </p:nvSpPr>
          <p:spPr>
            <a:xfrm flipV="1">
              <a:off x="8244408" y="2515463"/>
              <a:ext cx="484632" cy="71230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57829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Alignment</a:t>
            </a:r>
            <a:endParaRPr lang="en-GB" dirty="0"/>
          </a:p>
        </p:txBody>
      </p:sp>
      <p:pic>
        <p:nvPicPr>
          <p:cNvPr id="7170" name="Picture 2" descr="S:\Belle_2_MPP\Kontrollen zur Ladder-Fertigung\2019.01.17 Face up Testlauf mit 3D-Druckteilen\IMG_7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338737" cy="47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1074222"/>
            <a:ext cx="5848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8</a:t>
            </a:r>
            <a:r>
              <a:rPr lang="en-GB" sz="1400" dirty="0" smtClean="0"/>
              <a:t>) 2</a:t>
            </a:r>
            <a:r>
              <a:rPr lang="en-GB" sz="1400" baseline="30000" dirty="0" smtClean="0"/>
              <a:t>nd</a:t>
            </a:r>
            <a:r>
              <a:rPr lang="en-GB" sz="1400" dirty="0" smtClean="0"/>
              <a:t> module is mounted and both are aligned using a </a:t>
            </a:r>
            <a:r>
              <a:rPr lang="en-GB" sz="1400" dirty="0" err="1" smtClean="0"/>
              <a:t>Mitotoyo</a:t>
            </a:r>
            <a:r>
              <a:rPr lang="en-GB" sz="1400" dirty="0" smtClean="0"/>
              <a:t> CMM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97352711"/>
      </p:ext>
    </p:extLst>
  </p:cSld>
  <p:clrMapOvr>
    <a:masterClrMapping/>
  </p:clrMapOvr>
</p:sld>
</file>

<file path=ppt/theme/theme1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Arial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872</Words>
  <Application>Microsoft Office PowerPoint</Application>
  <PresentationFormat>Bildschirmpräsentation (4:3)</PresentationFormat>
  <Paragraphs>210</Paragraphs>
  <Slides>18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2_Standarddesign</vt:lpstr>
      <vt:lpstr>Ladder Assembly</vt:lpstr>
      <vt:lpstr>Statistics</vt:lpstr>
      <vt:lpstr>Problems</vt:lpstr>
      <vt:lpstr>Old procedure</vt:lpstr>
      <vt:lpstr>New Method:</vt:lpstr>
      <vt:lpstr>Glue Dispensing</vt:lpstr>
      <vt:lpstr>Mounting on alignment stage</vt:lpstr>
      <vt:lpstr>Lifting procedure</vt:lpstr>
      <vt:lpstr>Alignment</vt:lpstr>
      <vt:lpstr>Insertion of Stiffeners</vt:lpstr>
      <vt:lpstr>Lifting off</vt:lpstr>
      <vt:lpstr>Finished</vt:lpstr>
      <vt:lpstr>Tests</vt:lpstr>
      <vt:lpstr>Results</vt:lpstr>
      <vt:lpstr>Dummy Assemblies</vt:lpstr>
      <vt:lpstr>Kapton Soldering</vt:lpstr>
      <vt:lpstr>Module Inspection</vt:lpstr>
      <vt:lpstr>Dust Test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2012-12-17T14:23:56Z</dcterms:created>
  <dcterms:modified xsi:type="dcterms:W3CDTF">2019-02-27T17:28:22Z</dcterms:modified>
</cp:coreProperties>
</file>