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4" r:id="rId3"/>
    <p:sldMasterId id="2147483708" r:id="rId4"/>
    <p:sldMasterId id="2147483744" r:id="rId5"/>
    <p:sldMasterId id="2147483756" r:id="rId6"/>
  </p:sldMasterIdLst>
  <p:notesMasterIdLst>
    <p:notesMasterId r:id="rId55"/>
  </p:notesMasterIdLst>
  <p:sldIdLst>
    <p:sldId id="313" r:id="rId7"/>
    <p:sldId id="373" r:id="rId8"/>
    <p:sldId id="284" r:id="rId9"/>
    <p:sldId id="372" r:id="rId10"/>
    <p:sldId id="337" r:id="rId11"/>
    <p:sldId id="338" r:id="rId12"/>
    <p:sldId id="339" r:id="rId13"/>
    <p:sldId id="340" r:id="rId14"/>
    <p:sldId id="341" r:id="rId15"/>
    <p:sldId id="348" r:id="rId16"/>
    <p:sldId id="371" r:id="rId17"/>
    <p:sldId id="318" r:id="rId18"/>
    <p:sldId id="319" r:id="rId19"/>
    <p:sldId id="417" r:id="rId20"/>
    <p:sldId id="322" r:id="rId21"/>
    <p:sldId id="324" r:id="rId22"/>
    <p:sldId id="438" r:id="rId23"/>
    <p:sldId id="325" r:id="rId24"/>
    <p:sldId id="326" r:id="rId25"/>
    <p:sldId id="327" r:id="rId26"/>
    <p:sldId id="332" r:id="rId27"/>
    <p:sldId id="435" r:id="rId28"/>
    <p:sldId id="439" r:id="rId29"/>
    <p:sldId id="328" r:id="rId30"/>
    <p:sldId id="426" r:id="rId31"/>
    <p:sldId id="440" r:id="rId32"/>
    <p:sldId id="329" r:id="rId33"/>
    <p:sldId id="331" r:id="rId34"/>
    <p:sldId id="390" r:id="rId35"/>
    <p:sldId id="392" r:id="rId36"/>
    <p:sldId id="394" r:id="rId37"/>
    <p:sldId id="416" r:id="rId38"/>
    <p:sldId id="410" r:id="rId39"/>
    <p:sldId id="411" r:id="rId40"/>
    <p:sldId id="427" r:id="rId41"/>
    <p:sldId id="428" r:id="rId42"/>
    <p:sldId id="387" r:id="rId43"/>
    <p:sldId id="433" r:id="rId44"/>
    <p:sldId id="359" r:id="rId45"/>
    <p:sldId id="360" r:id="rId46"/>
    <p:sldId id="380" r:id="rId47"/>
    <p:sldId id="381" r:id="rId48"/>
    <p:sldId id="382" r:id="rId49"/>
    <p:sldId id="383" r:id="rId50"/>
    <p:sldId id="441" r:id="rId51"/>
    <p:sldId id="442" r:id="rId52"/>
    <p:sldId id="443" r:id="rId53"/>
    <p:sldId id="366" r:id="rId54"/>
  </p:sldIdLst>
  <p:sldSz cx="9144000" cy="6858000" type="screen4x3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1" d="100"/>
          <a:sy n="61" d="100"/>
        </p:scale>
        <p:origin x="1426" y="53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495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presProps" Target="presProps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3" Type="http://schemas.openxmlformats.org/officeDocument/2006/relationships/slideMaster" Target="slideMasters/slideMaster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wmf"/><Relationship Id="rId1" Type="http://schemas.openxmlformats.org/officeDocument/2006/relationships/image" Target="../media/image17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emf"/><Relationship Id="rId1" Type="http://schemas.openxmlformats.org/officeDocument/2006/relationships/image" Target="../media/image24.e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image" Target="../media/image27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w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63.emf"/><Relationship Id="rId1" Type="http://schemas.openxmlformats.org/officeDocument/2006/relationships/image" Target="../media/image6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8168D6-E557-47D4-A9CD-38664468BB71}" type="datetimeFigureOut">
              <a:rPr lang="da-DK" smtClean="0"/>
              <a:t>22-07-2019</a:t>
            </a:fld>
            <a:endParaRPr lang="da-DK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CCD27C-12DC-4E26-B135-21E9F3A586C1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7520801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79B373A-4AFF-41D0-B7E5-C7208DEAE16E}" type="slidenum">
              <a:rPr lang="en-US"/>
              <a:pPr/>
              <a:t>1</a:t>
            </a:fld>
            <a:endParaRPr lang="en-US" dirty="0"/>
          </a:p>
        </p:txBody>
      </p:sp>
      <p:sp>
        <p:nvSpPr>
          <p:cNvPr id="792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2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375D6E4-3E65-43BF-90A7-1D732E982F51}" type="slidenum">
              <a:rPr lang="en-US"/>
              <a:pPr/>
              <a:t>10</a:t>
            </a:fld>
            <a:endParaRPr lang="en-US"/>
          </a:p>
        </p:txBody>
      </p:sp>
      <p:sp>
        <p:nvSpPr>
          <p:cNvPr id="534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4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F70B879-B35E-46F5-AEDC-1EC9F8D99CAA}" type="slidenum">
              <a:rPr lang="en-US"/>
              <a:pPr/>
              <a:t>11</a:t>
            </a:fld>
            <a:endParaRPr lang="en-US"/>
          </a:p>
        </p:txBody>
      </p:sp>
      <p:sp>
        <p:nvSpPr>
          <p:cNvPr id="536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6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232286C-854F-4F6F-93C4-B7576D88F1CF}" type="slidenum">
              <a:rPr lang="en-US"/>
              <a:pPr/>
              <a:t>12</a:t>
            </a:fld>
            <a:endParaRPr lang="en-US"/>
          </a:p>
        </p:txBody>
      </p:sp>
      <p:sp>
        <p:nvSpPr>
          <p:cNvPr id="66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8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CCD27C-12DC-4E26-B135-21E9F3A586C1}" type="slidenum">
              <a:rPr lang="da-DK" smtClean="0"/>
              <a:t>13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2600093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CCD27C-12DC-4E26-B135-21E9F3A586C1}" type="slidenum">
              <a:rPr lang="da-DK" smtClean="0"/>
              <a:t>14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94148314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CCD27C-12DC-4E26-B135-21E9F3A586C1}" type="slidenum">
              <a:rPr lang="da-DK" smtClean="0"/>
              <a:t>15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65463539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CCD27C-12DC-4E26-B135-21E9F3A586C1}" type="slidenum">
              <a:rPr lang="da-DK" smtClean="0"/>
              <a:t>16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28156329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CCD27C-12DC-4E26-B135-21E9F3A586C1}" type="slidenum">
              <a:rPr lang="da-DK" smtClean="0"/>
              <a:t>17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46138769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D57E24A-A6B9-441F-B950-61F6CA6EB5E7}" type="slidenum">
              <a:rPr lang="en-US"/>
              <a:pPr/>
              <a:t>18</a:t>
            </a:fld>
            <a:endParaRPr lang="en-US"/>
          </a:p>
        </p:txBody>
      </p:sp>
      <p:sp>
        <p:nvSpPr>
          <p:cNvPr id="807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7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9827DBE-8FE0-4CA0-A3B6-910010F962BF}" type="slidenum">
              <a:rPr lang="en-US"/>
              <a:pPr/>
              <a:t>19</a:t>
            </a:fld>
            <a:endParaRPr lang="en-US"/>
          </a:p>
        </p:txBody>
      </p:sp>
      <p:sp>
        <p:nvSpPr>
          <p:cNvPr id="816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6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CCD27C-12DC-4E26-B135-21E9F3A586C1}" type="slidenum">
              <a:rPr lang="da-DK" smtClean="0"/>
              <a:t>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6605341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242745F-9D9F-415F-B6DC-A9EC7FFB1802}" type="slidenum">
              <a:rPr lang="en-US"/>
              <a:pPr/>
              <a:t>20</a:t>
            </a:fld>
            <a:endParaRPr lang="en-US"/>
          </a:p>
        </p:txBody>
      </p:sp>
      <p:sp>
        <p:nvSpPr>
          <p:cNvPr id="818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8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CCD27C-12DC-4E26-B135-21E9F3A586C1}" type="slidenum">
              <a:rPr lang="da-DK" smtClean="0"/>
              <a:t>21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7454669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CCD27C-12DC-4E26-B135-21E9F3A586C1}" type="slidenum">
              <a:rPr lang="da-DK" smtClean="0"/>
              <a:t>22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46586588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6DF112A-A905-4B40-A90F-1C97496269C4}" type="slidenum">
              <a:rPr lang="en-US"/>
              <a:pPr/>
              <a:t>24</a:t>
            </a:fld>
            <a:endParaRPr lang="en-US"/>
          </a:p>
        </p:txBody>
      </p:sp>
      <p:sp>
        <p:nvSpPr>
          <p:cNvPr id="820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0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CCD27C-12DC-4E26-B135-21E9F3A586C1}" type="slidenum">
              <a:rPr lang="da-DK" smtClean="0"/>
              <a:t>25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4495316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CCD27C-12DC-4E26-B135-21E9F3A586C1}" type="slidenum">
              <a:rPr lang="da-DK" smtClean="0"/>
              <a:t>27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64170660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CCD27C-12DC-4E26-B135-21E9F3A586C1}" type="slidenum">
              <a:rPr lang="da-DK" smtClean="0"/>
              <a:t>28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2059926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CCD27C-12DC-4E26-B135-21E9F3A586C1}" type="slidenum">
              <a:rPr lang="da-DK" smtClean="0"/>
              <a:t>29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56342412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CCD27C-12DC-4E26-B135-21E9F3A586C1}" type="slidenum">
              <a:rPr lang="da-DK" smtClean="0"/>
              <a:t>30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20167915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CCD27C-12DC-4E26-B135-21E9F3A586C1}" type="slidenum">
              <a:rPr lang="da-DK" smtClean="0"/>
              <a:t>31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988640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8A5E000-D5CC-4EAF-B3BB-546551064004}" type="slidenum">
              <a:rPr lang="en-US"/>
              <a:pPr/>
              <a:t>3</a:t>
            </a:fld>
            <a:endParaRPr lang="en-US" dirty="0"/>
          </a:p>
        </p:txBody>
      </p:sp>
      <p:sp>
        <p:nvSpPr>
          <p:cNvPr id="68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5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CCD27C-12DC-4E26-B135-21E9F3A586C1}" type="slidenum">
              <a:rPr lang="da-DK" smtClean="0"/>
              <a:t>32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12338275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CCD27C-12DC-4E26-B135-21E9F3A586C1}" type="slidenum">
              <a:rPr lang="da-DK" smtClean="0"/>
              <a:t>33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9169346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CCD27C-12DC-4E26-B135-21E9F3A586C1}" type="slidenum">
              <a:rPr lang="da-DK" smtClean="0"/>
              <a:t>34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83449174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CCD27C-12DC-4E26-B135-21E9F3A586C1}" type="slidenum">
              <a:rPr lang="da-DK" smtClean="0"/>
              <a:t>35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59274139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CCD27C-12DC-4E26-B135-21E9F3A586C1}" type="slidenum">
              <a:rPr lang="da-DK" smtClean="0"/>
              <a:t>36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70704307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CCD27C-12DC-4E26-B135-21E9F3A586C1}" type="slidenum">
              <a:rPr lang="da-DK" smtClean="0"/>
              <a:t>37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9151838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CCD27C-12DC-4E26-B135-21E9F3A586C1}" type="slidenum">
              <a:rPr lang="da-DK" smtClean="0"/>
              <a:t>38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05363599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CCD27C-12DC-4E26-B135-21E9F3A586C1}" type="slidenum">
              <a:rPr lang="da-DK" smtClean="0"/>
              <a:t>39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5560299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CCD27C-12DC-4E26-B135-21E9F3A586C1}" type="slidenum">
              <a:rPr lang="da-DK" smtClean="0"/>
              <a:t>40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14159119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CCD27C-12DC-4E26-B135-21E9F3A586C1}" type="slidenum">
              <a:rPr lang="da-DK" smtClean="0"/>
              <a:t>41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7551559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CCD27C-12DC-4E26-B135-21E9F3A586C1}" type="slidenum">
              <a:rPr lang="da-DK" smtClean="0"/>
              <a:t>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712736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CCD27C-12DC-4E26-B135-21E9F3A586C1}" type="slidenum">
              <a:rPr lang="da-DK" smtClean="0"/>
              <a:t>42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09617872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CCD27C-12DC-4E26-B135-21E9F3A586C1}" type="slidenum">
              <a:rPr lang="da-DK" smtClean="0"/>
              <a:t>43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89301123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19CB39C-F15C-471E-A619-B574A0208B1D}" type="slidenum">
              <a:rPr lang="en-US" altLang="en-US">
                <a:solidFill>
                  <a:prstClr val="black"/>
                </a:solidFill>
              </a:rPr>
              <a:pPr eaLnBrk="1" hangingPunct="1"/>
              <a:t>44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a-DK" altLang="en-US" smtClean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6710805-A677-4A0E-B088-08D63A056067}" type="slidenum">
              <a:rPr lang="en-US">
                <a:solidFill>
                  <a:prstClr val="black"/>
                </a:solidFill>
              </a:rPr>
              <a:pPr/>
              <a:t>48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35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55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7AC2826-8021-4B8B-A963-C47BC8E0CC39}" type="slidenum">
              <a:rPr lang="en-US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17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74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16DCC3B-D4E1-4990-BD65-1BD449F83F15}" type="slidenum">
              <a:rPr lang="en-US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31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1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3748C33-C2EF-4418-8B4E-4B2F73EA8881}" type="slidenum">
              <a:rPr lang="en-US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764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49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29CBA9D-879A-46FB-8B73-BEBAB4EC47E4}" type="slidenum">
              <a:rPr lang="en-US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33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3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7C59D59-6EDF-455A-B799-DBF29DBBFA03}" type="slidenum">
              <a:rPr lang="en-US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09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99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5988" y="4343400"/>
            <a:ext cx="5026025" cy="4114800"/>
          </a:xfrm>
        </p:spPr>
        <p:txBody>
          <a:bodyPr/>
          <a:lstStyle/>
          <a:p>
            <a:endParaRPr lang="da-DK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da-D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C1CB4-270F-410A-90A7-927AFFFFAAB4}" type="datetimeFigureOut">
              <a:rPr lang="da-DK" smtClean="0"/>
              <a:t>22-07-2019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107C6-8272-4EC4-9EED-3254185EB8CE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6128052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C1CB4-270F-410A-90A7-927AFFFFAAB4}" type="datetimeFigureOut">
              <a:rPr lang="da-DK" smtClean="0"/>
              <a:t>22-07-2019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107C6-8272-4EC4-9EED-3254185EB8CE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126532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C1CB4-270F-410A-90A7-927AFFFFAAB4}" type="datetimeFigureOut">
              <a:rPr lang="da-DK" smtClean="0"/>
              <a:t>22-07-2019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107C6-8272-4EC4-9EED-3254185EB8CE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8584068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da-D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C7114C-E534-4115-86D2-F2D21A59E4B0}" type="slidenum">
              <a:rPr lang="en-US">
                <a:solidFill>
                  <a:srgbClr val="000000"/>
                </a:solidFill>
              </a:rPr>
              <a:pPr/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57869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73522E-D926-485E-B737-B9EAD995111F}" type="slidenum">
              <a:rPr lang="en-US">
                <a:solidFill>
                  <a:srgbClr val="000000"/>
                </a:solidFill>
              </a:rPr>
              <a:pPr/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38608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CE388F-DDDC-49A1-B783-33DD6115437B}" type="slidenum">
              <a:rPr lang="en-US">
                <a:solidFill>
                  <a:srgbClr val="000000"/>
                </a:solidFill>
              </a:rPr>
              <a:pPr/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02817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96F438-F5F4-4FFD-AAD7-344F3C2A8F32}" type="slidenum">
              <a:rPr lang="en-US">
                <a:solidFill>
                  <a:srgbClr val="000000"/>
                </a:solidFill>
              </a:rPr>
              <a:pPr/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16710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48EEA0-DABE-4751-9EBF-4DE36C9C9ABF}" type="slidenum">
              <a:rPr lang="en-US">
                <a:solidFill>
                  <a:srgbClr val="000000"/>
                </a:solidFill>
              </a:rPr>
              <a:pPr/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43876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414333-CE0C-421C-84A4-617152C7A86F}" type="slidenum">
              <a:rPr lang="en-US">
                <a:solidFill>
                  <a:srgbClr val="000000"/>
                </a:solidFill>
              </a:rPr>
              <a:pPr/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44038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173B3E-26B9-4EC3-B032-7853A8FA65B2}" type="slidenum">
              <a:rPr lang="en-US">
                <a:solidFill>
                  <a:srgbClr val="000000"/>
                </a:solidFill>
              </a:rPr>
              <a:pPr/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88905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06A705-7476-4F5D-B36B-7F285802BA66}" type="slidenum">
              <a:rPr lang="en-US">
                <a:solidFill>
                  <a:srgbClr val="000000"/>
                </a:solidFill>
              </a:rPr>
              <a:pPr/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64368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C1CB4-270F-410A-90A7-927AFFFFAAB4}" type="datetimeFigureOut">
              <a:rPr lang="da-DK" smtClean="0"/>
              <a:t>22-07-2019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107C6-8272-4EC4-9EED-3254185EB8CE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2140133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109863-F399-428D-AA1D-1679E7548029}" type="slidenum">
              <a:rPr lang="en-US">
                <a:solidFill>
                  <a:srgbClr val="000000"/>
                </a:solidFill>
              </a:rPr>
              <a:pPr/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9842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552150-4F81-4EC3-BDFE-DF5AE8F9DBE8}" type="slidenum">
              <a:rPr lang="en-US">
                <a:solidFill>
                  <a:srgbClr val="000000"/>
                </a:solidFill>
              </a:rPr>
              <a:pPr/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96840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5CD395-8F1C-4932-BF22-50461F453688}" type="slidenum">
              <a:rPr lang="en-US">
                <a:solidFill>
                  <a:srgbClr val="000000"/>
                </a:solidFill>
              </a:rPr>
              <a:pPr/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765827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da-D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C7114C-E534-4115-86D2-F2D21A59E4B0}" type="slidenum">
              <a:rPr lang="en-US">
                <a:solidFill>
                  <a:srgbClr val="000000"/>
                </a:solidFill>
              </a:rPr>
              <a:pPr/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785136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73522E-D926-485E-B737-B9EAD995111F}" type="slidenum">
              <a:rPr lang="en-US">
                <a:solidFill>
                  <a:srgbClr val="000000"/>
                </a:solidFill>
              </a:rPr>
              <a:pPr/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936627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CE388F-DDDC-49A1-B783-33DD6115437B}" type="slidenum">
              <a:rPr lang="en-US">
                <a:solidFill>
                  <a:srgbClr val="000000"/>
                </a:solidFill>
              </a:rPr>
              <a:pPr/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476123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96F438-F5F4-4FFD-AAD7-344F3C2A8F32}" type="slidenum">
              <a:rPr lang="en-US">
                <a:solidFill>
                  <a:srgbClr val="000000"/>
                </a:solidFill>
              </a:rPr>
              <a:pPr/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348862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48EEA0-DABE-4751-9EBF-4DE36C9C9ABF}" type="slidenum">
              <a:rPr lang="en-US">
                <a:solidFill>
                  <a:srgbClr val="000000"/>
                </a:solidFill>
              </a:rPr>
              <a:pPr/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388164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414333-CE0C-421C-84A4-617152C7A86F}" type="slidenum">
              <a:rPr lang="en-US">
                <a:solidFill>
                  <a:srgbClr val="000000"/>
                </a:solidFill>
              </a:rPr>
              <a:pPr/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677160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173B3E-26B9-4EC3-B032-7853A8FA65B2}" type="slidenum">
              <a:rPr lang="en-US">
                <a:solidFill>
                  <a:srgbClr val="000000"/>
                </a:solidFill>
              </a:rPr>
              <a:pPr/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66970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C1CB4-270F-410A-90A7-927AFFFFAAB4}" type="datetimeFigureOut">
              <a:rPr lang="da-DK" smtClean="0"/>
              <a:t>22-07-2019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107C6-8272-4EC4-9EED-3254185EB8CE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2456535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06A705-7476-4F5D-B36B-7F285802BA66}" type="slidenum">
              <a:rPr lang="en-US">
                <a:solidFill>
                  <a:srgbClr val="000000"/>
                </a:solidFill>
              </a:rPr>
              <a:pPr/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741678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109863-F399-428D-AA1D-1679E7548029}" type="slidenum">
              <a:rPr lang="en-US">
                <a:solidFill>
                  <a:srgbClr val="000000"/>
                </a:solidFill>
              </a:rPr>
              <a:pPr/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16002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552150-4F81-4EC3-BDFE-DF5AE8F9DBE8}" type="slidenum">
              <a:rPr lang="en-US">
                <a:solidFill>
                  <a:srgbClr val="000000"/>
                </a:solidFill>
              </a:rPr>
              <a:pPr/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939816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5CD395-8F1C-4932-BF22-50461F453688}" type="slidenum">
              <a:rPr lang="en-US">
                <a:solidFill>
                  <a:srgbClr val="000000"/>
                </a:solidFill>
              </a:rPr>
              <a:pPr/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669750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da-D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C7114C-E534-4115-86D2-F2D21A59E4B0}" type="slidenum">
              <a:rPr lang="en-US">
                <a:solidFill>
                  <a:srgbClr val="000000"/>
                </a:solidFill>
              </a:rPr>
              <a:pPr/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980440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73522E-D926-485E-B737-B9EAD995111F}" type="slidenum">
              <a:rPr lang="en-US">
                <a:solidFill>
                  <a:srgbClr val="000000"/>
                </a:solidFill>
              </a:rPr>
              <a:pPr/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817434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CE388F-DDDC-49A1-B783-33DD6115437B}" type="slidenum">
              <a:rPr lang="en-US">
                <a:solidFill>
                  <a:srgbClr val="000000"/>
                </a:solidFill>
              </a:rPr>
              <a:pPr/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117298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96F438-F5F4-4FFD-AAD7-344F3C2A8F32}" type="slidenum">
              <a:rPr lang="en-US">
                <a:solidFill>
                  <a:srgbClr val="000000"/>
                </a:solidFill>
              </a:rPr>
              <a:pPr/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525119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48EEA0-DABE-4751-9EBF-4DE36C9C9ABF}" type="slidenum">
              <a:rPr lang="en-US">
                <a:solidFill>
                  <a:srgbClr val="000000"/>
                </a:solidFill>
              </a:rPr>
              <a:pPr/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460348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414333-CE0C-421C-84A4-617152C7A86F}" type="slidenum">
              <a:rPr lang="en-US">
                <a:solidFill>
                  <a:srgbClr val="000000"/>
                </a:solidFill>
              </a:rPr>
              <a:pPr/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09828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C1CB4-270F-410A-90A7-927AFFFFAAB4}" type="datetimeFigureOut">
              <a:rPr lang="da-DK" smtClean="0"/>
              <a:t>22-07-2019</a:t>
            </a:fld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107C6-8272-4EC4-9EED-3254185EB8CE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8411871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173B3E-26B9-4EC3-B032-7853A8FA65B2}" type="slidenum">
              <a:rPr lang="en-US">
                <a:solidFill>
                  <a:srgbClr val="000000"/>
                </a:solidFill>
              </a:rPr>
              <a:pPr/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420568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06A705-7476-4F5D-B36B-7F285802BA66}" type="slidenum">
              <a:rPr lang="en-US">
                <a:solidFill>
                  <a:srgbClr val="000000"/>
                </a:solidFill>
              </a:rPr>
              <a:pPr/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417019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109863-F399-428D-AA1D-1679E7548029}" type="slidenum">
              <a:rPr lang="en-US">
                <a:solidFill>
                  <a:srgbClr val="000000"/>
                </a:solidFill>
              </a:rPr>
              <a:pPr/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66132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552150-4F81-4EC3-BDFE-DF5AE8F9DBE8}" type="slidenum">
              <a:rPr lang="en-US">
                <a:solidFill>
                  <a:srgbClr val="000000"/>
                </a:solidFill>
              </a:rPr>
              <a:pPr/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561486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5CD395-8F1C-4932-BF22-50461F453688}" type="slidenum">
              <a:rPr lang="en-US">
                <a:solidFill>
                  <a:srgbClr val="000000"/>
                </a:solidFill>
              </a:rPr>
              <a:pPr/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600557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da-DK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D9D92B-F0DC-4A0C-BD06-941C436F96F7}" type="slidenum">
              <a:rPr lang="en-US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630648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A85F4B-40A6-494A-BD05-D5C5E698CF4A}" type="slidenum">
              <a:rPr lang="en-US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170445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F85385-6E0F-4511-97D1-6EB07872937A}" type="slidenum">
              <a:rPr lang="en-US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085303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F3327D-AEBD-4988-A6D8-973708B9A0DD}" type="slidenum">
              <a:rPr lang="en-US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085737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60067D-EC54-4B03-AF25-5309C85D8DA1}" type="slidenum">
              <a:rPr lang="en-US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28500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C1CB4-270F-410A-90A7-927AFFFFAAB4}" type="datetimeFigureOut">
              <a:rPr lang="da-DK" smtClean="0"/>
              <a:t>22-07-2019</a:t>
            </a:fld>
            <a:endParaRPr lang="da-DK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107C6-8272-4EC4-9EED-3254185EB8CE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16684144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E04F9D-39D7-4863-908B-4CF97E677CC1}" type="slidenum">
              <a:rPr lang="en-US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278588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274245-C118-47A3-96FC-962286C91B1E}" type="slidenum">
              <a:rPr lang="en-US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190778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B71A28-240D-4F8C-8D99-9AFE56C1F029}" type="slidenum">
              <a:rPr lang="en-US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545200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a-DK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2B4D6B-9576-4AC3-8EB6-E8F24191B5FD}" type="slidenum">
              <a:rPr lang="en-US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329905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BF0794-6A62-4F42-BEDD-92F80ECEDC42}" type="slidenum">
              <a:rPr lang="en-US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496304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09BC11-A948-440A-85FB-60C3F37F1978}" type="slidenum">
              <a:rPr lang="en-US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756415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da-D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381BE6A0-EFBC-4674-BD49-03372C235849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59217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D02872D1-E5E7-4EB6-883E-8A58868DCAEF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24896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33C06A31-A33F-4789-88E7-471995F2C304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18268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3977FE46-73FE-49D4-A470-4BFEEF3EBB0C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1207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C1CB4-270F-410A-90A7-927AFFFFAAB4}" type="datetimeFigureOut">
              <a:rPr lang="da-DK" smtClean="0"/>
              <a:t>22-07-2019</a:t>
            </a:fld>
            <a:endParaRPr lang="da-D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107C6-8272-4EC4-9EED-3254185EB8CE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77035016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07DE9702-838D-474E-9411-68F026BECF77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2580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EF33D6C0-657D-4063-B9EF-DEEEDB27580A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03809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6162F780-2A8F-48E2-AD2F-059D9B864AC6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27174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353E5DF9-E422-4499-B743-FB0A6D732FF4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94399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a-DK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4119A488-1380-4E28-8FE7-2E5A057F02B9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22539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723CAD9A-B179-4CF6-BEEF-A7E73B2BDBF0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80604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55998FD3-3B29-41D0-95DF-550EF000E892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8080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C1CB4-270F-410A-90A7-927AFFFFAAB4}" type="datetimeFigureOut">
              <a:rPr lang="da-DK" smtClean="0"/>
              <a:t>22-07-2019</a:t>
            </a:fld>
            <a:endParaRPr lang="da-DK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107C6-8272-4EC4-9EED-3254185EB8CE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8720066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C1CB4-270F-410A-90A7-927AFFFFAAB4}" type="datetimeFigureOut">
              <a:rPr lang="da-DK" smtClean="0"/>
              <a:t>22-07-2019</a:t>
            </a:fld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107C6-8272-4EC4-9EED-3254185EB8CE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477425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C1CB4-270F-410A-90A7-927AFFFFAAB4}" type="datetimeFigureOut">
              <a:rPr lang="da-DK" smtClean="0"/>
              <a:t>22-07-2019</a:t>
            </a:fld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107C6-8272-4EC4-9EED-3254185EB8CE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186249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4C1CB4-270F-410A-90A7-927AFFFFAAB4}" type="datetimeFigureOut">
              <a:rPr lang="da-DK" smtClean="0"/>
              <a:t>22-07-2019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7107C6-8272-4EC4-9EED-3254185EB8CE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266608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E4BFC51-6DB6-4A52-AF79-CEBEA65B7B6A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3100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E4BFC51-6DB6-4A52-AF79-CEBEA65B7B6A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6494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E4BFC51-6DB6-4A52-AF79-CEBEA65B7B6A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67445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F6E6286-875A-49A9-A816-3794D160E234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98842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/>
              </a:defRPr>
            </a:lvl1pPr>
          </a:lstStyle>
          <a:p>
            <a:pPr>
              <a:defRPr/>
            </a:pPr>
            <a:fld id="{23AB57AA-4B2E-4394-ACC1-0E16B9CDD0AC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9084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.bin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25.emf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7.bin"/><Relationship Id="rId5" Type="http://schemas.openxmlformats.org/officeDocument/2006/relationships/image" Target="../media/image24.emf"/><Relationship Id="rId4" Type="http://schemas.openxmlformats.org/officeDocument/2006/relationships/oleObject" Target="../embeddings/oleObject6.bin"/><Relationship Id="rId9" Type="http://schemas.openxmlformats.org/officeDocument/2006/relationships/image" Target="../media/image26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0.bin"/><Relationship Id="rId3" Type="http://schemas.openxmlformats.org/officeDocument/2006/relationships/video" Target="../media/media1.wmv"/><Relationship Id="rId7" Type="http://schemas.openxmlformats.org/officeDocument/2006/relationships/image" Target="../media/image27.emf"/><Relationship Id="rId2" Type="http://schemas.microsoft.com/office/2007/relationships/media" Target="../media/media1.wmv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9.bin"/><Relationship Id="rId5" Type="http://schemas.openxmlformats.org/officeDocument/2006/relationships/notesSlide" Target="../notesSlides/notesSlide11.xml"/><Relationship Id="rId10" Type="http://schemas.openxmlformats.org/officeDocument/2006/relationships/image" Target="../media/image29.png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28.e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35.wmf"/><Relationship Id="rId5" Type="http://schemas.openxmlformats.org/officeDocument/2006/relationships/oleObject" Target="../embeddings/oleObject11.bin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1.png"/><Relationship Id="rId3" Type="http://schemas.openxmlformats.org/officeDocument/2006/relationships/image" Target="../media/image340.png"/><Relationship Id="rId7" Type="http://schemas.openxmlformats.org/officeDocument/2006/relationships/image" Target="../media/image38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70.png"/><Relationship Id="rId5" Type="http://schemas.openxmlformats.org/officeDocument/2006/relationships/image" Target="../media/image360.png"/><Relationship Id="rId4" Type="http://schemas.openxmlformats.org/officeDocument/2006/relationships/image" Target="../media/image35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8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5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5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51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emf"/><Relationship Id="rId3" Type="http://schemas.openxmlformats.org/officeDocument/2006/relationships/notesSlide" Target="../notesSlides/notesSlide42.xml"/><Relationship Id="rId7" Type="http://schemas.openxmlformats.org/officeDocument/2006/relationships/oleObject" Target="../embeddings/oleObject13.bin"/><Relationship Id="rId2" Type="http://schemas.openxmlformats.org/officeDocument/2006/relationships/slideLayout" Target="../slideLayouts/slideLayout51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62.emf"/><Relationship Id="rId5" Type="http://schemas.openxmlformats.org/officeDocument/2006/relationships/oleObject" Target="../embeddings/oleObject12.bin"/><Relationship Id="rId4" Type="http://schemas.openxmlformats.org/officeDocument/2006/relationships/image" Target="../media/image64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jmd-dk/concept" TargetMode="External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6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6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4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1.emf"/><Relationship Id="rId2" Type="http://schemas.openxmlformats.org/officeDocument/2006/relationships/slideLayout" Target="../slideLayouts/slideLayout29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18.wmf"/><Relationship Id="rId2" Type="http://schemas.openxmlformats.org/officeDocument/2006/relationships/slideLayout" Target="../slideLayouts/slideLayout29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17.emf"/><Relationship Id="rId4" Type="http://schemas.openxmlformats.org/officeDocument/2006/relationships/oleObject" Target="../embeddings/oleObject2.bin"/><Relationship Id="rId9" Type="http://schemas.openxmlformats.org/officeDocument/2006/relationships/image" Target="../media/image19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emf"/><Relationship Id="rId3" Type="http://schemas.openxmlformats.org/officeDocument/2006/relationships/notesSlide" Target="../notesSlides/notesSlide9.xml"/><Relationship Id="rId7" Type="http://schemas.openxmlformats.org/officeDocument/2006/relationships/oleObject" Target="../embeddings/oleObject5.bin"/><Relationship Id="rId2" Type="http://schemas.openxmlformats.org/officeDocument/2006/relationships/slideLayout" Target="../slideLayouts/slideLayout29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1554" name="Picture 2" descr="sim3_post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295400" y="-1981200"/>
            <a:ext cx="11506200" cy="11506200"/>
          </a:xfrm>
          <a:prstGeom prst="rect">
            <a:avLst/>
          </a:prstGeom>
          <a:noFill/>
        </p:spPr>
      </p:pic>
      <p:sp>
        <p:nvSpPr>
          <p:cNvPr id="791555" name="Rectangle 3"/>
          <p:cNvSpPr>
            <a:spLocks noChangeArrowheads="1"/>
          </p:cNvSpPr>
          <p:nvPr/>
        </p:nvSpPr>
        <p:spPr bwMode="auto">
          <a:xfrm>
            <a:off x="-627063" y="381000"/>
            <a:ext cx="10591801" cy="10668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a-DK" dirty="0"/>
          </a:p>
        </p:txBody>
      </p:sp>
      <p:sp>
        <p:nvSpPr>
          <p:cNvPr id="791556" name="Text Box 4"/>
          <p:cNvSpPr txBox="1">
            <a:spLocks noChangeArrowheads="1"/>
          </p:cNvSpPr>
          <p:nvPr/>
        </p:nvSpPr>
        <p:spPr bwMode="auto">
          <a:xfrm>
            <a:off x="487146" y="381000"/>
            <a:ext cx="815704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da-DK" sz="3200" b="1" dirty="0" smtClean="0">
                <a:solidFill>
                  <a:srgbClr val="FFFFFF"/>
                </a:solidFill>
                <a:latin typeface="Helvetica" pitchFamily="34" charset="0"/>
              </a:rPr>
              <a:t>NEUTRINOS IN COSMOLOGY</a:t>
            </a:r>
          </a:p>
          <a:p>
            <a:pPr algn="ctr" eaLnBrk="0" hangingPunct="0"/>
            <a:r>
              <a:rPr lang="da-DK" sz="2800" b="1" dirty="0" smtClean="0">
                <a:solidFill>
                  <a:srgbClr val="FFFFFF"/>
                </a:solidFill>
                <a:latin typeface="Helvetica" pitchFamily="34" charset="0"/>
              </a:rPr>
              <a:t>CURRENT STATUS AND FUTURE PROSPECTS</a:t>
            </a:r>
          </a:p>
        </p:txBody>
      </p:sp>
      <p:sp>
        <p:nvSpPr>
          <p:cNvPr id="791557" name="Rectangle 5"/>
          <p:cNvSpPr>
            <a:spLocks noChangeArrowheads="1"/>
          </p:cNvSpPr>
          <p:nvPr/>
        </p:nvSpPr>
        <p:spPr bwMode="auto">
          <a:xfrm>
            <a:off x="-457200" y="5486400"/>
            <a:ext cx="10363200" cy="12192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a-DK" dirty="0"/>
          </a:p>
        </p:txBody>
      </p:sp>
      <p:sp>
        <p:nvSpPr>
          <p:cNvPr id="791558" name="Text Box 6"/>
          <p:cNvSpPr txBox="1">
            <a:spLocks noChangeArrowheads="1"/>
          </p:cNvSpPr>
          <p:nvPr/>
        </p:nvSpPr>
        <p:spPr bwMode="auto">
          <a:xfrm>
            <a:off x="1955916" y="5715000"/>
            <a:ext cx="513217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da-DK" sz="2400" dirty="0" smtClean="0">
                <a:solidFill>
                  <a:srgbClr val="FFFFFF"/>
                </a:solidFill>
                <a:latin typeface="Helvetica" pitchFamily="34" charset="0"/>
              </a:rPr>
              <a:t>Steen Hannestad, Aarhus </a:t>
            </a:r>
            <a:r>
              <a:rPr lang="da-DK" sz="2400" dirty="0" err="1" smtClean="0">
                <a:solidFill>
                  <a:srgbClr val="FFFFFF"/>
                </a:solidFill>
                <a:latin typeface="Helvetica" pitchFamily="34" charset="0"/>
              </a:rPr>
              <a:t>University</a:t>
            </a:r>
            <a:endParaRPr lang="da-DK" sz="2400" dirty="0">
              <a:solidFill>
                <a:srgbClr val="FFFFFF"/>
              </a:solidFill>
              <a:latin typeface="Helvetica" pitchFamily="34" charset="0"/>
            </a:endParaRPr>
          </a:p>
          <a:p>
            <a:pPr algn="ctr" eaLnBrk="0" hangingPunct="0"/>
            <a:r>
              <a:rPr lang="da-DK" sz="2400" dirty="0" err="1" smtClean="0">
                <a:solidFill>
                  <a:srgbClr val="FFFFFF"/>
                </a:solidFill>
                <a:latin typeface="Helvetica" pitchFamily="34" charset="0"/>
              </a:rPr>
              <a:t>Ringberg</a:t>
            </a:r>
            <a:r>
              <a:rPr lang="da-DK" sz="2400" dirty="0" smtClean="0">
                <a:solidFill>
                  <a:srgbClr val="FFFFFF"/>
                </a:solidFill>
                <a:latin typeface="Helvetica" pitchFamily="34" charset="0"/>
              </a:rPr>
              <a:t>, 23 </a:t>
            </a:r>
            <a:r>
              <a:rPr lang="da-DK" sz="2400" dirty="0" err="1" smtClean="0">
                <a:solidFill>
                  <a:srgbClr val="FFFFFF"/>
                </a:solidFill>
                <a:latin typeface="Helvetica" pitchFamily="34" charset="0"/>
              </a:rPr>
              <a:t>July</a:t>
            </a:r>
            <a:r>
              <a:rPr lang="da-DK" sz="2400" dirty="0" smtClean="0">
                <a:solidFill>
                  <a:srgbClr val="FFFFFF"/>
                </a:solidFill>
                <a:latin typeface="Helvetica" pitchFamily="34" charset="0"/>
              </a:rPr>
              <a:t> 2019</a:t>
            </a:r>
            <a:endParaRPr lang="da-DK" sz="2400" dirty="0">
              <a:solidFill>
                <a:srgbClr val="FFFFFF"/>
              </a:solidFill>
              <a:latin typeface="Palatino" pitchFamily="18" charset="0"/>
            </a:endParaRPr>
          </a:p>
        </p:txBody>
      </p:sp>
      <p:sp>
        <p:nvSpPr>
          <p:cNvPr id="791560" name="AutoShape 8"/>
          <p:cNvSpPr>
            <a:spLocks noChangeArrowheads="1"/>
          </p:cNvSpPr>
          <p:nvPr/>
        </p:nvSpPr>
        <p:spPr bwMode="auto">
          <a:xfrm rot="3309554">
            <a:off x="3084586" y="3410247"/>
            <a:ext cx="1121021" cy="409575"/>
          </a:xfrm>
          <a:prstGeom prst="leftRightArrow">
            <a:avLst>
              <a:gd name="adj1" fmla="val 50000"/>
              <a:gd name="adj2" fmla="val 32713"/>
            </a:avLst>
          </a:prstGeom>
          <a:solidFill>
            <a:srgbClr val="3333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a-DK" dirty="0"/>
          </a:p>
        </p:txBody>
      </p:sp>
      <p:sp>
        <p:nvSpPr>
          <p:cNvPr id="791561" name="AutoShape 9"/>
          <p:cNvSpPr>
            <a:spLocks noChangeArrowheads="1"/>
          </p:cNvSpPr>
          <p:nvPr/>
        </p:nvSpPr>
        <p:spPr bwMode="auto">
          <a:xfrm rot="-3316275">
            <a:off x="4673846" y="3426981"/>
            <a:ext cx="1083531" cy="409575"/>
          </a:xfrm>
          <a:prstGeom prst="leftRightArrow">
            <a:avLst>
              <a:gd name="adj1" fmla="val 50000"/>
              <a:gd name="adj2" fmla="val 32713"/>
            </a:avLst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a-DK" dirty="0"/>
          </a:p>
        </p:txBody>
      </p:sp>
      <p:sp>
        <p:nvSpPr>
          <p:cNvPr id="791562" name="AutoShape 10"/>
          <p:cNvSpPr>
            <a:spLocks noChangeArrowheads="1"/>
          </p:cNvSpPr>
          <p:nvPr/>
        </p:nvSpPr>
        <p:spPr bwMode="auto">
          <a:xfrm>
            <a:off x="3828594" y="2440862"/>
            <a:ext cx="1143797" cy="381000"/>
          </a:xfrm>
          <a:prstGeom prst="leftRightArrow">
            <a:avLst>
              <a:gd name="adj1" fmla="val 50000"/>
              <a:gd name="adj2" fmla="val 44000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a-DK" dirty="0"/>
          </a:p>
        </p:txBody>
      </p:sp>
      <p:sp>
        <p:nvSpPr>
          <p:cNvPr id="791563" name="Oval 11"/>
          <p:cNvSpPr>
            <a:spLocks noChangeArrowheads="1"/>
          </p:cNvSpPr>
          <p:nvPr/>
        </p:nvSpPr>
        <p:spPr bwMode="auto">
          <a:xfrm>
            <a:off x="6572591" y="2776835"/>
            <a:ext cx="838200" cy="838200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endParaRPr lang="da-DK" sz="4800" baseline="-25000" dirty="0">
              <a:solidFill>
                <a:schemeClr val="bg1"/>
              </a:solidFill>
              <a:latin typeface="Palatino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3950734" y="2776835"/>
                <a:ext cx="1013932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a-DK" sz="5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da-DK" sz="5400" i="1" smtClean="0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</a:rPr>
                            <m:t>𝜈</m:t>
                          </m:r>
                        </m:e>
                        <m:sub>
                          <m:r>
                            <a:rPr lang="da-DK" sz="5400" b="0" i="1" smtClean="0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</a:rPr>
                            <m:t>𝑆</m:t>
                          </m:r>
                        </m:sub>
                      </m:sSub>
                    </m:oMath>
                  </m:oMathPara>
                </a14:m>
                <a:endParaRPr lang="da-DK" sz="5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0734" y="2776835"/>
                <a:ext cx="1013932" cy="923330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a-DK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2762591" y="2027159"/>
                <a:ext cx="1019445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a-DK" sz="5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da-DK" sz="5400" i="1" smtClean="0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</a:rPr>
                            <m:t>𝜈</m:t>
                          </m:r>
                        </m:e>
                        <m:sub>
                          <m:r>
                            <a:rPr lang="da-DK" sz="5400" b="0" i="1" smtClean="0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</a:rPr>
                            <m:t>𝑒</m:t>
                          </m:r>
                        </m:sub>
                      </m:sSub>
                    </m:oMath>
                  </m:oMathPara>
                </a14:m>
                <a:endParaRPr lang="da-DK" sz="5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62591" y="2027159"/>
                <a:ext cx="1019445" cy="923330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a-DK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5166965" y="2022834"/>
                <a:ext cx="1043491" cy="9902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a-DK" sz="5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da-DK" sz="5400" i="1" smtClean="0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</a:rPr>
                            <m:t>𝜈</m:t>
                          </m:r>
                        </m:e>
                        <m:sub>
                          <m:r>
                            <a:rPr lang="da-DK" sz="5400" i="1" smtClean="0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</a:rPr>
                            <m:t>𝜇</m:t>
                          </m:r>
                        </m:sub>
                      </m:sSub>
                    </m:oMath>
                  </m:oMathPara>
                </a14:m>
                <a:endParaRPr lang="da-DK" sz="5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66965" y="2022834"/>
                <a:ext cx="1043491" cy="990207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a-DK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3990986" y="3974278"/>
                <a:ext cx="997324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a-DK" sz="5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da-DK" sz="5400" i="1" smtClean="0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</a:rPr>
                            <m:t>𝜈</m:t>
                          </m:r>
                        </m:e>
                        <m:sub>
                          <m:r>
                            <a:rPr lang="da-DK" sz="5400" i="1" smtClean="0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</a:rPr>
                            <m:t>𝜏</m:t>
                          </m:r>
                        </m:sub>
                      </m:sSub>
                    </m:oMath>
                  </m:oMathPara>
                </a14:m>
                <a:endParaRPr lang="da-DK" sz="5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90986" y="3974278"/>
                <a:ext cx="997324" cy="923330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a-DK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99179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714" name="Text Box 2"/>
          <p:cNvSpPr txBox="1">
            <a:spLocks noChangeArrowheads="1"/>
          </p:cNvSpPr>
          <p:nvPr/>
        </p:nvSpPr>
        <p:spPr bwMode="auto">
          <a:xfrm>
            <a:off x="1066800" y="228600"/>
            <a:ext cx="656942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da-DK" sz="2400" dirty="0" smtClean="0">
                <a:solidFill>
                  <a:schemeClr val="bg1"/>
                </a:solidFill>
                <a:latin typeface="Comic Sans MS" pitchFamily="66" charset="0"/>
              </a:rPr>
              <a:t>NEUTRINO MASS AND ENERGY DENSITY</a:t>
            </a:r>
            <a:endParaRPr lang="da-DK" sz="2400" dirty="0">
              <a:solidFill>
                <a:schemeClr val="bg1"/>
              </a:solidFill>
              <a:latin typeface="Comic Sans MS" pitchFamily="66" charset="0"/>
            </a:endParaRPr>
          </a:p>
          <a:p>
            <a:pPr eaLnBrk="0" hangingPunct="0"/>
            <a:r>
              <a:rPr lang="da-DK" sz="2400" dirty="0">
                <a:solidFill>
                  <a:schemeClr val="bg1"/>
                </a:solidFill>
                <a:latin typeface="Comic Sans MS" pitchFamily="66" charset="0"/>
              </a:rPr>
              <a:t>FROM COSMOLOGY</a:t>
            </a:r>
          </a:p>
        </p:txBody>
      </p:sp>
      <p:sp>
        <p:nvSpPr>
          <p:cNvPr id="371715" name="Text Box 3"/>
          <p:cNvSpPr txBox="1">
            <a:spLocks noChangeArrowheads="1"/>
          </p:cNvSpPr>
          <p:nvPr/>
        </p:nvSpPr>
        <p:spPr bwMode="auto">
          <a:xfrm>
            <a:off x="974725" y="1384300"/>
            <a:ext cx="6459538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da-DK" sz="2000">
                <a:solidFill>
                  <a:schemeClr val="bg1"/>
                </a:solidFill>
                <a:latin typeface="Helvetica" pitchFamily="34" charset="0"/>
              </a:rPr>
              <a:t>NEUTRINOS AFFECT STRUCTURE FORMATION</a:t>
            </a:r>
          </a:p>
          <a:p>
            <a:pPr eaLnBrk="0" hangingPunct="0"/>
            <a:r>
              <a:rPr lang="da-DK" sz="2000">
                <a:solidFill>
                  <a:schemeClr val="bg1"/>
                </a:solidFill>
                <a:latin typeface="Helvetica" pitchFamily="34" charset="0"/>
              </a:rPr>
              <a:t>BECAUSE THEY ARE A SOURCE OF DARK MATTER</a:t>
            </a:r>
          </a:p>
          <a:p>
            <a:pPr eaLnBrk="0" hangingPunct="0"/>
            <a:r>
              <a:rPr lang="da-DK" sz="2000">
                <a:solidFill>
                  <a:schemeClr val="bg1"/>
                </a:solidFill>
                <a:latin typeface="Helvetica" pitchFamily="34" charset="0"/>
              </a:rPr>
              <a:t>(</a:t>
            </a:r>
            <a:r>
              <a:rPr lang="da-DK" sz="2000" i="1">
                <a:solidFill>
                  <a:schemeClr val="bg1"/>
                </a:solidFill>
                <a:latin typeface="Helvetica" pitchFamily="34" charset="0"/>
              </a:rPr>
              <a:t>n</a:t>
            </a:r>
            <a:r>
              <a:rPr lang="da-DK" sz="2000">
                <a:solidFill>
                  <a:schemeClr val="bg1"/>
                </a:solidFill>
                <a:latin typeface="Helvetica" pitchFamily="34" charset="0"/>
              </a:rPr>
              <a:t> ~ 100 cm</a:t>
            </a:r>
            <a:r>
              <a:rPr lang="da-DK" sz="2000" baseline="30000">
                <a:solidFill>
                  <a:schemeClr val="bg1"/>
                </a:solidFill>
                <a:latin typeface="Helvetica" pitchFamily="34" charset="0"/>
              </a:rPr>
              <a:t>-3</a:t>
            </a:r>
            <a:r>
              <a:rPr lang="da-DK" sz="2000">
                <a:solidFill>
                  <a:schemeClr val="bg1"/>
                </a:solidFill>
                <a:latin typeface="Helvetica" pitchFamily="34" charset="0"/>
              </a:rPr>
              <a:t>)</a:t>
            </a:r>
          </a:p>
        </p:txBody>
      </p:sp>
      <p:sp>
        <p:nvSpPr>
          <p:cNvPr id="371716" name="Text Box 4"/>
          <p:cNvSpPr txBox="1">
            <a:spLocks noChangeArrowheads="1"/>
          </p:cNvSpPr>
          <p:nvPr/>
        </p:nvSpPr>
        <p:spPr bwMode="auto">
          <a:xfrm>
            <a:off x="990600" y="3962400"/>
            <a:ext cx="714692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da-DK" sz="2000">
                <a:solidFill>
                  <a:schemeClr val="bg1"/>
                </a:solidFill>
                <a:latin typeface="Helvetica" pitchFamily="34" charset="0"/>
              </a:rPr>
              <a:t>HOWEVER, eV NEUTRINOS ARE DIFFERENT FROM CDM </a:t>
            </a:r>
          </a:p>
          <a:p>
            <a:pPr eaLnBrk="0" hangingPunct="0"/>
            <a:r>
              <a:rPr lang="da-DK" sz="2000">
                <a:solidFill>
                  <a:schemeClr val="bg1"/>
                </a:solidFill>
                <a:latin typeface="Helvetica" pitchFamily="34" charset="0"/>
              </a:rPr>
              <a:t>BECAUSE THEY FREE STREAM</a:t>
            </a:r>
          </a:p>
        </p:txBody>
      </p:sp>
      <p:graphicFrame>
        <p:nvGraphicFramePr>
          <p:cNvPr id="371717" name="Object 5"/>
          <p:cNvGraphicFramePr>
            <a:graphicFrameLocks noChangeAspect="1"/>
          </p:cNvGraphicFramePr>
          <p:nvPr/>
        </p:nvGraphicFramePr>
        <p:xfrm>
          <a:off x="2590800" y="4800600"/>
          <a:ext cx="2778125" cy="681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35" name="Ligning" r:id="rId4" imgW="977760" imgH="241200" progId="Equation.3">
                  <p:embed/>
                </p:oleObj>
              </mc:Choice>
              <mc:Fallback>
                <p:oleObj name="Ligning" r:id="rId4" imgW="97776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90800" y="4800600"/>
                        <a:ext cx="2778125" cy="6810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00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1718" name="Text Box 6"/>
          <p:cNvSpPr txBox="1">
            <a:spLocks noChangeArrowheads="1"/>
          </p:cNvSpPr>
          <p:nvPr/>
        </p:nvSpPr>
        <p:spPr bwMode="auto">
          <a:xfrm>
            <a:off x="990600" y="5791200"/>
            <a:ext cx="700722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da-DK" sz="2000">
                <a:solidFill>
                  <a:schemeClr val="bg1"/>
                </a:solidFill>
                <a:latin typeface="Helvetica" pitchFamily="34" charset="0"/>
              </a:rPr>
              <a:t>SCALES SMALLER THAN </a:t>
            </a:r>
            <a:r>
              <a:rPr lang="da-DK" sz="2000" i="1">
                <a:solidFill>
                  <a:schemeClr val="bg1"/>
                </a:solidFill>
                <a:latin typeface="Helvetica" pitchFamily="34" charset="0"/>
              </a:rPr>
              <a:t>d</a:t>
            </a:r>
            <a:r>
              <a:rPr lang="da-DK" sz="2000" baseline="-25000">
                <a:solidFill>
                  <a:schemeClr val="bg1"/>
                </a:solidFill>
                <a:latin typeface="Helvetica" pitchFamily="34" charset="0"/>
              </a:rPr>
              <a:t>FS</a:t>
            </a:r>
            <a:r>
              <a:rPr lang="da-DK" sz="2000">
                <a:solidFill>
                  <a:schemeClr val="bg1"/>
                </a:solidFill>
                <a:latin typeface="Helvetica" pitchFamily="34" charset="0"/>
              </a:rPr>
              <a:t> DAMPED AWAY, LEADS TO</a:t>
            </a:r>
          </a:p>
          <a:p>
            <a:pPr eaLnBrk="0" hangingPunct="0"/>
            <a:r>
              <a:rPr lang="da-DK" sz="2000">
                <a:solidFill>
                  <a:schemeClr val="bg1"/>
                </a:solidFill>
                <a:latin typeface="Helvetica" pitchFamily="34" charset="0"/>
              </a:rPr>
              <a:t>SUPPRESSION OF POWER ON SMALL SCALES</a:t>
            </a:r>
          </a:p>
        </p:txBody>
      </p:sp>
      <p:graphicFrame>
        <p:nvGraphicFramePr>
          <p:cNvPr id="371719" name="Object 7"/>
          <p:cNvGraphicFramePr>
            <a:graphicFrameLocks noChangeAspect="1"/>
          </p:cNvGraphicFramePr>
          <p:nvPr/>
        </p:nvGraphicFramePr>
        <p:xfrm>
          <a:off x="1219200" y="2743200"/>
          <a:ext cx="2057400" cy="985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36" name="Ligning" r:id="rId6" imgW="901440" imgH="431640" progId="Equation.3">
                  <p:embed/>
                </p:oleObj>
              </mc:Choice>
              <mc:Fallback>
                <p:oleObj name="Ligning" r:id="rId6" imgW="90144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19200" y="2743200"/>
                        <a:ext cx="2057400" cy="9858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1720" name="Text Box 8"/>
          <p:cNvSpPr txBox="1">
            <a:spLocks noChangeArrowheads="1"/>
          </p:cNvSpPr>
          <p:nvPr/>
        </p:nvSpPr>
        <p:spPr bwMode="auto">
          <a:xfrm>
            <a:off x="3733800" y="3019425"/>
            <a:ext cx="9318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da-DK" sz="2000">
                <a:solidFill>
                  <a:schemeClr val="bg1"/>
                </a:solidFill>
                <a:latin typeface="Helvetica" pitchFamily="34" charset="0"/>
              </a:rPr>
              <a:t>FROM</a:t>
            </a:r>
            <a:endParaRPr lang="en-US" sz="2000">
              <a:solidFill>
                <a:schemeClr val="bg1"/>
              </a:solidFill>
              <a:latin typeface="Helvetica" pitchFamily="34" charset="0"/>
            </a:endParaRPr>
          </a:p>
        </p:txBody>
      </p:sp>
      <p:graphicFrame>
        <p:nvGraphicFramePr>
          <p:cNvPr id="371721" name="Object 9"/>
          <p:cNvGraphicFramePr>
            <a:graphicFrameLocks noChangeAspect="1"/>
          </p:cNvGraphicFramePr>
          <p:nvPr/>
        </p:nvGraphicFramePr>
        <p:xfrm>
          <a:off x="4953000" y="2667000"/>
          <a:ext cx="2927350" cy="1073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37" name="Ligning" r:id="rId8" imgW="1282680" imgH="469800" progId="Equation.3">
                  <p:embed/>
                </p:oleObj>
              </mc:Choice>
              <mc:Fallback>
                <p:oleObj name="Ligning" r:id="rId8" imgW="1282680" imgH="469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53000" y="2667000"/>
                        <a:ext cx="2927350" cy="10731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80970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716" name="Text Box 4"/>
          <p:cNvSpPr txBox="1">
            <a:spLocks noChangeArrowheads="1"/>
          </p:cNvSpPr>
          <p:nvPr/>
        </p:nvSpPr>
        <p:spPr bwMode="auto">
          <a:xfrm>
            <a:off x="609600" y="300038"/>
            <a:ext cx="8194675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 sz="2400">
                <a:solidFill>
                  <a:schemeClr val="bg1"/>
                </a:solidFill>
              </a:rPr>
              <a:t>N-BODY SIMULATIONS OF </a:t>
            </a:r>
            <a:r>
              <a:rPr lang="da-DK" sz="2400">
                <a:solidFill>
                  <a:schemeClr val="bg1"/>
                </a:solidFill>
                <a:latin typeface="Symbol" pitchFamily="18" charset="2"/>
              </a:rPr>
              <a:t>L</a:t>
            </a:r>
            <a:r>
              <a:rPr lang="da-DK" sz="2400">
                <a:solidFill>
                  <a:schemeClr val="bg1"/>
                </a:solidFill>
              </a:rPr>
              <a:t>CDM WITH AND WITHOUT </a:t>
            </a:r>
          </a:p>
          <a:p>
            <a:r>
              <a:rPr lang="da-DK" sz="2400">
                <a:solidFill>
                  <a:schemeClr val="bg1"/>
                </a:solidFill>
              </a:rPr>
              <a:t>NEUTRINO MASS (768 Mpc</a:t>
            </a:r>
            <a:r>
              <a:rPr lang="da-DK" sz="2400" baseline="30000">
                <a:solidFill>
                  <a:schemeClr val="bg1"/>
                </a:solidFill>
              </a:rPr>
              <a:t>3</a:t>
            </a:r>
            <a:r>
              <a:rPr lang="da-DK" sz="2400">
                <a:solidFill>
                  <a:schemeClr val="bg1"/>
                </a:solidFill>
              </a:rPr>
              <a:t>) – GADGET 2</a:t>
            </a:r>
            <a:endParaRPr lang="en-US" sz="2400">
              <a:solidFill>
                <a:schemeClr val="bg1"/>
              </a:solidFill>
            </a:endParaRPr>
          </a:p>
        </p:txBody>
      </p:sp>
      <p:graphicFrame>
        <p:nvGraphicFramePr>
          <p:cNvPr id="499721" name="Object 9"/>
          <p:cNvGraphicFramePr>
            <a:graphicFrameLocks noChangeAspect="1"/>
          </p:cNvGraphicFramePr>
          <p:nvPr/>
        </p:nvGraphicFramePr>
        <p:xfrm>
          <a:off x="5257800" y="5562600"/>
          <a:ext cx="1981200" cy="528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836" name="Ligning" r:id="rId6" imgW="952200" imgH="253800" progId="Equation.3">
                  <p:embed/>
                </p:oleObj>
              </mc:Choice>
              <mc:Fallback>
                <p:oleObj name="Ligning" r:id="rId6" imgW="952200" imgH="253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57800" y="5562600"/>
                        <a:ext cx="1981200" cy="5286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99722" name="Object 10"/>
          <p:cNvGraphicFramePr>
            <a:graphicFrameLocks noChangeAspect="1"/>
          </p:cNvGraphicFramePr>
          <p:nvPr/>
        </p:nvGraphicFramePr>
        <p:xfrm>
          <a:off x="2286000" y="5562600"/>
          <a:ext cx="1295400" cy="528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837" name="Ligning" r:id="rId8" imgW="622080" imgH="253800" progId="Equation.3">
                  <p:embed/>
                </p:oleObj>
              </mc:Choice>
              <mc:Fallback>
                <p:oleObj name="Ligning" r:id="rId8" imgW="622080" imgH="253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0" y="5562600"/>
                        <a:ext cx="1295400" cy="5286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99723" name="Text Box 11"/>
          <p:cNvSpPr txBox="1">
            <a:spLocks noChangeArrowheads="1"/>
          </p:cNvSpPr>
          <p:nvPr/>
        </p:nvSpPr>
        <p:spPr bwMode="auto">
          <a:xfrm>
            <a:off x="441325" y="6284913"/>
            <a:ext cx="347633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 dirty="0">
                <a:solidFill>
                  <a:schemeClr val="bg1"/>
                </a:solidFill>
              </a:rPr>
              <a:t>T </a:t>
            </a:r>
            <a:r>
              <a:rPr lang="da-DK" dirty="0" err="1">
                <a:solidFill>
                  <a:schemeClr val="bg1"/>
                </a:solidFill>
              </a:rPr>
              <a:t>Haugboelle</a:t>
            </a:r>
            <a:r>
              <a:rPr lang="da-DK" dirty="0">
                <a:solidFill>
                  <a:schemeClr val="bg1"/>
                </a:solidFill>
              </a:rPr>
              <a:t>, </a:t>
            </a:r>
            <a:r>
              <a:rPr lang="da-DK" dirty="0" smtClean="0">
                <a:solidFill>
                  <a:schemeClr val="bg1"/>
                </a:solidFill>
              </a:rPr>
              <a:t>Aarhus </a:t>
            </a:r>
            <a:r>
              <a:rPr lang="da-DK" smtClean="0">
                <a:solidFill>
                  <a:schemeClr val="bg1"/>
                </a:solidFill>
              </a:rPr>
              <a:t>University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99724" name="Line 12"/>
          <p:cNvSpPr>
            <a:spLocks noChangeShapeType="1"/>
          </p:cNvSpPr>
          <p:nvPr/>
        </p:nvSpPr>
        <p:spPr bwMode="auto">
          <a:xfrm flipV="1">
            <a:off x="1219200" y="2819400"/>
            <a:ext cx="0" cy="205740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da-DK"/>
          </a:p>
        </p:txBody>
      </p:sp>
      <p:sp>
        <p:nvSpPr>
          <p:cNvPr id="499725" name="Text Box 13"/>
          <p:cNvSpPr txBox="1">
            <a:spLocks noChangeArrowheads="1"/>
          </p:cNvSpPr>
          <p:nvPr/>
        </p:nvSpPr>
        <p:spPr bwMode="auto">
          <a:xfrm>
            <a:off x="457200" y="3048000"/>
            <a:ext cx="6159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>
                <a:solidFill>
                  <a:schemeClr val="bg1"/>
                </a:solidFill>
              </a:rPr>
              <a:t>256</a:t>
            </a:r>
          </a:p>
          <a:p>
            <a:r>
              <a:rPr lang="da-DK">
                <a:solidFill>
                  <a:schemeClr val="bg1"/>
                </a:solidFill>
              </a:rPr>
              <a:t>Mpc</a:t>
            </a:r>
            <a:endParaRPr lang="en-US">
              <a:solidFill>
                <a:schemeClr val="bg1"/>
              </a:solidFill>
            </a:endParaRPr>
          </a:p>
        </p:txBody>
      </p:sp>
      <p:pic>
        <p:nvPicPr>
          <p:cNvPr id="499729" name="nu3lcdm.mpg">
            <a:hlinkClick r:id="" action="ppaction://media"/>
          </p:cNvPr>
          <p:cNvPicPr>
            <a:picLocks noChangeAspect="1" noChangeArrowheads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295400" y="1905000"/>
            <a:ext cx="7010400" cy="3505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93589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48" fill="hold"/>
                                        <p:tgtEl>
                                          <p:spTgt spid="4997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9972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997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997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9729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650" name="Text Box 2"/>
          <p:cNvSpPr txBox="1">
            <a:spLocks noChangeArrowheads="1"/>
          </p:cNvSpPr>
          <p:nvPr/>
        </p:nvSpPr>
        <p:spPr bwMode="auto">
          <a:xfrm>
            <a:off x="457200" y="2895600"/>
            <a:ext cx="83216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 sz="3600" b="1">
                <a:solidFill>
                  <a:srgbClr val="E6F61A"/>
                </a:solidFill>
                <a:latin typeface="Comic Sans MS" pitchFamily="66" charset="0"/>
              </a:rPr>
              <a:t>AVAILABLE COSMOLOGICAL DATA</a:t>
            </a:r>
            <a:endParaRPr lang="en-US" sz="3600" b="1">
              <a:solidFill>
                <a:srgbClr val="E6F61A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949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017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52600" y="533400"/>
            <a:ext cx="5562600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90179" name="Text Box 3"/>
          <p:cNvSpPr txBox="1">
            <a:spLocks noChangeArrowheads="1"/>
          </p:cNvSpPr>
          <p:nvPr/>
        </p:nvSpPr>
        <p:spPr bwMode="auto">
          <a:xfrm>
            <a:off x="1381081" y="5791199"/>
            <a:ext cx="630563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 sz="2400" dirty="0" smtClean="0">
                <a:solidFill>
                  <a:schemeClr val="bg1"/>
                </a:solidFill>
              </a:rPr>
              <a:t>CMB TEMPERATURE AND POLARISATION</a:t>
            </a:r>
            <a:endParaRPr lang="da-DK" sz="2400" dirty="0">
              <a:solidFill>
                <a:schemeClr val="bg1"/>
              </a:solidFill>
            </a:endParaRPr>
          </a:p>
        </p:txBody>
      </p:sp>
      <p:sp>
        <p:nvSpPr>
          <p:cNvPr id="690180" name="Text Box 4"/>
          <p:cNvSpPr txBox="1">
            <a:spLocks noChangeArrowheads="1"/>
          </p:cNvSpPr>
          <p:nvPr/>
        </p:nvSpPr>
        <p:spPr bwMode="auto">
          <a:xfrm>
            <a:off x="457200" y="228600"/>
            <a:ext cx="8428038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 sz="3200">
                <a:solidFill>
                  <a:schemeClr val="bg1"/>
                </a:solidFill>
              </a:rPr>
              <a:t>THE COSMIC MICROWAVE BACKGROUND</a:t>
            </a:r>
            <a:endParaRPr lang="en-US" sz="32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3404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72941" y="5651956"/>
            <a:ext cx="31470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err="1" smtClean="0">
                <a:solidFill>
                  <a:schemeClr val="bg1"/>
                </a:solidFill>
              </a:rPr>
              <a:t>Aghanim</a:t>
            </a:r>
            <a:r>
              <a:rPr lang="da-DK" dirty="0" smtClean="0">
                <a:solidFill>
                  <a:schemeClr val="bg1"/>
                </a:solidFill>
              </a:rPr>
              <a:t> et al. 2018 (Planck)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" name="Billed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712020"/>
            <a:ext cx="6946079" cy="4939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166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2882" name="Picture 2" descr="2dFzcon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914400"/>
            <a:ext cx="9144000" cy="5834063"/>
          </a:xfrm>
          <a:prstGeom prst="rect">
            <a:avLst/>
          </a:prstGeom>
          <a:noFill/>
        </p:spPr>
      </p:pic>
      <p:sp>
        <p:nvSpPr>
          <p:cNvPr id="762883" name="Text Box 3"/>
          <p:cNvSpPr txBox="1">
            <a:spLocks noChangeArrowheads="1"/>
          </p:cNvSpPr>
          <p:nvPr/>
        </p:nvSpPr>
        <p:spPr bwMode="auto">
          <a:xfrm>
            <a:off x="1981200" y="180945"/>
            <a:ext cx="499226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 sz="2000" dirty="0">
                <a:solidFill>
                  <a:schemeClr val="bg1"/>
                </a:solidFill>
              </a:rPr>
              <a:t>LARGE SCALE STRUCTURE </a:t>
            </a:r>
            <a:r>
              <a:rPr lang="da-DK" sz="2000" dirty="0" smtClean="0">
                <a:solidFill>
                  <a:schemeClr val="bg1"/>
                </a:solidFill>
              </a:rPr>
              <a:t>SURVEYS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5722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838200"/>
            <a:ext cx="7423199" cy="40050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19200" y="4905345"/>
            <a:ext cx="41312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2000" dirty="0" smtClean="0">
                <a:solidFill>
                  <a:schemeClr val="bg1"/>
                </a:solidFill>
              </a:rPr>
              <a:t>Anderson et al. 1312.4877 (SDSS)</a:t>
            </a:r>
            <a:endParaRPr lang="da-DK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7398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219200" y="4905345"/>
            <a:ext cx="44887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2000" dirty="0" smtClean="0">
                <a:solidFill>
                  <a:schemeClr val="bg1"/>
                </a:solidFill>
              </a:rPr>
              <a:t>Alam et al. 1607.03155 (SDSS DR12)</a:t>
            </a:r>
            <a:endParaRPr lang="da-DK" sz="2000" dirty="0">
              <a:solidFill>
                <a:schemeClr val="bg1"/>
              </a:solidFill>
            </a:endParaRPr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628800"/>
            <a:ext cx="8577511" cy="2952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356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6914" name="Picture 2" descr="ttfig1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76400" y="1752600"/>
            <a:ext cx="5648325" cy="4824413"/>
          </a:xfrm>
          <a:prstGeom prst="rect">
            <a:avLst/>
          </a:prstGeom>
          <a:noFill/>
        </p:spPr>
      </p:pic>
      <p:sp>
        <p:nvSpPr>
          <p:cNvPr id="806915" name="Text Box 3"/>
          <p:cNvSpPr txBox="1">
            <a:spLocks noChangeArrowheads="1"/>
          </p:cNvSpPr>
          <p:nvPr/>
        </p:nvSpPr>
        <p:spPr bwMode="auto">
          <a:xfrm>
            <a:off x="7299325" y="3603625"/>
            <a:ext cx="14462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 sz="2000" i="1">
                <a:solidFill>
                  <a:srgbClr val="FF0000"/>
                </a:solidFill>
                <a:latin typeface="SymbolPS" pitchFamily="18" charset="2"/>
              </a:rPr>
              <a:t>S</a:t>
            </a:r>
            <a:r>
              <a:rPr lang="da-DK" i="1">
                <a:solidFill>
                  <a:srgbClr val="FF0000"/>
                </a:solidFill>
                <a:latin typeface="Arial Unicode MS" pitchFamily="34" charset="-128"/>
              </a:rPr>
              <a:t>m = </a:t>
            </a:r>
            <a:r>
              <a:rPr lang="da-DK">
                <a:solidFill>
                  <a:srgbClr val="FF0000"/>
                </a:solidFill>
                <a:latin typeface="Arial Unicode MS" pitchFamily="34" charset="-128"/>
              </a:rPr>
              <a:t>0.3</a:t>
            </a:r>
            <a:r>
              <a:rPr lang="da-DK">
                <a:solidFill>
                  <a:srgbClr val="FF0000"/>
                </a:solidFill>
              </a:rPr>
              <a:t> eV</a:t>
            </a:r>
            <a:endParaRPr lang="en-US">
              <a:solidFill>
                <a:srgbClr val="FF0000"/>
              </a:solidFill>
            </a:endParaRPr>
          </a:p>
        </p:txBody>
      </p:sp>
      <p:sp>
        <p:nvSpPr>
          <p:cNvPr id="806916" name="Text Box 4"/>
          <p:cNvSpPr txBox="1">
            <a:spLocks noChangeArrowheads="1"/>
          </p:cNvSpPr>
          <p:nvPr/>
        </p:nvSpPr>
        <p:spPr bwMode="auto">
          <a:xfrm>
            <a:off x="746125" y="341313"/>
            <a:ext cx="7283450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>
                <a:solidFill>
                  <a:schemeClr val="bg1"/>
                </a:solidFill>
              </a:rPr>
              <a:t>FINITE NEUTRINO MASSES SUPPRESS THE MATTER POWER</a:t>
            </a:r>
          </a:p>
          <a:p>
            <a:r>
              <a:rPr lang="da-DK">
                <a:solidFill>
                  <a:schemeClr val="bg1"/>
                </a:solidFill>
              </a:rPr>
              <a:t>SPECTRUM ON SCALES SMALLER THAN THE FREE-STREAMING</a:t>
            </a:r>
          </a:p>
          <a:p>
            <a:r>
              <a:rPr lang="da-DK">
                <a:solidFill>
                  <a:schemeClr val="bg1"/>
                </a:solidFill>
              </a:rPr>
              <a:t>LENGTH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806917" name="Text Box 5"/>
          <p:cNvSpPr txBox="1">
            <a:spLocks noChangeArrowheads="1"/>
          </p:cNvSpPr>
          <p:nvPr/>
        </p:nvSpPr>
        <p:spPr bwMode="auto">
          <a:xfrm>
            <a:off x="7315200" y="4475163"/>
            <a:ext cx="12557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 sz="2000" i="1">
                <a:solidFill>
                  <a:schemeClr val="accent1"/>
                </a:solidFill>
                <a:latin typeface="SymbolPS" pitchFamily="18" charset="2"/>
              </a:rPr>
              <a:t>S</a:t>
            </a:r>
            <a:r>
              <a:rPr lang="da-DK" i="1">
                <a:solidFill>
                  <a:schemeClr val="accent1"/>
                </a:solidFill>
                <a:latin typeface="Arial Unicode MS" pitchFamily="34" charset="-128"/>
              </a:rPr>
              <a:t>m = </a:t>
            </a:r>
            <a:r>
              <a:rPr lang="da-DK">
                <a:solidFill>
                  <a:schemeClr val="accent1"/>
                </a:solidFill>
              </a:rPr>
              <a:t>1 eV</a:t>
            </a:r>
            <a:endParaRPr lang="en-US">
              <a:solidFill>
                <a:schemeClr val="accent1"/>
              </a:solidFill>
            </a:endParaRPr>
          </a:p>
        </p:txBody>
      </p:sp>
      <p:sp>
        <p:nvSpPr>
          <p:cNvPr id="806918" name="Text Box 6"/>
          <p:cNvSpPr txBox="1">
            <a:spLocks noChangeArrowheads="1"/>
          </p:cNvSpPr>
          <p:nvPr/>
        </p:nvSpPr>
        <p:spPr bwMode="auto">
          <a:xfrm>
            <a:off x="7315200" y="3200400"/>
            <a:ext cx="13192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 sz="2000" i="1">
                <a:solidFill>
                  <a:schemeClr val="bg1"/>
                </a:solidFill>
                <a:latin typeface="SymbolPS" pitchFamily="18" charset="2"/>
              </a:rPr>
              <a:t>S</a:t>
            </a:r>
            <a:r>
              <a:rPr lang="da-DK" i="1">
                <a:solidFill>
                  <a:schemeClr val="bg1"/>
                </a:solidFill>
                <a:latin typeface="Arial Unicode MS" pitchFamily="34" charset="-128"/>
              </a:rPr>
              <a:t>m = </a:t>
            </a:r>
            <a:r>
              <a:rPr lang="da-DK">
                <a:solidFill>
                  <a:schemeClr val="bg1"/>
                </a:solidFill>
                <a:latin typeface="Arial Unicode MS" pitchFamily="34" charset="-128"/>
              </a:rPr>
              <a:t>0</a:t>
            </a:r>
            <a:r>
              <a:rPr lang="da-DK" i="1">
                <a:solidFill>
                  <a:schemeClr val="bg1"/>
                </a:solidFill>
                <a:latin typeface="Arial Unicode MS" pitchFamily="34" charset="-128"/>
              </a:rPr>
              <a:t> </a:t>
            </a:r>
            <a:r>
              <a:rPr lang="da-DK">
                <a:solidFill>
                  <a:schemeClr val="bg1"/>
                </a:solidFill>
              </a:rPr>
              <a:t> eV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806919" name="Text Box 7"/>
          <p:cNvSpPr txBox="1">
            <a:spLocks noChangeArrowheads="1"/>
          </p:cNvSpPr>
          <p:nvPr/>
        </p:nvSpPr>
        <p:spPr bwMode="auto">
          <a:xfrm rot="-5400000">
            <a:off x="964406" y="3531394"/>
            <a:ext cx="2185988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da-DK" sz="2400" b="1" i="1">
                <a:latin typeface="Times New Roman" pitchFamily="18" charset="0"/>
              </a:rPr>
              <a:t>P</a:t>
            </a:r>
            <a:r>
              <a:rPr lang="da-DK" sz="2400" b="1">
                <a:latin typeface="Times New Roman" pitchFamily="18" charset="0"/>
              </a:rPr>
              <a:t>(</a:t>
            </a:r>
            <a:r>
              <a:rPr lang="da-DK" sz="2400" b="1" i="1">
                <a:latin typeface="Times New Roman" pitchFamily="18" charset="0"/>
              </a:rPr>
              <a:t>k</a:t>
            </a:r>
            <a:r>
              <a:rPr lang="da-DK" sz="2400" b="1">
                <a:latin typeface="Times New Roman" pitchFamily="18" charset="0"/>
              </a:rPr>
              <a:t>)/</a:t>
            </a:r>
            <a:r>
              <a:rPr lang="da-DK" sz="2400" b="1" i="1">
                <a:latin typeface="Times New Roman" pitchFamily="18" charset="0"/>
              </a:rPr>
              <a:t>P</a:t>
            </a:r>
            <a:r>
              <a:rPr lang="da-DK" sz="2400" b="1">
                <a:latin typeface="Times New Roman" pitchFamily="18" charset="0"/>
              </a:rPr>
              <a:t>(</a:t>
            </a:r>
            <a:r>
              <a:rPr lang="da-DK" sz="2400" b="1" i="1">
                <a:latin typeface="Times New Roman" pitchFamily="18" charset="0"/>
              </a:rPr>
              <a:t>k,m</a:t>
            </a:r>
            <a:r>
              <a:rPr lang="da-DK" sz="2400" b="1" i="1" baseline="-25000">
                <a:latin typeface="Symbol" pitchFamily="18" charset="2"/>
              </a:rPr>
              <a:t>n</a:t>
            </a:r>
            <a:r>
              <a:rPr lang="da-DK" sz="2400" b="1">
                <a:latin typeface="Symbol" pitchFamily="18" charset="2"/>
              </a:rPr>
              <a:t>=0)</a:t>
            </a:r>
            <a:endParaRPr lang="en-US" sz="2400" b="1" i="1">
              <a:latin typeface="Times New Roman" pitchFamily="18" charset="0"/>
            </a:endParaRPr>
          </a:p>
        </p:txBody>
      </p:sp>
      <p:graphicFrame>
        <p:nvGraphicFramePr>
          <p:cNvPr id="806920" name="Object 8"/>
          <p:cNvGraphicFramePr>
            <a:graphicFrameLocks noChangeAspect="1"/>
          </p:cNvGraphicFramePr>
          <p:nvPr/>
        </p:nvGraphicFramePr>
        <p:xfrm>
          <a:off x="228600" y="5715000"/>
          <a:ext cx="3733800" cy="1000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20" name="Ligning" r:id="rId5" imgW="1612800" imgH="431640" progId="Equation.3">
                  <p:embed/>
                </p:oleObj>
              </mc:Choice>
              <mc:Fallback>
                <p:oleObj name="Ligning" r:id="rId5" imgW="161280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5715000"/>
                        <a:ext cx="3733800" cy="1000125"/>
                      </a:xfrm>
                      <a:prstGeom prst="rect">
                        <a:avLst/>
                      </a:prstGeom>
                      <a:solidFill>
                        <a:srgbClr val="E6F61A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6499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069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5106" name="Text Box 2"/>
          <p:cNvSpPr txBox="1">
            <a:spLocks noChangeArrowheads="1"/>
          </p:cNvSpPr>
          <p:nvPr/>
        </p:nvSpPr>
        <p:spPr bwMode="auto">
          <a:xfrm>
            <a:off x="685800" y="2286000"/>
            <a:ext cx="78994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 sz="3600" b="1">
                <a:solidFill>
                  <a:srgbClr val="E6F61A"/>
                </a:solidFill>
                <a:latin typeface="Comic Sans MS" pitchFamily="66" charset="0"/>
              </a:rPr>
              <a:t>NOW, WHAT ABOUT NEUTRINO</a:t>
            </a:r>
          </a:p>
          <a:p>
            <a:r>
              <a:rPr lang="da-DK" sz="3600" b="1">
                <a:solidFill>
                  <a:srgbClr val="E6F61A"/>
                </a:solidFill>
                <a:latin typeface="Comic Sans MS" pitchFamily="66" charset="0"/>
              </a:rPr>
              <a:t>PHYSICS?</a:t>
            </a:r>
            <a:endParaRPr lang="en-US" sz="3600" b="1">
              <a:solidFill>
                <a:srgbClr val="E6F61A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6483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685800" y="116632"/>
                <a:ext cx="7570406" cy="735483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a-DK" sz="3200" dirty="0" smtClean="0">
                    <a:solidFill>
                      <a:schemeClr val="bg1"/>
                    </a:solidFill>
                  </a:rPr>
                  <a:t>       </a:t>
                </a:r>
                <a:r>
                  <a:rPr lang="da-DK" sz="3200" dirty="0" err="1" smtClean="0">
                    <a:solidFill>
                      <a:schemeClr val="bg1"/>
                    </a:solidFill>
                  </a:rPr>
                  <a:t>What</a:t>
                </a:r>
                <a:r>
                  <a:rPr lang="da-DK" sz="3200" dirty="0" smtClean="0">
                    <a:solidFill>
                      <a:schemeClr val="bg1"/>
                    </a:solidFill>
                  </a:rPr>
                  <a:t> do </a:t>
                </a:r>
                <a:r>
                  <a:rPr lang="da-DK" sz="3200" dirty="0" err="1" smtClean="0">
                    <a:solidFill>
                      <a:schemeClr val="bg1"/>
                    </a:solidFill>
                  </a:rPr>
                  <a:t>we</a:t>
                </a:r>
                <a:r>
                  <a:rPr lang="da-DK" sz="3200" dirty="0" smtClean="0">
                    <a:solidFill>
                      <a:schemeClr val="bg1"/>
                    </a:solidFill>
                  </a:rPr>
                  <a:t> know </a:t>
                </a:r>
                <a:r>
                  <a:rPr lang="da-DK" sz="3200" dirty="0" err="1" smtClean="0">
                    <a:solidFill>
                      <a:schemeClr val="bg1"/>
                    </a:solidFill>
                  </a:rPr>
                  <a:t>about</a:t>
                </a:r>
                <a:r>
                  <a:rPr lang="da-DK" sz="3200" dirty="0" smtClean="0">
                    <a:solidFill>
                      <a:schemeClr val="bg1"/>
                    </a:solidFill>
                  </a:rPr>
                  <a:t> neutrinos?</a:t>
                </a:r>
              </a:p>
              <a:p>
                <a:endParaRPr lang="da-DK" dirty="0">
                  <a:solidFill>
                    <a:schemeClr val="bg1"/>
                  </a:solidFill>
                </a:endParaRPr>
              </a:p>
              <a:p>
                <a:r>
                  <a:rPr lang="da-DK" sz="2400" dirty="0" smtClean="0">
                    <a:solidFill>
                      <a:schemeClr val="bg1"/>
                    </a:solidFill>
                  </a:rPr>
                  <a:t>   </a:t>
                </a:r>
                <a:r>
                  <a:rPr lang="da-DK" sz="2400" dirty="0" err="1" smtClean="0">
                    <a:solidFill>
                      <a:schemeClr val="bg1"/>
                    </a:solidFill>
                  </a:rPr>
                  <a:t>They</a:t>
                </a:r>
                <a:r>
                  <a:rPr lang="da-DK" sz="2400" dirty="0" smtClean="0">
                    <a:solidFill>
                      <a:schemeClr val="bg1"/>
                    </a:solidFill>
                  </a:rPr>
                  <a:t> </a:t>
                </a:r>
                <a:r>
                  <a:rPr lang="da-DK" sz="2400" dirty="0" err="1" smtClean="0">
                    <a:solidFill>
                      <a:schemeClr val="bg1"/>
                    </a:solidFill>
                  </a:rPr>
                  <a:t>are</a:t>
                </a:r>
                <a:r>
                  <a:rPr lang="da-DK" sz="2400" dirty="0" smtClean="0">
                    <a:solidFill>
                      <a:schemeClr val="bg1"/>
                    </a:solidFill>
                  </a:rPr>
                  <a:t> light (but not </a:t>
                </a:r>
                <a:r>
                  <a:rPr lang="da-DK" sz="2400" dirty="0" err="1" smtClean="0">
                    <a:solidFill>
                      <a:schemeClr val="bg1"/>
                    </a:solidFill>
                  </a:rPr>
                  <a:t>massless</a:t>
                </a:r>
                <a:r>
                  <a:rPr lang="da-DK" sz="2400" dirty="0" smtClean="0">
                    <a:solidFill>
                      <a:schemeClr val="bg1"/>
                    </a:solidFill>
                  </a:rPr>
                  <a:t>) </a:t>
                </a:r>
                <a:r>
                  <a:rPr lang="da-DK" sz="2400" dirty="0" err="1" smtClean="0">
                    <a:solidFill>
                      <a:schemeClr val="bg1"/>
                    </a:solidFill>
                  </a:rPr>
                  <a:t>fermions</a:t>
                </a:r>
                <a:r>
                  <a:rPr lang="da-DK" sz="2400" dirty="0" smtClean="0">
                    <a:solidFill>
                      <a:schemeClr val="bg1"/>
                    </a:solidFill>
                  </a:rPr>
                  <a:t> -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a-DK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a-DK" sz="2400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𝑚</m:t>
                        </m:r>
                      </m:e>
                      <m:sub>
                        <m:r>
                          <a:rPr lang="da-DK" sz="2400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𝜈</m:t>
                        </m:r>
                      </m:sub>
                    </m:sSub>
                    <m:r>
                      <a:rPr lang="da-DK" sz="2400" b="0" i="1" smtClean="0">
                        <a:solidFill>
                          <a:schemeClr val="bg1"/>
                        </a:solidFill>
                        <a:latin typeface="Cambria Math"/>
                      </a:rPr>
                      <m:t>≤</m:t>
                    </m:r>
                    <m:r>
                      <m:rPr>
                        <m:sty m:val="p"/>
                      </m:rPr>
                      <a:rPr lang="da-DK" sz="2400" b="0" i="0" smtClean="0">
                        <a:solidFill>
                          <a:schemeClr val="bg1"/>
                        </a:solidFill>
                        <a:latin typeface="Cambria Math"/>
                      </a:rPr>
                      <m:t>eV</m:t>
                    </m:r>
                  </m:oMath>
                </a14:m>
                <a:endParaRPr lang="da-DK" sz="2400" dirty="0" smtClean="0">
                  <a:solidFill>
                    <a:schemeClr val="bg1"/>
                  </a:solidFill>
                </a:endParaRPr>
              </a:p>
              <a:p>
                <a:endParaRPr lang="da-DK" sz="2400" dirty="0" smtClean="0">
                  <a:solidFill>
                    <a:schemeClr val="bg1"/>
                  </a:solidFill>
                </a:endParaRPr>
              </a:p>
              <a:p>
                <a:r>
                  <a:rPr lang="da-DK" sz="2400" dirty="0" smtClean="0">
                    <a:solidFill>
                      <a:schemeClr val="bg1"/>
                    </a:solidFill>
                  </a:rPr>
                  <a:t>    The </a:t>
                </a:r>
                <a:r>
                  <a:rPr lang="da-DK" sz="2400" dirty="0" err="1">
                    <a:solidFill>
                      <a:schemeClr val="bg1"/>
                    </a:solidFill>
                  </a:rPr>
                  <a:t>c</a:t>
                </a:r>
                <a:r>
                  <a:rPr lang="da-DK" sz="2400" dirty="0" err="1" smtClean="0">
                    <a:solidFill>
                      <a:schemeClr val="bg1"/>
                    </a:solidFill>
                  </a:rPr>
                  <a:t>arry</a:t>
                </a:r>
                <a:r>
                  <a:rPr lang="da-DK" sz="2400" dirty="0" smtClean="0">
                    <a:solidFill>
                      <a:schemeClr val="bg1"/>
                    </a:solidFill>
                  </a:rPr>
                  <a:t> </a:t>
                </a:r>
                <a:r>
                  <a:rPr lang="da-DK" sz="2400" dirty="0" err="1" smtClean="0">
                    <a:solidFill>
                      <a:schemeClr val="bg1"/>
                    </a:solidFill>
                  </a:rPr>
                  <a:t>no</a:t>
                </a:r>
                <a:r>
                  <a:rPr lang="da-DK" sz="2400" dirty="0" smtClean="0">
                    <a:solidFill>
                      <a:schemeClr val="bg1"/>
                    </a:solidFill>
                  </a:rPr>
                  <a:t> </a:t>
                </a:r>
                <a:r>
                  <a:rPr lang="da-DK" sz="2400" dirty="0" err="1" smtClean="0">
                    <a:solidFill>
                      <a:schemeClr val="bg1"/>
                    </a:solidFill>
                  </a:rPr>
                  <a:t>electric</a:t>
                </a:r>
                <a:r>
                  <a:rPr lang="da-DK" sz="2400" dirty="0" smtClean="0">
                    <a:solidFill>
                      <a:schemeClr val="bg1"/>
                    </a:solidFill>
                  </a:rPr>
                  <a:t> or </a:t>
                </a:r>
                <a:r>
                  <a:rPr lang="da-DK" sz="2400" dirty="0" err="1" smtClean="0">
                    <a:solidFill>
                      <a:schemeClr val="bg1"/>
                    </a:solidFill>
                  </a:rPr>
                  <a:t>strong</a:t>
                </a:r>
                <a:r>
                  <a:rPr lang="da-DK" sz="2400" dirty="0" smtClean="0">
                    <a:solidFill>
                      <a:schemeClr val="bg1"/>
                    </a:solidFill>
                  </a:rPr>
                  <a:t> charge</a:t>
                </a:r>
              </a:p>
              <a:p>
                <a:endParaRPr lang="da-DK" sz="2400" dirty="0" smtClean="0">
                  <a:solidFill>
                    <a:schemeClr val="bg1"/>
                  </a:solidFill>
                </a:endParaRPr>
              </a:p>
              <a:p>
                <a:r>
                  <a:rPr lang="da-DK" sz="2400" dirty="0" smtClean="0">
                    <a:solidFill>
                      <a:schemeClr val="bg1"/>
                    </a:solidFill>
                  </a:rPr>
                  <a:t>    </a:t>
                </a:r>
                <a:r>
                  <a:rPr lang="da-DK" sz="2400" dirty="0" err="1" smtClean="0">
                    <a:solidFill>
                      <a:schemeClr val="bg1"/>
                    </a:solidFill>
                  </a:rPr>
                  <a:t>They</a:t>
                </a:r>
                <a:r>
                  <a:rPr lang="da-DK" sz="2400" dirty="0" smtClean="0">
                    <a:solidFill>
                      <a:schemeClr val="bg1"/>
                    </a:solidFill>
                  </a:rPr>
                  <a:t> do </a:t>
                </a:r>
                <a:r>
                  <a:rPr lang="da-DK" sz="2400" dirty="0" err="1" smtClean="0">
                    <a:solidFill>
                      <a:schemeClr val="bg1"/>
                    </a:solidFill>
                  </a:rPr>
                  <a:t>carry</a:t>
                </a:r>
                <a:r>
                  <a:rPr lang="da-DK" sz="2400" dirty="0" smtClean="0">
                    <a:solidFill>
                      <a:schemeClr val="bg1"/>
                    </a:solidFill>
                  </a:rPr>
                  <a:t> </a:t>
                </a:r>
                <a:r>
                  <a:rPr lang="da-DK" sz="2400" dirty="0" err="1" smtClean="0">
                    <a:solidFill>
                      <a:schemeClr val="bg1"/>
                    </a:solidFill>
                  </a:rPr>
                  <a:t>weak</a:t>
                </a:r>
                <a:r>
                  <a:rPr lang="da-DK" sz="2400" dirty="0" smtClean="0">
                    <a:solidFill>
                      <a:schemeClr val="bg1"/>
                    </a:solidFill>
                  </a:rPr>
                  <a:t> charge</a:t>
                </a:r>
              </a:p>
              <a:p>
                <a:endParaRPr lang="da-DK" dirty="0" smtClean="0">
                  <a:solidFill>
                    <a:schemeClr val="bg1"/>
                  </a:solidFill>
                </a:endParaRPr>
              </a:p>
              <a:p>
                <a:r>
                  <a:rPr lang="da-DK" sz="2400" dirty="0" smtClean="0">
                    <a:solidFill>
                      <a:schemeClr val="bg1"/>
                    </a:solidFill>
                  </a:rPr>
                  <a:t>    3 </a:t>
                </a:r>
                <a:r>
                  <a:rPr lang="da-DK" sz="2400" dirty="0" err="1" smtClean="0">
                    <a:solidFill>
                      <a:schemeClr val="bg1"/>
                    </a:solidFill>
                  </a:rPr>
                  <a:t>known</a:t>
                </a:r>
                <a:r>
                  <a:rPr lang="da-DK" sz="2400" dirty="0" smtClean="0">
                    <a:solidFill>
                      <a:schemeClr val="bg1"/>
                    </a:solidFill>
                  </a:rPr>
                  <a:t> </a:t>
                </a:r>
                <a:r>
                  <a:rPr lang="da-DK" sz="2400" dirty="0" err="1" smtClean="0">
                    <a:solidFill>
                      <a:schemeClr val="bg1"/>
                    </a:solidFill>
                  </a:rPr>
                  <a:t>charged</a:t>
                </a:r>
                <a:r>
                  <a:rPr lang="da-DK" sz="2400" dirty="0" smtClean="0">
                    <a:solidFill>
                      <a:schemeClr val="bg1"/>
                    </a:solidFill>
                  </a:rPr>
                  <a:t> </a:t>
                </a:r>
                <a:r>
                  <a:rPr lang="da-DK" sz="2400" dirty="0" err="1" smtClean="0">
                    <a:solidFill>
                      <a:schemeClr val="bg1"/>
                    </a:solidFill>
                  </a:rPr>
                  <a:t>current</a:t>
                </a:r>
                <a:r>
                  <a:rPr lang="da-DK" sz="2400" dirty="0" smtClean="0">
                    <a:solidFill>
                      <a:schemeClr val="bg1"/>
                    </a:solidFill>
                  </a:rPr>
                  <a:t> </a:t>
                </a:r>
                <a:r>
                  <a:rPr lang="da-DK" sz="2400" dirty="0" err="1" smtClean="0">
                    <a:solidFill>
                      <a:schemeClr val="bg1"/>
                    </a:solidFill>
                  </a:rPr>
                  <a:t>eigenstates</a:t>
                </a:r>
                <a:r>
                  <a:rPr lang="da-DK" sz="2400" dirty="0" smtClean="0">
                    <a:solidFill>
                      <a:schemeClr val="bg1"/>
                    </a:solidFill>
                  </a:rPr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a-DK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a-DK" sz="2400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𝜈</m:t>
                        </m:r>
                      </m:e>
                      <m:sub>
                        <m:r>
                          <a:rPr lang="da-DK" sz="2400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𝑒</m:t>
                        </m:r>
                      </m:sub>
                    </m:sSub>
                    <m:r>
                      <a:rPr lang="da-DK" sz="2400" b="0" i="1" smtClean="0">
                        <a:solidFill>
                          <a:schemeClr val="bg1"/>
                        </a:solidFill>
                        <a:latin typeface="Cambria Math"/>
                      </a:rPr>
                      <m:t>, </m:t>
                    </m:r>
                    <m:sSub>
                      <m:sSubPr>
                        <m:ctrlPr>
                          <a:rPr lang="da-DK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a-DK" sz="2400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𝜈</m:t>
                        </m:r>
                      </m:e>
                      <m:sub>
                        <m:r>
                          <a:rPr lang="da-DK" sz="2400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𝜇</m:t>
                        </m:r>
                      </m:sub>
                    </m:sSub>
                    <m:r>
                      <a:rPr lang="da-DK" sz="2400" b="0" i="1" smtClean="0">
                        <a:solidFill>
                          <a:schemeClr val="bg1"/>
                        </a:solidFill>
                        <a:latin typeface="Cambria Math"/>
                      </a:rPr>
                      <m:t>, </m:t>
                    </m:r>
                    <m:sSub>
                      <m:sSubPr>
                        <m:ctrlPr>
                          <a:rPr lang="da-DK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a-DK" sz="2400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𝜈</m:t>
                        </m:r>
                      </m:e>
                      <m:sub>
                        <m:r>
                          <a:rPr lang="da-DK" sz="2400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𝜏</m:t>
                        </m:r>
                      </m:sub>
                    </m:sSub>
                  </m:oMath>
                </a14:m>
                <a:endParaRPr lang="da-DK" sz="2400" dirty="0">
                  <a:solidFill>
                    <a:schemeClr val="bg1"/>
                  </a:solidFill>
                </a:endParaRPr>
              </a:p>
              <a:p>
                <a:endParaRPr lang="da-DK" sz="2400" dirty="0" smtClean="0">
                  <a:solidFill>
                    <a:schemeClr val="bg1"/>
                  </a:solidFill>
                </a:endParaRPr>
              </a:p>
              <a:p>
                <a:r>
                  <a:rPr lang="da-DK" sz="2400" dirty="0" smtClean="0">
                    <a:solidFill>
                      <a:schemeClr val="bg1"/>
                    </a:solidFill>
                  </a:rPr>
                  <a:t>    Must </a:t>
                </a:r>
                <a:r>
                  <a:rPr lang="da-DK" sz="2400" dirty="0" err="1" smtClean="0">
                    <a:solidFill>
                      <a:schemeClr val="bg1"/>
                    </a:solidFill>
                  </a:rPr>
                  <a:t>correspond</a:t>
                </a:r>
                <a:r>
                  <a:rPr lang="da-DK" sz="2400" dirty="0" smtClean="0">
                    <a:solidFill>
                      <a:schemeClr val="bg1"/>
                    </a:solidFill>
                  </a:rPr>
                  <a:t> to </a:t>
                </a:r>
                <a:r>
                  <a:rPr lang="da-DK" sz="2400" dirty="0" err="1" smtClean="0">
                    <a:solidFill>
                      <a:schemeClr val="bg1"/>
                    </a:solidFill>
                  </a:rPr>
                  <a:t>three</a:t>
                </a:r>
                <a:r>
                  <a:rPr lang="da-DK" sz="2400" dirty="0" smtClean="0">
                    <a:solidFill>
                      <a:schemeClr val="bg1"/>
                    </a:solidFill>
                  </a:rPr>
                  <a:t> </a:t>
                </a:r>
                <a:r>
                  <a:rPr lang="da-DK" sz="2400" dirty="0" err="1" smtClean="0">
                    <a:solidFill>
                      <a:schemeClr val="bg1"/>
                    </a:solidFill>
                  </a:rPr>
                  <a:t>eigenstates</a:t>
                </a:r>
                <a:r>
                  <a:rPr lang="da-DK" sz="2400" dirty="0" smtClean="0">
                    <a:solidFill>
                      <a:schemeClr val="bg1"/>
                    </a:solidFill>
                  </a:rPr>
                  <a:t> of </a:t>
                </a:r>
                <a:r>
                  <a:rPr lang="da-DK" sz="2400" dirty="0" err="1" smtClean="0">
                    <a:solidFill>
                      <a:schemeClr val="bg1"/>
                    </a:solidFill>
                  </a:rPr>
                  <a:t>energy</a:t>
                </a:r>
                <a:r>
                  <a:rPr lang="da-DK" sz="2400" dirty="0" smtClean="0">
                    <a:solidFill>
                      <a:schemeClr val="bg1"/>
                    </a:solidFill>
                  </a:rPr>
                  <a:t> and </a:t>
                </a:r>
              </a:p>
              <a:p>
                <a:r>
                  <a:rPr lang="da-DK" sz="2400" dirty="0">
                    <a:solidFill>
                      <a:schemeClr val="bg1"/>
                    </a:solidFill>
                  </a:rPr>
                  <a:t> </a:t>
                </a:r>
                <a:r>
                  <a:rPr lang="da-DK" sz="2400" dirty="0" smtClean="0">
                    <a:solidFill>
                      <a:schemeClr val="bg1"/>
                    </a:solidFill>
                  </a:rPr>
                  <a:t>   momentum: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a-DK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a-DK" sz="2400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𝜈</m:t>
                        </m:r>
                      </m:e>
                      <m:sub>
                        <m:r>
                          <a:rPr lang="da-DK" sz="2400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1</m:t>
                        </m:r>
                      </m:sub>
                    </m:sSub>
                    <m:r>
                      <a:rPr lang="da-DK" sz="2400" b="0" i="1" smtClean="0">
                        <a:solidFill>
                          <a:schemeClr val="bg1"/>
                        </a:solidFill>
                        <a:latin typeface="Cambria Math"/>
                      </a:rPr>
                      <m:t>,</m:t>
                    </m:r>
                    <m:sSub>
                      <m:sSubPr>
                        <m:ctrlPr>
                          <a:rPr lang="da-DK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a-DK" sz="2400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𝜈</m:t>
                        </m:r>
                      </m:e>
                      <m:sub>
                        <m:r>
                          <a:rPr lang="da-DK" sz="2400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2</m:t>
                        </m:r>
                      </m:sub>
                    </m:sSub>
                    <m:r>
                      <a:rPr lang="da-DK" sz="2400" b="0" i="1" smtClean="0">
                        <a:solidFill>
                          <a:schemeClr val="bg1"/>
                        </a:solidFill>
                        <a:latin typeface="Cambria Math"/>
                      </a:rPr>
                      <m:t>,</m:t>
                    </m:r>
                    <m:sSub>
                      <m:sSubPr>
                        <m:ctrlPr>
                          <a:rPr lang="da-DK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a-DK" sz="2400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𝜈</m:t>
                        </m:r>
                      </m:e>
                      <m:sub>
                        <m:r>
                          <a:rPr lang="da-DK" sz="2400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3</m:t>
                        </m:r>
                      </m:sub>
                    </m:sSub>
                  </m:oMath>
                </a14:m>
                <a:endParaRPr lang="en-US" sz="2400" dirty="0" smtClean="0">
                  <a:solidFill>
                    <a:schemeClr val="bg1"/>
                  </a:solidFill>
                </a:endParaRPr>
              </a:p>
              <a:p>
                <a:endParaRPr lang="da-DK" sz="2400" dirty="0" smtClean="0">
                  <a:solidFill>
                    <a:schemeClr val="bg1"/>
                  </a:solidFill>
                </a:endParaRPr>
              </a:p>
              <a:p>
                <a:r>
                  <a:rPr lang="da-DK" sz="2400" dirty="0" smtClean="0">
                    <a:solidFill>
                      <a:schemeClr val="bg1"/>
                    </a:solidFill>
                  </a:rPr>
                  <a:t>    </a:t>
                </a:r>
                <a:r>
                  <a:rPr lang="da-DK" sz="2400" dirty="0" err="1" smtClean="0">
                    <a:solidFill>
                      <a:schemeClr val="bg1"/>
                    </a:solidFill>
                  </a:rPr>
                  <a:t>Charged</a:t>
                </a:r>
                <a:r>
                  <a:rPr lang="da-DK" sz="2400" dirty="0" smtClean="0">
                    <a:solidFill>
                      <a:schemeClr val="bg1"/>
                    </a:solidFill>
                  </a:rPr>
                  <a:t> </a:t>
                </a:r>
                <a:r>
                  <a:rPr lang="da-DK" sz="2400" dirty="0" err="1" smtClean="0">
                    <a:solidFill>
                      <a:schemeClr val="bg1"/>
                    </a:solidFill>
                  </a:rPr>
                  <a:t>current</a:t>
                </a:r>
                <a:r>
                  <a:rPr lang="da-DK" sz="2400" dirty="0" smtClean="0">
                    <a:solidFill>
                      <a:schemeClr val="bg1"/>
                    </a:solidFill>
                  </a:rPr>
                  <a:t> </a:t>
                </a:r>
                <a:r>
                  <a:rPr lang="da-DK" sz="2400" dirty="0" err="1" smtClean="0">
                    <a:solidFill>
                      <a:schemeClr val="bg1"/>
                    </a:solidFill>
                  </a:rPr>
                  <a:t>eigenstates</a:t>
                </a:r>
                <a:r>
                  <a:rPr lang="da-DK" sz="2400" dirty="0" smtClean="0">
                    <a:solidFill>
                      <a:schemeClr val="bg1"/>
                    </a:solidFill>
                  </a:rPr>
                  <a:t> and </a:t>
                </a:r>
                <a:r>
                  <a:rPr lang="da-DK" sz="2400" dirty="0" err="1" smtClean="0">
                    <a:solidFill>
                      <a:schemeClr val="bg1"/>
                    </a:solidFill>
                  </a:rPr>
                  <a:t>energy</a:t>
                </a:r>
                <a:r>
                  <a:rPr lang="da-DK" sz="2400" dirty="0" smtClean="0">
                    <a:solidFill>
                      <a:schemeClr val="bg1"/>
                    </a:solidFill>
                  </a:rPr>
                  <a:t>/momentum </a:t>
                </a:r>
              </a:p>
              <a:p>
                <a:r>
                  <a:rPr lang="da-DK" sz="2400" dirty="0">
                    <a:solidFill>
                      <a:schemeClr val="bg1"/>
                    </a:solidFill>
                  </a:rPr>
                  <a:t> </a:t>
                </a:r>
                <a:r>
                  <a:rPr lang="da-DK" sz="2400" dirty="0" smtClean="0">
                    <a:solidFill>
                      <a:schemeClr val="bg1"/>
                    </a:solidFill>
                  </a:rPr>
                  <a:t>   </a:t>
                </a:r>
                <a:r>
                  <a:rPr lang="da-DK" sz="2400" dirty="0" err="1" smtClean="0">
                    <a:solidFill>
                      <a:schemeClr val="bg1"/>
                    </a:solidFill>
                  </a:rPr>
                  <a:t>eigenstates</a:t>
                </a:r>
                <a:r>
                  <a:rPr lang="da-DK" sz="2400" dirty="0" smtClean="0">
                    <a:solidFill>
                      <a:schemeClr val="bg1"/>
                    </a:solidFill>
                  </a:rPr>
                  <a:t> </a:t>
                </a:r>
                <a:r>
                  <a:rPr lang="da-DK" sz="2400" dirty="0" err="1" smtClean="0">
                    <a:solidFill>
                      <a:schemeClr val="bg1"/>
                    </a:solidFill>
                  </a:rPr>
                  <a:t>are</a:t>
                </a:r>
                <a:r>
                  <a:rPr lang="da-DK" sz="2400" dirty="0" smtClean="0">
                    <a:solidFill>
                      <a:schemeClr val="bg1"/>
                    </a:solidFill>
                  </a:rPr>
                  <a:t> NOT </a:t>
                </a:r>
                <a:r>
                  <a:rPr lang="da-DK" sz="2400" dirty="0" err="1" smtClean="0">
                    <a:solidFill>
                      <a:schemeClr val="bg1"/>
                    </a:solidFill>
                  </a:rPr>
                  <a:t>identical</a:t>
                </a:r>
                <a:endParaRPr lang="da-DK" sz="2400" dirty="0" smtClean="0">
                  <a:solidFill>
                    <a:schemeClr val="bg1"/>
                  </a:solidFill>
                </a:endParaRPr>
              </a:p>
              <a:p>
                <a:endParaRPr lang="da-DK" sz="2400" dirty="0">
                  <a:solidFill>
                    <a:schemeClr val="bg1"/>
                  </a:solidFill>
                </a:endParaRPr>
              </a:p>
              <a:p>
                <a:r>
                  <a:rPr lang="da-DK" sz="2400" dirty="0" smtClean="0">
                    <a:solidFill>
                      <a:schemeClr val="bg1"/>
                    </a:solidFill>
                  </a:rPr>
                  <a:t>    </a:t>
                </a:r>
                <a:r>
                  <a:rPr lang="da-DK" sz="2400" dirty="0" err="1" smtClean="0">
                    <a:solidFill>
                      <a:schemeClr val="bg1"/>
                    </a:solidFill>
                  </a:rPr>
                  <a:t>Provided</a:t>
                </a:r>
                <a:r>
                  <a:rPr lang="da-DK" sz="2400" dirty="0" smtClean="0">
                    <a:solidFill>
                      <a:schemeClr val="bg1"/>
                    </a:solidFill>
                  </a:rPr>
                  <a:t> </a:t>
                </a:r>
                <a:r>
                  <a:rPr lang="da-DK" sz="2400" dirty="0" err="1" smtClean="0">
                    <a:solidFill>
                      <a:schemeClr val="bg1"/>
                    </a:solidFill>
                  </a:rPr>
                  <a:t>that</a:t>
                </a:r>
                <a:r>
                  <a:rPr lang="da-DK" sz="2400" dirty="0" smtClean="0">
                    <a:solidFill>
                      <a:schemeClr val="bg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da-DK" sz="2400" b="0" i="1" smtClean="0">
                        <a:solidFill>
                          <a:schemeClr val="bg1"/>
                        </a:solidFill>
                        <a:latin typeface="Cambria Math"/>
                      </a:rPr>
                      <m:t>𝑚</m:t>
                    </m:r>
                    <m:d>
                      <m:dPr>
                        <m:ctrlPr>
                          <a:rPr lang="da-DK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a-DK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a-DK" sz="2400" b="0" i="1" smtClean="0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𝜈</m:t>
                            </m:r>
                          </m:e>
                          <m:sub>
                            <m:r>
                              <a:rPr lang="da-DK" sz="2400" b="0" i="1" smtClean="0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1</m:t>
                            </m:r>
                          </m:sub>
                        </m:sSub>
                      </m:e>
                    </m:d>
                    <m:r>
                      <a:rPr lang="da-DK" sz="2400" b="0" i="1" smtClean="0">
                        <a:solidFill>
                          <a:schemeClr val="bg1"/>
                        </a:solidFill>
                        <a:latin typeface="Cambria Math"/>
                      </a:rPr>
                      <m:t>, </m:t>
                    </m:r>
                    <m:r>
                      <a:rPr lang="da-DK" sz="2400" b="0" i="1" smtClean="0">
                        <a:solidFill>
                          <a:schemeClr val="bg1"/>
                        </a:solidFill>
                        <a:latin typeface="Cambria Math"/>
                      </a:rPr>
                      <m:t>𝑚</m:t>
                    </m:r>
                    <m:d>
                      <m:dPr>
                        <m:ctrlPr>
                          <a:rPr lang="da-DK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a-DK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a-DK" sz="2400" b="0" i="1" smtClean="0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𝜈</m:t>
                            </m:r>
                          </m:e>
                          <m:sub>
                            <m:r>
                              <a:rPr lang="da-DK" sz="2400" b="0" i="1" smtClean="0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2</m:t>
                            </m:r>
                          </m:sub>
                        </m:sSub>
                      </m:e>
                    </m:d>
                    <m:r>
                      <a:rPr lang="da-DK" sz="2400" b="0" i="1" smtClean="0">
                        <a:solidFill>
                          <a:schemeClr val="bg1"/>
                        </a:solidFill>
                        <a:latin typeface="Cambria Math"/>
                      </a:rPr>
                      <m:t>, </m:t>
                    </m:r>
                    <m:r>
                      <a:rPr lang="da-DK" sz="2400" b="0" i="1" smtClean="0">
                        <a:solidFill>
                          <a:schemeClr val="bg1"/>
                        </a:solidFill>
                        <a:latin typeface="Cambria Math"/>
                      </a:rPr>
                      <m:t>𝑚</m:t>
                    </m:r>
                    <m:d>
                      <m:dPr>
                        <m:ctrlPr>
                          <a:rPr lang="da-DK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a-DK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a-DK" sz="2400" b="0" i="1" smtClean="0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𝜈</m:t>
                            </m:r>
                          </m:e>
                          <m:sub>
                            <m:r>
                              <a:rPr lang="da-DK" sz="2400" b="0" i="1" smtClean="0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3</m:t>
                            </m:r>
                          </m:sub>
                        </m:sSub>
                      </m:e>
                    </m:d>
                    <m:r>
                      <a:rPr lang="da-DK" sz="2400" b="0" i="1" smtClean="0">
                        <a:solidFill>
                          <a:schemeClr val="bg1"/>
                        </a:solidFill>
                        <a:latin typeface="Cambria Math"/>
                      </a:rPr>
                      <m:t> </m:t>
                    </m:r>
                  </m:oMath>
                </a14:m>
                <a:r>
                  <a:rPr lang="da-DK" sz="2400" dirty="0" err="1" smtClean="0">
                    <a:solidFill>
                      <a:schemeClr val="bg1"/>
                    </a:solidFill>
                  </a:rPr>
                  <a:t>are</a:t>
                </a:r>
                <a:r>
                  <a:rPr lang="da-DK" sz="2400" dirty="0" smtClean="0">
                    <a:solidFill>
                      <a:schemeClr val="bg1"/>
                    </a:solidFill>
                  </a:rPr>
                  <a:t> not </a:t>
                </a:r>
                <a:r>
                  <a:rPr lang="da-DK" sz="2400" dirty="0" err="1" smtClean="0">
                    <a:solidFill>
                      <a:schemeClr val="bg1"/>
                    </a:solidFill>
                  </a:rPr>
                  <a:t>identical</a:t>
                </a:r>
                <a:r>
                  <a:rPr lang="da-DK" sz="2400" dirty="0" smtClean="0">
                    <a:solidFill>
                      <a:schemeClr val="bg1"/>
                    </a:solidFill>
                  </a:rPr>
                  <a:t> </a:t>
                </a:r>
                <a:r>
                  <a:rPr lang="da-DK" sz="2400" dirty="0" err="1" smtClean="0">
                    <a:solidFill>
                      <a:schemeClr val="bg1"/>
                    </a:solidFill>
                  </a:rPr>
                  <a:t>this</a:t>
                </a:r>
                <a:r>
                  <a:rPr lang="da-DK" sz="2400" dirty="0" smtClean="0">
                    <a:solidFill>
                      <a:schemeClr val="bg1"/>
                    </a:solidFill>
                  </a:rPr>
                  <a:t> </a:t>
                </a:r>
              </a:p>
              <a:p>
                <a:r>
                  <a:rPr lang="da-DK" sz="2400" dirty="0">
                    <a:solidFill>
                      <a:schemeClr val="bg1"/>
                    </a:solidFill>
                  </a:rPr>
                  <a:t> </a:t>
                </a:r>
                <a:r>
                  <a:rPr lang="da-DK" sz="2400" dirty="0" smtClean="0">
                    <a:solidFill>
                      <a:schemeClr val="bg1"/>
                    </a:solidFill>
                  </a:rPr>
                  <a:t>   </a:t>
                </a:r>
                <a:r>
                  <a:rPr lang="da-DK" sz="2400" dirty="0" err="1" smtClean="0">
                    <a:solidFill>
                      <a:schemeClr val="bg1"/>
                    </a:solidFill>
                  </a:rPr>
                  <a:t>leads</a:t>
                </a:r>
                <a:r>
                  <a:rPr lang="da-DK" sz="2400" dirty="0" smtClean="0">
                    <a:solidFill>
                      <a:schemeClr val="bg1"/>
                    </a:solidFill>
                  </a:rPr>
                  <a:t> to neutrino oscillations</a:t>
                </a:r>
                <a:endParaRPr lang="da-DK" sz="2400" dirty="0">
                  <a:solidFill>
                    <a:schemeClr val="bg1"/>
                  </a:solidFill>
                </a:endParaRPr>
              </a:p>
              <a:p>
                <a:endParaRPr lang="da-DK" sz="2400" dirty="0" smtClean="0">
                  <a:solidFill>
                    <a:schemeClr val="bg1"/>
                  </a:solidFill>
                </a:endParaRPr>
              </a:p>
              <a:p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800" y="116632"/>
                <a:ext cx="7570406" cy="7354834"/>
              </a:xfrm>
              <a:prstGeom prst="rect">
                <a:avLst/>
              </a:prstGeom>
              <a:blipFill rotWithShape="1">
                <a:blip r:embed="rId3"/>
                <a:stretch>
                  <a:fillRect t="-10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Oval 4"/>
          <p:cNvSpPr>
            <a:spLocks noChangeArrowheads="1"/>
          </p:cNvSpPr>
          <p:nvPr/>
        </p:nvSpPr>
        <p:spPr bwMode="auto">
          <a:xfrm>
            <a:off x="529493" y="977826"/>
            <a:ext cx="2286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a-DK">
              <a:solidFill>
                <a:srgbClr val="000000"/>
              </a:solidFill>
            </a:endParaRPr>
          </a:p>
        </p:txBody>
      </p:sp>
      <p:sp>
        <p:nvSpPr>
          <p:cNvPr id="4" name="Oval 4"/>
          <p:cNvSpPr>
            <a:spLocks noChangeArrowheads="1"/>
          </p:cNvSpPr>
          <p:nvPr/>
        </p:nvSpPr>
        <p:spPr bwMode="auto">
          <a:xfrm>
            <a:off x="529493" y="1692746"/>
            <a:ext cx="2286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a-DK">
              <a:solidFill>
                <a:srgbClr val="000000"/>
              </a:solidFill>
            </a:endParaRPr>
          </a:p>
        </p:txBody>
      </p:sp>
      <p:sp>
        <p:nvSpPr>
          <p:cNvPr id="5" name="Oval 4"/>
          <p:cNvSpPr>
            <a:spLocks noChangeArrowheads="1"/>
          </p:cNvSpPr>
          <p:nvPr/>
        </p:nvSpPr>
        <p:spPr bwMode="auto">
          <a:xfrm>
            <a:off x="516414" y="2420888"/>
            <a:ext cx="2286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a-DK">
              <a:solidFill>
                <a:srgbClr val="000000"/>
              </a:solidFill>
            </a:endParaRPr>
          </a:p>
        </p:txBody>
      </p:sp>
      <p:sp>
        <p:nvSpPr>
          <p:cNvPr id="6" name="Oval 4"/>
          <p:cNvSpPr>
            <a:spLocks noChangeArrowheads="1"/>
          </p:cNvSpPr>
          <p:nvPr/>
        </p:nvSpPr>
        <p:spPr bwMode="auto">
          <a:xfrm>
            <a:off x="516414" y="3068960"/>
            <a:ext cx="2286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a-DK">
              <a:solidFill>
                <a:srgbClr val="000000"/>
              </a:solidFill>
            </a:endParaRPr>
          </a:p>
        </p:txBody>
      </p:sp>
      <p:sp>
        <p:nvSpPr>
          <p:cNvPr id="7" name="Oval 4"/>
          <p:cNvSpPr>
            <a:spLocks noChangeArrowheads="1"/>
          </p:cNvSpPr>
          <p:nvPr/>
        </p:nvSpPr>
        <p:spPr bwMode="auto">
          <a:xfrm>
            <a:off x="516414" y="3933056"/>
            <a:ext cx="2286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a-DK">
              <a:solidFill>
                <a:srgbClr val="000000"/>
              </a:solidFill>
            </a:endParaRPr>
          </a:p>
        </p:txBody>
      </p:sp>
      <p:sp>
        <p:nvSpPr>
          <p:cNvPr id="8" name="Oval 4"/>
          <p:cNvSpPr>
            <a:spLocks noChangeArrowheads="1"/>
          </p:cNvSpPr>
          <p:nvPr/>
        </p:nvSpPr>
        <p:spPr bwMode="auto">
          <a:xfrm>
            <a:off x="529493" y="5085184"/>
            <a:ext cx="2286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a-DK">
              <a:solidFill>
                <a:srgbClr val="000000"/>
              </a:solidFill>
            </a:endParaRPr>
          </a:p>
        </p:txBody>
      </p:sp>
      <p:sp>
        <p:nvSpPr>
          <p:cNvPr id="9" name="Oval 4"/>
          <p:cNvSpPr>
            <a:spLocks noChangeArrowheads="1"/>
          </p:cNvSpPr>
          <p:nvPr/>
        </p:nvSpPr>
        <p:spPr bwMode="auto">
          <a:xfrm>
            <a:off x="516414" y="6237312"/>
            <a:ext cx="2286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a-D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8785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7154" name="Text Box 2"/>
          <p:cNvSpPr txBox="1">
            <a:spLocks noChangeArrowheads="1"/>
          </p:cNvSpPr>
          <p:nvPr/>
        </p:nvSpPr>
        <p:spPr bwMode="auto">
          <a:xfrm>
            <a:off x="258763" y="228600"/>
            <a:ext cx="88852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 sz="2400">
                <a:solidFill>
                  <a:schemeClr val="bg1"/>
                </a:solidFill>
              </a:rPr>
              <a:t>WHAT IS THE PRESENT BOUND ON THE NEUTRINO MASS?</a:t>
            </a:r>
            <a:endParaRPr lang="en-US" sz="2400">
              <a:solidFill>
                <a:schemeClr val="bg1"/>
              </a:solidFill>
            </a:endParaRPr>
          </a:p>
        </p:txBody>
      </p:sp>
      <p:sp>
        <p:nvSpPr>
          <p:cNvPr id="817160" name="Text Box 8"/>
          <p:cNvSpPr txBox="1">
            <a:spLocks noChangeArrowheads="1"/>
          </p:cNvSpPr>
          <p:nvPr/>
        </p:nvSpPr>
        <p:spPr bwMode="auto">
          <a:xfrm>
            <a:off x="304800" y="1193800"/>
            <a:ext cx="79438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 sz="2000">
                <a:solidFill>
                  <a:schemeClr val="bg1"/>
                </a:solidFill>
              </a:rPr>
              <a:t>DEPENDS ON DATA SETS USED AND ALLOWED PARAMETERS </a:t>
            </a:r>
            <a:endParaRPr lang="en-US" sz="2000">
              <a:solidFill>
                <a:schemeClr val="bg1"/>
              </a:solidFill>
            </a:endParaRPr>
          </a:p>
        </p:txBody>
      </p:sp>
      <p:sp>
        <p:nvSpPr>
          <p:cNvPr id="817163" name="Text Box 11"/>
          <p:cNvSpPr txBox="1">
            <a:spLocks noChangeArrowheads="1"/>
          </p:cNvSpPr>
          <p:nvPr/>
        </p:nvSpPr>
        <p:spPr bwMode="auto">
          <a:xfrm>
            <a:off x="304800" y="1828800"/>
            <a:ext cx="64881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 sz="2000" dirty="0">
                <a:solidFill>
                  <a:schemeClr val="bg1"/>
                </a:solidFill>
              </a:rPr>
              <a:t>THERE </a:t>
            </a:r>
            <a:r>
              <a:rPr lang="da-DK" sz="2000" dirty="0" smtClean="0">
                <a:solidFill>
                  <a:schemeClr val="bg1"/>
                </a:solidFill>
              </a:rPr>
              <a:t>ARE  </a:t>
            </a:r>
            <a:r>
              <a:rPr lang="da-DK" sz="2000" u="sng" dirty="0">
                <a:solidFill>
                  <a:schemeClr val="bg1"/>
                </a:solidFill>
              </a:rPr>
              <a:t>MANY</a:t>
            </a:r>
            <a:r>
              <a:rPr lang="da-DK" sz="2000" dirty="0">
                <a:solidFill>
                  <a:schemeClr val="bg1"/>
                </a:solidFill>
              </a:rPr>
              <a:t>  ANALYSES IN THE LITERATURE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228184" y="5517232"/>
            <a:ext cx="20143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smtClean="0">
                <a:solidFill>
                  <a:schemeClr val="bg1"/>
                </a:solidFill>
              </a:rPr>
              <a:t>AGHANIM ET AL.</a:t>
            </a:r>
            <a:endParaRPr lang="da-DK" dirty="0">
              <a:solidFill>
                <a:schemeClr val="bg1"/>
              </a:solidFill>
            </a:endParaRPr>
          </a:p>
          <a:p>
            <a:r>
              <a:rPr lang="da-DK" dirty="0" smtClean="0">
                <a:solidFill>
                  <a:schemeClr val="bg1"/>
                </a:solidFill>
              </a:rPr>
              <a:t>(PLANCK 2018)</a:t>
            </a:r>
          </a:p>
        </p:txBody>
      </p:sp>
      <p:pic>
        <p:nvPicPr>
          <p:cNvPr id="2" name="Billed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013" y="2372866"/>
            <a:ext cx="5352306" cy="4080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19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99592" y="5427824"/>
            <a:ext cx="31598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err="1" smtClean="0">
                <a:solidFill>
                  <a:schemeClr val="bg1"/>
                </a:solidFill>
              </a:rPr>
              <a:t>Choudhury</a:t>
            </a:r>
            <a:r>
              <a:rPr lang="da-DK" dirty="0" smtClean="0">
                <a:solidFill>
                  <a:schemeClr val="bg1"/>
                </a:solidFill>
              </a:rPr>
              <a:t> &amp; STH 1907.xxxx</a:t>
            </a:r>
            <a:endParaRPr lang="da-DK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/>
              <p:cNvSpPr txBox="1"/>
              <p:nvPr/>
            </p:nvSpPr>
            <p:spPr>
              <a:xfrm>
                <a:off x="827584" y="620688"/>
                <a:ext cx="7218899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a-DK" dirty="0" smtClean="0">
                    <a:solidFill>
                      <a:schemeClr val="bg1"/>
                    </a:solidFill>
                  </a:rPr>
                  <a:t>THE </a:t>
                </a:r>
                <a:r>
                  <a:rPr lang="da-DK" dirty="0">
                    <a:solidFill>
                      <a:schemeClr val="bg1"/>
                    </a:solidFill>
                  </a:rPr>
                  <a:t>C</a:t>
                </a:r>
                <a:r>
                  <a:rPr lang="da-DK" dirty="0" smtClean="0">
                    <a:solidFill>
                      <a:schemeClr val="bg1"/>
                    </a:solidFill>
                  </a:rPr>
                  <a:t>URRENT BOUND IS ROUGHLY </a:t>
                </a:r>
                <a14:m>
                  <m:oMath xmlns:m="http://schemas.openxmlformats.org/officeDocument/2006/math">
                    <m:r>
                      <a:rPr lang="da-DK" b="0" i="1" smtClean="0">
                        <a:solidFill>
                          <a:schemeClr val="bg1"/>
                        </a:solidFill>
                        <a:latin typeface="Cambria Math"/>
                      </a:rPr>
                      <m:t>∑</m:t>
                    </m:r>
                    <m:sSub>
                      <m:sSubPr>
                        <m:ctrlPr>
                          <a:rPr lang="da-DK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a-DK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𝑚</m:t>
                        </m:r>
                      </m:e>
                      <m:sub>
                        <m:r>
                          <a:rPr lang="da-DK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𝜈</m:t>
                        </m:r>
                      </m:sub>
                    </m:sSub>
                    <m:r>
                      <a:rPr lang="da-DK" b="0" i="1" smtClean="0">
                        <a:solidFill>
                          <a:schemeClr val="bg1"/>
                        </a:solidFill>
                        <a:latin typeface="Cambria Math"/>
                      </a:rPr>
                      <m:t>&lt;</m:t>
                    </m:r>
                    <m:r>
                      <a:rPr lang="da-DK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0.10−</m:t>
                    </m:r>
                    <m:r>
                      <a:rPr lang="da-DK" b="0" i="1" smtClean="0">
                        <a:solidFill>
                          <a:schemeClr val="bg1"/>
                        </a:solidFill>
                        <a:latin typeface="Cambria Math"/>
                      </a:rPr>
                      <m:t>0.12</m:t>
                    </m:r>
                  </m:oMath>
                </a14:m>
                <a:r>
                  <a:rPr lang="da-DK" dirty="0" smtClean="0">
                    <a:solidFill>
                      <a:schemeClr val="bg1"/>
                    </a:solidFill>
                  </a:rPr>
                  <a:t> </a:t>
                </a:r>
                <a:r>
                  <a:rPr lang="da-DK" dirty="0" err="1" smtClean="0">
                    <a:solidFill>
                      <a:schemeClr val="bg1"/>
                    </a:solidFill>
                  </a:rPr>
                  <a:t>eV</a:t>
                </a:r>
                <a:r>
                  <a:rPr lang="da-DK" dirty="0" smtClean="0">
                    <a:solidFill>
                      <a:schemeClr val="bg1"/>
                    </a:solidFill>
                  </a:rPr>
                  <a:t> BUT</a:t>
                </a:r>
              </a:p>
              <a:p>
                <a:r>
                  <a:rPr lang="da-DK" dirty="0" smtClean="0">
                    <a:solidFill>
                      <a:schemeClr val="bg1"/>
                    </a:solidFill>
                  </a:rPr>
                  <a:t>THIS DEPENDS SIGNIFICANTLY ON THE DATA USED AND THE</a:t>
                </a:r>
              </a:p>
              <a:p>
                <a:r>
                  <a:rPr lang="da-DK" dirty="0" smtClean="0">
                    <a:solidFill>
                      <a:schemeClr val="bg1"/>
                    </a:solidFill>
                  </a:rPr>
                  <a:t>MODEL SPACE</a:t>
                </a:r>
              </a:p>
            </p:txBody>
          </p:sp>
        </mc:Choice>
        <mc:Fallback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7584" y="620688"/>
                <a:ext cx="7218899" cy="923330"/>
              </a:xfrm>
              <a:prstGeom prst="rect">
                <a:avLst/>
              </a:prstGeom>
              <a:blipFill>
                <a:blip r:embed="rId3"/>
                <a:stretch>
                  <a:fillRect l="-760" t="-3974" b="-9934"/>
                </a:stretch>
              </a:blipFill>
            </p:spPr>
            <p:txBody>
              <a:bodyPr/>
              <a:lstStyle/>
              <a:p>
                <a:r>
                  <a:rPr lang="da-DK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Billed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628800"/>
            <a:ext cx="7660064" cy="3703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742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\\ad.nfit.au.dk\NFDFS\Users\steen\Documents\im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504295"/>
            <a:ext cx="7495354" cy="3619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398465" y="640875"/>
                <a:ext cx="8212505" cy="147732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a-DK" dirty="0" smtClean="0">
                    <a:solidFill>
                      <a:schemeClr val="bg1"/>
                    </a:solidFill>
                  </a:rPr>
                  <a:t>Is the </a:t>
                </a:r>
                <a:r>
                  <a:rPr lang="da-DK" dirty="0" err="1" smtClean="0">
                    <a:solidFill>
                      <a:schemeClr val="bg1"/>
                    </a:solidFill>
                  </a:rPr>
                  <a:t>inverted</a:t>
                </a:r>
                <a:r>
                  <a:rPr lang="da-DK" dirty="0" smtClean="0">
                    <a:solidFill>
                      <a:schemeClr val="bg1"/>
                    </a:solidFill>
                  </a:rPr>
                  <a:t> </a:t>
                </a:r>
                <a:r>
                  <a:rPr lang="da-DK" dirty="0" err="1" smtClean="0">
                    <a:solidFill>
                      <a:schemeClr val="bg1"/>
                    </a:solidFill>
                  </a:rPr>
                  <a:t>hierarchy</a:t>
                </a:r>
                <a:r>
                  <a:rPr lang="da-DK" dirty="0" smtClean="0">
                    <a:solidFill>
                      <a:schemeClr val="bg1"/>
                    </a:solidFill>
                  </a:rPr>
                  <a:t> </a:t>
                </a:r>
                <a:r>
                  <a:rPr lang="da-DK" dirty="0" err="1" smtClean="0">
                    <a:solidFill>
                      <a:schemeClr val="bg1"/>
                    </a:solidFill>
                  </a:rPr>
                  <a:t>already</a:t>
                </a:r>
                <a:r>
                  <a:rPr lang="da-DK" dirty="0" smtClean="0">
                    <a:solidFill>
                      <a:schemeClr val="bg1"/>
                    </a:solidFill>
                  </a:rPr>
                  <a:t> </a:t>
                </a:r>
                <a:r>
                  <a:rPr lang="da-DK" dirty="0" err="1" smtClean="0">
                    <a:solidFill>
                      <a:schemeClr val="bg1"/>
                    </a:solidFill>
                  </a:rPr>
                  <a:t>disfavoured</a:t>
                </a:r>
                <a:r>
                  <a:rPr lang="da-DK" dirty="0" smtClean="0">
                    <a:solidFill>
                      <a:schemeClr val="bg1"/>
                    </a:solidFill>
                  </a:rPr>
                  <a:t>?</a:t>
                </a:r>
              </a:p>
              <a:p>
                <a:r>
                  <a:rPr lang="da-DK" dirty="0" smtClean="0">
                    <a:solidFill>
                      <a:schemeClr val="bg1"/>
                    </a:solidFill>
                  </a:rPr>
                  <a:t>Not </a:t>
                </a:r>
                <a:r>
                  <a:rPr lang="da-DK" dirty="0" err="1" smtClean="0">
                    <a:solidFill>
                      <a:schemeClr val="bg1"/>
                    </a:solidFill>
                  </a:rPr>
                  <a:t>really</a:t>
                </a:r>
                <a:r>
                  <a:rPr lang="da-DK" dirty="0" smtClean="0">
                    <a:solidFill>
                      <a:schemeClr val="bg1"/>
                    </a:solidFill>
                  </a:rPr>
                  <a:t> – a </a:t>
                </a:r>
                <a:r>
                  <a:rPr lang="da-DK" dirty="0" err="1" smtClean="0">
                    <a:solidFill>
                      <a:schemeClr val="bg1"/>
                    </a:solidFill>
                  </a:rPr>
                  <a:t>significantly</a:t>
                </a:r>
                <a:r>
                  <a:rPr lang="da-DK" dirty="0" smtClean="0">
                    <a:solidFill>
                      <a:schemeClr val="bg1"/>
                    </a:solidFill>
                  </a:rPr>
                  <a:t> </a:t>
                </a:r>
                <a:r>
                  <a:rPr lang="da-DK" dirty="0" err="1" smtClean="0">
                    <a:solidFill>
                      <a:schemeClr val="bg1"/>
                    </a:solidFill>
                  </a:rPr>
                  <a:t>better</a:t>
                </a:r>
                <a:r>
                  <a:rPr lang="da-DK" dirty="0" smtClean="0">
                    <a:solidFill>
                      <a:schemeClr val="bg1"/>
                    </a:solidFill>
                  </a:rPr>
                  <a:t> </a:t>
                </a:r>
                <a:r>
                  <a:rPr lang="da-DK" dirty="0" err="1" smtClean="0">
                    <a:solidFill>
                      <a:schemeClr val="bg1"/>
                    </a:solidFill>
                  </a:rPr>
                  <a:t>sensitivity</a:t>
                </a:r>
                <a:r>
                  <a:rPr lang="da-DK" dirty="0" smtClean="0">
                    <a:solidFill>
                      <a:schemeClr val="bg1"/>
                    </a:solidFill>
                  </a:rPr>
                  <a:t> is still </a:t>
                </a:r>
                <a:r>
                  <a:rPr lang="da-DK" dirty="0" err="1" smtClean="0">
                    <a:solidFill>
                      <a:schemeClr val="bg1"/>
                    </a:solidFill>
                  </a:rPr>
                  <a:t>required</a:t>
                </a:r>
                <a:r>
                  <a:rPr lang="da-DK" dirty="0" smtClean="0">
                    <a:solidFill>
                      <a:schemeClr val="bg1"/>
                    </a:solidFill>
                  </a:rPr>
                  <a:t> for </a:t>
                </a:r>
                <a:r>
                  <a:rPr lang="da-DK" dirty="0" err="1" smtClean="0">
                    <a:solidFill>
                      <a:schemeClr val="bg1"/>
                    </a:solidFill>
                  </a:rPr>
                  <a:t>such</a:t>
                </a:r>
                <a:r>
                  <a:rPr lang="da-DK" dirty="0" smtClean="0">
                    <a:solidFill>
                      <a:schemeClr val="bg1"/>
                    </a:solidFill>
                  </a:rPr>
                  <a:t> a statement</a:t>
                </a:r>
              </a:p>
              <a:p>
                <a:r>
                  <a:rPr lang="da-DK" dirty="0" err="1">
                    <a:solidFill>
                      <a:schemeClr val="bg1"/>
                    </a:solidFill>
                  </a:rPr>
                  <a:t>e</a:t>
                </a:r>
                <a:r>
                  <a:rPr lang="da-DK" dirty="0" err="1" smtClean="0">
                    <a:solidFill>
                      <a:schemeClr val="bg1"/>
                    </a:solidFill>
                  </a:rPr>
                  <a:t>ven</a:t>
                </a:r>
                <a:r>
                  <a:rPr lang="da-DK" dirty="0" smtClean="0">
                    <a:solidFill>
                      <a:schemeClr val="bg1"/>
                    </a:solidFill>
                  </a:rPr>
                  <a:t> with the most </a:t>
                </a:r>
                <a:r>
                  <a:rPr lang="da-DK" dirty="0" err="1" smtClean="0">
                    <a:solidFill>
                      <a:schemeClr val="bg1"/>
                    </a:solidFill>
                  </a:rPr>
                  <a:t>optimistic</a:t>
                </a:r>
                <a:r>
                  <a:rPr lang="da-DK" dirty="0" smtClean="0">
                    <a:solidFill>
                      <a:schemeClr val="bg1"/>
                    </a:solidFill>
                  </a:rPr>
                  <a:t> data </a:t>
                </a:r>
                <a:r>
                  <a:rPr lang="da-DK" dirty="0" err="1" smtClean="0">
                    <a:solidFill>
                      <a:schemeClr val="bg1"/>
                    </a:solidFill>
                  </a:rPr>
                  <a:t>combinations</a:t>
                </a:r>
                <a:endParaRPr lang="da-DK" dirty="0" smtClean="0">
                  <a:solidFill>
                    <a:schemeClr val="bg1"/>
                  </a:solidFill>
                </a:endParaRPr>
              </a:p>
              <a:p>
                <a:r>
                  <a:rPr lang="da-DK" dirty="0" smtClean="0">
                    <a:solidFill>
                      <a:schemeClr val="bg1"/>
                    </a:solidFill>
                  </a:rPr>
                  <a:t>A </a:t>
                </a:r>
                <a:r>
                  <a:rPr lang="da-DK" dirty="0" err="1" smtClean="0">
                    <a:solidFill>
                      <a:schemeClr val="bg1"/>
                    </a:solidFill>
                  </a:rPr>
                  <a:t>conclusive</a:t>
                </a:r>
                <a:r>
                  <a:rPr lang="da-DK" dirty="0" smtClean="0">
                    <a:solidFill>
                      <a:schemeClr val="bg1"/>
                    </a:solidFill>
                  </a:rPr>
                  <a:t> </a:t>
                </a:r>
                <a:r>
                  <a:rPr lang="da-DK" dirty="0" err="1" smtClean="0">
                    <a:solidFill>
                      <a:schemeClr val="bg1"/>
                    </a:solidFill>
                  </a:rPr>
                  <a:t>measurement</a:t>
                </a:r>
                <a:r>
                  <a:rPr lang="da-DK" dirty="0" smtClean="0">
                    <a:solidFill>
                      <a:schemeClr val="bg1"/>
                    </a:solidFill>
                  </a:rPr>
                  <a:t> </a:t>
                </a:r>
                <a:r>
                  <a:rPr lang="da-DK" dirty="0" err="1" smtClean="0">
                    <a:solidFill>
                      <a:schemeClr val="bg1"/>
                    </a:solidFill>
                  </a:rPr>
                  <a:t>requires</a:t>
                </a:r>
                <a:r>
                  <a:rPr lang="da-DK" dirty="0" smtClean="0">
                    <a:solidFill>
                      <a:schemeClr val="bg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da-DK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𝜎</m:t>
                    </m:r>
                    <m:r>
                      <a:rPr lang="da-DK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(∑</m:t>
                    </m:r>
                    <m:sSub>
                      <m:sSubPr>
                        <m:ctrlPr>
                          <a:rPr lang="da-DK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a-DK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da-DK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𝜈</m:t>
                        </m:r>
                      </m:sub>
                    </m:sSub>
                    <m:r>
                      <a:rPr lang="da-DK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)∼0.01−0.02</m:t>
                    </m:r>
                  </m:oMath>
                </a14:m>
                <a:r>
                  <a:rPr lang="da-DK" dirty="0" smtClean="0">
                    <a:solidFill>
                      <a:schemeClr val="bg1"/>
                    </a:solidFill>
                  </a:rPr>
                  <a:t> eV</a:t>
                </a:r>
              </a:p>
              <a:p>
                <a:r>
                  <a:rPr lang="da-DK" dirty="0" smtClean="0">
                    <a:solidFill>
                      <a:schemeClr val="bg1"/>
                    </a:solidFill>
                  </a:rPr>
                  <a:t>(</a:t>
                </a:r>
                <a:r>
                  <a:rPr lang="da-DK" dirty="0" err="1" smtClean="0">
                    <a:solidFill>
                      <a:schemeClr val="bg1"/>
                    </a:solidFill>
                  </a:rPr>
                  <a:t>see</a:t>
                </a:r>
                <a:r>
                  <a:rPr lang="da-DK" dirty="0" smtClean="0">
                    <a:solidFill>
                      <a:schemeClr val="bg1"/>
                    </a:solidFill>
                  </a:rPr>
                  <a:t> STH &amp; </a:t>
                </a:r>
                <a:r>
                  <a:rPr lang="da-DK" dirty="0" err="1" smtClean="0">
                    <a:solidFill>
                      <a:schemeClr val="bg1"/>
                    </a:solidFill>
                  </a:rPr>
                  <a:t>Schwetz</a:t>
                </a:r>
                <a:r>
                  <a:rPr lang="da-DK" dirty="0" smtClean="0">
                    <a:solidFill>
                      <a:schemeClr val="bg1"/>
                    </a:solidFill>
                  </a:rPr>
                  <a:t> 16, </a:t>
                </a:r>
                <a:r>
                  <a:rPr lang="da-DK" dirty="0" err="1" smtClean="0">
                    <a:solidFill>
                      <a:schemeClr val="bg1"/>
                    </a:solidFill>
                  </a:rPr>
                  <a:t>Mahony</a:t>
                </a:r>
                <a:r>
                  <a:rPr lang="da-DK" dirty="0" smtClean="0">
                    <a:solidFill>
                      <a:schemeClr val="bg1"/>
                    </a:solidFill>
                  </a:rPr>
                  <a:t> et al. 19)</a:t>
                </a:r>
                <a:endParaRPr lang="da-DK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8465" y="640875"/>
                <a:ext cx="8212505" cy="1477328"/>
              </a:xfrm>
              <a:prstGeom prst="rect">
                <a:avLst/>
              </a:prstGeom>
              <a:blipFill>
                <a:blip r:embed="rId4"/>
                <a:stretch>
                  <a:fillRect l="-593" t="-2066" b="-5785"/>
                </a:stretch>
              </a:blipFill>
            </p:spPr>
            <p:txBody>
              <a:bodyPr/>
              <a:lstStyle/>
              <a:p>
                <a:r>
                  <a:rPr lang="da-DK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/>
          <p:cNvSpPr txBox="1"/>
          <p:nvPr/>
        </p:nvSpPr>
        <p:spPr>
          <a:xfrm>
            <a:off x="683568" y="6124654"/>
            <a:ext cx="39549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smtClean="0">
                <a:solidFill>
                  <a:schemeClr val="bg1"/>
                </a:solidFill>
              </a:rPr>
              <a:t>STH &amp; </a:t>
            </a:r>
            <a:r>
              <a:rPr lang="da-DK" dirty="0" err="1" smtClean="0">
                <a:solidFill>
                  <a:schemeClr val="bg1"/>
                </a:solidFill>
              </a:rPr>
              <a:t>Schwetz</a:t>
            </a:r>
            <a:r>
              <a:rPr lang="da-DK" dirty="0" smtClean="0">
                <a:solidFill>
                  <a:schemeClr val="bg1"/>
                </a:solidFill>
              </a:rPr>
              <a:t>, 1606.04691 (JCAP)</a:t>
            </a:r>
          </a:p>
        </p:txBody>
      </p:sp>
    </p:spTree>
    <p:extLst>
      <p:ext uri="{BB962C8B-B14F-4D97-AF65-F5344CB8AC3E}">
        <p14:creationId xmlns:p14="http://schemas.microsoft.com/office/powerpoint/2010/main" val="386388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0810"/>
            <a:ext cx="9143999" cy="3908688"/>
          </a:xfrm>
          <a:prstGeom prst="rect">
            <a:avLst/>
          </a:prstGeom>
        </p:spPr>
      </p:pic>
      <p:sp>
        <p:nvSpPr>
          <p:cNvPr id="3" name="Tekstfelt 2"/>
          <p:cNvSpPr txBox="1"/>
          <p:nvPr/>
        </p:nvSpPr>
        <p:spPr>
          <a:xfrm>
            <a:off x="539552" y="4437112"/>
            <a:ext cx="31598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err="1" smtClean="0">
                <a:solidFill>
                  <a:schemeClr val="bg1"/>
                </a:solidFill>
              </a:rPr>
              <a:t>Choudhury</a:t>
            </a:r>
            <a:r>
              <a:rPr lang="da-DK" dirty="0" smtClean="0">
                <a:solidFill>
                  <a:schemeClr val="bg1"/>
                </a:solidFill>
              </a:rPr>
              <a:t> &amp; STH 1907.xxxx</a:t>
            </a:r>
            <a:endParaRPr lang="da-DK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kstfelt 3"/>
              <p:cNvSpPr txBox="1"/>
              <p:nvPr/>
            </p:nvSpPr>
            <p:spPr>
              <a:xfrm>
                <a:off x="899592" y="5373216"/>
                <a:ext cx="7909922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a-DK" dirty="0" smtClean="0">
                    <a:solidFill>
                      <a:schemeClr val="bg1"/>
                    </a:solidFill>
                  </a:rPr>
                  <a:t>Note </a:t>
                </a:r>
                <a:r>
                  <a:rPr lang="da-DK" dirty="0" err="1" smtClean="0">
                    <a:solidFill>
                      <a:schemeClr val="bg1"/>
                    </a:solidFill>
                  </a:rPr>
                  <a:t>that</a:t>
                </a:r>
                <a:r>
                  <a:rPr lang="da-DK" dirty="0" smtClean="0">
                    <a:solidFill>
                      <a:schemeClr val="bg1"/>
                    </a:solidFill>
                  </a:rPr>
                  <a:t> the normal </a:t>
                </a:r>
                <a:r>
                  <a:rPr lang="da-DK" dirty="0" err="1" smtClean="0">
                    <a:solidFill>
                      <a:schemeClr val="bg1"/>
                    </a:solidFill>
                  </a:rPr>
                  <a:t>hierarchy</a:t>
                </a:r>
                <a:r>
                  <a:rPr lang="da-DK" dirty="0" smtClean="0">
                    <a:solidFill>
                      <a:schemeClr val="bg1"/>
                    </a:solidFill>
                  </a:rPr>
                  <a:t> is </a:t>
                </a:r>
                <a:r>
                  <a:rPr lang="da-DK" dirty="0" err="1" smtClean="0">
                    <a:solidFill>
                      <a:schemeClr val="bg1"/>
                    </a:solidFill>
                  </a:rPr>
                  <a:t>also</a:t>
                </a:r>
                <a:r>
                  <a:rPr lang="da-DK" dirty="0" smtClean="0">
                    <a:solidFill>
                      <a:schemeClr val="bg1"/>
                    </a:solidFill>
                  </a:rPr>
                  <a:t> </a:t>
                </a:r>
                <a:r>
                  <a:rPr lang="da-DK" dirty="0" err="1" smtClean="0">
                    <a:solidFill>
                      <a:schemeClr val="bg1"/>
                    </a:solidFill>
                  </a:rPr>
                  <a:t>favoured</a:t>
                </a:r>
                <a:r>
                  <a:rPr lang="da-DK" dirty="0" smtClean="0">
                    <a:solidFill>
                      <a:schemeClr val="bg1"/>
                    </a:solidFill>
                  </a:rPr>
                  <a:t> by oscillation data by</a:t>
                </a:r>
              </a:p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a-DK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Δ</m:t>
                    </m:r>
                    <m:sSup>
                      <m:sSupPr>
                        <m:ctrlPr>
                          <a:rPr lang="da-DK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a-DK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𝜒</m:t>
                        </m:r>
                      </m:e>
                      <m:sup>
                        <m:r>
                          <a:rPr lang="da-DK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da-DK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∼4−9</m:t>
                    </m:r>
                  </m:oMath>
                </a14:m>
                <a:r>
                  <a:rPr lang="da-DK" dirty="0" smtClean="0">
                    <a:solidFill>
                      <a:schemeClr val="bg1"/>
                    </a:solidFill>
                  </a:rPr>
                  <a:t> (</a:t>
                </a:r>
                <a:r>
                  <a:rPr lang="da-DK" dirty="0" err="1" smtClean="0">
                    <a:solidFill>
                      <a:schemeClr val="bg1"/>
                    </a:solidFill>
                  </a:rPr>
                  <a:t>depending</a:t>
                </a:r>
                <a:r>
                  <a:rPr lang="da-DK" dirty="0" smtClean="0">
                    <a:solidFill>
                      <a:schemeClr val="bg1"/>
                    </a:solidFill>
                  </a:rPr>
                  <a:t> on the data </a:t>
                </a:r>
                <a:r>
                  <a:rPr lang="da-DK" dirty="0" err="1" smtClean="0">
                    <a:solidFill>
                      <a:schemeClr val="bg1"/>
                    </a:solidFill>
                  </a:rPr>
                  <a:t>used</a:t>
                </a:r>
                <a:r>
                  <a:rPr lang="da-DK" dirty="0" smtClean="0">
                    <a:solidFill>
                      <a:schemeClr val="bg1"/>
                    </a:solidFill>
                  </a:rPr>
                  <a:t>, </a:t>
                </a:r>
                <a:r>
                  <a:rPr lang="da-DK" dirty="0" err="1" smtClean="0">
                    <a:solidFill>
                      <a:schemeClr val="bg1"/>
                    </a:solidFill>
                  </a:rPr>
                  <a:t>see</a:t>
                </a:r>
                <a:r>
                  <a:rPr lang="da-DK" dirty="0" smtClean="0">
                    <a:solidFill>
                      <a:schemeClr val="bg1"/>
                    </a:solidFill>
                  </a:rPr>
                  <a:t> </a:t>
                </a:r>
                <a:r>
                  <a:rPr lang="da-DK" dirty="0">
                    <a:solidFill>
                      <a:schemeClr val="bg1"/>
                    </a:solidFill>
                  </a:rPr>
                  <a:t>Esteban et al. </a:t>
                </a:r>
                <a:r>
                  <a:rPr lang="da-DK" dirty="0" smtClean="0">
                    <a:solidFill>
                      <a:schemeClr val="bg1"/>
                    </a:solidFill>
                  </a:rPr>
                  <a:t>1811.05487).  </a:t>
                </a:r>
                <a:endParaRPr lang="da-DK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4" name="Tekstfelt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9592" y="5373216"/>
                <a:ext cx="7909922" cy="646331"/>
              </a:xfrm>
              <a:prstGeom prst="rect">
                <a:avLst/>
              </a:prstGeom>
              <a:blipFill>
                <a:blip r:embed="rId3"/>
                <a:stretch>
                  <a:fillRect l="-694" t="-4717" b="-14151"/>
                </a:stretch>
              </a:blipFill>
            </p:spPr>
            <p:txBody>
              <a:bodyPr/>
              <a:lstStyle/>
              <a:p>
                <a:r>
                  <a:rPr lang="da-DK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13307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02" name="AutoShape 2"/>
          <p:cNvSpPr>
            <a:spLocks noChangeArrowheads="1"/>
          </p:cNvSpPr>
          <p:nvPr/>
        </p:nvSpPr>
        <p:spPr bwMode="auto">
          <a:xfrm flipH="1">
            <a:off x="2362200" y="3429000"/>
            <a:ext cx="5867400" cy="2209800"/>
          </a:xfrm>
          <a:prstGeom prst="rtTriangle">
            <a:avLst/>
          </a:prstGeom>
          <a:gradFill rotWithShape="1">
            <a:gsLst>
              <a:gs pos="0">
                <a:schemeClr val="accent2">
                  <a:alpha val="39999"/>
                </a:schemeClr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a-DK"/>
          </a:p>
        </p:txBody>
      </p:sp>
      <p:sp>
        <p:nvSpPr>
          <p:cNvPr id="819203" name="AutoShape 3"/>
          <p:cNvSpPr>
            <a:spLocks noChangeArrowheads="1"/>
          </p:cNvSpPr>
          <p:nvPr/>
        </p:nvSpPr>
        <p:spPr bwMode="auto">
          <a:xfrm rot="10800000" flipH="1">
            <a:off x="2362200" y="1752600"/>
            <a:ext cx="4800600" cy="1828800"/>
          </a:xfrm>
          <a:prstGeom prst="rtTriangle">
            <a:avLst/>
          </a:prstGeom>
          <a:solidFill>
            <a:srgbClr val="FF0000">
              <a:alpha val="39999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a-DK"/>
          </a:p>
        </p:txBody>
      </p:sp>
      <p:sp>
        <p:nvSpPr>
          <p:cNvPr id="819204" name="Text Box 4"/>
          <p:cNvSpPr txBox="1">
            <a:spLocks noChangeArrowheads="1"/>
          </p:cNvSpPr>
          <p:nvPr/>
        </p:nvSpPr>
        <p:spPr bwMode="auto">
          <a:xfrm>
            <a:off x="914400" y="304800"/>
            <a:ext cx="73596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 sz="2400">
                <a:solidFill>
                  <a:schemeClr val="bg1"/>
                </a:solidFill>
              </a:rPr>
              <a:t>THE NEUTRINO MASS FROM COSMOLOGY PLOT</a:t>
            </a:r>
            <a:endParaRPr lang="en-US" sz="2400">
              <a:solidFill>
                <a:schemeClr val="bg1"/>
              </a:solidFill>
            </a:endParaRPr>
          </a:p>
        </p:txBody>
      </p:sp>
      <p:sp>
        <p:nvSpPr>
          <p:cNvPr id="819205" name="Line 5"/>
          <p:cNvSpPr>
            <a:spLocks noChangeShapeType="1"/>
          </p:cNvSpPr>
          <p:nvPr/>
        </p:nvSpPr>
        <p:spPr bwMode="auto">
          <a:xfrm>
            <a:off x="2362200" y="5715000"/>
            <a:ext cx="5791200" cy="0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da-DK"/>
          </a:p>
        </p:txBody>
      </p:sp>
      <p:sp>
        <p:nvSpPr>
          <p:cNvPr id="819206" name="Line 6"/>
          <p:cNvSpPr>
            <a:spLocks noChangeShapeType="1"/>
          </p:cNvSpPr>
          <p:nvPr/>
        </p:nvSpPr>
        <p:spPr bwMode="auto">
          <a:xfrm flipV="1">
            <a:off x="2286000" y="1143000"/>
            <a:ext cx="0" cy="4495800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da-DK"/>
          </a:p>
        </p:txBody>
      </p:sp>
      <p:sp>
        <p:nvSpPr>
          <p:cNvPr id="819207" name="Text Box 7"/>
          <p:cNvSpPr txBox="1">
            <a:spLocks noChangeArrowheads="1"/>
          </p:cNvSpPr>
          <p:nvPr/>
        </p:nvSpPr>
        <p:spPr bwMode="auto">
          <a:xfrm>
            <a:off x="7391400" y="5918200"/>
            <a:ext cx="167957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 sz="2000">
                <a:solidFill>
                  <a:schemeClr val="bg1"/>
                </a:solidFill>
              </a:rPr>
              <a:t>Larger model</a:t>
            </a:r>
          </a:p>
          <a:p>
            <a:r>
              <a:rPr lang="da-DK" sz="2000">
                <a:solidFill>
                  <a:schemeClr val="bg1"/>
                </a:solidFill>
              </a:rPr>
              <a:t>space</a:t>
            </a:r>
            <a:endParaRPr lang="en-US" sz="2000">
              <a:solidFill>
                <a:schemeClr val="bg1"/>
              </a:solidFill>
            </a:endParaRPr>
          </a:p>
        </p:txBody>
      </p:sp>
      <p:sp>
        <p:nvSpPr>
          <p:cNvPr id="819208" name="Text Box 8"/>
          <p:cNvSpPr txBox="1">
            <a:spLocks noChangeArrowheads="1"/>
          </p:cNvSpPr>
          <p:nvPr/>
        </p:nvSpPr>
        <p:spPr bwMode="auto">
          <a:xfrm>
            <a:off x="838200" y="1041400"/>
            <a:ext cx="13255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 sz="2000">
                <a:solidFill>
                  <a:schemeClr val="bg1"/>
                </a:solidFill>
              </a:rPr>
              <a:t>More data</a:t>
            </a:r>
            <a:endParaRPr lang="en-US" sz="2000">
              <a:solidFill>
                <a:schemeClr val="bg1"/>
              </a:solidFill>
            </a:endParaRPr>
          </a:p>
        </p:txBody>
      </p:sp>
      <p:sp>
        <p:nvSpPr>
          <p:cNvPr id="819209" name="Text Box 9"/>
          <p:cNvSpPr txBox="1">
            <a:spLocks noChangeArrowheads="1"/>
          </p:cNvSpPr>
          <p:nvPr/>
        </p:nvSpPr>
        <p:spPr bwMode="auto">
          <a:xfrm>
            <a:off x="974725" y="4913313"/>
            <a:ext cx="11747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>
                <a:solidFill>
                  <a:schemeClr val="bg1"/>
                </a:solidFill>
              </a:rPr>
              <a:t>CMB only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819210" name="Text Box 10"/>
          <p:cNvSpPr txBox="1">
            <a:spLocks noChangeArrowheads="1"/>
          </p:cNvSpPr>
          <p:nvPr/>
        </p:nvSpPr>
        <p:spPr bwMode="auto">
          <a:xfrm>
            <a:off x="990600" y="3886200"/>
            <a:ext cx="10033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>
                <a:solidFill>
                  <a:schemeClr val="bg1"/>
                </a:solidFill>
              </a:rPr>
              <a:t>+ SDSS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819211" name="Text Box 11"/>
          <p:cNvSpPr txBox="1">
            <a:spLocks noChangeArrowheads="1"/>
          </p:cNvSpPr>
          <p:nvPr/>
        </p:nvSpPr>
        <p:spPr bwMode="auto">
          <a:xfrm>
            <a:off x="990600" y="2590800"/>
            <a:ext cx="9652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>
                <a:solidFill>
                  <a:schemeClr val="bg1"/>
                </a:solidFill>
              </a:rPr>
              <a:t>+ SNI-a</a:t>
            </a:r>
          </a:p>
          <a:p>
            <a:r>
              <a:rPr lang="da-DK">
                <a:solidFill>
                  <a:schemeClr val="bg1"/>
                </a:solidFill>
              </a:rPr>
              <a:t>+WL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819212" name="Text Box 12"/>
          <p:cNvSpPr txBox="1">
            <a:spLocks noChangeArrowheads="1"/>
          </p:cNvSpPr>
          <p:nvPr/>
        </p:nvSpPr>
        <p:spPr bwMode="auto">
          <a:xfrm>
            <a:off x="990600" y="1752600"/>
            <a:ext cx="1193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>
                <a:solidFill>
                  <a:schemeClr val="bg1"/>
                </a:solidFill>
              </a:rPr>
              <a:t>+Ly-alpha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819213" name="Text Box 13"/>
          <p:cNvSpPr txBox="1">
            <a:spLocks noChangeArrowheads="1"/>
          </p:cNvSpPr>
          <p:nvPr/>
        </p:nvSpPr>
        <p:spPr bwMode="auto">
          <a:xfrm>
            <a:off x="2422525" y="5827713"/>
            <a:ext cx="9715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>
                <a:solidFill>
                  <a:schemeClr val="bg1"/>
                </a:solidFill>
              </a:rPr>
              <a:t>Minimal</a:t>
            </a:r>
          </a:p>
          <a:p>
            <a:r>
              <a:rPr lang="da-DK">
                <a:solidFill>
                  <a:schemeClr val="bg1"/>
                </a:solidFill>
                <a:latin typeface="Symbol" pitchFamily="18" charset="2"/>
              </a:rPr>
              <a:t>L</a:t>
            </a:r>
            <a:r>
              <a:rPr lang="da-DK">
                <a:solidFill>
                  <a:schemeClr val="bg1"/>
                </a:solidFill>
                <a:latin typeface="Arial Unicode MS" pitchFamily="34" charset="-128"/>
              </a:rPr>
              <a:t>CDM</a:t>
            </a:r>
            <a:endParaRPr lang="en-US">
              <a:solidFill>
                <a:schemeClr val="bg1"/>
              </a:solidFill>
              <a:latin typeface="Symbol" pitchFamily="18" charset="2"/>
            </a:endParaRPr>
          </a:p>
        </p:txBody>
      </p:sp>
      <p:sp>
        <p:nvSpPr>
          <p:cNvPr id="819214" name="Text Box 14"/>
          <p:cNvSpPr txBox="1">
            <a:spLocks noChangeArrowheads="1"/>
          </p:cNvSpPr>
          <p:nvPr/>
        </p:nvSpPr>
        <p:spPr bwMode="auto">
          <a:xfrm>
            <a:off x="4419600" y="5867400"/>
            <a:ext cx="5619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>
                <a:solidFill>
                  <a:schemeClr val="bg1"/>
                </a:solidFill>
              </a:rPr>
              <a:t>+</a:t>
            </a:r>
            <a:r>
              <a:rPr lang="da-DK" i="1">
                <a:solidFill>
                  <a:schemeClr val="bg1"/>
                </a:solidFill>
              </a:rPr>
              <a:t>N</a:t>
            </a:r>
            <a:r>
              <a:rPr lang="da-DK" baseline="-25000">
                <a:solidFill>
                  <a:schemeClr val="bg1"/>
                </a:solidFill>
                <a:latin typeface="Symbol" pitchFamily="18" charset="2"/>
              </a:rPr>
              <a:t>n</a:t>
            </a:r>
            <a:endParaRPr lang="en-US" i="1">
              <a:solidFill>
                <a:schemeClr val="bg1"/>
              </a:solidFill>
            </a:endParaRPr>
          </a:p>
        </p:txBody>
      </p:sp>
      <p:sp>
        <p:nvSpPr>
          <p:cNvPr id="819215" name="Text Box 15"/>
          <p:cNvSpPr txBox="1">
            <a:spLocks noChangeArrowheads="1"/>
          </p:cNvSpPr>
          <p:nvPr/>
        </p:nvSpPr>
        <p:spPr bwMode="auto">
          <a:xfrm>
            <a:off x="5791200" y="5867400"/>
            <a:ext cx="1073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>
                <a:solidFill>
                  <a:schemeClr val="bg1"/>
                </a:solidFill>
              </a:rPr>
              <a:t>+</a:t>
            </a:r>
            <a:r>
              <a:rPr lang="da-DK" i="1">
                <a:solidFill>
                  <a:schemeClr val="bg1"/>
                </a:solidFill>
              </a:rPr>
              <a:t>w</a:t>
            </a:r>
            <a:r>
              <a:rPr lang="da-DK">
                <a:solidFill>
                  <a:schemeClr val="bg1"/>
                </a:solidFill>
              </a:rPr>
              <a:t>+……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819216" name="Text Box 16"/>
          <p:cNvSpPr txBox="1">
            <a:spLocks noChangeArrowheads="1"/>
          </p:cNvSpPr>
          <p:nvPr/>
        </p:nvSpPr>
        <p:spPr bwMode="auto">
          <a:xfrm>
            <a:off x="2514600" y="4953000"/>
            <a:ext cx="85151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 dirty="0" smtClean="0">
                <a:solidFill>
                  <a:schemeClr val="bg1"/>
                </a:solidFill>
              </a:rPr>
              <a:t>0.7 </a:t>
            </a:r>
            <a:r>
              <a:rPr lang="da-DK" dirty="0" err="1">
                <a:solidFill>
                  <a:schemeClr val="bg1"/>
                </a:solidFill>
              </a:rPr>
              <a:t>eV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19217" name="Text Box 17"/>
          <p:cNvSpPr txBox="1">
            <a:spLocks noChangeArrowheads="1"/>
          </p:cNvSpPr>
          <p:nvPr/>
        </p:nvSpPr>
        <p:spPr bwMode="auto">
          <a:xfrm>
            <a:off x="2514600" y="3886200"/>
            <a:ext cx="111440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 dirty="0" smtClean="0">
                <a:solidFill>
                  <a:schemeClr val="bg1"/>
                </a:solidFill>
              </a:rPr>
              <a:t>~0.15 </a:t>
            </a:r>
            <a:r>
              <a:rPr lang="da-DK" dirty="0" err="1">
                <a:solidFill>
                  <a:schemeClr val="bg1"/>
                </a:solidFill>
              </a:rPr>
              <a:t>eV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19218" name="Text Box 18"/>
          <p:cNvSpPr txBox="1">
            <a:spLocks noChangeArrowheads="1"/>
          </p:cNvSpPr>
          <p:nvPr/>
        </p:nvSpPr>
        <p:spPr bwMode="auto">
          <a:xfrm>
            <a:off x="2514600" y="2667000"/>
            <a:ext cx="117852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 dirty="0">
                <a:solidFill>
                  <a:schemeClr val="bg1"/>
                </a:solidFill>
              </a:rPr>
              <a:t>~ </a:t>
            </a:r>
            <a:r>
              <a:rPr lang="da-DK" dirty="0" smtClean="0">
                <a:solidFill>
                  <a:schemeClr val="bg1"/>
                </a:solidFill>
              </a:rPr>
              <a:t>0.15 </a:t>
            </a:r>
            <a:r>
              <a:rPr lang="da-DK" dirty="0" err="1">
                <a:solidFill>
                  <a:schemeClr val="bg1"/>
                </a:solidFill>
              </a:rPr>
              <a:t>eV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19219" name="Text Box 19"/>
          <p:cNvSpPr txBox="1">
            <a:spLocks noChangeArrowheads="1"/>
          </p:cNvSpPr>
          <p:nvPr/>
        </p:nvSpPr>
        <p:spPr bwMode="auto">
          <a:xfrm>
            <a:off x="2514600" y="1752600"/>
            <a:ext cx="105028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 dirty="0">
                <a:solidFill>
                  <a:schemeClr val="bg1"/>
                </a:solidFill>
              </a:rPr>
              <a:t>~ </a:t>
            </a:r>
            <a:r>
              <a:rPr lang="da-DK" dirty="0" smtClean="0">
                <a:solidFill>
                  <a:schemeClr val="bg1"/>
                </a:solidFill>
              </a:rPr>
              <a:t>0.1 </a:t>
            </a:r>
            <a:r>
              <a:rPr lang="da-DK" dirty="0" err="1">
                <a:solidFill>
                  <a:schemeClr val="bg1"/>
                </a:solidFill>
              </a:rPr>
              <a:t>eV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19220" name="Text Box 20"/>
          <p:cNvSpPr txBox="1">
            <a:spLocks noChangeArrowheads="1"/>
          </p:cNvSpPr>
          <p:nvPr/>
        </p:nvSpPr>
        <p:spPr bwMode="auto">
          <a:xfrm>
            <a:off x="4267200" y="4953000"/>
            <a:ext cx="85792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 dirty="0">
                <a:solidFill>
                  <a:schemeClr val="bg1"/>
                </a:solidFill>
              </a:rPr>
              <a:t>~ </a:t>
            </a:r>
            <a:r>
              <a:rPr lang="da-DK" dirty="0" smtClean="0">
                <a:solidFill>
                  <a:schemeClr val="bg1"/>
                </a:solidFill>
              </a:rPr>
              <a:t>1 </a:t>
            </a:r>
            <a:r>
              <a:rPr lang="da-DK" dirty="0" err="1">
                <a:solidFill>
                  <a:schemeClr val="bg1"/>
                </a:solidFill>
              </a:rPr>
              <a:t>eV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19221" name="Text Box 21"/>
          <p:cNvSpPr txBox="1">
            <a:spLocks noChangeArrowheads="1"/>
          </p:cNvSpPr>
          <p:nvPr/>
        </p:nvSpPr>
        <p:spPr bwMode="auto">
          <a:xfrm>
            <a:off x="5867400" y="4953000"/>
            <a:ext cx="85151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 dirty="0">
                <a:solidFill>
                  <a:schemeClr val="bg1"/>
                </a:solidFill>
              </a:rPr>
              <a:t>1</a:t>
            </a:r>
            <a:r>
              <a:rPr lang="da-DK" dirty="0" smtClean="0">
                <a:solidFill>
                  <a:schemeClr val="bg1"/>
                </a:solidFill>
              </a:rPr>
              <a:t>.? </a:t>
            </a:r>
            <a:r>
              <a:rPr lang="da-DK" dirty="0" err="1">
                <a:solidFill>
                  <a:schemeClr val="bg1"/>
                </a:solidFill>
              </a:rPr>
              <a:t>eV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19222" name="Text Box 22"/>
          <p:cNvSpPr txBox="1">
            <a:spLocks noChangeArrowheads="1"/>
          </p:cNvSpPr>
          <p:nvPr/>
        </p:nvSpPr>
        <p:spPr bwMode="auto">
          <a:xfrm>
            <a:off x="7467600" y="4953000"/>
            <a:ext cx="9080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>
                <a:solidFill>
                  <a:schemeClr val="bg1"/>
                </a:solidFill>
              </a:rPr>
              <a:t>??? eV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819223" name="Text Box 23"/>
          <p:cNvSpPr txBox="1">
            <a:spLocks noChangeArrowheads="1"/>
          </p:cNvSpPr>
          <p:nvPr/>
        </p:nvSpPr>
        <p:spPr bwMode="auto">
          <a:xfrm>
            <a:off x="4343400" y="3886200"/>
            <a:ext cx="105028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 dirty="0">
                <a:solidFill>
                  <a:schemeClr val="bg1"/>
                </a:solidFill>
              </a:rPr>
              <a:t>~ </a:t>
            </a:r>
            <a:r>
              <a:rPr lang="da-DK" dirty="0" smtClean="0">
                <a:solidFill>
                  <a:schemeClr val="bg1"/>
                </a:solidFill>
              </a:rPr>
              <a:t>0.5 </a:t>
            </a:r>
            <a:r>
              <a:rPr lang="da-DK" dirty="0" err="1">
                <a:solidFill>
                  <a:schemeClr val="bg1"/>
                </a:solidFill>
              </a:rPr>
              <a:t>eV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19224" name="Text Box 24"/>
          <p:cNvSpPr txBox="1">
            <a:spLocks noChangeArrowheads="1"/>
          </p:cNvSpPr>
          <p:nvPr/>
        </p:nvSpPr>
        <p:spPr bwMode="auto">
          <a:xfrm>
            <a:off x="5867400" y="3886200"/>
            <a:ext cx="105028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 dirty="0" smtClean="0">
                <a:solidFill>
                  <a:schemeClr val="bg1"/>
                </a:solidFill>
              </a:rPr>
              <a:t>~0.5  </a:t>
            </a:r>
            <a:r>
              <a:rPr lang="da-DK" dirty="0" err="1">
                <a:solidFill>
                  <a:schemeClr val="bg1"/>
                </a:solidFill>
              </a:rPr>
              <a:t>eV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19225" name="Text Box 25"/>
          <p:cNvSpPr txBox="1">
            <a:spLocks noChangeArrowheads="1"/>
          </p:cNvSpPr>
          <p:nvPr/>
        </p:nvSpPr>
        <p:spPr bwMode="auto">
          <a:xfrm>
            <a:off x="4343400" y="2667000"/>
            <a:ext cx="105028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 dirty="0" smtClean="0">
                <a:solidFill>
                  <a:schemeClr val="bg1"/>
                </a:solidFill>
              </a:rPr>
              <a:t> ~0.5 </a:t>
            </a:r>
            <a:r>
              <a:rPr lang="da-DK" dirty="0" err="1" smtClean="0">
                <a:solidFill>
                  <a:schemeClr val="bg1"/>
                </a:solidFill>
              </a:rPr>
              <a:t>eV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19226" name="Text Box 26"/>
          <p:cNvSpPr txBox="1">
            <a:spLocks noChangeArrowheads="1"/>
          </p:cNvSpPr>
          <p:nvPr/>
        </p:nvSpPr>
        <p:spPr bwMode="auto">
          <a:xfrm>
            <a:off x="5867400" y="2667000"/>
            <a:ext cx="12382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>
                <a:solidFill>
                  <a:schemeClr val="bg1"/>
                </a:solidFill>
              </a:rPr>
              <a:t>0.5-0.6 eV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819227" name="Text Box 27"/>
          <p:cNvSpPr txBox="1">
            <a:spLocks noChangeArrowheads="1"/>
          </p:cNvSpPr>
          <p:nvPr/>
        </p:nvSpPr>
        <p:spPr bwMode="auto">
          <a:xfrm>
            <a:off x="4267200" y="1752600"/>
            <a:ext cx="12382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>
                <a:solidFill>
                  <a:schemeClr val="bg1"/>
                </a:solidFill>
              </a:rPr>
              <a:t>0.2-0.3 eV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819228" name="Text Box 28"/>
          <p:cNvSpPr txBox="1">
            <a:spLocks noChangeArrowheads="1"/>
          </p:cNvSpPr>
          <p:nvPr/>
        </p:nvSpPr>
        <p:spPr bwMode="auto">
          <a:xfrm>
            <a:off x="5867400" y="1752600"/>
            <a:ext cx="12382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>
                <a:solidFill>
                  <a:schemeClr val="bg1"/>
                </a:solidFill>
              </a:rPr>
              <a:t>0.2-0.3 eV</a:t>
            </a:r>
            <a:endParaRPr lang="en-US">
              <a:solidFill>
                <a:schemeClr val="bg1"/>
              </a:solidFill>
            </a:endParaRPr>
          </a:p>
        </p:txBody>
      </p:sp>
      <p:pic>
        <p:nvPicPr>
          <p:cNvPr id="819229" name="Picture 29" descr="cards_imag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39306" y="1239837"/>
            <a:ext cx="2667000" cy="2262188"/>
          </a:xfrm>
          <a:prstGeom prst="rect">
            <a:avLst/>
          </a:prstGeom>
          <a:noFill/>
        </p:spPr>
      </p:pic>
      <p:pic>
        <p:nvPicPr>
          <p:cNvPr id="31" name="Picture 30" descr="chichenitza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548714" y="3407071"/>
            <a:ext cx="2844800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994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19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418" name="Text Box 2"/>
          <p:cNvSpPr txBox="1">
            <a:spLocks noChangeArrowheads="1"/>
          </p:cNvSpPr>
          <p:nvPr/>
        </p:nvSpPr>
        <p:spPr bwMode="auto">
          <a:xfrm>
            <a:off x="1219200" y="457200"/>
            <a:ext cx="6561138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a-DK" altLang="da-DK" sz="2800">
                <a:solidFill>
                  <a:schemeClr val="bg1"/>
                </a:solidFill>
              </a:rPr>
              <a:t>HOW CAN THE BOUND BE AVOIDED?</a:t>
            </a:r>
            <a:endParaRPr lang="en-US" altLang="da-DK" sz="2800">
              <a:solidFill>
                <a:schemeClr val="bg1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44419" name="Text Box 3"/>
              <p:cNvSpPr txBox="1">
                <a:spLocks noChangeArrowheads="1"/>
              </p:cNvSpPr>
              <p:nvPr/>
            </p:nvSpPr>
            <p:spPr bwMode="auto">
              <a:xfrm>
                <a:off x="251520" y="1412776"/>
                <a:ext cx="8725466" cy="41549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da-DK" altLang="da-DK" sz="2400" dirty="0" smtClean="0">
                    <a:solidFill>
                      <a:schemeClr val="bg1"/>
                    </a:solidFill>
                  </a:rPr>
                  <a:t>Without </a:t>
                </a:r>
                <a:r>
                  <a:rPr lang="da-DK" altLang="da-DK" sz="2400" dirty="0" err="1" smtClean="0">
                    <a:solidFill>
                      <a:schemeClr val="bg1"/>
                    </a:solidFill>
                  </a:rPr>
                  <a:t>modifying</a:t>
                </a:r>
                <a:r>
                  <a:rPr lang="da-DK" altLang="da-DK" sz="2400" dirty="0" smtClean="0">
                    <a:solidFill>
                      <a:schemeClr val="bg1"/>
                    </a:solidFill>
                  </a:rPr>
                  <a:t> </a:t>
                </a:r>
                <a:r>
                  <a:rPr lang="da-DK" altLang="da-DK" sz="2400" dirty="0" err="1" smtClean="0">
                    <a:solidFill>
                      <a:schemeClr val="bg1"/>
                    </a:solidFill>
                  </a:rPr>
                  <a:t>either</a:t>
                </a:r>
                <a:r>
                  <a:rPr lang="da-DK" altLang="da-DK" sz="2400" dirty="0" smtClean="0">
                    <a:solidFill>
                      <a:schemeClr val="bg1"/>
                    </a:solidFill>
                  </a:rPr>
                  <a:t> </a:t>
                </a:r>
                <a:r>
                  <a:rPr lang="da-DK" altLang="da-DK" sz="2400" dirty="0" err="1" smtClean="0">
                    <a:solidFill>
                      <a:schemeClr val="bg1"/>
                    </a:solidFill>
                  </a:rPr>
                  <a:t>cosmology</a:t>
                </a:r>
                <a:r>
                  <a:rPr lang="da-DK" altLang="da-DK" sz="2400" dirty="0" smtClean="0">
                    <a:solidFill>
                      <a:schemeClr val="bg1"/>
                    </a:solidFill>
                  </a:rPr>
                  <a:t> or neutrino </a:t>
                </a:r>
                <a:r>
                  <a:rPr lang="da-DK" altLang="da-DK" sz="2400" dirty="0" err="1" smtClean="0">
                    <a:solidFill>
                      <a:schemeClr val="bg1"/>
                    </a:solidFill>
                  </a:rPr>
                  <a:t>physics</a:t>
                </a:r>
                <a:endParaRPr lang="da-DK" altLang="da-DK" sz="2400" dirty="0" smtClean="0">
                  <a:solidFill>
                    <a:schemeClr val="bg1"/>
                  </a:solidFill>
                </a:endParaRPr>
              </a:p>
              <a:p>
                <a:r>
                  <a:rPr lang="da-DK" altLang="da-DK" sz="2400" dirty="0" smtClean="0">
                    <a:solidFill>
                      <a:schemeClr val="bg1"/>
                    </a:solidFill>
                  </a:rPr>
                  <a:t>The </a:t>
                </a:r>
                <a:r>
                  <a:rPr lang="da-DK" altLang="da-DK" sz="2400" dirty="0" err="1" smtClean="0">
                    <a:solidFill>
                      <a:schemeClr val="bg1"/>
                    </a:solidFill>
                  </a:rPr>
                  <a:t>current</a:t>
                </a:r>
                <a:r>
                  <a:rPr lang="da-DK" altLang="da-DK" sz="2400" dirty="0" smtClean="0">
                    <a:solidFill>
                      <a:schemeClr val="bg1"/>
                    </a:solidFill>
                  </a:rPr>
                  <a:t> </a:t>
                </a:r>
                <a:r>
                  <a:rPr lang="da-DK" altLang="da-DK" sz="2400" dirty="0" err="1" smtClean="0">
                    <a:solidFill>
                      <a:schemeClr val="bg1"/>
                    </a:solidFill>
                  </a:rPr>
                  <a:t>bound</a:t>
                </a:r>
                <a:r>
                  <a:rPr lang="da-DK" altLang="da-DK" sz="2400" dirty="0" smtClean="0">
                    <a:solidFill>
                      <a:schemeClr val="bg1"/>
                    </a:solidFill>
                  </a:rPr>
                  <a:t> is </a:t>
                </a:r>
                <a:r>
                  <a:rPr lang="da-DK" altLang="da-DK" sz="2400" dirty="0" err="1" smtClean="0">
                    <a:solidFill>
                      <a:schemeClr val="bg1"/>
                    </a:solidFill>
                  </a:rPr>
                  <a:t>robustly</a:t>
                </a:r>
                <a:r>
                  <a:rPr lang="da-DK" altLang="da-DK" sz="2400" dirty="0" smtClean="0">
                    <a:solidFill>
                      <a:schemeClr val="bg1"/>
                    </a:solidFill>
                  </a:rPr>
                  <a:t> </a:t>
                </a:r>
                <a:r>
                  <a:rPr lang="da-DK" altLang="da-DK" sz="2400" dirty="0" err="1" smtClean="0">
                    <a:solidFill>
                      <a:schemeClr val="bg1"/>
                    </a:solidFill>
                  </a:rPr>
                  <a:t>below</a:t>
                </a:r>
                <a:r>
                  <a:rPr lang="da-DK" altLang="da-DK" sz="2400" dirty="0" smtClean="0">
                    <a:solidFill>
                      <a:schemeClr val="bg1"/>
                    </a:solidFill>
                  </a:rPr>
                  <a:t>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subHide m:val="on"/>
                        <m:supHide m:val="on"/>
                        <m:ctrlPr>
                          <a:rPr lang="da-DK" altLang="da-DK" sz="24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sSub>
                          <m:sSubPr>
                            <m:ctrlPr>
                              <a:rPr lang="da-DK" altLang="da-DK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a-DK" altLang="da-DK" sz="2400" b="0" i="1" smtClean="0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𝑚</m:t>
                            </m:r>
                          </m:e>
                          <m:sub>
                            <m:r>
                              <a:rPr lang="da-DK" altLang="da-DK" sz="2400" b="0" i="1" smtClean="0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𝜈</m:t>
                            </m:r>
                          </m:sub>
                        </m:sSub>
                        <m:r>
                          <a:rPr lang="da-DK" altLang="da-DK" sz="2400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&lt;0.5</m:t>
                        </m:r>
                      </m:e>
                    </m:nary>
                  </m:oMath>
                </a14:m>
                <a:r>
                  <a:rPr lang="en-US" altLang="da-DK" sz="2400" dirty="0" smtClean="0">
                    <a:solidFill>
                      <a:schemeClr val="bg1"/>
                    </a:solidFill>
                  </a:rPr>
                  <a:t> eV</a:t>
                </a:r>
              </a:p>
              <a:p>
                <a:endParaRPr lang="en-US" altLang="da-DK" sz="2400" dirty="0">
                  <a:solidFill>
                    <a:schemeClr val="bg1"/>
                  </a:solidFill>
                </a:endParaRPr>
              </a:p>
              <a:p>
                <a:endParaRPr lang="en-US" altLang="da-DK" sz="2400" dirty="0" smtClean="0">
                  <a:solidFill>
                    <a:schemeClr val="bg1"/>
                  </a:solidFill>
                </a:endParaRPr>
              </a:p>
              <a:p>
                <a:r>
                  <a:rPr lang="en-US" altLang="da-DK" sz="2400" dirty="0" smtClean="0">
                    <a:solidFill>
                      <a:schemeClr val="bg1"/>
                    </a:solidFill>
                  </a:rPr>
                  <a:t>Modifying cosmology?</a:t>
                </a:r>
              </a:p>
              <a:p>
                <a:r>
                  <a:rPr lang="en-US" altLang="da-DK" sz="2400" dirty="0">
                    <a:solidFill>
                      <a:schemeClr val="bg1"/>
                    </a:solidFill>
                  </a:rPr>
                  <a:t>	</a:t>
                </a:r>
                <a:r>
                  <a:rPr lang="en-US" altLang="da-DK" sz="2400" dirty="0" smtClean="0">
                    <a:solidFill>
                      <a:schemeClr val="bg1"/>
                    </a:solidFill>
                  </a:rPr>
                  <a:t>Changing dark energy </a:t>
                </a:r>
                <a:r>
                  <a:rPr lang="en-US" altLang="da-DK" sz="2400" dirty="0" err="1" smtClean="0">
                    <a:solidFill>
                      <a:schemeClr val="bg1"/>
                    </a:solidFill>
                  </a:rPr>
                  <a:t>behaviour</a:t>
                </a:r>
                <a:endParaRPr lang="en-US" altLang="da-DK" sz="2400" dirty="0" smtClean="0">
                  <a:solidFill>
                    <a:schemeClr val="bg1"/>
                  </a:solidFill>
                </a:endParaRPr>
              </a:p>
              <a:p>
                <a:r>
                  <a:rPr lang="en-US" altLang="da-DK" sz="2400" dirty="0">
                    <a:solidFill>
                      <a:schemeClr val="bg1"/>
                    </a:solidFill>
                  </a:rPr>
                  <a:t>	</a:t>
                </a:r>
                <a:r>
                  <a:rPr lang="en-US" altLang="da-DK" sz="2400" dirty="0" smtClean="0">
                    <a:solidFill>
                      <a:schemeClr val="bg1"/>
                    </a:solidFill>
                  </a:rPr>
                  <a:t>Coupling neutrinos and dark energy</a:t>
                </a:r>
              </a:p>
              <a:p>
                <a:endParaRPr lang="en-US" altLang="da-DK" sz="2400" dirty="0">
                  <a:solidFill>
                    <a:schemeClr val="bg1"/>
                  </a:solidFill>
                </a:endParaRPr>
              </a:p>
              <a:p>
                <a:r>
                  <a:rPr lang="en-US" altLang="da-DK" sz="2400" dirty="0" smtClean="0">
                    <a:solidFill>
                      <a:schemeClr val="bg1"/>
                    </a:solidFill>
                  </a:rPr>
                  <a:t>Modifying neutrino physics?</a:t>
                </a:r>
              </a:p>
              <a:p>
                <a:r>
                  <a:rPr lang="en-US" altLang="da-DK" sz="2400" dirty="0">
                    <a:solidFill>
                      <a:schemeClr val="bg1"/>
                    </a:solidFill>
                  </a:rPr>
                  <a:t>	</a:t>
                </a:r>
                <a:r>
                  <a:rPr lang="en-US" altLang="da-DK" sz="2400" dirty="0" smtClean="0">
                    <a:solidFill>
                      <a:schemeClr val="bg1"/>
                    </a:solidFill>
                  </a:rPr>
                  <a:t>Make neutrinos strongly </a:t>
                </a:r>
                <a:r>
                  <a:rPr lang="en-US" altLang="da-DK" sz="2400" dirty="0" smtClean="0">
                    <a:solidFill>
                      <a:schemeClr val="bg1"/>
                    </a:solidFill>
                  </a:rPr>
                  <a:t>interacting</a:t>
                </a:r>
              </a:p>
              <a:p>
                <a:r>
                  <a:rPr lang="en-US" altLang="da-DK" sz="2400" dirty="0">
                    <a:solidFill>
                      <a:schemeClr val="bg1"/>
                    </a:solidFill>
                  </a:rPr>
                  <a:t>	</a:t>
                </a:r>
                <a:r>
                  <a:rPr lang="en-US" altLang="da-DK" sz="2400" dirty="0" smtClean="0">
                    <a:solidFill>
                      <a:schemeClr val="bg1"/>
                    </a:solidFill>
                  </a:rPr>
                  <a:t>Late time neutrino mass generation (</a:t>
                </a:r>
                <a:r>
                  <a:rPr lang="en-US" altLang="da-DK" sz="2400" dirty="0" err="1" smtClean="0">
                    <a:solidFill>
                      <a:schemeClr val="bg1"/>
                    </a:solidFill>
                  </a:rPr>
                  <a:t>Dvali</a:t>
                </a:r>
                <a:r>
                  <a:rPr lang="en-US" altLang="da-DK" sz="2400" dirty="0" smtClean="0">
                    <a:solidFill>
                      <a:schemeClr val="bg1"/>
                    </a:solidFill>
                  </a:rPr>
                  <a:t> &amp; </a:t>
                </a:r>
                <a:r>
                  <a:rPr lang="en-US" altLang="da-DK" sz="2400" dirty="0" err="1" smtClean="0">
                    <a:solidFill>
                      <a:schemeClr val="bg1"/>
                    </a:solidFill>
                  </a:rPr>
                  <a:t>Funcke</a:t>
                </a:r>
                <a:r>
                  <a:rPr lang="en-US" altLang="da-DK" sz="2400" dirty="0" smtClean="0">
                    <a:solidFill>
                      <a:schemeClr val="bg1"/>
                    </a:solidFill>
                  </a:rPr>
                  <a:t> 16)</a:t>
                </a:r>
                <a:endParaRPr lang="en-US" altLang="da-DK" sz="2400" dirty="0">
                  <a:solidFill>
                    <a:schemeClr val="bg1"/>
                  </a:solidFill>
                </a:endParaRPr>
              </a:p>
            </p:txBody>
          </p:sp>
        </mc:Choice>
        <mc:Fallback>
          <p:sp>
            <p:nvSpPr>
              <p:cNvPr id="444419" name="Text 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51520" y="1412776"/>
                <a:ext cx="8725466" cy="4154984"/>
              </a:xfrm>
              <a:prstGeom prst="rect">
                <a:avLst/>
              </a:prstGeom>
              <a:blipFill>
                <a:blip r:embed="rId3"/>
                <a:stretch>
                  <a:fillRect l="-1047" t="-5433" r="-140" b="-2643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da-DK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71744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268760"/>
            <a:ext cx="8027730" cy="4032448"/>
          </a:xfrm>
          <a:prstGeom prst="rect">
            <a:avLst/>
          </a:prstGeom>
        </p:spPr>
      </p:pic>
      <p:sp>
        <p:nvSpPr>
          <p:cNvPr id="5" name="Tekstfelt 4"/>
          <p:cNvSpPr txBox="1"/>
          <p:nvPr/>
        </p:nvSpPr>
        <p:spPr>
          <a:xfrm>
            <a:off x="823183" y="5445224"/>
            <a:ext cx="31598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err="1" smtClean="0">
                <a:solidFill>
                  <a:schemeClr val="bg1"/>
                </a:solidFill>
              </a:rPr>
              <a:t>Choudhury</a:t>
            </a:r>
            <a:r>
              <a:rPr lang="da-DK" dirty="0" smtClean="0">
                <a:solidFill>
                  <a:schemeClr val="bg1"/>
                </a:solidFill>
              </a:rPr>
              <a:t> &amp; STH 1907.xxxx</a:t>
            </a:r>
            <a:endParaRPr lang="da-DK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7316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kstboks 1"/>
              <p:cNvSpPr txBox="1"/>
              <p:nvPr/>
            </p:nvSpPr>
            <p:spPr>
              <a:xfrm>
                <a:off x="1524000" y="1432583"/>
                <a:ext cx="3225435" cy="90300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sz="2800" i="1" smtClean="0">
                          <a:solidFill>
                            <a:schemeClr val="accent3"/>
                          </a:solidFill>
                          <a:latin typeface="Cambria Math"/>
                          <a:ea typeface="Cambria Math"/>
                        </a:rPr>
                        <m:t>Ω</m:t>
                      </m:r>
                      <m:r>
                        <a:rPr lang="da-DK" sz="2800" b="0" i="1" smtClean="0">
                          <a:solidFill>
                            <a:schemeClr val="accent3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da-DK" sz="2800" b="0" i="1" smtClean="0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da-DK" sz="2800" b="0" i="1" smtClean="0">
                              <a:solidFill>
                                <a:schemeClr val="accent3"/>
                              </a:solidFill>
                              <a:latin typeface="Cambria Math"/>
                              <a:ea typeface="Cambria Math"/>
                            </a:rPr>
                            <m:t>𝜌</m:t>
                          </m:r>
                        </m:num>
                        <m:den>
                          <m:sSub>
                            <m:sSubPr>
                              <m:ctrlPr>
                                <a:rPr lang="da-DK" sz="2800" b="0" i="1" smtClean="0">
                                  <a:solidFill>
                                    <a:schemeClr val="accent3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da-DK" sz="2800" b="0" i="1" smtClean="0">
                                  <a:solidFill>
                                    <a:schemeClr val="accent3"/>
                                  </a:solidFill>
                                  <a:latin typeface="Cambria Math"/>
                                  <a:ea typeface="Cambria Math"/>
                                </a:rPr>
                                <m:t>𝜌</m:t>
                              </m:r>
                            </m:e>
                            <m:sub>
                              <m:r>
                                <a:rPr lang="da-DK" sz="2800" b="0" i="1" smtClean="0">
                                  <a:solidFill>
                                    <a:schemeClr val="accent3"/>
                                  </a:solidFill>
                                  <a:latin typeface="Cambria Math"/>
                                  <a:ea typeface="Cambria Math"/>
                                </a:rPr>
                                <m:t>𝑐</m:t>
                              </m:r>
                            </m:sub>
                          </m:sSub>
                        </m:den>
                      </m:f>
                      <m:r>
                        <a:rPr lang="da-DK" sz="2800" b="0" i="1" smtClean="0">
                          <a:solidFill>
                            <a:schemeClr val="accent3"/>
                          </a:solidFill>
                          <a:latin typeface="Cambria Math"/>
                          <a:ea typeface="Cambria Math"/>
                        </a:rPr>
                        <m:t>=∑</m:t>
                      </m:r>
                      <m:sSub>
                        <m:sSubPr>
                          <m:ctrlPr>
                            <a:rPr lang="da-DK" sz="2800" b="0" i="1" smtClean="0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da-DK" sz="2800" b="0" i="1" smtClean="0">
                              <a:solidFill>
                                <a:schemeClr val="accent3"/>
                              </a:solidFill>
                              <a:latin typeface="Cambria Math"/>
                              <a:ea typeface="Cambria Math"/>
                            </a:rPr>
                            <m:t>𝑚</m:t>
                          </m:r>
                        </m:e>
                        <m:sub>
                          <m:r>
                            <a:rPr lang="da-DK" sz="2800" b="0" i="1" smtClean="0">
                              <a:solidFill>
                                <a:schemeClr val="accent3"/>
                              </a:solidFill>
                              <a:latin typeface="Cambria Math"/>
                              <a:ea typeface="Cambria Math"/>
                            </a:rPr>
                            <m:t>𝜈</m:t>
                          </m:r>
                          <m:r>
                            <a:rPr lang="da-DK" sz="2800" b="0" i="1" smtClean="0">
                              <a:solidFill>
                                <a:schemeClr val="accent3"/>
                              </a:solidFill>
                              <a:latin typeface="Cambria Math"/>
                              <a:ea typeface="Cambria Math"/>
                            </a:rPr>
                            <m:t>,</m:t>
                          </m:r>
                          <m:r>
                            <a:rPr lang="da-DK" sz="2800" b="0" i="1" smtClean="0">
                              <a:solidFill>
                                <a:schemeClr val="accent3"/>
                              </a:solidFill>
                              <a:latin typeface="Cambria Math"/>
                              <a:ea typeface="Cambria Math"/>
                            </a:rPr>
                            <m:t>𝑖</m:t>
                          </m:r>
                        </m:sub>
                      </m:sSub>
                      <m:sSub>
                        <m:sSubPr>
                          <m:ctrlPr>
                            <a:rPr lang="da-DK" sz="2800" b="0" i="1" smtClean="0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da-DK" sz="2800" b="0" i="1" smtClean="0">
                              <a:solidFill>
                                <a:schemeClr val="accent3"/>
                              </a:solidFill>
                              <a:latin typeface="Cambria Math"/>
                              <a:ea typeface="Cambria Math"/>
                            </a:rPr>
                            <m:t>𝑛</m:t>
                          </m:r>
                        </m:e>
                        <m:sub>
                          <m:r>
                            <a:rPr lang="da-DK" sz="2800" b="0" i="1" smtClean="0">
                              <a:solidFill>
                                <a:schemeClr val="accent3"/>
                              </a:solidFill>
                              <a:latin typeface="Cambria Math"/>
                              <a:ea typeface="Cambria Math"/>
                            </a:rPr>
                            <m:t>𝜈</m:t>
                          </m:r>
                          <m:r>
                            <a:rPr lang="da-DK" sz="2800" b="0" i="1" smtClean="0">
                              <a:solidFill>
                                <a:schemeClr val="accent3"/>
                              </a:solidFill>
                              <a:latin typeface="Cambria Math"/>
                              <a:ea typeface="Cambria Math"/>
                            </a:rPr>
                            <m:t>,</m:t>
                          </m:r>
                          <m:r>
                            <a:rPr lang="da-DK" sz="2800" b="0" i="1" smtClean="0">
                              <a:solidFill>
                                <a:schemeClr val="accent3"/>
                              </a:solidFill>
                              <a:latin typeface="Cambria Math"/>
                              <a:ea typeface="Cambria Math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da-DK" sz="2800" dirty="0">
                  <a:solidFill>
                    <a:schemeClr val="accent3"/>
                  </a:solidFill>
                </a:endParaRPr>
              </a:p>
            </p:txBody>
          </p:sp>
        </mc:Choice>
        <mc:Fallback xmlns="">
          <p:sp>
            <p:nvSpPr>
              <p:cNvPr id="2" name="Tekstboks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0" y="1432583"/>
                <a:ext cx="3225435" cy="903004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a-DK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Ellipse 2"/>
          <p:cNvSpPr/>
          <p:nvPr/>
        </p:nvSpPr>
        <p:spPr>
          <a:xfrm>
            <a:off x="3904747" y="1388785"/>
            <a:ext cx="914400" cy="990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kstboks 4"/>
              <p:cNvSpPr txBox="1"/>
              <p:nvPr/>
            </p:nvSpPr>
            <p:spPr>
              <a:xfrm>
                <a:off x="5181600" y="1432583"/>
                <a:ext cx="2667000" cy="10029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a-DK" sz="2400" b="0" i="1" smtClean="0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a-DK" sz="2400" b="0" i="1" smtClean="0">
                              <a:solidFill>
                                <a:schemeClr val="accent3"/>
                              </a:solidFill>
                              <a:latin typeface="Cambria Math"/>
                            </a:rPr>
                            <m:t>𝑛</m:t>
                          </m:r>
                        </m:e>
                        <m:sub>
                          <m:r>
                            <a:rPr lang="da-DK" sz="2400" b="0" i="1" smtClean="0">
                              <a:solidFill>
                                <a:schemeClr val="accent3"/>
                              </a:solidFill>
                              <a:latin typeface="Cambria Math"/>
                            </a:rPr>
                            <m:t>𝜈</m:t>
                          </m:r>
                        </m:sub>
                      </m:sSub>
                      <m:r>
                        <a:rPr lang="da-DK" sz="2400" b="0" i="1" smtClean="0">
                          <a:solidFill>
                            <a:schemeClr val="accent3"/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da-DK" sz="2400" b="0" i="1" smtClean="0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a-DK" sz="2400" b="0" i="1" smtClean="0">
                              <a:solidFill>
                                <a:schemeClr val="accent3"/>
                              </a:solidFill>
                              <a:latin typeface="Cambria Math"/>
                            </a:rPr>
                            <m:t>3</m:t>
                          </m:r>
                        </m:num>
                        <m:den>
                          <m:r>
                            <a:rPr lang="da-DK" sz="2400" b="0" i="1" smtClean="0">
                              <a:solidFill>
                                <a:schemeClr val="accent3"/>
                              </a:solidFill>
                              <a:latin typeface="Cambria Math"/>
                            </a:rPr>
                            <m:t>4</m:t>
                          </m:r>
                        </m:den>
                      </m:f>
                      <m:sSup>
                        <m:sSupPr>
                          <m:ctrlPr>
                            <a:rPr lang="da-DK" sz="2400" b="0" i="1" smtClean="0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da-DK" sz="2400" b="0" i="1" smtClean="0">
                                  <a:solidFill>
                                    <a:schemeClr val="accent3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da-DK" sz="2400" b="0" i="1" smtClean="0">
                                      <a:solidFill>
                                        <a:schemeClr val="accent3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da-DK" sz="2400" b="0" i="1" smtClean="0">
                                          <a:solidFill>
                                            <a:schemeClr val="accent3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a-DK" sz="2400" b="0" i="1" smtClean="0">
                                          <a:solidFill>
                                            <a:schemeClr val="accent3"/>
                                          </a:solidFill>
                                          <a:latin typeface="Cambria Math"/>
                                        </a:rPr>
                                        <m:t>𝑇</m:t>
                                      </m:r>
                                    </m:e>
                                    <m:sub>
                                      <m:r>
                                        <a:rPr lang="da-DK" sz="2400" b="0" i="1" smtClean="0">
                                          <a:solidFill>
                                            <a:schemeClr val="accent3"/>
                                          </a:solidFill>
                                          <a:latin typeface="Cambria Math"/>
                                        </a:rPr>
                                        <m:t>𝜈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da-DK" sz="2400" b="0" i="1" smtClean="0">
                                          <a:solidFill>
                                            <a:schemeClr val="accent3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a-DK" sz="2400" b="0" i="1" smtClean="0">
                                          <a:solidFill>
                                            <a:schemeClr val="accent3"/>
                                          </a:solidFill>
                                          <a:latin typeface="Cambria Math"/>
                                        </a:rPr>
                                        <m:t>𝑇</m:t>
                                      </m:r>
                                    </m:e>
                                    <m:sub>
                                      <m:r>
                                        <a:rPr lang="da-DK" sz="2400" b="0" i="1" smtClean="0">
                                          <a:solidFill>
                                            <a:schemeClr val="accent3"/>
                                          </a:solidFill>
                                          <a:latin typeface="Cambria Math"/>
                                        </a:rPr>
                                        <m:t>𝛾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da-DK" sz="2400" b="0" i="1" smtClean="0">
                              <a:solidFill>
                                <a:schemeClr val="accent3"/>
                              </a:solidFill>
                              <a:latin typeface="Cambria Math"/>
                            </a:rPr>
                            <m:t>3</m:t>
                          </m:r>
                        </m:sup>
                      </m:sSup>
                      <m:sSub>
                        <m:sSubPr>
                          <m:ctrlPr>
                            <a:rPr lang="da-DK" sz="2400" b="0" i="1" smtClean="0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a-DK" sz="2400" b="0" i="1" smtClean="0">
                              <a:solidFill>
                                <a:schemeClr val="accent3"/>
                              </a:solidFill>
                              <a:latin typeface="Cambria Math"/>
                            </a:rPr>
                            <m:t>𝑛</m:t>
                          </m:r>
                        </m:e>
                        <m:sub>
                          <m:r>
                            <a:rPr lang="da-DK" sz="2400" b="0" i="1" smtClean="0">
                              <a:solidFill>
                                <a:schemeClr val="accent3"/>
                              </a:solidFill>
                              <a:latin typeface="Cambria Math"/>
                            </a:rPr>
                            <m:t>𝛾</m:t>
                          </m:r>
                        </m:sub>
                      </m:sSub>
                    </m:oMath>
                  </m:oMathPara>
                </a14:m>
                <a:endParaRPr lang="da-DK" sz="2400" dirty="0"/>
              </a:p>
            </p:txBody>
          </p:sp>
        </mc:Choice>
        <mc:Fallback xmlns="">
          <p:sp>
            <p:nvSpPr>
              <p:cNvPr id="5" name="Tekstboks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81600" y="1432583"/>
                <a:ext cx="2667000" cy="1002903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a-DK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kstboks 5"/>
              <p:cNvSpPr txBox="1"/>
              <p:nvPr/>
            </p:nvSpPr>
            <p:spPr>
              <a:xfrm>
                <a:off x="1051192" y="2956583"/>
                <a:ext cx="7535909" cy="8497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a-DK" dirty="0" smtClean="0">
                    <a:solidFill>
                      <a:schemeClr val="accent3"/>
                    </a:solidFill>
                  </a:rPr>
                  <a:t>Normally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a-DK" b="0" i="1" smtClean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a-DK" b="0" i="1" smtClean="0">
                            <a:solidFill>
                              <a:schemeClr val="accent3"/>
                            </a:solidFill>
                            <a:latin typeface="Cambria Math"/>
                          </a:rPr>
                          <m:t>𝑇</m:t>
                        </m:r>
                      </m:e>
                      <m:sub>
                        <m:r>
                          <a:rPr lang="da-DK" b="0" i="1" smtClean="0">
                            <a:solidFill>
                              <a:schemeClr val="accent3"/>
                            </a:solidFill>
                            <a:latin typeface="Cambria Math"/>
                          </a:rPr>
                          <m:t>𝜈</m:t>
                        </m:r>
                      </m:sub>
                    </m:sSub>
                    <m:r>
                      <a:rPr lang="da-DK" b="0" i="1" smtClean="0">
                        <a:solidFill>
                          <a:schemeClr val="accent3"/>
                        </a:solidFill>
                        <a:latin typeface="Cambria Math"/>
                      </a:rPr>
                      <m:t>=</m:t>
                    </m:r>
                    <m:sSup>
                      <m:sSupPr>
                        <m:ctrlPr>
                          <a:rPr lang="da-DK" b="0" i="1" smtClean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da-DK" b="0" i="1" smtClean="0"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da-DK" b="0" i="1" smtClean="0">
                                    <a:solidFill>
                                      <a:schemeClr val="accent3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da-DK" b="0" i="1" smtClean="0">
                                    <a:solidFill>
                                      <a:schemeClr val="accent3"/>
                                    </a:solidFill>
                                    <a:latin typeface="Cambria Math"/>
                                  </a:rPr>
                                  <m:t>4</m:t>
                                </m:r>
                              </m:num>
                              <m:den>
                                <m:r>
                                  <a:rPr lang="da-DK" b="0" i="1" smtClean="0">
                                    <a:solidFill>
                                      <a:schemeClr val="accent3"/>
                                    </a:solidFill>
                                    <a:latin typeface="Cambria Math"/>
                                  </a:rPr>
                                  <m:t>11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da-DK" b="0" i="1" smtClean="0">
                            <a:solidFill>
                              <a:schemeClr val="accent3"/>
                            </a:solidFill>
                            <a:latin typeface="Cambria Math"/>
                          </a:rPr>
                          <m:t>1/3</m:t>
                        </m:r>
                      </m:sup>
                    </m:sSup>
                    <m:r>
                      <a:rPr lang="da-DK" b="0" i="1" smtClean="0">
                        <a:solidFill>
                          <a:schemeClr val="accent3"/>
                        </a:solidFill>
                        <a:latin typeface="Cambria Math"/>
                      </a:rPr>
                      <m:t> </m:t>
                    </m:r>
                    <m:sSub>
                      <m:sSubPr>
                        <m:ctrlPr>
                          <a:rPr lang="da-DK" b="0" i="1" smtClean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a-DK" b="0" i="1" smtClean="0">
                            <a:solidFill>
                              <a:schemeClr val="accent3"/>
                            </a:solidFill>
                            <a:latin typeface="Cambria Math"/>
                          </a:rPr>
                          <m:t>𝑇</m:t>
                        </m:r>
                      </m:e>
                      <m:sub>
                        <m:r>
                          <a:rPr lang="da-DK" b="0" i="1" smtClean="0">
                            <a:solidFill>
                              <a:schemeClr val="accent3"/>
                            </a:solidFill>
                            <a:latin typeface="Cambria Math"/>
                          </a:rPr>
                          <m:t>𝛾</m:t>
                        </m:r>
                      </m:sub>
                    </m:sSub>
                  </m:oMath>
                </a14:m>
                <a:r>
                  <a:rPr lang="da-DK" dirty="0" smtClean="0">
                    <a:solidFill>
                      <a:schemeClr val="accent3"/>
                    </a:solidFill>
                  </a:rPr>
                  <a:t> , but </a:t>
                </a:r>
                <a:r>
                  <a:rPr lang="da-DK" dirty="0" err="1" smtClean="0">
                    <a:solidFill>
                      <a:schemeClr val="accent3"/>
                    </a:solidFill>
                  </a:rPr>
                  <a:t>could</a:t>
                </a:r>
                <a:r>
                  <a:rPr lang="da-DK" dirty="0" smtClean="0">
                    <a:solidFill>
                      <a:schemeClr val="accent3"/>
                    </a:solidFill>
                  </a:rPr>
                  <a:t> </a:t>
                </a:r>
                <a:r>
                  <a:rPr lang="da-DK" dirty="0" err="1" smtClean="0">
                    <a:solidFill>
                      <a:schemeClr val="accent3"/>
                    </a:solidFill>
                  </a:rPr>
                  <a:t>be</a:t>
                </a:r>
                <a:r>
                  <a:rPr lang="da-DK" dirty="0" smtClean="0">
                    <a:solidFill>
                      <a:schemeClr val="accent3"/>
                    </a:solidFill>
                  </a:rPr>
                  <a:t> </a:t>
                </a:r>
                <a:r>
                  <a:rPr lang="da-DK" dirty="0" err="1" smtClean="0">
                    <a:solidFill>
                      <a:schemeClr val="accent3"/>
                    </a:solidFill>
                  </a:rPr>
                  <a:t>different</a:t>
                </a:r>
                <a:r>
                  <a:rPr lang="da-DK" dirty="0" smtClean="0">
                    <a:solidFill>
                      <a:schemeClr val="accent3"/>
                    </a:solidFill>
                  </a:rPr>
                  <a:t>. </a:t>
                </a:r>
                <a:r>
                  <a:rPr lang="da-DK" dirty="0" err="1" smtClean="0">
                    <a:solidFill>
                      <a:schemeClr val="accent3"/>
                    </a:solidFill>
                  </a:rPr>
                  <a:t>Normally</a:t>
                </a:r>
                <a:r>
                  <a:rPr lang="da-DK" dirty="0" smtClean="0">
                    <a:solidFill>
                      <a:schemeClr val="accent3"/>
                    </a:solidFill>
                  </a:rPr>
                  <a:t> the </a:t>
                </a:r>
                <a:r>
                  <a:rPr lang="da-DK" dirty="0" err="1" smtClean="0">
                    <a:solidFill>
                      <a:schemeClr val="accent3"/>
                    </a:solidFill>
                  </a:rPr>
                  <a:t>relativistic</a:t>
                </a:r>
                <a:endParaRPr lang="da-DK" dirty="0" smtClean="0">
                  <a:solidFill>
                    <a:schemeClr val="accent3"/>
                  </a:solidFill>
                </a:endParaRPr>
              </a:p>
              <a:p>
                <a:r>
                  <a:rPr lang="da-DK" dirty="0" err="1">
                    <a:solidFill>
                      <a:schemeClr val="accent3"/>
                    </a:solidFill>
                  </a:rPr>
                  <a:t>e</a:t>
                </a:r>
                <a:r>
                  <a:rPr lang="da-DK" dirty="0" err="1" smtClean="0">
                    <a:solidFill>
                      <a:schemeClr val="accent3"/>
                    </a:solidFill>
                  </a:rPr>
                  <a:t>nergy</a:t>
                </a:r>
                <a:r>
                  <a:rPr lang="da-DK" dirty="0" smtClean="0">
                    <a:solidFill>
                      <a:schemeClr val="accent3"/>
                    </a:solidFill>
                  </a:rPr>
                  <a:t> </a:t>
                </a:r>
                <a:r>
                  <a:rPr lang="da-DK" dirty="0" err="1" smtClean="0">
                    <a:solidFill>
                      <a:schemeClr val="accent3"/>
                    </a:solidFill>
                  </a:rPr>
                  <a:t>density</a:t>
                </a:r>
                <a:r>
                  <a:rPr lang="da-DK" dirty="0" smtClean="0">
                    <a:solidFill>
                      <a:schemeClr val="accent3"/>
                    </a:solidFill>
                  </a:rPr>
                  <a:t> in neutrinos is </a:t>
                </a:r>
                <a:r>
                  <a:rPr lang="da-DK" dirty="0" err="1" smtClean="0">
                    <a:solidFill>
                      <a:schemeClr val="accent3"/>
                    </a:solidFill>
                  </a:rPr>
                  <a:t>quantified</a:t>
                </a:r>
                <a:r>
                  <a:rPr lang="da-DK" dirty="0" smtClean="0">
                    <a:solidFill>
                      <a:schemeClr val="accent3"/>
                    </a:solidFill>
                  </a:rPr>
                  <a:t> </a:t>
                </a:r>
                <a:r>
                  <a:rPr lang="da-DK" dirty="0" err="1" smtClean="0">
                    <a:solidFill>
                      <a:schemeClr val="accent3"/>
                    </a:solidFill>
                  </a:rPr>
                  <a:t>through</a:t>
                </a:r>
                <a:r>
                  <a:rPr lang="da-DK" dirty="0" smtClean="0">
                    <a:solidFill>
                      <a:schemeClr val="accent3"/>
                    </a:solidFill>
                  </a:rPr>
                  <a:t> the relation </a:t>
                </a:r>
              </a:p>
            </p:txBody>
          </p:sp>
        </mc:Choice>
        <mc:Fallback xmlns="">
          <p:sp>
            <p:nvSpPr>
              <p:cNvPr id="6" name="Tekstboks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1192" y="2956583"/>
                <a:ext cx="7535909" cy="849720"/>
              </a:xfrm>
              <a:prstGeom prst="rect">
                <a:avLst/>
              </a:prstGeom>
              <a:blipFill rotWithShape="1">
                <a:blip r:embed="rId5"/>
                <a:stretch>
                  <a:fillRect l="-647" b="-11511"/>
                </a:stretch>
              </a:blipFill>
            </p:spPr>
            <p:txBody>
              <a:bodyPr/>
              <a:lstStyle/>
              <a:p>
                <a:r>
                  <a:rPr lang="da-DK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kstboks 6"/>
              <p:cNvSpPr txBox="1"/>
              <p:nvPr/>
            </p:nvSpPr>
            <p:spPr>
              <a:xfrm>
                <a:off x="1769125" y="4456113"/>
                <a:ext cx="2033314" cy="7874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a-DK" sz="2400" b="0" i="1" smtClean="0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a-DK" sz="2400" b="0" i="1" smtClean="0">
                              <a:solidFill>
                                <a:schemeClr val="accent3"/>
                              </a:solidFill>
                              <a:latin typeface="Cambria Math"/>
                            </a:rPr>
                            <m:t>𝑁</m:t>
                          </m:r>
                        </m:e>
                        <m:sub>
                          <m:r>
                            <a:rPr lang="da-DK" sz="2400" b="0" i="1" smtClean="0">
                              <a:solidFill>
                                <a:schemeClr val="accent3"/>
                              </a:solidFill>
                              <a:latin typeface="Cambria Math"/>
                            </a:rPr>
                            <m:t>𝑒𝑓𝑓</m:t>
                          </m:r>
                        </m:sub>
                      </m:sSub>
                      <m:r>
                        <a:rPr lang="da-DK" sz="2400" b="0" i="1" smtClean="0">
                          <a:solidFill>
                            <a:schemeClr val="accent3"/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da-DK" sz="2400" b="0" i="1" smtClean="0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da-DK" sz="2400" b="0" i="1" smtClean="0">
                                  <a:solidFill>
                                    <a:schemeClr val="accent3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a-DK" sz="2400" b="0" i="1" smtClean="0">
                                  <a:solidFill>
                                    <a:schemeClr val="accent3"/>
                                  </a:solidFill>
                                  <a:latin typeface="Cambria Math"/>
                                </a:rPr>
                                <m:t>𝜌</m:t>
                              </m:r>
                            </m:e>
                            <m:sub>
                              <m:r>
                                <a:rPr lang="da-DK" sz="2400" b="0" i="1" smtClean="0">
                                  <a:solidFill>
                                    <a:schemeClr val="accent3"/>
                                  </a:solidFill>
                                  <a:latin typeface="Cambria Math"/>
                                </a:rPr>
                                <m:t>𝜈</m:t>
                              </m:r>
                              <m:r>
                                <a:rPr lang="da-DK" sz="2400" b="0" i="1" smtClean="0">
                                  <a:solidFill>
                                    <a:schemeClr val="accent3"/>
                                  </a:solidFill>
                                  <a:latin typeface="Cambria Math"/>
                                </a:rPr>
                                <m:t>,</m:t>
                              </m:r>
                              <m:r>
                                <a:rPr lang="da-DK" sz="2400" b="0" i="1" smtClean="0">
                                  <a:solidFill>
                                    <a:schemeClr val="accent3"/>
                                  </a:solidFill>
                                  <a:latin typeface="Cambria Math"/>
                                </a:rPr>
                                <m:t>𝑟𝑒𝑙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da-DK" sz="2400" b="0" i="1" smtClean="0">
                                  <a:solidFill>
                                    <a:schemeClr val="accent3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a-DK" sz="2400" b="0" i="1" smtClean="0">
                                  <a:solidFill>
                                    <a:schemeClr val="accent3"/>
                                  </a:solidFill>
                                  <a:latin typeface="Cambria Math"/>
                                </a:rPr>
                                <m:t>𝜌</m:t>
                              </m:r>
                            </m:e>
                            <m:sub>
                              <m:r>
                                <a:rPr lang="da-DK" sz="2400" b="0" i="1" smtClean="0">
                                  <a:solidFill>
                                    <a:schemeClr val="accent3"/>
                                  </a:solidFill>
                                  <a:latin typeface="Cambria Math"/>
                                </a:rPr>
                                <m:t>𝜈</m:t>
                              </m:r>
                              <m:r>
                                <a:rPr lang="da-DK" sz="2400" b="0" i="1" smtClean="0">
                                  <a:solidFill>
                                    <a:schemeClr val="accent3"/>
                                  </a:solidFill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r>
                        <a:rPr lang="da-DK" sz="2400" b="0" i="1" smtClean="0">
                          <a:solidFill>
                            <a:schemeClr val="accent3"/>
                          </a:solidFill>
                          <a:latin typeface="Cambria Math"/>
                        </a:rPr>
                        <m:t> </m:t>
                      </m:r>
                    </m:oMath>
                  </m:oMathPara>
                </a14:m>
                <a:endParaRPr lang="da-DK" sz="2400" dirty="0">
                  <a:solidFill>
                    <a:schemeClr val="accent3"/>
                  </a:solidFill>
                </a:endParaRPr>
              </a:p>
            </p:txBody>
          </p:sp>
        </mc:Choice>
        <mc:Fallback xmlns="">
          <p:sp>
            <p:nvSpPr>
              <p:cNvPr id="7" name="Tekstboks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69125" y="4456113"/>
                <a:ext cx="2033314" cy="787460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a-DK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kstboks 8"/>
              <p:cNvSpPr txBox="1"/>
              <p:nvPr/>
            </p:nvSpPr>
            <p:spPr>
              <a:xfrm>
                <a:off x="4564319" y="4242209"/>
                <a:ext cx="2479397" cy="10013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a-DK" sz="2400" b="0" i="1" smtClean="0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a-DK" sz="2400" b="0" i="1" smtClean="0">
                              <a:solidFill>
                                <a:schemeClr val="accent3"/>
                              </a:solidFill>
                              <a:latin typeface="Cambria Math"/>
                            </a:rPr>
                            <m:t>𝜌</m:t>
                          </m:r>
                        </m:e>
                        <m:sub>
                          <m:r>
                            <a:rPr lang="da-DK" sz="2400" b="0" i="1" smtClean="0">
                              <a:solidFill>
                                <a:schemeClr val="accent3"/>
                              </a:solidFill>
                              <a:latin typeface="Cambria Math"/>
                            </a:rPr>
                            <m:t>𝜈</m:t>
                          </m:r>
                          <m:r>
                            <a:rPr lang="da-DK" sz="2400" b="0" i="1" smtClean="0">
                              <a:solidFill>
                                <a:schemeClr val="accent3"/>
                              </a:solidFill>
                              <a:latin typeface="Cambria Math"/>
                            </a:rPr>
                            <m:t>0</m:t>
                          </m:r>
                        </m:sub>
                      </m:sSub>
                      <m:r>
                        <a:rPr lang="da-DK" sz="2400" b="0" i="1" smtClean="0">
                          <a:solidFill>
                            <a:schemeClr val="accent3"/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da-DK" sz="2400" b="0" i="1" smtClean="0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a-DK" sz="2400" b="0" i="1" smtClean="0">
                              <a:solidFill>
                                <a:schemeClr val="accent3"/>
                              </a:solidFill>
                              <a:latin typeface="Cambria Math"/>
                            </a:rPr>
                            <m:t>7</m:t>
                          </m:r>
                        </m:num>
                        <m:den>
                          <m:r>
                            <a:rPr lang="da-DK" sz="2400" b="0" i="1" smtClean="0">
                              <a:solidFill>
                                <a:schemeClr val="accent3"/>
                              </a:solidFill>
                              <a:latin typeface="Cambria Math"/>
                            </a:rPr>
                            <m:t>8</m:t>
                          </m:r>
                        </m:den>
                      </m:f>
                      <m:sSup>
                        <m:sSupPr>
                          <m:ctrlPr>
                            <a:rPr lang="da-DK" sz="2400" b="0" i="1" smtClean="0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da-DK" sz="2400" b="0" i="1" smtClean="0">
                                  <a:solidFill>
                                    <a:schemeClr val="accent3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da-DK" sz="2400" b="0" i="1" smtClean="0">
                                      <a:solidFill>
                                        <a:schemeClr val="accent3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da-DK" sz="2400" b="0" i="1" smtClean="0">
                                          <a:solidFill>
                                            <a:schemeClr val="accent3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a-DK" sz="2400" b="0" i="1" smtClean="0">
                                          <a:solidFill>
                                            <a:schemeClr val="accent3"/>
                                          </a:solidFill>
                                          <a:latin typeface="Cambria Math"/>
                                        </a:rPr>
                                        <m:t>𝑇</m:t>
                                      </m:r>
                                    </m:e>
                                    <m:sub>
                                      <m:r>
                                        <a:rPr lang="da-DK" sz="2400" b="0" i="1" smtClean="0">
                                          <a:solidFill>
                                            <a:schemeClr val="accent3"/>
                                          </a:solidFill>
                                          <a:latin typeface="Cambria Math"/>
                                        </a:rPr>
                                        <m:t>𝜈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da-DK" sz="2400" b="0" i="1" smtClean="0">
                                          <a:solidFill>
                                            <a:schemeClr val="accent3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a-DK" sz="2400" b="0" i="1" smtClean="0">
                                          <a:solidFill>
                                            <a:schemeClr val="accent3"/>
                                          </a:solidFill>
                                          <a:latin typeface="Cambria Math"/>
                                        </a:rPr>
                                        <m:t>𝑇</m:t>
                                      </m:r>
                                    </m:e>
                                    <m:sub>
                                      <m:r>
                                        <a:rPr lang="da-DK" sz="2400" b="0" i="1" smtClean="0">
                                          <a:solidFill>
                                            <a:schemeClr val="accent3"/>
                                          </a:solidFill>
                                          <a:latin typeface="Cambria Math"/>
                                        </a:rPr>
                                        <m:t>𝛾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da-DK" sz="2400" b="0" i="1" smtClean="0">
                              <a:solidFill>
                                <a:schemeClr val="accent3"/>
                              </a:solidFill>
                              <a:latin typeface="Cambria Math"/>
                            </a:rPr>
                            <m:t>4</m:t>
                          </m:r>
                        </m:sup>
                      </m:sSup>
                      <m:sSub>
                        <m:sSubPr>
                          <m:ctrlPr>
                            <a:rPr lang="da-DK" sz="2400" b="0" i="1" smtClean="0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a-DK" sz="2400" b="0" i="1" smtClean="0">
                              <a:solidFill>
                                <a:schemeClr val="accent3"/>
                              </a:solidFill>
                              <a:latin typeface="Cambria Math"/>
                            </a:rPr>
                            <m:t>𝜌</m:t>
                          </m:r>
                        </m:e>
                        <m:sub>
                          <m:r>
                            <a:rPr lang="da-DK" sz="2400" b="0" i="1" smtClean="0">
                              <a:solidFill>
                                <a:schemeClr val="accent3"/>
                              </a:solidFill>
                              <a:latin typeface="Cambria Math"/>
                            </a:rPr>
                            <m:t>𝛾</m:t>
                          </m:r>
                        </m:sub>
                      </m:sSub>
                    </m:oMath>
                  </m:oMathPara>
                </a14:m>
                <a:endParaRPr lang="da-DK" sz="2400" dirty="0">
                  <a:solidFill>
                    <a:schemeClr val="accent3"/>
                  </a:solidFill>
                </a:endParaRPr>
              </a:p>
            </p:txBody>
          </p:sp>
        </mc:Choice>
        <mc:Fallback xmlns="">
          <p:sp>
            <p:nvSpPr>
              <p:cNvPr id="9" name="Tekstboks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64319" y="4242209"/>
                <a:ext cx="2479397" cy="1001364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a-DK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kstboks 9"/>
              <p:cNvSpPr txBox="1"/>
              <p:nvPr/>
            </p:nvSpPr>
            <p:spPr>
              <a:xfrm>
                <a:off x="1159525" y="5621024"/>
                <a:ext cx="5091137" cy="3915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da-DK" b="0" i="1" smtClean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a-DK" b="0" i="1" smtClean="0">
                            <a:solidFill>
                              <a:schemeClr val="accent3"/>
                            </a:solidFill>
                            <a:latin typeface="Cambria Math"/>
                          </a:rPr>
                          <m:t>𝑁</m:t>
                        </m:r>
                      </m:e>
                      <m:sub>
                        <m:r>
                          <a:rPr lang="da-DK" b="0" i="1" smtClean="0">
                            <a:solidFill>
                              <a:schemeClr val="accent3"/>
                            </a:solidFill>
                            <a:latin typeface="Cambria Math"/>
                          </a:rPr>
                          <m:t>𝑒𝑓𝑓</m:t>
                        </m:r>
                      </m:sub>
                    </m:sSub>
                  </m:oMath>
                </a14:m>
                <a:r>
                  <a:rPr lang="da-DK" dirty="0" smtClean="0">
                    <a:solidFill>
                      <a:schemeClr val="accent3"/>
                    </a:solidFill>
                  </a:rPr>
                  <a:t> is a measure of </a:t>
                </a:r>
                <a:r>
                  <a:rPr lang="da-DK" dirty="0" err="1" smtClean="0">
                    <a:solidFill>
                      <a:schemeClr val="accent3"/>
                    </a:solidFill>
                  </a:rPr>
                  <a:t>any</a:t>
                </a:r>
                <a:r>
                  <a:rPr lang="da-DK" dirty="0" smtClean="0">
                    <a:solidFill>
                      <a:schemeClr val="accent3"/>
                    </a:solidFill>
                  </a:rPr>
                  <a:t> type of ”dark radiation”</a:t>
                </a:r>
                <a:endParaRPr lang="da-DK" dirty="0">
                  <a:solidFill>
                    <a:schemeClr val="accent3"/>
                  </a:solidFill>
                </a:endParaRPr>
              </a:p>
            </p:txBody>
          </p:sp>
        </mc:Choice>
        <mc:Fallback xmlns="">
          <p:sp>
            <p:nvSpPr>
              <p:cNvPr id="10" name="Tekstboks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9525" y="5621024"/>
                <a:ext cx="5091137" cy="391582"/>
              </a:xfrm>
              <a:prstGeom prst="rect">
                <a:avLst/>
              </a:prstGeom>
              <a:blipFill rotWithShape="1">
                <a:blip r:embed="rId8"/>
                <a:stretch>
                  <a:fillRect t="-7813" r="-479" b="-18750"/>
                </a:stretch>
              </a:blipFill>
            </p:spPr>
            <p:txBody>
              <a:bodyPr/>
              <a:lstStyle/>
              <a:p>
                <a:r>
                  <a:rPr lang="da-DK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/>
          <p:cNvSpPr txBox="1"/>
          <p:nvPr/>
        </p:nvSpPr>
        <p:spPr>
          <a:xfrm>
            <a:off x="2144780" y="300334"/>
            <a:ext cx="42459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2400" dirty="0" smtClean="0">
                <a:solidFill>
                  <a:schemeClr val="bg1"/>
                </a:solidFill>
              </a:rPr>
              <a:t>GOING BEYOND THE MASS</a:t>
            </a:r>
            <a:endParaRPr lang="da-DK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2085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9552" y="4881247"/>
            <a:ext cx="8087022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2000" dirty="0" smtClean="0">
                <a:solidFill>
                  <a:schemeClr val="bg1"/>
                </a:solidFill>
              </a:rPr>
              <a:t>THE CONCLUSION SEEMS TO BE THAT THERE IS NO EVIDENCE</a:t>
            </a:r>
          </a:p>
          <a:p>
            <a:r>
              <a:rPr lang="da-DK" sz="2000" dirty="0" smtClean="0">
                <a:solidFill>
                  <a:schemeClr val="bg1"/>
                </a:solidFill>
              </a:rPr>
              <a:t>FOR ANY PHYSICS BEYOND THE STANDARD MODEL</a:t>
            </a:r>
          </a:p>
          <a:p>
            <a:endParaRPr lang="da-DK" sz="2000" dirty="0" smtClean="0">
              <a:solidFill>
                <a:schemeClr val="bg1"/>
              </a:solidFill>
            </a:endParaRPr>
          </a:p>
          <a:p>
            <a:r>
              <a:rPr lang="da-DK" sz="2000" dirty="0" smtClean="0">
                <a:solidFill>
                  <a:schemeClr val="bg1"/>
                </a:solidFill>
              </a:rPr>
              <a:t>BUT BE AWARE THAT IN EXTENDED MODELS THIS CAN BE </a:t>
            </a:r>
          </a:p>
          <a:p>
            <a:r>
              <a:rPr lang="da-DK" sz="2000" dirty="0" smtClean="0">
                <a:solidFill>
                  <a:schemeClr val="bg1"/>
                </a:solidFill>
              </a:rPr>
              <a:t>VERY </a:t>
            </a:r>
            <a:r>
              <a:rPr lang="da-DK" sz="2000" dirty="0" smtClean="0">
                <a:solidFill>
                  <a:schemeClr val="bg1"/>
                </a:solidFill>
              </a:rPr>
              <a:t>DIFFERENT</a:t>
            </a:r>
            <a:endParaRPr lang="da-DK" sz="2000" dirty="0">
              <a:solidFill>
                <a:schemeClr val="bg1"/>
              </a:solidFill>
            </a:endParaRPr>
          </a:p>
        </p:txBody>
      </p:sp>
      <p:pic>
        <p:nvPicPr>
          <p:cNvPr id="3" name="Billed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404664"/>
            <a:ext cx="5740091" cy="4330245"/>
          </a:xfrm>
          <a:prstGeom prst="rect">
            <a:avLst/>
          </a:prstGeom>
        </p:spPr>
      </p:pic>
      <p:sp>
        <p:nvSpPr>
          <p:cNvPr id="5" name="TextBox 2"/>
          <p:cNvSpPr txBox="1"/>
          <p:nvPr/>
        </p:nvSpPr>
        <p:spPr>
          <a:xfrm>
            <a:off x="6612176" y="692696"/>
            <a:ext cx="20143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smtClean="0">
                <a:solidFill>
                  <a:schemeClr val="bg1"/>
                </a:solidFill>
              </a:rPr>
              <a:t>AGHANIM ET AL.</a:t>
            </a:r>
            <a:endParaRPr lang="da-DK" dirty="0">
              <a:solidFill>
                <a:schemeClr val="bg1"/>
              </a:solidFill>
            </a:endParaRPr>
          </a:p>
          <a:p>
            <a:r>
              <a:rPr lang="da-DK" dirty="0" smtClean="0">
                <a:solidFill>
                  <a:schemeClr val="bg1"/>
                </a:solidFill>
              </a:rPr>
              <a:t>(PLANCK 2018)</a:t>
            </a:r>
          </a:p>
        </p:txBody>
      </p:sp>
    </p:spTree>
    <p:extLst>
      <p:ext uri="{BB962C8B-B14F-4D97-AF65-F5344CB8AC3E}">
        <p14:creationId xmlns:p14="http://schemas.microsoft.com/office/powerpoint/2010/main" val="935174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528" y="1340768"/>
            <a:ext cx="864096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400" dirty="0" err="1" smtClean="0">
                <a:solidFill>
                  <a:srgbClr val="FFFFFF"/>
                </a:solidFill>
              </a:rPr>
              <a:t>Cosmology</a:t>
            </a:r>
            <a:r>
              <a:rPr lang="da-DK" sz="2400" dirty="0" smtClean="0">
                <a:solidFill>
                  <a:srgbClr val="FFFFFF"/>
                </a:solidFill>
              </a:rPr>
              <a:t> shows </a:t>
            </a:r>
            <a:r>
              <a:rPr lang="da-DK" sz="2400" dirty="0" err="1" smtClean="0">
                <a:solidFill>
                  <a:srgbClr val="FFFFFF"/>
                </a:solidFill>
              </a:rPr>
              <a:t>no</a:t>
            </a:r>
            <a:r>
              <a:rPr lang="da-DK" sz="2400" dirty="0" smtClean="0">
                <a:solidFill>
                  <a:srgbClr val="FFFFFF"/>
                </a:solidFill>
              </a:rPr>
              <a:t> </a:t>
            </a:r>
            <a:r>
              <a:rPr lang="da-DK" sz="2400" dirty="0" err="1" smtClean="0">
                <a:solidFill>
                  <a:srgbClr val="FFFFFF"/>
                </a:solidFill>
              </a:rPr>
              <a:t>evidence</a:t>
            </a:r>
            <a:r>
              <a:rPr lang="da-DK" sz="2400" dirty="0" smtClean="0">
                <a:solidFill>
                  <a:srgbClr val="FFFFFF"/>
                </a:solidFill>
              </a:rPr>
              <a:t> for non-standard </a:t>
            </a:r>
            <a:r>
              <a:rPr lang="da-DK" sz="2400" dirty="0" err="1" smtClean="0">
                <a:solidFill>
                  <a:srgbClr val="FFFFFF"/>
                </a:solidFill>
              </a:rPr>
              <a:t>physics</a:t>
            </a:r>
            <a:r>
              <a:rPr lang="da-DK" sz="2400" dirty="0" smtClean="0">
                <a:solidFill>
                  <a:srgbClr val="FFFFFF"/>
                </a:solidFill>
              </a:rPr>
              <a:t> in the neutrino </a:t>
            </a:r>
            <a:r>
              <a:rPr lang="da-DK" sz="2400" dirty="0" err="1" smtClean="0">
                <a:solidFill>
                  <a:srgbClr val="FFFFFF"/>
                </a:solidFill>
              </a:rPr>
              <a:t>sector</a:t>
            </a:r>
            <a:r>
              <a:rPr lang="da-DK" sz="2400" dirty="0" smtClean="0">
                <a:solidFill>
                  <a:srgbClr val="FFFFFF"/>
                </a:solidFill>
              </a:rPr>
              <a:t>. </a:t>
            </a:r>
            <a:r>
              <a:rPr lang="da-DK" sz="2400" dirty="0" err="1" smtClean="0">
                <a:solidFill>
                  <a:srgbClr val="FFFFFF"/>
                </a:solidFill>
              </a:rPr>
              <a:t>However</a:t>
            </a:r>
            <a:r>
              <a:rPr lang="da-DK" sz="2400" dirty="0" smtClean="0">
                <a:solidFill>
                  <a:srgbClr val="FFFFFF"/>
                </a:solidFill>
              </a:rPr>
              <a:t>, </a:t>
            </a:r>
            <a:r>
              <a:rPr lang="da-DK" sz="2400" dirty="0" err="1" smtClean="0">
                <a:solidFill>
                  <a:srgbClr val="FFFFFF"/>
                </a:solidFill>
              </a:rPr>
              <a:t>cosmology</a:t>
            </a:r>
            <a:r>
              <a:rPr lang="da-DK" sz="2400" dirty="0" smtClean="0">
                <a:solidFill>
                  <a:srgbClr val="FFFFFF"/>
                </a:solidFill>
              </a:rPr>
              <a:t> </a:t>
            </a:r>
            <a:r>
              <a:rPr lang="da-DK" sz="2400" dirty="0" err="1" smtClean="0">
                <a:solidFill>
                  <a:srgbClr val="FFFFFF"/>
                </a:solidFill>
              </a:rPr>
              <a:t>might</a:t>
            </a:r>
            <a:r>
              <a:rPr lang="da-DK" sz="2400" dirty="0" smtClean="0">
                <a:solidFill>
                  <a:srgbClr val="FFFFFF"/>
                </a:solidFill>
              </a:rPr>
              <a:t> have to </a:t>
            </a:r>
            <a:r>
              <a:rPr lang="da-DK" sz="2400" dirty="0" err="1" smtClean="0">
                <a:solidFill>
                  <a:srgbClr val="FFFFFF"/>
                </a:solidFill>
              </a:rPr>
              <a:t>accomodate</a:t>
            </a:r>
            <a:r>
              <a:rPr lang="da-DK" sz="2400" dirty="0" smtClean="0">
                <a:solidFill>
                  <a:srgbClr val="FFFFFF"/>
                </a:solidFill>
              </a:rPr>
              <a:t> it </a:t>
            </a:r>
            <a:r>
              <a:rPr lang="da-DK" sz="2400" dirty="0" err="1" smtClean="0">
                <a:solidFill>
                  <a:srgbClr val="FFFFFF"/>
                </a:solidFill>
              </a:rPr>
              <a:t>after</a:t>
            </a:r>
            <a:r>
              <a:rPr lang="da-DK" sz="2400" dirty="0" smtClean="0">
                <a:solidFill>
                  <a:srgbClr val="FFFFFF"/>
                </a:solidFill>
              </a:rPr>
              <a:t> all.</a:t>
            </a:r>
          </a:p>
          <a:p>
            <a:endParaRPr lang="da-DK" sz="2400" dirty="0">
              <a:solidFill>
                <a:srgbClr val="FFFFFF"/>
              </a:solidFill>
            </a:endParaRPr>
          </a:p>
          <a:p>
            <a:r>
              <a:rPr lang="da-DK" sz="2400" dirty="0" smtClean="0">
                <a:solidFill>
                  <a:srgbClr val="FFFFFF"/>
                </a:solidFill>
              </a:rPr>
              <a:t>A </a:t>
            </a:r>
            <a:r>
              <a:rPr lang="da-DK" sz="2400" dirty="0" err="1" smtClean="0">
                <a:solidFill>
                  <a:srgbClr val="FFFFFF"/>
                </a:solidFill>
              </a:rPr>
              <a:t>variety</a:t>
            </a:r>
            <a:r>
              <a:rPr lang="da-DK" sz="2400" dirty="0" smtClean="0">
                <a:solidFill>
                  <a:srgbClr val="FFFFFF"/>
                </a:solidFill>
              </a:rPr>
              <a:t> of </a:t>
            </a:r>
            <a:r>
              <a:rPr lang="da-DK" sz="2400" dirty="0" err="1" smtClean="0">
                <a:solidFill>
                  <a:srgbClr val="FFFFFF"/>
                </a:solidFill>
              </a:rPr>
              <a:t>different</a:t>
            </a:r>
            <a:r>
              <a:rPr lang="da-DK" sz="2400" dirty="0" smtClean="0">
                <a:solidFill>
                  <a:srgbClr val="FFFFFF"/>
                </a:solidFill>
              </a:rPr>
              <a:t> </a:t>
            </a:r>
            <a:r>
              <a:rPr lang="da-DK" sz="2400" dirty="0" err="1" smtClean="0">
                <a:solidFill>
                  <a:srgbClr val="FFFFFF"/>
                </a:solidFill>
              </a:rPr>
              <a:t>terrestrial</a:t>
            </a:r>
            <a:r>
              <a:rPr lang="da-DK" sz="2400" dirty="0" smtClean="0">
                <a:solidFill>
                  <a:srgbClr val="FFFFFF"/>
                </a:solidFill>
              </a:rPr>
              <a:t> </a:t>
            </a:r>
            <a:r>
              <a:rPr lang="da-DK" sz="2400" dirty="0" err="1" smtClean="0">
                <a:solidFill>
                  <a:srgbClr val="FFFFFF"/>
                </a:solidFill>
              </a:rPr>
              <a:t>experiments</a:t>
            </a:r>
            <a:r>
              <a:rPr lang="da-DK" sz="2400" dirty="0" smtClean="0">
                <a:solidFill>
                  <a:srgbClr val="FFFFFF"/>
                </a:solidFill>
              </a:rPr>
              <a:t> show hints of the </a:t>
            </a:r>
            <a:r>
              <a:rPr lang="da-DK" sz="2400" dirty="0" err="1" smtClean="0">
                <a:solidFill>
                  <a:srgbClr val="FFFFFF"/>
                </a:solidFill>
              </a:rPr>
              <a:t>presence</a:t>
            </a:r>
            <a:r>
              <a:rPr lang="da-DK" sz="2400" dirty="0">
                <a:solidFill>
                  <a:srgbClr val="FFFFFF"/>
                </a:solidFill>
              </a:rPr>
              <a:t> </a:t>
            </a:r>
            <a:r>
              <a:rPr lang="da-DK" sz="2400" dirty="0" smtClean="0">
                <a:solidFill>
                  <a:srgbClr val="FFFFFF"/>
                </a:solidFill>
              </a:rPr>
              <a:t>of a 4th neutrino </a:t>
            </a:r>
            <a:r>
              <a:rPr lang="da-DK" sz="2400" dirty="0" err="1" smtClean="0">
                <a:solidFill>
                  <a:srgbClr val="FFFFFF"/>
                </a:solidFill>
              </a:rPr>
              <a:t>mass</a:t>
            </a:r>
            <a:r>
              <a:rPr lang="da-DK" sz="2400" dirty="0" smtClean="0">
                <a:solidFill>
                  <a:srgbClr val="FFFFFF"/>
                </a:solidFill>
              </a:rPr>
              <a:t> </a:t>
            </a:r>
            <a:r>
              <a:rPr lang="da-DK" sz="2400" dirty="0" err="1" smtClean="0">
                <a:solidFill>
                  <a:srgbClr val="FFFFFF"/>
                </a:solidFill>
              </a:rPr>
              <a:t>state</a:t>
            </a:r>
            <a:r>
              <a:rPr lang="da-DK" sz="2400" dirty="0" smtClean="0">
                <a:solidFill>
                  <a:srgbClr val="FFFFFF"/>
                </a:solidFill>
              </a:rPr>
              <a:t> (</a:t>
            </a:r>
            <a:r>
              <a:rPr lang="da-DK" sz="2400" dirty="0" err="1" smtClean="0">
                <a:solidFill>
                  <a:srgbClr val="FFFFFF"/>
                </a:solidFill>
              </a:rPr>
              <a:t>possibly</a:t>
            </a:r>
            <a:r>
              <a:rPr lang="da-DK" sz="2400" dirty="0" smtClean="0">
                <a:solidFill>
                  <a:srgbClr val="FFFFFF"/>
                </a:solidFill>
              </a:rPr>
              <a:t> </a:t>
            </a:r>
            <a:r>
              <a:rPr lang="da-DK" sz="2400" dirty="0" err="1" smtClean="0">
                <a:solidFill>
                  <a:srgbClr val="FFFFFF"/>
                </a:solidFill>
              </a:rPr>
              <a:t>even</a:t>
            </a:r>
            <a:r>
              <a:rPr lang="da-DK" sz="2400" dirty="0" smtClean="0">
                <a:solidFill>
                  <a:srgbClr val="FFFFFF"/>
                </a:solidFill>
              </a:rPr>
              <a:t> a 5th), most </a:t>
            </a:r>
            <a:r>
              <a:rPr lang="da-DK" sz="2400" dirty="0" err="1" smtClean="0">
                <a:solidFill>
                  <a:srgbClr val="FFFFFF"/>
                </a:solidFill>
              </a:rPr>
              <a:t>likely</a:t>
            </a:r>
            <a:r>
              <a:rPr lang="da-DK" sz="2400" dirty="0" smtClean="0">
                <a:solidFill>
                  <a:srgbClr val="FFFFFF"/>
                </a:solidFill>
              </a:rPr>
              <a:t> with a </a:t>
            </a:r>
            <a:r>
              <a:rPr lang="da-DK" sz="2400" dirty="0" err="1" smtClean="0">
                <a:solidFill>
                  <a:srgbClr val="FFFFFF"/>
                </a:solidFill>
              </a:rPr>
              <a:t>mass</a:t>
            </a:r>
            <a:r>
              <a:rPr lang="da-DK" sz="2400" dirty="0" smtClean="0">
                <a:solidFill>
                  <a:srgbClr val="FFFFFF"/>
                </a:solidFill>
              </a:rPr>
              <a:t> </a:t>
            </a:r>
            <a:r>
              <a:rPr lang="da-DK" sz="2400" dirty="0" err="1" smtClean="0">
                <a:solidFill>
                  <a:srgbClr val="FFFFFF"/>
                </a:solidFill>
              </a:rPr>
              <a:t>around</a:t>
            </a:r>
            <a:r>
              <a:rPr lang="da-DK" sz="2400" dirty="0" smtClean="0">
                <a:solidFill>
                  <a:srgbClr val="FFFFFF"/>
                </a:solidFill>
              </a:rPr>
              <a:t> 1-10 </a:t>
            </a:r>
            <a:r>
              <a:rPr lang="da-DK" sz="2400" dirty="0" err="1" smtClean="0">
                <a:solidFill>
                  <a:srgbClr val="FFFFFF"/>
                </a:solidFill>
              </a:rPr>
              <a:t>eV</a:t>
            </a:r>
            <a:endParaRPr lang="da-DK" sz="2400" dirty="0" smtClean="0">
              <a:solidFill>
                <a:srgbClr val="FFFFFF"/>
              </a:solidFill>
            </a:endParaRPr>
          </a:p>
          <a:p>
            <a:endParaRPr lang="da-DK" sz="2400" dirty="0">
              <a:solidFill>
                <a:srgbClr val="FFFFFF"/>
              </a:solidFill>
            </a:endParaRPr>
          </a:p>
          <a:p>
            <a:r>
              <a:rPr lang="da-DK" sz="2400" dirty="0" err="1" smtClean="0">
                <a:solidFill>
                  <a:srgbClr val="FFFFFF"/>
                </a:solidFill>
              </a:rPr>
              <a:t>However</a:t>
            </a:r>
            <a:r>
              <a:rPr lang="da-DK" sz="2400" dirty="0" smtClean="0">
                <a:solidFill>
                  <a:srgbClr val="FFFFFF"/>
                </a:solidFill>
              </a:rPr>
              <a:t>, the </a:t>
            </a:r>
            <a:r>
              <a:rPr lang="da-DK" sz="2400" dirty="0" err="1" smtClean="0">
                <a:solidFill>
                  <a:srgbClr val="FFFFFF"/>
                </a:solidFill>
              </a:rPr>
              <a:t>evidence</a:t>
            </a:r>
            <a:r>
              <a:rPr lang="da-DK" sz="2400" dirty="0" smtClean="0">
                <a:solidFill>
                  <a:srgbClr val="FFFFFF"/>
                </a:solidFill>
              </a:rPr>
              <a:t> is </a:t>
            </a:r>
            <a:r>
              <a:rPr lang="da-DK" sz="2400" dirty="0" err="1" smtClean="0">
                <a:solidFill>
                  <a:srgbClr val="FFFFFF"/>
                </a:solidFill>
              </a:rPr>
              <a:t>conflicting</a:t>
            </a:r>
            <a:endParaRPr lang="da-DK" sz="2400" dirty="0" smtClean="0">
              <a:solidFill>
                <a:srgbClr val="FFFFFF"/>
              </a:solidFill>
            </a:endParaRPr>
          </a:p>
          <a:p>
            <a:r>
              <a:rPr lang="da-DK" sz="2400" dirty="0" smtClean="0">
                <a:solidFill>
                  <a:srgbClr val="FFFFFF"/>
                </a:solidFill>
              </a:rPr>
              <a:t>(</a:t>
            </a:r>
            <a:r>
              <a:rPr lang="da-DK" sz="2400" dirty="0" err="1" smtClean="0">
                <a:solidFill>
                  <a:srgbClr val="FFFFFF"/>
                </a:solidFill>
              </a:rPr>
              <a:t>see</a:t>
            </a:r>
            <a:r>
              <a:rPr lang="da-DK" sz="2400" dirty="0" smtClean="0">
                <a:solidFill>
                  <a:srgbClr val="FFFFFF"/>
                </a:solidFill>
              </a:rPr>
              <a:t> </a:t>
            </a:r>
            <a:r>
              <a:rPr lang="da-DK" sz="2400" dirty="0" err="1" smtClean="0">
                <a:solidFill>
                  <a:srgbClr val="FFFFFF"/>
                </a:solidFill>
              </a:rPr>
              <a:t>e.g</a:t>
            </a:r>
            <a:r>
              <a:rPr lang="da-DK" sz="2400" dirty="0" smtClean="0">
                <a:solidFill>
                  <a:srgbClr val="FFFFFF"/>
                </a:solidFill>
              </a:rPr>
              <a:t>. </a:t>
            </a:r>
            <a:r>
              <a:rPr lang="da-DK" sz="2400" dirty="0" err="1" smtClean="0">
                <a:solidFill>
                  <a:srgbClr val="FFFFFF"/>
                </a:solidFill>
              </a:rPr>
              <a:t>Böser</a:t>
            </a:r>
            <a:r>
              <a:rPr lang="da-DK" sz="2400" dirty="0" smtClean="0">
                <a:solidFill>
                  <a:srgbClr val="FFFFFF"/>
                </a:solidFill>
              </a:rPr>
              <a:t> et al. 19 for a recent </a:t>
            </a:r>
            <a:r>
              <a:rPr lang="da-DK" sz="2400" dirty="0" err="1" smtClean="0">
                <a:solidFill>
                  <a:srgbClr val="FFFFFF"/>
                </a:solidFill>
              </a:rPr>
              <a:t>review</a:t>
            </a:r>
            <a:r>
              <a:rPr lang="da-DK" sz="2400" dirty="0" smtClean="0">
                <a:solidFill>
                  <a:srgbClr val="FFFFFF"/>
                </a:solidFill>
              </a:rPr>
              <a:t>)</a:t>
            </a:r>
            <a:endParaRPr lang="da-DK" sz="2400" dirty="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4867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036" name="Text Box 4"/>
          <p:cNvSpPr txBox="1">
            <a:spLocks noChangeArrowheads="1"/>
          </p:cNvSpPr>
          <p:nvPr/>
        </p:nvSpPr>
        <p:spPr bwMode="auto">
          <a:xfrm>
            <a:off x="1050925" y="1717675"/>
            <a:ext cx="260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4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</a:p>
        </p:txBody>
      </p:sp>
      <p:sp>
        <p:nvSpPr>
          <p:cNvPr id="684044" name="Text Box 12"/>
          <p:cNvSpPr txBox="1">
            <a:spLocks noChangeArrowheads="1"/>
          </p:cNvSpPr>
          <p:nvPr/>
        </p:nvSpPr>
        <p:spPr bwMode="auto">
          <a:xfrm>
            <a:off x="381000" y="1219200"/>
            <a:ext cx="24463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da-DK" sz="2000" dirty="0">
                <a:solidFill>
                  <a:schemeClr val="bg1"/>
                </a:solidFill>
                <a:latin typeface="Helvetica" pitchFamily="34" charset="0"/>
              </a:rPr>
              <a:t>FLAVOUR STATES</a:t>
            </a:r>
            <a:endParaRPr lang="en-US" sz="2000" dirty="0">
              <a:solidFill>
                <a:schemeClr val="bg1"/>
              </a:solidFill>
              <a:latin typeface="Helvetica" pitchFamily="34" charset="0"/>
            </a:endParaRPr>
          </a:p>
        </p:txBody>
      </p:sp>
      <p:sp>
        <p:nvSpPr>
          <p:cNvPr id="684045" name="Text Box 13"/>
          <p:cNvSpPr txBox="1">
            <a:spLocks noChangeArrowheads="1"/>
          </p:cNvSpPr>
          <p:nvPr/>
        </p:nvSpPr>
        <p:spPr bwMode="auto">
          <a:xfrm>
            <a:off x="6035675" y="1219200"/>
            <a:ext cx="31083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da-DK" sz="2000" dirty="0">
                <a:solidFill>
                  <a:schemeClr val="bg1"/>
                </a:solidFill>
                <a:latin typeface="Helvetica" pitchFamily="34" charset="0"/>
              </a:rPr>
              <a:t>PROPAGATION STATES</a:t>
            </a:r>
            <a:endParaRPr lang="en-US" sz="2000" dirty="0">
              <a:solidFill>
                <a:schemeClr val="bg1"/>
              </a:solidFill>
              <a:latin typeface="Helvetica" pitchFamily="34" charset="0"/>
            </a:endParaRPr>
          </a:p>
        </p:txBody>
      </p:sp>
      <p:sp>
        <p:nvSpPr>
          <p:cNvPr id="684046" name="Line 14"/>
          <p:cNvSpPr>
            <a:spLocks noChangeShapeType="1"/>
          </p:cNvSpPr>
          <p:nvPr/>
        </p:nvSpPr>
        <p:spPr bwMode="auto">
          <a:xfrm>
            <a:off x="1981200" y="1752600"/>
            <a:ext cx="990600" cy="304800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da-DK" dirty="0">
              <a:solidFill>
                <a:schemeClr val="bg1"/>
              </a:solidFill>
            </a:endParaRPr>
          </a:p>
        </p:txBody>
      </p:sp>
      <p:sp>
        <p:nvSpPr>
          <p:cNvPr id="684047" name="Line 15"/>
          <p:cNvSpPr>
            <a:spLocks noChangeShapeType="1"/>
          </p:cNvSpPr>
          <p:nvPr/>
        </p:nvSpPr>
        <p:spPr bwMode="auto">
          <a:xfrm flipH="1">
            <a:off x="5943600" y="1676400"/>
            <a:ext cx="685800" cy="304800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da-DK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475656" y="358587"/>
            <a:ext cx="60385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2400" dirty="0" smtClean="0">
                <a:solidFill>
                  <a:schemeClr val="bg1"/>
                </a:solidFill>
              </a:rPr>
              <a:t>NEUTRINO MIXING IN THE STANDARD PICTURE</a:t>
            </a:r>
            <a:endParaRPr lang="da-DK" sz="2400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3"/>
              <p:cNvSpPr txBox="1"/>
              <p:nvPr/>
            </p:nvSpPr>
            <p:spPr>
              <a:xfrm>
                <a:off x="110843" y="3243881"/>
                <a:ext cx="8991600" cy="1122936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21566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60784" algn="l" defTabSz="921566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21566" algn="l" defTabSz="921566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82350" algn="l" defTabSz="921566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43133" algn="l" defTabSz="921566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303915" algn="l" defTabSz="921566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64699" algn="l" defTabSz="921566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25482" algn="l" defTabSz="921566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86265" algn="l" defTabSz="921566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2000" i="1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U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chemeClr val="bg1"/>
                        </a:solidFill>
                        <a:latin typeface="Cambria Math"/>
                      </a:rPr>
                      <m:t>=</m:t>
                    </m:r>
                    <m:d>
                      <m:dPr>
                        <m:ctrlPr>
                          <a:rPr lang="en-US" sz="2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3"/>
                                  <m:mcJc m:val="center"/>
                                </m:mcPr>
                              </m:mc>
                            </m:mcs>
                            <m:ctrlPr>
                              <a:rPr lang="en-US" sz="20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1</m:t>
                              </m:r>
                            </m:e>
                            <m:e>
                              <m: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0</m:t>
                              </m:r>
                            </m:e>
                            <m:e>
                              <m:sSub>
                                <m:sSubPr>
                                  <m:ctrlPr>
                                    <a:rPr lang="en-US" sz="20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23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US" sz="20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𝑠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23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20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𝑠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23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US" sz="20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23</m:t>
                                  </m:r>
                                </m:sub>
                              </m:sSub>
                            </m:e>
                          </m:mr>
                        </m:m>
                      </m:e>
                    </m:d>
                    <m:d>
                      <m:dPr>
                        <m:ctrlPr>
                          <a:rPr lang="en-US" sz="2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3"/>
                                  <m:mcJc m:val="center"/>
                                </m:mcPr>
                              </m:mc>
                            </m:mcs>
                            <m:ctrlPr>
                              <a:rPr lang="en-US" sz="20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sSub>
                                <m:sSubPr>
                                  <m:ctrlPr>
                                    <a:rPr lang="en-US" sz="20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sz="2000" b="0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m:rPr>
                                      <m:brk m:alnAt="7"/>
                                    </m:rPr>
                                    <a:rPr lang="en-US" sz="2000" b="0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1</m:t>
                                  </m:r>
                                  <m:r>
                                    <a:rPr lang="en-US" sz="2000" b="0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3</m:t>
                                  </m:r>
                                </m:sub>
                              </m:sSub>
                            </m:e>
                            <m:e>
                              <m: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0</m:t>
                              </m:r>
                            </m:e>
                            <m:e>
                              <m:sSub>
                                <m:sSubPr>
                                  <m:ctrlPr>
                                    <a:rPr lang="en-US" sz="20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sSup>
                                    <m:sSupPr>
                                      <m:ctrlPr>
                                        <a:rPr lang="en-US" sz="20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/>
                                        </a:rPr>
                                        <m:t>𝑒</m:t>
                                      </m:r>
                                    </m:e>
                                    <m:sup>
                                      <m:r>
                                        <a:rPr lang="en-US" sz="20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/>
                                        </a:rPr>
                                        <m:t>−</m:t>
                                      </m:r>
                                      <m:r>
                                        <a:rPr lang="en-US" sz="20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/>
                                        </a:rPr>
                                        <m:t>𝑖</m:t>
                                      </m:r>
                                      <m:r>
                                        <a:rPr lang="en-US" sz="20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/>
                                        </a:rPr>
                                        <m:t>𝛿</m:t>
                                      </m:r>
                                    </m:sup>
                                  </m:sSup>
                                  <m:r>
                                    <a:rPr lang="en-US" sz="2000" b="0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𝑠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13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1</m:t>
                              </m:r>
                            </m:e>
                            <m:e>
                              <m: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en-US" sz="20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sSup>
                                    <m:sSupPr>
                                      <m:ctrlPr>
                                        <a:rPr lang="en-US" sz="200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/>
                                        </a:rPr>
                                        <m:t>−</m:t>
                                      </m:r>
                                      <m:r>
                                        <a:rPr lang="en-US" sz="2000" i="1">
                                          <a:solidFill>
                                            <a:schemeClr val="bg1"/>
                                          </a:solidFill>
                                          <a:latin typeface="Cambria Math"/>
                                        </a:rPr>
                                        <m:t>𝑒</m:t>
                                      </m:r>
                                    </m:e>
                                    <m:sup>
                                      <m:r>
                                        <a:rPr lang="en-US" sz="2000" i="1">
                                          <a:solidFill>
                                            <a:schemeClr val="bg1"/>
                                          </a:solidFill>
                                          <a:latin typeface="Cambria Math"/>
                                        </a:rPr>
                                        <m:t>𝑖</m:t>
                                      </m:r>
                                      <m:r>
                                        <a:rPr lang="en-US" sz="2000" i="1">
                                          <a:solidFill>
                                            <a:schemeClr val="bg1"/>
                                          </a:solidFill>
                                          <a:latin typeface="Cambria Math"/>
                                        </a:rPr>
                                        <m:t>𝛿</m:t>
                                      </m:r>
                                    </m:sup>
                                  </m:sSup>
                                  <m:r>
                                    <a:rPr lang="en-US" sz="2000" b="0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𝑠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13</m:t>
                                  </m:r>
                                </m:sub>
                              </m:sSub>
                            </m:e>
                            <m:e>
                              <m: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0</m:t>
                              </m:r>
                            </m:e>
                            <m:e>
                              <m:sSub>
                                <m:sSubPr>
                                  <m:ctrlPr>
                                    <a:rPr lang="en-US" sz="20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13</m:t>
                                  </m:r>
                                </m:sub>
                              </m:sSub>
                            </m:e>
                          </m:mr>
                        </m:m>
                      </m:e>
                    </m:d>
                    <m:d>
                      <m:dPr>
                        <m:ctrlPr>
                          <a:rPr lang="en-US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3"/>
                                  <m:mcJc m:val="center"/>
                                </m:mcPr>
                              </m:mc>
                            </m:mcs>
                            <m:ctrlPr>
                              <a:rPr lang="en-US" sz="2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sSub>
                                <m:sSubPr>
                                  <m:ctrlPr>
                                    <a:rPr lang="en-US" sz="20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12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US" sz="20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𝑠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12</m:t>
                                  </m:r>
                                </m:sub>
                              </m:sSub>
                            </m:e>
                            <m:e>
                              <m:r>
                                <a:rPr lang="en-US" sz="2000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20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𝑠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12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US" sz="20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12</m:t>
                                  </m:r>
                                </m:sub>
                              </m:sSub>
                            </m:e>
                            <m:e>
                              <m: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en-US" sz="2000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1</m:t>
                              </m:r>
                            </m:e>
                          </m:mr>
                        </m:m>
                      </m:e>
                    </m:d>
                    <m:d>
                      <m:dPr>
                        <m:ctrlPr>
                          <a:rPr lang="en-US" sz="20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3"/>
                                  <m:mcJc m:val="center"/>
                                </m:mcPr>
                              </m:mc>
                            </m:mcs>
                            <m:ctrlPr>
                              <a:rPr lang="en-US" sz="200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1</m:t>
                              </m:r>
                            </m:e>
                            <m:e>
                              <m: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0</m:t>
                              </m:r>
                            </m:e>
                            <m:e>
                              <m:sSup>
                                <m:sSupPr>
                                  <m:ctrlPr>
                                    <a:rPr lang="en-US" sz="20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sz="2000" b="0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𝑖</m:t>
                                  </m:r>
                                  <m:f>
                                    <m:fPr>
                                      <m:ctrlPr>
                                        <a:rPr lang="en-US" sz="20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b>
                                        <m:sSubPr>
                                          <m:ctrlPr>
                                            <a:rPr lang="en-US" sz="2000" b="0" i="1" smtClean="0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000" b="0" i="1" smtClean="0">
                                              <a:solidFill>
                                                <a:schemeClr val="bg1"/>
                                              </a:solidFill>
                                              <a:latin typeface="Cambria Math"/>
                                            </a:rPr>
                                            <m:t>𝛼</m:t>
                                          </m:r>
                                        </m:e>
                                        <m:sub>
                                          <m:r>
                                            <a:rPr lang="da-DK" sz="2000" b="0" i="1" smtClean="0">
                                              <a:solidFill>
                                                <a:schemeClr val="bg1"/>
                                              </a:solidFill>
                                              <a:latin typeface="Cambria Math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</m:num>
                                    <m:den>
                                      <m:r>
                                        <a:rPr lang="en-US" sz="20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/>
                                        </a:rPr>
                                        <m:t>2</m:t>
                                      </m:r>
                                    </m:den>
                                  </m:f>
                                </m:sup>
                              </m:sSup>
                            </m:e>
                            <m:e>
                              <m: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0</m:t>
                              </m:r>
                            </m:e>
                            <m:e>
                              <m:sSup>
                                <m:sSupPr>
                                  <m:ctrlPr>
                                    <a:rPr lang="en-US" sz="200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i="1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sz="2000" i="1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𝑖</m:t>
                                  </m:r>
                                  <m:f>
                                    <m:fPr>
                                      <m:ctrlPr>
                                        <a:rPr lang="en-US" sz="20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b>
                                        <m:sSubPr>
                                          <m:ctrlPr>
                                            <a:rPr lang="en-US" sz="2000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000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/>
                                            </a:rPr>
                                            <m:t>𝛼</m:t>
                                          </m:r>
                                        </m:e>
                                        <m:sub>
                                          <m:r>
                                            <a:rPr lang="da-DK" sz="2000" b="0" i="1" smtClean="0">
                                              <a:solidFill>
                                                <a:schemeClr val="bg1"/>
                                              </a:solidFill>
                                              <a:latin typeface="Cambria Math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</m:num>
                                    <m:den>
                                      <m:r>
                                        <a:rPr lang="en-US" sz="2000" i="1">
                                          <a:solidFill>
                                            <a:schemeClr val="bg1"/>
                                          </a:solidFill>
                                          <a:latin typeface="Cambria Math"/>
                                        </a:rPr>
                                        <m:t>2</m:t>
                                      </m:r>
                                    </m:den>
                                  </m:f>
                                </m:sup>
                              </m:sSup>
                            </m:e>
                          </m:mr>
                        </m:m>
                      </m:e>
                    </m:d>
                  </m:oMath>
                </a14:m>
                <a:endParaRPr lang="en-US" sz="20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2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843" y="3243881"/>
                <a:ext cx="8991600" cy="1122936"/>
              </a:xfrm>
              <a:prstGeom prst="rect">
                <a:avLst/>
              </a:prstGeom>
              <a:blipFill rotWithShape="1">
                <a:blip r:embed="rId3"/>
                <a:stretch>
                  <a:fillRect l="-609"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458969" y="4797152"/>
                <a:ext cx="8295348" cy="16312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da-DK" sz="2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a-DK" sz="2000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𝑐</m:t>
                        </m:r>
                      </m:e>
                      <m:sub>
                        <m:r>
                          <a:rPr lang="da-DK" sz="2000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23</m:t>
                        </m:r>
                      </m:sub>
                    </m:sSub>
                    <m:r>
                      <a:rPr lang="da-DK" sz="2000" b="0" i="1" smtClean="0">
                        <a:solidFill>
                          <a:schemeClr val="bg1"/>
                        </a:solidFill>
                        <a:latin typeface="Cambria Math"/>
                      </a:rPr>
                      <m:t>=</m:t>
                    </m:r>
                    <m:r>
                      <m:rPr>
                        <m:sty m:val="p"/>
                      </m:rPr>
                      <a:rPr lang="da-DK" sz="2000" b="0" i="1" smtClean="0">
                        <a:solidFill>
                          <a:schemeClr val="bg1"/>
                        </a:solidFill>
                        <a:latin typeface="Cambria Math"/>
                      </a:rPr>
                      <m:t>cos</m:t>
                    </m:r>
                    <m:r>
                      <a:rPr lang="da-DK" sz="2000" b="0" i="1" smtClean="0">
                        <a:solidFill>
                          <a:schemeClr val="bg1"/>
                        </a:solidFill>
                        <a:latin typeface="Cambria Math"/>
                      </a:rPr>
                      <m:t> </m:t>
                    </m:r>
                    <m:sSub>
                      <m:sSubPr>
                        <m:ctrlPr>
                          <a:rPr lang="da-DK" sz="2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a-DK" sz="2000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𝜃</m:t>
                        </m:r>
                      </m:e>
                      <m:sub>
                        <m:r>
                          <a:rPr lang="da-DK" sz="2000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23</m:t>
                        </m:r>
                      </m:sub>
                    </m:sSub>
                  </m:oMath>
                </a14:m>
                <a:r>
                  <a:rPr lang="en-US" sz="2000" dirty="0" smtClean="0">
                    <a:solidFill>
                      <a:schemeClr val="bg1"/>
                    </a:solidFill>
                  </a:rPr>
                  <a:t> etc.,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a-DK" sz="2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a-DK" sz="2000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𝜃</m:t>
                        </m:r>
                      </m:e>
                      <m:sub>
                        <m:r>
                          <a:rPr lang="da-DK" sz="2000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12</m:t>
                        </m:r>
                      </m:sub>
                    </m:sSub>
                    <m:r>
                      <a:rPr lang="da-DK" sz="2000" b="0" i="1" smtClean="0">
                        <a:solidFill>
                          <a:schemeClr val="bg1"/>
                        </a:solidFill>
                        <a:latin typeface="Cambria Math"/>
                      </a:rPr>
                      <m:t>,</m:t>
                    </m:r>
                    <m:sSub>
                      <m:sSubPr>
                        <m:ctrlPr>
                          <a:rPr lang="da-DK" sz="2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a-DK" sz="2000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𝜃</m:t>
                        </m:r>
                      </m:e>
                      <m:sub>
                        <m:r>
                          <a:rPr lang="da-DK" sz="2000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13</m:t>
                        </m:r>
                      </m:sub>
                    </m:sSub>
                    <m:r>
                      <a:rPr lang="da-DK" sz="2000" b="0" i="1" smtClean="0">
                        <a:solidFill>
                          <a:schemeClr val="bg1"/>
                        </a:solidFill>
                        <a:latin typeface="Cambria Math"/>
                      </a:rPr>
                      <m:t>,</m:t>
                    </m:r>
                    <m:sSub>
                      <m:sSubPr>
                        <m:ctrlPr>
                          <a:rPr lang="da-DK" sz="2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a-DK" sz="2000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𝜃</m:t>
                        </m:r>
                      </m:e>
                      <m:sub>
                        <m:r>
                          <a:rPr lang="da-DK" sz="2000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23</m:t>
                        </m:r>
                      </m:sub>
                    </m:sSub>
                  </m:oMath>
                </a14:m>
                <a:r>
                  <a:rPr lang="en-US" sz="2000" dirty="0" smtClean="0">
                    <a:solidFill>
                      <a:schemeClr val="bg1"/>
                    </a:solidFill>
                  </a:rPr>
                  <a:t> are the Euler angles of 3D rotation</a:t>
                </a:r>
              </a:p>
              <a:p>
                <a:endParaRPr lang="da-DK" sz="2000" dirty="0">
                  <a:solidFill>
                    <a:schemeClr val="bg1"/>
                  </a:solidFill>
                </a:endParaRPr>
              </a:p>
              <a:p>
                <a14:m>
                  <m:oMath xmlns:m="http://schemas.openxmlformats.org/officeDocument/2006/math">
                    <m:r>
                      <a:rPr lang="da-DK" sz="2000" b="0" i="1" smtClean="0">
                        <a:solidFill>
                          <a:schemeClr val="bg1"/>
                        </a:solidFill>
                        <a:latin typeface="Cambria Math"/>
                      </a:rPr>
                      <m:t>𝛿</m:t>
                    </m:r>
                  </m:oMath>
                </a14:m>
                <a:r>
                  <a:rPr lang="en-US" sz="2000" dirty="0" smtClean="0">
                    <a:solidFill>
                      <a:schemeClr val="bg1"/>
                    </a:solidFill>
                  </a:rPr>
                  <a:t> is the Dirac CP phase</a:t>
                </a:r>
              </a:p>
              <a:p>
                <a:endParaRPr lang="da-DK" sz="2000" dirty="0">
                  <a:solidFill>
                    <a:schemeClr val="bg1"/>
                  </a:solidFill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da-DK" sz="2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a-DK" sz="2000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𝛼</m:t>
                        </m:r>
                      </m:e>
                      <m:sub>
                        <m:r>
                          <a:rPr lang="da-DK" sz="2000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1</m:t>
                        </m:r>
                      </m:sub>
                    </m:sSub>
                    <m:r>
                      <a:rPr lang="da-DK" sz="2000" b="0" i="1" smtClean="0">
                        <a:solidFill>
                          <a:schemeClr val="bg1"/>
                        </a:solidFill>
                        <a:latin typeface="Cambria Math"/>
                      </a:rPr>
                      <m:t>,</m:t>
                    </m:r>
                    <m:sSub>
                      <m:sSubPr>
                        <m:ctrlPr>
                          <a:rPr lang="da-DK" sz="2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a-DK" sz="2000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𝛼</m:t>
                        </m:r>
                      </m:e>
                      <m:sub>
                        <m:r>
                          <a:rPr lang="da-DK" sz="2000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2000" dirty="0" smtClean="0">
                    <a:solidFill>
                      <a:schemeClr val="bg1"/>
                    </a:solidFill>
                  </a:rPr>
                  <a:t> are </a:t>
                </a:r>
                <a:r>
                  <a:rPr lang="en-US" sz="2000" dirty="0" err="1" smtClean="0">
                    <a:solidFill>
                      <a:schemeClr val="bg1"/>
                    </a:solidFill>
                  </a:rPr>
                  <a:t>Majorana</a:t>
                </a:r>
                <a:r>
                  <a:rPr lang="en-US" sz="2000" dirty="0" smtClean="0">
                    <a:solidFill>
                      <a:schemeClr val="bg1"/>
                    </a:solidFill>
                  </a:rPr>
                  <a:t> phases (relevant only if neutrinos are </a:t>
                </a:r>
                <a:r>
                  <a:rPr lang="en-US" sz="2000" dirty="0" err="1" smtClean="0">
                    <a:solidFill>
                      <a:schemeClr val="bg1"/>
                    </a:solidFill>
                  </a:rPr>
                  <a:t>Majorana</a:t>
                </a:r>
                <a:r>
                  <a:rPr lang="en-US" sz="2000" dirty="0" smtClean="0">
                    <a:solidFill>
                      <a:schemeClr val="bg1"/>
                    </a:solidFill>
                  </a:rPr>
                  <a:t> particles)</a:t>
                </a:r>
                <a:endParaRPr lang="en-US" sz="20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8969" y="4797152"/>
                <a:ext cx="8295348" cy="1631216"/>
              </a:xfrm>
              <a:prstGeom prst="rect">
                <a:avLst/>
              </a:prstGeom>
              <a:blipFill rotWithShape="1">
                <a:blip r:embed="rId4"/>
                <a:stretch>
                  <a:fillRect t="-1866" b="-55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3095681" y="1558520"/>
                <a:ext cx="2798462" cy="12327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ctrlPr>
                          <a:rPr lang="en-US" sz="28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sz="280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sSub>
                                <m:sSubPr>
                                  <m:ctrlPr>
                                    <a:rPr lang="da-DK" sz="28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a-DK" sz="2800" b="0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𝜈</m:t>
                                  </m:r>
                                </m:e>
                                <m:sub>
                                  <m:r>
                                    <a:rPr lang="da-DK" sz="2800" b="0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𝑒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da-DK" sz="28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a-DK" sz="2800" b="0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𝜈</m:t>
                                  </m:r>
                                </m:e>
                                <m:sub>
                                  <m:r>
                                    <a:rPr lang="da-DK" sz="2800" b="0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𝜇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da-DK" sz="28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a-DK" sz="2800" b="0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𝜈</m:t>
                                  </m:r>
                                </m:e>
                                <m:sub>
                                  <m:r>
                                    <a:rPr lang="da-DK" sz="2800" b="0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𝜏</m:t>
                                  </m:r>
                                </m:sub>
                              </m:sSub>
                            </m:e>
                          </m:mr>
                        </m:m>
                      </m:e>
                    </m:d>
                    <m:r>
                      <a:rPr lang="da-DK" sz="2800" b="0" i="1" smtClean="0">
                        <a:solidFill>
                          <a:schemeClr val="bg1"/>
                        </a:solidFill>
                        <a:latin typeface="Cambria Math"/>
                      </a:rPr>
                      <m:t>=</m:t>
                    </m:r>
                    <m:r>
                      <a:rPr lang="da-DK" sz="2800" b="0" i="1" smtClean="0">
                        <a:solidFill>
                          <a:schemeClr val="bg1"/>
                        </a:solidFill>
                        <a:latin typeface="Cambria Math"/>
                      </a:rPr>
                      <m:t>𝑈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sz="28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sSub>
                                <m:sSubPr>
                                  <m:ctrlPr>
                                    <a:rPr lang="da-DK" sz="28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a-DK" sz="2800" i="1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𝜈</m:t>
                                  </m:r>
                                </m:e>
                                <m:sub>
                                  <m:r>
                                    <a:rPr lang="da-DK" sz="2800" b="0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da-DK" sz="28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a-DK" sz="2800" i="1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𝜈</m:t>
                                  </m:r>
                                </m:e>
                                <m:sub>
                                  <m:r>
                                    <a:rPr lang="da-DK" sz="2800" b="0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da-DK" sz="28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a-DK" sz="2800" i="1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𝜈</m:t>
                                  </m:r>
                                </m:e>
                                <m:sub>
                                  <m:r>
                                    <a:rPr lang="da-DK" sz="2800" b="0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3</m:t>
                                  </m:r>
                                </m:sub>
                              </m:sSub>
                            </m:e>
                          </m:mr>
                        </m:m>
                      </m:e>
                    </m:d>
                  </m:oMath>
                </a14:m>
                <a:endParaRPr lang="en-US" sz="28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95681" y="1558520"/>
                <a:ext cx="2798462" cy="1232710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>
            <a:off x="868230" y="3482183"/>
            <a:ext cx="1471878" cy="646331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r>
              <a:rPr lang="da-DK" dirty="0" err="1" smtClean="0">
                <a:solidFill>
                  <a:schemeClr val="bg1"/>
                </a:solidFill>
              </a:rPr>
              <a:t>Atmospheric</a:t>
            </a:r>
            <a:endParaRPr lang="da-DK" dirty="0" smtClean="0">
              <a:solidFill>
                <a:schemeClr val="bg1"/>
              </a:solidFill>
            </a:endParaRPr>
          </a:p>
          <a:p>
            <a:r>
              <a:rPr lang="da-DK" dirty="0" smtClean="0">
                <a:solidFill>
                  <a:schemeClr val="bg1"/>
                </a:solidFill>
              </a:rPr>
              <a:t>Long Baseline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419872" y="3650722"/>
            <a:ext cx="906145" cy="369332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r>
              <a:rPr lang="da-DK" dirty="0" err="1" smtClean="0">
                <a:solidFill>
                  <a:schemeClr val="bg1"/>
                </a:solidFill>
              </a:rPr>
              <a:t>Reactor</a:t>
            </a:r>
            <a:endParaRPr lang="da-DK" dirty="0" smtClean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722805" y="3482183"/>
            <a:ext cx="906595" cy="646331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r>
              <a:rPr lang="da-DK" dirty="0" smtClean="0">
                <a:solidFill>
                  <a:schemeClr val="bg1"/>
                </a:solidFill>
              </a:rPr>
              <a:t>Solar</a:t>
            </a:r>
          </a:p>
          <a:p>
            <a:r>
              <a:rPr lang="da-DK" dirty="0" err="1" smtClean="0">
                <a:solidFill>
                  <a:schemeClr val="bg1"/>
                </a:solidFill>
              </a:rPr>
              <a:t>Reactor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215882" y="3482183"/>
            <a:ext cx="1582613" cy="646331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r>
              <a:rPr lang="da-DK" dirty="0" err="1" smtClean="0">
                <a:solidFill>
                  <a:schemeClr val="bg1"/>
                </a:solidFill>
              </a:rPr>
              <a:t>Only</a:t>
            </a:r>
            <a:r>
              <a:rPr lang="da-DK" dirty="0" smtClean="0">
                <a:solidFill>
                  <a:schemeClr val="bg1"/>
                </a:solidFill>
              </a:rPr>
              <a:t> relevant</a:t>
            </a:r>
          </a:p>
          <a:p>
            <a:r>
              <a:rPr lang="da-DK" dirty="0">
                <a:solidFill>
                  <a:schemeClr val="bg1"/>
                </a:solidFill>
              </a:rPr>
              <a:t>f</a:t>
            </a:r>
            <a:r>
              <a:rPr lang="da-DK" dirty="0" smtClean="0">
                <a:solidFill>
                  <a:schemeClr val="bg1"/>
                </a:solidFill>
              </a:rPr>
              <a:t>or 0</a:t>
            </a:r>
            <a:r>
              <a:rPr lang="da-DK" dirty="0" smtClean="0">
                <a:solidFill>
                  <a:schemeClr val="bg1"/>
                </a:solidFill>
                <a:latin typeface="Symbol" panose="05050102010706020507" pitchFamily="18" charset="2"/>
              </a:rPr>
              <a:t>n</a:t>
            </a:r>
            <a:r>
              <a:rPr lang="da-DK" dirty="0" smtClean="0">
                <a:solidFill>
                  <a:schemeClr val="bg1"/>
                </a:solidFill>
              </a:rPr>
              <a:t>2</a:t>
            </a:r>
            <a:r>
              <a:rPr lang="da-DK" dirty="0" smtClean="0">
                <a:solidFill>
                  <a:schemeClr val="bg1"/>
                </a:solidFill>
                <a:latin typeface="Symbol" panose="05050102010706020507" pitchFamily="18" charset="2"/>
              </a:rPr>
              <a:t>b</a:t>
            </a:r>
            <a:r>
              <a:rPr lang="da-DK" dirty="0" smtClean="0">
                <a:solidFill>
                  <a:schemeClr val="bg1"/>
                </a:solidFill>
              </a:rPr>
              <a:t> </a:t>
            </a:r>
            <a:r>
              <a:rPr lang="da-DK" dirty="0" err="1" smtClean="0">
                <a:solidFill>
                  <a:schemeClr val="bg1"/>
                </a:solidFill>
              </a:rPr>
              <a:t>decay</a:t>
            </a:r>
            <a:endParaRPr lang="da-DK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0920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3" grpId="0" animBg="1"/>
      <p:bldP spid="14" grpId="0" animBg="1"/>
      <p:bldP spid="1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053506" y="5893776"/>
            <a:ext cx="35019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smtClean="0">
                <a:solidFill>
                  <a:srgbClr val="FFFFFF"/>
                </a:solidFill>
              </a:rPr>
              <a:t>AGHANIM ET AL. </a:t>
            </a:r>
            <a:r>
              <a:rPr lang="da-DK" smtClean="0">
                <a:solidFill>
                  <a:srgbClr val="FFFFFF"/>
                </a:solidFill>
              </a:rPr>
              <a:t>(Planck 2018)</a:t>
            </a:r>
            <a:endParaRPr lang="da-DK" dirty="0">
              <a:solidFill>
                <a:srgbClr val="FFFF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3124806" y="548680"/>
                <a:ext cx="2321533" cy="8538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a-DK" sz="2400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a-DK" sz="2400" i="1" smtClean="0">
                              <a:solidFill>
                                <a:srgbClr val="FFFFFF"/>
                              </a:solidFill>
                              <a:latin typeface="Cambria Math"/>
                            </a:rPr>
                            <m:t>𝑁</m:t>
                          </m:r>
                        </m:e>
                        <m:sub>
                          <m:r>
                            <a:rPr lang="da-DK" sz="2400" i="1" smtClean="0">
                              <a:solidFill>
                                <a:srgbClr val="FFFFFF"/>
                              </a:solidFill>
                              <a:latin typeface="Cambria Math"/>
                            </a:rPr>
                            <m:t>𝑒𝑓𝑓</m:t>
                          </m:r>
                        </m:sub>
                      </m:sSub>
                      <m:r>
                        <a:rPr lang="da-DK" sz="2400" i="1" smtClean="0">
                          <a:solidFill>
                            <a:srgbClr val="FFFFFF"/>
                          </a:solidFill>
                          <a:latin typeface="Cambria Math"/>
                        </a:rPr>
                        <m:t>= </m:t>
                      </m:r>
                      <m:f>
                        <m:fPr>
                          <m:ctrlPr>
                            <a:rPr lang="da-DK" sz="2400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da-DK" sz="2400" i="1" smtClean="0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da-DK" sz="2400" i="1" smtClean="0">
                                  <a:solidFill>
                                    <a:srgbClr val="FFFFFF"/>
                                  </a:solidFill>
                                  <a:latin typeface="Cambria Math"/>
                                  <a:ea typeface="Cambria Math"/>
                                </a:rPr>
                                <m:t>𝜌</m:t>
                              </m:r>
                            </m:e>
                            <m:sub>
                              <m:r>
                                <a:rPr lang="da-DK" sz="2400" i="1" smtClean="0">
                                  <a:solidFill>
                                    <a:srgbClr val="FFFFFF"/>
                                  </a:solidFill>
                                  <a:latin typeface="Cambria Math"/>
                                  <a:ea typeface="Cambria Math"/>
                                </a:rPr>
                                <m:t>𝑠</m:t>
                              </m:r>
                            </m:sub>
                          </m:sSub>
                          <m:r>
                            <a:rPr lang="da-DK" sz="2400" i="1" smtClean="0">
                              <a:solidFill>
                                <a:srgbClr val="FFFFFF"/>
                              </a:solidFill>
                              <a:latin typeface="Cambria Math"/>
                              <a:ea typeface="Cambria Math"/>
                            </a:rPr>
                            <m:t>+</m:t>
                          </m:r>
                          <m:sSub>
                            <m:sSubPr>
                              <m:ctrlPr>
                                <a:rPr lang="da-DK" sz="2400" i="1" smtClean="0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da-DK" sz="2400" i="1" smtClean="0">
                                  <a:solidFill>
                                    <a:srgbClr val="FFFFFF"/>
                                  </a:solidFill>
                                  <a:latin typeface="Cambria Math"/>
                                  <a:ea typeface="Cambria Math"/>
                                </a:rPr>
                                <m:t>𝜌</m:t>
                              </m:r>
                            </m:e>
                            <m:sub>
                              <m:r>
                                <a:rPr lang="da-DK" sz="2400" i="1" smtClean="0">
                                  <a:solidFill>
                                    <a:srgbClr val="FFFFFF"/>
                                  </a:solidFill>
                                  <a:latin typeface="Cambria Math"/>
                                  <a:ea typeface="Cambria Math"/>
                                </a:rPr>
                                <m:t>𝑎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da-DK" sz="2400" i="1" smtClean="0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da-DK" sz="2400" i="1" smtClean="0">
                                  <a:solidFill>
                                    <a:srgbClr val="FFFFFF"/>
                                  </a:solidFill>
                                  <a:latin typeface="Cambria Math"/>
                                  <a:ea typeface="Cambria Math"/>
                                </a:rPr>
                                <m:t>𝜌</m:t>
                              </m:r>
                            </m:e>
                            <m:sub>
                              <m:r>
                                <a:rPr lang="da-DK" sz="2400" i="1" smtClean="0">
                                  <a:solidFill>
                                    <a:srgbClr val="FFFFFF"/>
                                  </a:solidFill>
                                  <a:latin typeface="Cambria Math"/>
                                  <a:ea typeface="Cambria Math"/>
                                </a:rPr>
                                <m:t>𝜈</m:t>
                              </m:r>
                              <m:r>
                                <a:rPr lang="da-DK" sz="2400" i="1" smtClean="0">
                                  <a:solidFill>
                                    <a:srgbClr val="FFFFFF"/>
                                  </a:solidFill>
                                  <a:latin typeface="Cambria Math"/>
                                  <a:ea typeface="Cambria Math"/>
                                </a:rPr>
                                <m:t>,0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da-DK" sz="24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24806" y="548680"/>
                <a:ext cx="2321533" cy="853888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a-DK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Billed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3506" y="1368110"/>
            <a:ext cx="5812800" cy="4449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90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1259632" y="1772816"/>
            <a:ext cx="6689652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a-DK" sz="3200" dirty="0" err="1" smtClean="0">
                <a:solidFill>
                  <a:srgbClr val="FFFFFF"/>
                </a:solidFill>
              </a:rPr>
              <a:t>Bottom</a:t>
            </a:r>
            <a:r>
              <a:rPr lang="da-DK" sz="3200" dirty="0" smtClean="0">
                <a:solidFill>
                  <a:srgbClr val="FFFFFF"/>
                </a:solidFill>
              </a:rPr>
              <a:t> line: Sterile neutrinos in the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a-DK" sz="3200" dirty="0" err="1" smtClean="0">
                <a:solidFill>
                  <a:srgbClr val="FFFFFF"/>
                </a:solidFill>
              </a:rPr>
              <a:t>mass</a:t>
            </a:r>
            <a:r>
              <a:rPr lang="da-DK" sz="3200" dirty="0" smtClean="0">
                <a:solidFill>
                  <a:srgbClr val="FFFFFF"/>
                </a:solidFill>
              </a:rPr>
              <a:t> range </a:t>
            </a:r>
            <a:r>
              <a:rPr lang="da-DK" sz="3200" dirty="0" err="1" smtClean="0">
                <a:solidFill>
                  <a:srgbClr val="FFFFFF"/>
                </a:solidFill>
              </a:rPr>
              <a:t>preferred</a:t>
            </a:r>
            <a:r>
              <a:rPr lang="da-DK" sz="3200" dirty="0" smtClean="0">
                <a:solidFill>
                  <a:srgbClr val="FFFFFF"/>
                </a:solidFill>
              </a:rPr>
              <a:t> by SBL data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a-DK" sz="3200" dirty="0" err="1">
                <a:solidFill>
                  <a:srgbClr val="FFFFFF"/>
                </a:solidFill>
              </a:rPr>
              <a:t>c</a:t>
            </a:r>
            <a:r>
              <a:rPr lang="da-DK" sz="3200" dirty="0" err="1" smtClean="0">
                <a:solidFill>
                  <a:srgbClr val="FFFFFF"/>
                </a:solidFill>
              </a:rPr>
              <a:t>an</a:t>
            </a:r>
            <a:r>
              <a:rPr lang="da-DK" sz="3200" dirty="0" smtClean="0">
                <a:solidFill>
                  <a:srgbClr val="FFFFFF"/>
                </a:solidFill>
              </a:rPr>
              <a:t> </a:t>
            </a:r>
            <a:r>
              <a:rPr lang="da-DK" sz="3200" dirty="0" err="1" smtClean="0">
                <a:solidFill>
                  <a:srgbClr val="FFFFFF"/>
                </a:solidFill>
              </a:rPr>
              <a:t>be</a:t>
            </a:r>
            <a:r>
              <a:rPr lang="da-DK" sz="3200" dirty="0" smtClean="0">
                <a:solidFill>
                  <a:srgbClr val="FFFFFF"/>
                </a:solidFill>
              </a:rPr>
              <a:t> </a:t>
            </a:r>
            <a:r>
              <a:rPr lang="da-DK" sz="3200" dirty="0" err="1" smtClean="0">
                <a:solidFill>
                  <a:srgbClr val="FFFFFF"/>
                </a:solidFill>
              </a:rPr>
              <a:t>accomodated</a:t>
            </a:r>
            <a:r>
              <a:rPr lang="da-DK" sz="3200" dirty="0" smtClean="0">
                <a:solidFill>
                  <a:srgbClr val="FFFFFF"/>
                </a:solidFill>
              </a:rPr>
              <a:t> by </a:t>
            </a:r>
            <a:r>
              <a:rPr lang="da-DK" sz="3200" dirty="0" err="1" smtClean="0">
                <a:solidFill>
                  <a:srgbClr val="FFFFFF"/>
                </a:solidFill>
              </a:rPr>
              <a:t>cosmology</a:t>
            </a:r>
            <a:r>
              <a:rPr lang="da-DK" sz="3200" dirty="0" smtClean="0">
                <a:solidFill>
                  <a:srgbClr val="FFFFFF"/>
                </a:solidFill>
              </a:rPr>
              <a:t>,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a-DK" sz="3200" dirty="0">
                <a:solidFill>
                  <a:srgbClr val="FFFFFF"/>
                </a:solidFill>
              </a:rPr>
              <a:t>b</a:t>
            </a:r>
            <a:r>
              <a:rPr lang="da-DK" sz="3200" dirty="0" smtClean="0">
                <a:solidFill>
                  <a:srgbClr val="FFFFFF"/>
                </a:solidFill>
              </a:rPr>
              <a:t>ut ONLY if </a:t>
            </a:r>
            <a:r>
              <a:rPr lang="da-DK" sz="3200" dirty="0" err="1" smtClean="0">
                <a:solidFill>
                  <a:srgbClr val="FFFFFF"/>
                </a:solidFill>
              </a:rPr>
              <a:t>they</a:t>
            </a:r>
            <a:r>
              <a:rPr lang="da-DK" sz="3200" dirty="0" smtClean="0">
                <a:solidFill>
                  <a:srgbClr val="FFFFFF"/>
                </a:solidFill>
              </a:rPr>
              <a:t> </a:t>
            </a:r>
            <a:r>
              <a:rPr lang="da-DK" sz="3200" dirty="0" err="1" smtClean="0">
                <a:solidFill>
                  <a:srgbClr val="FFFFFF"/>
                </a:solidFill>
              </a:rPr>
              <a:t>are</a:t>
            </a:r>
            <a:r>
              <a:rPr lang="da-DK" sz="3200" dirty="0" smtClean="0">
                <a:solidFill>
                  <a:srgbClr val="FFFFFF"/>
                </a:solidFill>
              </a:rPr>
              <a:t> not </a:t>
            </a:r>
            <a:r>
              <a:rPr lang="da-DK" sz="3200" dirty="0" err="1" smtClean="0">
                <a:solidFill>
                  <a:srgbClr val="FFFFFF"/>
                </a:solidFill>
              </a:rPr>
              <a:t>fully</a:t>
            </a:r>
            <a:r>
              <a:rPr lang="da-DK" sz="3200" dirty="0" smtClean="0">
                <a:solidFill>
                  <a:srgbClr val="FFFFFF"/>
                </a:solidFill>
              </a:rPr>
              <a:t>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a-DK" sz="3200" dirty="0" err="1" smtClean="0">
                <a:solidFill>
                  <a:srgbClr val="FFFFFF"/>
                </a:solidFill>
              </a:rPr>
              <a:t>thermalised</a:t>
            </a:r>
            <a:endParaRPr lang="da-DK" sz="3200" dirty="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7221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3568" y="600518"/>
            <a:ext cx="8352928" cy="56630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000" dirty="0" smtClean="0">
                <a:solidFill>
                  <a:schemeClr val="bg1"/>
                </a:solidFill>
              </a:rPr>
              <a:t>Sterile neutrinos </a:t>
            </a:r>
            <a:r>
              <a:rPr lang="da-DK" sz="2000" dirty="0" err="1" smtClean="0">
                <a:solidFill>
                  <a:schemeClr val="bg1"/>
                </a:solidFill>
              </a:rPr>
              <a:t>are</a:t>
            </a:r>
            <a:r>
              <a:rPr lang="da-DK" sz="2000" dirty="0" smtClean="0">
                <a:solidFill>
                  <a:schemeClr val="bg1"/>
                </a:solidFill>
              </a:rPr>
              <a:t> </a:t>
            </a:r>
            <a:r>
              <a:rPr lang="da-DK" sz="2000" dirty="0" err="1" smtClean="0">
                <a:solidFill>
                  <a:schemeClr val="bg1"/>
                </a:solidFill>
              </a:rPr>
              <a:t>thermalised</a:t>
            </a:r>
            <a:r>
              <a:rPr lang="da-DK" sz="2000" dirty="0" smtClean="0">
                <a:solidFill>
                  <a:schemeClr val="bg1"/>
                </a:solidFill>
              </a:rPr>
              <a:t> via a </a:t>
            </a:r>
            <a:r>
              <a:rPr lang="da-DK" sz="2000" dirty="0" err="1" smtClean="0">
                <a:solidFill>
                  <a:schemeClr val="bg1"/>
                </a:solidFill>
              </a:rPr>
              <a:t>combination</a:t>
            </a:r>
            <a:r>
              <a:rPr lang="da-DK" sz="2000" dirty="0" smtClean="0">
                <a:solidFill>
                  <a:schemeClr val="bg1"/>
                </a:solidFill>
              </a:rPr>
              <a:t> of oscillation and </a:t>
            </a:r>
            <a:r>
              <a:rPr lang="da-DK" sz="2000" dirty="0" err="1" smtClean="0">
                <a:solidFill>
                  <a:schemeClr val="bg1"/>
                </a:solidFill>
              </a:rPr>
              <a:t>scattering</a:t>
            </a:r>
            <a:endParaRPr lang="da-DK" sz="2000" dirty="0" smtClean="0">
              <a:solidFill>
                <a:schemeClr val="bg1"/>
              </a:solidFill>
            </a:endParaRPr>
          </a:p>
          <a:p>
            <a:r>
              <a:rPr lang="da-DK" sz="1600" dirty="0" smtClean="0">
                <a:solidFill>
                  <a:schemeClr val="bg1"/>
                </a:solidFill>
              </a:rPr>
              <a:t>(</a:t>
            </a:r>
            <a:r>
              <a:rPr lang="da-DK" sz="1600" dirty="0" err="1">
                <a:solidFill>
                  <a:schemeClr val="bg1"/>
                </a:solidFill>
              </a:rPr>
              <a:t>Barbieri</a:t>
            </a:r>
            <a:r>
              <a:rPr lang="da-DK" sz="1600" dirty="0">
                <a:solidFill>
                  <a:schemeClr val="bg1"/>
                </a:solidFill>
              </a:rPr>
              <a:t> &amp; </a:t>
            </a:r>
            <a:r>
              <a:rPr lang="da-DK" sz="1600" dirty="0" err="1">
                <a:solidFill>
                  <a:schemeClr val="bg1"/>
                </a:solidFill>
              </a:rPr>
              <a:t>Dolgov</a:t>
            </a:r>
            <a:r>
              <a:rPr lang="da-DK" sz="1600" dirty="0">
                <a:solidFill>
                  <a:schemeClr val="bg1"/>
                </a:solidFill>
              </a:rPr>
              <a:t> 91; </a:t>
            </a:r>
            <a:r>
              <a:rPr lang="da-DK" sz="1600" dirty="0" err="1">
                <a:solidFill>
                  <a:schemeClr val="bg1"/>
                </a:solidFill>
              </a:rPr>
              <a:t>Enqvist</a:t>
            </a:r>
            <a:r>
              <a:rPr lang="da-DK" sz="1600" dirty="0">
                <a:solidFill>
                  <a:schemeClr val="bg1"/>
                </a:solidFill>
              </a:rPr>
              <a:t>, </a:t>
            </a:r>
            <a:r>
              <a:rPr lang="da-DK" sz="1600" dirty="0" err="1">
                <a:solidFill>
                  <a:schemeClr val="bg1"/>
                </a:solidFill>
              </a:rPr>
              <a:t>Kainulainen</a:t>
            </a:r>
            <a:r>
              <a:rPr lang="da-DK" sz="1600" dirty="0">
                <a:solidFill>
                  <a:schemeClr val="bg1"/>
                </a:solidFill>
              </a:rPr>
              <a:t> &amp; </a:t>
            </a:r>
            <a:r>
              <a:rPr lang="da-DK" sz="1600" dirty="0" err="1">
                <a:solidFill>
                  <a:schemeClr val="bg1"/>
                </a:solidFill>
              </a:rPr>
              <a:t>Maalampi</a:t>
            </a:r>
            <a:r>
              <a:rPr lang="da-DK" sz="1600" dirty="0">
                <a:solidFill>
                  <a:schemeClr val="bg1"/>
                </a:solidFill>
              </a:rPr>
              <a:t> 91, </a:t>
            </a:r>
            <a:r>
              <a:rPr lang="da-DK" sz="1600" dirty="0" smtClean="0">
                <a:solidFill>
                  <a:schemeClr val="bg1"/>
                </a:solidFill>
              </a:rPr>
              <a:t> </a:t>
            </a:r>
            <a:r>
              <a:rPr lang="da-DK" sz="1600" dirty="0" err="1" smtClean="0">
                <a:solidFill>
                  <a:schemeClr val="bg1"/>
                </a:solidFill>
              </a:rPr>
              <a:t>Raffelt</a:t>
            </a:r>
            <a:r>
              <a:rPr lang="da-DK" sz="1600" dirty="0" smtClean="0">
                <a:solidFill>
                  <a:schemeClr val="bg1"/>
                </a:solidFill>
              </a:rPr>
              <a:t> </a:t>
            </a:r>
            <a:r>
              <a:rPr lang="da-DK" sz="1600" dirty="0">
                <a:solidFill>
                  <a:schemeClr val="bg1"/>
                </a:solidFill>
              </a:rPr>
              <a:t>&amp; </a:t>
            </a:r>
            <a:r>
              <a:rPr lang="da-DK" sz="1600" dirty="0" err="1">
                <a:solidFill>
                  <a:schemeClr val="bg1"/>
                </a:solidFill>
              </a:rPr>
              <a:t>Sigl</a:t>
            </a:r>
            <a:r>
              <a:rPr lang="da-DK" sz="1600" dirty="0">
                <a:solidFill>
                  <a:schemeClr val="bg1"/>
                </a:solidFill>
              </a:rPr>
              <a:t> 93, </a:t>
            </a:r>
            <a:r>
              <a:rPr lang="da-DK" sz="1600" dirty="0" err="1">
                <a:solidFill>
                  <a:schemeClr val="bg1"/>
                </a:solidFill>
              </a:rPr>
              <a:t>McKellar</a:t>
            </a:r>
            <a:r>
              <a:rPr lang="da-DK" sz="1600" dirty="0">
                <a:solidFill>
                  <a:schemeClr val="bg1"/>
                </a:solidFill>
              </a:rPr>
              <a:t> &amp; Thomson </a:t>
            </a:r>
            <a:r>
              <a:rPr lang="da-DK" sz="1600" dirty="0" smtClean="0">
                <a:solidFill>
                  <a:schemeClr val="bg1"/>
                </a:solidFill>
              </a:rPr>
              <a:t>94)</a:t>
            </a:r>
          </a:p>
          <a:p>
            <a:endParaRPr lang="da-DK" dirty="0">
              <a:solidFill>
                <a:schemeClr val="bg1"/>
              </a:solidFill>
            </a:endParaRPr>
          </a:p>
          <a:p>
            <a:r>
              <a:rPr lang="da-DK" sz="2000" dirty="0" smtClean="0">
                <a:solidFill>
                  <a:schemeClr val="bg1"/>
                </a:solidFill>
              </a:rPr>
              <a:t>The neutrino matter potential is </a:t>
            </a:r>
            <a:r>
              <a:rPr lang="da-DK" sz="2000" dirty="0" err="1" smtClean="0">
                <a:solidFill>
                  <a:schemeClr val="bg1"/>
                </a:solidFill>
              </a:rPr>
              <a:t>important</a:t>
            </a:r>
            <a:r>
              <a:rPr lang="da-DK" sz="2000" dirty="0" smtClean="0">
                <a:solidFill>
                  <a:schemeClr val="bg1"/>
                </a:solidFill>
              </a:rPr>
              <a:t> and a </a:t>
            </a:r>
            <a:r>
              <a:rPr lang="da-DK" sz="2000" dirty="0" err="1" smtClean="0">
                <a:solidFill>
                  <a:schemeClr val="bg1"/>
                </a:solidFill>
              </a:rPr>
              <a:t>very</a:t>
            </a:r>
            <a:r>
              <a:rPr lang="da-DK" sz="2000" dirty="0" smtClean="0">
                <a:solidFill>
                  <a:schemeClr val="bg1"/>
                </a:solidFill>
              </a:rPr>
              <a:t> large potential </a:t>
            </a:r>
            <a:r>
              <a:rPr lang="da-DK" sz="2000" dirty="0" err="1" smtClean="0">
                <a:solidFill>
                  <a:schemeClr val="bg1"/>
                </a:solidFill>
              </a:rPr>
              <a:t>could</a:t>
            </a:r>
            <a:r>
              <a:rPr lang="da-DK" sz="2000" dirty="0" smtClean="0">
                <a:solidFill>
                  <a:schemeClr val="bg1"/>
                </a:solidFill>
              </a:rPr>
              <a:t> in </a:t>
            </a:r>
            <a:r>
              <a:rPr lang="da-DK" sz="2000" dirty="0" err="1" smtClean="0">
                <a:solidFill>
                  <a:schemeClr val="bg1"/>
                </a:solidFill>
              </a:rPr>
              <a:t>principle</a:t>
            </a:r>
            <a:r>
              <a:rPr lang="da-DK" sz="2000" dirty="0" smtClean="0">
                <a:solidFill>
                  <a:schemeClr val="bg1"/>
                </a:solidFill>
              </a:rPr>
              <a:t> </a:t>
            </a:r>
            <a:r>
              <a:rPr lang="da-DK" sz="2000" dirty="0" err="1" smtClean="0">
                <a:solidFill>
                  <a:schemeClr val="bg1"/>
                </a:solidFill>
              </a:rPr>
              <a:t>prevent</a:t>
            </a:r>
            <a:r>
              <a:rPr lang="da-DK" sz="2000" dirty="0" smtClean="0">
                <a:solidFill>
                  <a:schemeClr val="bg1"/>
                </a:solidFill>
              </a:rPr>
              <a:t> </a:t>
            </a:r>
            <a:r>
              <a:rPr lang="da-DK" sz="2000" dirty="0" err="1" smtClean="0">
                <a:solidFill>
                  <a:schemeClr val="bg1"/>
                </a:solidFill>
              </a:rPr>
              <a:t>thermalisation</a:t>
            </a:r>
            <a:endParaRPr lang="da-DK" sz="2000" dirty="0" smtClean="0">
              <a:solidFill>
                <a:schemeClr val="bg1"/>
              </a:solidFill>
            </a:endParaRPr>
          </a:p>
          <a:p>
            <a:endParaRPr lang="da-DK" dirty="0" smtClean="0">
              <a:solidFill>
                <a:schemeClr val="bg1"/>
              </a:solidFill>
            </a:endParaRPr>
          </a:p>
          <a:p>
            <a:r>
              <a:rPr lang="da-DK" sz="2000" dirty="0" smtClean="0">
                <a:solidFill>
                  <a:schemeClr val="bg1"/>
                </a:solidFill>
              </a:rPr>
              <a:t>How </a:t>
            </a:r>
            <a:r>
              <a:rPr lang="da-DK" sz="2000" dirty="0" err="1" smtClean="0">
                <a:solidFill>
                  <a:schemeClr val="bg1"/>
                </a:solidFill>
              </a:rPr>
              <a:t>can</a:t>
            </a:r>
            <a:r>
              <a:rPr lang="da-DK" sz="2000" dirty="0" smtClean="0">
                <a:solidFill>
                  <a:schemeClr val="bg1"/>
                </a:solidFill>
              </a:rPr>
              <a:t> </a:t>
            </a:r>
            <a:r>
              <a:rPr lang="da-DK" sz="2000" dirty="0" err="1" smtClean="0">
                <a:solidFill>
                  <a:schemeClr val="bg1"/>
                </a:solidFill>
              </a:rPr>
              <a:t>this</a:t>
            </a:r>
            <a:r>
              <a:rPr lang="da-DK" sz="2000" dirty="0" smtClean="0">
                <a:solidFill>
                  <a:schemeClr val="bg1"/>
                </a:solidFill>
              </a:rPr>
              <a:t> </a:t>
            </a:r>
            <a:r>
              <a:rPr lang="da-DK" sz="2000" dirty="0" err="1" smtClean="0">
                <a:solidFill>
                  <a:schemeClr val="bg1"/>
                </a:solidFill>
              </a:rPr>
              <a:t>be</a:t>
            </a:r>
            <a:r>
              <a:rPr lang="da-DK" sz="2000" dirty="0" smtClean="0">
                <a:solidFill>
                  <a:schemeClr val="bg1"/>
                </a:solidFill>
              </a:rPr>
              <a:t> </a:t>
            </a:r>
            <a:r>
              <a:rPr lang="da-DK" sz="2000" dirty="0" err="1" smtClean="0">
                <a:solidFill>
                  <a:schemeClr val="bg1"/>
                </a:solidFill>
              </a:rPr>
              <a:t>achieved</a:t>
            </a:r>
            <a:r>
              <a:rPr lang="da-DK" sz="2000" dirty="0" smtClean="0">
                <a:solidFill>
                  <a:schemeClr val="bg1"/>
                </a:solidFill>
              </a:rPr>
              <a:t>?</a:t>
            </a:r>
          </a:p>
          <a:p>
            <a:endParaRPr lang="da-DK" sz="2000" dirty="0">
              <a:solidFill>
                <a:schemeClr val="bg1"/>
              </a:solidFill>
            </a:endParaRPr>
          </a:p>
          <a:p>
            <a:r>
              <a:rPr lang="da-DK" sz="2000" u="sng" dirty="0" smtClean="0">
                <a:solidFill>
                  <a:schemeClr val="bg1"/>
                </a:solidFill>
              </a:rPr>
              <a:t>A large neutrino </a:t>
            </a:r>
            <a:r>
              <a:rPr lang="da-DK" sz="2000" u="sng" dirty="0" err="1" smtClean="0">
                <a:solidFill>
                  <a:schemeClr val="bg1"/>
                </a:solidFill>
              </a:rPr>
              <a:t>lepton</a:t>
            </a:r>
            <a:r>
              <a:rPr lang="da-DK" sz="2000" u="sng" dirty="0" smtClean="0">
                <a:solidFill>
                  <a:schemeClr val="bg1"/>
                </a:solidFill>
              </a:rPr>
              <a:t> </a:t>
            </a:r>
            <a:r>
              <a:rPr lang="da-DK" sz="2000" u="sng" dirty="0" err="1" smtClean="0">
                <a:solidFill>
                  <a:schemeClr val="bg1"/>
                </a:solidFill>
              </a:rPr>
              <a:t>asymmetry</a:t>
            </a:r>
            <a:endParaRPr lang="da-DK" sz="2000" u="sng" dirty="0" smtClean="0">
              <a:solidFill>
                <a:schemeClr val="bg1"/>
              </a:solidFill>
            </a:endParaRPr>
          </a:p>
          <a:p>
            <a:r>
              <a:rPr lang="da-DK" sz="1600" dirty="0" smtClean="0">
                <a:solidFill>
                  <a:schemeClr val="bg1"/>
                </a:solidFill>
              </a:rPr>
              <a:t>(</a:t>
            </a:r>
            <a:r>
              <a:rPr lang="da-DK" sz="1600" dirty="0" err="1" smtClean="0">
                <a:solidFill>
                  <a:schemeClr val="bg1"/>
                </a:solidFill>
              </a:rPr>
              <a:t>see</a:t>
            </a:r>
            <a:r>
              <a:rPr lang="da-DK" sz="1600" dirty="0" smtClean="0">
                <a:solidFill>
                  <a:schemeClr val="bg1"/>
                </a:solidFill>
              </a:rPr>
              <a:t> </a:t>
            </a:r>
            <a:r>
              <a:rPr lang="da-DK" sz="1600" dirty="0" err="1" smtClean="0">
                <a:solidFill>
                  <a:schemeClr val="bg1"/>
                </a:solidFill>
              </a:rPr>
              <a:t>e.g</a:t>
            </a:r>
            <a:r>
              <a:rPr lang="da-DK" sz="1600" dirty="0" smtClean="0">
                <a:solidFill>
                  <a:schemeClr val="bg1"/>
                </a:solidFill>
              </a:rPr>
              <a:t>. </a:t>
            </a:r>
            <a:r>
              <a:rPr lang="da-DK" sz="1600" dirty="0">
                <a:solidFill>
                  <a:schemeClr val="bg1"/>
                </a:solidFill>
              </a:rPr>
              <a:t>STH, </a:t>
            </a:r>
            <a:r>
              <a:rPr lang="da-DK" sz="1600" dirty="0" err="1">
                <a:solidFill>
                  <a:schemeClr val="bg1"/>
                </a:solidFill>
              </a:rPr>
              <a:t>Tamborra</a:t>
            </a:r>
            <a:r>
              <a:rPr lang="da-DK" sz="1600" dirty="0">
                <a:solidFill>
                  <a:schemeClr val="bg1"/>
                </a:solidFill>
              </a:rPr>
              <a:t>, Tram </a:t>
            </a:r>
            <a:r>
              <a:rPr lang="da-DK" sz="1600" dirty="0" smtClean="0">
                <a:solidFill>
                  <a:schemeClr val="bg1"/>
                </a:solidFill>
              </a:rPr>
              <a:t>1204.5861, </a:t>
            </a:r>
            <a:r>
              <a:rPr lang="da-DK" sz="1600" dirty="0" err="1" smtClean="0">
                <a:solidFill>
                  <a:schemeClr val="bg1"/>
                </a:solidFill>
              </a:rPr>
              <a:t>Saviano</a:t>
            </a:r>
            <a:r>
              <a:rPr lang="da-DK" sz="1600" dirty="0" smtClean="0">
                <a:solidFill>
                  <a:schemeClr val="bg1"/>
                </a:solidFill>
              </a:rPr>
              <a:t> </a:t>
            </a:r>
            <a:r>
              <a:rPr lang="da-DK" sz="1600" dirty="0">
                <a:solidFill>
                  <a:schemeClr val="bg1"/>
                </a:solidFill>
              </a:rPr>
              <a:t>et al. arXiv:1302.1200)</a:t>
            </a:r>
          </a:p>
          <a:p>
            <a:endParaRPr lang="da-DK" sz="1600" dirty="0">
              <a:solidFill>
                <a:schemeClr val="bg1"/>
              </a:solidFill>
            </a:endParaRPr>
          </a:p>
          <a:p>
            <a:endParaRPr lang="da-DK" dirty="0" smtClean="0">
              <a:solidFill>
                <a:schemeClr val="bg1"/>
              </a:solidFill>
            </a:endParaRPr>
          </a:p>
          <a:p>
            <a:r>
              <a:rPr lang="da-DK" sz="2000" u="sng" dirty="0" smtClean="0">
                <a:solidFill>
                  <a:schemeClr val="bg1"/>
                </a:solidFill>
              </a:rPr>
              <a:t>New, non-standard </a:t>
            </a:r>
            <a:r>
              <a:rPr lang="da-DK" sz="2000" u="sng" dirty="0" err="1" smtClean="0">
                <a:solidFill>
                  <a:schemeClr val="bg1"/>
                </a:solidFill>
              </a:rPr>
              <a:t>interactions</a:t>
            </a:r>
            <a:r>
              <a:rPr lang="da-DK" sz="2000" u="sng" dirty="0" smtClean="0">
                <a:solidFill>
                  <a:schemeClr val="bg1"/>
                </a:solidFill>
              </a:rPr>
              <a:t> in the sterile </a:t>
            </a:r>
            <a:r>
              <a:rPr lang="da-DK" sz="2000" u="sng" dirty="0" err="1" smtClean="0">
                <a:solidFill>
                  <a:schemeClr val="bg1"/>
                </a:solidFill>
              </a:rPr>
              <a:t>sector</a:t>
            </a:r>
            <a:endParaRPr lang="da-DK" sz="2000" u="sng" dirty="0" smtClean="0">
              <a:solidFill>
                <a:schemeClr val="bg1"/>
              </a:solidFill>
            </a:endParaRPr>
          </a:p>
          <a:p>
            <a:r>
              <a:rPr lang="da-DK" sz="1600" dirty="0" smtClean="0">
                <a:solidFill>
                  <a:schemeClr val="bg1"/>
                </a:solidFill>
              </a:rPr>
              <a:t>(</a:t>
            </a:r>
            <a:r>
              <a:rPr lang="da-DK" sz="1600" dirty="0" err="1" smtClean="0">
                <a:solidFill>
                  <a:schemeClr val="bg1"/>
                </a:solidFill>
              </a:rPr>
              <a:t>e.g</a:t>
            </a:r>
            <a:r>
              <a:rPr lang="da-DK" sz="1600" dirty="0" smtClean="0">
                <a:solidFill>
                  <a:schemeClr val="bg1"/>
                </a:solidFill>
              </a:rPr>
              <a:t>. STH, </a:t>
            </a:r>
            <a:r>
              <a:rPr lang="da-DK" sz="1600" dirty="0">
                <a:solidFill>
                  <a:schemeClr val="bg1"/>
                </a:solidFill>
              </a:rPr>
              <a:t>Hansen, Tram, </a:t>
            </a:r>
            <a:r>
              <a:rPr lang="da-DK" sz="1600" dirty="0" smtClean="0">
                <a:solidFill>
                  <a:schemeClr val="bg1"/>
                </a:solidFill>
              </a:rPr>
              <a:t>1310.5926, </a:t>
            </a:r>
            <a:r>
              <a:rPr lang="da-DK" sz="1600" dirty="0" err="1" smtClean="0">
                <a:solidFill>
                  <a:schemeClr val="bg1"/>
                </a:solidFill>
              </a:rPr>
              <a:t>Dasgupta</a:t>
            </a:r>
            <a:r>
              <a:rPr lang="da-DK" sz="1600" dirty="0" smtClean="0">
                <a:solidFill>
                  <a:schemeClr val="bg1"/>
                </a:solidFill>
              </a:rPr>
              <a:t> </a:t>
            </a:r>
            <a:r>
              <a:rPr lang="da-DK" sz="1600" dirty="0">
                <a:solidFill>
                  <a:schemeClr val="bg1"/>
                </a:solidFill>
              </a:rPr>
              <a:t>&amp; Kopp 1310.6337, </a:t>
            </a:r>
            <a:r>
              <a:rPr lang="da-DK" sz="1600" dirty="0" err="1">
                <a:solidFill>
                  <a:schemeClr val="bg1"/>
                </a:solidFill>
              </a:rPr>
              <a:t>Bringmann</a:t>
            </a:r>
            <a:r>
              <a:rPr lang="da-DK" sz="1600" dirty="0">
                <a:solidFill>
                  <a:schemeClr val="bg1"/>
                </a:solidFill>
              </a:rPr>
              <a:t>, </a:t>
            </a:r>
            <a:r>
              <a:rPr lang="da-DK" sz="1600" dirty="0" err="1">
                <a:solidFill>
                  <a:schemeClr val="bg1"/>
                </a:solidFill>
              </a:rPr>
              <a:t>Hasenkamp</a:t>
            </a:r>
            <a:r>
              <a:rPr lang="da-DK" sz="1600" dirty="0">
                <a:solidFill>
                  <a:schemeClr val="bg1"/>
                </a:solidFill>
              </a:rPr>
              <a:t> &amp; Kersten </a:t>
            </a:r>
            <a:r>
              <a:rPr lang="da-DK" sz="1600" dirty="0" smtClean="0">
                <a:solidFill>
                  <a:schemeClr val="bg1"/>
                </a:solidFill>
              </a:rPr>
              <a:t>1312.4947, </a:t>
            </a:r>
            <a:r>
              <a:rPr lang="da-DK" sz="1600" dirty="0" err="1">
                <a:solidFill>
                  <a:srgbClr val="FFFFFF"/>
                </a:solidFill>
              </a:rPr>
              <a:t>Archidiacono</a:t>
            </a:r>
            <a:r>
              <a:rPr lang="da-DK" sz="1600" dirty="0">
                <a:solidFill>
                  <a:srgbClr val="FFFFFF"/>
                </a:solidFill>
              </a:rPr>
              <a:t>, STH, Hansen, </a:t>
            </a:r>
            <a:r>
              <a:rPr lang="da-DK" sz="1600" dirty="0" smtClean="0">
                <a:solidFill>
                  <a:srgbClr val="FFFFFF"/>
                </a:solidFill>
              </a:rPr>
              <a:t>Tram 1404.5915</a:t>
            </a:r>
          </a:p>
          <a:p>
            <a:r>
              <a:rPr lang="da-DK" sz="1600" dirty="0" err="1" smtClean="0">
                <a:solidFill>
                  <a:srgbClr val="FFFFFF"/>
                </a:solidFill>
              </a:rPr>
              <a:t>Chu</a:t>
            </a:r>
            <a:r>
              <a:rPr lang="da-DK" sz="1600" dirty="0" smtClean="0">
                <a:solidFill>
                  <a:srgbClr val="FFFFFF"/>
                </a:solidFill>
              </a:rPr>
              <a:t>, </a:t>
            </a:r>
            <a:r>
              <a:rPr lang="da-DK" sz="1600" dirty="0" err="1" smtClean="0">
                <a:solidFill>
                  <a:srgbClr val="FFFFFF"/>
                </a:solidFill>
              </a:rPr>
              <a:t>Dasgupta</a:t>
            </a:r>
            <a:r>
              <a:rPr lang="da-DK" sz="1600" dirty="0" smtClean="0">
                <a:solidFill>
                  <a:srgbClr val="FFFFFF"/>
                </a:solidFill>
              </a:rPr>
              <a:t> &amp; Kopp 1505.02795)</a:t>
            </a:r>
            <a:endParaRPr lang="da-DK" sz="1600" dirty="0">
              <a:solidFill>
                <a:schemeClr val="bg1"/>
              </a:solidFill>
            </a:endParaRPr>
          </a:p>
          <a:p>
            <a:endParaRPr lang="da-DK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8179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1981200"/>
            <a:ext cx="5287618" cy="450426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99592" y="404664"/>
            <a:ext cx="72454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a-DK" dirty="0" smtClean="0">
                <a:solidFill>
                  <a:srgbClr val="FFFFFF"/>
                </a:solidFill>
              </a:rPr>
              <a:t>Sterile neutrinos </a:t>
            </a:r>
            <a:r>
              <a:rPr lang="da-DK" dirty="0" err="1" smtClean="0">
                <a:solidFill>
                  <a:srgbClr val="FFFFFF"/>
                </a:solidFill>
              </a:rPr>
              <a:t>can</a:t>
            </a:r>
            <a:r>
              <a:rPr lang="da-DK" dirty="0" smtClean="0">
                <a:solidFill>
                  <a:srgbClr val="FFFFFF"/>
                </a:solidFill>
              </a:rPr>
              <a:t> </a:t>
            </a:r>
            <a:r>
              <a:rPr lang="da-DK" dirty="0" err="1" smtClean="0">
                <a:solidFill>
                  <a:srgbClr val="FFFFFF"/>
                </a:solidFill>
              </a:rPr>
              <a:t>couple</a:t>
            </a:r>
            <a:r>
              <a:rPr lang="da-DK" dirty="0" smtClean="0">
                <a:solidFill>
                  <a:srgbClr val="FFFFFF"/>
                </a:solidFill>
              </a:rPr>
              <a:t> to a light or </a:t>
            </a:r>
            <a:r>
              <a:rPr lang="da-DK" dirty="0" err="1" smtClean="0">
                <a:solidFill>
                  <a:srgbClr val="FFFFFF"/>
                </a:solidFill>
              </a:rPr>
              <a:t>massless</a:t>
            </a:r>
            <a:r>
              <a:rPr lang="da-DK" dirty="0" smtClean="0">
                <a:solidFill>
                  <a:srgbClr val="FFFFFF"/>
                </a:solidFill>
              </a:rPr>
              <a:t> </a:t>
            </a:r>
            <a:r>
              <a:rPr lang="da-DK" dirty="0" err="1" smtClean="0">
                <a:solidFill>
                  <a:srgbClr val="FFFFFF"/>
                </a:solidFill>
              </a:rPr>
              <a:t>pseudoscalar</a:t>
            </a:r>
            <a:r>
              <a:rPr lang="da-DK" dirty="0" smtClean="0">
                <a:solidFill>
                  <a:srgbClr val="FFFFFF"/>
                </a:solidFill>
              </a:rPr>
              <a:t>.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a-DK" dirty="0" smtClean="0">
                <a:solidFill>
                  <a:srgbClr val="FFFFFF"/>
                </a:solidFill>
              </a:rPr>
              <a:t>In </a:t>
            </a:r>
            <a:r>
              <a:rPr lang="da-DK" dirty="0" err="1" smtClean="0">
                <a:solidFill>
                  <a:srgbClr val="FFFFFF"/>
                </a:solidFill>
              </a:rPr>
              <a:t>that</a:t>
            </a:r>
            <a:r>
              <a:rPr lang="da-DK" dirty="0" smtClean="0">
                <a:solidFill>
                  <a:srgbClr val="FFFFFF"/>
                </a:solidFill>
              </a:rPr>
              <a:t> case a </a:t>
            </a:r>
            <a:r>
              <a:rPr lang="da-DK" dirty="0" err="1" smtClean="0">
                <a:solidFill>
                  <a:srgbClr val="FFFFFF"/>
                </a:solidFill>
              </a:rPr>
              <a:t>background</a:t>
            </a:r>
            <a:r>
              <a:rPr lang="da-DK" dirty="0" smtClean="0">
                <a:solidFill>
                  <a:srgbClr val="FFFFFF"/>
                </a:solidFill>
              </a:rPr>
              <a:t> potential </a:t>
            </a:r>
            <a:r>
              <a:rPr lang="da-DK" dirty="0" err="1" smtClean="0">
                <a:solidFill>
                  <a:srgbClr val="FFFFFF"/>
                </a:solidFill>
              </a:rPr>
              <a:t>appears</a:t>
            </a:r>
            <a:r>
              <a:rPr lang="da-DK" dirty="0" smtClean="0">
                <a:solidFill>
                  <a:srgbClr val="FFFFFF"/>
                </a:solidFill>
              </a:rPr>
              <a:t> </a:t>
            </a:r>
            <a:r>
              <a:rPr lang="da-DK" dirty="0" err="1" smtClean="0">
                <a:solidFill>
                  <a:srgbClr val="FFFFFF"/>
                </a:solidFill>
              </a:rPr>
              <a:t>even</a:t>
            </a:r>
            <a:r>
              <a:rPr lang="da-DK" dirty="0" smtClean="0">
                <a:solidFill>
                  <a:srgbClr val="FFFFFF"/>
                </a:solidFill>
              </a:rPr>
              <a:t> in a CP-</a:t>
            </a:r>
            <a:r>
              <a:rPr lang="da-DK" dirty="0" err="1" smtClean="0">
                <a:solidFill>
                  <a:srgbClr val="FFFFFF"/>
                </a:solidFill>
              </a:rPr>
              <a:t>symmetric</a:t>
            </a:r>
            <a:r>
              <a:rPr lang="da-DK" dirty="0" smtClean="0">
                <a:solidFill>
                  <a:srgbClr val="FFFFFF"/>
                </a:solidFill>
              </a:rPr>
              <a:t> medium and </a:t>
            </a:r>
            <a:r>
              <a:rPr lang="da-DK" dirty="0" err="1" smtClean="0">
                <a:solidFill>
                  <a:srgbClr val="FFFFFF"/>
                </a:solidFill>
              </a:rPr>
              <a:t>suppressing</a:t>
            </a:r>
            <a:r>
              <a:rPr lang="da-DK" dirty="0" smtClean="0">
                <a:solidFill>
                  <a:srgbClr val="FFFFFF"/>
                </a:solidFill>
              </a:rPr>
              <a:t> oscillations </a:t>
            </a:r>
            <a:r>
              <a:rPr lang="da-DK" dirty="0" err="1" smtClean="0">
                <a:solidFill>
                  <a:srgbClr val="FFFFFF"/>
                </a:solidFill>
              </a:rPr>
              <a:t>requires</a:t>
            </a:r>
            <a:r>
              <a:rPr lang="da-DK" dirty="0" smtClean="0">
                <a:solidFill>
                  <a:srgbClr val="FFFFFF"/>
                </a:solidFill>
              </a:rPr>
              <a:t> </a:t>
            </a:r>
            <a:r>
              <a:rPr lang="da-DK" dirty="0" err="1" smtClean="0">
                <a:solidFill>
                  <a:srgbClr val="FFFFFF"/>
                </a:solidFill>
              </a:rPr>
              <a:t>only</a:t>
            </a:r>
            <a:r>
              <a:rPr lang="da-DK" dirty="0" smtClean="0">
                <a:solidFill>
                  <a:srgbClr val="FFFFFF"/>
                </a:solidFill>
              </a:rPr>
              <a:t> a </a:t>
            </a:r>
            <a:r>
              <a:rPr lang="da-DK" dirty="0" err="1" smtClean="0">
                <a:solidFill>
                  <a:srgbClr val="FFFFFF"/>
                </a:solidFill>
              </a:rPr>
              <a:t>very</a:t>
            </a:r>
            <a:r>
              <a:rPr lang="da-DK" dirty="0" smtClean="0">
                <a:solidFill>
                  <a:srgbClr val="FFFFFF"/>
                </a:solidFill>
              </a:rPr>
              <a:t> </a:t>
            </a:r>
            <a:r>
              <a:rPr lang="da-DK" dirty="0" err="1" smtClean="0">
                <a:solidFill>
                  <a:srgbClr val="FFFFFF"/>
                </a:solidFill>
              </a:rPr>
              <a:t>weak</a:t>
            </a:r>
            <a:r>
              <a:rPr lang="da-DK" dirty="0" smtClean="0">
                <a:solidFill>
                  <a:srgbClr val="FFFFFF"/>
                </a:solidFill>
              </a:rPr>
              <a:t> </a:t>
            </a:r>
            <a:r>
              <a:rPr lang="da-DK" dirty="0" err="1" smtClean="0">
                <a:solidFill>
                  <a:srgbClr val="FFFFFF"/>
                </a:solidFill>
              </a:rPr>
              <a:t>coupling</a:t>
            </a:r>
            <a:r>
              <a:rPr lang="da-DK" dirty="0" smtClean="0">
                <a:solidFill>
                  <a:srgbClr val="FFFFFF"/>
                </a:solidFill>
              </a:rPr>
              <a:t>.</a:t>
            </a:r>
            <a:endParaRPr lang="da-DK" dirty="0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8600" y="5486400"/>
            <a:ext cx="222375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a-DK" dirty="0" err="1" smtClean="0">
                <a:solidFill>
                  <a:srgbClr val="FFFFFF"/>
                </a:solidFill>
              </a:rPr>
              <a:t>Archidiacono</a:t>
            </a:r>
            <a:r>
              <a:rPr lang="da-DK" dirty="0" smtClean="0">
                <a:solidFill>
                  <a:srgbClr val="FFFFFF"/>
                </a:solidFill>
              </a:rPr>
              <a:t>,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a-DK" dirty="0" smtClean="0">
                <a:solidFill>
                  <a:srgbClr val="FFFFFF"/>
                </a:solidFill>
              </a:rPr>
              <a:t>STH, Hansen, Tram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a-DK" dirty="0" smtClean="0">
                <a:solidFill>
                  <a:srgbClr val="FFFFFF"/>
                </a:solidFill>
              </a:rPr>
              <a:t>(arXiv:1404.5915)</a:t>
            </a:r>
            <a:endParaRPr lang="da-DK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6524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Rectangle 1"/>
              <p:cNvSpPr/>
              <p:nvPr/>
            </p:nvSpPr>
            <p:spPr>
              <a:xfrm>
                <a:off x="611560" y="260648"/>
                <a:ext cx="7848872" cy="563231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da-DK" dirty="0" smtClean="0">
                    <a:solidFill>
                      <a:srgbClr val="FFFFFF"/>
                    </a:solidFill>
                  </a:rPr>
                  <a:t>If the </a:t>
                </a:r>
                <a:r>
                  <a:rPr lang="da-DK" dirty="0" err="1" smtClean="0">
                    <a:solidFill>
                      <a:srgbClr val="FFFFFF"/>
                    </a:solidFill>
                  </a:rPr>
                  <a:t>mediator</a:t>
                </a:r>
                <a:r>
                  <a:rPr lang="da-DK" dirty="0" smtClean="0">
                    <a:solidFill>
                      <a:srgbClr val="FFFFFF"/>
                    </a:solidFill>
                  </a:rPr>
                  <a:t> is </a:t>
                </a:r>
                <a:r>
                  <a:rPr lang="da-DK" dirty="0" err="1" smtClean="0">
                    <a:solidFill>
                      <a:srgbClr val="FFFFFF"/>
                    </a:solidFill>
                  </a:rPr>
                  <a:t>massless</a:t>
                </a:r>
                <a:r>
                  <a:rPr lang="da-DK" dirty="0" smtClean="0">
                    <a:solidFill>
                      <a:srgbClr val="FFFFFF"/>
                    </a:solidFill>
                  </a:rPr>
                  <a:t> the sterile </a:t>
                </a:r>
                <a:r>
                  <a:rPr lang="da-DK" dirty="0" err="1" smtClean="0">
                    <a:solidFill>
                      <a:srgbClr val="FFFFFF"/>
                    </a:solidFill>
                  </a:rPr>
                  <a:t>couples</a:t>
                </a:r>
                <a:r>
                  <a:rPr lang="da-DK" dirty="0" smtClean="0">
                    <a:solidFill>
                      <a:srgbClr val="FFFFFF"/>
                    </a:solidFill>
                  </a:rPr>
                  <a:t> </a:t>
                </a:r>
                <a:r>
                  <a:rPr lang="da-DK" dirty="0" err="1" smtClean="0">
                    <a:solidFill>
                      <a:srgbClr val="FFFFFF"/>
                    </a:solidFill>
                  </a:rPr>
                  <a:t>strongly</a:t>
                </a:r>
                <a:r>
                  <a:rPr lang="da-DK" dirty="0" smtClean="0">
                    <a:solidFill>
                      <a:srgbClr val="FFFFFF"/>
                    </a:solidFill>
                  </a:rPr>
                  <a:t> at </a:t>
                </a:r>
                <a:r>
                  <a:rPr lang="da-DK" dirty="0" err="1" smtClean="0">
                    <a:solidFill>
                      <a:srgbClr val="FFFFFF"/>
                    </a:solidFill>
                  </a:rPr>
                  <a:t>low</a:t>
                </a:r>
                <a:r>
                  <a:rPr lang="da-DK" dirty="0" smtClean="0">
                    <a:solidFill>
                      <a:srgbClr val="FFFFFF"/>
                    </a:solidFill>
                  </a:rPr>
                  <a:t> temperatures</a:t>
                </a:r>
                <a:endParaRPr lang="da-DK" dirty="0">
                  <a:solidFill>
                    <a:srgbClr val="FFFFFF"/>
                  </a:solidFill>
                </a:endParaRPr>
              </a:p>
              <a:p>
                <a:endParaRPr lang="da-DK" dirty="0" smtClean="0">
                  <a:solidFill>
                    <a:srgbClr val="FFFFFF"/>
                  </a:solidFill>
                </a:endParaRPr>
              </a:p>
              <a:p>
                <a:r>
                  <a:rPr lang="da-DK" dirty="0" smtClean="0">
                    <a:solidFill>
                      <a:srgbClr val="FFFFFF"/>
                    </a:solidFill>
                  </a:rPr>
                  <a:t>As </a:t>
                </a:r>
                <a:r>
                  <a:rPr lang="da-DK" dirty="0" err="1" smtClean="0">
                    <a:solidFill>
                      <a:srgbClr val="FFFFFF"/>
                    </a:solidFill>
                  </a:rPr>
                  <a:t>soon</a:t>
                </a:r>
                <a:r>
                  <a:rPr lang="da-DK" dirty="0" smtClean="0">
                    <a:solidFill>
                      <a:srgbClr val="FFFFFF"/>
                    </a:solidFill>
                  </a:rPr>
                  <a:t> as it </a:t>
                </a:r>
                <a:r>
                  <a:rPr lang="da-DK" dirty="0" err="1" smtClean="0">
                    <a:solidFill>
                      <a:srgbClr val="FFFFFF"/>
                    </a:solidFill>
                  </a:rPr>
                  <a:t>goes</a:t>
                </a:r>
                <a:r>
                  <a:rPr lang="da-DK" dirty="0" smtClean="0">
                    <a:solidFill>
                      <a:srgbClr val="FFFFFF"/>
                    </a:solidFill>
                  </a:rPr>
                  <a:t> non-</a:t>
                </a:r>
                <a:r>
                  <a:rPr lang="da-DK" dirty="0" err="1" smtClean="0">
                    <a:solidFill>
                      <a:srgbClr val="FFFFFF"/>
                    </a:solidFill>
                  </a:rPr>
                  <a:t>relativistic</a:t>
                </a:r>
                <a:r>
                  <a:rPr lang="da-DK" dirty="0" smtClean="0">
                    <a:solidFill>
                      <a:srgbClr val="FFFFFF"/>
                    </a:solidFill>
                  </a:rPr>
                  <a:t> it </a:t>
                </a:r>
                <a:r>
                  <a:rPr lang="da-DK" dirty="0" err="1" smtClean="0">
                    <a:solidFill>
                      <a:srgbClr val="FFFFFF"/>
                    </a:solidFill>
                  </a:rPr>
                  <a:t>annihilates</a:t>
                </a:r>
                <a:r>
                  <a:rPr lang="da-DK" dirty="0" smtClean="0">
                    <a:solidFill>
                      <a:srgbClr val="FFFFFF"/>
                    </a:solidFill>
                  </a:rPr>
                  <a:t> and </a:t>
                </a:r>
                <a:r>
                  <a:rPr lang="da-DK" dirty="0" err="1" smtClean="0">
                    <a:solidFill>
                      <a:srgbClr val="FFFFFF"/>
                    </a:solidFill>
                  </a:rPr>
                  <a:t>leads</a:t>
                </a:r>
                <a:r>
                  <a:rPr lang="da-DK" dirty="0" smtClean="0">
                    <a:solidFill>
                      <a:srgbClr val="FFFFFF"/>
                    </a:solidFill>
                  </a:rPr>
                  <a:t> to </a:t>
                </a:r>
                <a:r>
                  <a:rPr lang="da-DK" dirty="0" err="1" smtClean="0">
                    <a:solidFill>
                      <a:srgbClr val="FFFFFF"/>
                    </a:solidFill>
                  </a:rPr>
                  <a:t>what</a:t>
                </a:r>
                <a:r>
                  <a:rPr lang="da-DK" dirty="0" smtClean="0">
                    <a:solidFill>
                      <a:srgbClr val="FFFFFF"/>
                    </a:solidFill>
                  </a:rPr>
                  <a:t> is </a:t>
                </a:r>
                <a:r>
                  <a:rPr lang="da-DK" dirty="0" err="1" smtClean="0">
                    <a:solidFill>
                      <a:srgbClr val="FFFFFF"/>
                    </a:solidFill>
                  </a:rPr>
                  <a:t>known</a:t>
                </a:r>
                <a:endParaRPr lang="da-DK" dirty="0" smtClean="0">
                  <a:solidFill>
                    <a:srgbClr val="FFFFFF"/>
                  </a:solidFill>
                </a:endParaRPr>
              </a:p>
              <a:p>
                <a:r>
                  <a:rPr lang="da-DK" dirty="0" smtClean="0">
                    <a:solidFill>
                      <a:srgbClr val="FFFFFF"/>
                    </a:solidFill>
                  </a:rPr>
                  <a:t>as the ”</a:t>
                </a:r>
                <a:r>
                  <a:rPr lang="da-DK" dirty="0" err="1" smtClean="0">
                    <a:solidFill>
                      <a:srgbClr val="FFFFFF"/>
                    </a:solidFill>
                  </a:rPr>
                  <a:t>neutrinoless</a:t>
                </a:r>
                <a:r>
                  <a:rPr lang="da-DK" dirty="0" smtClean="0">
                    <a:solidFill>
                      <a:srgbClr val="FFFFFF"/>
                    </a:solidFill>
                  </a:rPr>
                  <a:t> </a:t>
                </a:r>
                <a:r>
                  <a:rPr lang="da-DK" dirty="0" err="1" smtClean="0">
                    <a:solidFill>
                      <a:srgbClr val="FFFFFF"/>
                    </a:solidFill>
                  </a:rPr>
                  <a:t>universe</a:t>
                </a:r>
                <a:r>
                  <a:rPr lang="da-DK" dirty="0" smtClean="0">
                    <a:solidFill>
                      <a:srgbClr val="FFFFFF"/>
                    </a:solidFill>
                  </a:rPr>
                  <a:t>”</a:t>
                </a:r>
                <a:endParaRPr lang="da-DK" dirty="0">
                  <a:solidFill>
                    <a:srgbClr val="FFFFFF"/>
                  </a:solidFill>
                </a:endParaRPr>
              </a:p>
              <a:p>
                <a:r>
                  <a:rPr lang="da-DK" dirty="0" smtClean="0">
                    <a:solidFill>
                      <a:srgbClr val="FFFFFF"/>
                    </a:solidFill>
                  </a:rPr>
                  <a:t>(</a:t>
                </a:r>
                <a:r>
                  <a:rPr lang="da-DK" dirty="0" err="1">
                    <a:solidFill>
                      <a:srgbClr val="FFFFFF"/>
                    </a:solidFill>
                  </a:rPr>
                  <a:t>Beacom</a:t>
                </a:r>
                <a:r>
                  <a:rPr lang="da-DK" dirty="0">
                    <a:solidFill>
                      <a:srgbClr val="FFFFFF"/>
                    </a:solidFill>
                  </a:rPr>
                  <a:t>, Bell &amp; </a:t>
                </a:r>
                <a:r>
                  <a:rPr lang="da-DK" dirty="0" err="1">
                    <a:solidFill>
                      <a:srgbClr val="FFFFFF"/>
                    </a:solidFill>
                  </a:rPr>
                  <a:t>Dodelson</a:t>
                </a:r>
                <a:r>
                  <a:rPr lang="da-DK" dirty="0">
                    <a:solidFill>
                      <a:srgbClr val="FFFFFF"/>
                    </a:solidFill>
                  </a:rPr>
                  <a:t> </a:t>
                </a:r>
                <a:r>
                  <a:rPr lang="da-DK" dirty="0" smtClean="0">
                    <a:solidFill>
                      <a:srgbClr val="FFFFFF"/>
                    </a:solidFill>
                  </a:rPr>
                  <a:t>2004, STH 2004)</a:t>
                </a:r>
              </a:p>
              <a:p>
                <a:endParaRPr lang="da-DK" dirty="0" smtClean="0">
                  <a:solidFill>
                    <a:srgbClr val="FFFFFF"/>
                  </a:solidFill>
                </a:endParaRPr>
              </a:p>
              <a:p>
                <a:r>
                  <a:rPr lang="da-DK" dirty="0" err="1" smtClean="0">
                    <a:solidFill>
                      <a:srgbClr val="FFFFFF"/>
                    </a:solidFill>
                  </a:rPr>
                  <a:t>Very</a:t>
                </a:r>
                <a:r>
                  <a:rPr lang="da-DK" dirty="0" smtClean="0">
                    <a:solidFill>
                      <a:srgbClr val="FFFFFF"/>
                    </a:solidFill>
                  </a:rPr>
                  <a:t> </a:t>
                </a:r>
                <a:r>
                  <a:rPr lang="da-DK" dirty="0" err="1" smtClean="0">
                    <a:solidFill>
                      <a:srgbClr val="FFFFFF"/>
                    </a:solidFill>
                  </a:rPr>
                  <a:t>different</a:t>
                </a:r>
                <a:r>
                  <a:rPr lang="da-DK" dirty="0" smtClean="0">
                    <a:solidFill>
                      <a:srgbClr val="FFFFFF"/>
                    </a:solidFill>
                  </a:rPr>
                  <a:t> </a:t>
                </a:r>
                <a:r>
                  <a:rPr lang="da-DK" dirty="0" err="1" smtClean="0">
                    <a:solidFill>
                      <a:srgbClr val="FFFFFF"/>
                    </a:solidFill>
                  </a:rPr>
                  <a:t>low</a:t>
                </a:r>
                <a:r>
                  <a:rPr lang="da-DK" dirty="0" smtClean="0">
                    <a:solidFill>
                      <a:srgbClr val="FFFFFF"/>
                    </a:solidFill>
                  </a:rPr>
                  <a:t> </a:t>
                </a:r>
                <a:r>
                  <a:rPr lang="da-DK" dirty="0" err="1" smtClean="0">
                    <a:solidFill>
                      <a:srgbClr val="FFFFFF"/>
                    </a:solidFill>
                  </a:rPr>
                  <a:t>energy</a:t>
                </a:r>
                <a:r>
                  <a:rPr lang="da-DK" dirty="0" smtClean="0">
                    <a:solidFill>
                      <a:srgbClr val="FFFFFF"/>
                    </a:solidFill>
                  </a:rPr>
                  <a:t> </a:t>
                </a:r>
                <a:r>
                  <a:rPr lang="da-DK" dirty="0" err="1" smtClean="0">
                    <a:solidFill>
                      <a:srgbClr val="FFFFFF"/>
                    </a:solidFill>
                  </a:rPr>
                  <a:t>phenomenology</a:t>
                </a:r>
                <a:r>
                  <a:rPr lang="da-DK" dirty="0" smtClean="0">
                    <a:solidFill>
                      <a:srgbClr val="FFFFFF"/>
                    </a:solidFill>
                  </a:rPr>
                  <a:t>: The </a:t>
                </a:r>
                <a:r>
                  <a:rPr lang="da-DK" dirty="0" err="1" smtClean="0">
                    <a:solidFill>
                      <a:srgbClr val="FFFFFF"/>
                    </a:solidFill>
                  </a:rPr>
                  <a:t>combined</a:t>
                </a:r>
                <a:r>
                  <a:rPr lang="da-DK" dirty="0" smtClean="0">
                    <a:solidFill>
                      <a:srgbClr val="FFFFFF"/>
                    </a:solidFill>
                  </a:rPr>
                  <a:t> sterile/</a:t>
                </a:r>
                <a:r>
                  <a:rPr lang="da-DK" dirty="0" err="1" smtClean="0">
                    <a:solidFill>
                      <a:srgbClr val="FFFFFF"/>
                    </a:solidFill>
                  </a:rPr>
                  <a:t>pseudoscalar</a:t>
                </a:r>
                <a:r>
                  <a:rPr lang="da-DK" dirty="0" smtClean="0">
                    <a:solidFill>
                      <a:srgbClr val="FFFFFF"/>
                    </a:solidFill>
                  </a:rPr>
                  <a:t> fluid is </a:t>
                </a:r>
                <a:r>
                  <a:rPr lang="da-DK" dirty="0" err="1" smtClean="0">
                    <a:solidFill>
                      <a:srgbClr val="FFFFFF"/>
                    </a:solidFill>
                  </a:rPr>
                  <a:t>strongly</a:t>
                </a:r>
                <a:r>
                  <a:rPr lang="da-DK" dirty="0" smtClean="0">
                    <a:solidFill>
                      <a:srgbClr val="FFFFFF"/>
                    </a:solidFill>
                  </a:rPr>
                  <a:t> </a:t>
                </a:r>
                <a:r>
                  <a:rPr lang="da-DK" dirty="0" err="1" smtClean="0">
                    <a:solidFill>
                      <a:srgbClr val="FFFFFF"/>
                    </a:solidFill>
                  </a:rPr>
                  <a:t>self-interacting</a:t>
                </a:r>
                <a:r>
                  <a:rPr lang="da-DK" dirty="0" smtClean="0">
                    <a:solidFill>
                      <a:srgbClr val="FFFFFF"/>
                    </a:solidFill>
                  </a:rPr>
                  <a:t> and has </a:t>
                </a:r>
                <a:r>
                  <a:rPr lang="da-DK" dirty="0" err="1" smtClean="0">
                    <a:solidFill>
                      <a:srgbClr val="FFFFFF"/>
                    </a:solidFill>
                  </a:rPr>
                  <a:t>no</a:t>
                </a:r>
                <a:r>
                  <a:rPr lang="da-DK" dirty="0" smtClean="0">
                    <a:solidFill>
                      <a:srgbClr val="FFFFFF"/>
                    </a:solidFill>
                  </a:rPr>
                  <a:t> </a:t>
                </a:r>
                <a:r>
                  <a:rPr lang="da-DK" dirty="0" err="1" smtClean="0">
                    <a:solidFill>
                      <a:srgbClr val="FFFFFF"/>
                    </a:solidFill>
                  </a:rPr>
                  <a:t>anisotropic</a:t>
                </a:r>
                <a:r>
                  <a:rPr lang="da-DK" dirty="0" smtClean="0">
                    <a:solidFill>
                      <a:srgbClr val="FFFFFF"/>
                    </a:solidFill>
                  </a:rPr>
                  <a:t> stress (STH 2004)</a:t>
                </a:r>
              </a:p>
              <a:p>
                <a:endParaRPr lang="da-DK" dirty="0" smtClean="0">
                  <a:solidFill>
                    <a:srgbClr val="FFFFFF"/>
                  </a:solidFill>
                </a:endParaRPr>
              </a:p>
              <a:p>
                <a:r>
                  <a:rPr lang="da-DK" dirty="0" smtClean="0">
                    <a:solidFill>
                      <a:srgbClr val="FFFFFF"/>
                    </a:solidFill>
                  </a:rPr>
                  <a:t>The model with a </a:t>
                </a:r>
                <a:r>
                  <a:rPr lang="da-DK" dirty="0" err="1" smtClean="0">
                    <a:solidFill>
                      <a:srgbClr val="FFFFFF"/>
                    </a:solidFill>
                  </a:rPr>
                  <a:t>strongly</a:t>
                </a:r>
                <a:r>
                  <a:rPr lang="da-DK" dirty="0" smtClean="0">
                    <a:solidFill>
                      <a:srgbClr val="FFFFFF"/>
                    </a:solidFill>
                  </a:rPr>
                  <a:t> </a:t>
                </a:r>
                <a:r>
                  <a:rPr lang="da-DK" dirty="0" err="1" smtClean="0">
                    <a:solidFill>
                      <a:srgbClr val="FFFFFF"/>
                    </a:solidFill>
                  </a:rPr>
                  <a:t>interacting</a:t>
                </a:r>
                <a:r>
                  <a:rPr lang="da-DK" dirty="0" smtClean="0">
                    <a:solidFill>
                      <a:srgbClr val="FFFFFF"/>
                    </a:solidFill>
                  </a:rPr>
                  <a:t>, new </a:t>
                </a:r>
                <a:r>
                  <a:rPr lang="da-DK" dirty="0" err="1" smtClean="0">
                    <a:solidFill>
                      <a:srgbClr val="FFFFFF"/>
                    </a:solidFill>
                  </a:rPr>
                  <a:t>mass</a:t>
                </a:r>
                <a:r>
                  <a:rPr lang="da-DK" dirty="0" smtClean="0">
                    <a:solidFill>
                      <a:srgbClr val="FFFFFF"/>
                    </a:solidFill>
                  </a:rPr>
                  <a:t> </a:t>
                </a:r>
                <a:r>
                  <a:rPr lang="da-DK" dirty="0" err="1" smtClean="0">
                    <a:solidFill>
                      <a:srgbClr val="FFFFFF"/>
                    </a:solidFill>
                  </a:rPr>
                  <a:t>state</a:t>
                </a:r>
                <a:r>
                  <a:rPr lang="da-DK" dirty="0" smtClean="0">
                    <a:solidFill>
                      <a:srgbClr val="FFFFFF"/>
                    </a:solidFill>
                  </a:rPr>
                  <a:t> in the </a:t>
                </a:r>
                <a:r>
                  <a:rPr lang="da-DK" dirty="0" err="1" smtClean="0">
                    <a:solidFill>
                      <a:srgbClr val="FFFFFF"/>
                    </a:solidFill>
                  </a:rPr>
                  <a:t>eV</a:t>
                </a:r>
                <a:r>
                  <a:rPr lang="da-DK" dirty="0" smtClean="0">
                    <a:solidFill>
                      <a:srgbClr val="FFFFFF"/>
                    </a:solidFill>
                  </a:rPr>
                  <a:t> range </a:t>
                </a:r>
                <a:r>
                  <a:rPr lang="da-DK" dirty="0" err="1" smtClean="0">
                    <a:solidFill>
                      <a:srgbClr val="FFFFFF"/>
                    </a:solidFill>
                  </a:rPr>
                  <a:t>actually</a:t>
                </a:r>
                <a:r>
                  <a:rPr lang="da-DK" dirty="0" smtClean="0">
                    <a:solidFill>
                      <a:srgbClr val="FFFFFF"/>
                    </a:solidFill>
                  </a:rPr>
                  <a:t> provides a </a:t>
                </a:r>
                <a:r>
                  <a:rPr lang="da-DK" dirty="0" err="1" smtClean="0">
                    <a:solidFill>
                      <a:srgbClr val="FFFFFF"/>
                    </a:solidFill>
                  </a:rPr>
                  <a:t>better</a:t>
                </a:r>
                <a:r>
                  <a:rPr lang="da-DK" dirty="0" smtClean="0">
                    <a:solidFill>
                      <a:srgbClr val="FFFFFF"/>
                    </a:solidFill>
                  </a:rPr>
                  <a:t> </a:t>
                </a:r>
                <a:r>
                  <a:rPr lang="da-DK" dirty="0" err="1" smtClean="0">
                    <a:solidFill>
                      <a:srgbClr val="FFFFFF"/>
                    </a:solidFill>
                  </a:rPr>
                  <a:t>fit</a:t>
                </a:r>
                <a:r>
                  <a:rPr lang="da-DK" dirty="0" smtClean="0">
                    <a:solidFill>
                      <a:srgbClr val="FFFFFF"/>
                    </a:solidFill>
                  </a:rPr>
                  <a:t> to all </a:t>
                </a:r>
                <a:r>
                  <a:rPr lang="da-DK" dirty="0" err="1" smtClean="0">
                    <a:solidFill>
                      <a:srgbClr val="FFFFFF"/>
                    </a:solidFill>
                  </a:rPr>
                  <a:t>cosmological</a:t>
                </a:r>
                <a:r>
                  <a:rPr lang="da-DK" dirty="0" smtClean="0">
                    <a:solidFill>
                      <a:srgbClr val="FFFFFF"/>
                    </a:solidFill>
                  </a:rPr>
                  <a:t> data </a:t>
                </a:r>
                <a:r>
                  <a:rPr lang="da-DK" dirty="0" err="1" smtClean="0">
                    <a:solidFill>
                      <a:srgbClr val="FFFFFF"/>
                    </a:solidFill>
                  </a:rPr>
                  <a:t>than</a:t>
                </a:r>
                <a:r>
                  <a:rPr lang="da-DK" dirty="0" smtClean="0">
                    <a:solidFill>
                      <a:srgbClr val="FFFFFF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a-DK" b="0" i="0" smtClean="0">
                        <a:solidFill>
                          <a:srgbClr val="FFFFFF"/>
                        </a:solidFill>
                        <a:latin typeface="Cambria Math"/>
                      </a:rPr>
                      <m:t>Λ</m:t>
                    </m:r>
                  </m:oMath>
                </a14:m>
                <a:r>
                  <a:rPr lang="da-DK" dirty="0" smtClean="0">
                    <a:solidFill>
                      <a:srgbClr val="FFFFFF"/>
                    </a:solidFill>
                  </a:rPr>
                  <a:t>CDM and </a:t>
                </a:r>
                <a:r>
                  <a:rPr lang="da-DK" dirty="0" err="1" smtClean="0">
                    <a:solidFill>
                      <a:srgbClr val="FFFFFF"/>
                    </a:solidFill>
                  </a:rPr>
                  <a:t>favours</a:t>
                </a:r>
                <a:r>
                  <a:rPr lang="da-DK" dirty="0" smtClean="0">
                    <a:solidFill>
                      <a:srgbClr val="FFFFFF"/>
                    </a:solidFill>
                  </a:rPr>
                  <a:t> a </a:t>
                </a:r>
                <a:r>
                  <a:rPr lang="da-DK" dirty="0" err="1" smtClean="0">
                    <a:solidFill>
                      <a:srgbClr val="FFFFFF"/>
                    </a:solidFill>
                  </a:rPr>
                  <a:t>Hubble</a:t>
                </a:r>
                <a:r>
                  <a:rPr lang="da-DK" dirty="0" smtClean="0">
                    <a:solidFill>
                      <a:srgbClr val="FFFFFF"/>
                    </a:solidFill>
                  </a:rPr>
                  <a:t> parameter </a:t>
                </a:r>
                <a:r>
                  <a:rPr lang="da-DK" dirty="0" err="1" smtClean="0">
                    <a:solidFill>
                      <a:srgbClr val="FFFFFF"/>
                    </a:solidFill>
                  </a:rPr>
                  <a:t>compatible</a:t>
                </a:r>
                <a:r>
                  <a:rPr lang="da-DK" dirty="0" smtClean="0">
                    <a:solidFill>
                      <a:srgbClr val="FFFFFF"/>
                    </a:solidFill>
                  </a:rPr>
                  <a:t> with </a:t>
                </a:r>
                <a:r>
                  <a:rPr lang="da-DK" dirty="0" err="1" smtClean="0">
                    <a:solidFill>
                      <a:srgbClr val="FFFFFF"/>
                    </a:solidFill>
                  </a:rPr>
                  <a:t>local</a:t>
                </a:r>
                <a:r>
                  <a:rPr lang="da-DK" dirty="0" smtClean="0">
                    <a:solidFill>
                      <a:srgbClr val="FFFFFF"/>
                    </a:solidFill>
                  </a:rPr>
                  <a:t> </a:t>
                </a:r>
                <a:r>
                  <a:rPr lang="da-DK" dirty="0" err="1" smtClean="0">
                    <a:solidFill>
                      <a:srgbClr val="FFFFFF"/>
                    </a:solidFill>
                  </a:rPr>
                  <a:t>measurements</a:t>
                </a:r>
                <a:endParaRPr lang="da-DK" dirty="0">
                  <a:solidFill>
                    <a:srgbClr val="FFFFFF"/>
                  </a:solidFill>
                </a:endParaRPr>
              </a:p>
              <a:p>
                <a:r>
                  <a:rPr lang="da-DK" dirty="0" smtClean="0">
                    <a:solidFill>
                      <a:srgbClr val="FFFFFF"/>
                    </a:solidFill>
                  </a:rPr>
                  <a:t>(</a:t>
                </a:r>
                <a:r>
                  <a:rPr lang="da-DK" dirty="0" err="1" smtClean="0">
                    <a:solidFill>
                      <a:srgbClr val="FFFFFF"/>
                    </a:solidFill>
                  </a:rPr>
                  <a:t>Archidiacono</a:t>
                </a:r>
                <a:r>
                  <a:rPr lang="da-DK" dirty="0" smtClean="0">
                    <a:solidFill>
                      <a:srgbClr val="FFFFFF"/>
                    </a:solidFill>
                  </a:rPr>
                  <a:t>, STH, Hansen, Tram, arXiv:1404.5915)</a:t>
                </a:r>
              </a:p>
              <a:p>
                <a:endParaRPr lang="da-DK" dirty="0">
                  <a:solidFill>
                    <a:srgbClr val="FFFFFF"/>
                  </a:solidFill>
                </a:endParaRPr>
              </a:p>
              <a:p>
                <a:r>
                  <a:rPr lang="da-DK" dirty="0" smtClean="0">
                    <a:solidFill>
                      <a:srgbClr val="FFFFFF"/>
                    </a:solidFill>
                  </a:rPr>
                  <a:t>This </a:t>
                </a:r>
                <a:r>
                  <a:rPr lang="da-DK" dirty="0" err="1" smtClean="0">
                    <a:solidFill>
                      <a:srgbClr val="FFFFFF"/>
                    </a:solidFill>
                  </a:rPr>
                  <a:t>conclusion</a:t>
                </a:r>
                <a:r>
                  <a:rPr lang="da-DK" dirty="0" smtClean="0">
                    <a:solidFill>
                      <a:srgbClr val="FFFFFF"/>
                    </a:solidFill>
                  </a:rPr>
                  <a:t> is </a:t>
                </a:r>
                <a:r>
                  <a:rPr lang="da-DK" dirty="0" err="1" smtClean="0">
                    <a:solidFill>
                      <a:srgbClr val="FFFFFF"/>
                    </a:solidFill>
                  </a:rPr>
                  <a:t>unchanged</a:t>
                </a:r>
                <a:r>
                  <a:rPr lang="da-DK" dirty="0" smtClean="0">
                    <a:solidFill>
                      <a:srgbClr val="FFFFFF"/>
                    </a:solidFill>
                  </a:rPr>
                  <a:t> with </a:t>
                </a:r>
                <a:r>
                  <a:rPr lang="da-DK" dirty="0" smtClean="0">
                    <a:solidFill>
                      <a:srgbClr val="FFFFFF"/>
                    </a:solidFill>
                  </a:rPr>
                  <a:t>Planck2015 (and 18) </a:t>
                </a:r>
                <a:r>
                  <a:rPr lang="da-DK" dirty="0" smtClean="0">
                    <a:solidFill>
                      <a:srgbClr val="FFFFFF"/>
                    </a:solidFill>
                  </a:rPr>
                  <a:t>data (</a:t>
                </a:r>
                <a:r>
                  <a:rPr lang="da-DK" dirty="0">
                    <a:solidFill>
                      <a:srgbClr val="FFFFFF"/>
                    </a:solidFill>
                  </a:rPr>
                  <a:t>Archidiacono, STH, Hansen, </a:t>
                </a:r>
                <a:r>
                  <a:rPr lang="da-DK" dirty="0" smtClean="0">
                    <a:solidFill>
                      <a:srgbClr val="FFFFFF"/>
                    </a:solidFill>
                  </a:rPr>
                  <a:t>Tram 15)</a:t>
                </a:r>
              </a:p>
              <a:p>
                <a:endParaRPr lang="da-DK" dirty="0">
                  <a:solidFill>
                    <a:srgbClr val="FFFFFF"/>
                  </a:solidFill>
                </a:endParaRPr>
              </a:p>
              <a:p>
                <a:r>
                  <a:rPr lang="da-DK" dirty="0" err="1" smtClean="0">
                    <a:solidFill>
                      <a:srgbClr val="FFFFFF"/>
                    </a:solidFill>
                  </a:rPr>
                  <a:t>Evidence</a:t>
                </a:r>
                <a:r>
                  <a:rPr lang="da-DK" dirty="0" smtClean="0">
                    <a:solidFill>
                      <a:srgbClr val="FFFFFF"/>
                    </a:solidFill>
                  </a:rPr>
                  <a:t> </a:t>
                </a:r>
                <a:r>
                  <a:rPr lang="da-DK" dirty="0" err="1" smtClean="0">
                    <a:solidFill>
                      <a:srgbClr val="FFFFFF"/>
                    </a:solidFill>
                  </a:rPr>
                  <a:t>further</a:t>
                </a:r>
                <a:r>
                  <a:rPr lang="da-DK" dirty="0" smtClean="0">
                    <a:solidFill>
                      <a:srgbClr val="FFFFFF"/>
                    </a:solidFill>
                  </a:rPr>
                  <a:t> </a:t>
                </a:r>
                <a:r>
                  <a:rPr lang="da-DK" dirty="0" err="1" smtClean="0">
                    <a:solidFill>
                      <a:srgbClr val="FFFFFF"/>
                    </a:solidFill>
                  </a:rPr>
                  <a:t>increases</a:t>
                </a:r>
                <a:r>
                  <a:rPr lang="da-DK" dirty="0" smtClean="0">
                    <a:solidFill>
                      <a:srgbClr val="FFFFFF"/>
                    </a:solidFill>
                  </a:rPr>
                  <a:t> with new </a:t>
                </a:r>
                <a:r>
                  <a:rPr lang="da-DK" dirty="0" err="1" smtClean="0">
                    <a:solidFill>
                      <a:srgbClr val="FFFFFF"/>
                    </a:solidFill>
                  </a:rPr>
                  <a:t>Hubble</a:t>
                </a:r>
                <a:r>
                  <a:rPr lang="da-DK" dirty="0" smtClean="0">
                    <a:solidFill>
                      <a:srgbClr val="FFFFFF"/>
                    </a:solidFill>
                  </a:rPr>
                  <a:t> </a:t>
                </a:r>
                <a:r>
                  <a:rPr lang="da-DK" dirty="0" err="1" smtClean="0">
                    <a:solidFill>
                      <a:srgbClr val="FFFFFF"/>
                    </a:solidFill>
                  </a:rPr>
                  <a:t>measurement</a:t>
                </a:r>
                <a:r>
                  <a:rPr lang="da-DK" dirty="0" smtClean="0">
                    <a:solidFill>
                      <a:srgbClr val="FFFFFF"/>
                    </a:solidFill>
                  </a:rPr>
                  <a:t> (</a:t>
                </a:r>
                <a:r>
                  <a:rPr lang="da-DK" dirty="0" err="1" smtClean="0">
                    <a:solidFill>
                      <a:srgbClr val="FFFFFF"/>
                    </a:solidFill>
                  </a:rPr>
                  <a:t>Riess</a:t>
                </a:r>
                <a:r>
                  <a:rPr lang="da-DK" dirty="0" smtClean="0">
                    <a:solidFill>
                      <a:srgbClr val="FFFFFF"/>
                    </a:solidFill>
                  </a:rPr>
                  <a:t> et al. </a:t>
                </a:r>
                <a:r>
                  <a:rPr lang="da-DK" dirty="0" smtClean="0">
                    <a:solidFill>
                      <a:srgbClr val="FFFFFF"/>
                    </a:solidFill>
                  </a:rPr>
                  <a:t>19) </a:t>
                </a:r>
                <a:r>
                  <a:rPr lang="da-DK" dirty="0" smtClean="0">
                    <a:solidFill>
                      <a:srgbClr val="FFFFFF"/>
                    </a:solidFill>
                  </a:rPr>
                  <a:t>to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a-DK" b="0" i="0" smtClean="0">
                        <a:solidFill>
                          <a:srgbClr val="FFFFFF"/>
                        </a:solidFill>
                        <a:latin typeface="Cambria Math"/>
                      </a:rPr>
                      <m:t>Δ</m:t>
                    </m:r>
                    <m:sSup>
                      <m:sSupPr>
                        <m:ctrlPr>
                          <a:rPr lang="da-DK" b="0" i="1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a-DK" b="0" i="1" smtClean="0">
                            <a:solidFill>
                              <a:srgbClr val="FFFFFF"/>
                            </a:solidFill>
                            <a:latin typeface="Cambria Math"/>
                          </a:rPr>
                          <m:t>𝜒</m:t>
                        </m:r>
                      </m:e>
                      <m:sup>
                        <m:r>
                          <a:rPr lang="da-DK" b="0" i="1" smtClean="0">
                            <a:solidFill>
                              <a:srgbClr val="FFFFFF"/>
                            </a:solidFill>
                            <a:latin typeface="Cambria Math"/>
                          </a:rPr>
                          <m:t>2</m:t>
                        </m:r>
                      </m:sup>
                    </m:sSup>
                    <m:r>
                      <a:rPr lang="da-DK" b="0" i="1" smtClean="0">
                        <a:solidFill>
                          <a:srgbClr val="FFFFFF"/>
                        </a:solidFill>
                        <a:latin typeface="Cambria Math"/>
                      </a:rPr>
                      <m:t>&gt;10</m:t>
                    </m:r>
                  </m:oMath>
                </a14:m>
                <a:r>
                  <a:rPr lang="da-DK" dirty="0" smtClean="0">
                    <a:solidFill>
                      <a:srgbClr val="FFFFFF"/>
                    </a:solidFill>
                  </a:rPr>
                  <a:t> from </a:t>
                </a:r>
                <a:r>
                  <a:rPr lang="da-DK" dirty="0" err="1" smtClean="0">
                    <a:solidFill>
                      <a:srgbClr val="FFFFFF"/>
                    </a:solidFill>
                  </a:rPr>
                  <a:t>cosmology</a:t>
                </a:r>
                <a:r>
                  <a:rPr lang="da-DK" dirty="0" smtClean="0">
                    <a:solidFill>
                      <a:srgbClr val="FFFFFF"/>
                    </a:solidFill>
                  </a:rPr>
                  <a:t> </a:t>
                </a:r>
                <a:r>
                  <a:rPr lang="da-DK" dirty="0" err="1" smtClean="0">
                    <a:solidFill>
                      <a:srgbClr val="FFFFFF"/>
                    </a:solidFill>
                  </a:rPr>
                  <a:t>alone</a:t>
                </a:r>
                <a:endParaRPr lang="da-DK" dirty="0" smtClean="0">
                  <a:solidFill>
                    <a:srgbClr val="FFFFFF"/>
                  </a:solidFill>
                </a:endParaRPr>
              </a:p>
            </p:txBody>
          </p:sp>
        </mc:Choice>
        <mc:Fallback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1560" y="260648"/>
                <a:ext cx="7848872" cy="5632311"/>
              </a:xfrm>
              <a:prstGeom prst="rect">
                <a:avLst/>
              </a:prstGeom>
              <a:blipFill>
                <a:blip r:embed="rId3"/>
                <a:stretch>
                  <a:fillRect l="-621" t="-649" r="-233" b="-758"/>
                </a:stretch>
              </a:blipFill>
            </p:spPr>
            <p:txBody>
              <a:bodyPr/>
              <a:lstStyle/>
              <a:p>
                <a:r>
                  <a:rPr lang="da-DK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31550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10" y="0"/>
            <a:ext cx="455279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590846" y="6211669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a-DK" dirty="0">
                <a:solidFill>
                  <a:srgbClr val="FFFFFF"/>
                </a:solidFill>
              </a:rPr>
              <a:t>Archidiacono, STH, Hansen, Tram, arXiv:1508:02504</a:t>
            </a:r>
            <a:endParaRPr lang="da-DK" dirty="0"/>
          </a:p>
        </p:txBody>
      </p:sp>
      <p:sp>
        <p:nvSpPr>
          <p:cNvPr id="5" name="TextBox 4"/>
          <p:cNvSpPr txBox="1"/>
          <p:nvPr/>
        </p:nvSpPr>
        <p:spPr>
          <a:xfrm>
            <a:off x="5004048" y="548680"/>
            <a:ext cx="3659976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smtClean="0">
                <a:solidFill>
                  <a:schemeClr val="bg1"/>
                </a:solidFill>
              </a:rPr>
              <a:t>The </a:t>
            </a:r>
            <a:r>
              <a:rPr lang="da-DK" dirty="0" err="1" smtClean="0">
                <a:solidFill>
                  <a:schemeClr val="bg1"/>
                </a:solidFill>
              </a:rPr>
              <a:t>usual</a:t>
            </a:r>
            <a:r>
              <a:rPr lang="da-DK" dirty="0" smtClean="0">
                <a:solidFill>
                  <a:schemeClr val="bg1"/>
                </a:solidFill>
              </a:rPr>
              <a:t> suppression of matter</a:t>
            </a:r>
          </a:p>
          <a:p>
            <a:r>
              <a:rPr lang="da-DK" dirty="0">
                <a:solidFill>
                  <a:schemeClr val="bg1"/>
                </a:solidFill>
              </a:rPr>
              <a:t>p</a:t>
            </a:r>
            <a:r>
              <a:rPr lang="da-DK" dirty="0" smtClean="0">
                <a:solidFill>
                  <a:schemeClr val="bg1"/>
                </a:solidFill>
              </a:rPr>
              <a:t>ower </a:t>
            </a:r>
            <a:r>
              <a:rPr lang="da-DK" dirty="0" err="1" smtClean="0">
                <a:solidFill>
                  <a:schemeClr val="bg1"/>
                </a:solidFill>
              </a:rPr>
              <a:t>does</a:t>
            </a:r>
            <a:r>
              <a:rPr lang="da-DK" dirty="0" smtClean="0">
                <a:solidFill>
                  <a:schemeClr val="bg1"/>
                </a:solidFill>
              </a:rPr>
              <a:t> not </a:t>
            </a:r>
            <a:r>
              <a:rPr lang="da-DK" dirty="0" err="1" smtClean="0">
                <a:solidFill>
                  <a:schemeClr val="bg1"/>
                </a:solidFill>
              </a:rPr>
              <a:t>occur</a:t>
            </a:r>
            <a:r>
              <a:rPr lang="da-DK" dirty="0" smtClean="0">
                <a:solidFill>
                  <a:schemeClr val="bg1"/>
                </a:solidFill>
              </a:rPr>
              <a:t> </a:t>
            </a:r>
            <a:r>
              <a:rPr lang="da-DK" dirty="0" err="1" smtClean="0">
                <a:solidFill>
                  <a:schemeClr val="bg1"/>
                </a:solidFill>
              </a:rPr>
              <a:t>because</a:t>
            </a:r>
            <a:r>
              <a:rPr lang="da-DK" dirty="0" smtClean="0">
                <a:solidFill>
                  <a:schemeClr val="bg1"/>
                </a:solidFill>
              </a:rPr>
              <a:t> </a:t>
            </a:r>
          </a:p>
          <a:p>
            <a:r>
              <a:rPr lang="da-DK" dirty="0">
                <a:solidFill>
                  <a:schemeClr val="bg1"/>
                </a:solidFill>
              </a:rPr>
              <a:t>t</a:t>
            </a:r>
            <a:r>
              <a:rPr lang="da-DK" dirty="0" smtClean="0">
                <a:solidFill>
                  <a:schemeClr val="bg1"/>
                </a:solidFill>
              </a:rPr>
              <a:t>he massive neutrinos </a:t>
            </a:r>
            <a:r>
              <a:rPr lang="da-DK" dirty="0" err="1" smtClean="0">
                <a:solidFill>
                  <a:schemeClr val="bg1"/>
                </a:solidFill>
              </a:rPr>
              <a:t>disappear</a:t>
            </a:r>
            <a:endParaRPr lang="da-DK" dirty="0" smtClean="0">
              <a:solidFill>
                <a:schemeClr val="bg1"/>
              </a:solidFill>
            </a:endParaRPr>
          </a:p>
          <a:p>
            <a:r>
              <a:rPr lang="da-DK" dirty="0">
                <a:solidFill>
                  <a:schemeClr val="bg1"/>
                </a:solidFill>
              </a:rPr>
              <a:t>a</a:t>
            </a:r>
            <a:r>
              <a:rPr lang="da-DK" dirty="0" smtClean="0">
                <a:solidFill>
                  <a:schemeClr val="bg1"/>
                </a:solidFill>
              </a:rPr>
              <a:t>s </a:t>
            </a:r>
            <a:r>
              <a:rPr lang="da-DK" dirty="0" err="1" smtClean="0">
                <a:solidFill>
                  <a:schemeClr val="bg1"/>
                </a:solidFill>
              </a:rPr>
              <a:t>soon</a:t>
            </a:r>
            <a:r>
              <a:rPr lang="da-DK" dirty="0" smtClean="0">
                <a:solidFill>
                  <a:schemeClr val="bg1"/>
                </a:solidFill>
              </a:rPr>
              <a:t> as </a:t>
            </a:r>
            <a:r>
              <a:rPr lang="da-DK" dirty="0" err="1" smtClean="0">
                <a:solidFill>
                  <a:schemeClr val="bg1"/>
                </a:solidFill>
              </a:rPr>
              <a:t>they</a:t>
            </a:r>
            <a:r>
              <a:rPr lang="da-DK" dirty="0" smtClean="0">
                <a:solidFill>
                  <a:schemeClr val="bg1"/>
                </a:solidFill>
              </a:rPr>
              <a:t> go non-</a:t>
            </a:r>
            <a:r>
              <a:rPr lang="da-DK" dirty="0" err="1" smtClean="0">
                <a:solidFill>
                  <a:schemeClr val="bg1"/>
                </a:solidFill>
              </a:rPr>
              <a:t>relativistic</a:t>
            </a:r>
            <a:endParaRPr lang="da-DK" dirty="0" smtClean="0">
              <a:solidFill>
                <a:schemeClr val="bg1"/>
              </a:solidFill>
            </a:endParaRPr>
          </a:p>
          <a:p>
            <a:endParaRPr lang="da-DK" dirty="0">
              <a:solidFill>
                <a:schemeClr val="bg1"/>
              </a:solidFill>
            </a:endParaRPr>
          </a:p>
          <a:p>
            <a:r>
              <a:rPr lang="da-DK" dirty="0" smtClean="0">
                <a:solidFill>
                  <a:schemeClr val="bg1"/>
                </a:solidFill>
              </a:rPr>
              <a:t>It </a:t>
            </a:r>
            <a:r>
              <a:rPr lang="da-DK" dirty="0" err="1" smtClean="0">
                <a:solidFill>
                  <a:schemeClr val="bg1"/>
                </a:solidFill>
              </a:rPr>
              <a:t>does</a:t>
            </a:r>
            <a:r>
              <a:rPr lang="da-DK" dirty="0" smtClean="0">
                <a:solidFill>
                  <a:schemeClr val="bg1"/>
                </a:solidFill>
              </a:rPr>
              <a:t> not </a:t>
            </a:r>
            <a:r>
              <a:rPr lang="da-DK" dirty="0" err="1" smtClean="0">
                <a:solidFill>
                  <a:schemeClr val="bg1"/>
                </a:solidFill>
              </a:rPr>
              <a:t>create</a:t>
            </a:r>
            <a:r>
              <a:rPr lang="da-DK" dirty="0" smtClean="0">
                <a:solidFill>
                  <a:schemeClr val="bg1"/>
                </a:solidFill>
              </a:rPr>
              <a:t> </a:t>
            </a:r>
            <a:r>
              <a:rPr lang="da-DK" dirty="0" err="1" smtClean="0">
                <a:solidFill>
                  <a:schemeClr val="bg1"/>
                </a:solidFill>
              </a:rPr>
              <a:t>excess</a:t>
            </a:r>
            <a:r>
              <a:rPr lang="da-DK" dirty="0" smtClean="0">
                <a:solidFill>
                  <a:schemeClr val="bg1"/>
                </a:solidFill>
              </a:rPr>
              <a:t> power</a:t>
            </a:r>
          </a:p>
          <a:p>
            <a:r>
              <a:rPr lang="da-DK" dirty="0">
                <a:solidFill>
                  <a:schemeClr val="bg1"/>
                </a:solidFill>
              </a:rPr>
              <a:t>i</a:t>
            </a:r>
            <a:r>
              <a:rPr lang="da-DK" smtClean="0">
                <a:solidFill>
                  <a:schemeClr val="bg1"/>
                </a:solidFill>
              </a:rPr>
              <a:t>n </a:t>
            </a:r>
            <a:r>
              <a:rPr lang="da-DK" dirty="0" smtClean="0">
                <a:solidFill>
                  <a:schemeClr val="bg1"/>
                </a:solidFill>
              </a:rPr>
              <a:t>the CMB </a:t>
            </a:r>
            <a:r>
              <a:rPr lang="da-DK" dirty="0" err="1" smtClean="0">
                <a:solidFill>
                  <a:schemeClr val="bg1"/>
                </a:solidFill>
              </a:rPr>
              <a:t>spectrum</a:t>
            </a:r>
            <a:endParaRPr lang="da-DK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0044" y="2708920"/>
            <a:ext cx="4427984" cy="3314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101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2952" y="0"/>
            <a:ext cx="4421048" cy="354446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1" y="2852936"/>
            <a:ext cx="4743573" cy="386104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67544" y="620688"/>
            <a:ext cx="396044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smtClean="0">
                <a:solidFill>
                  <a:schemeClr val="bg1"/>
                </a:solidFill>
              </a:rPr>
              <a:t>The model </a:t>
            </a:r>
            <a:r>
              <a:rPr lang="da-DK" dirty="0" err="1" smtClean="0">
                <a:solidFill>
                  <a:schemeClr val="bg1"/>
                </a:solidFill>
              </a:rPr>
              <a:t>naturally</a:t>
            </a:r>
            <a:r>
              <a:rPr lang="da-DK" dirty="0" smtClean="0">
                <a:solidFill>
                  <a:schemeClr val="bg1"/>
                </a:solidFill>
              </a:rPr>
              <a:t> </a:t>
            </a:r>
            <a:r>
              <a:rPr lang="da-DK" dirty="0" err="1" smtClean="0">
                <a:solidFill>
                  <a:schemeClr val="bg1"/>
                </a:solidFill>
              </a:rPr>
              <a:t>predicts</a:t>
            </a:r>
            <a:r>
              <a:rPr lang="da-DK" dirty="0" smtClean="0">
                <a:solidFill>
                  <a:schemeClr val="bg1"/>
                </a:solidFill>
              </a:rPr>
              <a:t> a </a:t>
            </a:r>
            <a:r>
              <a:rPr lang="da-DK" dirty="0" err="1" smtClean="0">
                <a:solidFill>
                  <a:schemeClr val="bg1"/>
                </a:solidFill>
              </a:rPr>
              <a:t>high</a:t>
            </a:r>
            <a:endParaRPr lang="da-DK" dirty="0" smtClean="0">
              <a:solidFill>
                <a:schemeClr val="bg1"/>
              </a:solidFill>
            </a:endParaRPr>
          </a:p>
          <a:p>
            <a:r>
              <a:rPr lang="da-DK" dirty="0" err="1">
                <a:solidFill>
                  <a:schemeClr val="bg1"/>
                </a:solidFill>
              </a:rPr>
              <a:t>v</a:t>
            </a:r>
            <a:r>
              <a:rPr lang="da-DK" dirty="0" err="1" smtClean="0">
                <a:solidFill>
                  <a:schemeClr val="bg1"/>
                </a:solidFill>
              </a:rPr>
              <a:t>alue</a:t>
            </a:r>
            <a:r>
              <a:rPr lang="da-DK" dirty="0" smtClean="0">
                <a:solidFill>
                  <a:schemeClr val="bg1"/>
                </a:solidFill>
              </a:rPr>
              <a:t> of the </a:t>
            </a:r>
            <a:r>
              <a:rPr lang="da-DK" dirty="0" err="1" smtClean="0">
                <a:solidFill>
                  <a:schemeClr val="bg1"/>
                </a:solidFill>
              </a:rPr>
              <a:t>Hubble</a:t>
            </a:r>
            <a:r>
              <a:rPr lang="da-DK" dirty="0" smtClean="0">
                <a:solidFill>
                  <a:schemeClr val="bg1"/>
                </a:solidFill>
              </a:rPr>
              <a:t> parameter, in</a:t>
            </a:r>
          </a:p>
          <a:p>
            <a:r>
              <a:rPr lang="da-DK" dirty="0" err="1">
                <a:solidFill>
                  <a:schemeClr val="bg1"/>
                </a:solidFill>
              </a:rPr>
              <a:t>a</a:t>
            </a:r>
            <a:r>
              <a:rPr lang="da-DK" dirty="0" err="1" smtClean="0">
                <a:solidFill>
                  <a:schemeClr val="bg1"/>
                </a:solidFill>
              </a:rPr>
              <a:t>ccordance</a:t>
            </a:r>
            <a:r>
              <a:rPr lang="da-DK" dirty="0" smtClean="0">
                <a:solidFill>
                  <a:schemeClr val="bg1"/>
                </a:solidFill>
              </a:rPr>
              <a:t> with </a:t>
            </a:r>
            <a:r>
              <a:rPr lang="da-DK" dirty="0" err="1" smtClean="0">
                <a:solidFill>
                  <a:schemeClr val="bg1"/>
                </a:solidFill>
              </a:rPr>
              <a:t>local</a:t>
            </a:r>
            <a:r>
              <a:rPr lang="da-DK" dirty="0" smtClean="0">
                <a:solidFill>
                  <a:schemeClr val="bg1"/>
                </a:solidFill>
              </a:rPr>
              <a:t> </a:t>
            </a:r>
            <a:r>
              <a:rPr lang="da-DK" dirty="0" err="1" smtClean="0">
                <a:solidFill>
                  <a:schemeClr val="bg1"/>
                </a:solidFill>
              </a:rPr>
              <a:t>Universe</a:t>
            </a:r>
            <a:endParaRPr lang="da-DK" dirty="0" smtClean="0">
              <a:solidFill>
                <a:schemeClr val="bg1"/>
              </a:solidFill>
            </a:endParaRPr>
          </a:p>
          <a:p>
            <a:r>
              <a:rPr lang="da-DK" dirty="0" smtClean="0">
                <a:solidFill>
                  <a:schemeClr val="bg1"/>
                </a:solidFill>
              </a:rPr>
              <a:t>Measurements</a:t>
            </a:r>
          </a:p>
          <a:p>
            <a:r>
              <a:rPr lang="da-DK" dirty="0" smtClean="0">
                <a:solidFill>
                  <a:schemeClr val="bg1"/>
                </a:solidFill>
              </a:rPr>
              <a:t>(</a:t>
            </a:r>
            <a:r>
              <a:rPr lang="da-DK" dirty="0" err="1" smtClean="0">
                <a:solidFill>
                  <a:schemeClr val="bg1"/>
                </a:solidFill>
              </a:rPr>
              <a:t>see</a:t>
            </a:r>
            <a:r>
              <a:rPr lang="da-DK" dirty="0" smtClean="0">
                <a:solidFill>
                  <a:schemeClr val="bg1"/>
                </a:solidFill>
              </a:rPr>
              <a:t> </a:t>
            </a:r>
            <a:r>
              <a:rPr lang="da-DK" dirty="0" err="1" smtClean="0">
                <a:solidFill>
                  <a:schemeClr val="bg1"/>
                </a:solidFill>
              </a:rPr>
              <a:t>Riess</a:t>
            </a:r>
            <a:r>
              <a:rPr lang="da-DK" dirty="0" smtClean="0">
                <a:solidFill>
                  <a:schemeClr val="bg1"/>
                </a:solidFill>
              </a:rPr>
              <a:t> et al. 19, </a:t>
            </a:r>
            <a:r>
              <a:rPr lang="da-DK" dirty="0" err="1" smtClean="0">
                <a:solidFill>
                  <a:schemeClr val="bg1"/>
                </a:solidFill>
              </a:rPr>
              <a:t>Taubenberger</a:t>
            </a:r>
            <a:r>
              <a:rPr lang="da-DK" dirty="0" smtClean="0">
                <a:solidFill>
                  <a:schemeClr val="bg1"/>
                </a:solidFill>
              </a:rPr>
              <a:t> et al. 19)</a:t>
            </a:r>
            <a:endParaRPr lang="da-DK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0369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uclideVue0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03848" y="213645"/>
            <a:ext cx="24416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a-DK" sz="3600" b="1" dirty="0" smtClean="0">
                <a:solidFill>
                  <a:srgbClr val="FFFFFF"/>
                </a:solidFill>
              </a:rPr>
              <a:t>The future</a:t>
            </a:r>
          </a:p>
        </p:txBody>
      </p:sp>
    </p:spTree>
    <p:extLst>
      <p:ext uri="{BB962C8B-B14F-4D97-AF65-F5344CB8AC3E}">
        <p14:creationId xmlns:p14="http://schemas.microsoft.com/office/powerpoint/2010/main" val="1484621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456" y="0"/>
            <a:ext cx="7977088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88024" y="6525344"/>
            <a:ext cx="35702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err="1" smtClean="0"/>
              <a:t>Abazajian</a:t>
            </a:r>
            <a:r>
              <a:rPr lang="da-DK" dirty="0" smtClean="0"/>
              <a:t> et al., arXiv:1309.5383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601109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57200" y="304800"/>
            <a:ext cx="811004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a-DK" dirty="0" smtClean="0">
                <a:solidFill>
                  <a:srgbClr val="FFFFFF"/>
                </a:solidFill>
              </a:rPr>
              <a:t>HAMANN, STH, WONG 2012: COMBINING THE EUCLID WL  AND GALAXY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a-DK" dirty="0" smtClean="0">
                <a:solidFill>
                  <a:srgbClr val="FFFFFF"/>
                </a:solidFill>
              </a:rPr>
              <a:t>SURVEYS WILL ALLOW FOR AT A 2.5-5</a:t>
            </a:r>
            <a:r>
              <a:rPr lang="da-DK" dirty="0" smtClean="0">
                <a:solidFill>
                  <a:srgbClr val="FFFFFF"/>
                </a:solidFill>
                <a:latin typeface="Symbol" pitchFamily="18" charset="2"/>
              </a:rPr>
              <a:t>s </a:t>
            </a:r>
            <a:r>
              <a:rPr lang="da-DK" dirty="0" smtClean="0">
                <a:solidFill>
                  <a:srgbClr val="FFFFFF"/>
                </a:solidFill>
              </a:rPr>
              <a:t>DETECTION OF THE NORMAL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a-DK" dirty="0" smtClean="0">
                <a:solidFill>
                  <a:srgbClr val="FFFFFF"/>
                </a:solidFill>
              </a:rPr>
              <a:t>HIERARCHY (DEPENDING ON ASSUMPTIONS ABOUT BIAS)</a:t>
            </a:r>
            <a:endParaRPr lang="da-DK" dirty="0">
              <a:solidFill>
                <a:srgbClr val="FFFFFF"/>
              </a:solidFill>
            </a:endParaRPr>
          </a:p>
        </p:txBody>
      </p:sp>
      <p:pic>
        <p:nvPicPr>
          <p:cNvPr id="977922" name="Picture 2" descr="C:\Users\steen\Desktop\tes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0388" y="1371600"/>
            <a:ext cx="6183663" cy="4203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00200" y="5606534"/>
            <a:ext cx="2672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a-DK" dirty="0" smtClean="0">
                <a:solidFill>
                  <a:srgbClr val="FFFFFF"/>
                </a:solidFill>
              </a:rPr>
              <a:t>arXiv:1209.1043 (JCAP)</a:t>
            </a:r>
            <a:endParaRPr lang="da-DK" dirty="0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34000" y="1872734"/>
            <a:ext cx="1178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a-DK" dirty="0" smtClean="0">
                <a:solidFill>
                  <a:srgbClr val="FF0000"/>
                </a:solidFill>
              </a:rPr>
              <a:t>CMB+WL</a:t>
            </a:r>
            <a:endParaRPr lang="da-DK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902482" y="3556061"/>
            <a:ext cx="12939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a-DK" dirty="0" smtClean="0">
                <a:solidFill>
                  <a:srgbClr val="000000"/>
                </a:solidFill>
              </a:rPr>
              <a:t>CMB+GAL</a:t>
            </a:r>
            <a:endParaRPr lang="da-DK" dirty="0">
              <a:solidFill>
                <a:srgbClr val="0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124200" y="2253550"/>
            <a:ext cx="1826141" cy="369332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a-DK" b="1" dirty="0" smtClean="0">
                <a:solidFill>
                  <a:srgbClr val="92D050"/>
                </a:solidFill>
              </a:rPr>
              <a:t>CMB+WL+GAL</a:t>
            </a:r>
            <a:endParaRPr lang="da-DK" b="1" dirty="0">
              <a:solidFill>
                <a:srgbClr val="92D050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4191000" y="2622882"/>
            <a:ext cx="457200" cy="272718"/>
          </a:xfrm>
          <a:prstGeom prst="straightConnector1">
            <a:avLst/>
          </a:prstGeom>
          <a:ln w="38100">
            <a:solidFill>
              <a:srgbClr val="92D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2867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31640" y="6165304"/>
            <a:ext cx="26101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smtClean="0">
                <a:solidFill>
                  <a:schemeClr val="bg1"/>
                </a:solidFill>
              </a:rPr>
              <a:t>Esteban et al. 1811.05487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4952" y="182710"/>
            <a:ext cx="41345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2400" dirty="0" smtClean="0">
                <a:solidFill>
                  <a:schemeClr val="bg1"/>
                </a:solidFill>
              </a:rPr>
              <a:t>Status of 3-neutrino oscillations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182710"/>
            <a:ext cx="4615386" cy="6437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280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52310"/>
            <a:ext cx="3810008" cy="280569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9465" y="1600200"/>
            <a:ext cx="3810008" cy="268834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3992" y="4072884"/>
            <a:ext cx="3810008" cy="276454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86122" y="139423"/>
            <a:ext cx="737092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a-DK" dirty="0" smtClean="0">
                <a:solidFill>
                  <a:srgbClr val="FFFFFF"/>
                </a:solidFill>
              </a:rPr>
              <a:t>Basse, Bjælde, Hamann, STH, Wong 2013: </a:t>
            </a:r>
            <a:r>
              <a:rPr lang="da-DK" dirty="0" err="1" smtClean="0">
                <a:solidFill>
                  <a:srgbClr val="FFFFFF"/>
                </a:solidFill>
              </a:rPr>
              <a:t>Adding</a:t>
            </a:r>
            <a:r>
              <a:rPr lang="da-DK" dirty="0" smtClean="0">
                <a:solidFill>
                  <a:srgbClr val="FFFFFF"/>
                </a:solidFill>
              </a:rPr>
              <a:t> information on the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a-DK" dirty="0" err="1">
                <a:solidFill>
                  <a:srgbClr val="FFFFFF"/>
                </a:solidFill>
              </a:rPr>
              <a:t>c</a:t>
            </a:r>
            <a:r>
              <a:rPr lang="da-DK" dirty="0" err="1" smtClean="0">
                <a:solidFill>
                  <a:srgbClr val="FFFFFF"/>
                </a:solidFill>
              </a:rPr>
              <a:t>luster</a:t>
            </a:r>
            <a:r>
              <a:rPr lang="da-DK" dirty="0" smtClean="0">
                <a:solidFill>
                  <a:srgbClr val="FFFFFF"/>
                </a:solidFill>
              </a:rPr>
              <a:t> </a:t>
            </a:r>
            <a:r>
              <a:rPr lang="da-DK" dirty="0" err="1" smtClean="0">
                <a:solidFill>
                  <a:srgbClr val="FFFFFF"/>
                </a:solidFill>
              </a:rPr>
              <a:t>mass</a:t>
            </a:r>
            <a:r>
              <a:rPr lang="da-DK" dirty="0" smtClean="0">
                <a:solidFill>
                  <a:srgbClr val="FFFFFF"/>
                </a:solidFill>
              </a:rPr>
              <a:t> </a:t>
            </a:r>
            <a:r>
              <a:rPr lang="da-DK" dirty="0" err="1" smtClean="0">
                <a:solidFill>
                  <a:srgbClr val="FFFFFF"/>
                </a:solidFill>
              </a:rPr>
              <a:t>function</a:t>
            </a:r>
            <a:r>
              <a:rPr lang="da-DK" dirty="0" smtClean="0">
                <a:solidFill>
                  <a:srgbClr val="FFFFFF"/>
                </a:solidFill>
              </a:rPr>
              <a:t> </a:t>
            </a:r>
            <a:r>
              <a:rPr lang="da-DK" dirty="0" err="1" smtClean="0">
                <a:solidFill>
                  <a:srgbClr val="FFFFFF"/>
                </a:solidFill>
              </a:rPr>
              <a:t>will</a:t>
            </a:r>
            <a:r>
              <a:rPr lang="da-DK" dirty="0" smtClean="0">
                <a:solidFill>
                  <a:srgbClr val="FFFFFF"/>
                </a:solidFill>
              </a:rPr>
              <a:t> </a:t>
            </a:r>
            <a:r>
              <a:rPr lang="da-DK" dirty="0" err="1" smtClean="0">
                <a:solidFill>
                  <a:srgbClr val="FFFFFF"/>
                </a:solidFill>
              </a:rPr>
              <a:t>allow</a:t>
            </a:r>
            <a:r>
              <a:rPr lang="da-DK" dirty="0" smtClean="0">
                <a:solidFill>
                  <a:srgbClr val="FFFFFF"/>
                </a:solidFill>
              </a:rPr>
              <a:t> for a 5</a:t>
            </a:r>
            <a:r>
              <a:rPr lang="da-DK" dirty="0" smtClean="0">
                <a:solidFill>
                  <a:srgbClr val="FFFFFF"/>
                </a:solidFill>
                <a:latin typeface="Symbol" pitchFamily="18" charset="2"/>
              </a:rPr>
              <a:t>s </a:t>
            </a:r>
            <a:r>
              <a:rPr lang="da-DK" dirty="0" err="1" smtClean="0">
                <a:solidFill>
                  <a:srgbClr val="FFFFFF"/>
                </a:solidFill>
              </a:rPr>
              <a:t>detection</a:t>
            </a:r>
            <a:r>
              <a:rPr lang="da-DK" dirty="0" smtClean="0">
                <a:solidFill>
                  <a:srgbClr val="FFFFFF"/>
                </a:solidFill>
              </a:rPr>
              <a:t> of non-</a:t>
            </a:r>
            <a:r>
              <a:rPr lang="da-DK" dirty="0" err="1" smtClean="0">
                <a:solidFill>
                  <a:srgbClr val="FFFFFF"/>
                </a:solidFill>
              </a:rPr>
              <a:t>zero</a:t>
            </a:r>
            <a:r>
              <a:rPr lang="da-DK" dirty="0" smtClean="0">
                <a:solidFill>
                  <a:srgbClr val="FFFFFF"/>
                </a:solidFill>
              </a:rPr>
              <a:t> neutrino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a-DK" dirty="0" err="1">
                <a:solidFill>
                  <a:srgbClr val="FFFFFF"/>
                </a:solidFill>
              </a:rPr>
              <a:t>m</a:t>
            </a:r>
            <a:r>
              <a:rPr lang="da-DK" dirty="0" err="1" smtClean="0">
                <a:solidFill>
                  <a:srgbClr val="FFFFFF"/>
                </a:solidFill>
              </a:rPr>
              <a:t>ass</a:t>
            </a:r>
            <a:r>
              <a:rPr lang="da-DK" dirty="0" smtClean="0">
                <a:solidFill>
                  <a:srgbClr val="FFFFFF"/>
                </a:solidFill>
              </a:rPr>
              <a:t>, </a:t>
            </a:r>
            <a:r>
              <a:rPr lang="da-DK" dirty="0" err="1" smtClean="0">
                <a:solidFill>
                  <a:srgbClr val="FFFFFF"/>
                </a:solidFill>
              </a:rPr>
              <a:t>even</a:t>
            </a:r>
            <a:r>
              <a:rPr lang="da-DK" dirty="0" smtClean="0">
                <a:solidFill>
                  <a:srgbClr val="FFFFFF"/>
                </a:solidFill>
              </a:rPr>
              <a:t> in </a:t>
            </a:r>
            <a:r>
              <a:rPr lang="da-DK" dirty="0" err="1" smtClean="0">
                <a:solidFill>
                  <a:srgbClr val="FFFFFF"/>
                </a:solidFill>
              </a:rPr>
              <a:t>very</a:t>
            </a:r>
            <a:r>
              <a:rPr lang="da-DK" dirty="0" smtClean="0">
                <a:solidFill>
                  <a:srgbClr val="FFFFFF"/>
                </a:solidFill>
              </a:rPr>
              <a:t> </a:t>
            </a:r>
            <a:r>
              <a:rPr lang="da-DK" dirty="0" err="1" smtClean="0">
                <a:solidFill>
                  <a:srgbClr val="FFFFFF"/>
                </a:solidFill>
              </a:rPr>
              <a:t>complex</a:t>
            </a:r>
            <a:r>
              <a:rPr lang="da-DK" dirty="0" smtClean="0">
                <a:solidFill>
                  <a:srgbClr val="FFFFFF"/>
                </a:solidFill>
              </a:rPr>
              <a:t> </a:t>
            </a:r>
            <a:r>
              <a:rPr lang="da-DK" dirty="0" err="1" smtClean="0">
                <a:solidFill>
                  <a:srgbClr val="FFFFFF"/>
                </a:solidFill>
              </a:rPr>
              <a:t>cosmological</a:t>
            </a:r>
            <a:r>
              <a:rPr lang="da-DK" dirty="0" smtClean="0">
                <a:solidFill>
                  <a:srgbClr val="FFFFFF"/>
                </a:solidFill>
              </a:rPr>
              <a:t> models with time-</a:t>
            </a:r>
            <a:r>
              <a:rPr lang="da-DK" dirty="0" err="1" smtClean="0">
                <a:solidFill>
                  <a:srgbClr val="FFFFFF"/>
                </a:solidFill>
              </a:rPr>
              <a:t>varying</a:t>
            </a:r>
            <a:r>
              <a:rPr lang="da-DK" dirty="0" smtClean="0">
                <a:solidFill>
                  <a:srgbClr val="FFFFFF"/>
                </a:solidFill>
              </a:rPr>
              <a:t>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a-DK" dirty="0">
                <a:solidFill>
                  <a:srgbClr val="FFFFFF"/>
                </a:solidFill>
              </a:rPr>
              <a:t>d</a:t>
            </a:r>
            <a:r>
              <a:rPr lang="da-DK" dirty="0" smtClean="0">
                <a:solidFill>
                  <a:srgbClr val="FFFFFF"/>
                </a:solidFill>
              </a:rPr>
              <a:t>ark </a:t>
            </a:r>
            <a:r>
              <a:rPr lang="da-DK" dirty="0" err="1" smtClean="0">
                <a:solidFill>
                  <a:srgbClr val="FFFFFF"/>
                </a:solidFill>
              </a:rPr>
              <a:t>energy</a:t>
            </a:r>
            <a:endParaRPr lang="da-DK" dirty="0" smtClean="0">
              <a:solidFill>
                <a:srgbClr val="FFFF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43000" y="4288541"/>
            <a:ext cx="11272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a-DK" dirty="0" smtClean="0">
                <a:solidFill>
                  <a:srgbClr val="0070C0"/>
                </a:solidFill>
              </a:rPr>
              <a:t>CMB+CL</a:t>
            </a:r>
            <a:endParaRPr lang="da-DK" dirty="0">
              <a:solidFill>
                <a:srgbClr val="0070C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115920" y="4657873"/>
            <a:ext cx="177484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a-DK" dirty="0" smtClean="0">
                <a:solidFill>
                  <a:srgbClr val="00B050"/>
                </a:solidFill>
              </a:rPr>
              <a:t>CMB+GAL+WL</a:t>
            </a:r>
            <a:endParaRPr lang="da-DK" dirty="0">
              <a:solidFill>
                <a:srgbClr val="00B050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2963520" y="5072521"/>
            <a:ext cx="498143" cy="364959"/>
          </a:xfrm>
          <a:prstGeom prst="straightConnector1">
            <a:avLst/>
          </a:prstGeom>
          <a:ln w="38100">
            <a:solidFill>
              <a:srgbClr val="92D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409098" y="5270489"/>
            <a:ext cx="595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a-DK" dirty="0" smtClean="0">
                <a:solidFill>
                  <a:srgbClr val="000000"/>
                </a:solidFill>
              </a:rPr>
              <a:t>ALL</a:t>
            </a:r>
            <a:endParaRPr lang="da-DK" dirty="0">
              <a:solidFill>
                <a:srgbClr val="0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09600" y="3429000"/>
            <a:ext cx="18646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a-DK" dirty="0" smtClean="0">
                <a:solidFill>
                  <a:srgbClr val="FFFFFF"/>
                </a:solidFill>
              </a:rPr>
              <a:t>arXiv:1304.2321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a-DK" dirty="0" smtClean="0">
                <a:solidFill>
                  <a:srgbClr val="FFFFFF"/>
                </a:solidFill>
              </a:rPr>
              <a:t>(JCAP)</a:t>
            </a:r>
            <a:endParaRPr lang="da-DK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7685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ext Box 4"/>
          <p:cNvSpPr txBox="1">
            <a:spLocks noChangeArrowheads="1"/>
          </p:cNvSpPr>
          <p:nvPr/>
        </p:nvSpPr>
        <p:spPr bwMode="auto">
          <a:xfrm>
            <a:off x="609600" y="2286000"/>
            <a:ext cx="8047038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a-DK" altLang="en-US" smtClean="0">
                <a:solidFill>
                  <a:srgbClr val="FFFFFF"/>
                </a:solidFill>
                <a:latin typeface="Comic Sans MS" pitchFamily="66" charset="0"/>
              </a:rPr>
              <a:t>THIS SOUNDS GREAT, BUT UNFORTUNATELY THE THEORETICIANS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a-DK" altLang="en-US" smtClean="0">
                <a:solidFill>
                  <a:srgbClr val="FFFFFF"/>
                </a:solidFill>
                <a:latin typeface="Comic Sans MS" pitchFamily="66" charset="0"/>
              </a:rPr>
              <a:t>CANNOT JUST LEAN BACK AND WAIT FOR FANTASTIC NEW DATA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a-DK" altLang="en-US" smtClean="0">
                <a:solidFill>
                  <a:srgbClr val="FFFFFF"/>
                </a:solidFill>
                <a:latin typeface="Comic Sans MS" pitchFamily="66" charset="0"/>
              </a:rPr>
              <a:t>TO ARRIVE…..</a:t>
            </a:r>
            <a:endParaRPr lang="en-US" altLang="en-US" smtClean="0">
              <a:solidFill>
                <a:srgbClr val="FFFFFF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1281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fig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6263" y="1219200"/>
            <a:ext cx="5681662" cy="447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59" name="Text Box 3"/>
          <p:cNvSpPr txBox="1">
            <a:spLocks noChangeArrowheads="1"/>
          </p:cNvSpPr>
          <p:nvPr/>
        </p:nvSpPr>
        <p:spPr bwMode="auto">
          <a:xfrm>
            <a:off x="990600" y="385763"/>
            <a:ext cx="77851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a-DK" altLang="en-US" smtClean="0">
                <a:solidFill>
                  <a:srgbClr val="FFFFFF"/>
                </a:solidFill>
                <a:latin typeface="Comic Sans MS" pitchFamily="66" charset="0"/>
              </a:rPr>
              <a:t>FUTURE SURVEYS LIKE LSST WILL PROBE THE POWER SPECTRUM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a-DK" altLang="en-US" smtClean="0">
                <a:solidFill>
                  <a:srgbClr val="FFFFFF"/>
                </a:solidFill>
                <a:latin typeface="Comic Sans MS" pitchFamily="66" charset="0"/>
              </a:rPr>
              <a:t>TO ~ 1-2 PERCENT PRECISION </a:t>
            </a:r>
            <a:endParaRPr lang="en-US" altLang="en-US" smtClean="0">
              <a:solidFill>
                <a:srgbClr val="FFFFFF"/>
              </a:solidFill>
              <a:latin typeface="Comic Sans MS" pitchFamily="66" charset="0"/>
            </a:endParaRPr>
          </a:p>
        </p:txBody>
      </p:sp>
      <p:sp>
        <p:nvSpPr>
          <p:cNvPr id="45060" name="Text Box 4"/>
          <p:cNvSpPr txBox="1">
            <a:spLocks noChangeArrowheads="1"/>
          </p:cNvSpPr>
          <p:nvPr/>
        </p:nvSpPr>
        <p:spPr bwMode="auto">
          <a:xfrm>
            <a:off x="990600" y="5872163"/>
            <a:ext cx="7215188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a-DK" altLang="en-US" smtClean="0">
                <a:solidFill>
                  <a:srgbClr val="FFFFFF"/>
                </a:solidFill>
                <a:latin typeface="Comic Sans MS" pitchFamily="66" charset="0"/>
              </a:rPr>
              <a:t>WE SHOULD BE ABLE TO CALCULATE THE POWER SPECTRUM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a-DK" altLang="en-US" smtClean="0">
                <a:solidFill>
                  <a:srgbClr val="FFFFFF"/>
                </a:solidFill>
                <a:latin typeface="Comic Sans MS" pitchFamily="66" charset="0"/>
              </a:rPr>
              <a:t>TO AT LEAST THE SAME PRECISION!</a:t>
            </a:r>
            <a:endParaRPr lang="en-US" altLang="en-US" smtClean="0">
              <a:solidFill>
                <a:srgbClr val="FFFFFF"/>
              </a:solidFill>
              <a:latin typeface="Comic Sans MS" pitchFamily="66" charset="0"/>
            </a:endParaRPr>
          </a:p>
        </p:txBody>
      </p:sp>
      <p:sp>
        <p:nvSpPr>
          <p:cNvPr id="45061" name="Text Box 5"/>
          <p:cNvSpPr txBox="1">
            <a:spLocks noChangeArrowheads="1"/>
          </p:cNvSpPr>
          <p:nvPr/>
        </p:nvSpPr>
        <p:spPr bwMode="auto">
          <a:xfrm>
            <a:off x="4800600" y="4419600"/>
            <a:ext cx="26955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a-DK" altLang="en-US" smtClean="0">
                <a:solidFill>
                  <a:srgbClr val="000000"/>
                </a:solidFill>
              </a:rPr>
              <a:t>”LSST” ERROR BARS</a:t>
            </a: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45062" name="Text Box 6"/>
          <p:cNvSpPr txBox="1">
            <a:spLocks noChangeArrowheads="1"/>
          </p:cNvSpPr>
          <p:nvPr/>
        </p:nvSpPr>
        <p:spPr bwMode="auto">
          <a:xfrm rot="-5400000">
            <a:off x="1890712" y="2452688"/>
            <a:ext cx="3651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a-DK" altLang="en-US" sz="1600" smtClean="0">
                <a:solidFill>
                  <a:srgbClr val="000000"/>
                </a:solidFill>
              </a:rPr>
              <a:t>-1</a:t>
            </a:r>
            <a:endParaRPr lang="en-US" altLang="en-US" sz="160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3557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ext Box 4"/>
          <p:cNvSpPr txBox="1">
            <a:spLocks noChangeArrowheads="1"/>
          </p:cNvSpPr>
          <p:nvPr/>
        </p:nvSpPr>
        <p:spPr bwMode="auto">
          <a:xfrm>
            <a:off x="762000" y="838200"/>
            <a:ext cx="7539038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a-DK" altLang="en-US" sz="2000" smtClean="0">
                <a:solidFill>
                  <a:srgbClr val="FFFFFF"/>
                </a:solidFill>
                <a:latin typeface="Comic Sans MS" pitchFamily="66" charset="0"/>
              </a:rPr>
              <a:t>IN ORDER TO CALCULATE THE POWER SPECTRUM TO 1%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a-DK" altLang="en-US" sz="2000" smtClean="0">
                <a:solidFill>
                  <a:srgbClr val="FFFFFF"/>
                </a:solidFill>
                <a:latin typeface="Comic Sans MS" pitchFamily="66" charset="0"/>
              </a:rPr>
              <a:t>ON THESE SCALES, A LARGE NUMBER OF EFFECTS MUST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a-DK" altLang="en-US" sz="2000" smtClean="0">
                <a:solidFill>
                  <a:srgbClr val="FFFFFF"/>
                </a:solidFill>
                <a:latin typeface="Comic Sans MS" pitchFamily="66" charset="0"/>
              </a:rPr>
              <a:t>BE TAKEN INTO ACCOUNT</a:t>
            </a:r>
            <a:endParaRPr lang="en-US" altLang="en-US" sz="2000" smtClean="0">
              <a:solidFill>
                <a:srgbClr val="FFFFFF"/>
              </a:solidFill>
              <a:latin typeface="Comic Sans MS" pitchFamily="66" charset="0"/>
            </a:endParaRPr>
          </a:p>
        </p:txBody>
      </p:sp>
      <p:sp>
        <p:nvSpPr>
          <p:cNvPr id="46083" name="Text Box 5"/>
          <p:cNvSpPr txBox="1">
            <a:spLocks noChangeArrowheads="1"/>
          </p:cNvSpPr>
          <p:nvPr/>
        </p:nvSpPr>
        <p:spPr bwMode="auto">
          <a:xfrm>
            <a:off x="1508125" y="2251075"/>
            <a:ext cx="6959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a-DK" altLang="en-US" smtClean="0">
                <a:solidFill>
                  <a:srgbClr val="FFFFFF"/>
                </a:solidFill>
                <a:latin typeface="Comic Sans MS" pitchFamily="66" charset="0"/>
              </a:rPr>
              <a:t>BARYONIC PHYSICS – STAR FORMATION, SN FEEDBACK,…..</a:t>
            </a:r>
            <a:endParaRPr lang="en-US" altLang="en-US" smtClean="0">
              <a:solidFill>
                <a:srgbClr val="FFFFFF"/>
              </a:solidFill>
              <a:latin typeface="Comic Sans MS" pitchFamily="66" charset="0"/>
            </a:endParaRPr>
          </a:p>
        </p:txBody>
      </p:sp>
      <p:sp>
        <p:nvSpPr>
          <p:cNvPr id="46084" name="Text Box 6"/>
          <p:cNvSpPr txBox="1">
            <a:spLocks noChangeArrowheads="1"/>
          </p:cNvSpPr>
          <p:nvPr/>
        </p:nvSpPr>
        <p:spPr bwMode="auto">
          <a:xfrm>
            <a:off x="1524000" y="2971800"/>
            <a:ext cx="56324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a-DK" altLang="en-US" smtClean="0">
                <a:solidFill>
                  <a:srgbClr val="FFFFFF"/>
                </a:solidFill>
                <a:latin typeface="Comic Sans MS" pitchFamily="66" charset="0"/>
              </a:rPr>
              <a:t>NEUTRINOS, EVEN WITH NORMAL HIERARCHY</a:t>
            </a:r>
            <a:endParaRPr lang="en-US" altLang="en-US" smtClean="0">
              <a:solidFill>
                <a:srgbClr val="FFFFFF"/>
              </a:solidFill>
              <a:latin typeface="Comic Sans MS" pitchFamily="66" charset="0"/>
            </a:endParaRPr>
          </a:p>
        </p:txBody>
      </p:sp>
      <p:sp>
        <p:nvSpPr>
          <p:cNvPr id="46085" name="Text Box 7"/>
          <p:cNvSpPr txBox="1">
            <a:spLocks noChangeArrowheads="1"/>
          </p:cNvSpPr>
          <p:nvPr/>
        </p:nvSpPr>
        <p:spPr bwMode="auto">
          <a:xfrm>
            <a:off x="1524000" y="3810000"/>
            <a:ext cx="282098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a-DK" altLang="en-US" smtClean="0">
                <a:solidFill>
                  <a:srgbClr val="FFFFFF"/>
                </a:solidFill>
                <a:latin typeface="Comic Sans MS" pitchFamily="66" charset="0"/>
              </a:rPr>
              <a:t>NON-LINEAR GRAVITY</a:t>
            </a:r>
            <a:endParaRPr lang="en-US" altLang="en-US" smtClean="0">
              <a:solidFill>
                <a:srgbClr val="FFFFFF"/>
              </a:solidFill>
              <a:latin typeface="Comic Sans MS" pitchFamily="66" charset="0"/>
            </a:endParaRPr>
          </a:p>
        </p:txBody>
      </p:sp>
      <p:sp>
        <p:nvSpPr>
          <p:cNvPr id="46086" name="Text Box 8"/>
          <p:cNvSpPr txBox="1">
            <a:spLocks noChangeArrowheads="1"/>
          </p:cNvSpPr>
          <p:nvPr/>
        </p:nvSpPr>
        <p:spPr bwMode="auto">
          <a:xfrm>
            <a:off x="1524000" y="4648200"/>
            <a:ext cx="15303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a-DK" altLang="en-US" smtClean="0">
                <a:solidFill>
                  <a:srgbClr val="FFFFFF"/>
                </a:solidFill>
                <a:latin typeface="Comic Sans MS" pitchFamily="66" charset="0"/>
              </a:rPr>
              <a:t>……………………..</a:t>
            </a:r>
            <a:endParaRPr lang="en-US" altLang="en-US" smtClean="0">
              <a:solidFill>
                <a:srgbClr val="FFFFFF"/>
              </a:solidFill>
              <a:latin typeface="Comic Sans MS" pitchFamily="66" charset="0"/>
            </a:endParaRPr>
          </a:p>
        </p:txBody>
      </p:sp>
      <p:sp>
        <p:nvSpPr>
          <p:cNvPr id="46087" name="Oval 9"/>
          <p:cNvSpPr>
            <a:spLocks noChangeArrowheads="1"/>
          </p:cNvSpPr>
          <p:nvPr/>
        </p:nvSpPr>
        <p:spPr bwMode="auto">
          <a:xfrm>
            <a:off x="1143000" y="2286000"/>
            <a:ext cx="2286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da-DK" altLang="en-US" smtClean="0">
              <a:solidFill>
                <a:srgbClr val="000000"/>
              </a:solidFill>
            </a:endParaRPr>
          </a:p>
        </p:txBody>
      </p:sp>
      <p:sp>
        <p:nvSpPr>
          <p:cNvPr id="46088" name="Oval 10"/>
          <p:cNvSpPr>
            <a:spLocks noChangeArrowheads="1"/>
          </p:cNvSpPr>
          <p:nvPr/>
        </p:nvSpPr>
        <p:spPr bwMode="auto">
          <a:xfrm>
            <a:off x="1143000" y="3048000"/>
            <a:ext cx="2286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da-DK" altLang="en-US" smtClean="0">
              <a:solidFill>
                <a:srgbClr val="000000"/>
              </a:solidFill>
            </a:endParaRPr>
          </a:p>
        </p:txBody>
      </p:sp>
      <p:sp>
        <p:nvSpPr>
          <p:cNvPr id="46089" name="Oval 11"/>
          <p:cNvSpPr>
            <a:spLocks noChangeArrowheads="1"/>
          </p:cNvSpPr>
          <p:nvPr/>
        </p:nvSpPr>
        <p:spPr bwMode="auto">
          <a:xfrm>
            <a:off x="1143000" y="3886200"/>
            <a:ext cx="2286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da-DK" altLang="en-US" smtClean="0">
              <a:solidFill>
                <a:srgbClr val="000000"/>
              </a:solidFill>
            </a:endParaRPr>
          </a:p>
        </p:txBody>
      </p:sp>
      <p:sp>
        <p:nvSpPr>
          <p:cNvPr id="46090" name="Oval 12"/>
          <p:cNvSpPr>
            <a:spLocks noChangeArrowheads="1"/>
          </p:cNvSpPr>
          <p:nvPr/>
        </p:nvSpPr>
        <p:spPr bwMode="auto">
          <a:xfrm>
            <a:off x="1143000" y="4724400"/>
            <a:ext cx="2286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da-DK" altLang="en-US" smtClean="0">
              <a:solidFill>
                <a:srgbClr val="000000"/>
              </a:solidFill>
            </a:endParaRPr>
          </a:p>
        </p:txBody>
      </p:sp>
      <p:sp>
        <p:nvSpPr>
          <p:cNvPr id="837645" name="Rectangle 13"/>
          <p:cNvSpPr>
            <a:spLocks noChangeArrowheads="1"/>
          </p:cNvSpPr>
          <p:nvPr/>
        </p:nvSpPr>
        <p:spPr bwMode="auto">
          <a:xfrm>
            <a:off x="914400" y="2895600"/>
            <a:ext cx="7696200" cy="1371600"/>
          </a:xfrm>
          <a:prstGeom prst="rect">
            <a:avLst/>
          </a:prstGeom>
          <a:noFill/>
          <a:ln w="9525">
            <a:solidFill>
              <a:schemeClr val="fol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da-DK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8143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7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7645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2" descr="dampi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447800"/>
            <a:ext cx="6324600" cy="461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1266" name="Object 2"/>
          <p:cNvGraphicFramePr>
            <a:graphicFrameLocks noChangeAspect="1"/>
          </p:cNvGraphicFramePr>
          <p:nvPr/>
        </p:nvGraphicFramePr>
        <p:xfrm>
          <a:off x="7096125" y="4267200"/>
          <a:ext cx="1828800" cy="839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08" name="Equation" r:id="rId5" imgW="939600" imgH="431640" progId="Equation.3">
                  <p:embed/>
                </p:oleObj>
              </mc:Choice>
              <mc:Fallback>
                <p:oleObj name="Equation" r:id="rId5" imgW="93960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96125" y="4267200"/>
                        <a:ext cx="1828800" cy="8397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69" name="Text Box 4"/>
          <p:cNvSpPr txBox="1">
            <a:spLocks noChangeArrowheads="1"/>
          </p:cNvSpPr>
          <p:nvPr/>
        </p:nvSpPr>
        <p:spPr bwMode="auto">
          <a:xfrm>
            <a:off x="6927850" y="3846513"/>
            <a:ext cx="2216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a-DK" altLang="en-US" smtClean="0">
                <a:solidFill>
                  <a:srgbClr val="FFFFFF"/>
                </a:solidFill>
              </a:rPr>
              <a:t>FULL NON-LINEAR</a:t>
            </a:r>
            <a:endParaRPr lang="en-US" altLang="en-US" smtClean="0">
              <a:solidFill>
                <a:srgbClr val="FFFFFF"/>
              </a:solidFill>
            </a:endParaRPr>
          </a:p>
        </p:txBody>
      </p:sp>
      <p:sp>
        <p:nvSpPr>
          <p:cNvPr id="11270" name="Rectangle 5"/>
          <p:cNvSpPr>
            <a:spLocks noChangeArrowheads="1"/>
          </p:cNvSpPr>
          <p:nvPr/>
        </p:nvSpPr>
        <p:spPr bwMode="auto">
          <a:xfrm>
            <a:off x="6943725" y="3886200"/>
            <a:ext cx="2133600" cy="12954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da-DK" altLang="en-US" smtClean="0">
              <a:solidFill>
                <a:srgbClr val="000000"/>
              </a:solidFill>
            </a:endParaRPr>
          </a:p>
        </p:txBody>
      </p:sp>
      <p:sp>
        <p:nvSpPr>
          <p:cNvPr id="11271" name="Line 6"/>
          <p:cNvSpPr>
            <a:spLocks noChangeShapeType="1"/>
          </p:cNvSpPr>
          <p:nvPr/>
        </p:nvSpPr>
        <p:spPr bwMode="auto">
          <a:xfrm flipH="1" flipV="1">
            <a:off x="6181725" y="4114800"/>
            <a:ext cx="685800" cy="3048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graphicFrame>
        <p:nvGraphicFramePr>
          <p:cNvPr id="11267" name="Object 3"/>
          <p:cNvGraphicFramePr>
            <a:graphicFrameLocks noChangeAspect="1"/>
          </p:cNvGraphicFramePr>
          <p:nvPr/>
        </p:nvGraphicFramePr>
        <p:xfrm>
          <a:off x="7207250" y="2895600"/>
          <a:ext cx="1604963" cy="839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09" name="Equation" r:id="rId7" imgW="825480" imgH="431640" progId="Equation.3">
                  <p:embed/>
                </p:oleObj>
              </mc:Choice>
              <mc:Fallback>
                <p:oleObj name="Equation" r:id="rId7" imgW="82548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07250" y="2895600"/>
                        <a:ext cx="1604963" cy="8397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72" name="Text Box 8"/>
          <p:cNvSpPr txBox="1">
            <a:spLocks noChangeArrowheads="1"/>
          </p:cNvSpPr>
          <p:nvPr/>
        </p:nvSpPr>
        <p:spPr bwMode="auto">
          <a:xfrm>
            <a:off x="6927850" y="2474913"/>
            <a:ext cx="20256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a-DK" altLang="en-US" smtClean="0">
                <a:solidFill>
                  <a:srgbClr val="FFFFFF"/>
                </a:solidFill>
              </a:rPr>
              <a:t>LINEAR THEORY</a:t>
            </a:r>
            <a:endParaRPr lang="en-US" altLang="en-US" smtClean="0">
              <a:solidFill>
                <a:srgbClr val="FFFFFF"/>
              </a:solidFill>
            </a:endParaRPr>
          </a:p>
        </p:txBody>
      </p:sp>
      <p:sp>
        <p:nvSpPr>
          <p:cNvPr id="11273" name="Rectangle 9"/>
          <p:cNvSpPr>
            <a:spLocks noChangeArrowheads="1"/>
          </p:cNvSpPr>
          <p:nvPr/>
        </p:nvSpPr>
        <p:spPr bwMode="auto">
          <a:xfrm>
            <a:off x="6943725" y="2514600"/>
            <a:ext cx="2133600" cy="12954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da-DK" altLang="en-US" smtClean="0">
              <a:solidFill>
                <a:srgbClr val="000000"/>
              </a:solidFill>
            </a:endParaRPr>
          </a:p>
        </p:txBody>
      </p:sp>
      <p:sp>
        <p:nvSpPr>
          <p:cNvPr id="11274" name="Line 10"/>
          <p:cNvSpPr>
            <a:spLocks noChangeShapeType="1"/>
          </p:cNvSpPr>
          <p:nvPr/>
        </p:nvSpPr>
        <p:spPr bwMode="auto">
          <a:xfrm flipH="1">
            <a:off x="6105525" y="3048000"/>
            <a:ext cx="762000" cy="609600"/>
          </a:xfrm>
          <a:prstGeom prst="line">
            <a:avLst/>
          </a:prstGeom>
          <a:noFill/>
          <a:ln w="57150">
            <a:solidFill>
              <a:srgbClr val="00CC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1275" name="Text Box 11"/>
          <p:cNvSpPr txBox="1">
            <a:spLocks noChangeArrowheads="1"/>
          </p:cNvSpPr>
          <p:nvPr/>
        </p:nvSpPr>
        <p:spPr bwMode="auto">
          <a:xfrm>
            <a:off x="603250" y="6132513"/>
            <a:ext cx="677204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a-DK" altLang="en-US" dirty="0" smtClean="0">
                <a:solidFill>
                  <a:srgbClr val="FFFFFF"/>
                </a:solidFill>
              </a:rPr>
              <a:t>Brandbyge, STH, Haugbølle, Thomsen, arXiv:0802.3700 (JCAP)</a:t>
            </a:r>
          </a:p>
        </p:txBody>
      </p:sp>
      <p:sp>
        <p:nvSpPr>
          <p:cNvPr id="11276" name="Text Box 12"/>
          <p:cNvSpPr txBox="1">
            <a:spLocks noChangeArrowheads="1"/>
          </p:cNvSpPr>
          <p:nvPr/>
        </p:nvSpPr>
        <p:spPr bwMode="auto">
          <a:xfrm>
            <a:off x="467544" y="540269"/>
            <a:ext cx="824251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a-DK" altLang="en-US" dirty="0" smtClean="0">
                <a:solidFill>
                  <a:srgbClr val="FFFFFF"/>
                </a:solidFill>
              </a:rPr>
              <a:t>NON-LINEAR EVOLUTION PROVIDES AN ADDITIONAL SUPPRESSION OF </a:t>
            </a:r>
            <a:endParaRPr lang="da-DK" altLang="en-US" dirty="0">
              <a:solidFill>
                <a:srgbClr val="FFFFFF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a-DK" altLang="en-US" dirty="0" smtClean="0">
                <a:solidFill>
                  <a:srgbClr val="FFFFFF"/>
                </a:solidFill>
              </a:rPr>
              <a:t>FLUCTUATION POWER DUE TO NEUTRINOS</a:t>
            </a:r>
            <a:endParaRPr lang="en-US" altLang="en-US" dirty="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9856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15616" y="692696"/>
            <a:ext cx="7272808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J.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Brandbyge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S. Hannestad, T.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Haugbølle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and B. Thomsen, “The Effect of Thermal Neutrino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Motion on the Non-linear Cosmological Matter Power Spectrum,” JCAP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0808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(2008) 020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[arXiv:0802.3700 [</a:t>
            </a:r>
            <a:r>
              <a:rPr kumimoji="0" lang="da-DK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astro</a:t>
            </a:r>
            <a:r>
              <a:rPr kumimoji="0" lang="da-DK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-ph]].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Viel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M. G.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Haehnelt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and V.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Springel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“The effect of neutrinos on the matter distribution as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probed by the Intergalactic Medium,” JCAP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1006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(2010) 015 [arXiv:1003.2422 [astro-ph.CO]].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 Agarwal and H. A. Feldman, “The effect of massive neutrinos on the matter power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spectrum,” Mon. Not. Roy. Astron. Soc.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410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(2011) 1647 [arXiv:1006.0689 [astro-ph.CO]].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 Bird, M.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Viel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and M. G.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Haehnelt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“Massive Neutrinos and the Non-linear Matter Power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Spectrum,” Mon. Not. Roy. Astron. Soc.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420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(2012) 2551 [arXiv:1109.4416 [astro-ph.CO]].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</a:t>
            </a: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 Villaescusa-Navarro, F. Marulli, M. Viel, E. Branchini, E. Castorina, E. Sefusatti and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S. Saito, “Cosmology with massive neutrinos I: towards a realistic modeling of the relation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between</a:t>
            </a:r>
            <a:r>
              <a:rPr kumimoji="0" lang="da-DK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matter, </a:t>
            </a:r>
            <a:r>
              <a:rPr kumimoji="0" lang="da-DK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haloes</a:t>
            </a:r>
            <a:r>
              <a:rPr kumimoji="0" lang="da-DK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and </a:t>
            </a:r>
            <a:r>
              <a:rPr kumimoji="0" lang="da-DK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galaxies</a:t>
            </a:r>
            <a:r>
              <a:rPr kumimoji="0" lang="da-DK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,” JCAP </a:t>
            </a:r>
            <a:r>
              <a:rPr kumimoji="0" lang="da-DK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1403 </a:t>
            </a:r>
            <a:r>
              <a:rPr kumimoji="0" lang="da-DK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(2014) 011 [arXiv:1311.0866 [astro-ph.CO]].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</a:t>
            </a:r>
            <a:r>
              <a:rPr kumimoji="0" lang="da-DK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 </a:t>
            </a:r>
            <a:r>
              <a:rPr kumimoji="0" lang="da-DK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Castorina</a:t>
            </a:r>
            <a:r>
              <a:rPr kumimoji="0" lang="da-DK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C. </a:t>
            </a:r>
            <a:r>
              <a:rPr kumimoji="0" lang="da-DK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Carbone</a:t>
            </a:r>
            <a:r>
              <a:rPr kumimoji="0" lang="da-DK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J. Bel, E. </a:t>
            </a:r>
            <a:r>
              <a:rPr kumimoji="0" lang="da-DK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Sefusatti</a:t>
            </a:r>
            <a:r>
              <a:rPr kumimoji="0" lang="da-DK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and K. </a:t>
            </a:r>
            <a:r>
              <a:rPr kumimoji="0" lang="da-DK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Dolag</a:t>
            </a:r>
            <a:r>
              <a:rPr kumimoji="0" lang="da-DK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“</a:t>
            </a:r>
            <a:r>
              <a:rPr kumimoji="0" lang="da-DK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DEMNUni</a:t>
            </a:r>
            <a:r>
              <a:rPr kumimoji="0" lang="da-DK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 The </a:t>
            </a:r>
            <a:r>
              <a:rPr kumimoji="0" lang="da-DK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clustering</a:t>
            </a:r>
            <a:r>
              <a:rPr kumimoji="0" lang="da-DK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of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large-scale structures in the presence of massive neutrinos,” JCAP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1507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(2015) no.07, 043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[arXiv:1505.07148 [astro-ph.CO]].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J</a:t>
            </a:r>
            <a:r>
              <a:rPr kumimoji="0" lang="da-DK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 D. </a:t>
            </a:r>
            <a:r>
              <a:rPr kumimoji="0" lang="da-DK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Emberson</a:t>
            </a:r>
            <a:r>
              <a:rPr kumimoji="0" lang="da-DK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da-DK" sz="12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et al.</a:t>
            </a:r>
            <a:r>
              <a:rPr kumimoji="0" lang="da-DK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“</a:t>
            </a:r>
            <a:r>
              <a:rPr kumimoji="0" lang="da-DK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Cosmological</a:t>
            </a:r>
            <a:r>
              <a:rPr kumimoji="0" lang="da-DK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neutrino simulations at </a:t>
            </a:r>
            <a:r>
              <a:rPr kumimoji="0" lang="da-DK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extreme</a:t>
            </a:r>
            <a:r>
              <a:rPr kumimoji="0" lang="da-DK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da-DK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scale</a:t>
            </a:r>
            <a:r>
              <a:rPr kumimoji="0" lang="da-DK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,” Res. </a:t>
            </a:r>
            <a:r>
              <a:rPr kumimoji="0" lang="da-DK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Astron</a:t>
            </a:r>
            <a:r>
              <a:rPr kumimoji="0" lang="da-DK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Astrophys</a:t>
            </a:r>
            <a:r>
              <a:rPr kumimoji="0" lang="da-DK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 </a:t>
            </a:r>
            <a:r>
              <a:rPr kumimoji="0" lang="da-DK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17 </a:t>
            </a:r>
            <a:r>
              <a:rPr kumimoji="0" lang="da-DK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(2017) no.8, 085 [arXiv:1611.01545 [astro-ph.CO]].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J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Adamek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R.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Durrer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and M. Kunz, “Relativistic N-body simulations with massive neutrinos,”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JCAP </a:t>
            </a:r>
            <a:r>
              <a:rPr kumimoji="0" lang="da-DK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1711 </a:t>
            </a:r>
            <a:r>
              <a:rPr kumimoji="0" lang="da-DK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(2017) no.11, 004 [arXiv:1707.06938 [astro-ph.CO]].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J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Brandbyge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and S. Hannestad, “Grid Based Linear Neutrino Perturbations in Cosmological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N-body Simulations,” JCAP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0905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(2009) 002 [arXiv:0812.3149 [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astro-ph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]].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Y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 Ali-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Haimoud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and S. Bird, “An efficient implementation of massive neutrinos in non-linear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structure formation simulations,” Mon. Not. Roy. </a:t>
            </a:r>
            <a:r>
              <a:rPr kumimoji="0" lang="fr-FR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Astron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 Soc. </a:t>
            </a: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428 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(2012) 3375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[arXiv:1209.0461 [astro-ph.CO]].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J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 Liu, S. Bird, J. M. Z.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Matilla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J. C. Hill, Z.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Haiman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M. S.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Madhavacheril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A. Petri and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D. N. Spergel, “</a:t>
            </a:r>
            <a:r>
              <a:rPr kumimoji="0" lang="da-DK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MassiveNuS</a:t>
            </a:r>
            <a:r>
              <a:rPr kumimoji="0" lang="da-DK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 </a:t>
            </a:r>
            <a:r>
              <a:rPr kumimoji="0" lang="da-DK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Cosmological</a:t>
            </a:r>
            <a:r>
              <a:rPr kumimoji="0" lang="da-DK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Massive Neutrino Simulations,” arXiv:1711.10524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[astro-ph.CO].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J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Brandbyge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and S. Hannestad, “Resolving Cosmic Neutrino Structure: A Hybrid Neutrino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N-body Scheme,” JCAP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1001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(2010) 021 [arXiv:0908.1969 [astro-ph.CO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]].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solidFill>
                <a:srgbClr val="FFFFFF"/>
              </a:solidFill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+many others</a:t>
            </a:r>
            <a:endParaRPr kumimoji="0" lang="da-DK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0148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091" y="1447738"/>
            <a:ext cx="7213401" cy="541026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23598" y="304800"/>
            <a:ext cx="697979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EUCLID ”</a:t>
            </a:r>
            <a:r>
              <a:rPr kumimoji="0" lang="da-DK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flagship</a:t>
            </a:r>
            <a:r>
              <a:rPr kumimoji="0" lang="da-DK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2.0 run”: 4x10</a:t>
            </a:r>
            <a:r>
              <a:rPr kumimoji="0" lang="da-DK" sz="16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12</a:t>
            </a:r>
            <a:r>
              <a:rPr kumimoji="0" lang="da-DK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da-DK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particles</a:t>
            </a:r>
            <a:r>
              <a:rPr kumimoji="0" lang="da-DK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in 4Gpc side-</a:t>
            </a:r>
            <a:r>
              <a:rPr kumimoji="0" lang="da-DK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length</a:t>
            </a:r>
            <a:r>
              <a:rPr kumimoji="0" lang="da-DK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da-DK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box</a:t>
            </a:r>
            <a:endParaRPr kumimoji="0" lang="da-DK" sz="1600" b="0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(</a:t>
            </a:r>
            <a:r>
              <a:rPr lang="da-DK" sz="1600" dirty="0" smtClean="0">
                <a:solidFill>
                  <a:srgbClr val="FFFFFF"/>
                </a:solidFill>
                <a:latin typeface="Arial" charset="0"/>
              </a:rPr>
              <a:t>run spring 2019</a:t>
            </a:r>
            <a:r>
              <a:rPr kumimoji="0" lang="da-DK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da-DK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on </a:t>
            </a:r>
            <a:r>
              <a:rPr kumimoji="0" lang="da-DK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Piz</a:t>
            </a:r>
            <a:r>
              <a:rPr kumimoji="0" lang="da-DK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da-DK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Daint</a:t>
            </a:r>
            <a:r>
              <a:rPr kumimoji="0" lang="da-DK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, Swiss HPC centre (under PRACE </a:t>
            </a:r>
            <a:r>
              <a:rPr kumimoji="0" lang="da-DK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scheme</a:t>
            </a:r>
            <a:r>
              <a:rPr kumimoji="0" lang="da-DK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),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using</a:t>
            </a:r>
            <a:r>
              <a:rPr kumimoji="0" lang="da-DK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PKDGRAV3 with </a:t>
            </a:r>
            <a:r>
              <a:rPr kumimoji="0" lang="da-DK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</a:t>
            </a:r>
            <a:r>
              <a:rPr kumimoji="0" lang="da-DK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odifications</a:t>
            </a:r>
            <a:r>
              <a:rPr kumimoji="0" lang="da-DK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da-DK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developed</a:t>
            </a:r>
            <a:r>
              <a:rPr kumimoji="0" lang="da-DK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da-DK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using</a:t>
            </a:r>
            <a:r>
              <a:rPr lang="da-DK" sz="1600" dirty="0">
                <a:solidFill>
                  <a:srgbClr val="FFFFFF"/>
                </a:solidFill>
                <a:latin typeface="Arial" panose="020B0604020202020204" pitchFamily="34" charset="0"/>
              </a:rPr>
              <a:t> </a:t>
            </a:r>
            <a:r>
              <a:rPr lang="da-DK" sz="1600" dirty="0" smtClean="0">
                <a:solidFill>
                  <a:srgbClr val="FFFFFF"/>
                </a:solidFill>
                <a:latin typeface="Arial" panose="020B0604020202020204" pitchFamily="34" charset="0"/>
              </a:rPr>
              <a:t>the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da-DK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CONCEPT</a:t>
            </a:r>
            <a:r>
              <a:rPr kumimoji="0" lang="da-DK" sz="16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N-</a:t>
            </a:r>
            <a:r>
              <a:rPr kumimoji="0" lang="da-DK" sz="16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body</a:t>
            </a:r>
            <a:r>
              <a:rPr kumimoji="0" lang="da-DK" sz="16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da-DK" sz="16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code</a:t>
            </a:r>
            <a:r>
              <a:rPr lang="da-DK" sz="1600" dirty="0">
                <a:solidFill>
                  <a:srgbClr val="FFFFFF"/>
                </a:solidFill>
                <a:latin typeface="Arial" panose="020B0604020202020204" pitchFamily="34" charset="0"/>
              </a:rPr>
              <a:t> </a:t>
            </a:r>
            <a:r>
              <a:rPr lang="da-DK" sz="1600" dirty="0">
                <a:solidFill>
                  <a:srgbClr val="FFFFFF"/>
                </a:solidFill>
                <a:latin typeface="Arial" panose="020B0604020202020204" pitchFamily="34" charset="0"/>
                <a:hlinkClick r:id="rId3"/>
              </a:rPr>
              <a:t>https://</a:t>
            </a:r>
            <a:r>
              <a:rPr lang="da-DK" sz="1600" dirty="0" smtClean="0">
                <a:solidFill>
                  <a:srgbClr val="FFFFFF"/>
                </a:solidFill>
                <a:latin typeface="Arial" panose="020B0604020202020204" pitchFamily="34" charset="0"/>
                <a:hlinkClick r:id="rId3"/>
              </a:rPr>
              <a:t>github.com/jmd-dk/concept</a:t>
            </a:r>
            <a:r>
              <a:rPr lang="da-DK" sz="1600" dirty="0" smtClean="0">
                <a:solidFill>
                  <a:srgbClr val="FFFFFF"/>
                </a:solidFill>
                <a:latin typeface="Arial" panose="020B0604020202020204" pitchFamily="34" charset="0"/>
              </a:rPr>
              <a:t>)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da-DK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4343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764704"/>
            <a:ext cx="7615642" cy="4680520"/>
          </a:xfrm>
          <a:prstGeom prst="rect">
            <a:avLst/>
          </a:prstGeom>
        </p:spPr>
      </p:pic>
      <p:sp>
        <p:nvSpPr>
          <p:cNvPr id="3" name="Tekstfelt 2"/>
          <p:cNvSpPr txBox="1"/>
          <p:nvPr/>
        </p:nvSpPr>
        <p:spPr>
          <a:xfrm>
            <a:off x="784532" y="5661248"/>
            <a:ext cx="69941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smtClean="0">
                <a:solidFill>
                  <a:schemeClr val="bg1"/>
                </a:solidFill>
              </a:rPr>
              <a:t>Tram et al. 1811.00904 (</a:t>
            </a:r>
            <a:r>
              <a:rPr lang="da-DK" dirty="0" err="1" smtClean="0">
                <a:solidFill>
                  <a:schemeClr val="bg1"/>
                </a:solidFill>
              </a:rPr>
              <a:t>fully</a:t>
            </a:r>
            <a:r>
              <a:rPr lang="da-DK" dirty="0" smtClean="0">
                <a:solidFill>
                  <a:schemeClr val="bg1"/>
                </a:solidFill>
              </a:rPr>
              <a:t> </a:t>
            </a:r>
            <a:r>
              <a:rPr lang="da-DK" dirty="0" err="1" smtClean="0">
                <a:solidFill>
                  <a:schemeClr val="bg1"/>
                </a:solidFill>
              </a:rPr>
              <a:t>compatible</a:t>
            </a:r>
            <a:r>
              <a:rPr lang="da-DK" dirty="0" smtClean="0">
                <a:solidFill>
                  <a:schemeClr val="bg1"/>
                </a:solidFill>
              </a:rPr>
              <a:t> with GR at the </a:t>
            </a:r>
            <a:r>
              <a:rPr lang="da-DK" dirty="0" err="1" smtClean="0">
                <a:solidFill>
                  <a:schemeClr val="bg1"/>
                </a:solidFill>
              </a:rPr>
              <a:t>linear</a:t>
            </a:r>
            <a:r>
              <a:rPr lang="da-DK" dirty="0" smtClean="0">
                <a:solidFill>
                  <a:schemeClr val="bg1"/>
                </a:solidFill>
              </a:rPr>
              <a:t> </a:t>
            </a:r>
            <a:r>
              <a:rPr lang="da-DK" dirty="0" err="1" smtClean="0">
                <a:solidFill>
                  <a:schemeClr val="bg1"/>
                </a:solidFill>
              </a:rPr>
              <a:t>level</a:t>
            </a:r>
            <a:r>
              <a:rPr lang="da-DK" dirty="0" smtClean="0">
                <a:solidFill>
                  <a:schemeClr val="bg1"/>
                </a:solidFill>
              </a:rPr>
              <a:t>)</a:t>
            </a:r>
            <a:endParaRPr lang="da-DK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5566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4562" name="Text Box 2"/>
          <p:cNvSpPr txBox="1">
            <a:spLocks noChangeArrowheads="1"/>
          </p:cNvSpPr>
          <p:nvPr/>
        </p:nvSpPr>
        <p:spPr bwMode="auto">
          <a:xfrm>
            <a:off x="2514600" y="304800"/>
            <a:ext cx="35369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a-DK" sz="3600">
                <a:solidFill>
                  <a:srgbClr val="FFCC00"/>
                </a:solidFill>
              </a:rPr>
              <a:t>CONCLUSIONS</a:t>
            </a:r>
            <a:endParaRPr lang="en-US" sz="3600">
              <a:solidFill>
                <a:srgbClr val="FFCC00"/>
              </a:solidFill>
            </a:endParaRPr>
          </a:p>
        </p:txBody>
      </p:sp>
      <p:sp>
        <p:nvSpPr>
          <p:cNvPr id="834563" name="Text Box 3"/>
          <p:cNvSpPr txBox="1">
            <a:spLocks noChangeArrowheads="1"/>
          </p:cNvSpPr>
          <p:nvPr/>
        </p:nvSpPr>
        <p:spPr bwMode="auto">
          <a:xfrm>
            <a:off x="914400" y="1447800"/>
            <a:ext cx="8280024" cy="4708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a-DK" sz="2000" dirty="0" smtClean="0">
                <a:solidFill>
                  <a:srgbClr val="FFFFFF"/>
                </a:solidFill>
              </a:rPr>
              <a:t>NEUTRINO PHYSICS IS PERHAPS THE PRIME EXAMPLE OF HOW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a-DK" sz="2000" dirty="0" smtClean="0">
                <a:solidFill>
                  <a:srgbClr val="FFFFFF"/>
                </a:solidFill>
              </a:rPr>
              <a:t>TO USE COSMOLOGY TO DO PARTICLE PHYSICS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a-DK" sz="2000" dirty="0">
              <a:solidFill>
                <a:srgbClr val="FFFFFF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a-DK" sz="2000" dirty="0">
                <a:solidFill>
                  <a:srgbClr val="FFFFFF"/>
                </a:solidFill>
              </a:rPr>
              <a:t>THE BOUND ON NEUTRINO MASSES IS SIGNIFICANTLY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a-DK" sz="2000" dirty="0">
                <a:solidFill>
                  <a:srgbClr val="FFFFFF"/>
                </a:solidFill>
              </a:rPr>
              <a:t>STRONGER THAN WHAT CAN BE OBTAINED FROM DIRECT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a-DK" sz="2000" dirty="0">
                <a:solidFill>
                  <a:srgbClr val="FFFFFF"/>
                </a:solidFill>
              </a:rPr>
              <a:t>EXPERIMENTS, ALBEIT MUCH MORE MODEL DEPENDENT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a-DK" sz="2000" dirty="0">
              <a:solidFill>
                <a:srgbClr val="FFFFFF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a-DK" sz="2000" dirty="0">
                <a:solidFill>
                  <a:srgbClr val="FFFFFF"/>
                </a:solidFill>
              </a:rPr>
              <a:t>COSMOLOGICAL </a:t>
            </a:r>
            <a:r>
              <a:rPr lang="da-DK" sz="2000" dirty="0" smtClean="0">
                <a:solidFill>
                  <a:srgbClr val="FFFFFF"/>
                </a:solidFill>
              </a:rPr>
              <a:t> DATA  SHOWS  NO EVIDENCE FOR NEW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a-DK" sz="2000" dirty="0" smtClean="0">
                <a:solidFill>
                  <a:srgbClr val="FFFFFF"/>
                </a:solidFill>
              </a:rPr>
              <a:t>PHYSICS. HOWEVER, IF </a:t>
            </a:r>
            <a:r>
              <a:rPr lang="da-DK" sz="2000" dirty="0" err="1" smtClean="0">
                <a:solidFill>
                  <a:srgbClr val="FFFFFF"/>
                </a:solidFill>
              </a:rPr>
              <a:t>eV</a:t>
            </a:r>
            <a:r>
              <a:rPr lang="da-DK" sz="2000" dirty="0" smtClean="0">
                <a:solidFill>
                  <a:srgbClr val="FFFFFF"/>
                </a:solidFill>
              </a:rPr>
              <a:t> STERILE NEUTRINOS EXIST THERE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a-DK" sz="2000" dirty="0" smtClean="0">
                <a:solidFill>
                  <a:srgbClr val="FFFFFF"/>
                </a:solidFill>
              </a:rPr>
              <a:t>MUST BE NEW PHYSICS IN ORDER TO RECONCILE THEM WITH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a-DK" sz="2000" dirty="0" smtClean="0">
                <a:solidFill>
                  <a:srgbClr val="FFFFFF"/>
                </a:solidFill>
              </a:rPr>
              <a:t>COSMOLOGY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a-DK" sz="2000" dirty="0" smtClean="0">
              <a:solidFill>
                <a:srgbClr val="FFFFFF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a-DK" sz="2000" dirty="0" smtClean="0">
                <a:solidFill>
                  <a:srgbClr val="FFFFFF"/>
                </a:solidFill>
              </a:rPr>
              <a:t>NEW DATA FROM PLANCK AND </a:t>
            </a:r>
            <a:r>
              <a:rPr lang="da-DK" sz="2000" smtClean="0">
                <a:solidFill>
                  <a:srgbClr val="FFFFFF"/>
                </a:solidFill>
              </a:rPr>
              <a:t>EUCLID WILL  </a:t>
            </a:r>
            <a:r>
              <a:rPr lang="da-DK" sz="2000" dirty="0" smtClean="0">
                <a:solidFill>
                  <a:srgbClr val="FFFFFF"/>
                </a:solidFill>
              </a:rPr>
              <a:t>PROVIDE A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a-DK" sz="2000" dirty="0" smtClean="0">
                <a:solidFill>
                  <a:srgbClr val="FFFFFF"/>
                </a:solidFill>
              </a:rPr>
              <a:t>POSITIVE DETECTION OF A NON-ZERO NEUTRINO MASS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a-DK" sz="2000" dirty="0" smtClean="0">
              <a:solidFill>
                <a:srgbClr val="FFFFFF"/>
              </a:solidFill>
            </a:endParaRPr>
          </a:p>
        </p:txBody>
      </p:sp>
      <p:sp>
        <p:nvSpPr>
          <p:cNvPr id="834564" name="Oval 4"/>
          <p:cNvSpPr>
            <a:spLocks noChangeArrowheads="1"/>
          </p:cNvSpPr>
          <p:nvPr/>
        </p:nvSpPr>
        <p:spPr bwMode="auto">
          <a:xfrm>
            <a:off x="457200" y="1676400"/>
            <a:ext cx="2286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a-DK">
              <a:solidFill>
                <a:srgbClr val="000000"/>
              </a:solidFill>
            </a:endParaRPr>
          </a:p>
        </p:txBody>
      </p:sp>
      <p:sp>
        <p:nvSpPr>
          <p:cNvPr id="834565" name="Oval 5"/>
          <p:cNvSpPr>
            <a:spLocks noChangeArrowheads="1"/>
          </p:cNvSpPr>
          <p:nvPr/>
        </p:nvSpPr>
        <p:spPr bwMode="auto">
          <a:xfrm>
            <a:off x="457200" y="2743200"/>
            <a:ext cx="2286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a-DK">
              <a:solidFill>
                <a:srgbClr val="000000"/>
              </a:solidFill>
            </a:endParaRPr>
          </a:p>
        </p:txBody>
      </p:sp>
      <p:sp>
        <p:nvSpPr>
          <p:cNvPr id="834566" name="Oval 6"/>
          <p:cNvSpPr>
            <a:spLocks noChangeArrowheads="1"/>
          </p:cNvSpPr>
          <p:nvPr/>
        </p:nvSpPr>
        <p:spPr bwMode="auto">
          <a:xfrm>
            <a:off x="457200" y="4050576"/>
            <a:ext cx="2286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a-DK">
              <a:solidFill>
                <a:srgbClr val="000000"/>
              </a:solidFill>
            </a:endParaRPr>
          </a:p>
        </p:txBody>
      </p:sp>
      <p:sp>
        <p:nvSpPr>
          <p:cNvPr id="8" name="Oval 7"/>
          <p:cNvSpPr>
            <a:spLocks noChangeArrowheads="1"/>
          </p:cNvSpPr>
          <p:nvPr/>
        </p:nvSpPr>
        <p:spPr bwMode="auto">
          <a:xfrm>
            <a:off x="457200" y="5301208"/>
            <a:ext cx="2286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a-D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7140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6450" name="Picture 2" descr="mix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0" y="1066800"/>
            <a:ext cx="3505200" cy="2667000"/>
          </a:xfrm>
          <a:prstGeom prst="rect">
            <a:avLst/>
          </a:prstGeom>
          <a:noFill/>
        </p:spPr>
      </p:pic>
      <p:pic>
        <p:nvPicPr>
          <p:cNvPr id="616451" name="Picture 3" descr="mixb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29200" y="1066800"/>
            <a:ext cx="3505200" cy="2670175"/>
          </a:xfrm>
          <a:prstGeom prst="rect">
            <a:avLst/>
          </a:prstGeom>
          <a:noFill/>
        </p:spPr>
      </p:pic>
      <p:sp>
        <p:nvSpPr>
          <p:cNvPr id="616452" name="Text Box 4"/>
          <p:cNvSpPr txBox="1">
            <a:spLocks noChangeArrowheads="1"/>
          </p:cNvSpPr>
          <p:nvPr/>
        </p:nvSpPr>
        <p:spPr bwMode="auto">
          <a:xfrm>
            <a:off x="974725" y="3697288"/>
            <a:ext cx="25082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a-DK" sz="2400" dirty="0">
                <a:solidFill>
                  <a:srgbClr val="FFFFFF"/>
                </a:solidFill>
                <a:latin typeface="Helvetica" pitchFamily="34" charset="0"/>
              </a:rPr>
              <a:t>Normal </a:t>
            </a:r>
            <a:r>
              <a:rPr lang="da-DK" sz="2400" dirty="0" err="1">
                <a:solidFill>
                  <a:srgbClr val="FFFFFF"/>
                </a:solidFill>
                <a:latin typeface="Helvetica" pitchFamily="34" charset="0"/>
              </a:rPr>
              <a:t>hierarchy</a:t>
            </a:r>
            <a:endParaRPr lang="da-DK" sz="2400">
              <a:solidFill>
                <a:srgbClr val="FFFFFF"/>
              </a:solidFill>
              <a:latin typeface="Helvetica" pitchFamily="34" charset="0"/>
            </a:endParaRPr>
          </a:p>
        </p:txBody>
      </p:sp>
      <p:sp>
        <p:nvSpPr>
          <p:cNvPr id="616453" name="Text Box 5"/>
          <p:cNvSpPr txBox="1">
            <a:spLocks noChangeArrowheads="1"/>
          </p:cNvSpPr>
          <p:nvPr/>
        </p:nvSpPr>
        <p:spPr bwMode="auto">
          <a:xfrm>
            <a:off x="5241925" y="3697288"/>
            <a:ext cx="26241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a-DK" sz="2400">
                <a:solidFill>
                  <a:srgbClr val="FFFFFF"/>
                </a:solidFill>
                <a:latin typeface="Helvetica" pitchFamily="34" charset="0"/>
              </a:rPr>
              <a:t>Inverted hierarchy</a:t>
            </a:r>
          </a:p>
        </p:txBody>
      </p:sp>
      <p:sp>
        <p:nvSpPr>
          <p:cNvPr id="616454" name="Text Box 6"/>
          <p:cNvSpPr txBox="1">
            <a:spLocks noChangeArrowheads="1"/>
          </p:cNvSpPr>
          <p:nvPr/>
        </p:nvSpPr>
        <p:spPr bwMode="auto">
          <a:xfrm>
            <a:off x="609600" y="228600"/>
            <a:ext cx="7450138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a-DK" sz="2000">
                <a:solidFill>
                  <a:srgbClr val="FFFF66"/>
                </a:solidFill>
                <a:latin typeface="Helvetica" pitchFamily="34" charset="0"/>
              </a:rPr>
              <a:t>If neutrino masses are hierarchical then oscillation experiments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a-DK" sz="2000">
                <a:solidFill>
                  <a:srgbClr val="FFFF66"/>
                </a:solidFill>
                <a:latin typeface="Helvetica" pitchFamily="34" charset="0"/>
              </a:rPr>
              <a:t>do not give information on the absolute value of neutrino masses</a:t>
            </a:r>
          </a:p>
        </p:txBody>
      </p:sp>
      <p:sp>
        <p:nvSpPr>
          <p:cNvPr id="616455" name="Text Box 7"/>
          <p:cNvSpPr txBox="1">
            <a:spLocks noChangeArrowheads="1"/>
          </p:cNvSpPr>
          <p:nvPr/>
        </p:nvSpPr>
        <p:spPr bwMode="auto">
          <a:xfrm>
            <a:off x="457200" y="4191000"/>
            <a:ext cx="6161088" cy="161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a-DK" sz="2000">
                <a:solidFill>
                  <a:srgbClr val="FFFF66"/>
                </a:solidFill>
                <a:latin typeface="Helvetica" pitchFamily="34" charset="0"/>
              </a:rPr>
              <a:t>However, if neutrino masses are degenerate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a-DK" sz="2000">
              <a:solidFill>
                <a:srgbClr val="FFFF66"/>
              </a:solidFill>
              <a:latin typeface="Helvetica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a-DK" sz="2000">
              <a:solidFill>
                <a:srgbClr val="FFFF66"/>
              </a:solidFill>
              <a:latin typeface="Helvetica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a-DK" sz="2000">
              <a:solidFill>
                <a:srgbClr val="FFFF66"/>
              </a:solidFill>
              <a:latin typeface="Helvetica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a-DK" sz="2000">
                <a:solidFill>
                  <a:srgbClr val="FFFF66"/>
                </a:solidFill>
                <a:latin typeface="Helvetica" pitchFamily="34" charset="0"/>
              </a:rPr>
              <a:t>no information can be gained from such experiments.</a:t>
            </a:r>
          </a:p>
        </p:txBody>
      </p:sp>
      <p:sp>
        <p:nvSpPr>
          <p:cNvPr id="616456" name="Text Box 8"/>
          <p:cNvSpPr txBox="1">
            <a:spLocks noChangeArrowheads="1"/>
          </p:cNvSpPr>
          <p:nvPr/>
        </p:nvSpPr>
        <p:spPr bwMode="auto">
          <a:xfrm>
            <a:off x="457200" y="5867400"/>
            <a:ext cx="7489825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a-DK" sz="2000">
                <a:solidFill>
                  <a:srgbClr val="FFFF66"/>
                </a:solidFill>
                <a:latin typeface="Helvetica" pitchFamily="34" charset="0"/>
              </a:rPr>
              <a:t>Experiments which rely on either the kinematics of neutrino mass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a-DK" sz="2000">
                <a:solidFill>
                  <a:srgbClr val="FFFF66"/>
                </a:solidFill>
                <a:latin typeface="Helvetica" pitchFamily="34" charset="0"/>
              </a:rPr>
              <a:t>or the spin-flip in neutrinoless double beta decay are the most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a-DK" sz="2000">
                <a:solidFill>
                  <a:srgbClr val="FFFF66"/>
                </a:solidFill>
                <a:latin typeface="Helvetica" pitchFamily="34" charset="0"/>
              </a:rPr>
              <a:t>efficient for measuring </a:t>
            </a:r>
            <a:r>
              <a:rPr lang="da-DK" sz="2000" i="1">
                <a:solidFill>
                  <a:srgbClr val="FFFF66"/>
                </a:solidFill>
                <a:latin typeface="Helvetica" pitchFamily="34" charset="0"/>
              </a:rPr>
              <a:t>m</a:t>
            </a:r>
            <a:r>
              <a:rPr lang="da-DK" sz="2000" baseline="-25000">
                <a:solidFill>
                  <a:srgbClr val="FFFF66"/>
                </a:solidFill>
                <a:latin typeface="Helvetica" pitchFamily="34" charset="0"/>
              </a:rPr>
              <a:t>0 </a:t>
            </a:r>
            <a:endParaRPr lang="da-DK" sz="2000">
              <a:solidFill>
                <a:srgbClr val="FFFF66"/>
              </a:solidFill>
              <a:latin typeface="Helvetica" pitchFamily="34" charset="0"/>
            </a:endParaRPr>
          </a:p>
        </p:txBody>
      </p:sp>
      <p:graphicFrame>
        <p:nvGraphicFramePr>
          <p:cNvPr id="616457" name="Object 9"/>
          <p:cNvGraphicFramePr>
            <a:graphicFrameLocks noChangeAspect="1"/>
          </p:cNvGraphicFramePr>
          <p:nvPr/>
        </p:nvGraphicFramePr>
        <p:xfrm>
          <a:off x="2667000" y="4724400"/>
          <a:ext cx="2692400" cy="577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67" name="Ligning" r:id="rId6" imgW="1117440" imgH="241200" progId="Equation.3">
                  <p:embed/>
                </p:oleObj>
              </mc:Choice>
              <mc:Fallback>
                <p:oleObj name="Ligning" r:id="rId6" imgW="111744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67000" y="4724400"/>
                        <a:ext cx="2692400" cy="577850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bg1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bg1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6458" name="AutoShape 10"/>
          <p:cNvSpPr>
            <a:spLocks/>
          </p:cNvSpPr>
          <p:nvPr/>
        </p:nvSpPr>
        <p:spPr bwMode="auto">
          <a:xfrm>
            <a:off x="3048000" y="2286000"/>
            <a:ext cx="152400" cy="685800"/>
          </a:xfrm>
          <a:prstGeom prst="rightBrace">
            <a:avLst>
              <a:gd name="adj1" fmla="val 37500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a-DK">
              <a:solidFill>
                <a:srgbClr val="000000"/>
              </a:solidFill>
            </a:endParaRPr>
          </a:p>
        </p:txBody>
      </p:sp>
      <p:sp>
        <p:nvSpPr>
          <p:cNvPr id="616459" name="AutoShape 11"/>
          <p:cNvSpPr>
            <a:spLocks/>
          </p:cNvSpPr>
          <p:nvPr/>
        </p:nvSpPr>
        <p:spPr bwMode="auto">
          <a:xfrm>
            <a:off x="2514600" y="1828800"/>
            <a:ext cx="152400" cy="609600"/>
          </a:xfrm>
          <a:prstGeom prst="leftBrace">
            <a:avLst>
              <a:gd name="adj1" fmla="val 33333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a-DK">
              <a:solidFill>
                <a:srgbClr val="000000"/>
              </a:solidFill>
            </a:endParaRPr>
          </a:p>
        </p:txBody>
      </p:sp>
      <p:sp>
        <p:nvSpPr>
          <p:cNvPr id="616460" name="Text Box 12"/>
          <p:cNvSpPr txBox="1">
            <a:spLocks noChangeArrowheads="1"/>
          </p:cNvSpPr>
          <p:nvPr/>
        </p:nvSpPr>
        <p:spPr bwMode="auto">
          <a:xfrm>
            <a:off x="3124200" y="2362200"/>
            <a:ext cx="1044575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a-DK" sz="1400">
                <a:solidFill>
                  <a:srgbClr val="000000"/>
                </a:solidFill>
              </a:rPr>
              <a:t>SOLAR </a:t>
            </a:r>
            <a:r>
              <a:rPr lang="da-DK" sz="1400">
                <a:solidFill>
                  <a:srgbClr val="000000"/>
                </a:solidFill>
                <a:latin typeface="Symbol" pitchFamily="18" charset="2"/>
              </a:rPr>
              <a:t>n</a:t>
            </a:r>
            <a:endParaRPr lang="da-DK" sz="140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a-DK" sz="1400">
                <a:solidFill>
                  <a:srgbClr val="000000"/>
                </a:solidFill>
              </a:rPr>
              <a:t>KAMLAND</a:t>
            </a:r>
            <a:endParaRPr lang="en-US" sz="1400">
              <a:solidFill>
                <a:srgbClr val="000000"/>
              </a:solidFill>
            </a:endParaRPr>
          </a:p>
        </p:txBody>
      </p:sp>
      <p:sp>
        <p:nvSpPr>
          <p:cNvPr id="616461" name="Text Box 13"/>
          <p:cNvSpPr txBox="1">
            <a:spLocks noChangeArrowheads="1"/>
          </p:cNvSpPr>
          <p:nvPr/>
        </p:nvSpPr>
        <p:spPr bwMode="auto">
          <a:xfrm>
            <a:off x="1676400" y="1752600"/>
            <a:ext cx="88146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a-DK" sz="1400" dirty="0">
                <a:solidFill>
                  <a:srgbClr val="000000"/>
                </a:solidFill>
              </a:rPr>
              <a:t>ATMO. </a:t>
            </a:r>
            <a:r>
              <a:rPr lang="da-DK" sz="1400" dirty="0">
                <a:solidFill>
                  <a:srgbClr val="000000"/>
                </a:solidFill>
                <a:latin typeface="Symbol" pitchFamily="18" charset="2"/>
              </a:rPr>
              <a:t>n</a:t>
            </a:r>
            <a:endParaRPr lang="da-DK" sz="1400" dirty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a-DK" sz="1400" dirty="0">
                <a:solidFill>
                  <a:srgbClr val="000000"/>
                </a:solidFill>
              </a:rPr>
              <a:t>K2K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a-DK" sz="1400" dirty="0" smtClean="0">
                <a:solidFill>
                  <a:srgbClr val="000000"/>
                </a:solidFill>
              </a:rPr>
              <a:t>LBL</a:t>
            </a:r>
            <a:endParaRPr lang="en-US" sz="1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1670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6884" name="Picture 4" descr="kur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00200" y="914400"/>
            <a:ext cx="6400800" cy="5229225"/>
          </a:xfrm>
          <a:prstGeom prst="rect">
            <a:avLst/>
          </a:prstGeom>
          <a:noFill/>
        </p:spPr>
      </p:pic>
      <p:sp>
        <p:nvSpPr>
          <p:cNvPr id="506885" name="Text Box 5"/>
          <p:cNvSpPr txBox="1">
            <a:spLocks noChangeArrowheads="1"/>
          </p:cNvSpPr>
          <p:nvPr/>
        </p:nvSpPr>
        <p:spPr bwMode="auto">
          <a:xfrm>
            <a:off x="2895600" y="5511800"/>
            <a:ext cx="16732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a-DK" sz="2400">
                <a:solidFill>
                  <a:srgbClr val="000000"/>
                </a:solidFill>
              </a:rPr>
              <a:t>LIGHTEST</a:t>
            </a: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506886" name="Text Box 6"/>
          <p:cNvSpPr txBox="1">
            <a:spLocks noChangeArrowheads="1"/>
          </p:cNvSpPr>
          <p:nvPr/>
        </p:nvSpPr>
        <p:spPr bwMode="auto">
          <a:xfrm>
            <a:off x="3048000" y="3657600"/>
            <a:ext cx="13398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a-DK">
                <a:solidFill>
                  <a:srgbClr val="333399"/>
                </a:solidFill>
              </a:rPr>
              <a:t>INVERTED</a:t>
            </a:r>
            <a:endParaRPr lang="en-US">
              <a:solidFill>
                <a:srgbClr val="333399"/>
              </a:solidFill>
            </a:endParaRPr>
          </a:p>
        </p:txBody>
      </p:sp>
      <p:sp>
        <p:nvSpPr>
          <p:cNvPr id="506887" name="Text Box 7"/>
          <p:cNvSpPr txBox="1">
            <a:spLocks noChangeArrowheads="1"/>
          </p:cNvSpPr>
          <p:nvPr/>
        </p:nvSpPr>
        <p:spPr bwMode="auto">
          <a:xfrm>
            <a:off x="3733800" y="4572000"/>
            <a:ext cx="11620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a-DK">
                <a:solidFill>
                  <a:srgbClr val="FF0000"/>
                </a:solidFill>
              </a:rPr>
              <a:t>NORMAL</a:t>
            </a:r>
            <a:endParaRPr lang="en-US">
              <a:solidFill>
                <a:srgbClr val="FF0000"/>
              </a:solidFill>
            </a:endParaRPr>
          </a:p>
        </p:txBody>
      </p:sp>
      <p:sp>
        <p:nvSpPr>
          <p:cNvPr id="506888" name="Line 8"/>
          <p:cNvSpPr>
            <a:spLocks noChangeShapeType="1"/>
          </p:cNvSpPr>
          <p:nvPr/>
        </p:nvSpPr>
        <p:spPr bwMode="auto">
          <a:xfrm>
            <a:off x="5562600" y="1219200"/>
            <a:ext cx="0" cy="381000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a-DK">
              <a:solidFill>
                <a:srgbClr val="000000"/>
              </a:solidFill>
            </a:endParaRPr>
          </a:p>
        </p:txBody>
      </p:sp>
      <p:sp>
        <p:nvSpPr>
          <p:cNvPr id="506889" name="Line 9"/>
          <p:cNvSpPr>
            <a:spLocks noChangeShapeType="1"/>
          </p:cNvSpPr>
          <p:nvPr/>
        </p:nvSpPr>
        <p:spPr bwMode="auto">
          <a:xfrm flipH="1">
            <a:off x="4343400" y="1524000"/>
            <a:ext cx="1143000" cy="0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a-DK">
              <a:solidFill>
                <a:srgbClr val="000000"/>
              </a:solidFill>
            </a:endParaRPr>
          </a:p>
        </p:txBody>
      </p:sp>
      <p:sp>
        <p:nvSpPr>
          <p:cNvPr id="506890" name="Text Box 10"/>
          <p:cNvSpPr txBox="1">
            <a:spLocks noChangeArrowheads="1"/>
          </p:cNvSpPr>
          <p:nvPr/>
        </p:nvSpPr>
        <p:spPr bwMode="auto">
          <a:xfrm>
            <a:off x="3581400" y="1600200"/>
            <a:ext cx="18859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a-DK">
                <a:solidFill>
                  <a:srgbClr val="000000"/>
                </a:solidFill>
              </a:rPr>
              <a:t>HIERARCHICAL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06891" name="Line 11"/>
          <p:cNvSpPr>
            <a:spLocks noChangeShapeType="1"/>
          </p:cNvSpPr>
          <p:nvPr/>
        </p:nvSpPr>
        <p:spPr bwMode="auto">
          <a:xfrm>
            <a:off x="5638800" y="1524000"/>
            <a:ext cx="990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a-DK">
              <a:solidFill>
                <a:srgbClr val="000000"/>
              </a:solidFill>
            </a:endParaRPr>
          </a:p>
        </p:txBody>
      </p:sp>
      <p:sp>
        <p:nvSpPr>
          <p:cNvPr id="506892" name="Text Box 12"/>
          <p:cNvSpPr txBox="1">
            <a:spLocks noChangeArrowheads="1"/>
          </p:cNvSpPr>
          <p:nvPr/>
        </p:nvSpPr>
        <p:spPr bwMode="auto">
          <a:xfrm>
            <a:off x="5562600" y="1600200"/>
            <a:ext cx="17589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a-DK">
                <a:solidFill>
                  <a:srgbClr val="000000"/>
                </a:solidFill>
              </a:rPr>
              <a:t>DEGENERATE</a:t>
            </a: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5664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390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2413" y="1903413"/>
            <a:ext cx="8640762" cy="731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63907" name="Text Box 3"/>
          <p:cNvSpPr txBox="1">
            <a:spLocks noChangeArrowheads="1"/>
          </p:cNvSpPr>
          <p:nvPr/>
        </p:nvSpPr>
        <p:spPr bwMode="auto">
          <a:xfrm>
            <a:off x="4500563" y="2708275"/>
            <a:ext cx="365918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i="1"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</a:rPr>
              <a:t>experimental     observable is m</a:t>
            </a:r>
            <a:r>
              <a:rPr lang="de-DE" baseline="-25000"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Symbol" pitchFamily="18" charset="2"/>
              </a:rPr>
              <a:t>n</a:t>
            </a:r>
            <a:r>
              <a:rPr lang="de-DE" baseline="30000"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</a:rPr>
              <a:t>2</a:t>
            </a:r>
            <a:r>
              <a:rPr lang="de-DE" i="1"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</a:rPr>
              <a:t> </a:t>
            </a:r>
          </a:p>
        </p:txBody>
      </p:sp>
      <p:sp>
        <p:nvSpPr>
          <p:cNvPr id="763908" name="Oval 4"/>
          <p:cNvSpPr>
            <a:spLocks noChangeArrowheads="1"/>
          </p:cNvSpPr>
          <p:nvPr/>
        </p:nvSpPr>
        <p:spPr bwMode="auto">
          <a:xfrm>
            <a:off x="5795963" y="2058988"/>
            <a:ext cx="504825" cy="504825"/>
          </a:xfrm>
          <a:prstGeom prst="ellipse">
            <a:avLst/>
          </a:prstGeom>
          <a:noFill/>
          <a:ln w="22225">
            <a:solidFill>
              <a:srgbClr val="00008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a-DK">
              <a:solidFill>
                <a:srgbClr val="000000"/>
              </a:solidFill>
            </a:endParaRPr>
          </a:p>
        </p:txBody>
      </p:sp>
      <p:sp>
        <p:nvSpPr>
          <p:cNvPr id="763909" name="Line 5"/>
          <p:cNvSpPr>
            <a:spLocks noChangeShapeType="1"/>
          </p:cNvSpPr>
          <p:nvPr/>
        </p:nvSpPr>
        <p:spPr bwMode="auto">
          <a:xfrm>
            <a:off x="6084888" y="2565400"/>
            <a:ext cx="0" cy="431800"/>
          </a:xfrm>
          <a:prstGeom prst="line">
            <a:avLst/>
          </a:prstGeom>
          <a:noFill/>
          <a:ln w="22225">
            <a:solidFill>
              <a:schemeClr val="accent2"/>
            </a:solidFill>
            <a:round/>
            <a:headEnd/>
            <a:tailEnd type="stealth" w="lg" len="lg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a-DK">
              <a:solidFill>
                <a:srgbClr val="000000"/>
              </a:solidFill>
            </a:endParaRPr>
          </a:p>
        </p:txBody>
      </p:sp>
      <p:sp>
        <p:nvSpPr>
          <p:cNvPr id="763910" name="Text Box 6"/>
          <p:cNvSpPr txBox="1">
            <a:spLocks noChangeArrowheads="1"/>
          </p:cNvSpPr>
          <p:nvPr/>
        </p:nvSpPr>
        <p:spPr bwMode="auto">
          <a:xfrm>
            <a:off x="838200" y="762000"/>
            <a:ext cx="7524750" cy="912813"/>
          </a:xfrm>
          <a:prstGeom prst="rect">
            <a:avLst/>
          </a:prstGeom>
          <a:noFill/>
          <a:ln w="22225">
            <a:noFill/>
            <a:miter lim="800000"/>
            <a:headEnd/>
            <a:tailEnd type="none" w="lg" len="lg"/>
          </a:ln>
          <a:effectLst/>
        </p:spPr>
        <p:txBody>
          <a:bodyPr wrap="none">
            <a:spAutoFit/>
          </a:bodyPr>
          <a:lstStyle/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de-DE" sz="2200" dirty="0">
                <a:solidFill>
                  <a:srgbClr val="FFFFFF"/>
                </a:solidFill>
              </a:rPr>
              <a:t>M</a:t>
            </a:r>
            <a:r>
              <a:rPr lang="de-DE" sz="2200" dirty="0" smtClean="0">
                <a:solidFill>
                  <a:srgbClr val="FFFFFF"/>
                </a:solidFill>
              </a:rPr>
              <a:t>odel </a:t>
            </a:r>
            <a:r>
              <a:rPr lang="de-DE" sz="2200" dirty="0" err="1">
                <a:solidFill>
                  <a:srgbClr val="FFFFFF"/>
                </a:solidFill>
              </a:rPr>
              <a:t>independent</a:t>
            </a:r>
            <a:r>
              <a:rPr lang="de-DE" sz="2200" dirty="0">
                <a:solidFill>
                  <a:srgbClr val="FFFFFF"/>
                </a:solidFill>
              </a:rPr>
              <a:t> </a:t>
            </a:r>
            <a:r>
              <a:rPr lang="de-DE" sz="2200" dirty="0" err="1">
                <a:solidFill>
                  <a:srgbClr val="FFFFFF"/>
                </a:solidFill>
              </a:rPr>
              <a:t>neutrino</a:t>
            </a:r>
            <a:r>
              <a:rPr lang="de-DE" sz="2200" dirty="0">
                <a:solidFill>
                  <a:srgbClr val="FFFFFF"/>
                </a:solidFill>
              </a:rPr>
              <a:t> </a:t>
            </a:r>
            <a:r>
              <a:rPr lang="de-DE" sz="2200" dirty="0" err="1">
                <a:solidFill>
                  <a:srgbClr val="FFFFFF"/>
                </a:solidFill>
              </a:rPr>
              <a:t>mass</a:t>
            </a:r>
            <a:r>
              <a:rPr lang="de-DE" sz="2200" dirty="0">
                <a:solidFill>
                  <a:srgbClr val="FFFFFF"/>
                </a:solidFill>
              </a:rPr>
              <a:t> </a:t>
            </a:r>
            <a:r>
              <a:rPr lang="de-DE" sz="2200" dirty="0" err="1">
                <a:solidFill>
                  <a:srgbClr val="FFFFFF"/>
                </a:solidFill>
              </a:rPr>
              <a:t>from</a:t>
            </a:r>
            <a:r>
              <a:rPr lang="de-DE" sz="2200" dirty="0">
                <a:solidFill>
                  <a:srgbClr val="FFFFFF"/>
                </a:solidFill>
              </a:rPr>
              <a:t> ß-</a:t>
            </a:r>
            <a:r>
              <a:rPr lang="de-DE" sz="2200" dirty="0" err="1">
                <a:solidFill>
                  <a:srgbClr val="FFFFFF"/>
                </a:solidFill>
              </a:rPr>
              <a:t>decay</a:t>
            </a:r>
            <a:r>
              <a:rPr lang="de-DE" sz="2200" dirty="0">
                <a:solidFill>
                  <a:srgbClr val="FFFFFF"/>
                </a:solidFill>
              </a:rPr>
              <a:t> </a:t>
            </a:r>
            <a:r>
              <a:rPr lang="de-DE" sz="2200" dirty="0" err="1">
                <a:solidFill>
                  <a:srgbClr val="FFFFFF"/>
                </a:solidFill>
              </a:rPr>
              <a:t>kinematics</a:t>
            </a:r>
            <a:endParaRPr lang="de-DE" sz="2200" dirty="0">
              <a:solidFill>
                <a:srgbClr val="FFFFFF"/>
              </a:solidFill>
            </a:endParaRPr>
          </a:p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de-DE" sz="2100" dirty="0" err="1">
                <a:solidFill>
                  <a:srgbClr val="FFFFFF"/>
                </a:solidFill>
              </a:rPr>
              <a:t>O</a:t>
            </a:r>
            <a:r>
              <a:rPr lang="de-DE" sz="2100" dirty="0" err="1" smtClean="0">
                <a:solidFill>
                  <a:srgbClr val="FFFFFF"/>
                </a:solidFill>
              </a:rPr>
              <a:t>nly</a:t>
            </a:r>
            <a:r>
              <a:rPr lang="de-DE" sz="2100" dirty="0" smtClean="0">
                <a:solidFill>
                  <a:srgbClr val="FFFFFF"/>
                </a:solidFill>
              </a:rPr>
              <a:t> </a:t>
            </a:r>
            <a:r>
              <a:rPr lang="de-DE" sz="2100" dirty="0" err="1">
                <a:solidFill>
                  <a:srgbClr val="FFFFFF"/>
                </a:solidFill>
              </a:rPr>
              <a:t>assumption</a:t>
            </a:r>
            <a:r>
              <a:rPr lang="de-DE" sz="2100" dirty="0">
                <a:solidFill>
                  <a:srgbClr val="FFFFFF"/>
                </a:solidFill>
              </a:rPr>
              <a:t>: </a:t>
            </a:r>
            <a:r>
              <a:rPr lang="de-DE" sz="2100" dirty="0" err="1">
                <a:solidFill>
                  <a:srgbClr val="FFFFFF"/>
                </a:solidFill>
              </a:rPr>
              <a:t>relativistic</a:t>
            </a:r>
            <a:r>
              <a:rPr lang="de-DE" sz="2100" dirty="0">
                <a:solidFill>
                  <a:srgbClr val="FFFFFF"/>
                </a:solidFill>
              </a:rPr>
              <a:t> </a:t>
            </a:r>
            <a:r>
              <a:rPr lang="de-DE" sz="2100" dirty="0" err="1">
                <a:solidFill>
                  <a:srgbClr val="FFFFFF"/>
                </a:solidFill>
              </a:rPr>
              <a:t>energy-momentum</a:t>
            </a:r>
            <a:r>
              <a:rPr lang="de-DE" sz="2100" dirty="0">
                <a:solidFill>
                  <a:srgbClr val="FFFFFF"/>
                </a:solidFill>
              </a:rPr>
              <a:t> </a:t>
            </a:r>
            <a:r>
              <a:rPr lang="de-DE" sz="2100" dirty="0" err="1">
                <a:solidFill>
                  <a:srgbClr val="FFFFFF"/>
                </a:solidFill>
              </a:rPr>
              <a:t>relation</a:t>
            </a:r>
            <a:endParaRPr lang="de-DE" sz="2100" baseline="30000" dirty="0">
              <a:solidFill>
                <a:srgbClr val="FFFFFF"/>
              </a:solidFill>
            </a:endParaRPr>
          </a:p>
        </p:txBody>
      </p:sp>
      <p:pic>
        <p:nvPicPr>
          <p:cNvPr id="763911" name="Picture 7"/>
          <p:cNvPicPr>
            <a:picLocks noChangeAspect="1" noChangeArrowheads="1"/>
          </p:cNvPicPr>
          <p:nvPr/>
        </p:nvPicPr>
        <p:blipFill>
          <a:blip r:embed="rId4" cstate="print"/>
          <a:srcRect l="20657" t="46454" r="6523" b="522"/>
          <a:stretch>
            <a:fillRect/>
          </a:stretch>
        </p:blipFill>
        <p:spPr bwMode="auto">
          <a:xfrm>
            <a:off x="1368425" y="3090863"/>
            <a:ext cx="6227763" cy="351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63912" name="Rectangle 8"/>
          <p:cNvSpPr>
            <a:spLocks noChangeArrowheads="1"/>
          </p:cNvSpPr>
          <p:nvPr/>
        </p:nvSpPr>
        <p:spPr bwMode="auto">
          <a:xfrm>
            <a:off x="1371600" y="3089275"/>
            <a:ext cx="2444750" cy="665163"/>
          </a:xfrm>
          <a:prstGeom prst="rect">
            <a:avLst/>
          </a:prstGeom>
          <a:solidFill>
            <a:schemeClr val="bg1"/>
          </a:solidFill>
          <a:ln w="22225">
            <a:noFill/>
            <a:miter lim="800000"/>
            <a:headEnd/>
            <a:tailEnd type="none" w="lg" len="lg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a-DK">
              <a:solidFill>
                <a:srgbClr val="000000"/>
              </a:solidFill>
            </a:endParaRPr>
          </a:p>
        </p:txBody>
      </p:sp>
      <p:sp>
        <p:nvSpPr>
          <p:cNvPr id="763913" name="Text Box 9"/>
          <p:cNvSpPr txBox="1">
            <a:spLocks noChangeArrowheads="1"/>
          </p:cNvSpPr>
          <p:nvPr/>
        </p:nvSpPr>
        <p:spPr bwMode="auto">
          <a:xfrm>
            <a:off x="1600200" y="3200400"/>
            <a:ext cx="1735138" cy="701675"/>
          </a:xfrm>
          <a:prstGeom prst="rect">
            <a:avLst/>
          </a:prstGeom>
          <a:noFill/>
          <a:ln w="22225">
            <a:noFill/>
            <a:miter lim="800000"/>
            <a:headEnd/>
            <a:tailEnd type="none" w="lg" len="lg"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z="2000">
                <a:solidFill>
                  <a:srgbClr val="006699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E</a:t>
            </a:r>
            <a:r>
              <a:rPr lang="de-DE" sz="2000" baseline="-25000">
                <a:solidFill>
                  <a:srgbClr val="006699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0</a:t>
            </a:r>
            <a:r>
              <a:rPr lang="de-DE" sz="2000">
                <a:solidFill>
                  <a:srgbClr val="006699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= 18.6 keV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z="2000">
                <a:solidFill>
                  <a:srgbClr val="006699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T</a:t>
            </a:r>
            <a:r>
              <a:rPr lang="de-DE" sz="2000" baseline="-25000">
                <a:solidFill>
                  <a:srgbClr val="006699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1/2</a:t>
            </a:r>
            <a:r>
              <a:rPr lang="de-DE" sz="2000">
                <a:solidFill>
                  <a:srgbClr val="006699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= 12.3 y</a:t>
            </a:r>
          </a:p>
        </p:txBody>
      </p:sp>
      <p:sp>
        <p:nvSpPr>
          <p:cNvPr id="763914" name="Text Box 10"/>
          <p:cNvSpPr txBox="1">
            <a:spLocks noChangeArrowheads="1"/>
          </p:cNvSpPr>
          <p:nvPr/>
        </p:nvSpPr>
        <p:spPr bwMode="auto">
          <a:xfrm>
            <a:off x="2555875" y="250825"/>
            <a:ext cx="4333875" cy="503238"/>
          </a:xfrm>
          <a:prstGeom prst="rect">
            <a:avLst/>
          </a:prstGeom>
          <a:noFill/>
          <a:ln w="22225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z="2700"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</a:rPr>
              <a:t>ß-decay and neutrino mass</a:t>
            </a:r>
          </a:p>
        </p:txBody>
      </p:sp>
      <p:sp>
        <p:nvSpPr>
          <p:cNvPr id="763915" name="Text Box 11"/>
          <p:cNvSpPr txBox="1">
            <a:spLocks noChangeArrowheads="1"/>
          </p:cNvSpPr>
          <p:nvPr/>
        </p:nvSpPr>
        <p:spPr bwMode="auto">
          <a:xfrm>
            <a:off x="250825" y="3141663"/>
            <a:ext cx="5667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z="2400">
                <a:solidFill>
                  <a:srgbClr val="000000"/>
                </a:solidFill>
              </a:rPr>
              <a:t>T</a:t>
            </a:r>
            <a:r>
              <a:rPr lang="de-DE" sz="2400" baseline="-25000">
                <a:solidFill>
                  <a:srgbClr val="000000"/>
                </a:solidFill>
              </a:rPr>
              <a:t>2</a:t>
            </a:r>
            <a:r>
              <a:rPr lang="de-DE" sz="2400">
                <a:solidFill>
                  <a:srgbClr val="000000"/>
                </a:solidFill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249886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666" name="Text Box 2"/>
          <p:cNvSpPr txBox="1">
            <a:spLocks noChangeArrowheads="1"/>
          </p:cNvSpPr>
          <p:nvPr/>
        </p:nvSpPr>
        <p:spPr bwMode="auto">
          <a:xfrm>
            <a:off x="593725" y="344488"/>
            <a:ext cx="81534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a-DK" sz="2400">
                <a:solidFill>
                  <a:srgbClr val="99FF66"/>
                </a:solidFill>
                <a:latin typeface="Helvetica" pitchFamily="34" charset="0"/>
              </a:rPr>
              <a:t>Tritium decay endpoint measurements have provided limits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a-DK" sz="2400">
                <a:solidFill>
                  <a:srgbClr val="99FF66"/>
                </a:solidFill>
                <a:latin typeface="Helvetica" pitchFamily="34" charset="0"/>
              </a:rPr>
              <a:t>on the electron neutrino mass</a:t>
            </a:r>
          </a:p>
        </p:txBody>
      </p:sp>
      <p:sp>
        <p:nvSpPr>
          <p:cNvPr id="369667" name="Text Box 3"/>
          <p:cNvSpPr txBox="1">
            <a:spLocks noChangeArrowheads="1"/>
          </p:cNvSpPr>
          <p:nvPr/>
        </p:nvSpPr>
        <p:spPr bwMode="auto">
          <a:xfrm>
            <a:off x="609600" y="3122613"/>
            <a:ext cx="773906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a-DK" sz="2400">
                <a:solidFill>
                  <a:srgbClr val="99FF66"/>
                </a:solidFill>
                <a:latin typeface="Helvetica" pitchFamily="34" charset="0"/>
              </a:rPr>
              <a:t>This translates into a limit on the sum of the three mass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a-DK" sz="2400">
                <a:solidFill>
                  <a:srgbClr val="99FF66"/>
                </a:solidFill>
                <a:latin typeface="Helvetica" pitchFamily="34" charset="0"/>
              </a:rPr>
              <a:t>eigenstates </a:t>
            </a:r>
          </a:p>
        </p:txBody>
      </p:sp>
      <p:graphicFrame>
        <p:nvGraphicFramePr>
          <p:cNvPr id="369668" name="Object 4"/>
          <p:cNvGraphicFramePr>
            <a:graphicFrameLocks noChangeAspect="1"/>
          </p:cNvGraphicFramePr>
          <p:nvPr/>
        </p:nvGraphicFramePr>
        <p:xfrm>
          <a:off x="2819400" y="1447800"/>
          <a:ext cx="4365625" cy="687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905" name="Ligning" r:id="rId4" imgW="2006280" imgH="317160" progId="Equation.3">
                  <p:embed/>
                </p:oleObj>
              </mc:Choice>
              <mc:Fallback>
                <p:oleObj name="Ligning" r:id="rId4" imgW="2006280" imgH="3171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19400" y="1447800"/>
                        <a:ext cx="4365625" cy="6873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bg1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9669" name="Object 5"/>
          <p:cNvGraphicFramePr>
            <a:graphicFrameLocks noChangeAspect="1"/>
          </p:cNvGraphicFramePr>
          <p:nvPr/>
        </p:nvGraphicFramePr>
        <p:xfrm>
          <a:off x="2819400" y="4191000"/>
          <a:ext cx="2247900" cy="676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906" name="Ligning" r:id="rId6" imgW="838080" imgH="253800" progId="Equation.3">
                  <p:embed/>
                </p:oleObj>
              </mc:Choice>
              <mc:Fallback>
                <p:oleObj name="Ligning" r:id="rId6" imgW="838080" imgH="253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19400" y="4191000"/>
                        <a:ext cx="2247900" cy="67627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9670" name="Text Box 6"/>
          <p:cNvSpPr txBox="1">
            <a:spLocks noChangeArrowheads="1"/>
          </p:cNvSpPr>
          <p:nvPr/>
        </p:nvSpPr>
        <p:spPr bwMode="auto">
          <a:xfrm>
            <a:off x="593725" y="2325688"/>
            <a:ext cx="63373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a-DK" sz="2400">
                <a:solidFill>
                  <a:srgbClr val="FFFF66"/>
                </a:solidFill>
              </a:rPr>
              <a:t>Mainz experiment, final analysis (Kraus et al.)</a:t>
            </a:r>
          </a:p>
        </p:txBody>
      </p:sp>
      <p:graphicFrame>
        <p:nvGraphicFramePr>
          <p:cNvPr id="369671" name="Object 7"/>
          <p:cNvGraphicFramePr>
            <a:graphicFrameLocks noChangeAspect="1"/>
          </p:cNvGraphicFramePr>
          <p:nvPr/>
        </p:nvGraphicFramePr>
        <p:xfrm>
          <a:off x="2209800" y="1544638"/>
          <a:ext cx="609600" cy="60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907" name="Ligning" r:id="rId8" imgW="241200" imgH="241200" progId="Equation.3">
                  <p:embed/>
                </p:oleObj>
              </mc:Choice>
              <mc:Fallback>
                <p:oleObj name="Ligning" r:id="rId8" imgW="24120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09800" y="1544638"/>
                        <a:ext cx="609600" cy="609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55210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62" name="Picture 2"/>
          <p:cNvPicPr>
            <a:picLocks noChangeAspect="1" noChangeArrowheads="1"/>
          </p:cNvPicPr>
          <p:nvPr/>
        </p:nvPicPr>
        <p:blipFill>
          <a:blip r:embed="rId4" cstate="print"/>
          <a:srcRect l="3587" t="9285" r="2936" b="13928"/>
          <a:stretch>
            <a:fillRect/>
          </a:stretch>
        </p:blipFill>
        <p:spPr bwMode="auto">
          <a:xfrm>
            <a:off x="0" y="3740150"/>
            <a:ext cx="9144000" cy="2640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08963" name="Picture 3" descr="fzk hires222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908050"/>
            <a:ext cx="5003800" cy="3705225"/>
          </a:xfrm>
          <a:prstGeom prst="rect">
            <a:avLst/>
          </a:prstGeom>
          <a:noFill/>
        </p:spPr>
      </p:pic>
      <p:sp>
        <p:nvSpPr>
          <p:cNvPr id="808964" name="Text Box 4"/>
          <p:cNvSpPr txBox="1">
            <a:spLocks noChangeArrowheads="1"/>
          </p:cNvSpPr>
          <p:nvPr/>
        </p:nvSpPr>
        <p:spPr bwMode="auto">
          <a:xfrm>
            <a:off x="3538538" y="2565400"/>
            <a:ext cx="52863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z="1400" b="1">
                <a:solidFill>
                  <a:srgbClr val="FFFFFF"/>
                </a:solidFill>
              </a:rPr>
              <a:t>TLK</a:t>
            </a:r>
          </a:p>
        </p:txBody>
      </p:sp>
      <p:sp>
        <p:nvSpPr>
          <p:cNvPr id="808965" name="Text Box 5"/>
          <p:cNvSpPr txBox="1">
            <a:spLocks noChangeArrowheads="1"/>
          </p:cNvSpPr>
          <p:nvPr/>
        </p:nvSpPr>
        <p:spPr bwMode="auto">
          <a:xfrm>
            <a:off x="3276600" y="260350"/>
            <a:ext cx="3228975" cy="503238"/>
          </a:xfrm>
          <a:prstGeom prst="rect">
            <a:avLst/>
          </a:prstGeom>
          <a:solidFill>
            <a:srgbClr val="000080"/>
          </a:solidFill>
          <a:ln w="22225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z="27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KATRIN experiment</a:t>
            </a:r>
          </a:p>
        </p:txBody>
      </p:sp>
      <p:sp>
        <p:nvSpPr>
          <p:cNvPr id="808966" name="Text Box 6"/>
          <p:cNvSpPr txBox="1">
            <a:spLocks noChangeArrowheads="1"/>
          </p:cNvSpPr>
          <p:nvPr/>
        </p:nvSpPr>
        <p:spPr bwMode="auto">
          <a:xfrm>
            <a:off x="5219700" y="1052513"/>
            <a:ext cx="3899465" cy="17235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z="2400" b="1" dirty="0">
                <a:solidFill>
                  <a:srgbClr val="FFFFFF"/>
                </a:solidFill>
              </a:rPr>
              <a:t>Ka</a:t>
            </a:r>
            <a:r>
              <a:rPr lang="de-DE" sz="2400" dirty="0">
                <a:solidFill>
                  <a:srgbClr val="FFFFFF"/>
                </a:solidFill>
              </a:rPr>
              <a:t>rlsruhe </a:t>
            </a:r>
            <a:r>
              <a:rPr lang="de-DE" sz="2400" b="1" dirty="0">
                <a:solidFill>
                  <a:srgbClr val="FFFFFF"/>
                </a:solidFill>
              </a:rPr>
              <a:t>Tri</a:t>
            </a:r>
            <a:r>
              <a:rPr lang="de-DE" sz="2400" dirty="0">
                <a:solidFill>
                  <a:srgbClr val="FFFFFF"/>
                </a:solidFill>
              </a:rPr>
              <a:t>tium </a:t>
            </a:r>
            <a:r>
              <a:rPr lang="de-DE" sz="2400" b="1" dirty="0">
                <a:solidFill>
                  <a:srgbClr val="FFFFFF"/>
                </a:solidFill>
              </a:rPr>
              <a:t>N</a:t>
            </a:r>
            <a:r>
              <a:rPr lang="de-DE" sz="2400" dirty="0">
                <a:solidFill>
                  <a:srgbClr val="FFFFFF"/>
                </a:solidFill>
              </a:rPr>
              <a:t>eutrino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z="2400" dirty="0" smtClean="0">
                <a:solidFill>
                  <a:srgbClr val="FFFFFF"/>
                </a:solidFill>
              </a:rPr>
              <a:t>Experiment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z="2400" dirty="0" smtClean="0">
                <a:solidFill>
                  <a:srgbClr val="FFFFFF"/>
                </a:solidFill>
              </a:rPr>
              <a:t>Data </a:t>
            </a:r>
            <a:r>
              <a:rPr lang="de-DE" sz="2400" dirty="0" err="1" smtClean="0">
                <a:solidFill>
                  <a:srgbClr val="FFFFFF"/>
                </a:solidFill>
              </a:rPr>
              <a:t>taking</a:t>
            </a:r>
            <a:r>
              <a:rPr lang="de-DE" sz="2400" dirty="0" smtClean="0">
                <a:solidFill>
                  <a:srgbClr val="FFFFFF"/>
                </a:solidFill>
              </a:rPr>
              <a:t> </a:t>
            </a:r>
            <a:r>
              <a:rPr lang="de-DE" sz="2400" dirty="0" err="1" smtClean="0">
                <a:solidFill>
                  <a:srgbClr val="FFFFFF"/>
                </a:solidFill>
              </a:rPr>
              <a:t>ongoing</a:t>
            </a:r>
            <a:endParaRPr lang="de-DE" sz="2400" dirty="0" smtClean="0">
              <a:solidFill>
                <a:srgbClr val="FFFFFF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z="2400" dirty="0" smtClean="0">
                <a:solidFill>
                  <a:srgbClr val="FFFFFF"/>
                </a:solidFill>
              </a:rPr>
              <a:t>(</a:t>
            </a:r>
            <a:r>
              <a:rPr lang="de-DE" sz="2400" dirty="0" err="1" smtClean="0">
                <a:solidFill>
                  <a:srgbClr val="FFFFFF"/>
                </a:solidFill>
              </a:rPr>
              <a:t>first</a:t>
            </a:r>
            <a:r>
              <a:rPr lang="de-DE" sz="2400" dirty="0" smtClean="0">
                <a:solidFill>
                  <a:srgbClr val="FFFFFF"/>
                </a:solidFill>
              </a:rPr>
              <a:t> </a:t>
            </a:r>
            <a:r>
              <a:rPr lang="de-DE" sz="2400" dirty="0" err="1" smtClean="0">
                <a:solidFill>
                  <a:srgbClr val="FFFFFF"/>
                </a:solidFill>
              </a:rPr>
              <a:t>results</a:t>
            </a:r>
            <a:r>
              <a:rPr lang="de-DE" sz="2400" dirty="0" smtClean="0">
                <a:solidFill>
                  <a:srgbClr val="FFFFFF"/>
                </a:solidFill>
              </a:rPr>
              <a:t> </a:t>
            </a:r>
            <a:r>
              <a:rPr lang="de-DE" sz="2400" dirty="0" err="1" smtClean="0">
                <a:solidFill>
                  <a:srgbClr val="FFFFFF"/>
                </a:solidFill>
              </a:rPr>
              <a:t>by</a:t>
            </a:r>
            <a:r>
              <a:rPr lang="de-DE" sz="2400" dirty="0" smtClean="0">
                <a:solidFill>
                  <a:srgbClr val="FFFFFF"/>
                </a:solidFill>
              </a:rPr>
              <a:t> </a:t>
            </a:r>
            <a:r>
              <a:rPr lang="de-DE" sz="2400" dirty="0" smtClean="0">
                <a:solidFill>
                  <a:srgbClr val="FFFFFF"/>
                </a:solidFill>
              </a:rPr>
              <a:t>September)</a:t>
            </a:r>
            <a:endParaRPr lang="de-DE" sz="2400" dirty="0">
              <a:solidFill>
                <a:srgbClr val="FFFFFF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z="1000" dirty="0">
                <a:solidFill>
                  <a:srgbClr val="FFFFFF"/>
                </a:solidFill>
              </a:rPr>
              <a:t> </a:t>
            </a:r>
            <a:endParaRPr lang="de-DE" sz="2000" dirty="0">
              <a:solidFill>
                <a:srgbClr val="FFFFFF"/>
              </a:solidFill>
            </a:endParaRPr>
          </a:p>
        </p:txBody>
      </p:sp>
      <p:pic>
        <p:nvPicPr>
          <p:cNvPr id="808967" name="Picture 7"/>
          <p:cNvPicPr>
            <a:picLocks noChangeAspect="1" noChangeArrowheads="1"/>
          </p:cNvPicPr>
          <p:nvPr/>
        </p:nvPicPr>
        <p:blipFill>
          <a:blip r:embed="rId6" cstate="print">
            <a:lum bright="-8000"/>
          </a:blip>
          <a:srcRect/>
          <a:stretch>
            <a:fillRect/>
          </a:stretch>
        </p:blipFill>
        <p:spPr bwMode="auto">
          <a:xfrm rot="-620342">
            <a:off x="250825" y="115888"/>
            <a:ext cx="2462213" cy="33956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808968" name="Rectangle 8"/>
          <p:cNvSpPr>
            <a:spLocks noChangeArrowheads="1"/>
          </p:cNvSpPr>
          <p:nvPr/>
        </p:nvSpPr>
        <p:spPr bwMode="auto">
          <a:xfrm>
            <a:off x="0" y="6248400"/>
            <a:ext cx="9144000" cy="609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a-DK">
              <a:solidFill>
                <a:srgbClr val="000000"/>
              </a:solidFill>
            </a:endParaRPr>
          </a:p>
        </p:txBody>
      </p:sp>
      <p:sp>
        <p:nvSpPr>
          <p:cNvPr id="808969" name="Text Box 9"/>
          <p:cNvSpPr txBox="1">
            <a:spLocks noChangeArrowheads="1"/>
          </p:cNvSpPr>
          <p:nvPr/>
        </p:nvSpPr>
        <p:spPr bwMode="auto">
          <a:xfrm rot="-670170">
            <a:off x="7315200" y="6172200"/>
            <a:ext cx="862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a-DK" sz="2400">
                <a:solidFill>
                  <a:srgbClr val="000000"/>
                </a:solidFill>
                <a:latin typeface="Helvetica" pitchFamily="34" charset="0"/>
              </a:rPr>
              <a:t>25 m</a:t>
            </a:r>
            <a:endParaRPr lang="en-US" sz="2400">
              <a:solidFill>
                <a:srgbClr val="000000"/>
              </a:solidFill>
              <a:latin typeface="Helvetica" pitchFamily="34" charset="0"/>
            </a:endParaRPr>
          </a:p>
        </p:txBody>
      </p:sp>
      <p:sp>
        <p:nvSpPr>
          <p:cNvPr id="808970" name="Line 10"/>
          <p:cNvSpPr>
            <a:spLocks noChangeShapeType="1"/>
          </p:cNvSpPr>
          <p:nvPr/>
        </p:nvSpPr>
        <p:spPr bwMode="auto">
          <a:xfrm flipV="1">
            <a:off x="6019800" y="6019800"/>
            <a:ext cx="2743200" cy="533400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a-DK">
              <a:solidFill>
                <a:srgbClr val="000000"/>
              </a:solidFill>
            </a:endParaRPr>
          </a:p>
        </p:txBody>
      </p:sp>
      <p:graphicFrame>
        <p:nvGraphicFramePr>
          <p:cNvPr id="866307" name="Object 3"/>
          <p:cNvGraphicFramePr>
            <a:graphicFrameLocks noChangeAspect="1"/>
          </p:cNvGraphicFramePr>
          <p:nvPr/>
        </p:nvGraphicFramePr>
        <p:xfrm>
          <a:off x="2895600" y="3124200"/>
          <a:ext cx="3556000" cy="844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616" name="Ligning" r:id="rId7" imgW="1015920" imgH="241200" progId="Equation.3">
                  <p:embed/>
                </p:oleObj>
              </mc:Choice>
              <mc:Fallback>
                <p:oleObj name="Ligning" r:id="rId7" imgW="101592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95600" y="3124200"/>
                        <a:ext cx="3556000" cy="844550"/>
                      </a:xfrm>
                      <a:prstGeom prst="rect">
                        <a:avLst/>
                      </a:prstGeom>
                      <a:solidFill>
                        <a:schemeClr val="tx2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08766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14695</TotalTime>
  <Words>2023</Words>
  <Application>Microsoft Office PowerPoint</Application>
  <PresentationFormat>Skærmshow (4:3)</PresentationFormat>
  <Paragraphs>383</Paragraphs>
  <Slides>48</Slides>
  <Notes>43</Notes>
  <HiddenSlides>0</HiddenSlides>
  <MMClips>1</MMClips>
  <ScaleCrop>false</ScaleCrop>
  <HeadingPairs>
    <vt:vector size="8" baseType="variant">
      <vt:variant>
        <vt:lpstr>Benyttede skrifttyper</vt:lpstr>
      </vt:variant>
      <vt:variant>
        <vt:i4>10</vt:i4>
      </vt:variant>
      <vt:variant>
        <vt:lpstr>Tema</vt:lpstr>
      </vt:variant>
      <vt:variant>
        <vt:i4>6</vt:i4>
      </vt:variant>
      <vt:variant>
        <vt:lpstr>Integrerede OLE-servere</vt:lpstr>
      </vt:variant>
      <vt:variant>
        <vt:i4>2</vt:i4>
      </vt:variant>
      <vt:variant>
        <vt:lpstr>Slidetitler</vt:lpstr>
      </vt:variant>
      <vt:variant>
        <vt:i4>48</vt:i4>
      </vt:variant>
    </vt:vector>
  </HeadingPairs>
  <TitlesOfParts>
    <vt:vector size="66" baseType="lpstr">
      <vt:lpstr>Arial</vt:lpstr>
      <vt:lpstr>Arial Unicode MS</vt:lpstr>
      <vt:lpstr>Calibri</vt:lpstr>
      <vt:lpstr>Cambria Math</vt:lpstr>
      <vt:lpstr>Comic Sans MS</vt:lpstr>
      <vt:lpstr>Helvetica</vt:lpstr>
      <vt:lpstr>Palatino</vt:lpstr>
      <vt:lpstr>Symbol</vt:lpstr>
      <vt:lpstr>SymbolPS</vt:lpstr>
      <vt:lpstr>Times New Roman</vt:lpstr>
      <vt:lpstr>Office Theme</vt:lpstr>
      <vt:lpstr>Default Design</vt:lpstr>
      <vt:lpstr>1_Default Design</vt:lpstr>
      <vt:lpstr>3_Default Design</vt:lpstr>
      <vt:lpstr>2_Default Design</vt:lpstr>
      <vt:lpstr>4_Default Design</vt:lpstr>
      <vt:lpstr>Ligning</vt:lpstr>
      <vt:lpstr>Equation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</vt:vector>
  </TitlesOfParts>
  <Company>NFIT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Steen Hannestad</dc:creator>
  <cp:lastModifiedBy>Steen Hannestad</cp:lastModifiedBy>
  <cp:revision>192</cp:revision>
  <cp:lastPrinted>2013-11-17T19:16:17Z</cp:lastPrinted>
  <dcterms:created xsi:type="dcterms:W3CDTF">2013-11-16T11:09:33Z</dcterms:created>
  <dcterms:modified xsi:type="dcterms:W3CDTF">2019-07-23T08:02:18Z</dcterms:modified>
</cp:coreProperties>
</file>