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howSpecialPlsOnTitleSld="0" saveSubsetFonts="1" autoCompressPictures="0">
  <p:sldMasterIdLst>
    <p:sldMasterId id="2147483768" r:id="rId1"/>
  </p:sldMasterIdLst>
  <p:notesMasterIdLst>
    <p:notesMasterId r:id="rId32"/>
  </p:notesMasterIdLst>
  <p:sldIdLst>
    <p:sldId id="256" r:id="rId2"/>
    <p:sldId id="365" r:id="rId3"/>
    <p:sldId id="386" r:id="rId4"/>
    <p:sldId id="275" r:id="rId5"/>
    <p:sldId id="276" r:id="rId6"/>
    <p:sldId id="263" r:id="rId7"/>
    <p:sldId id="335" r:id="rId8"/>
    <p:sldId id="338" r:id="rId9"/>
    <p:sldId id="339" r:id="rId10"/>
    <p:sldId id="264" r:id="rId11"/>
    <p:sldId id="265" r:id="rId12"/>
    <p:sldId id="341" r:id="rId13"/>
    <p:sldId id="387" r:id="rId14"/>
    <p:sldId id="388" r:id="rId15"/>
    <p:sldId id="342" r:id="rId16"/>
    <p:sldId id="372" r:id="rId17"/>
    <p:sldId id="389" r:id="rId18"/>
    <p:sldId id="390" r:id="rId19"/>
    <p:sldId id="257" r:id="rId20"/>
    <p:sldId id="340" r:id="rId21"/>
    <p:sldId id="357" r:id="rId22"/>
    <p:sldId id="358" r:id="rId23"/>
    <p:sldId id="385" r:id="rId24"/>
    <p:sldId id="384" r:id="rId25"/>
    <p:sldId id="362" r:id="rId26"/>
    <p:sldId id="363" r:id="rId27"/>
    <p:sldId id="364" r:id="rId28"/>
    <p:sldId id="270" r:id="rId29"/>
    <p:sldId id="271" r:id="rId30"/>
    <p:sldId id="272"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864"/>
    <p:restoredTop sz="91973"/>
  </p:normalViewPr>
  <p:slideViewPr>
    <p:cSldViewPr snapToGrid="0" snapToObjects="1">
      <p:cViewPr varScale="1">
        <p:scale>
          <a:sx n="105" d="100"/>
          <a:sy n="105" d="100"/>
        </p:scale>
        <p:origin x="192" y="4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FFC4DD-3859-BD49-AA99-F8CE8B110269}" type="doc">
      <dgm:prSet loTypeId="urn:microsoft.com/office/officeart/2005/8/layout/vList5" loCatId="" qsTypeId="urn:microsoft.com/office/officeart/2005/8/quickstyle/simple1" qsCatId="simple" csTypeId="urn:microsoft.com/office/officeart/2005/8/colors/accent2_2" csCatId="accent2" phldr="1"/>
      <dgm:spPr/>
      <dgm:t>
        <a:bodyPr/>
        <a:lstStyle/>
        <a:p>
          <a:endParaRPr lang="en-US"/>
        </a:p>
      </dgm:t>
    </dgm:pt>
    <dgm:pt modelId="{5F60E381-962C-D446-BFAA-8F1421FCA95C}">
      <dgm:prSet phldrT="[Text]"/>
      <dgm:spPr>
        <a:solidFill>
          <a:schemeClr val="accent1">
            <a:lumMod val="60000"/>
            <a:lumOff val="40000"/>
          </a:schemeClr>
        </a:solidFill>
      </dgm:spPr>
      <dgm:t>
        <a:bodyPr/>
        <a:lstStyle/>
        <a:p>
          <a:r>
            <a:rPr lang="en-US" dirty="0"/>
            <a:t>Set 1</a:t>
          </a:r>
        </a:p>
      </dgm:t>
    </dgm:pt>
    <dgm:pt modelId="{70813260-3D12-C64B-B868-96E6227293F7}" type="parTrans" cxnId="{874B9435-D477-2547-8E14-42AB741A4B87}">
      <dgm:prSet/>
      <dgm:spPr/>
      <dgm:t>
        <a:bodyPr/>
        <a:lstStyle/>
        <a:p>
          <a:endParaRPr lang="en-US"/>
        </a:p>
      </dgm:t>
    </dgm:pt>
    <dgm:pt modelId="{D1D400CD-6853-6749-9E99-B4D4D4280730}" type="sibTrans" cxnId="{874B9435-D477-2547-8E14-42AB741A4B87}">
      <dgm:prSet/>
      <dgm:spPr/>
      <dgm:t>
        <a:bodyPr/>
        <a:lstStyle/>
        <a:p>
          <a:endParaRPr lang="en-US"/>
        </a:p>
      </dgm:t>
    </dgm:pt>
    <dgm:pt modelId="{B6E7E49B-52A2-564F-AC3C-E6E432FE93DB}">
      <dgm:prSet phldrT="[Text]"/>
      <dgm:spPr>
        <a:solidFill>
          <a:schemeClr val="accent1">
            <a:lumMod val="20000"/>
            <a:lumOff val="80000"/>
            <a:alpha val="90000"/>
          </a:schemeClr>
        </a:solidFill>
      </dgm:spPr>
      <dgm:t>
        <a:bodyPr/>
        <a:lstStyle/>
        <a:p>
          <a:r>
            <a:rPr lang="en-US" dirty="0"/>
            <a:t>Population 3e11 [p]; </a:t>
          </a:r>
        </a:p>
      </dgm:t>
    </dgm:pt>
    <dgm:pt modelId="{5F1C5E90-5F8F-B844-80BE-07BCF5128B7C}" type="parTrans" cxnId="{948CD5F0-0B81-6846-B352-12C8AE0E9A32}">
      <dgm:prSet/>
      <dgm:spPr/>
      <dgm:t>
        <a:bodyPr/>
        <a:lstStyle/>
        <a:p>
          <a:endParaRPr lang="en-US"/>
        </a:p>
      </dgm:t>
    </dgm:pt>
    <dgm:pt modelId="{CE421110-1B61-EA47-8596-A8090A8B8E02}" type="sibTrans" cxnId="{948CD5F0-0B81-6846-B352-12C8AE0E9A32}">
      <dgm:prSet/>
      <dgm:spPr/>
      <dgm:t>
        <a:bodyPr/>
        <a:lstStyle/>
        <a:p>
          <a:endParaRPr lang="en-US"/>
        </a:p>
      </dgm:t>
    </dgm:pt>
    <dgm:pt modelId="{CDE212DB-B7B5-8043-A53D-24538F3E836C}">
      <dgm:prSet phldrT="[Text]"/>
      <dgm:spPr>
        <a:solidFill>
          <a:schemeClr val="accent1">
            <a:lumMod val="60000"/>
            <a:lumOff val="40000"/>
          </a:schemeClr>
        </a:solidFill>
      </dgm:spPr>
      <dgm:t>
        <a:bodyPr/>
        <a:lstStyle/>
        <a:p>
          <a:r>
            <a:rPr lang="en-US" dirty="0"/>
            <a:t>Set 2</a:t>
          </a:r>
        </a:p>
      </dgm:t>
    </dgm:pt>
    <dgm:pt modelId="{33D92C34-07BD-CD49-83B2-48492DBE429F}" type="parTrans" cxnId="{9257A728-A04F-4141-8A67-7511CD7E9C23}">
      <dgm:prSet/>
      <dgm:spPr/>
      <dgm:t>
        <a:bodyPr/>
        <a:lstStyle/>
        <a:p>
          <a:endParaRPr lang="en-US"/>
        </a:p>
      </dgm:t>
    </dgm:pt>
    <dgm:pt modelId="{81764C62-AB19-9349-9BA2-663938D67571}" type="sibTrans" cxnId="{9257A728-A04F-4141-8A67-7511CD7E9C23}">
      <dgm:prSet/>
      <dgm:spPr/>
      <dgm:t>
        <a:bodyPr/>
        <a:lstStyle/>
        <a:p>
          <a:endParaRPr lang="en-US"/>
        </a:p>
      </dgm:t>
    </dgm:pt>
    <dgm:pt modelId="{96DC6616-EEB7-9749-963A-15D3BC766C42}">
      <dgm:prSet phldrT="[Text]"/>
      <dgm:spPr>
        <a:solidFill>
          <a:schemeClr val="accent1">
            <a:lumMod val="20000"/>
            <a:lumOff val="80000"/>
            <a:alpha val="90000"/>
          </a:schemeClr>
        </a:solidFill>
      </dgm:spPr>
      <dgm:t>
        <a:bodyPr/>
        <a:lstStyle/>
        <a:p>
          <a:r>
            <a:rPr lang="en-US" dirty="0"/>
            <a:t>Population 3e11 [p]; </a:t>
          </a:r>
        </a:p>
      </dgm:t>
    </dgm:pt>
    <dgm:pt modelId="{0CCB2A01-51D1-2847-BCE9-31A15F686282}" type="parTrans" cxnId="{1E97A4FD-6E69-9E42-A113-87BFBD334F5B}">
      <dgm:prSet/>
      <dgm:spPr/>
      <dgm:t>
        <a:bodyPr/>
        <a:lstStyle/>
        <a:p>
          <a:endParaRPr lang="en-US"/>
        </a:p>
      </dgm:t>
    </dgm:pt>
    <dgm:pt modelId="{2BAC5C4E-5BD5-DD4B-ADA4-21C505BAC605}" type="sibTrans" cxnId="{1E97A4FD-6E69-9E42-A113-87BFBD334F5B}">
      <dgm:prSet/>
      <dgm:spPr/>
      <dgm:t>
        <a:bodyPr/>
        <a:lstStyle/>
        <a:p>
          <a:endParaRPr lang="en-US"/>
        </a:p>
      </dgm:t>
    </dgm:pt>
    <dgm:pt modelId="{FF704F05-F4DC-2D46-A5D7-E5DADB10733B}">
      <dgm:prSet phldrT="[Text]"/>
      <dgm:spPr>
        <a:solidFill>
          <a:schemeClr val="accent1">
            <a:lumMod val="60000"/>
            <a:lumOff val="40000"/>
          </a:schemeClr>
        </a:solidFill>
      </dgm:spPr>
      <dgm:t>
        <a:bodyPr/>
        <a:lstStyle/>
        <a:p>
          <a:r>
            <a:rPr lang="en-US" dirty="0"/>
            <a:t>Set 3 </a:t>
          </a:r>
        </a:p>
      </dgm:t>
    </dgm:pt>
    <dgm:pt modelId="{8969C892-C26E-5B4C-97BE-2F4339D696C6}" type="parTrans" cxnId="{B648CA3A-032D-4D44-A170-2D0F95F41417}">
      <dgm:prSet/>
      <dgm:spPr/>
      <dgm:t>
        <a:bodyPr/>
        <a:lstStyle/>
        <a:p>
          <a:endParaRPr lang="en-US"/>
        </a:p>
      </dgm:t>
    </dgm:pt>
    <dgm:pt modelId="{D53B8433-CBA8-1B42-AB9A-D7FB4A080683}" type="sibTrans" cxnId="{B648CA3A-032D-4D44-A170-2D0F95F41417}">
      <dgm:prSet/>
      <dgm:spPr/>
      <dgm:t>
        <a:bodyPr/>
        <a:lstStyle/>
        <a:p>
          <a:endParaRPr lang="en-US"/>
        </a:p>
      </dgm:t>
    </dgm:pt>
    <dgm:pt modelId="{0CF00B27-FAB2-064D-B191-E8325738BFE6}">
      <dgm:prSet phldrT="[Text]"/>
      <dgm:spPr>
        <a:solidFill>
          <a:schemeClr val="accent1">
            <a:lumMod val="20000"/>
            <a:lumOff val="80000"/>
            <a:alpha val="90000"/>
          </a:schemeClr>
        </a:solidFill>
      </dgm:spPr>
      <dgm:t>
        <a:bodyPr/>
        <a:lstStyle/>
        <a:p>
          <a:r>
            <a:rPr lang="en-US" dirty="0"/>
            <a:t>Population 1e11 [p]; </a:t>
          </a:r>
        </a:p>
      </dgm:t>
    </dgm:pt>
    <dgm:pt modelId="{450EEB11-78E7-4445-83AE-9048E35F598F}" type="parTrans" cxnId="{F8EC6B32-AFB7-964C-BD80-AF68D60E6539}">
      <dgm:prSet/>
      <dgm:spPr/>
      <dgm:t>
        <a:bodyPr/>
        <a:lstStyle/>
        <a:p>
          <a:endParaRPr lang="en-US"/>
        </a:p>
      </dgm:t>
    </dgm:pt>
    <dgm:pt modelId="{4DF8AE81-4511-FF41-82DD-5C0E645F5CA0}" type="sibTrans" cxnId="{F8EC6B32-AFB7-964C-BD80-AF68D60E6539}">
      <dgm:prSet/>
      <dgm:spPr/>
      <dgm:t>
        <a:bodyPr/>
        <a:lstStyle/>
        <a:p>
          <a:endParaRPr lang="en-US"/>
        </a:p>
      </dgm:t>
    </dgm:pt>
    <dgm:pt modelId="{9CB2FDA9-6FDC-4548-98A1-DF68E1130D95}">
      <dgm:prSet/>
      <dgm:spPr>
        <a:solidFill>
          <a:schemeClr val="accent1">
            <a:lumMod val="60000"/>
            <a:lumOff val="40000"/>
          </a:schemeClr>
        </a:solidFill>
      </dgm:spPr>
      <dgm:t>
        <a:bodyPr/>
        <a:lstStyle/>
        <a:p>
          <a:r>
            <a:rPr lang="en-US" dirty="0"/>
            <a:t>Set 4</a:t>
          </a:r>
        </a:p>
      </dgm:t>
    </dgm:pt>
    <dgm:pt modelId="{07642655-B409-A144-AFD2-FF50B06D5CCC}" type="parTrans" cxnId="{B1E992CA-838B-764F-A1CA-424519C430E6}">
      <dgm:prSet/>
      <dgm:spPr/>
      <dgm:t>
        <a:bodyPr/>
        <a:lstStyle/>
        <a:p>
          <a:endParaRPr lang="en-US"/>
        </a:p>
      </dgm:t>
    </dgm:pt>
    <dgm:pt modelId="{64DA0741-1AA5-9940-83EC-9181252954FA}" type="sibTrans" cxnId="{B1E992CA-838B-764F-A1CA-424519C430E6}">
      <dgm:prSet/>
      <dgm:spPr/>
      <dgm:t>
        <a:bodyPr/>
        <a:lstStyle/>
        <a:p>
          <a:endParaRPr lang="en-US"/>
        </a:p>
      </dgm:t>
    </dgm:pt>
    <dgm:pt modelId="{2EAC0393-42C3-E345-B12F-C5FA22B0A59B}">
      <dgm:prSet/>
      <dgm:spPr>
        <a:solidFill>
          <a:schemeClr val="accent1">
            <a:lumMod val="20000"/>
            <a:lumOff val="80000"/>
            <a:alpha val="90000"/>
          </a:schemeClr>
        </a:solidFill>
      </dgm:spPr>
      <dgm:t>
        <a:bodyPr/>
        <a:lstStyle/>
        <a:p>
          <a:r>
            <a:rPr lang="en-US" dirty="0"/>
            <a:t>Population 1e11 [p]; </a:t>
          </a:r>
        </a:p>
      </dgm:t>
    </dgm:pt>
    <dgm:pt modelId="{3D9AECB3-76F4-224A-8024-CE50C5B0C724}" type="parTrans" cxnId="{A5501ADD-23A1-2144-86F6-955B38428A26}">
      <dgm:prSet/>
      <dgm:spPr/>
      <dgm:t>
        <a:bodyPr/>
        <a:lstStyle/>
        <a:p>
          <a:endParaRPr lang="en-US"/>
        </a:p>
      </dgm:t>
    </dgm:pt>
    <dgm:pt modelId="{A698E11B-7803-BC48-BFA5-FECA5137898E}" type="sibTrans" cxnId="{A5501ADD-23A1-2144-86F6-955B38428A26}">
      <dgm:prSet/>
      <dgm:spPr/>
      <dgm:t>
        <a:bodyPr/>
        <a:lstStyle/>
        <a:p>
          <a:endParaRPr lang="en-US"/>
        </a:p>
      </dgm:t>
    </dgm:pt>
    <dgm:pt modelId="{2EB297FF-5F6B-5749-B095-7BD41E352FDB}">
      <dgm:prSet phldrT="[Text]"/>
      <dgm:spPr>
        <a:solidFill>
          <a:schemeClr val="accent1">
            <a:lumMod val="20000"/>
            <a:lumOff val="80000"/>
            <a:alpha val="90000"/>
          </a:schemeClr>
        </a:solidFill>
      </dgm:spPr>
      <dgm:t>
        <a:bodyPr/>
        <a:lstStyle/>
        <a:p>
          <a:r>
            <a:rPr lang="en-US" dirty="0"/>
            <a:t>Bunch rotation ON;</a:t>
          </a:r>
        </a:p>
      </dgm:t>
    </dgm:pt>
    <dgm:pt modelId="{ED906E7B-4310-1446-94AF-2FB29BC0F14C}" type="parTrans" cxnId="{0F827456-E56B-754C-B11C-09F62A28606E}">
      <dgm:prSet/>
      <dgm:spPr/>
      <dgm:t>
        <a:bodyPr/>
        <a:lstStyle/>
        <a:p>
          <a:endParaRPr lang="en-US"/>
        </a:p>
      </dgm:t>
    </dgm:pt>
    <dgm:pt modelId="{8110B944-CEC3-2B4B-BAD0-6D32CA7CD8DD}" type="sibTrans" cxnId="{0F827456-E56B-754C-B11C-09F62A28606E}">
      <dgm:prSet/>
      <dgm:spPr/>
      <dgm:t>
        <a:bodyPr/>
        <a:lstStyle/>
        <a:p>
          <a:endParaRPr lang="en-US"/>
        </a:p>
      </dgm:t>
    </dgm:pt>
    <dgm:pt modelId="{5A145C64-B2DB-7E46-A88F-D9CCC0FFB122}">
      <dgm:prSet phldrT="[Text]"/>
      <dgm:spPr>
        <a:solidFill>
          <a:schemeClr val="accent1">
            <a:lumMod val="20000"/>
            <a:lumOff val="80000"/>
            <a:alpha val="90000"/>
          </a:schemeClr>
        </a:solidFill>
      </dgm:spPr>
      <dgm:t>
        <a:bodyPr/>
        <a:lstStyle/>
        <a:p>
          <a:r>
            <a:rPr lang="en-US" dirty="0"/>
            <a:t>120 events;</a:t>
          </a:r>
        </a:p>
      </dgm:t>
    </dgm:pt>
    <dgm:pt modelId="{E3EA9F93-15B7-6546-885F-3A26C66390DF}" type="parTrans" cxnId="{A12D62DC-483E-564D-97D7-873A74A740DB}">
      <dgm:prSet/>
      <dgm:spPr/>
      <dgm:t>
        <a:bodyPr/>
        <a:lstStyle/>
        <a:p>
          <a:endParaRPr lang="en-US"/>
        </a:p>
      </dgm:t>
    </dgm:pt>
    <dgm:pt modelId="{D86A0B3A-CB35-3E4C-A2CF-59775C2F5DF5}" type="sibTrans" cxnId="{A12D62DC-483E-564D-97D7-873A74A740DB}">
      <dgm:prSet/>
      <dgm:spPr/>
      <dgm:t>
        <a:bodyPr/>
        <a:lstStyle/>
        <a:p>
          <a:endParaRPr lang="en-US"/>
        </a:p>
      </dgm:t>
    </dgm:pt>
    <dgm:pt modelId="{2DAC6EA1-6D92-AD48-B2E5-391185B0D9C9}">
      <dgm:prSet phldrT="[Text]"/>
      <dgm:spPr>
        <a:solidFill>
          <a:schemeClr val="accent1">
            <a:lumMod val="20000"/>
            <a:lumOff val="80000"/>
            <a:alpha val="90000"/>
          </a:schemeClr>
        </a:solidFill>
      </dgm:spPr>
      <dgm:t>
        <a:bodyPr/>
        <a:lstStyle/>
        <a:p>
          <a:r>
            <a:rPr lang="en-US" dirty="0"/>
            <a:t>Bunch rotation OFF;</a:t>
          </a:r>
        </a:p>
      </dgm:t>
    </dgm:pt>
    <dgm:pt modelId="{9A4BBE68-2C57-5441-A38A-C3A2944AA7CD}" type="parTrans" cxnId="{FD292B58-1E1F-1740-8EE2-E0CFE15495CB}">
      <dgm:prSet/>
      <dgm:spPr/>
      <dgm:t>
        <a:bodyPr/>
        <a:lstStyle/>
        <a:p>
          <a:endParaRPr lang="en-US"/>
        </a:p>
      </dgm:t>
    </dgm:pt>
    <dgm:pt modelId="{90BADBEB-E566-8143-82BD-EC9A777D5677}" type="sibTrans" cxnId="{FD292B58-1E1F-1740-8EE2-E0CFE15495CB}">
      <dgm:prSet/>
      <dgm:spPr/>
      <dgm:t>
        <a:bodyPr/>
        <a:lstStyle/>
        <a:p>
          <a:endParaRPr lang="en-US"/>
        </a:p>
      </dgm:t>
    </dgm:pt>
    <dgm:pt modelId="{1CFC74C1-E35F-3F4B-B316-30EB385AFA48}">
      <dgm:prSet phldrT="[Text]"/>
      <dgm:spPr>
        <a:solidFill>
          <a:schemeClr val="accent1">
            <a:lumMod val="20000"/>
            <a:lumOff val="80000"/>
            <a:alpha val="90000"/>
          </a:schemeClr>
        </a:solidFill>
      </dgm:spPr>
      <dgm:t>
        <a:bodyPr/>
        <a:lstStyle/>
        <a:p>
          <a:r>
            <a:rPr lang="en-US" dirty="0"/>
            <a:t> 120 events;</a:t>
          </a:r>
        </a:p>
      </dgm:t>
    </dgm:pt>
    <dgm:pt modelId="{15C169EA-AF1D-C64D-B777-B8078A8F8DD4}" type="parTrans" cxnId="{C526847B-E377-8F40-B59F-C9291C6FC6D3}">
      <dgm:prSet/>
      <dgm:spPr/>
      <dgm:t>
        <a:bodyPr/>
        <a:lstStyle/>
        <a:p>
          <a:endParaRPr lang="en-US"/>
        </a:p>
      </dgm:t>
    </dgm:pt>
    <dgm:pt modelId="{D61BFEA9-73C2-2A47-ADC4-BE89D482995D}" type="sibTrans" cxnId="{C526847B-E377-8F40-B59F-C9291C6FC6D3}">
      <dgm:prSet/>
      <dgm:spPr/>
      <dgm:t>
        <a:bodyPr/>
        <a:lstStyle/>
        <a:p>
          <a:endParaRPr lang="en-US"/>
        </a:p>
      </dgm:t>
    </dgm:pt>
    <dgm:pt modelId="{0CF96FC8-01B7-3849-A1ED-4D90AC49F8DE}">
      <dgm:prSet phldrT="[Text]"/>
      <dgm:spPr>
        <a:solidFill>
          <a:schemeClr val="accent1">
            <a:lumMod val="20000"/>
            <a:lumOff val="80000"/>
            <a:alpha val="90000"/>
          </a:schemeClr>
        </a:solidFill>
      </dgm:spPr>
      <dgm:t>
        <a:bodyPr/>
        <a:lstStyle/>
        <a:p>
          <a:r>
            <a:rPr lang="en-US" dirty="0"/>
            <a:t>Bunch rotation ON;</a:t>
          </a:r>
        </a:p>
      </dgm:t>
    </dgm:pt>
    <dgm:pt modelId="{E67FE992-A709-3249-83BC-3870FD52B773}" type="parTrans" cxnId="{19EADC55-0270-1543-8647-992DC39E3CDD}">
      <dgm:prSet/>
      <dgm:spPr/>
      <dgm:t>
        <a:bodyPr/>
        <a:lstStyle/>
        <a:p>
          <a:endParaRPr lang="en-US"/>
        </a:p>
      </dgm:t>
    </dgm:pt>
    <dgm:pt modelId="{6D550EC4-50B3-764E-9A93-0895FD3C28C9}" type="sibTrans" cxnId="{19EADC55-0270-1543-8647-992DC39E3CDD}">
      <dgm:prSet/>
      <dgm:spPr/>
      <dgm:t>
        <a:bodyPr/>
        <a:lstStyle/>
        <a:p>
          <a:endParaRPr lang="en-US"/>
        </a:p>
      </dgm:t>
    </dgm:pt>
    <dgm:pt modelId="{853F44E8-F051-E14A-8F21-1F9BEE5E208F}">
      <dgm:prSet phldrT="[Text]"/>
      <dgm:spPr>
        <a:solidFill>
          <a:schemeClr val="accent1">
            <a:lumMod val="20000"/>
            <a:lumOff val="80000"/>
            <a:alpha val="90000"/>
          </a:schemeClr>
        </a:solidFill>
      </dgm:spPr>
      <dgm:t>
        <a:bodyPr/>
        <a:lstStyle/>
        <a:p>
          <a:r>
            <a:rPr lang="en-US" dirty="0"/>
            <a:t>120 events;</a:t>
          </a:r>
        </a:p>
      </dgm:t>
    </dgm:pt>
    <dgm:pt modelId="{C242D4CA-692E-124C-8EE1-B7ECCAF93D8F}" type="parTrans" cxnId="{003E5214-BF06-464D-82E9-BE8AD4AE26E2}">
      <dgm:prSet/>
      <dgm:spPr/>
      <dgm:t>
        <a:bodyPr/>
        <a:lstStyle/>
        <a:p>
          <a:endParaRPr lang="en-US"/>
        </a:p>
      </dgm:t>
    </dgm:pt>
    <dgm:pt modelId="{042E2663-51A1-124C-B67A-9AFC9CEB7634}" type="sibTrans" cxnId="{003E5214-BF06-464D-82E9-BE8AD4AE26E2}">
      <dgm:prSet/>
      <dgm:spPr/>
      <dgm:t>
        <a:bodyPr/>
        <a:lstStyle/>
        <a:p>
          <a:endParaRPr lang="en-US"/>
        </a:p>
      </dgm:t>
    </dgm:pt>
    <dgm:pt modelId="{002992F7-E5FE-D747-A4B4-004380F5D239}">
      <dgm:prSet/>
      <dgm:spPr>
        <a:solidFill>
          <a:schemeClr val="accent1">
            <a:lumMod val="20000"/>
            <a:lumOff val="80000"/>
            <a:alpha val="90000"/>
          </a:schemeClr>
        </a:solidFill>
      </dgm:spPr>
      <dgm:t>
        <a:bodyPr/>
        <a:lstStyle/>
        <a:p>
          <a:r>
            <a:rPr lang="en-US" dirty="0"/>
            <a:t>Bunch rotation OFF;</a:t>
          </a:r>
        </a:p>
      </dgm:t>
    </dgm:pt>
    <dgm:pt modelId="{081892F9-5CE5-684B-B1D4-15D210D3118D}" type="parTrans" cxnId="{31B34CBC-1B2F-CB42-A957-26F290AB11D1}">
      <dgm:prSet/>
      <dgm:spPr/>
      <dgm:t>
        <a:bodyPr/>
        <a:lstStyle/>
        <a:p>
          <a:endParaRPr lang="en-US"/>
        </a:p>
      </dgm:t>
    </dgm:pt>
    <dgm:pt modelId="{C4114EC3-E783-2D47-B855-9832D8187782}" type="sibTrans" cxnId="{31B34CBC-1B2F-CB42-A957-26F290AB11D1}">
      <dgm:prSet/>
      <dgm:spPr/>
      <dgm:t>
        <a:bodyPr/>
        <a:lstStyle/>
        <a:p>
          <a:endParaRPr lang="en-US"/>
        </a:p>
      </dgm:t>
    </dgm:pt>
    <dgm:pt modelId="{4E1597CA-5AB7-B14E-91BB-B2FCF64945D7}">
      <dgm:prSet/>
      <dgm:spPr>
        <a:solidFill>
          <a:schemeClr val="accent1">
            <a:lumMod val="20000"/>
            <a:lumOff val="80000"/>
            <a:alpha val="90000"/>
          </a:schemeClr>
        </a:solidFill>
      </dgm:spPr>
      <dgm:t>
        <a:bodyPr/>
        <a:lstStyle/>
        <a:p>
          <a:r>
            <a:rPr lang="en-US" dirty="0"/>
            <a:t>120 events;</a:t>
          </a:r>
        </a:p>
      </dgm:t>
    </dgm:pt>
    <dgm:pt modelId="{D9176FD2-8A3E-5F43-8C14-E4BEC7F188A3}" type="parTrans" cxnId="{67B2A625-BE18-8C46-A9A8-051F77F9CD6E}">
      <dgm:prSet/>
      <dgm:spPr/>
      <dgm:t>
        <a:bodyPr/>
        <a:lstStyle/>
        <a:p>
          <a:endParaRPr lang="en-US"/>
        </a:p>
      </dgm:t>
    </dgm:pt>
    <dgm:pt modelId="{F81204B7-2900-AF4D-918C-8306CF53E3A8}" type="sibTrans" cxnId="{67B2A625-BE18-8C46-A9A8-051F77F9CD6E}">
      <dgm:prSet/>
      <dgm:spPr/>
      <dgm:t>
        <a:bodyPr/>
        <a:lstStyle/>
        <a:p>
          <a:endParaRPr lang="en-US"/>
        </a:p>
      </dgm:t>
    </dgm:pt>
    <dgm:pt modelId="{7C9D0A8B-DFB4-4A47-B341-2E1596F18E6F}" type="pres">
      <dgm:prSet presAssocID="{F4FFC4DD-3859-BD49-AA99-F8CE8B110269}" presName="Name0" presStyleCnt="0">
        <dgm:presLayoutVars>
          <dgm:dir/>
          <dgm:animLvl val="lvl"/>
          <dgm:resizeHandles val="exact"/>
        </dgm:presLayoutVars>
      </dgm:prSet>
      <dgm:spPr/>
    </dgm:pt>
    <dgm:pt modelId="{F881513C-46E1-BD40-96E7-F81C8A215D26}" type="pres">
      <dgm:prSet presAssocID="{5F60E381-962C-D446-BFAA-8F1421FCA95C}" presName="linNode" presStyleCnt="0"/>
      <dgm:spPr/>
    </dgm:pt>
    <dgm:pt modelId="{189E5728-65FE-ED45-AA48-59CA885C9296}" type="pres">
      <dgm:prSet presAssocID="{5F60E381-962C-D446-BFAA-8F1421FCA95C}" presName="parentText" presStyleLbl="node1" presStyleIdx="0" presStyleCnt="4">
        <dgm:presLayoutVars>
          <dgm:chMax val="1"/>
          <dgm:bulletEnabled val="1"/>
        </dgm:presLayoutVars>
      </dgm:prSet>
      <dgm:spPr/>
    </dgm:pt>
    <dgm:pt modelId="{906DD0BB-5167-084E-B21C-FDFB4536074A}" type="pres">
      <dgm:prSet presAssocID="{5F60E381-962C-D446-BFAA-8F1421FCA95C}" presName="descendantText" presStyleLbl="alignAccFollowNode1" presStyleIdx="0" presStyleCnt="4">
        <dgm:presLayoutVars>
          <dgm:bulletEnabled val="1"/>
        </dgm:presLayoutVars>
      </dgm:prSet>
      <dgm:spPr/>
    </dgm:pt>
    <dgm:pt modelId="{CA57EFAE-8FA4-C34C-B44D-8C11BAE94799}" type="pres">
      <dgm:prSet presAssocID="{D1D400CD-6853-6749-9E99-B4D4D4280730}" presName="sp" presStyleCnt="0"/>
      <dgm:spPr/>
    </dgm:pt>
    <dgm:pt modelId="{826DB651-C0DD-7349-AF81-3FE04FB17C76}" type="pres">
      <dgm:prSet presAssocID="{CDE212DB-B7B5-8043-A53D-24538F3E836C}" presName="linNode" presStyleCnt="0"/>
      <dgm:spPr/>
    </dgm:pt>
    <dgm:pt modelId="{D589C03A-FAED-B34E-A10C-1F7C4F26523A}" type="pres">
      <dgm:prSet presAssocID="{CDE212DB-B7B5-8043-A53D-24538F3E836C}" presName="parentText" presStyleLbl="node1" presStyleIdx="1" presStyleCnt="4">
        <dgm:presLayoutVars>
          <dgm:chMax val="1"/>
          <dgm:bulletEnabled val="1"/>
        </dgm:presLayoutVars>
      </dgm:prSet>
      <dgm:spPr/>
    </dgm:pt>
    <dgm:pt modelId="{FD4034F2-89CB-AE43-930E-7313F1E94384}" type="pres">
      <dgm:prSet presAssocID="{CDE212DB-B7B5-8043-A53D-24538F3E836C}" presName="descendantText" presStyleLbl="alignAccFollowNode1" presStyleIdx="1" presStyleCnt="4">
        <dgm:presLayoutVars>
          <dgm:bulletEnabled val="1"/>
        </dgm:presLayoutVars>
      </dgm:prSet>
      <dgm:spPr/>
    </dgm:pt>
    <dgm:pt modelId="{FBEEF96B-D611-2C43-8609-547731898E7D}" type="pres">
      <dgm:prSet presAssocID="{81764C62-AB19-9349-9BA2-663938D67571}" presName="sp" presStyleCnt="0"/>
      <dgm:spPr/>
    </dgm:pt>
    <dgm:pt modelId="{27123BC9-C039-BD4D-B0F4-263E5A3DF4F5}" type="pres">
      <dgm:prSet presAssocID="{FF704F05-F4DC-2D46-A5D7-E5DADB10733B}" presName="linNode" presStyleCnt="0"/>
      <dgm:spPr/>
    </dgm:pt>
    <dgm:pt modelId="{C67E1908-9A72-EC4B-BC50-901F26DBB095}" type="pres">
      <dgm:prSet presAssocID="{FF704F05-F4DC-2D46-A5D7-E5DADB10733B}" presName="parentText" presStyleLbl="node1" presStyleIdx="2" presStyleCnt="4">
        <dgm:presLayoutVars>
          <dgm:chMax val="1"/>
          <dgm:bulletEnabled val="1"/>
        </dgm:presLayoutVars>
      </dgm:prSet>
      <dgm:spPr/>
    </dgm:pt>
    <dgm:pt modelId="{21BBA8F1-AF50-1247-8F1E-00A6C244EDFF}" type="pres">
      <dgm:prSet presAssocID="{FF704F05-F4DC-2D46-A5D7-E5DADB10733B}" presName="descendantText" presStyleLbl="alignAccFollowNode1" presStyleIdx="2" presStyleCnt="4">
        <dgm:presLayoutVars>
          <dgm:bulletEnabled val="1"/>
        </dgm:presLayoutVars>
      </dgm:prSet>
      <dgm:spPr/>
    </dgm:pt>
    <dgm:pt modelId="{CF916D32-02D5-EC4D-864E-AAD34DE02417}" type="pres">
      <dgm:prSet presAssocID="{D53B8433-CBA8-1B42-AB9A-D7FB4A080683}" presName="sp" presStyleCnt="0"/>
      <dgm:spPr/>
    </dgm:pt>
    <dgm:pt modelId="{ABEB8FFE-07D9-F14F-8DB6-A0F8F970E721}" type="pres">
      <dgm:prSet presAssocID="{9CB2FDA9-6FDC-4548-98A1-DF68E1130D95}" presName="linNode" presStyleCnt="0"/>
      <dgm:spPr/>
    </dgm:pt>
    <dgm:pt modelId="{F2DF7547-383B-4941-8FB8-57FF90F9562C}" type="pres">
      <dgm:prSet presAssocID="{9CB2FDA9-6FDC-4548-98A1-DF68E1130D95}" presName="parentText" presStyleLbl="node1" presStyleIdx="3" presStyleCnt="4">
        <dgm:presLayoutVars>
          <dgm:chMax val="1"/>
          <dgm:bulletEnabled val="1"/>
        </dgm:presLayoutVars>
      </dgm:prSet>
      <dgm:spPr/>
    </dgm:pt>
    <dgm:pt modelId="{1FF97C11-6AE1-E046-8721-0CD9C348450D}" type="pres">
      <dgm:prSet presAssocID="{9CB2FDA9-6FDC-4548-98A1-DF68E1130D95}" presName="descendantText" presStyleLbl="alignAccFollowNode1" presStyleIdx="3" presStyleCnt="4">
        <dgm:presLayoutVars>
          <dgm:bulletEnabled val="1"/>
        </dgm:presLayoutVars>
      </dgm:prSet>
      <dgm:spPr/>
    </dgm:pt>
  </dgm:ptLst>
  <dgm:cxnLst>
    <dgm:cxn modelId="{003E5214-BF06-464D-82E9-BE8AD4AE26E2}" srcId="{FF704F05-F4DC-2D46-A5D7-E5DADB10733B}" destId="{853F44E8-F051-E14A-8F21-1F9BEE5E208F}" srcOrd="2" destOrd="0" parTransId="{C242D4CA-692E-124C-8EE1-B7ECCAF93D8F}" sibTransId="{042E2663-51A1-124C-B67A-9AFC9CEB7634}"/>
    <dgm:cxn modelId="{5DBE0216-4865-B449-85B1-8D1EC10966F5}" type="presOf" srcId="{CDE212DB-B7B5-8043-A53D-24538F3E836C}" destId="{D589C03A-FAED-B34E-A10C-1F7C4F26523A}" srcOrd="0" destOrd="0" presId="urn:microsoft.com/office/officeart/2005/8/layout/vList5"/>
    <dgm:cxn modelId="{67B2A625-BE18-8C46-A9A8-051F77F9CD6E}" srcId="{9CB2FDA9-6FDC-4548-98A1-DF68E1130D95}" destId="{4E1597CA-5AB7-B14E-91BB-B2FCF64945D7}" srcOrd="2" destOrd="0" parTransId="{D9176FD2-8A3E-5F43-8C14-E4BEC7F188A3}" sibTransId="{F81204B7-2900-AF4D-918C-8306CF53E3A8}"/>
    <dgm:cxn modelId="{9257A728-A04F-4141-8A67-7511CD7E9C23}" srcId="{F4FFC4DD-3859-BD49-AA99-F8CE8B110269}" destId="{CDE212DB-B7B5-8043-A53D-24538F3E836C}" srcOrd="1" destOrd="0" parTransId="{33D92C34-07BD-CD49-83B2-48492DBE429F}" sibTransId="{81764C62-AB19-9349-9BA2-663938D67571}"/>
    <dgm:cxn modelId="{5E972F2C-9895-6649-898A-AD45CAB5D90E}" type="presOf" srcId="{1CFC74C1-E35F-3F4B-B316-30EB385AFA48}" destId="{FD4034F2-89CB-AE43-930E-7313F1E94384}" srcOrd="0" destOrd="2" presId="urn:microsoft.com/office/officeart/2005/8/layout/vList5"/>
    <dgm:cxn modelId="{F8EC6B32-AFB7-964C-BD80-AF68D60E6539}" srcId="{FF704F05-F4DC-2D46-A5D7-E5DADB10733B}" destId="{0CF00B27-FAB2-064D-B191-E8325738BFE6}" srcOrd="0" destOrd="0" parTransId="{450EEB11-78E7-4445-83AE-9048E35F598F}" sibTransId="{4DF8AE81-4511-FF41-82DD-5C0E645F5CA0}"/>
    <dgm:cxn modelId="{874B9435-D477-2547-8E14-42AB741A4B87}" srcId="{F4FFC4DD-3859-BD49-AA99-F8CE8B110269}" destId="{5F60E381-962C-D446-BFAA-8F1421FCA95C}" srcOrd="0" destOrd="0" parTransId="{70813260-3D12-C64B-B868-96E6227293F7}" sibTransId="{D1D400CD-6853-6749-9E99-B4D4D4280730}"/>
    <dgm:cxn modelId="{B648CA3A-032D-4D44-A170-2D0F95F41417}" srcId="{F4FFC4DD-3859-BD49-AA99-F8CE8B110269}" destId="{FF704F05-F4DC-2D46-A5D7-E5DADB10733B}" srcOrd="2" destOrd="0" parTransId="{8969C892-C26E-5B4C-97BE-2F4339D696C6}" sibTransId="{D53B8433-CBA8-1B42-AB9A-D7FB4A080683}"/>
    <dgm:cxn modelId="{189F573E-DC5E-ED4E-A710-C98DDBA8883F}" type="presOf" srcId="{2EB297FF-5F6B-5749-B095-7BD41E352FDB}" destId="{906DD0BB-5167-084E-B21C-FDFB4536074A}" srcOrd="0" destOrd="1" presId="urn:microsoft.com/office/officeart/2005/8/layout/vList5"/>
    <dgm:cxn modelId="{6314864D-1638-0B4E-A46B-C073819D4A8D}" type="presOf" srcId="{FF704F05-F4DC-2D46-A5D7-E5DADB10733B}" destId="{C67E1908-9A72-EC4B-BC50-901F26DBB095}" srcOrd="0" destOrd="0" presId="urn:microsoft.com/office/officeart/2005/8/layout/vList5"/>
    <dgm:cxn modelId="{64118354-AAFD-0F4C-992E-E29174C060DE}" type="presOf" srcId="{2DAC6EA1-6D92-AD48-B2E5-391185B0D9C9}" destId="{FD4034F2-89CB-AE43-930E-7313F1E94384}" srcOrd="0" destOrd="1" presId="urn:microsoft.com/office/officeart/2005/8/layout/vList5"/>
    <dgm:cxn modelId="{19EADC55-0270-1543-8647-992DC39E3CDD}" srcId="{FF704F05-F4DC-2D46-A5D7-E5DADB10733B}" destId="{0CF96FC8-01B7-3849-A1ED-4D90AC49F8DE}" srcOrd="1" destOrd="0" parTransId="{E67FE992-A709-3249-83BC-3870FD52B773}" sibTransId="{6D550EC4-50B3-764E-9A93-0895FD3C28C9}"/>
    <dgm:cxn modelId="{0F827456-E56B-754C-B11C-09F62A28606E}" srcId="{5F60E381-962C-D446-BFAA-8F1421FCA95C}" destId="{2EB297FF-5F6B-5749-B095-7BD41E352FDB}" srcOrd="1" destOrd="0" parTransId="{ED906E7B-4310-1446-94AF-2FB29BC0F14C}" sibTransId="{8110B944-CEC3-2B4B-BAD0-6D32CA7CD8DD}"/>
    <dgm:cxn modelId="{FD292B58-1E1F-1740-8EE2-E0CFE15495CB}" srcId="{CDE212DB-B7B5-8043-A53D-24538F3E836C}" destId="{2DAC6EA1-6D92-AD48-B2E5-391185B0D9C9}" srcOrd="1" destOrd="0" parTransId="{9A4BBE68-2C57-5441-A38A-C3A2944AA7CD}" sibTransId="{90BADBEB-E566-8143-82BD-EC9A777D5677}"/>
    <dgm:cxn modelId="{A27FC761-319D-DA4A-9529-B46294D2A7DD}" type="presOf" srcId="{0CF96FC8-01B7-3849-A1ED-4D90AC49F8DE}" destId="{21BBA8F1-AF50-1247-8F1E-00A6C244EDFF}" srcOrd="0" destOrd="1" presId="urn:microsoft.com/office/officeart/2005/8/layout/vList5"/>
    <dgm:cxn modelId="{F56C0877-028C-BE4C-8D3D-5D0030508FDE}" type="presOf" srcId="{5A145C64-B2DB-7E46-A88F-D9CCC0FFB122}" destId="{906DD0BB-5167-084E-B21C-FDFB4536074A}" srcOrd="0" destOrd="2" presId="urn:microsoft.com/office/officeart/2005/8/layout/vList5"/>
    <dgm:cxn modelId="{C526847B-E377-8F40-B59F-C9291C6FC6D3}" srcId="{CDE212DB-B7B5-8043-A53D-24538F3E836C}" destId="{1CFC74C1-E35F-3F4B-B316-30EB385AFA48}" srcOrd="2" destOrd="0" parTransId="{15C169EA-AF1D-C64D-B777-B8078A8F8DD4}" sibTransId="{D61BFEA9-73C2-2A47-ADC4-BE89D482995D}"/>
    <dgm:cxn modelId="{BB50117C-704E-C94B-B7A6-F4A51B34F515}" type="presOf" srcId="{2EAC0393-42C3-E345-B12F-C5FA22B0A59B}" destId="{1FF97C11-6AE1-E046-8721-0CD9C348450D}" srcOrd="0" destOrd="0" presId="urn:microsoft.com/office/officeart/2005/8/layout/vList5"/>
    <dgm:cxn modelId="{06C72F89-8DFE-C54D-AAF7-A113A8B0EF8C}" type="presOf" srcId="{853F44E8-F051-E14A-8F21-1F9BEE5E208F}" destId="{21BBA8F1-AF50-1247-8F1E-00A6C244EDFF}" srcOrd="0" destOrd="2" presId="urn:microsoft.com/office/officeart/2005/8/layout/vList5"/>
    <dgm:cxn modelId="{F2F0FC8D-AC59-9C4C-96C8-907893264D4C}" type="presOf" srcId="{96DC6616-EEB7-9749-963A-15D3BC766C42}" destId="{FD4034F2-89CB-AE43-930E-7313F1E94384}" srcOrd="0" destOrd="0" presId="urn:microsoft.com/office/officeart/2005/8/layout/vList5"/>
    <dgm:cxn modelId="{77BA6D8F-3F14-E94C-8540-59B59938E65A}" type="presOf" srcId="{5F60E381-962C-D446-BFAA-8F1421FCA95C}" destId="{189E5728-65FE-ED45-AA48-59CA885C9296}" srcOrd="0" destOrd="0" presId="urn:microsoft.com/office/officeart/2005/8/layout/vList5"/>
    <dgm:cxn modelId="{47FF0293-521A-974F-8732-37CF641BB6AC}" type="presOf" srcId="{0CF00B27-FAB2-064D-B191-E8325738BFE6}" destId="{21BBA8F1-AF50-1247-8F1E-00A6C244EDFF}" srcOrd="0" destOrd="0" presId="urn:microsoft.com/office/officeart/2005/8/layout/vList5"/>
    <dgm:cxn modelId="{F10FA4B6-21F4-1142-BEB4-7905C09C3755}" type="presOf" srcId="{9CB2FDA9-6FDC-4548-98A1-DF68E1130D95}" destId="{F2DF7547-383B-4941-8FB8-57FF90F9562C}" srcOrd="0" destOrd="0" presId="urn:microsoft.com/office/officeart/2005/8/layout/vList5"/>
    <dgm:cxn modelId="{31B34CBC-1B2F-CB42-A957-26F290AB11D1}" srcId="{9CB2FDA9-6FDC-4548-98A1-DF68E1130D95}" destId="{002992F7-E5FE-D747-A4B4-004380F5D239}" srcOrd="1" destOrd="0" parTransId="{081892F9-5CE5-684B-B1D4-15D210D3118D}" sibTransId="{C4114EC3-E783-2D47-B855-9832D8187782}"/>
    <dgm:cxn modelId="{B1E992CA-838B-764F-A1CA-424519C430E6}" srcId="{F4FFC4DD-3859-BD49-AA99-F8CE8B110269}" destId="{9CB2FDA9-6FDC-4548-98A1-DF68E1130D95}" srcOrd="3" destOrd="0" parTransId="{07642655-B409-A144-AFD2-FF50B06D5CCC}" sibTransId="{64DA0741-1AA5-9940-83EC-9181252954FA}"/>
    <dgm:cxn modelId="{AA6781D3-C910-1B45-B3CE-81D962DBBFD4}" type="presOf" srcId="{002992F7-E5FE-D747-A4B4-004380F5D239}" destId="{1FF97C11-6AE1-E046-8721-0CD9C348450D}" srcOrd="0" destOrd="1" presId="urn:microsoft.com/office/officeart/2005/8/layout/vList5"/>
    <dgm:cxn modelId="{A12D62DC-483E-564D-97D7-873A74A740DB}" srcId="{5F60E381-962C-D446-BFAA-8F1421FCA95C}" destId="{5A145C64-B2DB-7E46-A88F-D9CCC0FFB122}" srcOrd="2" destOrd="0" parTransId="{E3EA9F93-15B7-6546-885F-3A26C66390DF}" sibTransId="{D86A0B3A-CB35-3E4C-A2CF-59775C2F5DF5}"/>
    <dgm:cxn modelId="{A5501ADD-23A1-2144-86F6-955B38428A26}" srcId="{9CB2FDA9-6FDC-4548-98A1-DF68E1130D95}" destId="{2EAC0393-42C3-E345-B12F-C5FA22B0A59B}" srcOrd="0" destOrd="0" parTransId="{3D9AECB3-76F4-224A-8024-CE50C5B0C724}" sibTransId="{A698E11B-7803-BC48-BFA5-FECA5137898E}"/>
    <dgm:cxn modelId="{BE27CBEA-D4D8-5F4D-807A-DDE2CE7E04DD}" type="presOf" srcId="{F4FFC4DD-3859-BD49-AA99-F8CE8B110269}" destId="{7C9D0A8B-DFB4-4A47-B341-2E1596F18E6F}" srcOrd="0" destOrd="0" presId="urn:microsoft.com/office/officeart/2005/8/layout/vList5"/>
    <dgm:cxn modelId="{C71D5CEE-CA92-7B41-BB58-8284E42B3D73}" type="presOf" srcId="{4E1597CA-5AB7-B14E-91BB-B2FCF64945D7}" destId="{1FF97C11-6AE1-E046-8721-0CD9C348450D}" srcOrd="0" destOrd="2" presId="urn:microsoft.com/office/officeart/2005/8/layout/vList5"/>
    <dgm:cxn modelId="{948CD5F0-0B81-6846-B352-12C8AE0E9A32}" srcId="{5F60E381-962C-D446-BFAA-8F1421FCA95C}" destId="{B6E7E49B-52A2-564F-AC3C-E6E432FE93DB}" srcOrd="0" destOrd="0" parTransId="{5F1C5E90-5F8F-B844-80BE-07BCF5128B7C}" sibTransId="{CE421110-1B61-EA47-8596-A8090A8B8E02}"/>
    <dgm:cxn modelId="{1EBE69F4-02D6-E047-AA7F-4158554700A7}" type="presOf" srcId="{B6E7E49B-52A2-564F-AC3C-E6E432FE93DB}" destId="{906DD0BB-5167-084E-B21C-FDFB4536074A}" srcOrd="0" destOrd="0" presId="urn:microsoft.com/office/officeart/2005/8/layout/vList5"/>
    <dgm:cxn modelId="{1E97A4FD-6E69-9E42-A113-87BFBD334F5B}" srcId="{CDE212DB-B7B5-8043-A53D-24538F3E836C}" destId="{96DC6616-EEB7-9749-963A-15D3BC766C42}" srcOrd="0" destOrd="0" parTransId="{0CCB2A01-51D1-2847-BCE9-31A15F686282}" sibTransId="{2BAC5C4E-5BD5-DD4B-ADA4-21C505BAC605}"/>
    <dgm:cxn modelId="{130B6DDA-69C4-9D4A-A7EB-566F187832EC}" type="presParOf" srcId="{7C9D0A8B-DFB4-4A47-B341-2E1596F18E6F}" destId="{F881513C-46E1-BD40-96E7-F81C8A215D26}" srcOrd="0" destOrd="0" presId="urn:microsoft.com/office/officeart/2005/8/layout/vList5"/>
    <dgm:cxn modelId="{9B18793A-9DBB-0F4D-9533-2ED91FE06EFB}" type="presParOf" srcId="{F881513C-46E1-BD40-96E7-F81C8A215D26}" destId="{189E5728-65FE-ED45-AA48-59CA885C9296}" srcOrd="0" destOrd="0" presId="urn:microsoft.com/office/officeart/2005/8/layout/vList5"/>
    <dgm:cxn modelId="{4AD90BFC-C60A-FD48-8C95-5BD8ED064C54}" type="presParOf" srcId="{F881513C-46E1-BD40-96E7-F81C8A215D26}" destId="{906DD0BB-5167-084E-B21C-FDFB4536074A}" srcOrd="1" destOrd="0" presId="urn:microsoft.com/office/officeart/2005/8/layout/vList5"/>
    <dgm:cxn modelId="{86C181FC-9306-8A40-AE0E-EF29A84B7B0E}" type="presParOf" srcId="{7C9D0A8B-DFB4-4A47-B341-2E1596F18E6F}" destId="{CA57EFAE-8FA4-C34C-B44D-8C11BAE94799}" srcOrd="1" destOrd="0" presId="urn:microsoft.com/office/officeart/2005/8/layout/vList5"/>
    <dgm:cxn modelId="{D5A91942-6816-584F-A923-D600B9A5EFA1}" type="presParOf" srcId="{7C9D0A8B-DFB4-4A47-B341-2E1596F18E6F}" destId="{826DB651-C0DD-7349-AF81-3FE04FB17C76}" srcOrd="2" destOrd="0" presId="urn:microsoft.com/office/officeart/2005/8/layout/vList5"/>
    <dgm:cxn modelId="{3043206C-11D1-E74A-8F01-C76415C4B80C}" type="presParOf" srcId="{826DB651-C0DD-7349-AF81-3FE04FB17C76}" destId="{D589C03A-FAED-B34E-A10C-1F7C4F26523A}" srcOrd="0" destOrd="0" presId="urn:microsoft.com/office/officeart/2005/8/layout/vList5"/>
    <dgm:cxn modelId="{64BC9F72-C2EB-B047-A8B6-2310B583E717}" type="presParOf" srcId="{826DB651-C0DD-7349-AF81-3FE04FB17C76}" destId="{FD4034F2-89CB-AE43-930E-7313F1E94384}" srcOrd="1" destOrd="0" presId="urn:microsoft.com/office/officeart/2005/8/layout/vList5"/>
    <dgm:cxn modelId="{B5845D02-9470-CD4B-8D2C-2F8A9FB9EE86}" type="presParOf" srcId="{7C9D0A8B-DFB4-4A47-B341-2E1596F18E6F}" destId="{FBEEF96B-D611-2C43-8609-547731898E7D}" srcOrd="3" destOrd="0" presId="urn:microsoft.com/office/officeart/2005/8/layout/vList5"/>
    <dgm:cxn modelId="{B16DA174-97A5-4A4C-A360-649708CBF081}" type="presParOf" srcId="{7C9D0A8B-DFB4-4A47-B341-2E1596F18E6F}" destId="{27123BC9-C039-BD4D-B0F4-263E5A3DF4F5}" srcOrd="4" destOrd="0" presId="urn:microsoft.com/office/officeart/2005/8/layout/vList5"/>
    <dgm:cxn modelId="{B54982B4-D376-7B48-8A84-5AE05021F28B}" type="presParOf" srcId="{27123BC9-C039-BD4D-B0F4-263E5A3DF4F5}" destId="{C67E1908-9A72-EC4B-BC50-901F26DBB095}" srcOrd="0" destOrd="0" presId="urn:microsoft.com/office/officeart/2005/8/layout/vList5"/>
    <dgm:cxn modelId="{6BFE73AB-B97C-924B-92C0-047555A1EE01}" type="presParOf" srcId="{27123BC9-C039-BD4D-B0F4-263E5A3DF4F5}" destId="{21BBA8F1-AF50-1247-8F1E-00A6C244EDFF}" srcOrd="1" destOrd="0" presId="urn:microsoft.com/office/officeart/2005/8/layout/vList5"/>
    <dgm:cxn modelId="{A467B780-9BC7-C24F-8686-D2239F45F549}" type="presParOf" srcId="{7C9D0A8B-DFB4-4A47-B341-2E1596F18E6F}" destId="{CF916D32-02D5-EC4D-864E-AAD34DE02417}" srcOrd="5" destOrd="0" presId="urn:microsoft.com/office/officeart/2005/8/layout/vList5"/>
    <dgm:cxn modelId="{FA381EAE-56DE-C24E-8F9A-4AE1DD1FEDAC}" type="presParOf" srcId="{7C9D0A8B-DFB4-4A47-B341-2E1596F18E6F}" destId="{ABEB8FFE-07D9-F14F-8DB6-A0F8F970E721}" srcOrd="6" destOrd="0" presId="urn:microsoft.com/office/officeart/2005/8/layout/vList5"/>
    <dgm:cxn modelId="{ADD9A9CD-FFC9-184F-854F-49E87EE8D1E1}" type="presParOf" srcId="{ABEB8FFE-07D9-F14F-8DB6-A0F8F970E721}" destId="{F2DF7547-383B-4941-8FB8-57FF90F9562C}" srcOrd="0" destOrd="0" presId="urn:microsoft.com/office/officeart/2005/8/layout/vList5"/>
    <dgm:cxn modelId="{CEA52CDA-D093-0842-97CA-A37654E47F5E}" type="presParOf" srcId="{ABEB8FFE-07D9-F14F-8DB6-A0F8F970E721}" destId="{1FF97C11-6AE1-E046-8721-0CD9C348450D}" srcOrd="1" destOrd="0" presId="urn:microsoft.com/office/officeart/2005/8/layout/vList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6DD0BB-5167-084E-B21C-FDFB4536074A}">
      <dsp:nvSpPr>
        <dsp:cNvPr id="0" name=""/>
        <dsp:cNvSpPr/>
      </dsp:nvSpPr>
      <dsp:spPr>
        <a:xfrm rot="5400000">
          <a:off x="1296704" y="-289504"/>
          <a:ext cx="817500" cy="1605133"/>
        </a:xfrm>
        <a:prstGeom prst="round2SameRect">
          <a:avLst/>
        </a:prstGeom>
        <a:solidFill>
          <a:schemeClr val="accent1">
            <a:lumMod val="20000"/>
            <a:lumOff val="80000"/>
            <a:alpha val="9000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Population 3e11 [p]; </a:t>
          </a:r>
        </a:p>
        <a:p>
          <a:pPr marL="114300" lvl="1" indent="-114300" algn="l" defTabSz="533400">
            <a:lnSpc>
              <a:spcPct val="90000"/>
            </a:lnSpc>
            <a:spcBef>
              <a:spcPct val="0"/>
            </a:spcBef>
            <a:spcAft>
              <a:spcPct val="15000"/>
            </a:spcAft>
            <a:buChar char="•"/>
          </a:pPr>
          <a:r>
            <a:rPr lang="en-US" sz="1200" kern="1200" dirty="0"/>
            <a:t>Bunch rotation ON;</a:t>
          </a:r>
        </a:p>
        <a:p>
          <a:pPr marL="114300" lvl="1" indent="-114300" algn="l" defTabSz="533400">
            <a:lnSpc>
              <a:spcPct val="90000"/>
            </a:lnSpc>
            <a:spcBef>
              <a:spcPct val="0"/>
            </a:spcBef>
            <a:spcAft>
              <a:spcPct val="15000"/>
            </a:spcAft>
            <a:buChar char="•"/>
          </a:pPr>
          <a:r>
            <a:rPr lang="en-US" sz="1200" kern="1200" dirty="0"/>
            <a:t>120 events;</a:t>
          </a:r>
        </a:p>
      </dsp:txBody>
      <dsp:txXfrm rot="-5400000">
        <a:off x="902888" y="144219"/>
        <a:ext cx="1565226" cy="737686"/>
      </dsp:txXfrm>
    </dsp:sp>
    <dsp:sp modelId="{189E5728-65FE-ED45-AA48-59CA885C9296}">
      <dsp:nvSpPr>
        <dsp:cNvPr id="0" name=""/>
        <dsp:cNvSpPr/>
      </dsp:nvSpPr>
      <dsp:spPr>
        <a:xfrm>
          <a:off x="0" y="2124"/>
          <a:ext cx="902887" cy="1021875"/>
        </a:xfrm>
        <a:prstGeom prst="round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dirty="0"/>
            <a:t>Set 1</a:t>
          </a:r>
        </a:p>
      </dsp:txBody>
      <dsp:txXfrm>
        <a:off x="44075" y="46199"/>
        <a:ext cx="814737" cy="933725"/>
      </dsp:txXfrm>
    </dsp:sp>
    <dsp:sp modelId="{FD4034F2-89CB-AE43-930E-7313F1E94384}">
      <dsp:nvSpPr>
        <dsp:cNvPr id="0" name=""/>
        <dsp:cNvSpPr/>
      </dsp:nvSpPr>
      <dsp:spPr>
        <a:xfrm rot="5400000">
          <a:off x="1296704" y="783465"/>
          <a:ext cx="817500" cy="1605133"/>
        </a:xfrm>
        <a:prstGeom prst="round2SameRect">
          <a:avLst/>
        </a:prstGeom>
        <a:solidFill>
          <a:schemeClr val="accent1">
            <a:lumMod val="20000"/>
            <a:lumOff val="80000"/>
            <a:alpha val="9000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Population 3e11 [p]; </a:t>
          </a:r>
        </a:p>
        <a:p>
          <a:pPr marL="114300" lvl="1" indent="-114300" algn="l" defTabSz="533400">
            <a:lnSpc>
              <a:spcPct val="90000"/>
            </a:lnSpc>
            <a:spcBef>
              <a:spcPct val="0"/>
            </a:spcBef>
            <a:spcAft>
              <a:spcPct val="15000"/>
            </a:spcAft>
            <a:buChar char="•"/>
          </a:pPr>
          <a:r>
            <a:rPr lang="en-US" sz="1200" kern="1200" dirty="0"/>
            <a:t>Bunch rotation OFF;</a:t>
          </a:r>
        </a:p>
        <a:p>
          <a:pPr marL="114300" lvl="1" indent="-114300" algn="l" defTabSz="533400">
            <a:lnSpc>
              <a:spcPct val="90000"/>
            </a:lnSpc>
            <a:spcBef>
              <a:spcPct val="0"/>
            </a:spcBef>
            <a:spcAft>
              <a:spcPct val="15000"/>
            </a:spcAft>
            <a:buChar char="•"/>
          </a:pPr>
          <a:r>
            <a:rPr lang="en-US" sz="1200" kern="1200" dirty="0"/>
            <a:t> 120 events;</a:t>
          </a:r>
        </a:p>
      </dsp:txBody>
      <dsp:txXfrm rot="-5400000">
        <a:off x="902888" y="1217189"/>
        <a:ext cx="1565226" cy="737686"/>
      </dsp:txXfrm>
    </dsp:sp>
    <dsp:sp modelId="{D589C03A-FAED-B34E-A10C-1F7C4F26523A}">
      <dsp:nvSpPr>
        <dsp:cNvPr id="0" name=""/>
        <dsp:cNvSpPr/>
      </dsp:nvSpPr>
      <dsp:spPr>
        <a:xfrm>
          <a:off x="0" y="1075093"/>
          <a:ext cx="902887" cy="1021875"/>
        </a:xfrm>
        <a:prstGeom prst="round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dirty="0"/>
            <a:t>Set 2</a:t>
          </a:r>
        </a:p>
      </dsp:txBody>
      <dsp:txXfrm>
        <a:off x="44075" y="1119168"/>
        <a:ext cx="814737" cy="933725"/>
      </dsp:txXfrm>
    </dsp:sp>
    <dsp:sp modelId="{21BBA8F1-AF50-1247-8F1E-00A6C244EDFF}">
      <dsp:nvSpPr>
        <dsp:cNvPr id="0" name=""/>
        <dsp:cNvSpPr/>
      </dsp:nvSpPr>
      <dsp:spPr>
        <a:xfrm rot="5400000">
          <a:off x="1296704" y="1856434"/>
          <a:ext cx="817500" cy="1605133"/>
        </a:xfrm>
        <a:prstGeom prst="round2SameRect">
          <a:avLst/>
        </a:prstGeom>
        <a:solidFill>
          <a:schemeClr val="accent1">
            <a:lumMod val="20000"/>
            <a:lumOff val="80000"/>
            <a:alpha val="9000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Population 1e11 [p]; </a:t>
          </a:r>
        </a:p>
        <a:p>
          <a:pPr marL="114300" lvl="1" indent="-114300" algn="l" defTabSz="533400">
            <a:lnSpc>
              <a:spcPct val="90000"/>
            </a:lnSpc>
            <a:spcBef>
              <a:spcPct val="0"/>
            </a:spcBef>
            <a:spcAft>
              <a:spcPct val="15000"/>
            </a:spcAft>
            <a:buChar char="•"/>
          </a:pPr>
          <a:r>
            <a:rPr lang="en-US" sz="1200" kern="1200" dirty="0"/>
            <a:t>Bunch rotation ON;</a:t>
          </a:r>
        </a:p>
        <a:p>
          <a:pPr marL="114300" lvl="1" indent="-114300" algn="l" defTabSz="533400">
            <a:lnSpc>
              <a:spcPct val="90000"/>
            </a:lnSpc>
            <a:spcBef>
              <a:spcPct val="0"/>
            </a:spcBef>
            <a:spcAft>
              <a:spcPct val="15000"/>
            </a:spcAft>
            <a:buChar char="•"/>
          </a:pPr>
          <a:r>
            <a:rPr lang="en-US" sz="1200" kern="1200" dirty="0"/>
            <a:t>120 events;</a:t>
          </a:r>
        </a:p>
      </dsp:txBody>
      <dsp:txXfrm rot="-5400000">
        <a:off x="902888" y="2290158"/>
        <a:ext cx="1565226" cy="737686"/>
      </dsp:txXfrm>
    </dsp:sp>
    <dsp:sp modelId="{C67E1908-9A72-EC4B-BC50-901F26DBB095}">
      <dsp:nvSpPr>
        <dsp:cNvPr id="0" name=""/>
        <dsp:cNvSpPr/>
      </dsp:nvSpPr>
      <dsp:spPr>
        <a:xfrm>
          <a:off x="0" y="2148063"/>
          <a:ext cx="902887" cy="1021875"/>
        </a:xfrm>
        <a:prstGeom prst="round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dirty="0"/>
            <a:t>Set 3 </a:t>
          </a:r>
        </a:p>
      </dsp:txBody>
      <dsp:txXfrm>
        <a:off x="44075" y="2192138"/>
        <a:ext cx="814737" cy="933725"/>
      </dsp:txXfrm>
    </dsp:sp>
    <dsp:sp modelId="{1FF97C11-6AE1-E046-8721-0CD9C348450D}">
      <dsp:nvSpPr>
        <dsp:cNvPr id="0" name=""/>
        <dsp:cNvSpPr/>
      </dsp:nvSpPr>
      <dsp:spPr>
        <a:xfrm rot="5400000">
          <a:off x="1296704" y="2929403"/>
          <a:ext cx="817500" cy="1605133"/>
        </a:xfrm>
        <a:prstGeom prst="round2SameRect">
          <a:avLst/>
        </a:prstGeom>
        <a:solidFill>
          <a:schemeClr val="accent1">
            <a:lumMod val="20000"/>
            <a:lumOff val="80000"/>
            <a:alpha val="9000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Population 1e11 [p]; </a:t>
          </a:r>
        </a:p>
        <a:p>
          <a:pPr marL="114300" lvl="1" indent="-114300" algn="l" defTabSz="533400">
            <a:lnSpc>
              <a:spcPct val="90000"/>
            </a:lnSpc>
            <a:spcBef>
              <a:spcPct val="0"/>
            </a:spcBef>
            <a:spcAft>
              <a:spcPct val="15000"/>
            </a:spcAft>
            <a:buChar char="•"/>
          </a:pPr>
          <a:r>
            <a:rPr lang="en-US" sz="1200" kern="1200" dirty="0"/>
            <a:t>Bunch rotation OFF;</a:t>
          </a:r>
        </a:p>
        <a:p>
          <a:pPr marL="114300" lvl="1" indent="-114300" algn="l" defTabSz="533400">
            <a:lnSpc>
              <a:spcPct val="90000"/>
            </a:lnSpc>
            <a:spcBef>
              <a:spcPct val="0"/>
            </a:spcBef>
            <a:spcAft>
              <a:spcPct val="15000"/>
            </a:spcAft>
            <a:buChar char="•"/>
          </a:pPr>
          <a:r>
            <a:rPr lang="en-US" sz="1200" kern="1200" dirty="0"/>
            <a:t>120 events;</a:t>
          </a:r>
        </a:p>
      </dsp:txBody>
      <dsp:txXfrm rot="-5400000">
        <a:off x="902888" y="3363127"/>
        <a:ext cx="1565226" cy="737686"/>
      </dsp:txXfrm>
    </dsp:sp>
    <dsp:sp modelId="{F2DF7547-383B-4941-8FB8-57FF90F9562C}">
      <dsp:nvSpPr>
        <dsp:cNvPr id="0" name=""/>
        <dsp:cNvSpPr/>
      </dsp:nvSpPr>
      <dsp:spPr>
        <a:xfrm>
          <a:off x="0" y="3221032"/>
          <a:ext cx="902887" cy="1021875"/>
        </a:xfrm>
        <a:prstGeom prst="round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dirty="0"/>
            <a:t>Set 4</a:t>
          </a:r>
        </a:p>
      </dsp:txBody>
      <dsp:txXfrm>
        <a:off x="44075" y="3265107"/>
        <a:ext cx="814737" cy="93372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AAA1A7-F843-E341-8EC8-B0187F99C847}" type="datetimeFigureOut">
              <a:rPr lang="en-US" smtClean="0"/>
              <a:t>8/13/19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DE84E9-04CA-6F49-A336-ADEC0B0DCE09}" type="slidenum">
              <a:rPr lang="en-US" smtClean="0"/>
              <a:t>‹#›</a:t>
            </a:fld>
            <a:endParaRPr lang="en-US"/>
          </a:p>
        </p:txBody>
      </p:sp>
    </p:spTree>
    <p:extLst>
      <p:ext uri="{BB962C8B-B14F-4D97-AF65-F5344CB8AC3E}">
        <p14:creationId xmlns:p14="http://schemas.microsoft.com/office/powerpoint/2010/main" val="1746399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DE84E9-04CA-6F49-A336-ADEC0B0DCE09}" type="slidenum">
              <a:rPr lang="en-US" smtClean="0"/>
              <a:t>2</a:t>
            </a:fld>
            <a:endParaRPr lang="en-US"/>
          </a:p>
        </p:txBody>
      </p:sp>
    </p:spTree>
    <p:extLst>
      <p:ext uri="{BB962C8B-B14F-4D97-AF65-F5344CB8AC3E}">
        <p14:creationId xmlns:p14="http://schemas.microsoft.com/office/powerpoint/2010/main" val="3703694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DE84E9-04CA-6F49-A336-ADEC0B0DCE09}" type="slidenum">
              <a:rPr lang="en-US" smtClean="0"/>
              <a:t>13</a:t>
            </a:fld>
            <a:endParaRPr lang="en-US"/>
          </a:p>
        </p:txBody>
      </p:sp>
    </p:spTree>
    <p:extLst>
      <p:ext uri="{BB962C8B-B14F-4D97-AF65-F5344CB8AC3E}">
        <p14:creationId xmlns:p14="http://schemas.microsoft.com/office/powerpoint/2010/main" val="233832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dirty="0"/>
          </a:p>
        </p:txBody>
      </p:sp>
      <p:sp>
        <p:nvSpPr>
          <p:cNvPr id="4" name="Slide Number Placeholder 3"/>
          <p:cNvSpPr>
            <a:spLocks noGrp="1"/>
          </p:cNvSpPr>
          <p:nvPr>
            <p:ph type="sldNum" sz="quarter" idx="5"/>
          </p:nvPr>
        </p:nvSpPr>
        <p:spPr/>
        <p:txBody>
          <a:bodyPr/>
          <a:lstStyle/>
          <a:p>
            <a:fld id="{53DE84E9-04CA-6F49-A336-ADEC0B0DCE09}" type="slidenum">
              <a:rPr lang="en-US" smtClean="0"/>
              <a:t>14</a:t>
            </a:fld>
            <a:endParaRPr lang="en-US"/>
          </a:p>
        </p:txBody>
      </p:sp>
    </p:spTree>
    <p:extLst>
      <p:ext uri="{BB962C8B-B14F-4D97-AF65-F5344CB8AC3E}">
        <p14:creationId xmlns:p14="http://schemas.microsoft.com/office/powerpoint/2010/main" val="3235107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dirty="0"/>
          </a:p>
        </p:txBody>
      </p:sp>
      <p:sp>
        <p:nvSpPr>
          <p:cNvPr id="4" name="Slide Number Placeholder 3"/>
          <p:cNvSpPr>
            <a:spLocks noGrp="1"/>
          </p:cNvSpPr>
          <p:nvPr>
            <p:ph type="sldNum" sz="quarter" idx="5"/>
          </p:nvPr>
        </p:nvSpPr>
        <p:spPr/>
        <p:txBody>
          <a:bodyPr/>
          <a:lstStyle/>
          <a:p>
            <a:fld id="{53DE84E9-04CA-6F49-A336-ADEC0B0DCE09}" type="slidenum">
              <a:rPr lang="en-US" smtClean="0"/>
              <a:t>15</a:t>
            </a:fld>
            <a:endParaRPr lang="en-US"/>
          </a:p>
        </p:txBody>
      </p:sp>
    </p:spTree>
    <p:extLst>
      <p:ext uri="{BB962C8B-B14F-4D97-AF65-F5344CB8AC3E}">
        <p14:creationId xmlns:p14="http://schemas.microsoft.com/office/powerpoint/2010/main" val="3755345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dirty="0"/>
          </a:p>
        </p:txBody>
      </p:sp>
      <p:sp>
        <p:nvSpPr>
          <p:cNvPr id="4" name="Slide Number Placeholder 3"/>
          <p:cNvSpPr>
            <a:spLocks noGrp="1"/>
          </p:cNvSpPr>
          <p:nvPr>
            <p:ph type="sldNum" sz="quarter" idx="5"/>
          </p:nvPr>
        </p:nvSpPr>
        <p:spPr/>
        <p:txBody>
          <a:bodyPr/>
          <a:lstStyle/>
          <a:p>
            <a:fld id="{53DE84E9-04CA-6F49-A336-ADEC0B0DCE09}" type="slidenum">
              <a:rPr lang="en-US" smtClean="0"/>
              <a:t>18</a:t>
            </a:fld>
            <a:endParaRPr lang="en-US"/>
          </a:p>
        </p:txBody>
      </p:sp>
    </p:spTree>
    <p:extLst>
      <p:ext uri="{BB962C8B-B14F-4D97-AF65-F5344CB8AC3E}">
        <p14:creationId xmlns:p14="http://schemas.microsoft.com/office/powerpoint/2010/main" val="3560806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dirty="0"/>
          </a:p>
        </p:txBody>
      </p:sp>
      <p:sp>
        <p:nvSpPr>
          <p:cNvPr id="4" name="Slide Number Placeholder 3"/>
          <p:cNvSpPr>
            <a:spLocks noGrp="1"/>
          </p:cNvSpPr>
          <p:nvPr>
            <p:ph type="sldNum" sz="quarter" idx="5"/>
          </p:nvPr>
        </p:nvSpPr>
        <p:spPr/>
        <p:txBody>
          <a:bodyPr/>
          <a:lstStyle/>
          <a:p>
            <a:fld id="{53DE84E9-04CA-6F49-A336-ADEC0B0DCE09}" type="slidenum">
              <a:rPr lang="en-US" smtClean="0"/>
              <a:t>19</a:t>
            </a:fld>
            <a:endParaRPr lang="en-US"/>
          </a:p>
        </p:txBody>
      </p:sp>
    </p:spTree>
    <p:extLst>
      <p:ext uri="{BB962C8B-B14F-4D97-AF65-F5344CB8AC3E}">
        <p14:creationId xmlns:p14="http://schemas.microsoft.com/office/powerpoint/2010/main" val="3181343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dirty="0"/>
          </a:p>
        </p:txBody>
      </p:sp>
      <p:sp>
        <p:nvSpPr>
          <p:cNvPr id="4" name="Slide Number Placeholder 3"/>
          <p:cNvSpPr>
            <a:spLocks noGrp="1"/>
          </p:cNvSpPr>
          <p:nvPr>
            <p:ph type="sldNum" sz="quarter" idx="5"/>
          </p:nvPr>
        </p:nvSpPr>
        <p:spPr/>
        <p:txBody>
          <a:bodyPr/>
          <a:lstStyle/>
          <a:p>
            <a:fld id="{53DE84E9-04CA-6F49-A336-ADEC0B0DCE09}" type="slidenum">
              <a:rPr lang="en-US" smtClean="0"/>
              <a:t>22</a:t>
            </a:fld>
            <a:endParaRPr lang="en-US"/>
          </a:p>
        </p:txBody>
      </p:sp>
    </p:spTree>
    <p:extLst>
      <p:ext uri="{BB962C8B-B14F-4D97-AF65-F5344CB8AC3E}">
        <p14:creationId xmlns:p14="http://schemas.microsoft.com/office/powerpoint/2010/main" val="1195650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dirty="0"/>
          </a:p>
        </p:txBody>
      </p:sp>
      <p:sp>
        <p:nvSpPr>
          <p:cNvPr id="4" name="Slide Number Placeholder 3"/>
          <p:cNvSpPr>
            <a:spLocks noGrp="1"/>
          </p:cNvSpPr>
          <p:nvPr>
            <p:ph type="sldNum" sz="quarter" idx="5"/>
          </p:nvPr>
        </p:nvSpPr>
        <p:spPr/>
        <p:txBody>
          <a:bodyPr/>
          <a:lstStyle/>
          <a:p>
            <a:fld id="{53DE84E9-04CA-6F49-A336-ADEC0B0DCE09}" type="slidenum">
              <a:rPr lang="en-US" smtClean="0"/>
              <a:t>23</a:t>
            </a:fld>
            <a:endParaRPr lang="en-US"/>
          </a:p>
        </p:txBody>
      </p:sp>
    </p:spTree>
    <p:extLst>
      <p:ext uri="{BB962C8B-B14F-4D97-AF65-F5344CB8AC3E}">
        <p14:creationId xmlns:p14="http://schemas.microsoft.com/office/powerpoint/2010/main" val="27389509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dirty="0"/>
          </a:p>
        </p:txBody>
      </p:sp>
      <p:sp>
        <p:nvSpPr>
          <p:cNvPr id="4" name="Slide Number Placeholder 3"/>
          <p:cNvSpPr>
            <a:spLocks noGrp="1"/>
          </p:cNvSpPr>
          <p:nvPr>
            <p:ph type="sldNum" sz="quarter" idx="5"/>
          </p:nvPr>
        </p:nvSpPr>
        <p:spPr/>
        <p:txBody>
          <a:bodyPr/>
          <a:lstStyle/>
          <a:p>
            <a:fld id="{53DE84E9-04CA-6F49-A336-ADEC0B0DCE09}" type="slidenum">
              <a:rPr lang="en-US" smtClean="0"/>
              <a:t>24</a:t>
            </a:fld>
            <a:endParaRPr lang="en-US"/>
          </a:p>
        </p:txBody>
      </p:sp>
    </p:spTree>
    <p:extLst>
      <p:ext uri="{BB962C8B-B14F-4D97-AF65-F5344CB8AC3E}">
        <p14:creationId xmlns:p14="http://schemas.microsoft.com/office/powerpoint/2010/main" val="3445646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dirty="0"/>
          </a:p>
        </p:txBody>
      </p:sp>
      <p:sp>
        <p:nvSpPr>
          <p:cNvPr id="4" name="Slide Number Placeholder 3"/>
          <p:cNvSpPr>
            <a:spLocks noGrp="1"/>
          </p:cNvSpPr>
          <p:nvPr>
            <p:ph type="sldNum" sz="quarter" idx="5"/>
          </p:nvPr>
        </p:nvSpPr>
        <p:spPr/>
        <p:txBody>
          <a:bodyPr/>
          <a:lstStyle/>
          <a:p>
            <a:fld id="{53DE84E9-04CA-6F49-A336-ADEC0B0DCE09}" type="slidenum">
              <a:rPr lang="en-US" smtClean="0"/>
              <a:t>25</a:t>
            </a:fld>
            <a:endParaRPr lang="en-US"/>
          </a:p>
        </p:txBody>
      </p:sp>
    </p:spTree>
    <p:extLst>
      <p:ext uri="{BB962C8B-B14F-4D97-AF65-F5344CB8AC3E}">
        <p14:creationId xmlns:p14="http://schemas.microsoft.com/office/powerpoint/2010/main" val="2823456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dirty="0"/>
          </a:p>
        </p:txBody>
      </p:sp>
      <p:sp>
        <p:nvSpPr>
          <p:cNvPr id="4" name="Slide Number Placeholder 3"/>
          <p:cNvSpPr>
            <a:spLocks noGrp="1"/>
          </p:cNvSpPr>
          <p:nvPr>
            <p:ph type="sldNum" sz="quarter" idx="5"/>
          </p:nvPr>
        </p:nvSpPr>
        <p:spPr/>
        <p:txBody>
          <a:bodyPr/>
          <a:lstStyle/>
          <a:p>
            <a:fld id="{53DE84E9-04CA-6F49-A336-ADEC0B0DCE09}" type="slidenum">
              <a:rPr lang="en-US" smtClean="0"/>
              <a:t>3</a:t>
            </a:fld>
            <a:endParaRPr lang="en-US"/>
          </a:p>
        </p:txBody>
      </p:sp>
    </p:spTree>
    <p:extLst>
      <p:ext uri="{BB962C8B-B14F-4D97-AF65-F5344CB8AC3E}">
        <p14:creationId xmlns:p14="http://schemas.microsoft.com/office/powerpoint/2010/main" val="3018311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dirty="0"/>
          </a:p>
        </p:txBody>
      </p:sp>
      <p:sp>
        <p:nvSpPr>
          <p:cNvPr id="4" name="Slide Number Placeholder 3"/>
          <p:cNvSpPr>
            <a:spLocks noGrp="1"/>
          </p:cNvSpPr>
          <p:nvPr>
            <p:ph type="sldNum" sz="quarter" idx="5"/>
          </p:nvPr>
        </p:nvSpPr>
        <p:spPr/>
        <p:txBody>
          <a:bodyPr/>
          <a:lstStyle/>
          <a:p>
            <a:fld id="{53DE84E9-04CA-6F49-A336-ADEC0B0DCE09}" type="slidenum">
              <a:rPr lang="en-US" smtClean="0"/>
              <a:t>4</a:t>
            </a:fld>
            <a:endParaRPr lang="en-US"/>
          </a:p>
        </p:txBody>
      </p:sp>
    </p:spTree>
    <p:extLst>
      <p:ext uri="{BB962C8B-B14F-4D97-AF65-F5344CB8AC3E}">
        <p14:creationId xmlns:p14="http://schemas.microsoft.com/office/powerpoint/2010/main" val="1504627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dirty="0"/>
          </a:p>
        </p:txBody>
      </p:sp>
      <p:sp>
        <p:nvSpPr>
          <p:cNvPr id="4" name="Slide Number Placeholder 3"/>
          <p:cNvSpPr>
            <a:spLocks noGrp="1"/>
          </p:cNvSpPr>
          <p:nvPr>
            <p:ph type="sldNum" sz="quarter" idx="5"/>
          </p:nvPr>
        </p:nvSpPr>
        <p:spPr/>
        <p:txBody>
          <a:bodyPr/>
          <a:lstStyle/>
          <a:p>
            <a:fld id="{53DE84E9-04CA-6F49-A336-ADEC0B0DCE09}" type="slidenum">
              <a:rPr lang="en-US" smtClean="0"/>
              <a:t>5</a:t>
            </a:fld>
            <a:endParaRPr lang="en-US"/>
          </a:p>
        </p:txBody>
      </p:sp>
    </p:spTree>
    <p:extLst>
      <p:ext uri="{BB962C8B-B14F-4D97-AF65-F5344CB8AC3E}">
        <p14:creationId xmlns:p14="http://schemas.microsoft.com/office/powerpoint/2010/main" val="739726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dirty="0"/>
          </a:p>
        </p:txBody>
      </p:sp>
      <p:sp>
        <p:nvSpPr>
          <p:cNvPr id="4" name="Slide Number Placeholder 3"/>
          <p:cNvSpPr>
            <a:spLocks noGrp="1"/>
          </p:cNvSpPr>
          <p:nvPr>
            <p:ph type="sldNum" sz="quarter" idx="5"/>
          </p:nvPr>
        </p:nvSpPr>
        <p:spPr/>
        <p:txBody>
          <a:bodyPr/>
          <a:lstStyle/>
          <a:p>
            <a:fld id="{53DE84E9-04CA-6F49-A336-ADEC0B0DCE09}" type="slidenum">
              <a:rPr lang="en-US" smtClean="0"/>
              <a:t>6</a:t>
            </a:fld>
            <a:endParaRPr lang="en-US"/>
          </a:p>
        </p:txBody>
      </p:sp>
    </p:spTree>
    <p:extLst>
      <p:ext uri="{BB962C8B-B14F-4D97-AF65-F5344CB8AC3E}">
        <p14:creationId xmlns:p14="http://schemas.microsoft.com/office/powerpoint/2010/main" val="952654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dirty="0"/>
          </a:p>
        </p:txBody>
      </p:sp>
      <p:sp>
        <p:nvSpPr>
          <p:cNvPr id="4" name="Slide Number Placeholder 3"/>
          <p:cNvSpPr>
            <a:spLocks noGrp="1"/>
          </p:cNvSpPr>
          <p:nvPr>
            <p:ph type="sldNum" sz="quarter" idx="5"/>
          </p:nvPr>
        </p:nvSpPr>
        <p:spPr/>
        <p:txBody>
          <a:bodyPr/>
          <a:lstStyle/>
          <a:p>
            <a:fld id="{53DE84E9-04CA-6F49-A336-ADEC0B0DCE09}" type="slidenum">
              <a:rPr lang="en-US" smtClean="0"/>
              <a:t>7</a:t>
            </a:fld>
            <a:endParaRPr lang="en-US"/>
          </a:p>
        </p:txBody>
      </p:sp>
    </p:spTree>
    <p:extLst>
      <p:ext uri="{BB962C8B-B14F-4D97-AF65-F5344CB8AC3E}">
        <p14:creationId xmlns:p14="http://schemas.microsoft.com/office/powerpoint/2010/main" val="434030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dirty="0"/>
          </a:p>
        </p:txBody>
      </p:sp>
      <p:sp>
        <p:nvSpPr>
          <p:cNvPr id="4" name="Slide Number Placeholder 3"/>
          <p:cNvSpPr>
            <a:spLocks noGrp="1"/>
          </p:cNvSpPr>
          <p:nvPr>
            <p:ph type="sldNum" sz="quarter" idx="5"/>
          </p:nvPr>
        </p:nvSpPr>
        <p:spPr/>
        <p:txBody>
          <a:bodyPr/>
          <a:lstStyle/>
          <a:p>
            <a:fld id="{53DE84E9-04CA-6F49-A336-ADEC0B0DCE09}" type="slidenum">
              <a:rPr lang="en-US" smtClean="0"/>
              <a:t>8</a:t>
            </a:fld>
            <a:endParaRPr lang="en-US"/>
          </a:p>
        </p:txBody>
      </p:sp>
    </p:spTree>
    <p:extLst>
      <p:ext uri="{BB962C8B-B14F-4D97-AF65-F5344CB8AC3E}">
        <p14:creationId xmlns:p14="http://schemas.microsoft.com/office/powerpoint/2010/main" val="709323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dirty="0"/>
          </a:p>
        </p:txBody>
      </p:sp>
      <p:sp>
        <p:nvSpPr>
          <p:cNvPr id="4" name="Slide Number Placeholder 3"/>
          <p:cNvSpPr>
            <a:spLocks noGrp="1"/>
          </p:cNvSpPr>
          <p:nvPr>
            <p:ph type="sldNum" sz="quarter" idx="5"/>
          </p:nvPr>
        </p:nvSpPr>
        <p:spPr/>
        <p:txBody>
          <a:bodyPr/>
          <a:lstStyle/>
          <a:p>
            <a:fld id="{53DE84E9-04CA-6F49-A336-ADEC0B0DCE09}" type="slidenum">
              <a:rPr lang="en-US" smtClean="0"/>
              <a:t>10</a:t>
            </a:fld>
            <a:endParaRPr lang="en-US"/>
          </a:p>
        </p:txBody>
      </p:sp>
    </p:spTree>
    <p:extLst>
      <p:ext uri="{BB962C8B-B14F-4D97-AF65-F5344CB8AC3E}">
        <p14:creationId xmlns:p14="http://schemas.microsoft.com/office/powerpoint/2010/main" val="3228548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DE84E9-04CA-6F49-A336-ADEC0B0DCE09}" type="slidenum">
              <a:rPr lang="en-US" smtClean="0"/>
              <a:t>12</a:t>
            </a:fld>
            <a:endParaRPr lang="en-US"/>
          </a:p>
        </p:txBody>
      </p:sp>
    </p:spTree>
    <p:extLst>
      <p:ext uri="{BB962C8B-B14F-4D97-AF65-F5344CB8AC3E}">
        <p14:creationId xmlns:p14="http://schemas.microsoft.com/office/powerpoint/2010/main" val="2392053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de-DE"/>
              <a:t>13.08.2019</a:t>
            </a:r>
            <a:endParaRPr lang="en-US"/>
          </a:p>
        </p:txBody>
      </p:sp>
      <p:sp>
        <p:nvSpPr>
          <p:cNvPr id="5" name="Footer Placeholder 4"/>
          <p:cNvSpPr>
            <a:spLocks noGrp="1"/>
          </p:cNvSpPr>
          <p:nvPr>
            <p:ph type="ftr" sz="quarter" idx="11"/>
          </p:nvPr>
        </p:nvSpPr>
        <p:spPr/>
        <p:txBody>
          <a:bodyPr/>
          <a:lstStyle/>
          <a:p>
            <a:r>
              <a:rPr lang="en"/>
              <a:t>Application of Parallel MCMC Sampling for Proton Bunch Analysis in the AWAKE Experiment </a:t>
            </a:r>
            <a:endParaRPr lang="en-US"/>
          </a:p>
        </p:txBody>
      </p:sp>
      <p:sp>
        <p:nvSpPr>
          <p:cNvPr id="6" name="Slide Number Placeholder 5"/>
          <p:cNvSpPr>
            <a:spLocks noGrp="1"/>
          </p:cNvSpPr>
          <p:nvPr>
            <p:ph type="sldNum" sz="quarter" idx="12"/>
          </p:nvPr>
        </p:nvSpPr>
        <p:spPr/>
        <p:txBody>
          <a:bodyPr/>
          <a:lstStyle/>
          <a:p>
            <a:fld id="{2C9E69F3-FDD2-AA48-8EEE-76F2CC8FE055}" type="slidenum">
              <a:rPr lang="en-US" smtClean="0"/>
              <a:t>‹#›</a:t>
            </a:fld>
            <a:endParaRPr lang="en-US"/>
          </a:p>
        </p:txBody>
      </p:sp>
    </p:spTree>
    <p:extLst>
      <p:ext uri="{BB962C8B-B14F-4D97-AF65-F5344CB8AC3E}">
        <p14:creationId xmlns:p14="http://schemas.microsoft.com/office/powerpoint/2010/main" val="244371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de-DE"/>
              <a:t>13.08.2019</a:t>
            </a:r>
            <a:endParaRPr lang="en-US"/>
          </a:p>
        </p:txBody>
      </p:sp>
      <p:sp>
        <p:nvSpPr>
          <p:cNvPr id="5" name="Footer Placeholder 4"/>
          <p:cNvSpPr>
            <a:spLocks noGrp="1"/>
          </p:cNvSpPr>
          <p:nvPr>
            <p:ph type="ftr" sz="quarter" idx="11"/>
          </p:nvPr>
        </p:nvSpPr>
        <p:spPr/>
        <p:txBody>
          <a:bodyPr/>
          <a:lstStyle/>
          <a:p>
            <a:r>
              <a:rPr lang="en"/>
              <a:t>Application of Parallel MCMC Sampling for Proton Bunch Analysis in the AWAKE Experiment </a:t>
            </a:r>
            <a:endParaRPr lang="en-US"/>
          </a:p>
        </p:txBody>
      </p:sp>
      <p:sp>
        <p:nvSpPr>
          <p:cNvPr id="6" name="Slide Number Placeholder 5"/>
          <p:cNvSpPr>
            <a:spLocks noGrp="1"/>
          </p:cNvSpPr>
          <p:nvPr>
            <p:ph type="sldNum" sz="quarter" idx="12"/>
          </p:nvPr>
        </p:nvSpPr>
        <p:spPr/>
        <p:txBody>
          <a:bodyPr/>
          <a:lstStyle/>
          <a:p>
            <a:fld id="{2C9E69F3-FDD2-AA48-8EEE-76F2CC8FE055}" type="slidenum">
              <a:rPr lang="en-US" smtClean="0"/>
              <a:t>‹#›</a:t>
            </a:fld>
            <a:endParaRPr lang="en-US"/>
          </a:p>
        </p:txBody>
      </p:sp>
    </p:spTree>
    <p:extLst>
      <p:ext uri="{BB962C8B-B14F-4D97-AF65-F5344CB8AC3E}">
        <p14:creationId xmlns:p14="http://schemas.microsoft.com/office/powerpoint/2010/main" val="1848452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de-DE"/>
              <a:t>13.08.2019</a:t>
            </a:r>
            <a:endParaRPr lang="en-US"/>
          </a:p>
        </p:txBody>
      </p:sp>
      <p:sp>
        <p:nvSpPr>
          <p:cNvPr id="5" name="Footer Placeholder 4"/>
          <p:cNvSpPr>
            <a:spLocks noGrp="1"/>
          </p:cNvSpPr>
          <p:nvPr>
            <p:ph type="ftr" sz="quarter" idx="11"/>
          </p:nvPr>
        </p:nvSpPr>
        <p:spPr/>
        <p:txBody>
          <a:bodyPr/>
          <a:lstStyle/>
          <a:p>
            <a:r>
              <a:rPr lang="en"/>
              <a:t>Application of Parallel MCMC Sampling for Proton Bunch Analysis in the AWAKE Experiment </a:t>
            </a:r>
            <a:endParaRPr lang="en-US"/>
          </a:p>
        </p:txBody>
      </p:sp>
      <p:sp>
        <p:nvSpPr>
          <p:cNvPr id="6" name="Slide Number Placeholder 5"/>
          <p:cNvSpPr>
            <a:spLocks noGrp="1"/>
          </p:cNvSpPr>
          <p:nvPr>
            <p:ph type="sldNum" sz="quarter" idx="12"/>
          </p:nvPr>
        </p:nvSpPr>
        <p:spPr/>
        <p:txBody>
          <a:bodyPr/>
          <a:lstStyle/>
          <a:p>
            <a:fld id="{2C9E69F3-FDD2-AA48-8EEE-76F2CC8FE055}" type="slidenum">
              <a:rPr lang="en-US" smtClean="0"/>
              <a:t>‹#›</a:t>
            </a:fld>
            <a:endParaRPr lang="en-US"/>
          </a:p>
        </p:txBody>
      </p:sp>
    </p:spTree>
    <p:extLst>
      <p:ext uri="{BB962C8B-B14F-4D97-AF65-F5344CB8AC3E}">
        <p14:creationId xmlns:p14="http://schemas.microsoft.com/office/powerpoint/2010/main" val="1608033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de-DE"/>
              <a:t>13.08.2019</a:t>
            </a:r>
            <a:endParaRPr lang="en-US"/>
          </a:p>
        </p:txBody>
      </p:sp>
      <p:sp>
        <p:nvSpPr>
          <p:cNvPr id="5" name="Footer Placeholder 4"/>
          <p:cNvSpPr>
            <a:spLocks noGrp="1"/>
          </p:cNvSpPr>
          <p:nvPr>
            <p:ph type="ftr" sz="quarter" idx="11"/>
          </p:nvPr>
        </p:nvSpPr>
        <p:spPr/>
        <p:txBody>
          <a:bodyPr/>
          <a:lstStyle/>
          <a:p>
            <a:r>
              <a:rPr lang="en"/>
              <a:t>Application of Parallel MCMC Sampling for Proton Bunch Analysis in the AWAKE Experiment </a:t>
            </a:r>
            <a:endParaRPr lang="en-US"/>
          </a:p>
        </p:txBody>
      </p:sp>
      <p:sp>
        <p:nvSpPr>
          <p:cNvPr id="6" name="Slide Number Placeholder 5"/>
          <p:cNvSpPr>
            <a:spLocks noGrp="1"/>
          </p:cNvSpPr>
          <p:nvPr>
            <p:ph type="sldNum" sz="quarter" idx="12"/>
          </p:nvPr>
        </p:nvSpPr>
        <p:spPr/>
        <p:txBody>
          <a:bodyPr/>
          <a:lstStyle/>
          <a:p>
            <a:fld id="{2C9E69F3-FDD2-AA48-8EEE-76F2CC8FE055}" type="slidenum">
              <a:rPr lang="en-US" smtClean="0"/>
              <a:t>‹#›</a:t>
            </a:fld>
            <a:endParaRPr lang="en-US"/>
          </a:p>
        </p:txBody>
      </p:sp>
    </p:spTree>
    <p:extLst>
      <p:ext uri="{BB962C8B-B14F-4D97-AF65-F5344CB8AC3E}">
        <p14:creationId xmlns:p14="http://schemas.microsoft.com/office/powerpoint/2010/main" val="1806429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de-DE"/>
              <a:t>13.08.2019</a:t>
            </a:r>
            <a:endParaRPr lang="en-US"/>
          </a:p>
        </p:txBody>
      </p:sp>
      <p:sp>
        <p:nvSpPr>
          <p:cNvPr id="5" name="Footer Placeholder 4"/>
          <p:cNvSpPr>
            <a:spLocks noGrp="1"/>
          </p:cNvSpPr>
          <p:nvPr>
            <p:ph type="ftr" sz="quarter" idx="11"/>
          </p:nvPr>
        </p:nvSpPr>
        <p:spPr/>
        <p:txBody>
          <a:bodyPr/>
          <a:lstStyle/>
          <a:p>
            <a:r>
              <a:rPr lang="en"/>
              <a:t>Application of Parallel MCMC Sampling for Proton Bunch Analysis in the AWAKE Experiment </a:t>
            </a:r>
            <a:endParaRPr lang="en-US"/>
          </a:p>
        </p:txBody>
      </p:sp>
      <p:sp>
        <p:nvSpPr>
          <p:cNvPr id="6" name="Slide Number Placeholder 5"/>
          <p:cNvSpPr>
            <a:spLocks noGrp="1"/>
          </p:cNvSpPr>
          <p:nvPr>
            <p:ph type="sldNum" sz="quarter" idx="12"/>
          </p:nvPr>
        </p:nvSpPr>
        <p:spPr/>
        <p:txBody>
          <a:bodyPr/>
          <a:lstStyle/>
          <a:p>
            <a:fld id="{2C9E69F3-FDD2-AA48-8EEE-76F2CC8FE055}" type="slidenum">
              <a:rPr lang="en-US" smtClean="0"/>
              <a:t>‹#›</a:t>
            </a:fld>
            <a:endParaRPr lang="en-US"/>
          </a:p>
        </p:txBody>
      </p:sp>
    </p:spTree>
    <p:extLst>
      <p:ext uri="{BB962C8B-B14F-4D97-AF65-F5344CB8AC3E}">
        <p14:creationId xmlns:p14="http://schemas.microsoft.com/office/powerpoint/2010/main" val="1834369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de-DE"/>
              <a:t>13.08.2019</a:t>
            </a:r>
            <a:endParaRPr lang="en-US"/>
          </a:p>
        </p:txBody>
      </p:sp>
      <p:sp>
        <p:nvSpPr>
          <p:cNvPr id="6" name="Footer Placeholder 5"/>
          <p:cNvSpPr>
            <a:spLocks noGrp="1"/>
          </p:cNvSpPr>
          <p:nvPr>
            <p:ph type="ftr" sz="quarter" idx="11"/>
          </p:nvPr>
        </p:nvSpPr>
        <p:spPr/>
        <p:txBody>
          <a:bodyPr/>
          <a:lstStyle/>
          <a:p>
            <a:r>
              <a:rPr lang="en"/>
              <a:t>Application of Parallel MCMC Sampling for Proton Bunch Analysis in the AWAKE Experiment </a:t>
            </a:r>
            <a:endParaRPr lang="en-US"/>
          </a:p>
        </p:txBody>
      </p:sp>
      <p:sp>
        <p:nvSpPr>
          <p:cNvPr id="7" name="Slide Number Placeholder 6"/>
          <p:cNvSpPr>
            <a:spLocks noGrp="1"/>
          </p:cNvSpPr>
          <p:nvPr>
            <p:ph type="sldNum" sz="quarter" idx="12"/>
          </p:nvPr>
        </p:nvSpPr>
        <p:spPr/>
        <p:txBody>
          <a:bodyPr/>
          <a:lstStyle/>
          <a:p>
            <a:fld id="{2C9E69F3-FDD2-AA48-8EEE-76F2CC8FE055}" type="slidenum">
              <a:rPr lang="en-US" smtClean="0"/>
              <a:t>‹#›</a:t>
            </a:fld>
            <a:endParaRPr lang="en-US"/>
          </a:p>
        </p:txBody>
      </p:sp>
    </p:spTree>
    <p:extLst>
      <p:ext uri="{BB962C8B-B14F-4D97-AF65-F5344CB8AC3E}">
        <p14:creationId xmlns:p14="http://schemas.microsoft.com/office/powerpoint/2010/main" val="3988205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de-DE"/>
              <a:t>13.08.2019</a:t>
            </a:r>
            <a:endParaRPr lang="en-US"/>
          </a:p>
        </p:txBody>
      </p:sp>
      <p:sp>
        <p:nvSpPr>
          <p:cNvPr id="8" name="Footer Placeholder 7"/>
          <p:cNvSpPr>
            <a:spLocks noGrp="1"/>
          </p:cNvSpPr>
          <p:nvPr>
            <p:ph type="ftr" sz="quarter" idx="11"/>
          </p:nvPr>
        </p:nvSpPr>
        <p:spPr/>
        <p:txBody>
          <a:bodyPr/>
          <a:lstStyle/>
          <a:p>
            <a:r>
              <a:rPr lang="en"/>
              <a:t>Application of Parallel MCMC Sampling for Proton Bunch Analysis in the AWAKE Experiment </a:t>
            </a:r>
            <a:endParaRPr lang="en-US"/>
          </a:p>
        </p:txBody>
      </p:sp>
      <p:sp>
        <p:nvSpPr>
          <p:cNvPr id="9" name="Slide Number Placeholder 8"/>
          <p:cNvSpPr>
            <a:spLocks noGrp="1"/>
          </p:cNvSpPr>
          <p:nvPr>
            <p:ph type="sldNum" sz="quarter" idx="12"/>
          </p:nvPr>
        </p:nvSpPr>
        <p:spPr/>
        <p:txBody>
          <a:bodyPr/>
          <a:lstStyle/>
          <a:p>
            <a:fld id="{2C9E69F3-FDD2-AA48-8EEE-76F2CC8FE055}" type="slidenum">
              <a:rPr lang="en-US" smtClean="0"/>
              <a:t>‹#›</a:t>
            </a:fld>
            <a:endParaRPr lang="en-US"/>
          </a:p>
        </p:txBody>
      </p:sp>
    </p:spTree>
    <p:extLst>
      <p:ext uri="{BB962C8B-B14F-4D97-AF65-F5344CB8AC3E}">
        <p14:creationId xmlns:p14="http://schemas.microsoft.com/office/powerpoint/2010/main" val="2424450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de-DE"/>
              <a:t>13.08.2019</a:t>
            </a:r>
            <a:endParaRPr lang="en-US"/>
          </a:p>
        </p:txBody>
      </p:sp>
      <p:sp>
        <p:nvSpPr>
          <p:cNvPr id="4" name="Footer Placeholder 3"/>
          <p:cNvSpPr>
            <a:spLocks noGrp="1"/>
          </p:cNvSpPr>
          <p:nvPr>
            <p:ph type="ftr" sz="quarter" idx="11"/>
          </p:nvPr>
        </p:nvSpPr>
        <p:spPr/>
        <p:txBody>
          <a:bodyPr/>
          <a:lstStyle/>
          <a:p>
            <a:r>
              <a:rPr lang="en"/>
              <a:t>Application of Parallel MCMC Sampling for Proton Bunch Analysis in the AWAKE Experiment </a:t>
            </a:r>
            <a:endParaRPr lang="en-US"/>
          </a:p>
        </p:txBody>
      </p:sp>
      <p:sp>
        <p:nvSpPr>
          <p:cNvPr id="5" name="Slide Number Placeholder 4"/>
          <p:cNvSpPr>
            <a:spLocks noGrp="1"/>
          </p:cNvSpPr>
          <p:nvPr>
            <p:ph type="sldNum" sz="quarter" idx="12"/>
          </p:nvPr>
        </p:nvSpPr>
        <p:spPr/>
        <p:txBody>
          <a:bodyPr/>
          <a:lstStyle/>
          <a:p>
            <a:fld id="{2C9E69F3-FDD2-AA48-8EEE-76F2CC8FE055}" type="slidenum">
              <a:rPr lang="en-US" smtClean="0"/>
              <a:t>‹#›</a:t>
            </a:fld>
            <a:endParaRPr lang="en-US"/>
          </a:p>
        </p:txBody>
      </p:sp>
    </p:spTree>
    <p:extLst>
      <p:ext uri="{BB962C8B-B14F-4D97-AF65-F5344CB8AC3E}">
        <p14:creationId xmlns:p14="http://schemas.microsoft.com/office/powerpoint/2010/main" val="3101312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e-DE"/>
              <a:t>13.08.2019</a:t>
            </a:r>
            <a:endParaRPr lang="en-US"/>
          </a:p>
        </p:txBody>
      </p:sp>
      <p:sp>
        <p:nvSpPr>
          <p:cNvPr id="3" name="Footer Placeholder 2"/>
          <p:cNvSpPr>
            <a:spLocks noGrp="1"/>
          </p:cNvSpPr>
          <p:nvPr>
            <p:ph type="ftr" sz="quarter" idx="11"/>
          </p:nvPr>
        </p:nvSpPr>
        <p:spPr/>
        <p:txBody>
          <a:bodyPr/>
          <a:lstStyle/>
          <a:p>
            <a:r>
              <a:rPr lang="en"/>
              <a:t>Application of Parallel MCMC Sampling for Proton Bunch Analysis in the AWAKE Experiment </a:t>
            </a:r>
            <a:endParaRPr lang="en-US"/>
          </a:p>
        </p:txBody>
      </p:sp>
      <p:sp>
        <p:nvSpPr>
          <p:cNvPr id="4" name="Slide Number Placeholder 3"/>
          <p:cNvSpPr>
            <a:spLocks noGrp="1"/>
          </p:cNvSpPr>
          <p:nvPr>
            <p:ph type="sldNum" sz="quarter" idx="12"/>
          </p:nvPr>
        </p:nvSpPr>
        <p:spPr/>
        <p:txBody>
          <a:bodyPr/>
          <a:lstStyle/>
          <a:p>
            <a:fld id="{2C9E69F3-FDD2-AA48-8EEE-76F2CC8FE055}" type="slidenum">
              <a:rPr lang="en-US" smtClean="0"/>
              <a:t>‹#›</a:t>
            </a:fld>
            <a:endParaRPr lang="en-US"/>
          </a:p>
        </p:txBody>
      </p:sp>
    </p:spTree>
    <p:extLst>
      <p:ext uri="{BB962C8B-B14F-4D97-AF65-F5344CB8AC3E}">
        <p14:creationId xmlns:p14="http://schemas.microsoft.com/office/powerpoint/2010/main" val="2729618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de-DE"/>
              <a:t>13.08.2019</a:t>
            </a:r>
            <a:endParaRPr lang="en-US"/>
          </a:p>
        </p:txBody>
      </p:sp>
      <p:sp>
        <p:nvSpPr>
          <p:cNvPr id="6" name="Footer Placeholder 5"/>
          <p:cNvSpPr>
            <a:spLocks noGrp="1"/>
          </p:cNvSpPr>
          <p:nvPr>
            <p:ph type="ftr" sz="quarter" idx="11"/>
          </p:nvPr>
        </p:nvSpPr>
        <p:spPr/>
        <p:txBody>
          <a:bodyPr/>
          <a:lstStyle/>
          <a:p>
            <a:r>
              <a:rPr lang="en"/>
              <a:t>Application of Parallel MCMC Sampling for Proton Bunch Analysis in the AWAKE Experiment </a:t>
            </a:r>
            <a:endParaRPr lang="en-US"/>
          </a:p>
        </p:txBody>
      </p:sp>
      <p:sp>
        <p:nvSpPr>
          <p:cNvPr id="7" name="Slide Number Placeholder 6"/>
          <p:cNvSpPr>
            <a:spLocks noGrp="1"/>
          </p:cNvSpPr>
          <p:nvPr>
            <p:ph type="sldNum" sz="quarter" idx="12"/>
          </p:nvPr>
        </p:nvSpPr>
        <p:spPr/>
        <p:txBody>
          <a:bodyPr/>
          <a:lstStyle/>
          <a:p>
            <a:fld id="{2C9E69F3-FDD2-AA48-8EEE-76F2CC8FE055}" type="slidenum">
              <a:rPr lang="en-US" smtClean="0"/>
              <a:t>‹#›</a:t>
            </a:fld>
            <a:endParaRPr lang="en-US"/>
          </a:p>
        </p:txBody>
      </p:sp>
    </p:spTree>
    <p:extLst>
      <p:ext uri="{BB962C8B-B14F-4D97-AF65-F5344CB8AC3E}">
        <p14:creationId xmlns:p14="http://schemas.microsoft.com/office/powerpoint/2010/main" val="3984471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de-DE"/>
              <a:t>13.08.2019</a:t>
            </a:r>
            <a:endParaRPr lang="en-US"/>
          </a:p>
        </p:txBody>
      </p:sp>
      <p:sp>
        <p:nvSpPr>
          <p:cNvPr id="6" name="Footer Placeholder 5"/>
          <p:cNvSpPr>
            <a:spLocks noGrp="1"/>
          </p:cNvSpPr>
          <p:nvPr>
            <p:ph type="ftr" sz="quarter" idx="11"/>
          </p:nvPr>
        </p:nvSpPr>
        <p:spPr/>
        <p:txBody>
          <a:bodyPr/>
          <a:lstStyle/>
          <a:p>
            <a:r>
              <a:rPr lang="en"/>
              <a:t>Application of Parallel MCMC Sampling for Proton Bunch Analysis in the AWAKE Experiment </a:t>
            </a:r>
            <a:endParaRPr lang="en-US"/>
          </a:p>
        </p:txBody>
      </p:sp>
      <p:sp>
        <p:nvSpPr>
          <p:cNvPr id="7" name="Slide Number Placeholder 6"/>
          <p:cNvSpPr>
            <a:spLocks noGrp="1"/>
          </p:cNvSpPr>
          <p:nvPr>
            <p:ph type="sldNum" sz="quarter" idx="12"/>
          </p:nvPr>
        </p:nvSpPr>
        <p:spPr/>
        <p:txBody>
          <a:bodyPr/>
          <a:lstStyle/>
          <a:p>
            <a:fld id="{2C9E69F3-FDD2-AA48-8EEE-76F2CC8FE055}" type="slidenum">
              <a:rPr lang="en-US" smtClean="0"/>
              <a:t>‹#›</a:t>
            </a:fld>
            <a:endParaRPr lang="en-US"/>
          </a:p>
        </p:txBody>
      </p:sp>
    </p:spTree>
    <p:extLst>
      <p:ext uri="{BB962C8B-B14F-4D97-AF65-F5344CB8AC3E}">
        <p14:creationId xmlns:p14="http://schemas.microsoft.com/office/powerpoint/2010/main" val="2837416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DE"/>
              <a:t>13.08.2019</a:t>
            </a: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
              <a:t>Application of Parallel MCMC Sampling for Proton Bunch Analysis in the AWAKE Experiment </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9E69F3-FDD2-AA48-8EEE-76F2CC8FE055}" type="slidenum">
              <a:rPr lang="en-US" smtClean="0"/>
              <a:t>‹#›</a:t>
            </a:fld>
            <a:endParaRPr lang="en-US"/>
          </a:p>
        </p:txBody>
      </p:sp>
    </p:spTree>
    <p:extLst>
      <p:ext uri="{BB962C8B-B14F-4D97-AF65-F5344CB8AC3E}">
        <p14:creationId xmlns:p14="http://schemas.microsoft.com/office/powerpoint/2010/main" val="117666739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tiff"/><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1.sv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hyperlink" Target="https://bat.mpp.mpg.de/" TargetMode="External"/><Relationship Id="rId13" Type="http://schemas.openxmlformats.org/officeDocument/2006/relationships/image" Target="../media/image42.png"/><Relationship Id="rId3" Type="http://schemas.openxmlformats.org/officeDocument/2006/relationships/image" Target="../media/image33.svg"/><Relationship Id="rId7" Type="http://schemas.openxmlformats.org/officeDocument/2006/relationships/hyperlink" Target="https://github.com/bat/BAT.jl" TargetMode="External"/><Relationship Id="rId12" Type="http://schemas.openxmlformats.org/officeDocument/2006/relationships/image" Target="../media/image40.svg"/><Relationship Id="rId2" Type="http://schemas.openxmlformats.org/officeDocument/2006/relationships/image" Target="../media/image32.png"/><Relationship Id="rId16" Type="http://schemas.openxmlformats.org/officeDocument/2006/relationships/image" Target="../media/image46.sv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39.png"/><Relationship Id="rId5" Type="http://schemas.openxmlformats.org/officeDocument/2006/relationships/image" Target="../media/image35.svg"/><Relationship Id="rId15" Type="http://schemas.openxmlformats.org/officeDocument/2006/relationships/image" Target="../media/image45.png"/><Relationship Id="rId10" Type="http://schemas.openxmlformats.org/officeDocument/2006/relationships/image" Target="../media/image38.svg"/><Relationship Id="rId4" Type="http://schemas.openxmlformats.org/officeDocument/2006/relationships/image" Target="../media/image34.png"/><Relationship Id="rId9" Type="http://schemas.openxmlformats.org/officeDocument/2006/relationships/image" Target="../media/image37.png"/><Relationship Id="rId14" Type="http://schemas.openxmlformats.org/officeDocument/2006/relationships/image" Target="../media/image43.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hyperlink" Target="https://arxiv.org/abs/1808.08051" TargetMode="External"/><Relationship Id="rId7"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s://arxiv.org/abs/1808.08051" TargetMode="External"/><Relationship Id="rId7"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0.png"/><Relationship Id="rId7"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hyperlink" Target="https://arxiv.org/abs/1808.08051" TargetMode="External"/><Relationship Id="rId10" Type="http://schemas.openxmlformats.org/officeDocument/2006/relationships/image" Target="../media/image58.png"/><Relationship Id="rId4" Type="http://schemas.openxmlformats.org/officeDocument/2006/relationships/image" Target="../media/image51.svg"/><Relationship Id="rId9"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00.png"/><Relationship Id="rId5" Type="http://schemas.openxmlformats.org/officeDocument/2006/relationships/image" Target="../media/image62.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4.gif"/><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4.gif"/><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0.png"/><Relationship Id="rId4" Type="http://schemas.openxmlformats.org/officeDocument/2006/relationships/image" Target="../media/image6.tiff"/></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BC4F6-A3AA-A24E-B9B2-7B02F5689809}"/>
              </a:ext>
            </a:extLst>
          </p:cNvPr>
          <p:cNvSpPr>
            <a:spLocks noGrp="1"/>
          </p:cNvSpPr>
          <p:nvPr>
            <p:ph type="ctrTitle"/>
          </p:nvPr>
        </p:nvSpPr>
        <p:spPr>
          <a:xfrm>
            <a:off x="1500997" y="1725502"/>
            <a:ext cx="9144000" cy="2053300"/>
          </a:xfrm>
        </p:spPr>
        <p:txBody>
          <a:bodyPr>
            <a:noAutofit/>
          </a:bodyPr>
          <a:lstStyle/>
          <a:p>
            <a:r>
              <a:rPr lang="en" sz="4400" b="1" dirty="0"/>
              <a:t>Application of Parallel MCMC Sampling for Proton Bunch Analysis in the AWAKE Experiment</a:t>
            </a:r>
            <a:endParaRPr lang="en-US" sz="4400" b="1" dirty="0"/>
          </a:p>
        </p:txBody>
      </p:sp>
      <p:sp>
        <p:nvSpPr>
          <p:cNvPr id="3" name="Subtitle 2">
            <a:extLst>
              <a:ext uri="{FF2B5EF4-FFF2-40B4-BE49-F238E27FC236}">
                <a16:creationId xmlns:a16="http://schemas.microsoft.com/office/drawing/2014/main" id="{E732A846-18B9-2942-B6C5-9EE3C0877A17}"/>
              </a:ext>
            </a:extLst>
          </p:cNvPr>
          <p:cNvSpPr>
            <a:spLocks noGrp="1"/>
          </p:cNvSpPr>
          <p:nvPr>
            <p:ph type="subTitle" idx="1"/>
          </p:nvPr>
        </p:nvSpPr>
        <p:spPr>
          <a:xfrm>
            <a:off x="2407032" y="4465283"/>
            <a:ext cx="3299705" cy="1033757"/>
          </a:xfrm>
        </p:spPr>
        <p:txBody>
          <a:bodyPr>
            <a:normAutofit/>
          </a:bodyPr>
          <a:lstStyle/>
          <a:p>
            <a:pPr algn="l"/>
            <a:r>
              <a:rPr lang="en-US" sz="1800" dirty="0"/>
              <a:t>Student:  </a:t>
            </a:r>
            <a:r>
              <a:rPr lang="en-US" sz="1800" b="1" dirty="0" err="1"/>
              <a:t>Vasyl</a:t>
            </a:r>
            <a:r>
              <a:rPr lang="en-US" sz="1800" b="1" dirty="0"/>
              <a:t> Hafych</a:t>
            </a:r>
          </a:p>
        </p:txBody>
      </p:sp>
      <p:sp>
        <p:nvSpPr>
          <p:cNvPr id="4" name="Subtitle 2">
            <a:extLst>
              <a:ext uri="{FF2B5EF4-FFF2-40B4-BE49-F238E27FC236}">
                <a16:creationId xmlns:a16="http://schemas.microsoft.com/office/drawing/2014/main" id="{A0C47885-039B-5641-A95F-93837BEBE3BE}"/>
              </a:ext>
            </a:extLst>
          </p:cNvPr>
          <p:cNvSpPr txBox="1">
            <a:spLocks/>
          </p:cNvSpPr>
          <p:nvPr/>
        </p:nvSpPr>
        <p:spPr>
          <a:xfrm>
            <a:off x="6985174" y="4448293"/>
            <a:ext cx="5421693" cy="123783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t>Project supervisor:  </a:t>
            </a:r>
            <a:r>
              <a:rPr lang="en-US" sz="1800" b="1" dirty="0"/>
              <a:t>Allen Caldwell</a:t>
            </a:r>
          </a:p>
          <a:p>
            <a:pPr algn="l"/>
            <a:r>
              <a:rPr lang="en-US" sz="1800" dirty="0"/>
              <a:t>C2PAP supervisor: </a:t>
            </a:r>
            <a:r>
              <a:rPr lang="en-US" sz="1800" b="1" dirty="0"/>
              <a:t>Jovan </a:t>
            </a:r>
            <a:r>
              <a:rPr lang="en-US" sz="1800" b="1" dirty="0" err="1"/>
              <a:t>Mitrevski</a:t>
            </a:r>
            <a:endParaRPr lang="en-US" sz="1800" b="1" dirty="0"/>
          </a:p>
          <a:p>
            <a:pPr algn="l"/>
            <a:r>
              <a:rPr lang="en-US" sz="1800" dirty="0"/>
              <a:t>Co-Supervisor: </a:t>
            </a:r>
            <a:r>
              <a:rPr lang="en-US" sz="1800" b="1" dirty="0"/>
              <a:t>Oliver Schulz</a:t>
            </a:r>
          </a:p>
          <a:p>
            <a:pPr algn="l"/>
            <a:endParaRPr lang="en-US" sz="1800" dirty="0"/>
          </a:p>
          <a:p>
            <a:pPr algn="l"/>
            <a:endParaRPr lang="en-US" sz="1800" b="1" dirty="0"/>
          </a:p>
          <a:p>
            <a:pPr algn="l"/>
            <a:endParaRPr lang="en-US" sz="1800" dirty="0"/>
          </a:p>
        </p:txBody>
      </p:sp>
      <p:cxnSp>
        <p:nvCxnSpPr>
          <p:cNvPr id="8" name="Straight Connector 7">
            <a:extLst>
              <a:ext uri="{FF2B5EF4-FFF2-40B4-BE49-F238E27FC236}">
                <a16:creationId xmlns:a16="http://schemas.microsoft.com/office/drawing/2014/main" id="{7F382CBA-E17D-E04E-83C9-1CC51730FDB0}"/>
              </a:ext>
            </a:extLst>
          </p:cNvPr>
          <p:cNvCxnSpPr>
            <a:cxnSpLocks/>
          </p:cNvCxnSpPr>
          <p:nvPr/>
        </p:nvCxnSpPr>
        <p:spPr>
          <a:xfrm>
            <a:off x="2633172" y="4122042"/>
            <a:ext cx="6879650" cy="0"/>
          </a:xfrm>
          <a:prstGeom prst="line">
            <a:avLst/>
          </a:prstGeom>
          <a:ln w="38100" cmpd="dbl">
            <a:solidFill>
              <a:schemeClr val="dk1">
                <a:alpha val="35000"/>
              </a:schemeClr>
            </a:solidFill>
          </a:ln>
        </p:spPr>
        <p:style>
          <a:lnRef idx="1">
            <a:schemeClr val="dk1"/>
          </a:lnRef>
          <a:fillRef idx="0">
            <a:schemeClr val="dk1"/>
          </a:fillRef>
          <a:effectRef idx="0">
            <a:schemeClr val="dk1"/>
          </a:effectRef>
          <a:fontRef idx="minor">
            <a:schemeClr val="tx1"/>
          </a:fontRef>
        </p:style>
      </p:cxnSp>
      <p:sp>
        <p:nvSpPr>
          <p:cNvPr id="14" name="Subtitle 2">
            <a:extLst>
              <a:ext uri="{FF2B5EF4-FFF2-40B4-BE49-F238E27FC236}">
                <a16:creationId xmlns:a16="http://schemas.microsoft.com/office/drawing/2014/main" id="{5A808861-3404-7641-B6FC-814890F537EF}"/>
              </a:ext>
            </a:extLst>
          </p:cNvPr>
          <p:cNvSpPr txBox="1">
            <a:spLocks/>
          </p:cNvSpPr>
          <p:nvPr/>
        </p:nvSpPr>
        <p:spPr>
          <a:xfrm>
            <a:off x="5333466" y="6162633"/>
            <a:ext cx="2082981" cy="549063"/>
          </a:xfrm>
          <a:prstGeom prst="rect">
            <a:avLst/>
          </a:prstGeom>
          <a:noFill/>
          <a:ln>
            <a:noFill/>
          </a:ln>
          <a:effectLst>
            <a:outerShdw blurRad="50800" dir="5400000" algn="ctr" rotWithShape="0">
              <a:schemeClr val="bg2">
                <a:alpha val="0"/>
              </a:schemeClr>
            </a:outerShdw>
          </a:effectLst>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bg2">
                    <a:lumMod val="75000"/>
                  </a:schemeClr>
                </a:solidFill>
              </a:rPr>
              <a:t> August 13, 2019</a:t>
            </a:r>
          </a:p>
        </p:txBody>
      </p:sp>
      <p:grpSp>
        <p:nvGrpSpPr>
          <p:cNvPr id="29" name="Group 28">
            <a:extLst>
              <a:ext uri="{FF2B5EF4-FFF2-40B4-BE49-F238E27FC236}">
                <a16:creationId xmlns:a16="http://schemas.microsoft.com/office/drawing/2014/main" id="{53A16331-00BC-0A42-95B1-292119496BCC}"/>
              </a:ext>
            </a:extLst>
          </p:cNvPr>
          <p:cNvGrpSpPr/>
          <p:nvPr/>
        </p:nvGrpSpPr>
        <p:grpSpPr>
          <a:xfrm>
            <a:off x="764338" y="191181"/>
            <a:ext cx="10420964" cy="1136289"/>
            <a:chOff x="764338" y="191181"/>
            <a:chExt cx="10420964" cy="1136289"/>
          </a:xfrm>
        </p:grpSpPr>
        <p:pic>
          <p:nvPicPr>
            <p:cNvPr id="16" name="Picture 15">
              <a:extLst>
                <a:ext uri="{FF2B5EF4-FFF2-40B4-BE49-F238E27FC236}">
                  <a16:creationId xmlns:a16="http://schemas.microsoft.com/office/drawing/2014/main" id="{7013E13D-7CF5-194B-8AB0-C9945799ED3B}"/>
                </a:ext>
              </a:extLst>
            </p:cNvPr>
            <p:cNvPicPr>
              <a:picLocks noChangeAspect="1"/>
            </p:cNvPicPr>
            <p:nvPr/>
          </p:nvPicPr>
          <p:blipFill>
            <a:blip r:embed="rId3"/>
            <a:stretch>
              <a:fillRect/>
            </a:stretch>
          </p:blipFill>
          <p:spPr>
            <a:xfrm>
              <a:off x="2721948" y="252445"/>
              <a:ext cx="1281554" cy="899336"/>
            </a:xfrm>
            <a:prstGeom prst="rect">
              <a:avLst/>
            </a:prstGeom>
          </p:spPr>
        </p:pic>
        <p:pic>
          <p:nvPicPr>
            <p:cNvPr id="18" name="Picture 17" descr="A close up of a logo&#13;&#10;&#13;&#10;Description automatically generated">
              <a:extLst>
                <a:ext uri="{FF2B5EF4-FFF2-40B4-BE49-F238E27FC236}">
                  <a16:creationId xmlns:a16="http://schemas.microsoft.com/office/drawing/2014/main" id="{217CEDD0-07BC-E249-8C58-2863942C09E5}"/>
                </a:ext>
              </a:extLst>
            </p:cNvPr>
            <p:cNvPicPr>
              <a:picLocks noChangeAspect="1"/>
            </p:cNvPicPr>
            <p:nvPr/>
          </p:nvPicPr>
          <p:blipFill>
            <a:blip r:embed="rId4"/>
            <a:stretch>
              <a:fillRect/>
            </a:stretch>
          </p:blipFill>
          <p:spPr>
            <a:xfrm>
              <a:off x="764338" y="214363"/>
              <a:ext cx="1307057" cy="1113107"/>
            </a:xfrm>
            <a:prstGeom prst="rect">
              <a:avLst/>
            </a:prstGeom>
          </p:spPr>
        </p:pic>
        <p:pic>
          <p:nvPicPr>
            <p:cNvPr id="20" name="Picture 19" descr="A close up of a logo&#13;&#10;&#13;&#10;Description automatically generated">
              <a:extLst>
                <a:ext uri="{FF2B5EF4-FFF2-40B4-BE49-F238E27FC236}">
                  <a16:creationId xmlns:a16="http://schemas.microsoft.com/office/drawing/2014/main" id="{6CC35404-EDA5-1943-8243-8598E55010BE}"/>
                </a:ext>
              </a:extLst>
            </p:cNvPr>
            <p:cNvPicPr>
              <a:picLocks noChangeAspect="1"/>
            </p:cNvPicPr>
            <p:nvPr/>
          </p:nvPicPr>
          <p:blipFill>
            <a:blip r:embed="rId5"/>
            <a:stretch>
              <a:fillRect/>
            </a:stretch>
          </p:blipFill>
          <p:spPr>
            <a:xfrm>
              <a:off x="4772730" y="191181"/>
              <a:ext cx="1493738" cy="1032437"/>
            </a:xfrm>
            <a:prstGeom prst="rect">
              <a:avLst/>
            </a:prstGeom>
          </p:spPr>
        </p:pic>
        <p:pic>
          <p:nvPicPr>
            <p:cNvPr id="24" name="Picture 23" descr="A close up of a logo&#13;&#10;&#13;&#10;Description automatically generated">
              <a:extLst>
                <a:ext uri="{FF2B5EF4-FFF2-40B4-BE49-F238E27FC236}">
                  <a16:creationId xmlns:a16="http://schemas.microsoft.com/office/drawing/2014/main" id="{E6C1BADA-64ED-A146-B00C-009B50B4A5ED}"/>
                </a:ext>
              </a:extLst>
            </p:cNvPr>
            <p:cNvPicPr>
              <a:picLocks noChangeAspect="1"/>
            </p:cNvPicPr>
            <p:nvPr/>
          </p:nvPicPr>
          <p:blipFill>
            <a:blip r:embed="rId6"/>
            <a:stretch>
              <a:fillRect/>
            </a:stretch>
          </p:blipFill>
          <p:spPr>
            <a:xfrm>
              <a:off x="7226872" y="221509"/>
              <a:ext cx="1056416" cy="1056416"/>
            </a:xfrm>
            <a:prstGeom prst="rect">
              <a:avLst/>
            </a:prstGeom>
          </p:spPr>
        </p:pic>
        <p:pic>
          <p:nvPicPr>
            <p:cNvPr id="28" name="Picture 27">
              <a:extLst>
                <a:ext uri="{FF2B5EF4-FFF2-40B4-BE49-F238E27FC236}">
                  <a16:creationId xmlns:a16="http://schemas.microsoft.com/office/drawing/2014/main" id="{4F522644-7859-B84B-BCF5-CD661A602FF3}"/>
                </a:ext>
              </a:extLst>
            </p:cNvPr>
            <p:cNvPicPr>
              <a:picLocks noChangeAspect="1"/>
            </p:cNvPicPr>
            <p:nvPr/>
          </p:nvPicPr>
          <p:blipFill>
            <a:blip r:embed="rId7"/>
            <a:stretch>
              <a:fillRect/>
            </a:stretch>
          </p:blipFill>
          <p:spPr>
            <a:xfrm>
              <a:off x="9270442" y="254815"/>
              <a:ext cx="1914860" cy="957431"/>
            </a:xfrm>
            <a:prstGeom prst="rect">
              <a:avLst/>
            </a:prstGeom>
          </p:spPr>
        </p:pic>
      </p:grpSp>
    </p:spTree>
    <p:extLst>
      <p:ext uri="{BB962C8B-B14F-4D97-AF65-F5344CB8AC3E}">
        <p14:creationId xmlns:p14="http://schemas.microsoft.com/office/powerpoint/2010/main" val="1937828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a:extLst>
              <a:ext uri="{FF2B5EF4-FFF2-40B4-BE49-F238E27FC236}">
                <a16:creationId xmlns:a16="http://schemas.microsoft.com/office/drawing/2014/main" id="{A8EDE41F-5261-024A-B3EE-52CC92F44165}"/>
              </a:ext>
            </a:extLst>
          </p:cNvPr>
          <p:cNvSpPr/>
          <p:nvPr/>
        </p:nvSpPr>
        <p:spPr>
          <a:xfrm>
            <a:off x="531847" y="1707502"/>
            <a:ext cx="3778898" cy="381622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4" name="Date Placeholder 3">
            <a:extLst>
              <a:ext uri="{FF2B5EF4-FFF2-40B4-BE49-F238E27FC236}">
                <a16:creationId xmlns:a16="http://schemas.microsoft.com/office/drawing/2014/main" id="{36A2AAB0-D148-5543-915E-A7F1EFCF0D32}"/>
              </a:ext>
            </a:extLst>
          </p:cNvPr>
          <p:cNvSpPr>
            <a:spLocks noGrp="1"/>
          </p:cNvSpPr>
          <p:nvPr>
            <p:ph type="dt" sz="half" idx="10"/>
          </p:nvPr>
        </p:nvSpPr>
        <p:spPr/>
        <p:txBody>
          <a:bodyPr/>
          <a:lstStyle/>
          <a:p>
            <a:r>
              <a:rPr lang="de-DE"/>
              <a:t>13.08.2019</a:t>
            </a:r>
            <a:endParaRPr lang="en-US"/>
          </a:p>
        </p:txBody>
      </p:sp>
      <p:sp>
        <p:nvSpPr>
          <p:cNvPr id="5" name="Footer Placeholder 4">
            <a:extLst>
              <a:ext uri="{FF2B5EF4-FFF2-40B4-BE49-F238E27FC236}">
                <a16:creationId xmlns:a16="http://schemas.microsoft.com/office/drawing/2014/main" id="{1A3EE7A5-0AE5-984A-A077-0AEBAB51CC49}"/>
              </a:ext>
            </a:extLst>
          </p:cNvPr>
          <p:cNvSpPr>
            <a:spLocks noGrp="1"/>
          </p:cNvSpPr>
          <p:nvPr>
            <p:ph type="ftr" sz="quarter" idx="11"/>
          </p:nvPr>
        </p:nvSpPr>
        <p:spPr/>
        <p:txBody>
          <a:bodyPr/>
          <a:lstStyle/>
          <a:p>
            <a:r>
              <a:rPr lang="en"/>
              <a:t>Application of Parallel MCMC Sampling for Proton Bunch Analysis in the AWAKE Experiment </a:t>
            </a:r>
            <a:endParaRPr lang="en-US"/>
          </a:p>
        </p:txBody>
      </p:sp>
      <p:sp>
        <p:nvSpPr>
          <p:cNvPr id="6" name="Slide Number Placeholder 5">
            <a:extLst>
              <a:ext uri="{FF2B5EF4-FFF2-40B4-BE49-F238E27FC236}">
                <a16:creationId xmlns:a16="http://schemas.microsoft.com/office/drawing/2014/main" id="{BD4FD389-E942-CE48-9363-7622A34A3D04}"/>
              </a:ext>
            </a:extLst>
          </p:cNvPr>
          <p:cNvSpPr>
            <a:spLocks noGrp="1"/>
          </p:cNvSpPr>
          <p:nvPr>
            <p:ph type="sldNum" sz="quarter" idx="12"/>
          </p:nvPr>
        </p:nvSpPr>
        <p:spPr/>
        <p:txBody>
          <a:bodyPr/>
          <a:lstStyle/>
          <a:p>
            <a:fld id="{2C9E69F3-FDD2-AA48-8EEE-76F2CC8FE055}" type="slidenum">
              <a:rPr lang="en-US" smtClean="0"/>
              <a:t>11</a:t>
            </a:fld>
            <a:endParaRPr lang="en-US"/>
          </a:p>
        </p:txBody>
      </p:sp>
      <p:sp>
        <p:nvSpPr>
          <p:cNvPr id="7" name="Title 1">
            <a:extLst>
              <a:ext uri="{FF2B5EF4-FFF2-40B4-BE49-F238E27FC236}">
                <a16:creationId xmlns:a16="http://schemas.microsoft.com/office/drawing/2014/main" id="{AC32C846-6272-6A45-9883-3A14333C7246}"/>
              </a:ext>
            </a:extLst>
          </p:cNvPr>
          <p:cNvSpPr>
            <a:spLocks noGrp="1"/>
          </p:cNvSpPr>
          <p:nvPr>
            <p:ph type="title"/>
          </p:nvPr>
        </p:nvSpPr>
        <p:spPr>
          <a:xfrm>
            <a:off x="241300" y="55563"/>
            <a:ext cx="10515600" cy="1325562"/>
          </a:xfrm>
        </p:spPr>
        <p:txBody>
          <a:bodyPr/>
          <a:lstStyle/>
          <a:p>
            <a:r>
              <a:rPr lang="en-US" b="1" dirty="0"/>
              <a:t>Noise Distribution </a:t>
            </a:r>
          </a:p>
        </p:txBody>
      </p:sp>
      <p:grpSp>
        <p:nvGrpSpPr>
          <p:cNvPr id="20" name="Group 19">
            <a:extLst>
              <a:ext uri="{FF2B5EF4-FFF2-40B4-BE49-F238E27FC236}">
                <a16:creationId xmlns:a16="http://schemas.microsoft.com/office/drawing/2014/main" id="{A97872A8-C774-AA4F-9448-5690277E2A01}"/>
              </a:ext>
            </a:extLst>
          </p:cNvPr>
          <p:cNvGrpSpPr/>
          <p:nvPr/>
        </p:nvGrpSpPr>
        <p:grpSpPr>
          <a:xfrm>
            <a:off x="5306604" y="703058"/>
            <a:ext cx="6346543" cy="5601105"/>
            <a:chOff x="5034917" y="614995"/>
            <a:chExt cx="6993793" cy="5601105"/>
          </a:xfrm>
        </p:grpSpPr>
        <p:sp>
          <p:nvSpPr>
            <p:cNvPr id="15" name="Rounded Rectangle 14">
              <a:extLst>
                <a:ext uri="{FF2B5EF4-FFF2-40B4-BE49-F238E27FC236}">
                  <a16:creationId xmlns:a16="http://schemas.microsoft.com/office/drawing/2014/main" id="{A6B47DD7-4B69-C349-8F8D-E53AFB2EC695}"/>
                </a:ext>
              </a:extLst>
            </p:cNvPr>
            <p:cNvSpPr/>
            <p:nvPr/>
          </p:nvSpPr>
          <p:spPr>
            <a:xfrm>
              <a:off x="5034917" y="614995"/>
              <a:ext cx="6993793" cy="5601105"/>
            </a:xfrm>
            <a:prstGeom prst="roundRect">
              <a:avLst/>
            </a:prstGeom>
            <a:solidFill>
              <a:schemeClr val="accent4">
                <a:lumMod val="40000"/>
                <a:lumOff val="60000"/>
                <a:alpha val="25000"/>
              </a:schemeClr>
            </a:solidFill>
            <a:ln>
              <a:solidFill>
                <a:schemeClr val="accent4">
                  <a:lumMod val="40000"/>
                  <a:lumOff val="60000"/>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8" name="TextBox 17">
              <a:extLst>
                <a:ext uri="{FF2B5EF4-FFF2-40B4-BE49-F238E27FC236}">
                  <a16:creationId xmlns:a16="http://schemas.microsoft.com/office/drawing/2014/main" id="{A83B2E62-F581-2F41-A199-7D62157656F9}"/>
                </a:ext>
              </a:extLst>
            </p:cNvPr>
            <p:cNvSpPr txBox="1"/>
            <p:nvPr/>
          </p:nvSpPr>
          <p:spPr>
            <a:xfrm>
              <a:off x="6236056" y="641900"/>
              <a:ext cx="5009833" cy="369332"/>
            </a:xfrm>
            <a:prstGeom prst="rect">
              <a:avLst/>
            </a:prstGeom>
            <a:noFill/>
          </p:spPr>
          <p:txBody>
            <a:bodyPr wrap="none" rtlCol="0">
              <a:spAutoFit/>
            </a:bodyPr>
            <a:lstStyle/>
            <a:p>
              <a:r>
                <a:rPr lang="en" b="1" dirty="0">
                  <a:solidFill>
                    <a:schemeClr val="bg2">
                      <a:lumMod val="90000"/>
                    </a:schemeClr>
                  </a:solidFill>
                </a:rPr>
                <a:t>Noise distribution for a single pixel of the BTV50 </a:t>
              </a:r>
              <a:endParaRPr b="1" dirty="0">
                <a:solidFill>
                  <a:schemeClr val="bg2">
                    <a:lumMod val="90000"/>
                  </a:schemeClr>
                </a:solidFill>
              </a:endParaRPr>
            </a:p>
          </p:txBody>
        </p:sp>
      </p:grpSp>
      <p:sp>
        <p:nvSpPr>
          <p:cNvPr id="23" name="Right Arrow 22">
            <a:extLst>
              <a:ext uri="{FF2B5EF4-FFF2-40B4-BE49-F238E27FC236}">
                <a16:creationId xmlns:a16="http://schemas.microsoft.com/office/drawing/2014/main" id="{1D5538E5-E515-A84F-9743-D8FCF95FABAB}"/>
              </a:ext>
            </a:extLst>
          </p:cNvPr>
          <p:cNvSpPr/>
          <p:nvPr/>
        </p:nvSpPr>
        <p:spPr>
          <a:xfrm>
            <a:off x="4536124" y="3321047"/>
            <a:ext cx="534908" cy="365126"/>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7" name="Picture 16">
            <a:extLst>
              <a:ext uri="{FF2B5EF4-FFF2-40B4-BE49-F238E27FC236}">
                <a16:creationId xmlns:a16="http://schemas.microsoft.com/office/drawing/2014/main" id="{556A598A-1794-5F44-BBF5-B246A987E783}"/>
              </a:ext>
            </a:extLst>
          </p:cNvPr>
          <p:cNvPicPr>
            <a:picLocks noChangeAspect="1"/>
          </p:cNvPicPr>
          <p:nvPr/>
        </p:nvPicPr>
        <p:blipFill rotWithShape="1">
          <a:blip r:embed="rId2"/>
          <a:srcRect l="33766" r="38659"/>
          <a:stretch/>
        </p:blipFill>
        <p:spPr>
          <a:xfrm>
            <a:off x="1011414" y="2143391"/>
            <a:ext cx="2651571" cy="3085565"/>
          </a:xfrm>
          <a:prstGeom prst="rect">
            <a:avLst/>
          </a:prstGeom>
          <a:ln w="76200">
            <a:noFill/>
          </a:ln>
        </p:spPr>
      </p:pic>
      <p:pic>
        <p:nvPicPr>
          <p:cNvPr id="13" name="Picture 12" descr="A close up of a map&#10;&#10;Description automatically generated">
            <a:extLst>
              <a:ext uri="{FF2B5EF4-FFF2-40B4-BE49-F238E27FC236}">
                <a16:creationId xmlns:a16="http://schemas.microsoft.com/office/drawing/2014/main" id="{1AB454AA-ACA5-C847-81A4-5A0B08085D4F}"/>
              </a:ext>
            </a:extLst>
          </p:cNvPr>
          <p:cNvPicPr>
            <a:picLocks noChangeAspect="1"/>
          </p:cNvPicPr>
          <p:nvPr/>
        </p:nvPicPr>
        <p:blipFill>
          <a:blip r:embed="rId3"/>
          <a:stretch>
            <a:fillRect/>
          </a:stretch>
        </p:blipFill>
        <p:spPr>
          <a:xfrm>
            <a:off x="6553607" y="1051589"/>
            <a:ext cx="4126057" cy="2578786"/>
          </a:xfrm>
          <a:prstGeom prst="rect">
            <a:avLst/>
          </a:prstGeom>
        </p:spPr>
      </p:pic>
      <p:pic>
        <p:nvPicPr>
          <p:cNvPr id="16" name="Picture 15" descr="A close up of a map&#10;&#10;Description automatically generated">
            <a:extLst>
              <a:ext uri="{FF2B5EF4-FFF2-40B4-BE49-F238E27FC236}">
                <a16:creationId xmlns:a16="http://schemas.microsoft.com/office/drawing/2014/main" id="{0441D82A-217A-6743-8FD7-1F6F8A62812E}"/>
              </a:ext>
            </a:extLst>
          </p:cNvPr>
          <p:cNvPicPr>
            <a:picLocks noChangeAspect="1"/>
          </p:cNvPicPr>
          <p:nvPr/>
        </p:nvPicPr>
        <p:blipFill>
          <a:blip r:embed="rId4"/>
          <a:stretch>
            <a:fillRect/>
          </a:stretch>
        </p:blipFill>
        <p:spPr>
          <a:xfrm>
            <a:off x="6496014" y="3619337"/>
            <a:ext cx="4126057" cy="2578786"/>
          </a:xfrm>
          <a:prstGeom prst="rect">
            <a:avLst/>
          </a:prstGeom>
        </p:spPr>
      </p:pic>
      <p:sp>
        <p:nvSpPr>
          <p:cNvPr id="2" name="Frame 1">
            <a:extLst>
              <a:ext uri="{FF2B5EF4-FFF2-40B4-BE49-F238E27FC236}">
                <a16:creationId xmlns:a16="http://schemas.microsoft.com/office/drawing/2014/main" id="{34DF6D45-20AA-4F44-8120-D163A732EC4D}"/>
              </a:ext>
            </a:extLst>
          </p:cNvPr>
          <p:cNvSpPr/>
          <p:nvPr/>
        </p:nvSpPr>
        <p:spPr>
          <a:xfrm>
            <a:off x="2027104" y="3238959"/>
            <a:ext cx="705079" cy="859316"/>
          </a:xfrm>
          <a:prstGeom prst="frame">
            <a:avLst>
              <a:gd name="adj1" fmla="val 937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tx1"/>
              </a:solidFill>
            </a:endParaRPr>
          </a:p>
        </p:txBody>
      </p:sp>
    </p:spTree>
    <p:extLst>
      <p:ext uri="{BB962C8B-B14F-4D97-AF65-F5344CB8AC3E}">
        <p14:creationId xmlns:p14="http://schemas.microsoft.com/office/powerpoint/2010/main" val="1613455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6A2AAB0-D148-5543-915E-A7F1EFCF0D32}"/>
              </a:ext>
            </a:extLst>
          </p:cNvPr>
          <p:cNvSpPr>
            <a:spLocks noGrp="1"/>
          </p:cNvSpPr>
          <p:nvPr>
            <p:ph type="dt" sz="half" idx="10"/>
          </p:nvPr>
        </p:nvSpPr>
        <p:spPr/>
        <p:txBody>
          <a:bodyPr/>
          <a:lstStyle/>
          <a:p>
            <a:r>
              <a:rPr lang="de-DE"/>
              <a:t>13.08.2019</a:t>
            </a:r>
            <a:endParaRPr lang="en-US" dirty="0"/>
          </a:p>
        </p:txBody>
      </p:sp>
      <p:sp>
        <p:nvSpPr>
          <p:cNvPr id="5" name="Footer Placeholder 4">
            <a:extLst>
              <a:ext uri="{FF2B5EF4-FFF2-40B4-BE49-F238E27FC236}">
                <a16:creationId xmlns:a16="http://schemas.microsoft.com/office/drawing/2014/main" id="{1A3EE7A5-0AE5-984A-A077-0AEBAB51CC49}"/>
              </a:ext>
            </a:extLst>
          </p:cNvPr>
          <p:cNvSpPr>
            <a:spLocks noGrp="1"/>
          </p:cNvSpPr>
          <p:nvPr>
            <p:ph type="ftr" sz="quarter" idx="11"/>
          </p:nvPr>
        </p:nvSpPr>
        <p:spPr/>
        <p:txBody>
          <a:bodyPr/>
          <a:lstStyle/>
          <a:p>
            <a:r>
              <a:rPr lang="en"/>
              <a:t>Application of Parallel MCMC Sampling for Proton Bunch Analysis in the AWAKE Experiment </a:t>
            </a:r>
            <a:endParaRPr lang="en-US"/>
          </a:p>
        </p:txBody>
      </p:sp>
      <p:sp>
        <p:nvSpPr>
          <p:cNvPr id="6" name="Slide Number Placeholder 5">
            <a:extLst>
              <a:ext uri="{FF2B5EF4-FFF2-40B4-BE49-F238E27FC236}">
                <a16:creationId xmlns:a16="http://schemas.microsoft.com/office/drawing/2014/main" id="{BD4FD389-E942-CE48-9363-7622A34A3D04}"/>
              </a:ext>
            </a:extLst>
          </p:cNvPr>
          <p:cNvSpPr>
            <a:spLocks noGrp="1"/>
          </p:cNvSpPr>
          <p:nvPr>
            <p:ph type="sldNum" sz="quarter" idx="12"/>
          </p:nvPr>
        </p:nvSpPr>
        <p:spPr/>
        <p:txBody>
          <a:bodyPr/>
          <a:lstStyle/>
          <a:p>
            <a:fld id="{2C9E69F3-FDD2-AA48-8EEE-76F2CC8FE055}" type="slidenum">
              <a:rPr lang="en-US" smtClean="0"/>
              <a:t>12</a:t>
            </a:fld>
            <a:endParaRPr lang="en-US"/>
          </a:p>
        </p:txBody>
      </p:sp>
      <p:sp>
        <p:nvSpPr>
          <p:cNvPr id="7" name="Title 1">
            <a:extLst>
              <a:ext uri="{FF2B5EF4-FFF2-40B4-BE49-F238E27FC236}">
                <a16:creationId xmlns:a16="http://schemas.microsoft.com/office/drawing/2014/main" id="{AC32C846-6272-6A45-9883-3A14333C7246}"/>
              </a:ext>
            </a:extLst>
          </p:cNvPr>
          <p:cNvSpPr>
            <a:spLocks noGrp="1"/>
          </p:cNvSpPr>
          <p:nvPr>
            <p:ph type="title"/>
          </p:nvPr>
        </p:nvSpPr>
        <p:spPr>
          <a:xfrm>
            <a:off x="241300" y="55563"/>
            <a:ext cx="10515600" cy="1325562"/>
          </a:xfrm>
        </p:spPr>
        <p:txBody>
          <a:bodyPr/>
          <a:lstStyle/>
          <a:p>
            <a:r>
              <a:rPr lang="en-US" b="1" dirty="0"/>
              <a:t>Resolution Function</a:t>
            </a:r>
          </a:p>
        </p:txBody>
      </p:sp>
      <p:grpSp>
        <p:nvGrpSpPr>
          <p:cNvPr id="18" name="Group 17">
            <a:extLst>
              <a:ext uri="{FF2B5EF4-FFF2-40B4-BE49-F238E27FC236}">
                <a16:creationId xmlns:a16="http://schemas.microsoft.com/office/drawing/2014/main" id="{EA1DD5C9-2B0D-B343-AA92-13128E07D992}"/>
              </a:ext>
            </a:extLst>
          </p:cNvPr>
          <p:cNvGrpSpPr/>
          <p:nvPr/>
        </p:nvGrpSpPr>
        <p:grpSpPr>
          <a:xfrm>
            <a:off x="465235" y="2389221"/>
            <a:ext cx="4329638" cy="3185672"/>
            <a:chOff x="241300" y="1278878"/>
            <a:chExt cx="4329638" cy="3185672"/>
          </a:xfrm>
        </p:grpSpPr>
        <p:sp>
          <p:nvSpPr>
            <p:cNvPr id="2" name="Rounded Rectangle 1">
              <a:extLst>
                <a:ext uri="{FF2B5EF4-FFF2-40B4-BE49-F238E27FC236}">
                  <a16:creationId xmlns:a16="http://schemas.microsoft.com/office/drawing/2014/main" id="{4930A32A-A150-BC41-B6DD-16FDE814FE30}"/>
                </a:ext>
              </a:extLst>
            </p:cNvPr>
            <p:cNvSpPr/>
            <p:nvPr/>
          </p:nvSpPr>
          <p:spPr>
            <a:xfrm>
              <a:off x="296882" y="1278878"/>
              <a:ext cx="4274056" cy="2459979"/>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23D5685-C910-E646-A1BA-3D2DD7F731CE}"/>
                    </a:ext>
                  </a:extLst>
                </p:cNvPr>
                <p:cNvSpPr txBox="1"/>
                <p:nvPr/>
              </p:nvSpPr>
              <p:spPr>
                <a:xfrm>
                  <a:off x="241300" y="1883972"/>
                  <a:ext cx="4185043" cy="258057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𝑟𝑒𝑠𝑝</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 </m:t>
                        </m:r>
                        <m:nary>
                          <m:naryPr>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sub>
                          <m:sup>
                            <m:r>
                              <a:rPr lang="en-US" b="0" i="1" smtClean="0">
                                <a:latin typeface="Cambria Math" panose="02040503050406030204" pitchFamily="18" charset="0"/>
                                <a:ea typeface="Cambria Math" panose="02040503050406030204" pitchFamily="18" charset="0"/>
                              </a:rPr>
                              <m:t>∞</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𝑟𝑒𝑠</m:t>
                                </m:r>
                                <m:r>
                                  <a:rPr lang="en-US" b="0" i="1" smtClean="0">
                                    <a:latin typeface="Cambria Math" panose="02040503050406030204" pitchFamily="18" charset="0"/>
                                  </a:rPr>
                                  <m:t> </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𝜃</m:t>
                                </m:r>
                              </m:e>
                            </m:d>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𝑓</m:t>
                                </m:r>
                              </m:e>
                              <m:sub>
                                <m:r>
                                  <a:rPr lang="en-US" b="0" i="1" smtClean="0">
                                    <a:latin typeface="Cambria Math" panose="02040503050406030204" pitchFamily="18" charset="0"/>
                                    <a:ea typeface="Cambria Math" panose="02040503050406030204" pitchFamily="18" charset="0"/>
                                  </a:rPr>
                                  <m:t>𝑠𝑖𝑔𝑛</m:t>
                                </m:r>
                              </m:sub>
                            </m:sSub>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𝜃</m:t>
                                </m:r>
                              </m:e>
                            </m:d>
                            <m:r>
                              <a:rPr lang="en-US" b="0" i="1" smtClean="0">
                                <a:latin typeface="Cambria Math" panose="02040503050406030204" pitchFamily="18" charset="0"/>
                                <a:ea typeface="Cambria Math" panose="02040503050406030204" pitchFamily="18" charset="0"/>
                              </a:rPr>
                              <m:t>𝑑</m:t>
                            </m:r>
                            <m:r>
                              <a:rPr lang="en-US" b="0" i="1" smtClean="0">
                                <a:latin typeface="Cambria Math" panose="02040503050406030204" pitchFamily="18" charset="0"/>
                                <a:ea typeface="Cambria Math" panose="02040503050406030204" pitchFamily="18" charset="0"/>
                              </a:rPr>
                              <m:t>𝜃</m:t>
                            </m:r>
                          </m:e>
                        </m:nary>
                      </m:oMath>
                    </m:oMathPara>
                  </a14:m>
                  <a:endParaRPr lang="en-US" dirty="0"/>
                </a:p>
                <a:p>
                  <a:endParaRPr lang="en-US" dirty="0"/>
                </a:p>
                <a:p>
                  <a:r>
                    <a:rPr lang="en-US"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𝑟𝑒𝑠</m:t>
                          </m:r>
                          <m:r>
                            <a:rPr lang="en-US" b="0" i="1" smtClean="0">
                              <a:latin typeface="Cambria Math" panose="02040503050406030204" pitchFamily="18" charset="0"/>
                            </a:rPr>
                            <m:t> </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oMath>
                  </a14:m>
                  <a:r>
                    <a:rPr lang="en-US" dirty="0"/>
                    <a:t> is a resolution function.</a:t>
                  </a:r>
                </a:p>
                <a:p>
                  <a:r>
                    <a:rPr lang="en-US" dirty="0"/>
                    <a:t>	</a:t>
                  </a: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𝑓</m:t>
                          </m:r>
                        </m:e>
                        <m:sub>
                          <m:r>
                            <a:rPr lang="en-US" b="0" i="1" smtClean="0">
                              <a:latin typeface="Cambria Math" panose="02040503050406030204" pitchFamily="18" charset="0"/>
                              <a:ea typeface="Cambria Math" panose="02040503050406030204" pitchFamily="18" charset="0"/>
                            </a:rPr>
                            <m:t>𝑠𝑖𝑔𝑛</m:t>
                          </m:r>
                        </m:sub>
                      </m:sSub>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𝑥</m:t>
                          </m:r>
                        </m:e>
                      </m:d>
                    </m:oMath>
                  </a14:m>
                  <a:r>
                    <a:rPr lang="en-US" dirty="0"/>
                    <a:t> is the original signal.</a:t>
                  </a:r>
                </a:p>
                <a:p>
                  <a:r>
                    <a:rPr lang="en-US"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𝑟𝑒𝑠𝑝</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oMath>
                  </a14:m>
                  <a:r>
                    <a:rPr lang="en-US" dirty="0"/>
                    <a:t> is a response of the camera. </a:t>
                  </a:r>
                </a:p>
                <a:p>
                  <a:endParaRPr lang="en-US" dirty="0"/>
                </a:p>
                <a:p>
                  <a:endParaRPr lang="en-US" dirty="0"/>
                </a:p>
                <a:p>
                  <a:endParaRPr lang="en-US" dirty="0"/>
                </a:p>
              </p:txBody>
            </p:sp>
          </mc:Choice>
          <mc:Fallback xmlns="">
            <p:sp>
              <p:nvSpPr>
                <p:cNvPr id="13" name="TextBox 12">
                  <a:extLst>
                    <a:ext uri="{FF2B5EF4-FFF2-40B4-BE49-F238E27FC236}">
                      <a16:creationId xmlns:a16="http://schemas.microsoft.com/office/drawing/2014/main" id="{323D5685-C910-E646-A1BA-3D2DD7F731CE}"/>
                    </a:ext>
                  </a:extLst>
                </p:cNvPr>
                <p:cNvSpPr txBox="1">
                  <a:spLocks noRot="1" noChangeAspect="1" noMove="1" noResize="1" noEditPoints="1" noAdjustHandles="1" noChangeArrowheads="1" noChangeShapeType="1" noTextEdit="1"/>
                </p:cNvSpPr>
                <p:nvPr/>
              </p:nvSpPr>
              <p:spPr>
                <a:xfrm>
                  <a:off x="241300" y="1883972"/>
                  <a:ext cx="4185043" cy="2580578"/>
                </a:xfrm>
                <a:prstGeom prst="rect">
                  <a:avLst/>
                </a:prstGeom>
                <a:blipFill>
                  <a:blip r:embed="rId3"/>
                  <a:stretch>
                    <a:fillRect t="-44608"/>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489D3F73-50ED-E74F-91F6-E07DD5880BFE}"/>
                </a:ext>
              </a:extLst>
            </p:cNvPr>
            <p:cNvSpPr txBox="1"/>
            <p:nvPr/>
          </p:nvSpPr>
          <p:spPr>
            <a:xfrm>
              <a:off x="1393909" y="1290171"/>
              <a:ext cx="2108269" cy="369332"/>
            </a:xfrm>
            <a:prstGeom prst="rect">
              <a:avLst/>
            </a:prstGeom>
            <a:noFill/>
          </p:spPr>
          <p:txBody>
            <a:bodyPr wrap="none" rtlCol="0">
              <a:spAutoFit/>
            </a:bodyPr>
            <a:lstStyle/>
            <a:p>
              <a:r>
                <a:rPr lang="en" b="1" dirty="0">
                  <a:solidFill>
                    <a:schemeClr val="bg1"/>
                  </a:solidFill>
                </a:rPr>
                <a:t>A task to be solved </a:t>
              </a:r>
              <a:endParaRPr b="1" dirty="0">
                <a:solidFill>
                  <a:schemeClr val="bg1"/>
                </a:solidFill>
              </a:endParaRPr>
            </a:p>
          </p:txBody>
        </p:sp>
      </p:grpSp>
      <p:grpSp>
        <p:nvGrpSpPr>
          <p:cNvPr id="21" name="Group 20">
            <a:extLst>
              <a:ext uri="{FF2B5EF4-FFF2-40B4-BE49-F238E27FC236}">
                <a16:creationId xmlns:a16="http://schemas.microsoft.com/office/drawing/2014/main" id="{4269E052-037B-3D49-929F-95335E34A12F}"/>
              </a:ext>
            </a:extLst>
          </p:cNvPr>
          <p:cNvGrpSpPr/>
          <p:nvPr/>
        </p:nvGrpSpPr>
        <p:grpSpPr>
          <a:xfrm>
            <a:off x="5474376" y="136525"/>
            <a:ext cx="6634063" cy="6247818"/>
            <a:chOff x="5458410" y="136525"/>
            <a:chExt cx="6634063" cy="6247818"/>
          </a:xfrm>
          <a:effectLst/>
        </p:grpSpPr>
        <p:sp>
          <p:nvSpPr>
            <p:cNvPr id="19" name="Rounded Rectangle 18">
              <a:extLst>
                <a:ext uri="{FF2B5EF4-FFF2-40B4-BE49-F238E27FC236}">
                  <a16:creationId xmlns:a16="http://schemas.microsoft.com/office/drawing/2014/main" id="{3D6EC8EB-CC3D-D445-BC24-9CE396B2FD21}"/>
                </a:ext>
              </a:extLst>
            </p:cNvPr>
            <p:cNvSpPr/>
            <p:nvPr/>
          </p:nvSpPr>
          <p:spPr>
            <a:xfrm>
              <a:off x="5458410" y="136525"/>
              <a:ext cx="6634063" cy="6247818"/>
            </a:xfrm>
            <a:prstGeom prst="roundRect">
              <a:avLst/>
            </a:prstGeom>
            <a:solidFill>
              <a:schemeClr val="accent4">
                <a:lumMod val="40000"/>
                <a:lumOff val="6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pic>
          <p:nvPicPr>
            <p:cNvPr id="15" name="Picture 14">
              <a:extLst>
                <a:ext uri="{FF2B5EF4-FFF2-40B4-BE49-F238E27FC236}">
                  <a16:creationId xmlns:a16="http://schemas.microsoft.com/office/drawing/2014/main" id="{F166A0A4-034D-6440-8AC2-2090AF7A938C}"/>
                </a:ext>
              </a:extLst>
            </p:cNvPr>
            <p:cNvPicPr>
              <a:picLocks noChangeAspect="1"/>
            </p:cNvPicPr>
            <p:nvPr/>
          </p:nvPicPr>
          <p:blipFill>
            <a:blip r:embed="rId4"/>
            <a:stretch>
              <a:fillRect/>
            </a:stretch>
          </p:blipFill>
          <p:spPr>
            <a:xfrm>
              <a:off x="8004104" y="214089"/>
              <a:ext cx="1864388" cy="1381927"/>
            </a:xfrm>
            <a:prstGeom prst="rect">
              <a:avLst/>
            </a:prstGeom>
          </p:spPr>
        </p:pic>
        <p:pic>
          <p:nvPicPr>
            <p:cNvPr id="6146" name="Picture 2" descr="https://lh4.googleusercontent.com/6-x9qu-7zG1S-B2NhnTk-IvknxsCkTJjtpwMfqrmPUaj7L89NhLvchZtQ8JqwrAY9jlaSixrjTlOne5ZYrcHs86nS5ycU9BYcLg8F5o9_ik0GqIZaDHXUr1eFYm-aUe9Kvc3dmWXgw">
              <a:extLst>
                <a:ext uri="{FF2B5EF4-FFF2-40B4-BE49-F238E27FC236}">
                  <a16:creationId xmlns:a16="http://schemas.microsoft.com/office/drawing/2014/main" id="{012F4B6A-475E-F04C-89BB-E2F285CE0D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5939" y="1714613"/>
              <a:ext cx="6015869" cy="219442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lh5.googleusercontent.com/SmdngsFZIS7zPFVuezGaSEILnHwAqOvp1Vc4QxIe7AX_f5lzeCb4dowz-WGGLUprbaWAwHW93qmekDN4eRw9ekZ_1CHowbAhw56yGkWzFDDxqFiEi0hL1eeTI2gzjtAMlvay1NH7xQ">
              <a:extLst>
                <a:ext uri="{FF2B5EF4-FFF2-40B4-BE49-F238E27FC236}">
                  <a16:creationId xmlns:a16="http://schemas.microsoft.com/office/drawing/2014/main" id="{60490EC5-78A2-0944-A6F3-D2674CB235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1697" y="3934401"/>
              <a:ext cx="6127031" cy="2300227"/>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ight Arrow 19">
            <a:extLst>
              <a:ext uri="{FF2B5EF4-FFF2-40B4-BE49-F238E27FC236}">
                <a16:creationId xmlns:a16="http://schemas.microsoft.com/office/drawing/2014/main" id="{6D4EFAAC-4238-074F-9250-8F9C6F533C62}"/>
              </a:ext>
            </a:extLst>
          </p:cNvPr>
          <p:cNvSpPr/>
          <p:nvPr/>
        </p:nvSpPr>
        <p:spPr>
          <a:xfrm>
            <a:off x="4916257" y="3429000"/>
            <a:ext cx="534908" cy="365126"/>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64765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6A2AAB0-D148-5543-915E-A7F1EFCF0D32}"/>
              </a:ext>
            </a:extLst>
          </p:cNvPr>
          <p:cNvSpPr>
            <a:spLocks noGrp="1"/>
          </p:cNvSpPr>
          <p:nvPr>
            <p:ph type="dt" sz="half" idx="10"/>
          </p:nvPr>
        </p:nvSpPr>
        <p:spPr/>
        <p:txBody>
          <a:bodyPr/>
          <a:lstStyle/>
          <a:p>
            <a:r>
              <a:rPr lang="de-DE"/>
              <a:t>13.08.2019</a:t>
            </a:r>
            <a:endParaRPr lang="en-US"/>
          </a:p>
        </p:txBody>
      </p:sp>
      <p:sp>
        <p:nvSpPr>
          <p:cNvPr id="5" name="Footer Placeholder 4">
            <a:extLst>
              <a:ext uri="{FF2B5EF4-FFF2-40B4-BE49-F238E27FC236}">
                <a16:creationId xmlns:a16="http://schemas.microsoft.com/office/drawing/2014/main" id="{1A3EE7A5-0AE5-984A-A077-0AEBAB51CC49}"/>
              </a:ext>
            </a:extLst>
          </p:cNvPr>
          <p:cNvSpPr>
            <a:spLocks noGrp="1"/>
          </p:cNvSpPr>
          <p:nvPr>
            <p:ph type="ftr" sz="quarter" idx="11"/>
          </p:nvPr>
        </p:nvSpPr>
        <p:spPr/>
        <p:txBody>
          <a:bodyPr/>
          <a:lstStyle/>
          <a:p>
            <a:r>
              <a:rPr lang="en"/>
              <a:t>Application of Parallel MCMC Sampling for Proton Bunch Analysis in the AWAKE Experiment </a:t>
            </a:r>
            <a:endParaRPr lang="en-US" dirty="0"/>
          </a:p>
        </p:txBody>
      </p:sp>
      <p:sp>
        <p:nvSpPr>
          <p:cNvPr id="6" name="Slide Number Placeholder 5">
            <a:extLst>
              <a:ext uri="{FF2B5EF4-FFF2-40B4-BE49-F238E27FC236}">
                <a16:creationId xmlns:a16="http://schemas.microsoft.com/office/drawing/2014/main" id="{BD4FD389-E942-CE48-9363-7622A34A3D04}"/>
              </a:ext>
            </a:extLst>
          </p:cNvPr>
          <p:cNvSpPr>
            <a:spLocks noGrp="1"/>
          </p:cNvSpPr>
          <p:nvPr>
            <p:ph type="sldNum" sz="quarter" idx="12"/>
          </p:nvPr>
        </p:nvSpPr>
        <p:spPr/>
        <p:txBody>
          <a:bodyPr/>
          <a:lstStyle/>
          <a:p>
            <a:fld id="{2C9E69F3-FDD2-AA48-8EEE-76F2CC8FE055}" type="slidenum">
              <a:rPr lang="en-US" smtClean="0"/>
              <a:t>13</a:t>
            </a:fld>
            <a:endParaRPr lang="en-US" dirty="0"/>
          </a:p>
        </p:txBody>
      </p:sp>
      <p:sp>
        <p:nvSpPr>
          <p:cNvPr id="7" name="Title 1">
            <a:extLst>
              <a:ext uri="{FF2B5EF4-FFF2-40B4-BE49-F238E27FC236}">
                <a16:creationId xmlns:a16="http://schemas.microsoft.com/office/drawing/2014/main" id="{AC32C846-6272-6A45-9883-3A14333C7246}"/>
              </a:ext>
            </a:extLst>
          </p:cNvPr>
          <p:cNvSpPr>
            <a:spLocks noGrp="1"/>
          </p:cNvSpPr>
          <p:nvPr>
            <p:ph type="title"/>
          </p:nvPr>
        </p:nvSpPr>
        <p:spPr>
          <a:xfrm>
            <a:off x="241300" y="55563"/>
            <a:ext cx="10515600" cy="1325562"/>
          </a:xfrm>
        </p:spPr>
        <p:txBody>
          <a:bodyPr/>
          <a:lstStyle/>
          <a:p>
            <a:r>
              <a:rPr lang="en-US" b="1" dirty="0"/>
              <a:t>Likelihood Function</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F9E607C-354B-AC44-9BE2-830BBAD3C9C9}"/>
                  </a:ext>
                </a:extLst>
              </p:cNvPr>
              <p:cNvSpPr txBox="1"/>
              <p:nvPr/>
            </p:nvSpPr>
            <p:spPr>
              <a:xfrm>
                <a:off x="159559" y="1254724"/>
                <a:ext cx="4686300" cy="2200089"/>
              </a:xfrm>
              <a:prstGeom prst="rect">
                <a:avLst/>
              </a:prstGeom>
              <a:noFill/>
            </p:spPr>
            <p:txBody>
              <a:bodyPr wrap="square" rtlCol="0">
                <a:spAutoFit/>
              </a:bodyPr>
              <a:lstStyle/>
              <a:p>
                <a:pPr>
                  <a:lnSpc>
                    <a:spcPct val="150000"/>
                  </a:lnSpc>
                </a:pPr>
                <a:r>
                  <a:rPr lang="en-US" dirty="0"/>
                  <a:t>Assumption: Light fluctuations are Gaussian</a:t>
                </a:r>
              </a:p>
              <a:p>
                <a:pPr>
                  <a:lnSpc>
                    <a:spcPct val="150000"/>
                  </a:lnSpc>
                </a:pPr>
                <a:endParaRPr lang="en-US" sz="700" i="1" dirty="0">
                  <a:latin typeface="Cambria Math" panose="02040503050406030204" pitchFamily="18" charset="0"/>
                  <a:ea typeface="Cambria Math" panose="02040503050406030204" pitchFamily="18" charset="0"/>
                </a:endParaRPr>
              </a:p>
              <a:p>
                <a:pPr lvl="1"/>
                <a14:m>
                  <m:oMath xmlns:m="http://schemas.openxmlformats.org/officeDocument/2006/math">
                    <m:sSub>
                      <m:sSubPr>
                        <m:ctrlPr>
                          <a:rPr lang="en-US" b="1" i="1" smtClean="0">
                            <a:solidFill>
                              <a:srgbClr val="C00000"/>
                            </a:solidFill>
                            <a:latin typeface="Cambria Math" panose="02040503050406030204" pitchFamily="18" charset="0"/>
                            <a:ea typeface="Cambria Math" panose="02040503050406030204" pitchFamily="18" charset="0"/>
                          </a:rPr>
                        </m:ctrlPr>
                      </m:sSubPr>
                      <m:e>
                        <m:r>
                          <a:rPr lang="en-US" b="1" i="1" smtClean="0">
                            <a:solidFill>
                              <a:srgbClr val="C00000"/>
                            </a:solidFill>
                            <a:latin typeface="Cambria Math" panose="02040503050406030204" pitchFamily="18" charset="0"/>
                            <a:ea typeface="Cambria Math" panose="02040503050406030204" pitchFamily="18" charset="0"/>
                          </a:rPr>
                          <m:t>𝑷</m:t>
                        </m:r>
                      </m:e>
                      <m:sub>
                        <m:r>
                          <a:rPr lang="en-US" b="1" i="1" smtClean="0">
                            <a:solidFill>
                              <a:srgbClr val="C00000"/>
                            </a:solidFill>
                            <a:latin typeface="Cambria Math" panose="02040503050406030204" pitchFamily="18" charset="0"/>
                            <a:ea typeface="Cambria Math" panose="02040503050406030204" pitchFamily="18" charset="0"/>
                          </a:rPr>
                          <m:t>𝒍</m:t>
                        </m:r>
                      </m:sub>
                    </m:sSub>
                    <m:d>
                      <m:dPr>
                        <m:ctrlPr>
                          <a:rPr lang="en-US" b="1" i="1">
                            <a:solidFill>
                              <a:srgbClr val="C00000"/>
                            </a:solidFill>
                            <a:latin typeface="Cambria Math" panose="02040503050406030204" pitchFamily="18" charset="0"/>
                            <a:ea typeface="Cambria Math" panose="02040503050406030204" pitchFamily="18" charset="0"/>
                          </a:rPr>
                        </m:ctrlPr>
                      </m:dPr>
                      <m:e>
                        <m:r>
                          <a:rPr lang="en-US" b="1" i="1" smtClean="0">
                            <a:solidFill>
                              <a:srgbClr val="C00000"/>
                            </a:solidFill>
                            <a:latin typeface="Cambria Math" panose="02040503050406030204" pitchFamily="18" charset="0"/>
                            <a:ea typeface="Cambria Math" panose="02040503050406030204" pitchFamily="18" charset="0"/>
                          </a:rPr>
                          <m:t>𝑨</m:t>
                        </m:r>
                      </m:e>
                      <m:e>
                        <m:r>
                          <a:rPr lang="en-US" b="1" i="1">
                            <a:solidFill>
                              <a:srgbClr val="C00000"/>
                            </a:solidFill>
                            <a:latin typeface="Cambria Math" panose="02040503050406030204" pitchFamily="18" charset="0"/>
                            <a:ea typeface="Cambria Math" panose="02040503050406030204" pitchFamily="18" charset="0"/>
                          </a:rPr>
                          <m:t>𝝀</m:t>
                        </m:r>
                        <m:r>
                          <a:rPr lang="en-US" b="1" i="1">
                            <a:solidFill>
                              <a:srgbClr val="C00000"/>
                            </a:solidFill>
                            <a:latin typeface="Cambria Math" panose="02040503050406030204" pitchFamily="18" charset="0"/>
                            <a:ea typeface="Cambria Math" panose="02040503050406030204" pitchFamily="18" charset="0"/>
                          </a:rPr>
                          <m:t>, </m:t>
                        </m:r>
                        <m:r>
                          <a:rPr lang="en-US" b="1" i="1">
                            <a:solidFill>
                              <a:srgbClr val="C00000"/>
                            </a:solidFill>
                            <a:latin typeface="Cambria Math" panose="02040503050406030204" pitchFamily="18" charset="0"/>
                            <a:ea typeface="Cambria Math" panose="02040503050406030204" pitchFamily="18" charset="0"/>
                          </a:rPr>
                          <m:t>𝜽</m:t>
                        </m:r>
                      </m:e>
                    </m:d>
                  </m:oMath>
                </a14:m>
                <a:r>
                  <a:rPr lang="en-US" i="1" dirty="0"/>
                  <a:t> = </a:t>
                </a:r>
                <a14:m>
                  <m:oMath xmlns:m="http://schemas.openxmlformats.org/officeDocument/2006/math">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1</m:t>
                        </m:r>
                      </m:num>
                      <m:den>
                        <m:rad>
                          <m:radPr>
                            <m:degHide m:val="on"/>
                            <m:ctrlPr>
                              <a:rPr lang="en-US" i="1">
                                <a:latin typeface="Cambria Math" panose="02040503050406030204" pitchFamily="18" charset="0"/>
                                <a:ea typeface="Cambria Math" panose="02040503050406030204" pitchFamily="18" charset="0"/>
                              </a:rPr>
                            </m:ctrlPr>
                          </m:radPr>
                          <m:deg/>
                          <m:e>
                            <m:r>
                              <a:rPr lang="en-US" i="1">
                                <a:latin typeface="Cambria Math" panose="02040503050406030204" pitchFamily="18" charset="0"/>
                                <a:ea typeface="Cambria Math" panose="02040503050406030204" pitchFamily="18" charset="0"/>
                              </a:rPr>
                              <m:t>2</m:t>
                            </m:r>
                            <m:r>
                              <a:rPr lang="en-US" i="1">
                                <a:latin typeface="Cambria Math" panose="02040503050406030204" pitchFamily="18" charset="0"/>
                                <a:ea typeface="Cambria Math" panose="02040503050406030204" pitchFamily="18" charset="0"/>
                              </a:rPr>
                              <m:t>𝜋</m:t>
                            </m:r>
                          </m:e>
                        </m:rad>
                        <m:r>
                          <a:rPr lang="en-US"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𝑙𝑖𝑔h𝑡</m:t>
                            </m:r>
                          </m:sub>
                        </m:sSub>
                      </m:den>
                    </m:f>
                    <m:r>
                      <a:rPr lang="en-US" i="1">
                        <a:latin typeface="Cambria Math" panose="02040503050406030204" pitchFamily="18" charset="0"/>
                        <a:ea typeface="Cambria Math" panose="02040503050406030204" pitchFamily="18" charset="0"/>
                      </a:rPr>
                      <m:t> </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𝑒</m:t>
                        </m:r>
                      </m:e>
                      <m:sup>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1</m:t>
                            </m:r>
                          </m:num>
                          <m:den>
                            <m:r>
                              <a:rPr lang="en-US" i="1">
                                <a:latin typeface="Cambria Math" panose="02040503050406030204" pitchFamily="18" charset="0"/>
                                <a:ea typeface="Cambria Math" panose="02040503050406030204" pitchFamily="18" charset="0"/>
                              </a:rPr>
                              <m:t>2</m:t>
                            </m:r>
                          </m:den>
                        </m:f>
                        <m:sSup>
                          <m:sSupPr>
                            <m:ctrlPr>
                              <a:rPr lang="en-US" i="1">
                                <a:latin typeface="Cambria Math" panose="02040503050406030204" pitchFamily="18" charset="0"/>
                                <a:ea typeface="Cambria Math" panose="02040503050406030204" pitchFamily="18" charset="0"/>
                              </a:rPr>
                            </m:ctrlPr>
                          </m:sSupPr>
                          <m:e>
                            <m:d>
                              <m:dPr>
                                <m:ctrlPr>
                                  <a:rPr lang="en-US" i="1">
                                    <a:latin typeface="Cambria Math" panose="02040503050406030204" pitchFamily="18" charset="0"/>
                                    <a:ea typeface="Cambria Math" panose="02040503050406030204" pitchFamily="18" charset="0"/>
                                  </a:rPr>
                                </m:ctrlPr>
                              </m:dPr>
                              <m:e>
                                <m:f>
                                  <m:fPr>
                                    <m:ctrlPr>
                                      <a:rPr lang="en-US" i="1">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𝐴</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𝑠</m:t>
                                    </m:r>
                                    <m:d>
                                      <m:dPr>
                                        <m:ctrlPr>
                                          <a:rPr lang="en-US" i="1">
                                            <a:latin typeface="Cambria Math" panose="02040503050406030204" pitchFamily="18" charset="0"/>
                                            <a:ea typeface="Cambria Math" panose="02040503050406030204" pitchFamily="18" charset="0"/>
                                          </a:rPr>
                                        </m:ctrlPr>
                                      </m:dPr>
                                      <m:e>
                                        <m:r>
                                          <a:rPr lang="en-US" b="1" i="1">
                                            <a:latin typeface="Cambria Math" panose="02040503050406030204" pitchFamily="18" charset="0"/>
                                            <a:ea typeface="Cambria Math" panose="02040503050406030204" pitchFamily="18" charset="0"/>
                                          </a:rPr>
                                          <m:t>𝝀</m:t>
                                        </m:r>
                                        <m:r>
                                          <a:rPr lang="en-US" b="1" i="1">
                                            <a:latin typeface="Cambria Math" panose="02040503050406030204" pitchFamily="18" charset="0"/>
                                            <a:ea typeface="Cambria Math" panose="02040503050406030204" pitchFamily="18" charset="0"/>
                                          </a:rPr>
                                          <m:t>, </m:t>
                                        </m:r>
                                        <m:r>
                                          <a:rPr lang="en-US" b="1" i="1">
                                            <a:latin typeface="Cambria Math" panose="02040503050406030204" pitchFamily="18" charset="0"/>
                                            <a:ea typeface="Cambria Math" panose="02040503050406030204" pitchFamily="18" charset="0"/>
                                          </a:rPr>
                                          <m:t>𝜽</m:t>
                                        </m:r>
                                      </m:e>
                                    </m:d>
                                  </m:num>
                                  <m:den>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𝑙𝑖𝑔h𝑡</m:t>
                                        </m:r>
                                      </m:sub>
                                    </m:sSub>
                                  </m:den>
                                </m:f>
                              </m:e>
                            </m:d>
                          </m:e>
                          <m:sup>
                            <m:r>
                              <a:rPr lang="en-US" i="1">
                                <a:latin typeface="Cambria Math" panose="02040503050406030204" pitchFamily="18" charset="0"/>
                                <a:ea typeface="Cambria Math" panose="02040503050406030204" pitchFamily="18" charset="0"/>
                              </a:rPr>
                              <m:t>2</m:t>
                            </m:r>
                          </m:sup>
                        </m:sSup>
                      </m:sup>
                    </m:sSup>
                  </m:oMath>
                </a14:m>
                <a:endParaRPr lang="en-US" sz="1050" i="1" dirty="0">
                  <a:ea typeface="Cambria Math" panose="02040503050406030204" pitchFamily="18" charset="0"/>
                </a:endParaRPr>
              </a:p>
              <a:p>
                <a:pPr lvl="1"/>
                <a:endParaRPr lang="en-US" sz="1000" dirty="0">
                  <a:ea typeface="Cambria Math" panose="02040503050406030204" pitchFamily="18" charset="0"/>
                </a:endParaRPr>
              </a:p>
              <a:p>
                <a:r>
                  <a:rPr lang="en-US" dirty="0"/>
                  <a:t>Where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m:rPr>
                            <m:sty m:val="p"/>
                          </m:rPr>
                          <a:rPr lang="en-US">
                            <a:latin typeface="Cambria Math" panose="02040503050406030204" pitchFamily="18" charset="0"/>
                            <a:ea typeface="Cambria Math" panose="02040503050406030204" pitchFamily="18" charset="0"/>
                          </a:rPr>
                          <m:t>σ</m:t>
                        </m:r>
                      </m:e>
                      <m:sub>
                        <m:r>
                          <m:rPr>
                            <m:sty m:val="p"/>
                          </m:rPr>
                          <a:rPr lang="en-US">
                            <a:latin typeface="Cambria Math" panose="02040503050406030204" pitchFamily="18" charset="0"/>
                            <a:ea typeface="Cambria Math" panose="02040503050406030204" pitchFamily="18" charset="0"/>
                          </a:rPr>
                          <m:t>light</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𝛼</m:t>
                    </m:r>
                    <m:rad>
                      <m:radPr>
                        <m:degHide m:val="on"/>
                        <m:ctrlPr>
                          <a:rPr lang="en-US" b="0" i="1" smtClean="0">
                            <a:latin typeface="Cambria Math" panose="02040503050406030204" pitchFamily="18" charset="0"/>
                            <a:ea typeface="Cambria Math" panose="02040503050406030204" pitchFamily="18" charset="0"/>
                          </a:rPr>
                        </m:ctrlPr>
                      </m:radPr>
                      <m:deg/>
                      <m:e>
                        <m:r>
                          <m:rPr>
                            <m:sty m:val="p"/>
                          </m:rPr>
                          <a:rPr lang="en-US">
                            <a:latin typeface="Cambria Math" panose="02040503050406030204" pitchFamily="18" charset="0"/>
                            <a:ea typeface="Cambria Math" panose="02040503050406030204" pitchFamily="18" charset="0"/>
                          </a:rPr>
                          <m:t>s</m:t>
                        </m:r>
                        <m:d>
                          <m:dPr>
                            <m:ctrlPr>
                              <a:rPr lang="en-US" i="1">
                                <a:latin typeface="Cambria Math" panose="02040503050406030204" pitchFamily="18" charset="0"/>
                                <a:ea typeface="Cambria Math" panose="02040503050406030204" pitchFamily="18" charset="0"/>
                              </a:rPr>
                            </m:ctrlPr>
                          </m:dPr>
                          <m:e>
                            <m:r>
                              <a:rPr lang="en-US" b="1" i="1">
                                <a:latin typeface="Cambria Math" panose="02040503050406030204" pitchFamily="18" charset="0"/>
                                <a:ea typeface="Cambria Math" panose="02040503050406030204" pitchFamily="18" charset="0"/>
                              </a:rPr>
                              <m:t>𝛌</m:t>
                            </m:r>
                            <m:r>
                              <a:rPr lang="en-US" b="1">
                                <a:latin typeface="Cambria Math" panose="02040503050406030204" pitchFamily="18" charset="0"/>
                                <a:ea typeface="Cambria Math" panose="02040503050406030204" pitchFamily="18" charset="0"/>
                              </a:rPr>
                              <m:t>, </m:t>
                            </m:r>
                            <m:r>
                              <a:rPr lang="en-US" b="1" i="1">
                                <a:latin typeface="Cambria Math" panose="02040503050406030204" pitchFamily="18" charset="0"/>
                                <a:ea typeface="Cambria Math" panose="02040503050406030204" pitchFamily="18" charset="0"/>
                              </a:rPr>
                              <m:t>𝛉</m:t>
                            </m:r>
                          </m:e>
                        </m:d>
                      </m:e>
                    </m:rad>
                    <m:r>
                      <a:rPr lang="en-US" b="0" i="0" smtClean="0">
                        <a:latin typeface="Cambria Math" panose="02040503050406030204" pitchFamily="18" charset="0"/>
                        <a:ea typeface="Cambria Math" panose="02040503050406030204" pitchFamily="18" charset="0"/>
                      </a:rPr>
                      <m:t> ,</m:t>
                    </m:r>
                    <m:r>
                      <m:rPr>
                        <m:sty m:val="p"/>
                      </m:rPr>
                      <a:rPr lang="en-US">
                        <a:latin typeface="Cambria Math" panose="02040503050406030204" pitchFamily="18" charset="0"/>
                        <a:ea typeface="Cambria Math" panose="02040503050406030204" pitchFamily="18" charset="0"/>
                      </a:rPr>
                      <m:t>s</m:t>
                    </m:r>
                    <m:d>
                      <m:dPr>
                        <m:ctrlPr>
                          <a:rPr lang="en-US" i="1">
                            <a:latin typeface="Cambria Math" panose="02040503050406030204" pitchFamily="18" charset="0"/>
                            <a:ea typeface="Cambria Math" panose="02040503050406030204" pitchFamily="18" charset="0"/>
                          </a:rPr>
                        </m:ctrlPr>
                      </m:dPr>
                      <m:e>
                        <m:r>
                          <a:rPr lang="en-US" b="1" i="1">
                            <a:latin typeface="Cambria Math" panose="02040503050406030204" pitchFamily="18" charset="0"/>
                            <a:ea typeface="Cambria Math" panose="02040503050406030204" pitchFamily="18" charset="0"/>
                          </a:rPr>
                          <m:t>𝛌</m:t>
                        </m:r>
                        <m:r>
                          <a:rPr lang="en-US" b="1">
                            <a:latin typeface="Cambria Math" panose="02040503050406030204" pitchFamily="18" charset="0"/>
                            <a:ea typeface="Cambria Math" panose="02040503050406030204" pitchFamily="18" charset="0"/>
                          </a:rPr>
                          <m:t>, </m:t>
                        </m:r>
                        <m:r>
                          <a:rPr lang="en-US" b="1" i="1">
                            <a:latin typeface="Cambria Math" panose="02040503050406030204" pitchFamily="18" charset="0"/>
                            <a:ea typeface="Cambria Math" panose="02040503050406030204" pitchFamily="18" charset="0"/>
                          </a:rPr>
                          <m:t>𝛉</m:t>
                        </m:r>
                      </m:e>
                    </m:d>
                  </m:oMath>
                </a14:m>
                <a:r>
                  <a:rPr lang="en-US" dirty="0"/>
                  <a:t> is an expected signal strength for the given r/c. </a:t>
                </a:r>
              </a:p>
            </p:txBody>
          </p:sp>
        </mc:Choice>
        <mc:Fallback xmlns="">
          <p:sp>
            <p:nvSpPr>
              <p:cNvPr id="2" name="TextBox 1">
                <a:extLst>
                  <a:ext uri="{FF2B5EF4-FFF2-40B4-BE49-F238E27FC236}">
                    <a16:creationId xmlns:a16="http://schemas.microsoft.com/office/drawing/2014/main" id="{DF9E607C-354B-AC44-9BE2-830BBAD3C9C9}"/>
                  </a:ext>
                </a:extLst>
              </p:cNvPr>
              <p:cNvSpPr txBox="1">
                <a:spLocks noRot="1" noChangeAspect="1" noMove="1" noResize="1" noEditPoints="1" noAdjustHandles="1" noChangeArrowheads="1" noChangeShapeType="1" noTextEdit="1"/>
              </p:cNvSpPr>
              <p:nvPr/>
            </p:nvSpPr>
            <p:spPr>
              <a:xfrm>
                <a:off x="159559" y="1254724"/>
                <a:ext cx="4686300" cy="2200089"/>
              </a:xfrm>
              <a:prstGeom prst="rect">
                <a:avLst/>
              </a:prstGeom>
              <a:blipFill>
                <a:blip r:embed="rId3"/>
                <a:stretch>
                  <a:fillRect l="-1081" b="-2299"/>
                </a:stretch>
              </a:blipFill>
            </p:spPr>
            <p:txBody>
              <a:bodyPr/>
              <a:lstStyle/>
              <a:p>
                <a:r>
                  <a:rPr>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62937E97-E210-D64D-BD87-FC4E94C4C2C3}"/>
                  </a:ext>
                </a:extLst>
              </p:cNvPr>
              <p:cNvSpPr/>
              <p:nvPr/>
            </p:nvSpPr>
            <p:spPr>
              <a:xfrm>
                <a:off x="-196246" y="4829272"/>
                <a:ext cx="6185924" cy="7641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600" b="1" i="1" smtClean="0">
                          <a:solidFill>
                            <a:srgbClr val="00B050"/>
                          </a:solidFill>
                          <a:latin typeface="Cambria Math" panose="02040503050406030204" pitchFamily="18" charset="0"/>
                          <a:ea typeface="Cambria Math" panose="02040503050406030204" pitchFamily="18" charset="0"/>
                        </a:rPr>
                        <m:t>𝑷</m:t>
                      </m:r>
                      <m:d>
                        <m:dPr>
                          <m:ctrlPr>
                            <a:rPr lang="en-US" sz="1600" b="1" i="1">
                              <a:solidFill>
                                <a:srgbClr val="00B050"/>
                              </a:solidFill>
                              <a:latin typeface="Cambria Math" panose="02040503050406030204" pitchFamily="18" charset="0"/>
                              <a:ea typeface="Cambria Math" panose="02040503050406030204" pitchFamily="18" charset="0"/>
                            </a:rPr>
                          </m:ctrlPr>
                        </m:dPr>
                        <m:e>
                          <m:r>
                            <a:rPr lang="en-US" sz="1600" b="1" i="1" smtClean="0">
                              <a:solidFill>
                                <a:srgbClr val="00B050"/>
                              </a:solidFill>
                              <a:latin typeface="Cambria Math" panose="02040503050406030204" pitchFamily="18" charset="0"/>
                              <a:ea typeface="Cambria Math" panose="02040503050406030204" pitchFamily="18" charset="0"/>
                            </a:rPr>
                            <m:t>𝑨</m:t>
                          </m:r>
                        </m:e>
                        <m:e>
                          <m:r>
                            <a:rPr lang="en-US" sz="1600" b="1" i="1">
                              <a:solidFill>
                                <a:srgbClr val="00B050"/>
                              </a:solidFill>
                              <a:latin typeface="Cambria Math" panose="02040503050406030204" pitchFamily="18" charset="0"/>
                              <a:ea typeface="Cambria Math" panose="02040503050406030204" pitchFamily="18" charset="0"/>
                            </a:rPr>
                            <m:t>𝑺</m:t>
                          </m:r>
                          <m:r>
                            <a:rPr lang="en-US" sz="1600" b="1" i="1">
                              <a:solidFill>
                                <a:srgbClr val="00B050"/>
                              </a:solidFill>
                              <a:latin typeface="Cambria Math" panose="02040503050406030204" pitchFamily="18" charset="0"/>
                              <a:ea typeface="Cambria Math" panose="02040503050406030204" pitchFamily="18" charset="0"/>
                            </a:rPr>
                            <m:t>(</m:t>
                          </m:r>
                          <m:r>
                            <a:rPr lang="en-US" sz="1600" b="1" i="1">
                              <a:solidFill>
                                <a:srgbClr val="00B050"/>
                              </a:solidFill>
                              <a:latin typeface="Cambria Math" panose="02040503050406030204" pitchFamily="18" charset="0"/>
                              <a:ea typeface="Cambria Math" panose="02040503050406030204" pitchFamily="18" charset="0"/>
                            </a:rPr>
                            <m:t>𝒓</m:t>
                          </m:r>
                          <m:r>
                            <a:rPr lang="en-US" sz="1600" b="1" i="1">
                              <a:solidFill>
                                <a:srgbClr val="00B050"/>
                              </a:solidFill>
                              <a:latin typeface="Cambria Math" panose="02040503050406030204" pitchFamily="18" charset="0"/>
                              <a:ea typeface="Cambria Math" panose="02040503050406030204" pitchFamily="18" charset="0"/>
                            </a:rPr>
                            <m:t>,</m:t>
                          </m:r>
                          <m:r>
                            <a:rPr lang="en-US" sz="1600" b="1" i="1">
                              <a:solidFill>
                                <a:srgbClr val="00B050"/>
                              </a:solidFill>
                              <a:latin typeface="Cambria Math" panose="02040503050406030204" pitchFamily="18" charset="0"/>
                              <a:ea typeface="Cambria Math" panose="02040503050406030204" pitchFamily="18" charset="0"/>
                            </a:rPr>
                            <m:t>𝒄</m:t>
                          </m:r>
                          <m:r>
                            <a:rPr lang="en-US" sz="1600" b="1" i="1">
                              <a:solidFill>
                                <a:srgbClr val="00B050"/>
                              </a:solidFill>
                              <a:latin typeface="Cambria Math" panose="02040503050406030204" pitchFamily="18" charset="0"/>
                              <a:ea typeface="Cambria Math" panose="02040503050406030204" pitchFamily="18" charset="0"/>
                            </a:rPr>
                            <m:t>), </m:t>
                          </m:r>
                          <m:r>
                            <a:rPr lang="en-US" sz="1600" b="1" i="1">
                              <a:solidFill>
                                <a:srgbClr val="00B050"/>
                              </a:solidFill>
                              <a:latin typeface="Cambria Math" panose="02040503050406030204" pitchFamily="18" charset="0"/>
                              <a:ea typeface="Cambria Math" panose="02040503050406030204" pitchFamily="18" charset="0"/>
                            </a:rPr>
                            <m:t>𝑵</m:t>
                          </m:r>
                          <m:r>
                            <a:rPr lang="en-US" sz="1600" b="1" i="1">
                              <a:solidFill>
                                <a:srgbClr val="00B050"/>
                              </a:solidFill>
                              <a:latin typeface="Cambria Math" panose="02040503050406030204" pitchFamily="18" charset="0"/>
                              <a:ea typeface="Cambria Math" panose="02040503050406030204" pitchFamily="18" charset="0"/>
                            </a:rPr>
                            <m:t>(</m:t>
                          </m:r>
                          <m:r>
                            <a:rPr lang="en-US" sz="1600" b="1" i="1">
                              <a:solidFill>
                                <a:srgbClr val="00B050"/>
                              </a:solidFill>
                              <a:latin typeface="Cambria Math" panose="02040503050406030204" pitchFamily="18" charset="0"/>
                              <a:ea typeface="Cambria Math" panose="02040503050406030204" pitchFamily="18" charset="0"/>
                            </a:rPr>
                            <m:t>𝒓</m:t>
                          </m:r>
                          <m:r>
                            <a:rPr lang="en-US" sz="1600" b="1" i="1">
                              <a:solidFill>
                                <a:srgbClr val="00B050"/>
                              </a:solidFill>
                              <a:latin typeface="Cambria Math" panose="02040503050406030204" pitchFamily="18" charset="0"/>
                              <a:ea typeface="Cambria Math" panose="02040503050406030204" pitchFamily="18" charset="0"/>
                            </a:rPr>
                            <m:t>,</m:t>
                          </m:r>
                          <m:r>
                            <a:rPr lang="en-US" sz="1600" b="1" i="1">
                              <a:solidFill>
                                <a:srgbClr val="00B050"/>
                              </a:solidFill>
                              <a:latin typeface="Cambria Math" panose="02040503050406030204" pitchFamily="18" charset="0"/>
                              <a:ea typeface="Cambria Math" panose="02040503050406030204" pitchFamily="18" charset="0"/>
                            </a:rPr>
                            <m:t>𝒄</m:t>
                          </m:r>
                          <m:r>
                            <a:rPr lang="en-US" sz="1600" b="1" i="1">
                              <a:solidFill>
                                <a:srgbClr val="00B050"/>
                              </a:solidFill>
                              <a:latin typeface="Cambria Math" panose="02040503050406030204" pitchFamily="18" charset="0"/>
                              <a:ea typeface="Cambria Math" panose="02040503050406030204" pitchFamily="18" charset="0"/>
                            </a:rPr>
                            <m:t>)</m:t>
                          </m:r>
                        </m:e>
                      </m:d>
                      <m:r>
                        <a:rPr lang="en-US" sz="1600" i="1">
                          <a:latin typeface="Cambria Math" panose="02040503050406030204" pitchFamily="18" charset="0"/>
                          <a:ea typeface="Cambria Math" panose="02040503050406030204" pitchFamily="18" charset="0"/>
                        </a:rPr>
                        <m:t>=</m:t>
                      </m:r>
                      <m:nary>
                        <m:naryPr>
                          <m:ctrlPr>
                            <a:rPr lang="en-US" sz="1600" i="1">
                              <a:latin typeface="Cambria Math" panose="02040503050406030204" pitchFamily="18" charset="0"/>
                              <a:ea typeface="Cambria Math" panose="02040503050406030204" pitchFamily="18" charset="0"/>
                            </a:rPr>
                          </m:ctrlPr>
                        </m:naryPr>
                        <m:sub>
                          <m:r>
                            <m:rPr>
                              <m:brk m:alnAt="23"/>
                            </m:rP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m:t>
                          </m:r>
                        </m:sub>
                        <m:sup>
                          <m:r>
                            <a:rPr lang="en-US" sz="1600" i="1">
                              <a:latin typeface="Cambria Math" panose="02040503050406030204" pitchFamily="18" charset="0"/>
                              <a:ea typeface="Cambria Math" panose="02040503050406030204" pitchFamily="18" charset="0"/>
                            </a:rPr>
                            <m:t>∞</m:t>
                          </m:r>
                        </m:sup>
                        <m:e>
                          <m:f>
                            <m:fPr>
                              <m:ctrlPr>
                                <a:rPr lang="en-US" sz="1600" i="1">
                                  <a:latin typeface="Cambria Math" panose="02040503050406030204" pitchFamily="18" charset="0"/>
                                  <a:ea typeface="Cambria Math" panose="02040503050406030204" pitchFamily="18" charset="0"/>
                                </a:rPr>
                              </m:ctrlPr>
                            </m:fPr>
                            <m:num>
                              <m:r>
                                <a:rPr lang="en-US" sz="1600" i="1">
                                  <a:latin typeface="Cambria Math" panose="02040503050406030204" pitchFamily="18" charset="0"/>
                                  <a:ea typeface="Cambria Math" panose="02040503050406030204" pitchFamily="18" charset="0"/>
                                </a:rPr>
                                <m:t>1</m:t>
                              </m:r>
                            </m:num>
                            <m:den>
                              <m:rad>
                                <m:radPr>
                                  <m:degHide m:val="on"/>
                                  <m:ctrlPr>
                                    <a:rPr lang="en-US" sz="1600" i="1">
                                      <a:latin typeface="Cambria Math" panose="02040503050406030204" pitchFamily="18" charset="0"/>
                                      <a:ea typeface="Cambria Math" panose="02040503050406030204" pitchFamily="18" charset="0"/>
                                    </a:rPr>
                                  </m:ctrlPr>
                                </m:radPr>
                                <m:deg/>
                                <m:e>
                                  <m:r>
                                    <a:rPr lang="en-US" sz="1600" i="1">
                                      <a:latin typeface="Cambria Math" panose="02040503050406030204" pitchFamily="18" charset="0"/>
                                      <a:ea typeface="Cambria Math" panose="02040503050406030204" pitchFamily="18" charset="0"/>
                                    </a:rPr>
                                    <m:t>2</m:t>
                                  </m:r>
                                  <m:r>
                                    <a:rPr lang="en-US" sz="1600" i="1">
                                      <a:latin typeface="Cambria Math" panose="02040503050406030204" pitchFamily="18" charset="0"/>
                                      <a:ea typeface="Cambria Math" panose="02040503050406030204" pitchFamily="18" charset="0"/>
                                    </a:rPr>
                                    <m:t>𝜋</m:t>
                                  </m:r>
                                </m:e>
                              </m:rad>
                              <m:r>
                                <a:rPr lang="en-US" sz="1600" i="1">
                                  <a:latin typeface="Cambria Math" panose="02040503050406030204" pitchFamily="18" charset="0"/>
                                  <a:ea typeface="Cambria Math" panose="02040503050406030204" pitchFamily="18" charset="0"/>
                                </a:rPr>
                                <m:t> </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𝜎</m:t>
                                  </m:r>
                                </m:e>
                                <m:sub>
                                  <m:r>
                                    <a:rPr lang="en-US" sz="1600" i="1">
                                      <a:latin typeface="Cambria Math" panose="02040503050406030204" pitchFamily="18" charset="0"/>
                                      <a:ea typeface="Cambria Math" panose="02040503050406030204" pitchFamily="18" charset="0"/>
                                    </a:rPr>
                                    <m:t>𝑙𝑖𝑔h𝑡</m:t>
                                  </m:r>
                                </m:sub>
                              </m:sSub>
                            </m:den>
                          </m:f>
                          <m:r>
                            <a:rPr lang="en-US" sz="1600" i="1">
                              <a:latin typeface="Cambria Math" panose="02040503050406030204" pitchFamily="18" charset="0"/>
                              <a:ea typeface="Cambria Math" panose="02040503050406030204" pitchFamily="18" charset="0"/>
                            </a:rPr>
                            <m:t> </m:t>
                          </m:r>
                          <m:sSup>
                            <m:sSupPr>
                              <m:ctrlPr>
                                <a:rPr lang="en-US" sz="1600" i="1">
                                  <a:latin typeface="Cambria Math" panose="02040503050406030204" pitchFamily="18" charset="0"/>
                                  <a:ea typeface="Cambria Math" panose="02040503050406030204" pitchFamily="18" charset="0"/>
                                </a:rPr>
                              </m:ctrlPr>
                            </m:sSupPr>
                            <m:e>
                              <m:r>
                                <a:rPr lang="en-US" sz="1600" i="1">
                                  <a:latin typeface="Cambria Math" panose="02040503050406030204" pitchFamily="18" charset="0"/>
                                  <a:ea typeface="Cambria Math" panose="02040503050406030204" pitchFamily="18" charset="0"/>
                                </a:rPr>
                                <m:t>𝑒</m:t>
                              </m:r>
                            </m:e>
                            <m:sup>
                              <m:r>
                                <a:rPr lang="en-US" sz="1600" i="1">
                                  <a:latin typeface="Cambria Math" panose="02040503050406030204" pitchFamily="18" charset="0"/>
                                  <a:ea typeface="Cambria Math" panose="02040503050406030204" pitchFamily="18" charset="0"/>
                                </a:rPr>
                                <m:t>−</m:t>
                              </m:r>
                              <m:f>
                                <m:fPr>
                                  <m:ctrlPr>
                                    <a:rPr lang="en-US" sz="1600" i="1">
                                      <a:latin typeface="Cambria Math" panose="02040503050406030204" pitchFamily="18" charset="0"/>
                                      <a:ea typeface="Cambria Math" panose="02040503050406030204" pitchFamily="18" charset="0"/>
                                    </a:rPr>
                                  </m:ctrlPr>
                                </m:fPr>
                                <m:num>
                                  <m:r>
                                    <a:rPr lang="en-US" sz="1600" i="1">
                                      <a:latin typeface="Cambria Math" panose="02040503050406030204" pitchFamily="18" charset="0"/>
                                      <a:ea typeface="Cambria Math" panose="02040503050406030204" pitchFamily="18" charset="0"/>
                                    </a:rPr>
                                    <m:t>1</m:t>
                                  </m:r>
                                </m:num>
                                <m:den>
                                  <m:r>
                                    <a:rPr lang="en-US" sz="1600" i="1">
                                      <a:latin typeface="Cambria Math" panose="02040503050406030204" pitchFamily="18" charset="0"/>
                                      <a:ea typeface="Cambria Math" panose="02040503050406030204" pitchFamily="18" charset="0"/>
                                    </a:rPr>
                                    <m:t>2</m:t>
                                  </m:r>
                                </m:den>
                              </m:f>
                              <m:sSup>
                                <m:sSupPr>
                                  <m:ctrlPr>
                                    <a:rPr lang="en-US" sz="1600" i="1">
                                      <a:latin typeface="Cambria Math" panose="02040503050406030204" pitchFamily="18" charset="0"/>
                                      <a:ea typeface="Cambria Math" panose="02040503050406030204" pitchFamily="18" charset="0"/>
                                    </a:rPr>
                                  </m:ctrlPr>
                                </m:sSupPr>
                                <m:e>
                                  <m:d>
                                    <m:dPr>
                                      <m:ctrlPr>
                                        <a:rPr lang="en-US" sz="1600" i="1">
                                          <a:latin typeface="Cambria Math" panose="02040503050406030204" pitchFamily="18" charset="0"/>
                                          <a:ea typeface="Cambria Math" panose="02040503050406030204" pitchFamily="18" charset="0"/>
                                        </a:rPr>
                                      </m:ctrlPr>
                                    </m:dPr>
                                    <m:e>
                                      <m:f>
                                        <m:fPr>
                                          <m:ctrlPr>
                                            <a:rPr lang="en-US" sz="1600" i="1">
                                              <a:latin typeface="Cambria Math" panose="02040503050406030204" pitchFamily="18" charset="0"/>
                                              <a:ea typeface="Cambria Math" panose="02040503050406030204" pitchFamily="18" charset="0"/>
                                            </a:rPr>
                                          </m:ctrlPr>
                                        </m:fPr>
                                        <m:num>
                                          <m:r>
                                            <a:rPr lang="en-US" sz="1600" i="1">
                                              <a:latin typeface="Cambria Math" panose="02040503050406030204" pitchFamily="18" charset="0"/>
                                              <a:ea typeface="Cambria Math" panose="02040503050406030204" pitchFamily="18" charset="0"/>
                                            </a:rPr>
                                            <m:t>𝜏</m:t>
                                          </m:r>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𝑠</m:t>
                                          </m:r>
                                          <m:d>
                                            <m:dPr>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𝜆</m:t>
                                              </m:r>
                                              <m:r>
                                                <a:rPr lang="en-US" sz="1600" i="1">
                                                  <a:latin typeface="Cambria Math" panose="02040503050406030204" pitchFamily="18" charset="0"/>
                                                  <a:ea typeface="Cambria Math" panose="02040503050406030204" pitchFamily="18" charset="0"/>
                                                </a:rPr>
                                                <m:t>, </m:t>
                                              </m:r>
                                              <m:r>
                                                <a:rPr lang="en-US" sz="1600" i="1">
                                                  <a:latin typeface="Cambria Math" panose="02040503050406030204" pitchFamily="18" charset="0"/>
                                                  <a:ea typeface="Cambria Math" panose="02040503050406030204" pitchFamily="18" charset="0"/>
                                                </a:rPr>
                                                <m:t>𝜃</m:t>
                                              </m:r>
                                            </m:e>
                                          </m:d>
                                        </m:num>
                                        <m:den>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𝜎</m:t>
                                              </m:r>
                                            </m:e>
                                            <m:sub>
                                              <m:r>
                                                <a:rPr lang="en-US" sz="1600" i="1">
                                                  <a:latin typeface="Cambria Math" panose="02040503050406030204" pitchFamily="18" charset="0"/>
                                                  <a:ea typeface="Cambria Math" panose="02040503050406030204" pitchFamily="18" charset="0"/>
                                                </a:rPr>
                                                <m:t>𝑙𝑖𝑔h𝑡</m:t>
                                              </m:r>
                                            </m:sub>
                                          </m:sSub>
                                        </m:den>
                                      </m:f>
                                    </m:e>
                                  </m:d>
                                </m:e>
                                <m:sup>
                                  <m:r>
                                    <a:rPr lang="en-US" sz="1600" i="1">
                                      <a:latin typeface="Cambria Math" panose="02040503050406030204" pitchFamily="18" charset="0"/>
                                      <a:ea typeface="Cambria Math" panose="02040503050406030204" pitchFamily="18" charset="0"/>
                                    </a:rPr>
                                    <m:t>2</m:t>
                                  </m:r>
                                </m:sup>
                              </m:sSup>
                            </m:sup>
                          </m:sSup>
                          <m:r>
                            <a:rPr lang="en-US" sz="1600" b="1" i="1" smtClean="0">
                              <a:solidFill>
                                <a:srgbClr val="0070C0"/>
                              </a:solidFill>
                              <a:latin typeface="Cambria Math" panose="02040503050406030204" pitchFamily="18" charset="0"/>
                              <a:ea typeface="Cambria Math" panose="02040503050406030204" pitchFamily="18" charset="0"/>
                            </a:rPr>
                            <m:t>𝑵</m:t>
                          </m:r>
                          <m:r>
                            <a:rPr lang="en-US" sz="1600" b="1" i="1" smtClean="0">
                              <a:solidFill>
                                <a:srgbClr val="0070C0"/>
                              </a:solidFill>
                              <a:latin typeface="Cambria Math" panose="02040503050406030204" pitchFamily="18" charset="0"/>
                              <a:ea typeface="Cambria Math" panose="02040503050406030204" pitchFamily="18" charset="0"/>
                            </a:rPr>
                            <m:t>(</m:t>
                          </m:r>
                          <m:r>
                            <a:rPr lang="en-US" sz="1600" b="1" i="1" smtClean="0">
                              <a:solidFill>
                                <a:srgbClr val="0070C0"/>
                              </a:solidFill>
                              <a:latin typeface="Cambria Math" panose="02040503050406030204" pitchFamily="18" charset="0"/>
                              <a:ea typeface="Cambria Math" panose="02040503050406030204" pitchFamily="18" charset="0"/>
                            </a:rPr>
                            <m:t>𝝉</m:t>
                          </m:r>
                          <m:r>
                            <a:rPr lang="en-US" sz="1600" b="1" i="1" smtClean="0">
                              <a:solidFill>
                                <a:srgbClr val="0070C0"/>
                              </a:solidFill>
                              <a:latin typeface="Cambria Math" panose="02040503050406030204" pitchFamily="18" charset="0"/>
                              <a:ea typeface="Cambria Math" panose="02040503050406030204" pitchFamily="18" charset="0"/>
                            </a:rPr>
                            <m:t>−</m:t>
                          </m:r>
                          <m:r>
                            <a:rPr lang="en-US" sz="1600" b="1" i="1">
                              <a:solidFill>
                                <a:srgbClr val="0070C0"/>
                              </a:solidFill>
                              <a:latin typeface="Cambria Math" panose="02040503050406030204" pitchFamily="18" charset="0"/>
                              <a:ea typeface="Cambria Math" panose="02040503050406030204" pitchFamily="18" charset="0"/>
                            </a:rPr>
                            <m:t>𝑨</m:t>
                          </m:r>
                          <m:r>
                            <a:rPr lang="en-US" sz="1600" b="1" i="1">
                              <a:solidFill>
                                <a:srgbClr val="0070C0"/>
                              </a:solidFill>
                              <a:latin typeface="Cambria Math" panose="02040503050406030204" pitchFamily="18" charset="0"/>
                              <a:ea typeface="Cambria Math" panose="02040503050406030204" pitchFamily="18" charset="0"/>
                            </a:rPr>
                            <m:t>)</m:t>
                          </m:r>
                        </m:e>
                      </m:nary>
                      <m:r>
                        <a:rPr lang="en-US" sz="1600" i="1">
                          <a:latin typeface="Cambria Math" panose="02040503050406030204" pitchFamily="18" charset="0"/>
                          <a:ea typeface="Cambria Math" panose="02040503050406030204" pitchFamily="18" charset="0"/>
                        </a:rPr>
                        <m:t>𝑑</m:t>
                      </m:r>
                      <m:r>
                        <a:rPr lang="en-US" sz="1600" i="1">
                          <a:latin typeface="Cambria Math" panose="02040503050406030204" pitchFamily="18" charset="0"/>
                          <a:ea typeface="Cambria Math" panose="02040503050406030204" pitchFamily="18" charset="0"/>
                        </a:rPr>
                        <m:t>𝜏</m:t>
                      </m:r>
                    </m:oMath>
                  </m:oMathPara>
                </a14:m>
                <a:endParaRPr sz="1600" i="1" dirty="0"/>
              </a:p>
            </p:txBody>
          </p:sp>
        </mc:Choice>
        <mc:Fallback xmlns="">
          <p:sp>
            <p:nvSpPr>
              <p:cNvPr id="9" name="Rectangle 8">
                <a:extLst>
                  <a:ext uri="{FF2B5EF4-FFF2-40B4-BE49-F238E27FC236}">
                    <a16:creationId xmlns:a16="http://schemas.microsoft.com/office/drawing/2014/main" id="{62937E97-E210-D64D-BD87-FC4E94C4C2C3}"/>
                  </a:ext>
                </a:extLst>
              </p:cNvPr>
              <p:cNvSpPr>
                <a:spLocks noRot="1" noChangeAspect="1" noMove="1" noResize="1" noEditPoints="1" noAdjustHandles="1" noChangeArrowheads="1" noChangeShapeType="1" noTextEdit="1"/>
              </p:cNvSpPr>
              <p:nvPr/>
            </p:nvSpPr>
            <p:spPr>
              <a:xfrm>
                <a:off x="-196246" y="4829272"/>
                <a:ext cx="6185924" cy="764120"/>
              </a:xfrm>
              <a:prstGeom prst="rect">
                <a:avLst/>
              </a:prstGeom>
              <a:blipFill>
                <a:blip r:embed="rId4"/>
                <a:stretch>
                  <a:fillRect t="-114754" b="-177049"/>
                </a:stretch>
              </a:blipFill>
            </p:spPr>
            <p:txBody>
              <a:bodyPr/>
              <a:lstStyle/>
              <a:p>
                <a:r>
                  <a:rPr>
                    <a:noFill/>
                  </a:rPr>
                  <a:t> </a:t>
                </a:r>
              </a:p>
            </p:txBody>
          </p:sp>
        </mc:Fallback>
      </mc:AlternateContent>
      <p:sp>
        <p:nvSpPr>
          <p:cNvPr id="10" name="TextBox 9">
            <a:extLst>
              <a:ext uri="{FF2B5EF4-FFF2-40B4-BE49-F238E27FC236}">
                <a16:creationId xmlns:a16="http://schemas.microsoft.com/office/drawing/2014/main" id="{5D08FFFC-5F2A-5840-9692-36EA1B51EB12}"/>
              </a:ext>
            </a:extLst>
          </p:cNvPr>
          <p:cNvSpPr txBox="1"/>
          <p:nvPr/>
        </p:nvSpPr>
        <p:spPr>
          <a:xfrm>
            <a:off x="15240" y="4469308"/>
            <a:ext cx="3750066" cy="369332"/>
          </a:xfrm>
          <a:prstGeom prst="rect">
            <a:avLst/>
          </a:prstGeom>
          <a:noFill/>
        </p:spPr>
        <p:txBody>
          <a:bodyPr wrap="none" rtlCol="0">
            <a:spAutoFit/>
          </a:bodyPr>
          <a:lstStyle/>
          <a:p>
            <a:r>
              <a:rPr lang="en-US" dirty="0"/>
              <a:t>The likelihood function should return:</a:t>
            </a:r>
          </a:p>
        </p:txBody>
      </p:sp>
      <p:grpSp>
        <p:nvGrpSpPr>
          <p:cNvPr id="14" name="Group 13">
            <a:extLst>
              <a:ext uri="{FF2B5EF4-FFF2-40B4-BE49-F238E27FC236}">
                <a16:creationId xmlns:a16="http://schemas.microsoft.com/office/drawing/2014/main" id="{FCEBB59C-A833-D145-ACA6-BA18E9266493}"/>
              </a:ext>
            </a:extLst>
          </p:cNvPr>
          <p:cNvGrpSpPr/>
          <p:nvPr/>
        </p:nvGrpSpPr>
        <p:grpSpPr>
          <a:xfrm>
            <a:off x="5552131" y="121386"/>
            <a:ext cx="6558742" cy="5228705"/>
            <a:chOff x="5552131" y="281466"/>
            <a:chExt cx="6558742" cy="5228705"/>
          </a:xfrm>
        </p:grpSpPr>
        <p:sp>
          <p:nvSpPr>
            <p:cNvPr id="13" name="Rounded Rectangle 12">
              <a:extLst>
                <a:ext uri="{FF2B5EF4-FFF2-40B4-BE49-F238E27FC236}">
                  <a16:creationId xmlns:a16="http://schemas.microsoft.com/office/drawing/2014/main" id="{4009C88D-EA34-B747-B4E1-19EBD63460C4}"/>
                </a:ext>
              </a:extLst>
            </p:cNvPr>
            <p:cNvSpPr/>
            <p:nvPr/>
          </p:nvSpPr>
          <p:spPr>
            <a:xfrm>
              <a:off x="5552131" y="281466"/>
              <a:ext cx="6558742" cy="522870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20000"/>
                    <a:lumOff val="80000"/>
                  </a:schemeClr>
                </a:solidFill>
              </a:endParaRPr>
            </a:p>
          </p:txBody>
        </p:sp>
        <p:pic>
          <p:nvPicPr>
            <p:cNvPr id="22" name="Graphic 21">
              <a:extLst>
                <a:ext uri="{FF2B5EF4-FFF2-40B4-BE49-F238E27FC236}">
                  <a16:creationId xmlns:a16="http://schemas.microsoft.com/office/drawing/2014/main" id="{DBBB92D3-FFB0-7C47-B630-D445189834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20994" y="905499"/>
              <a:ext cx="6229706" cy="3681190"/>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79E72EF-2620-3B42-9DCA-086D6A87149F}"/>
                    </a:ext>
                  </a:extLst>
                </p:cNvPr>
                <p:cNvSpPr txBox="1"/>
                <p:nvPr/>
              </p:nvSpPr>
              <p:spPr>
                <a:xfrm>
                  <a:off x="5989678" y="4863764"/>
                  <a:ext cx="6022213" cy="369332"/>
                </a:xfrm>
                <a:prstGeom prst="rect">
                  <a:avLst/>
                </a:prstGeom>
                <a:noFill/>
              </p:spPr>
              <p:txBody>
                <a:bodyPr wrap="square" rtlCol="0">
                  <a:spAutoFit/>
                </a:bodyPr>
                <a:lstStyle/>
                <a:p>
                  <a:r>
                    <a:rPr lang="en-US" b="1" dirty="0"/>
                    <a:t>Example: </a:t>
                  </a:r>
                  <a:r>
                    <a:rPr lang="en-US" b="1" i="1" dirty="0">
                      <a:solidFill>
                        <a:srgbClr val="C0000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b="1" i="1" smtClean="0">
                              <a:solidFill>
                                <a:srgbClr val="C00000"/>
                              </a:solidFill>
                              <a:latin typeface="Cambria Math" panose="02040503050406030204" pitchFamily="18" charset="0"/>
                              <a:ea typeface="Cambria Math" panose="02040503050406030204" pitchFamily="18" charset="0"/>
                            </a:rPr>
                          </m:ctrlPr>
                        </m:sSubPr>
                        <m:e>
                          <m:r>
                            <a:rPr lang="en-US" b="1" i="1">
                              <a:solidFill>
                                <a:srgbClr val="0070C0"/>
                              </a:solidFill>
                              <a:latin typeface="Cambria Math" panose="02040503050406030204" pitchFamily="18" charset="0"/>
                              <a:ea typeface="Cambria Math" panose="02040503050406030204" pitchFamily="18" charset="0"/>
                            </a:rPr>
                            <m:t>𝑵</m:t>
                          </m:r>
                          <m:d>
                            <m:dPr>
                              <m:ctrlPr>
                                <a:rPr lang="en-US" b="1" i="1">
                                  <a:solidFill>
                                    <a:srgbClr val="0070C0"/>
                                  </a:solidFill>
                                  <a:latin typeface="Cambria Math" panose="02040503050406030204" pitchFamily="18" charset="0"/>
                                  <a:ea typeface="Cambria Math" panose="02040503050406030204" pitchFamily="18" charset="0"/>
                                </a:rPr>
                              </m:ctrlPr>
                            </m:dPr>
                            <m:e>
                              <m:r>
                                <a:rPr lang="en-US" b="1" i="1">
                                  <a:solidFill>
                                    <a:srgbClr val="0070C0"/>
                                  </a:solidFill>
                                  <a:latin typeface="Cambria Math" panose="02040503050406030204" pitchFamily="18" charset="0"/>
                                  <a:ea typeface="Cambria Math" panose="02040503050406030204" pitchFamily="18" charset="0"/>
                                </a:rPr>
                                <m:t>𝑨</m:t>
                              </m:r>
                            </m:e>
                          </m:d>
                          <m:r>
                            <a:rPr lang="en-US" b="1" i="1" smtClean="0">
                              <a:solidFill>
                                <a:srgbClr val="0070C0"/>
                              </a:solidFill>
                              <a:latin typeface="Cambria Math" panose="02040503050406030204" pitchFamily="18" charset="0"/>
                              <a:ea typeface="Cambria Math" panose="02040503050406030204" pitchFamily="18" charset="0"/>
                            </a:rPr>
                            <m:t>,  </m:t>
                          </m:r>
                          <m:r>
                            <a:rPr lang="en-US" b="1" i="1" smtClean="0">
                              <a:solidFill>
                                <a:srgbClr val="C00000"/>
                              </a:solidFill>
                              <a:latin typeface="Cambria Math" panose="02040503050406030204" pitchFamily="18" charset="0"/>
                              <a:ea typeface="Cambria Math" panose="02040503050406030204" pitchFamily="18" charset="0"/>
                            </a:rPr>
                            <m:t>𝑷</m:t>
                          </m:r>
                        </m:e>
                        <m:sub>
                          <m:r>
                            <a:rPr lang="en-US" b="1" i="1" smtClean="0">
                              <a:solidFill>
                                <a:srgbClr val="C00000"/>
                              </a:solidFill>
                              <a:latin typeface="Cambria Math" panose="02040503050406030204" pitchFamily="18" charset="0"/>
                              <a:ea typeface="Cambria Math" panose="02040503050406030204" pitchFamily="18" charset="0"/>
                            </a:rPr>
                            <m:t>𝒍</m:t>
                          </m:r>
                        </m:sub>
                      </m:sSub>
                      <m:d>
                        <m:dPr>
                          <m:ctrlPr>
                            <a:rPr lang="en-US" b="1" i="1">
                              <a:solidFill>
                                <a:srgbClr val="C00000"/>
                              </a:solidFill>
                              <a:latin typeface="Cambria Math" panose="02040503050406030204" pitchFamily="18" charset="0"/>
                              <a:ea typeface="Cambria Math" panose="02040503050406030204" pitchFamily="18" charset="0"/>
                            </a:rPr>
                          </m:ctrlPr>
                        </m:dPr>
                        <m:e>
                          <m:r>
                            <a:rPr lang="en-US" b="1" i="1">
                              <a:solidFill>
                                <a:srgbClr val="C00000"/>
                              </a:solidFill>
                              <a:latin typeface="Cambria Math" panose="02040503050406030204" pitchFamily="18" charset="0"/>
                              <a:ea typeface="Cambria Math" panose="02040503050406030204" pitchFamily="18" charset="0"/>
                            </a:rPr>
                            <m:t>𝑨</m:t>
                          </m:r>
                        </m:e>
                        <m:e>
                          <m:r>
                            <a:rPr lang="en-US" b="1" i="1">
                              <a:solidFill>
                                <a:srgbClr val="C00000"/>
                              </a:solidFill>
                              <a:latin typeface="Cambria Math" panose="02040503050406030204" pitchFamily="18" charset="0"/>
                              <a:ea typeface="Cambria Math" panose="02040503050406030204" pitchFamily="18" charset="0"/>
                            </a:rPr>
                            <m:t>𝒔</m:t>
                          </m:r>
                          <m:d>
                            <m:dPr>
                              <m:ctrlPr>
                                <a:rPr lang="en-US" b="1" i="1">
                                  <a:solidFill>
                                    <a:srgbClr val="C00000"/>
                                  </a:solidFill>
                                  <a:latin typeface="Cambria Math" panose="02040503050406030204" pitchFamily="18" charset="0"/>
                                  <a:ea typeface="Cambria Math" panose="02040503050406030204" pitchFamily="18" charset="0"/>
                                </a:rPr>
                              </m:ctrlPr>
                            </m:dPr>
                            <m:e>
                              <m:r>
                                <a:rPr lang="en-US" b="1" i="1">
                                  <a:solidFill>
                                    <a:srgbClr val="C00000"/>
                                  </a:solidFill>
                                  <a:latin typeface="Cambria Math" panose="02040503050406030204" pitchFamily="18" charset="0"/>
                                  <a:ea typeface="Cambria Math" panose="02040503050406030204" pitchFamily="18" charset="0"/>
                                </a:rPr>
                                <m:t>𝝀</m:t>
                              </m:r>
                              <m:r>
                                <a:rPr lang="en-US" b="1" i="1">
                                  <a:solidFill>
                                    <a:srgbClr val="C00000"/>
                                  </a:solidFill>
                                  <a:latin typeface="Cambria Math" panose="02040503050406030204" pitchFamily="18" charset="0"/>
                                  <a:ea typeface="Cambria Math" panose="02040503050406030204" pitchFamily="18" charset="0"/>
                                </a:rPr>
                                <m:t>, </m:t>
                              </m:r>
                              <m:r>
                                <a:rPr lang="en-US" b="1" i="1">
                                  <a:solidFill>
                                    <a:srgbClr val="C00000"/>
                                  </a:solidFill>
                                  <a:latin typeface="Cambria Math" panose="02040503050406030204" pitchFamily="18" charset="0"/>
                                  <a:ea typeface="Cambria Math" panose="02040503050406030204" pitchFamily="18" charset="0"/>
                                </a:rPr>
                                <m:t>𝜽</m:t>
                              </m:r>
                            </m:e>
                          </m:d>
                          <m:r>
                            <a:rPr lang="en-US" b="1" i="1" smtClean="0">
                              <a:solidFill>
                                <a:srgbClr val="C00000"/>
                              </a:solidFill>
                              <a:latin typeface="Cambria Math" panose="02040503050406030204" pitchFamily="18" charset="0"/>
                              <a:ea typeface="Cambria Math" panose="02040503050406030204" pitchFamily="18" charset="0"/>
                            </a:rPr>
                            <m:t>=</m:t>
                          </m:r>
                          <m:r>
                            <a:rPr lang="en-US" b="1" i="1" smtClean="0">
                              <a:solidFill>
                                <a:srgbClr val="C00000"/>
                              </a:solidFill>
                              <a:latin typeface="Cambria Math" panose="02040503050406030204" pitchFamily="18" charset="0"/>
                              <a:ea typeface="Cambria Math" panose="02040503050406030204" pitchFamily="18" charset="0"/>
                            </a:rPr>
                            <m:t>𝟒𝟎</m:t>
                          </m:r>
                        </m:e>
                      </m:d>
                    </m:oMath>
                  </a14:m>
                  <a:r>
                    <a:rPr lang="en-US" b="1" i="1" dirty="0">
                      <a:solidFill>
                        <a:srgbClr val="C00000"/>
                      </a:solidFill>
                      <a:latin typeface="Cambria Math" panose="02040503050406030204" pitchFamily="18" charset="0"/>
                      <a:ea typeface="Cambria Math" panose="02040503050406030204" pitchFamily="18" charset="0"/>
                    </a:rPr>
                    <a:t> ,  </a:t>
                  </a:r>
                  <a14:m>
                    <m:oMath xmlns:m="http://schemas.openxmlformats.org/officeDocument/2006/math">
                      <m:r>
                        <a:rPr lang="en-US" b="1" i="1" smtClean="0">
                          <a:solidFill>
                            <a:srgbClr val="00B050"/>
                          </a:solidFill>
                          <a:latin typeface="Cambria Math" panose="02040503050406030204" pitchFamily="18" charset="0"/>
                          <a:ea typeface="Cambria Math" panose="02040503050406030204" pitchFamily="18" charset="0"/>
                        </a:rPr>
                        <m:t>𝑷</m:t>
                      </m:r>
                      <m:d>
                        <m:dPr>
                          <m:ctrlPr>
                            <a:rPr lang="en-US" b="1" i="1">
                              <a:solidFill>
                                <a:srgbClr val="00B050"/>
                              </a:solidFill>
                              <a:latin typeface="Cambria Math" panose="02040503050406030204" pitchFamily="18" charset="0"/>
                              <a:ea typeface="Cambria Math" panose="02040503050406030204" pitchFamily="18" charset="0"/>
                            </a:rPr>
                          </m:ctrlPr>
                        </m:dPr>
                        <m:e>
                          <m:r>
                            <a:rPr lang="en-US" b="1" i="1">
                              <a:solidFill>
                                <a:srgbClr val="00B050"/>
                              </a:solidFill>
                              <a:latin typeface="Cambria Math" panose="02040503050406030204" pitchFamily="18" charset="0"/>
                              <a:ea typeface="Cambria Math" panose="02040503050406030204" pitchFamily="18" charset="0"/>
                            </a:rPr>
                            <m:t>𝑨</m:t>
                          </m:r>
                        </m:e>
                        <m:e>
                          <m:r>
                            <a:rPr lang="en-US" b="1" i="1">
                              <a:solidFill>
                                <a:srgbClr val="00B050"/>
                              </a:solidFill>
                              <a:latin typeface="Cambria Math" panose="02040503050406030204" pitchFamily="18" charset="0"/>
                              <a:ea typeface="Cambria Math" panose="02040503050406030204" pitchFamily="18" charset="0"/>
                            </a:rPr>
                            <m:t>𝒔</m:t>
                          </m:r>
                          <m:r>
                            <a:rPr lang="en-US" b="1" i="1">
                              <a:solidFill>
                                <a:srgbClr val="00B050"/>
                              </a:solidFill>
                              <a:latin typeface="Cambria Math" panose="02040503050406030204" pitchFamily="18" charset="0"/>
                              <a:ea typeface="Cambria Math" panose="02040503050406030204" pitchFamily="18" charset="0"/>
                            </a:rPr>
                            <m:t>(</m:t>
                          </m:r>
                          <m:r>
                            <a:rPr lang="en-US" b="1" i="1">
                              <a:solidFill>
                                <a:srgbClr val="00B050"/>
                              </a:solidFill>
                              <a:latin typeface="Cambria Math" panose="02040503050406030204" pitchFamily="18" charset="0"/>
                              <a:ea typeface="Cambria Math" panose="02040503050406030204" pitchFamily="18" charset="0"/>
                            </a:rPr>
                            <m:t>𝝀</m:t>
                          </m:r>
                          <m:r>
                            <a:rPr lang="en-US" b="1" i="1">
                              <a:solidFill>
                                <a:srgbClr val="00B050"/>
                              </a:solidFill>
                              <a:latin typeface="Cambria Math" panose="02040503050406030204" pitchFamily="18" charset="0"/>
                              <a:ea typeface="Cambria Math" panose="02040503050406030204" pitchFamily="18" charset="0"/>
                            </a:rPr>
                            <m:t>, </m:t>
                          </m:r>
                          <m:r>
                            <a:rPr lang="en-US" b="1" i="1">
                              <a:solidFill>
                                <a:srgbClr val="00B050"/>
                              </a:solidFill>
                              <a:latin typeface="Cambria Math" panose="02040503050406030204" pitchFamily="18" charset="0"/>
                              <a:ea typeface="Cambria Math" panose="02040503050406030204" pitchFamily="18" charset="0"/>
                            </a:rPr>
                            <m:t>𝜽</m:t>
                          </m:r>
                          <m:r>
                            <a:rPr lang="en-US" b="1" i="1">
                              <a:solidFill>
                                <a:srgbClr val="00B050"/>
                              </a:solidFill>
                              <a:latin typeface="Cambria Math" panose="02040503050406030204" pitchFamily="18" charset="0"/>
                              <a:ea typeface="Cambria Math" panose="02040503050406030204" pitchFamily="18" charset="0"/>
                            </a:rPr>
                            <m:t>)=</m:t>
                          </m:r>
                          <m:r>
                            <a:rPr lang="en-US" b="1" i="1">
                              <a:solidFill>
                                <a:srgbClr val="00B050"/>
                              </a:solidFill>
                              <a:latin typeface="Cambria Math" panose="02040503050406030204" pitchFamily="18" charset="0"/>
                              <a:ea typeface="Cambria Math" panose="02040503050406030204" pitchFamily="18" charset="0"/>
                            </a:rPr>
                            <m:t>𝟒𝟎</m:t>
                          </m:r>
                        </m:e>
                      </m:d>
                      <m:r>
                        <a:rPr lang="en-US" b="1" i="1" smtClean="0">
                          <a:solidFill>
                            <a:srgbClr val="00B050"/>
                          </a:solidFill>
                          <a:latin typeface="Cambria Math" panose="02040503050406030204" pitchFamily="18" charset="0"/>
                          <a:ea typeface="Cambria Math" panose="02040503050406030204" pitchFamily="18" charset="0"/>
                        </a:rPr>
                        <m:t>.</m:t>
                      </m:r>
                    </m:oMath>
                  </a14:m>
                  <a:endParaRPr lang="en-US" b="1" dirty="0">
                    <a:solidFill>
                      <a:srgbClr val="0070C0"/>
                    </a:solidFill>
                    <a:ea typeface="Cambria Math" panose="02040503050406030204" pitchFamily="18" charset="0"/>
                  </a:endParaRPr>
                </a:p>
              </p:txBody>
            </p:sp>
          </mc:Choice>
          <mc:Fallback xmlns="">
            <p:sp>
              <p:nvSpPr>
                <p:cNvPr id="12" name="TextBox 11">
                  <a:extLst>
                    <a:ext uri="{FF2B5EF4-FFF2-40B4-BE49-F238E27FC236}">
                      <a16:creationId xmlns:a16="http://schemas.microsoft.com/office/drawing/2014/main" id="{279E72EF-2620-3B42-9DCA-086D6A87149F}"/>
                    </a:ext>
                  </a:extLst>
                </p:cNvPr>
                <p:cNvSpPr txBox="1">
                  <a:spLocks noRot="1" noChangeAspect="1" noMove="1" noResize="1" noEditPoints="1" noAdjustHandles="1" noChangeArrowheads="1" noChangeShapeType="1" noTextEdit="1"/>
                </p:cNvSpPr>
                <p:nvPr/>
              </p:nvSpPr>
              <p:spPr>
                <a:xfrm>
                  <a:off x="5989678" y="4863764"/>
                  <a:ext cx="6022213" cy="369332"/>
                </a:xfrm>
                <a:prstGeom prst="rect">
                  <a:avLst/>
                </a:prstGeom>
                <a:blipFill>
                  <a:blip r:embed="rId7"/>
                  <a:stretch>
                    <a:fillRect l="-842" t="-3333" b="-26667"/>
                  </a:stretch>
                </a:blipFill>
              </p:spPr>
              <p:txBody>
                <a:bodyPr/>
                <a:lstStyle/>
                <a:p>
                  <a:r>
                    <a:rPr>
                      <a:noFill/>
                    </a:rPr>
                    <a:t> </a:t>
                  </a:r>
                </a:p>
              </p:txBody>
            </p:sp>
          </mc:Fallback>
        </mc:AlternateContent>
        <p:sp>
          <p:nvSpPr>
            <p:cNvPr id="25" name="Oval 24">
              <a:extLst>
                <a:ext uri="{FF2B5EF4-FFF2-40B4-BE49-F238E27FC236}">
                  <a16:creationId xmlns:a16="http://schemas.microsoft.com/office/drawing/2014/main" id="{FE0AD59E-5AC3-C64D-85E6-419A0DE6A328}"/>
                </a:ext>
              </a:extLst>
            </p:cNvPr>
            <p:cNvSpPr/>
            <p:nvPr/>
          </p:nvSpPr>
          <p:spPr>
            <a:xfrm>
              <a:off x="8420640" y="2277182"/>
              <a:ext cx="134112" cy="1219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3333526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A2968-99B7-4A4D-9063-02BF6F37F5F9}"/>
              </a:ext>
            </a:extLst>
          </p:cNvPr>
          <p:cNvSpPr>
            <a:spLocks noGrp="1"/>
          </p:cNvSpPr>
          <p:nvPr>
            <p:ph type="title"/>
          </p:nvPr>
        </p:nvSpPr>
        <p:spPr>
          <a:xfrm>
            <a:off x="838200" y="365126"/>
            <a:ext cx="10515600" cy="1325562"/>
          </a:xfrm>
        </p:spPr>
        <p:txBody>
          <a:bodyPr/>
          <a:lstStyle/>
          <a:p>
            <a:r>
              <a:rPr lang="en-US" b="1" dirty="0"/>
              <a:t>Outline of the Presentation</a:t>
            </a:r>
          </a:p>
        </p:txBody>
      </p:sp>
      <p:sp>
        <p:nvSpPr>
          <p:cNvPr id="3" name="Content Placeholder 2">
            <a:extLst>
              <a:ext uri="{FF2B5EF4-FFF2-40B4-BE49-F238E27FC236}">
                <a16:creationId xmlns:a16="http://schemas.microsoft.com/office/drawing/2014/main" id="{7EF00CDE-33C1-384C-A9FF-9F4086963819}"/>
              </a:ext>
            </a:extLst>
          </p:cNvPr>
          <p:cNvSpPr>
            <a:spLocks noGrp="1"/>
          </p:cNvSpPr>
          <p:nvPr>
            <p:ph idx="1"/>
          </p:nvPr>
        </p:nvSpPr>
        <p:spPr>
          <a:xfrm>
            <a:off x="1216152" y="1758156"/>
            <a:ext cx="8537448" cy="4530725"/>
          </a:xfrm>
        </p:spPr>
        <p:txBody>
          <a:bodyPr>
            <a:normAutofit lnSpcReduction="10000"/>
          </a:bodyPr>
          <a:lstStyle/>
          <a:p>
            <a:pPr marL="514350" indent="-514350">
              <a:buFont typeface="+mj-lt"/>
              <a:buAutoNum type="arabicPeriod"/>
            </a:pPr>
            <a:r>
              <a:rPr lang="en-US" b="1" dirty="0">
                <a:solidFill>
                  <a:srgbClr val="C00000"/>
                </a:solidFill>
              </a:rPr>
              <a:t>Statistical analysis </a:t>
            </a:r>
          </a:p>
          <a:p>
            <a:pPr lvl="1"/>
            <a:r>
              <a:rPr lang="en-US" dirty="0">
                <a:solidFill>
                  <a:srgbClr val="C00000"/>
                </a:solidFill>
              </a:rPr>
              <a:t>Bayesian model</a:t>
            </a:r>
          </a:p>
          <a:p>
            <a:pPr lvl="1"/>
            <a:r>
              <a:rPr lang="en-US" dirty="0">
                <a:solidFill>
                  <a:srgbClr val="C00000"/>
                </a:solidFill>
              </a:rPr>
              <a:t>Noise &amp; resolution effects</a:t>
            </a:r>
          </a:p>
          <a:p>
            <a:pPr marL="514350" indent="-514350">
              <a:buFont typeface="+mj-lt"/>
              <a:buAutoNum type="arabicPeriod"/>
            </a:pPr>
            <a:r>
              <a:rPr lang="en-US" b="1" dirty="0"/>
              <a:t>Serial MCMC sampling</a:t>
            </a:r>
          </a:p>
          <a:p>
            <a:pPr lvl="1"/>
            <a:r>
              <a:rPr lang="en-US" dirty="0"/>
              <a:t>Simulated events </a:t>
            </a:r>
          </a:p>
          <a:p>
            <a:pPr lvl="1"/>
            <a:r>
              <a:rPr lang="en-US" dirty="0"/>
              <a:t>Simulation results</a:t>
            </a:r>
          </a:p>
          <a:p>
            <a:pPr marL="514350" indent="-514350">
              <a:buFont typeface="+mj-lt"/>
              <a:buAutoNum type="arabicPeriod"/>
            </a:pPr>
            <a:r>
              <a:rPr lang="en-US" b="1" dirty="0"/>
              <a:t>Parallel MCMC sampling</a:t>
            </a:r>
          </a:p>
          <a:p>
            <a:pPr lvl="1"/>
            <a:r>
              <a:rPr lang="en-US" dirty="0"/>
              <a:t>Likelihood parallelization </a:t>
            </a:r>
          </a:p>
          <a:p>
            <a:pPr lvl="1"/>
            <a:r>
              <a:rPr lang="en-US" dirty="0"/>
              <a:t>Parameter space partitioning </a:t>
            </a:r>
          </a:p>
          <a:p>
            <a:pPr lvl="1"/>
            <a:r>
              <a:rPr lang="en-US" dirty="0"/>
              <a:t>AHMI algorithm </a:t>
            </a:r>
          </a:p>
          <a:p>
            <a:pPr lvl="1"/>
            <a:r>
              <a:rPr lang="en-US" dirty="0"/>
              <a:t>Preliminary results </a:t>
            </a:r>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p:txBody>
      </p:sp>
      <p:sp>
        <p:nvSpPr>
          <p:cNvPr id="4" name="Date Placeholder 3">
            <a:extLst>
              <a:ext uri="{FF2B5EF4-FFF2-40B4-BE49-F238E27FC236}">
                <a16:creationId xmlns:a16="http://schemas.microsoft.com/office/drawing/2014/main" id="{C98AA371-906C-5B47-9628-610CF63F4C08}"/>
              </a:ext>
            </a:extLst>
          </p:cNvPr>
          <p:cNvSpPr>
            <a:spLocks noGrp="1"/>
          </p:cNvSpPr>
          <p:nvPr>
            <p:ph type="dt" sz="half" idx="10"/>
          </p:nvPr>
        </p:nvSpPr>
        <p:spPr/>
        <p:txBody>
          <a:bodyPr/>
          <a:lstStyle/>
          <a:p>
            <a:r>
              <a:rPr lang="de-DE"/>
              <a:t>13.08.2019</a:t>
            </a:r>
            <a:endParaRPr lang="en-US" dirty="0"/>
          </a:p>
        </p:txBody>
      </p:sp>
      <p:sp>
        <p:nvSpPr>
          <p:cNvPr id="5" name="Footer Placeholder 4">
            <a:extLst>
              <a:ext uri="{FF2B5EF4-FFF2-40B4-BE49-F238E27FC236}">
                <a16:creationId xmlns:a16="http://schemas.microsoft.com/office/drawing/2014/main" id="{3C0394F8-7659-B64E-B75D-26912C5B88BD}"/>
              </a:ext>
            </a:extLst>
          </p:cNvPr>
          <p:cNvSpPr>
            <a:spLocks noGrp="1"/>
          </p:cNvSpPr>
          <p:nvPr>
            <p:ph type="ftr" sz="quarter" idx="11"/>
          </p:nvPr>
        </p:nvSpPr>
        <p:spPr/>
        <p:txBody>
          <a:bodyPr/>
          <a:lstStyle/>
          <a:p>
            <a:r>
              <a:rPr lang="en" dirty="0"/>
              <a:t>Application of Parallel MCMC Sampling for Proton Bunch Analysis in the AWAKE Experiment </a:t>
            </a:r>
            <a:endParaRPr lang="en-US" dirty="0"/>
          </a:p>
        </p:txBody>
      </p:sp>
      <p:sp>
        <p:nvSpPr>
          <p:cNvPr id="7" name="Slide Number Placeholder 6">
            <a:extLst>
              <a:ext uri="{FF2B5EF4-FFF2-40B4-BE49-F238E27FC236}">
                <a16:creationId xmlns:a16="http://schemas.microsoft.com/office/drawing/2014/main" id="{14788C5E-FF66-A94B-A09B-DF5E2CCDA213}"/>
              </a:ext>
            </a:extLst>
          </p:cNvPr>
          <p:cNvSpPr>
            <a:spLocks noGrp="1"/>
          </p:cNvSpPr>
          <p:nvPr>
            <p:ph type="sldNum" sz="quarter" idx="12"/>
          </p:nvPr>
        </p:nvSpPr>
        <p:spPr/>
        <p:txBody>
          <a:bodyPr/>
          <a:lstStyle/>
          <a:p>
            <a:fld id="{2C9E69F3-FDD2-AA48-8EEE-76F2CC8FE055}" type="slidenum">
              <a:rPr lang="en-US" smtClean="0"/>
              <a:t>14</a:t>
            </a:fld>
            <a:endParaRPr lang="en-US"/>
          </a:p>
        </p:txBody>
      </p:sp>
    </p:spTree>
    <p:extLst>
      <p:ext uri="{BB962C8B-B14F-4D97-AF65-F5344CB8AC3E}">
        <p14:creationId xmlns:p14="http://schemas.microsoft.com/office/powerpoint/2010/main" val="3702072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A2968-99B7-4A4D-9063-02BF6F37F5F9}"/>
              </a:ext>
            </a:extLst>
          </p:cNvPr>
          <p:cNvSpPr>
            <a:spLocks noGrp="1"/>
          </p:cNvSpPr>
          <p:nvPr>
            <p:ph type="title"/>
          </p:nvPr>
        </p:nvSpPr>
        <p:spPr>
          <a:xfrm>
            <a:off x="838200" y="365126"/>
            <a:ext cx="10515600" cy="1325562"/>
          </a:xfrm>
        </p:spPr>
        <p:txBody>
          <a:bodyPr/>
          <a:lstStyle/>
          <a:p>
            <a:r>
              <a:rPr lang="en-US" b="1" dirty="0"/>
              <a:t>Outline of the Presentation</a:t>
            </a:r>
          </a:p>
        </p:txBody>
      </p:sp>
      <p:sp>
        <p:nvSpPr>
          <p:cNvPr id="3" name="Content Placeholder 2">
            <a:extLst>
              <a:ext uri="{FF2B5EF4-FFF2-40B4-BE49-F238E27FC236}">
                <a16:creationId xmlns:a16="http://schemas.microsoft.com/office/drawing/2014/main" id="{7EF00CDE-33C1-384C-A9FF-9F4086963819}"/>
              </a:ext>
            </a:extLst>
          </p:cNvPr>
          <p:cNvSpPr>
            <a:spLocks noGrp="1"/>
          </p:cNvSpPr>
          <p:nvPr>
            <p:ph idx="1"/>
          </p:nvPr>
        </p:nvSpPr>
        <p:spPr>
          <a:xfrm>
            <a:off x="1216152" y="1758156"/>
            <a:ext cx="8537448" cy="4530725"/>
          </a:xfrm>
        </p:spPr>
        <p:txBody>
          <a:bodyPr>
            <a:normAutofit lnSpcReduction="10000"/>
          </a:bodyPr>
          <a:lstStyle/>
          <a:p>
            <a:pPr marL="514350" indent="-514350">
              <a:buFont typeface="+mj-lt"/>
              <a:buAutoNum type="arabicPeriod"/>
            </a:pPr>
            <a:r>
              <a:rPr lang="en-US" b="1" dirty="0">
                <a:solidFill>
                  <a:srgbClr val="C00000"/>
                </a:solidFill>
              </a:rPr>
              <a:t>Statistical analysis </a:t>
            </a:r>
          </a:p>
          <a:p>
            <a:pPr lvl="1"/>
            <a:r>
              <a:rPr lang="en-US" dirty="0">
                <a:solidFill>
                  <a:srgbClr val="C00000"/>
                </a:solidFill>
              </a:rPr>
              <a:t>Bayesian model</a:t>
            </a:r>
          </a:p>
          <a:p>
            <a:pPr lvl="1"/>
            <a:r>
              <a:rPr lang="en-US" dirty="0">
                <a:solidFill>
                  <a:srgbClr val="C00000"/>
                </a:solidFill>
              </a:rPr>
              <a:t>Noise &amp; resolution effects</a:t>
            </a:r>
          </a:p>
          <a:p>
            <a:pPr marL="514350" indent="-514350">
              <a:buFont typeface="+mj-lt"/>
              <a:buAutoNum type="arabicPeriod"/>
            </a:pPr>
            <a:r>
              <a:rPr lang="en-US" b="1" dirty="0">
                <a:solidFill>
                  <a:srgbClr val="C00000"/>
                </a:solidFill>
              </a:rPr>
              <a:t>Serial MCMC sampling</a:t>
            </a:r>
          </a:p>
          <a:p>
            <a:pPr lvl="1"/>
            <a:r>
              <a:rPr lang="en-US" dirty="0">
                <a:solidFill>
                  <a:srgbClr val="C00000"/>
                </a:solidFill>
              </a:rPr>
              <a:t>Simulated events </a:t>
            </a:r>
          </a:p>
          <a:p>
            <a:pPr lvl="1"/>
            <a:r>
              <a:rPr lang="en-US" dirty="0">
                <a:solidFill>
                  <a:srgbClr val="C00000"/>
                </a:solidFill>
              </a:rPr>
              <a:t>Simulation results</a:t>
            </a:r>
          </a:p>
          <a:p>
            <a:pPr marL="514350" indent="-514350">
              <a:buFont typeface="+mj-lt"/>
              <a:buAutoNum type="arabicPeriod"/>
            </a:pPr>
            <a:r>
              <a:rPr lang="en-US" b="1" dirty="0"/>
              <a:t>Parallel MCMC sampling</a:t>
            </a:r>
          </a:p>
          <a:p>
            <a:pPr lvl="1"/>
            <a:r>
              <a:rPr lang="en-US" dirty="0"/>
              <a:t>Likelihood parallelization </a:t>
            </a:r>
          </a:p>
          <a:p>
            <a:pPr lvl="1"/>
            <a:r>
              <a:rPr lang="en-US" dirty="0"/>
              <a:t>Parameter space partitioning </a:t>
            </a:r>
          </a:p>
          <a:p>
            <a:pPr lvl="1"/>
            <a:r>
              <a:rPr lang="en-US" dirty="0"/>
              <a:t>AHMI algorithm </a:t>
            </a:r>
          </a:p>
          <a:p>
            <a:pPr lvl="1"/>
            <a:r>
              <a:rPr lang="en-US" dirty="0"/>
              <a:t>Preliminary results </a:t>
            </a:r>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p:txBody>
      </p:sp>
      <p:sp>
        <p:nvSpPr>
          <p:cNvPr id="4" name="Date Placeholder 3">
            <a:extLst>
              <a:ext uri="{FF2B5EF4-FFF2-40B4-BE49-F238E27FC236}">
                <a16:creationId xmlns:a16="http://schemas.microsoft.com/office/drawing/2014/main" id="{C98AA371-906C-5B47-9628-610CF63F4C08}"/>
              </a:ext>
            </a:extLst>
          </p:cNvPr>
          <p:cNvSpPr>
            <a:spLocks noGrp="1"/>
          </p:cNvSpPr>
          <p:nvPr>
            <p:ph type="dt" sz="half" idx="10"/>
          </p:nvPr>
        </p:nvSpPr>
        <p:spPr/>
        <p:txBody>
          <a:bodyPr/>
          <a:lstStyle/>
          <a:p>
            <a:r>
              <a:rPr lang="de-DE"/>
              <a:t>13.08.2019</a:t>
            </a:r>
            <a:endParaRPr lang="en-US" dirty="0"/>
          </a:p>
        </p:txBody>
      </p:sp>
      <p:sp>
        <p:nvSpPr>
          <p:cNvPr id="5" name="Footer Placeholder 4">
            <a:extLst>
              <a:ext uri="{FF2B5EF4-FFF2-40B4-BE49-F238E27FC236}">
                <a16:creationId xmlns:a16="http://schemas.microsoft.com/office/drawing/2014/main" id="{3C0394F8-7659-B64E-B75D-26912C5B88BD}"/>
              </a:ext>
            </a:extLst>
          </p:cNvPr>
          <p:cNvSpPr>
            <a:spLocks noGrp="1"/>
          </p:cNvSpPr>
          <p:nvPr>
            <p:ph type="ftr" sz="quarter" idx="11"/>
          </p:nvPr>
        </p:nvSpPr>
        <p:spPr/>
        <p:txBody>
          <a:bodyPr/>
          <a:lstStyle/>
          <a:p>
            <a:r>
              <a:rPr lang="en" dirty="0"/>
              <a:t>Application of Parallel MCMC Sampling for Proton Bunch Analysis in the AWAKE Experiment </a:t>
            </a:r>
            <a:endParaRPr lang="en-US" dirty="0"/>
          </a:p>
        </p:txBody>
      </p:sp>
      <p:sp>
        <p:nvSpPr>
          <p:cNvPr id="7" name="Slide Number Placeholder 6">
            <a:extLst>
              <a:ext uri="{FF2B5EF4-FFF2-40B4-BE49-F238E27FC236}">
                <a16:creationId xmlns:a16="http://schemas.microsoft.com/office/drawing/2014/main" id="{14788C5E-FF66-A94B-A09B-DF5E2CCDA213}"/>
              </a:ext>
            </a:extLst>
          </p:cNvPr>
          <p:cNvSpPr>
            <a:spLocks noGrp="1"/>
          </p:cNvSpPr>
          <p:nvPr>
            <p:ph type="sldNum" sz="quarter" idx="12"/>
          </p:nvPr>
        </p:nvSpPr>
        <p:spPr/>
        <p:txBody>
          <a:bodyPr/>
          <a:lstStyle/>
          <a:p>
            <a:fld id="{2C9E69F3-FDD2-AA48-8EEE-76F2CC8FE055}" type="slidenum">
              <a:rPr lang="en-US" smtClean="0"/>
              <a:t>15</a:t>
            </a:fld>
            <a:endParaRPr lang="en-US"/>
          </a:p>
        </p:txBody>
      </p:sp>
    </p:spTree>
    <p:extLst>
      <p:ext uri="{BB962C8B-B14F-4D97-AF65-F5344CB8AC3E}">
        <p14:creationId xmlns:p14="http://schemas.microsoft.com/office/powerpoint/2010/main" val="1661513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104F8-CE25-7442-947E-BEC1EFB79BFC}"/>
              </a:ext>
            </a:extLst>
          </p:cNvPr>
          <p:cNvSpPr>
            <a:spLocks noGrp="1"/>
          </p:cNvSpPr>
          <p:nvPr>
            <p:ph type="title"/>
          </p:nvPr>
        </p:nvSpPr>
        <p:spPr>
          <a:xfrm>
            <a:off x="162286" y="19194"/>
            <a:ext cx="10515600" cy="1325563"/>
          </a:xfrm>
        </p:spPr>
        <p:txBody>
          <a:bodyPr/>
          <a:lstStyle/>
          <a:p>
            <a:r>
              <a:rPr lang="en-US" b="1" dirty="0"/>
              <a:t>Simulated Events</a:t>
            </a:r>
            <a:endParaRPr b="1" dirty="0"/>
          </a:p>
        </p:txBody>
      </p:sp>
      <p:sp>
        <p:nvSpPr>
          <p:cNvPr id="4" name="Date Placeholder 3">
            <a:extLst>
              <a:ext uri="{FF2B5EF4-FFF2-40B4-BE49-F238E27FC236}">
                <a16:creationId xmlns:a16="http://schemas.microsoft.com/office/drawing/2014/main" id="{F531BEE2-4A8B-4943-A3AE-AB39D7D6EABF}"/>
              </a:ext>
            </a:extLst>
          </p:cNvPr>
          <p:cNvSpPr>
            <a:spLocks noGrp="1"/>
          </p:cNvSpPr>
          <p:nvPr>
            <p:ph type="dt" sz="half" idx="10"/>
          </p:nvPr>
        </p:nvSpPr>
        <p:spPr/>
        <p:txBody>
          <a:bodyPr/>
          <a:lstStyle/>
          <a:p>
            <a:r>
              <a:rPr lang="de-DE"/>
              <a:t>13.08.2019</a:t>
            </a:r>
            <a:endParaRPr lang="en-US"/>
          </a:p>
        </p:txBody>
      </p:sp>
      <p:sp>
        <p:nvSpPr>
          <p:cNvPr id="5" name="Footer Placeholder 4">
            <a:extLst>
              <a:ext uri="{FF2B5EF4-FFF2-40B4-BE49-F238E27FC236}">
                <a16:creationId xmlns:a16="http://schemas.microsoft.com/office/drawing/2014/main" id="{6D605C8C-6FDA-B746-9E04-4C3F19D5EA46}"/>
              </a:ext>
            </a:extLst>
          </p:cNvPr>
          <p:cNvSpPr>
            <a:spLocks noGrp="1"/>
          </p:cNvSpPr>
          <p:nvPr>
            <p:ph type="ftr" sz="quarter" idx="11"/>
          </p:nvPr>
        </p:nvSpPr>
        <p:spPr/>
        <p:txBody>
          <a:bodyPr/>
          <a:lstStyle/>
          <a:p>
            <a:r>
              <a:rPr lang="en"/>
              <a:t>Application of Parallel MCMC Sampling for Proton Bunch Analysis in the AWAKE Experiment </a:t>
            </a:r>
            <a:endParaRPr lang="en-US"/>
          </a:p>
        </p:txBody>
      </p:sp>
      <p:sp>
        <p:nvSpPr>
          <p:cNvPr id="6" name="Slide Number Placeholder 5">
            <a:extLst>
              <a:ext uri="{FF2B5EF4-FFF2-40B4-BE49-F238E27FC236}">
                <a16:creationId xmlns:a16="http://schemas.microsoft.com/office/drawing/2014/main" id="{034CB683-282E-7542-BCAA-ED807B65FBB2}"/>
              </a:ext>
            </a:extLst>
          </p:cNvPr>
          <p:cNvSpPr>
            <a:spLocks noGrp="1"/>
          </p:cNvSpPr>
          <p:nvPr>
            <p:ph type="sldNum" sz="quarter" idx="12"/>
          </p:nvPr>
        </p:nvSpPr>
        <p:spPr/>
        <p:txBody>
          <a:bodyPr/>
          <a:lstStyle/>
          <a:p>
            <a:fld id="{2C9E69F3-FDD2-AA48-8EEE-76F2CC8FE055}" type="slidenum">
              <a:rPr lang="en-US" smtClean="0"/>
              <a:t>16</a:t>
            </a:fld>
            <a:endParaRPr lang="en-US"/>
          </a:p>
        </p:txBody>
      </p:sp>
      <p:pic>
        <p:nvPicPr>
          <p:cNvPr id="7" name="Graphic 6">
            <a:extLst>
              <a:ext uri="{FF2B5EF4-FFF2-40B4-BE49-F238E27FC236}">
                <a16:creationId xmlns:a16="http://schemas.microsoft.com/office/drawing/2014/main" id="{C05E862D-7F1F-A344-A70F-73F19D0F02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11100" y="3595603"/>
            <a:ext cx="6542358" cy="1869245"/>
          </a:xfrm>
          <a:prstGeom prst="rect">
            <a:avLst/>
          </a:prstGeom>
        </p:spPr>
      </p:pic>
      <p:pic>
        <p:nvPicPr>
          <p:cNvPr id="8" name="Graphic 7">
            <a:extLst>
              <a:ext uri="{FF2B5EF4-FFF2-40B4-BE49-F238E27FC236}">
                <a16:creationId xmlns:a16="http://schemas.microsoft.com/office/drawing/2014/main" id="{A68A89B5-8D08-1441-AC40-AB7D41B640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11100" y="1452862"/>
            <a:ext cx="6542358" cy="1869245"/>
          </a:xfrm>
          <a:prstGeom prst="rect">
            <a:avLst/>
          </a:prstGeom>
        </p:spPr>
      </p:pic>
      <p:sp>
        <p:nvSpPr>
          <p:cNvPr id="11" name="TextBox 10">
            <a:extLst>
              <a:ext uri="{FF2B5EF4-FFF2-40B4-BE49-F238E27FC236}">
                <a16:creationId xmlns:a16="http://schemas.microsoft.com/office/drawing/2014/main" id="{97D60821-C09B-C14F-9AD2-5B40BB201DF4}"/>
              </a:ext>
            </a:extLst>
          </p:cNvPr>
          <p:cNvSpPr txBox="1"/>
          <p:nvPr/>
        </p:nvSpPr>
        <p:spPr>
          <a:xfrm>
            <a:off x="264405" y="1696598"/>
            <a:ext cx="4461831" cy="3139321"/>
          </a:xfrm>
          <a:prstGeom prst="rect">
            <a:avLst/>
          </a:prstGeom>
          <a:noFill/>
        </p:spPr>
        <p:txBody>
          <a:bodyPr wrap="square" rtlCol="0">
            <a:spAutoFit/>
          </a:bodyPr>
          <a:lstStyle/>
          <a:p>
            <a:r>
              <a:rPr lang="en-US" dirty="0"/>
              <a:t>Let us generate a “fake” data with known parameters to test if MCMC is capable to reconstruct them. To do so, we need: </a:t>
            </a:r>
          </a:p>
          <a:p>
            <a:endParaRPr lang="en-US" dirty="0"/>
          </a:p>
          <a:p>
            <a:pPr marL="342900" indent="-342900">
              <a:buFont typeface="+mj-lt"/>
              <a:buAutoNum type="arabicPeriod"/>
            </a:pPr>
            <a:r>
              <a:rPr lang="en-US" dirty="0"/>
              <a:t>Determine contours of the probability distribution of protons at each screen. </a:t>
            </a:r>
          </a:p>
          <a:p>
            <a:pPr marL="342900" indent="-342900">
              <a:buFont typeface="+mj-lt"/>
              <a:buAutoNum type="arabicPeriod"/>
            </a:pPr>
            <a:r>
              <a:rPr lang="en-US" dirty="0"/>
              <a:t>Convert contours of the probability distribution into light intensity at each pixel. </a:t>
            </a:r>
          </a:p>
          <a:p>
            <a:pPr marL="342900" indent="-342900">
              <a:buFont typeface="+mj-lt"/>
              <a:buAutoNum type="arabicPeriod"/>
            </a:pPr>
            <a:r>
              <a:rPr lang="en-US" dirty="0"/>
              <a:t> Add resolution effects.</a:t>
            </a:r>
          </a:p>
          <a:p>
            <a:pPr marL="342900" indent="-342900">
              <a:buFont typeface="+mj-lt"/>
              <a:buAutoNum type="arabicPeriod"/>
            </a:pPr>
            <a:r>
              <a:rPr lang="en-US" dirty="0"/>
              <a:t>Add noise effects. </a:t>
            </a:r>
            <a:endParaRPr dirty="0"/>
          </a:p>
        </p:txBody>
      </p:sp>
      <p:sp>
        <p:nvSpPr>
          <p:cNvPr id="14" name="TextBox 13">
            <a:extLst>
              <a:ext uri="{FF2B5EF4-FFF2-40B4-BE49-F238E27FC236}">
                <a16:creationId xmlns:a16="http://schemas.microsoft.com/office/drawing/2014/main" id="{42869662-BE9D-8B44-B3C8-E0500D89B81F}"/>
              </a:ext>
            </a:extLst>
          </p:cNvPr>
          <p:cNvSpPr txBox="1"/>
          <p:nvPr/>
        </p:nvSpPr>
        <p:spPr>
          <a:xfrm>
            <a:off x="7866043" y="5498593"/>
            <a:ext cx="1837362" cy="369332"/>
          </a:xfrm>
          <a:prstGeom prst="rect">
            <a:avLst/>
          </a:prstGeom>
          <a:noFill/>
        </p:spPr>
        <p:txBody>
          <a:bodyPr wrap="none" rtlCol="0">
            <a:spAutoFit/>
          </a:bodyPr>
          <a:lstStyle/>
          <a:p>
            <a:r>
              <a:rPr lang="en-US" b="1" dirty="0">
                <a:solidFill>
                  <a:srgbClr val="C00000"/>
                </a:solidFill>
              </a:rPr>
              <a:t>Simulated Event</a:t>
            </a:r>
            <a:endParaRPr b="1" dirty="0">
              <a:solidFill>
                <a:srgbClr val="C00000"/>
              </a:solidFill>
            </a:endParaRPr>
          </a:p>
        </p:txBody>
      </p:sp>
      <p:sp>
        <p:nvSpPr>
          <p:cNvPr id="15" name="TextBox 14">
            <a:extLst>
              <a:ext uri="{FF2B5EF4-FFF2-40B4-BE49-F238E27FC236}">
                <a16:creationId xmlns:a16="http://schemas.microsoft.com/office/drawing/2014/main" id="{A43CCC3F-553D-474A-BC11-1BC96AF1091A}"/>
              </a:ext>
            </a:extLst>
          </p:cNvPr>
          <p:cNvSpPr txBox="1"/>
          <p:nvPr/>
        </p:nvSpPr>
        <p:spPr>
          <a:xfrm>
            <a:off x="7735987" y="979833"/>
            <a:ext cx="2029723" cy="369332"/>
          </a:xfrm>
          <a:prstGeom prst="rect">
            <a:avLst/>
          </a:prstGeom>
          <a:noFill/>
        </p:spPr>
        <p:txBody>
          <a:bodyPr wrap="none" rtlCol="0">
            <a:spAutoFit/>
          </a:bodyPr>
          <a:lstStyle/>
          <a:p>
            <a:r>
              <a:rPr lang="en-US" b="1" dirty="0">
                <a:solidFill>
                  <a:srgbClr val="C00000"/>
                </a:solidFill>
              </a:rPr>
              <a:t>Experimental data</a:t>
            </a:r>
            <a:endParaRPr b="1" dirty="0">
              <a:solidFill>
                <a:srgbClr val="C00000"/>
              </a:solidFill>
            </a:endParaRPr>
          </a:p>
        </p:txBody>
      </p:sp>
    </p:spTree>
    <p:extLst>
      <p:ext uri="{BB962C8B-B14F-4D97-AF65-F5344CB8AC3E}">
        <p14:creationId xmlns:p14="http://schemas.microsoft.com/office/powerpoint/2010/main" val="7364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B2F05A4-2D12-2F4C-B7FD-CA0D0D01C250}"/>
              </a:ext>
            </a:extLst>
          </p:cNvPr>
          <p:cNvGrpSpPr/>
          <p:nvPr/>
        </p:nvGrpSpPr>
        <p:grpSpPr>
          <a:xfrm>
            <a:off x="6707169" y="259726"/>
            <a:ext cx="4541959" cy="2999217"/>
            <a:chOff x="7306839" y="941616"/>
            <a:chExt cx="4541959" cy="3027973"/>
          </a:xfrm>
        </p:grpSpPr>
        <p:pic>
          <p:nvPicPr>
            <p:cNvPr id="9" name="Graphic 8">
              <a:extLst>
                <a:ext uri="{FF2B5EF4-FFF2-40B4-BE49-F238E27FC236}">
                  <a16:creationId xmlns:a16="http://schemas.microsoft.com/office/drawing/2014/main" id="{F974DCA2-62E6-724B-8F03-15907816ED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06839" y="941616"/>
              <a:ext cx="4541959" cy="3027973"/>
            </a:xfrm>
            <a:prstGeom prst="rect">
              <a:avLst/>
            </a:prstGeom>
          </p:spPr>
        </p:pic>
        <p:pic>
          <p:nvPicPr>
            <p:cNvPr id="16" name="Graphic 15">
              <a:extLst>
                <a:ext uri="{FF2B5EF4-FFF2-40B4-BE49-F238E27FC236}">
                  <a16:creationId xmlns:a16="http://schemas.microsoft.com/office/drawing/2014/main" id="{09EC1FA4-A9B4-2E4F-9CE9-D9E5389430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65178" y="2402152"/>
              <a:ext cx="1586259" cy="1057506"/>
            </a:xfrm>
            <a:prstGeom prst="rect">
              <a:avLst/>
            </a:prstGeom>
          </p:spPr>
        </p:pic>
      </p:grpSp>
      <p:sp>
        <p:nvSpPr>
          <p:cNvPr id="2" name="Title 1">
            <a:extLst>
              <a:ext uri="{FF2B5EF4-FFF2-40B4-BE49-F238E27FC236}">
                <a16:creationId xmlns:a16="http://schemas.microsoft.com/office/drawing/2014/main" id="{92A104F8-CE25-7442-947E-BEC1EFB79BFC}"/>
              </a:ext>
            </a:extLst>
          </p:cNvPr>
          <p:cNvSpPr>
            <a:spLocks noGrp="1"/>
          </p:cNvSpPr>
          <p:nvPr>
            <p:ph type="title"/>
          </p:nvPr>
        </p:nvSpPr>
        <p:spPr>
          <a:xfrm>
            <a:off x="162286" y="19194"/>
            <a:ext cx="10515600" cy="1325563"/>
          </a:xfrm>
        </p:spPr>
        <p:txBody>
          <a:bodyPr/>
          <a:lstStyle/>
          <a:p>
            <a:r>
              <a:rPr lang="en-US" b="1" dirty="0"/>
              <a:t>MCMC Analysis</a:t>
            </a:r>
            <a:endParaRPr b="1" dirty="0"/>
          </a:p>
        </p:txBody>
      </p:sp>
      <p:sp>
        <p:nvSpPr>
          <p:cNvPr id="4" name="Date Placeholder 3">
            <a:extLst>
              <a:ext uri="{FF2B5EF4-FFF2-40B4-BE49-F238E27FC236}">
                <a16:creationId xmlns:a16="http://schemas.microsoft.com/office/drawing/2014/main" id="{F531BEE2-4A8B-4943-A3AE-AB39D7D6EABF}"/>
              </a:ext>
            </a:extLst>
          </p:cNvPr>
          <p:cNvSpPr>
            <a:spLocks noGrp="1"/>
          </p:cNvSpPr>
          <p:nvPr>
            <p:ph type="dt" sz="half" idx="10"/>
          </p:nvPr>
        </p:nvSpPr>
        <p:spPr/>
        <p:txBody>
          <a:bodyPr/>
          <a:lstStyle/>
          <a:p>
            <a:r>
              <a:rPr lang="de-DE"/>
              <a:t>13.08.2019</a:t>
            </a:r>
            <a:endParaRPr lang="en-US"/>
          </a:p>
        </p:txBody>
      </p:sp>
      <p:sp>
        <p:nvSpPr>
          <p:cNvPr id="6" name="Slide Number Placeholder 5">
            <a:extLst>
              <a:ext uri="{FF2B5EF4-FFF2-40B4-BE49-F238E27FC236}">
                <a16:creationId xmlns:a16="http://schemas.microsoft.com/office/drawing/2014/main" id="{034CB683-282E-7542-BCAA-ED807B65FBB2}"/>
              </a:ext>
            </a:extLst>
          </p:cNvPr>
          <p:cNvSpPr>
            <a:spLocks noGrp="1"/>
          </p:cNvSpPr>
          <p:nvPr>
            <p:ph type="sldNum" sz="quarter" idx="12"/>
          </p:nvPr>
        </p:nvSpPr>
        <p:spPr/>
        <p:txBody>
          <a:bodyPr/>
          <a:lstStyle/>
          <a:p>
            <a:fld id="{2C9E69F3-FDD2-AA48-8EEE-76F2CC8FE055}" type="slidenum">
              <a:rPr lang="en-US" smtClean="0"/>
              <a:t>17</a:t>
            </a:fld>
            <a:endParaRPr lang="en-US"/>
          </a:p>
        </p:txBody>
      </p:sp>
      <p:pic>
        <p:nvPicPr>
          <p:cNvPr id="12" name="Picture 11" descr="A close up of an umbrella&#10;&#10;Description automatically generated">
            <a:extLst>
              <a:ext uri="{FF2B5EF4-FFF2-40B4-BE49-F238E27FC236}">
                <a16:creationId xmlns:a16="http://schemas.microsoft.com/office/drawing/2014/main" id="{1644B511-3F90-1441-ADE6-282159D3F714}"/>
              </a:ext>
            </a:extLst>
          </p:cNvPr>
          <p:cNvPicPr>
            <a:picLocks noChangeAspect="1"/>
          </p:cNvPicPr>
          <p:nvPr/>
        </p:nvPicPr>
        <p:blipFill rotWithShape="1">
          <a:blip r:embed="rId6"/>
          <a:srcRect l="7968" t="8299" r="3976" b="15253"/>
          <a:stretch/>
        </p:blipFill>
        <p:spPr>
          <a:xfrm rot="1181975">
            <a:off x="10908350" y="-62792"/>
            <a:ext cx="1310534" cy="1137757"/>
          </a:xfrm>
          <a:prstGeom prst="rect">
            <a:avLst/>
          </a:prstGeom>
        </p:spPr>
      </p:pic>
      <p:sp>
        <p:nvSpPr>
          <p:cNvPr id="13" name="TextBox 12">
            <a:extLst>
              <a:ext uri="{FF2B5EF4-FFF2-40B4-BE49-F238E27FC236}">
                <a16:creationId xmlns:a16="http://schemas.microsoft.com/office/drawing/2014/main" id="{ED532026-8C98-684C-8C1F-F2F7CEDC5865}"/>
              </a:ext>
            </a:extLst>
          </p:cNvPr>
          <p:cNvSpPr txBox="1"/>
          <p:nvPr/>
        </p:nvSpPr>
        <p:spPr>
          <a:xfrm>
            <a:off x="458629" y="1140549"/>
            <a:ext cx="6647252" cy="669002"/>
          </a:xfrm>
          <a:prstGeom prst="rect">
            <a:avLst/>
          </a:prstGeom>
          <a:noFill/>
        </p:spPr>
        <p:txBody>
          <a:bodyPr wrap="square" rtlCol="0">
            <a:spAutoFit/>
          </a:bodyPr>
          <a:lstStyle/>
          <a:p>
            <a:r>
              <a:rPr lang="en" dirty="0"/>
              <a:t>MCMC analysis of the simulated data is performed by using </a:t>
            </a:r>
            <a:r>
              <a:rPr lang="en" dirty="0" err="1"/>
              <a:t>BAT.jl</a:t>
            </a:r>
            <a:r>
              <a:rPr lang="en" dirty="0"/>
              <a:t> [see details </a:t>
            </a:r>
            <a:r>
              <a:rPr lang="en" dirty="0">
                <a:hlinkClick r:id="rId7"/>
              </a:rPr>
              <a:t>Julia</a:t>
            </a:r>
            <a:r>
              <a:rPr lang="en" dirty="0"/>
              <a:t>, </a:t>
            </a:r>
            <a:r>
              <a:rPr lang="en" dirty="0">
                <a:hlinkClick r:id="rId8"/>
              </a:rPr>
              <a:t>C++</a:t>
            </a:r>
            <a:r>
              <a:rPr lang="en" dirty="0"/>
              <a:t> ]. </a:t>
            </a:r>
            <a:endParaRPr dirty="0"/>
          </a:p>
        </p:txBody>
      </p:sp>
      <p:pic>
        <p:nvPicPr>
          <p:cNvPr id="14" name="Graphic 13">
            <a:extLst>
              <a:ext uri="{FF2B5EF4-FFF2-40B4-BE49-F238E27FC236}">
                <a16:creationId xmlns:a16="http://schemas.microsoft.com/office/drawing/2014/main" id="{E8FE2125-C20D-4E47-A91A-42774D336D7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2286" y="3870436"/>
            <a:ext cx="5018739" cy="2230550"/>
          </a:xfrm>
          <a:prstGeom prst="rect">
            <a:avLst/>
          </a:prstGeom>
        </p:spPr>
      </p:pic>
      <p:pic>
        <p:nvPicPr>
          <p:cNvPr id="15" name="Graphic 14">
            <a:extLst>
              <a:ext uri="{FF2B5EF4-FFF2-40B4-BE49-F238E27FC236}">
                <a16:creationId xmlns:a16="http://schemas.microsoft.com/office/drawing/2014/main" id="{8F62C1A8-0D13-CC4D-8FF5-5B1CC96B599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50886" y="2173912"/>
            <a:ext cx="4541960" cy="1513987"/>
          </a:xfrm>
          <a:prstGeom prst="rect">
            <a:avLst/>
          </a:prstGeom>
        </p:spPr>
      </p:pic>
      <p:grpSp>
        <p:nvGrpSpPr>
          <p:cNvPr id="11" name="Group 10">
            <a:extLst>
              <a:ext uri="{FF2B5EF4-FFF2-40B4-BE49-F238E27FC236}">
                <a16:creationId xmlns:a16="http://schemas.microsoft.com/office/drawing/2014/main" id="{A6ED2FD5-C1FD-114B-9161-83C52DAAA8C0}"/>
              </a:ext>
            </a:extLst>
          </p:cNvPr>
          <p:cNvGrpSpPr/>
          <p:nvPr/>
        </p:nvGrpSpPr>
        <p:grpSpPr>
          <a:xfrm>
            <a:off x="7282098" y="3453813"/>
            <a:ext cx="4329997" cy="3063796"/>
            <a:chOff x="6599104" y="3468069"/>
            <a:chExt cx="4777519" cy="3185013"/>
          </a:xfrm>
        </p:grpSpPr>
        <p:pic>
          <p:nvPicPr>
            <p:cNvPr id="10" name="Graphic 9">
              <a:extLst>
                <a:ext uri="{FF2B5EF4-FFF2-40B4-BE49-F238E27FC236}">
                  <a16:creationId xmlns:a16="http://schemas.microsoft.com/office/drawing/2014/main" id="{AAF3A064-2CD1-0244-81C2-02E602D3D58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599104" y="3468069"/>
              <a:ext cx="4777519" cy="3185013"/>
            </a:xfrm>
            <a:prstGeom prst="rect">
              <a:avLst/>
            </a:prstGeom>
          </p:spPr>
        </p:pic>
        <p:pic>
          <p:nvPicPr>
            <p:cNvPr id="17" name="Graphic 16">
              <a:extLst>
                <a:ext uri="{FF2B5EF4-FFF2-40B4-BE49-F238E27FC236}">
                  <a16:creationId xmlns:a16="http://schemas.microsoft.com/office/drawing/2014/main" id="{F4524BDC-8512-F140-B8EB-54173BC2984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776999" y="5275949"/>
              <a:ext cx="1479723" cy="986482"/>
            </a:xfrm>
            <a:prstGeom prst="rect">
              <a:avLst/>
            </a:prstGeom>
          </p:spPr>
        </p:pic>
      </p:grpSp>
      <p:sp>
        <p:nvSpPr>
          <p:cNvPr id="5" name="Footer Placeholder 4">
            <a:extLst>
              <a:ext uri="{FF2B5EF4-FFF2-40B4-BE49-F238E27FC236}">
                <a16:creationId xmlns:a16="http://schemas.microsoft.com/office/drawing/2014/main" id="{6D605C8C-6FDA-B746-9E04-4C3F19D5EA46}"/>
              </a:ext>
            </a:extLst>
          </p:cNvPr>
          <p:cNvSpPr>
            <a:spLocks noGrp="1"/>
          </p:cNvSpPr>
          <p:nvPr>
            <p:ph type="ftr" sz="quarter" idx="11"/>
          </p:nvPr>
        </p:nvSpPr>
        <p:spPr/>
        <p:txBody>
          <a:bodyPr/>
          <a:lstStyle/>
          <a:p>
            <a:r>
              <a:rPr lang="en" dirty="0"/>
              <a:t>Application of Parallel MCMC Sampling for Proton Bunch Analysis in the AWAKE Experiment </a:t>
            </a:r>
            <a:endParaRPr lang="en-US" dirty="0"/>
          </a:p>
        </p:txBody>
      </p:sp>
    </p:spTree>
    <p:extLst>
      <p:ext uri="{BB962C8B-B14F-4D97-AF65-F5344CB8AC3E}">
        <p14:creationId xmlns:p14="http://schemas.microsoft.com/office/powerpoint/2010/main" val="903865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A2968-99B7-4A4D-9063-02BF6F37F5F9}"/>
              </a:ext>
            </a:extLst>
          </p:cNvPr>
          <p:cNvSpPr>
            <a:spLocks noGrp="1"/>
          </p:cNvSpPr>
          <p:nvPr>
            <p:ph type="title"/>
          </p:nvPr>
        </p:nvSpPr>
        <p:spPr>
          <a:xfrm>
            <a:off x="838200" y="365126"/>
            <a:ext cx="10515600" cy="1325562"/>
          </a:xfrm>
        </p:spPr>
        <p:txBody>
          <a:bodyPr/>
          <a:lstStyle/>
          <a:p>
            <a:r>
              <a:rPr lang="en-US" b="1" dirty="0"/>
              <a:t>Outline of the Presentation</a:t>
            </a:r>
          </a:p>
        </p:txBody>
      </p:sp>
      <p:sp>
        <p:nvSpPr>
          <p:cNvPr id="3" name="Content Placeholder 2">
            <a:extLst>
              <a:ext uri="{FF2B5EF4-FFF2-40B4-BE49-F238E27FC236}">
                <a16:creationId xmlns:a16="http://schemas.microsoft.com/office/drawing/2014/main" id="{7EF00CDE-33C1-384C-A9FF-9F4086963819}"/>
              </a:ext>
            </a:extLst>
          </p:cNvPr>
          <p:cNvSpPr>
            <a:spLocks noGrp="1"/>
          </p:cNvSpPr>
          <p:nvPr>
            <p:ph idx="1"/>
          </p:nvPr>
        </p:nvSpPr>
        <p:spPr>
          <a:xfrm>
            <a:off x="1216152" y="1758156"/>
            <a:ext cx="8537448" cy="4530725"/>
          </a:xfrm>
        </p:spPr>
        <p:txBody>
          <a:bodyPr>
            <a:normAutofit lnSpcReduction="10000"/>
          </a:bodyPr>
          <a:lstStyle/>
          <a:p>
            <a:pPr marL="514350" indent="-514350">
              <a:buFont typeface="+mj-lt"/>
              <a:buAutoNum type="arabicPeriod"/>
            </a:pPr>
            <a:r>
              <a:rPr lang="en-US" b="1" dirty="0">
                <a:solidFill>
                  <a:srgbClr val="C00000"/>
                </a:solidFill>
              </a:rPr>
              <a:t>Statistical analysis </a:t>
            </a:r>
          </a:p>
          <a:p>
            <a:pPr lvl="1"/>
            <a:r>
              <a:rPr lang="en-US" dirty="0">
                <a:solidFill>
                  <a:srgbClr val="C00000"/>
                </a:solidFill>
              </a:rPr>
              <a:t>Bayesian model</a:t>
            </a:r>
          </a:p>
          <a:p>
            <a:pPr lvl="1"/>
            <a:r>
              <a:rPr lang="en-US" dirty="0">
                <a:solidFill>
                  <a:srgbClr val="C00000"/>
                </a:solidFill>
              </a:rPr>
              <a:t>Noise &amp; resolution effects</a:t>
            </a:r>
          </a:p>
          <a:p>
            <a:pPr marL="514350" indent="-514350">
              <a:buFont typeface="+mj-lt"/>
              <a:buAutoNum type="arabicPeriod"/>
            </a:pPr>
            <a:r>
              <a:rPr lang="en-US" b="1" dirty="0">
                <a:solidFill>
                  <a:srgbClr val="C00000"/>
                </a:solidFill>
              </a:rPr>
              <a:t>Serial MCMC sampling</a:t>
            </a:r>
          </a:p>
          <a:p>
            <a:pPr lvl="1"/>
            <a:r>
              <a:rPr lang="en-US" dirty="0">
                <a:solidFill>
                  <a:srgbClr val="C00000"/>
                </a:solidFill>
              </a:rPr>
              <a:t>Simulated events </a:t>
            </a:r>
          </a:p>
          <a:p>
            <a:pPr lvl="1"/>
            <a:r>
              <a:rPr lang="en-US" dirty="0">
                <a:solidFill>
                  <a:srgbClr val="C00000"/>
                </a:solidFill>
              </a:rPr>
              <a:t>Simulation results</a:t>
            </a:r>
          </a:p>
          <a:p>
            <a:pPr marL="514350" indent="-514350">
              <a:buFont typeface="+mj-lt"/>
              <a:buAutoNum type="arabicPeriod"/>
            </a:pPr>
            <a:r>
              <a:rPr lang="en-US" b="1" dirty="0"/>
              <a:t>Parallel MCMC sampling</a:t>
            </a:r>
          </a:p>
          <a:p>
            <a:pPr lvl="1"/>
            <a:r>
              <a:rPr lang="en-US" dirty="0"/>
              <a:t>Likelihood parallelization </a:t>
            </a:r>
          </a:p>
          <a:p>
            <a:pPr lvl="1"/>
            <a:r>
              <a:rPr lang="en-US" dirty="0"/>
              <a:t>Parameter space partitioning </a:t>
            </a:r>
          </a:p>
          <a:p>
            <a:pPr lvl="1"/>
            <a:r>
              <a:rPr lang="en-US" dirty="0"/>
              <a:t>AHMI algorithm </a:t>
            </a:r>
          </a:p>
          <a:p>
            <a:pPr lvl="1"/>
            <a:r>
              <a:rPr lang="en-US" dirty="0"/>
              <a:t>Preliminary results </a:t>
            </a:r>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p:txBody>
      </p:sp>
      <p:sp>
        <p:nvSpPr>
          <p:cNvPr id="4" name="Date Placeholder 3">
            <a:extLst>
              <a:ext uri="{FF2B5EF4-FFF2-40B4-BE49-F238E27FC236}">
                <a16:creationId xmlns:a16="http://schemas.microsoft.com/office/drawing/2014/main" id="{C98AA371-906C-5B47-9628-610CF63F4C08}"/>
              </a:ext>
            </a:extLst>
          </p:cNvPr>
          <p:cNvSpPr>
            <a:spLocks noGrp="1"/>
          </p:cNvSpPr>
          <p:nvPr>
            <p:ph type="dt" sz="half" idx="10"/>
          </p:nvPr>
        </p:nvSpPr>
        <p:spPr/>
        <p:txBody>
          <a:bodyPr/>
          <a:lstStyle/>
          <a:p>
            <a:r>
              <a:rPr lang="de-DE"/>
              <a:t>13.08.2019</a:t>
            </a:r>
            <a:endParaRPr lang="en-US" dirty="0"/>
          </a:p>
        </p:txBody>
      </p:sp>
      <p:sp>
        <p:nvSpPr>
          <p:cNvPr id="5" name="Footer Placeholder 4">
            <a:extLst>
              <a:ext uri="{FF2B5EF4-FFF2-40B4-BE49-F238E27FC236}">
                <a16:creationId xmlns:a16="http://schemas.microsoft.com/office/drawing/2014/main" id="{3C0394F8-7659-B64E-B75D-26912C5B88BD}"/>
              </a:ext>
            </a:extLst>
          </p:cNvPr>
          <p:cNvSpPr>
            <a:spLocks noGrp="1"/>
          </p:cNvSpPr>
          <p:nvPr>
            <p:ph type="ftr" sz="quarter" idx="11"/>
          </p:nvPr>
        </p:nvSpPr>
        <p:spPr/>
        <p:txBody>
          <a:bodyPr/>
          <a:lstStyle/>
          <a:p>
            <a:r>
              <a:rPr lang="en" dirty="0"/>
              <a:t>Application of Parallel MCMC Sampling for Proton Bunch Analysis in the AWAKE Experiment </a:t>
            </a:r>
            <a:endParaRPr lang="en-US" dirty="0"/>
          </a:p>
        </p:txBody>
      </p:sp>
      <p:sp>
        <p:nvSpPr>
          <p:cNvPr id="7" name="Slide Number Placeholder 6">
            <a:extLst>
              <a:ext uri="{FF2B5EF4-FFF2-40B4-BE49-F238E27FC236}">
                <a16:creationId xmlns:a16="http://schemas.microsoft.com/office/drawing/2014/main" id="{14788C5E-FF66-A94B-A09B-DF5E2CCDA213}"/>
              </a:ext>
            </a:extLst>
          </p:cNvPr>
          <p:cNvSpPr>
            <a:spLocks noGrp="1"/>
          </p:cNvSpPr>
          <p:nvPr>
            <p:ph type="sldNum" sz="quarter" idx="12"/>
          </p:nvPr>
        </p:nvSpPr>
        <p:spPr/>
        <p:txBody>
          <a:bodyPr/>
          <a:lstStyle/>
          <a:p>
            <a:fld id="{2C9E69F3-FDD2-AA48-8EEE-76F2CC8FE055}" type="slidenum">
              <a:rPr lang="en-US" smtClean="0"/>
              <a:t>18</a:t>
            </a:fld>
            <a:endParaRPr lang="en-US"/>
          </a:p>
        </p:txBody>
      </p:sp>
    </p:spTree>
    <p:extLst>
      <p:ext uri="{BB962C8B-B14F-4D97-AF65-F5344CB8AC3E}">
        <p14:creationId xmlns:p14="http://schemas.microsoft.com/office/powerpoint/2010/main" val="11813728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A2968-99B7-4A4D-9063-02BF6F37F5F9}"/>
              </a:ext>
            </a:extLst>
          </p:cNvPr>
          <p:cNvSpPr>
            <a:spLocks noGrp="1"/>
          </p:cNvSpPr>
          <p:nvPr>
            <p:ph type="title"/>
          </p:nvPr>
        </p:nvSpPr>
        <p:spPr>
          <a:xfrm>
            <a:off x="838200" y="365126"/>
            <a:ext cx="10515600" cy="1325562"/>
          </a:xfrm>
        </p:spPr>
        <p:txBody>
          <a:bodyPr/>
          <a:lstStyle/>
          <a:p>
            <a:r>
              <a:rPr lang="en-US" b="1" dirty="0"/>
              <a:t>Outline of the Presentation</a:t>
            </a:r>
          </a:p>
        </p:txBody>
      </p:sp>
      <p:sp>
        <p:nvSpPr>
          <p:cNvPr id="3" name="Content Placeholder 2">
            <a:extLst>
              <a:ext uri="{FF2B5EF4-FFF2-40B4-BE49-F238E27FC236}">
                <a16:creationId xmlns:a16="http://schemas.microsoft.com/office/drawing/2014/main" id="{7EF00CDE-33C1-384C-A9FF-9F4086963819}"/>
              </a:ext>
            </a:extLst>
          </p:cNvPr>
          <p:cNvSpPr>
            <a:spLocks noGrp="1"/>
          </p:cNvSpPr>
          <p:nvPr>
            <p:ph idx="1"/>
          </p:nvPr>
        </p:nvSpPr>
        <p:spPr>
          <a:xfrm>
            <a:off x="1216152" y="1758156"/>
            <a:ext cx="8537448" cy="4530725"/>
          </a:xfrm>
        </p:spPr>
        <p:txBody>
          <a:bodyPr>
            <a:normAutofit lnSpcReduction="10000"/>
          </a:bodyPr>
          <a:lstStyle/>
          <a:p>
            <a:pPr marL="514350" indent="-514350">
              <a:buFont typeface="+mj-lt"/>
              <a:buAutoNum type="arabicPeriod"/>
            </a:pPr>
            <a:r>
              <a:rPr lang="en-US" b="1" dirty="0">
                <a:solidFill>
                  <a:srgbClr val="C00000"/>
                </a:solidFill>
              </a:rPr>
              <a:t>Statistical analysis </a:t>
            </a:r>
          </a:p>
          <a:p>
            <a:pPr lvl="1"/>
            <a:r>
              <a:rPr lang="en-US" dirty="0">
                <a:solidFill>
                  <a:srgbClr val="C00000"/>
                </a:solidFill>
              </a:rPr>
              <a:t>Bayesian model</a:t>
            </a:r>
          </a:p>
          <a:p>
            <a:pPr lvl="1"/>
            <a:r>
              <a:rPr lang="en-US" dirty="0">
                <a:solidFill>
                  <a:srgbClr val="C00000"/>
                </a:solidFill>
              </a:rPr>
              <a:t>Noise &amp; resolution effects</a:t>
            </a:r>
          </a:p>
          <a:p>
            <a:pPr marL="514350" indent="-514350">
              <a:buFont typeface="+mj-lt"/>
              <a:buAutoNum type="arabicPeriod"/>
            </a:pPr>
            <a:r>
              <a:rPr lang="en-US" b="1" dirty="0">
                <a:solidFill>
                  <a:srgbClr val="C00000"/>
                </a:solidFill>
              </a:rPr>
              <a:t>Serial MCMC sampling</a:t>
            </a:r>
          </a:p>
          <a:p>
            <a:pPr lvl="1"/>
            <a:r>
              <a:rPr lang="en-US" dirty="0">
                <a:solidFill>
                  <a:srgbClr val="C00000"/>
                </a:solidFill>
              </a:rPr>
              <a:t>Simulated events </a:t>
            </a:r>
          </a:p>
          <a:p>
            <a:pPr lvl="1"/>
            <a:r>
              <a:rPr lang="en-US" dirty="0">
                <a:solidFill>
                  <a:srgbClr val="C00000"/>
                </a:solidFill>
              </a:rPr>
              <a:t>Simulation results</a:t>
            </a:r>
          </a:p>
          <a:p>
            <a:pPr marL="514350" indent="-514350">
              <a:buFont typeface="+mj-lt"/>
              <a:buAutoNum type="arabicPeriod"/>
            </a:pPr>
            <a:r>
              <a:rPr lang="en-US" b="1" dirty="0">
                <a:solidFill>
                  <a:srgbClr val="C00000"/>
                </a:solidFill>
              </a:rPr>
              <a:t>Parallel MCMC sampling</a:t>
            </a:r>
          </a:p>
          <a:p>
            <a:pPr lvl="1"/>
            <a:r>
              <a:rPr lang="en-US" dirty="0">
                <a:solidFill>
                  <a:srgbClr val="C00000"/>
                </a:solidFill>
              </a:rPr>
              <a:t>Likelihood parallelization </a:t>
            </a:r>
          </a:p>
          <a:p>
            <a:pPr lvl="1"/>
            <a:r>
              <a:rPr lang="en-US" dirty="0">
                <a:solidFill>
                  <a:srgbClr val="C00000"/>
                </a:solidFill>
              </a:rPr>
              <a:t>Parameter space partitioning </a:t>
            </a:r>
          </a:p>
          <a:p>
            <a:pPr lvl="1"/>
            <a:r>
              <a:rPr lang="en-US" dirty="0">
                <a:solidFill>
                  <a:srgbClr val="C00000"/>
                </a:solidFill>
              </a:rPr>
              <a:t>AHMI algorithm </a:t>
            </a:r>
          </a:p>
          <a:p>
            <a:pPr lvl="1"/>
            <a:r>
              <a:rPr lang="en-US" dirty="0">
                <a:solidFill>
                  <a:srgbClr val="C00000"/>
                </a:solidFill>
              </a:rPr>
              <a:t>Preliminary results </a:t>
            </a:r>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p:txBody>
      </p:sp>
      <p:sp>
        <p:nvSpPr>
          <p:cNvPr id="4" name="Date Placeholder 3">
            <a:extLst>
              <a:ext uri="{FF2B5EF4-FFF2-40B4-BE49-F238E27FC236}">
                <a16:creationId xmlns:a16="http://schemas.microsoft.com/office/drawing/2014/main" id="{C98AA371-906C-5B47-9628-610CF63F4C08}"/>
              </a:ext>
            </a:extLst>
          </p:cNvPr>
          <p:cNvSpPr>
            <a:spLocks noGrp="1"/>
          </p:cNvSpPr>
          <p:nvPr>
            <p:ph type="dt" sz="half" idx="10"/>
          </p:nvPr>
        </p:nvSpPr>
        <p:spPr/>
        <p:txBody>
          <a:bodyPr/>
          <a:lstStyle/>
          <a:p>
            <a:r>
              <a:rPr lang="de-DE"/>
              <a:t>13.08.2019</a:t>
            </a:r>
            <a:endParaRPr lang="en-US" dirty="0"/>
          </a:p>
        </p:txBody>
      </p:sp>
      <p:sp>
        <p:nvSpPr>
          <p:cNvPr id="5" name="Footer Placeholder 4">
            <a:extLst>
              <a:ext uri="{FF2B5EF4-FFF2-40B4-BE49-F238E27FC236}">
                <a16:creationId xmlns:a16="http://schemas.microsoft.com/office/drawing/2014/main" id="{3C0394F8-7659-B64E-B75D-26912C5B88BD}"/>
              </a:ext>
            </a:extLst>
          </p:cNvPr>
          <p:cNvSpPr>
            <a:spLocks noGrp="1"/>
          </p:cNvSpPr>
          <p:nvPr>
            <p:ph type="ftr" sz="quarter" idx="11"/>
          </p:nvPr>
        </p:nvSpPr>
        <p:spPr/>
        <p:txBody>
          <a:bodyPr/>
          <a:lstStyle/>
          <a:p>
            <a:r>
              <a:rPr lang="en" dirty="0"/>
              <a:t>Application of Parallel MCMC Sampling for Proton Bunch Analysis in the AWAKE Experiment </a:t>
            </a:r>
            <a:endParaRPr lang="en-US" dirty="0"/>
          </a:p>
        </p:txBody>
      </p:sp>
      <p:sp>
        <p:nvSpPr>
          <p:cNvPr id="7" name="Slide Number Placeholder 6">
            <a:extLst>
              <a:ext uri="{FF2B5EF4-FFF2-40B4-BE49-F238E27FC236}">
                <a16:creationId xmlns:a16="http://schemas.microsoft.com/office/drawing/2014/main" id="{14788C5E-FF66-A94B-A09B-DF5E2CCDA213}"/>
              </a:ext>
            </a:extLst>
          </p:cNvPr>
          <p:cNvSpPr>
            <a:spLocks noGrp="1"/>
          </p:cNvSpPr>
          <p:nvPr>
            <p:ph type="sldNum" sz="quarter" idx="12"/>
          </p:nvPr>
        </p:nvSpPr>
        <p:spPr/>
        <p:txBody>
          <a:bodyPr/>
          <a:lstStyle/>
          <a:p>
            <a:fld id="{2C9E69F3-FDD2-AA48-8EEE-76F2CC8FE055}" type="slidenum">
              <a:rPr lang="en-US" smtClean="0"/>
              <a:t>19</a:t>
            </a:fld>
            <a:endParaRPr lang="en-US"/>
          </a:p>
        </p:txBody>
      </p:sp>
    </p:spTree>
    <p:extLst>
      <p:ext uri="{BB962C8B-B14F-4D97-AF65-F5344CB8AC3E}">
        <p14:creationId xmlns:p14="http://schemas.microsoft.com/office/powerpoint/2010/main" val="27509177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626280-749D-FA4E-B813-D1A6EC71DA7A}"/>
              </a:ext>
            </a:extLst>
          </p:cNvPr>
          <p:cNvSpPr txBox="1"/>
          <p:nvPr/>
        </p:nvSpPr>
        <p:spPr>
          <a:xfrm>
            <a:off x="552099" y="1491952"/>
            <a:ext cx="7372916" cy="369332"/>
          </a:xfrm>
          <a:prstGeom prst="rect">
            <a:avLst/>
          </a:prstGeom>
          <a:noFill/>
        </p:spPr>
        <p:txBody>
          <a:bodyPr wrap="none" rtlCol="0">
            <a:spAutoFit/>
          </a:bodyPr>
          <a:lstStyle/>
          <a:p>
            <a:r>
              <a:rPr lang="en-US" b="1" dirty="0"/>
              <a:t>Step 1: </a:t>
            </a:r>
            <a:r>
              <a:rPr lang="en-US" dirty="0"/>
              <a:t>Parallelize MCMC sampling using </a:t>
            </a:r>
            <a:r>
              <a:rPr lang="en-US" b="1" dirty="0"/>
              <a:t>N</a:t>
            </a:r>
            <a:r>
              <a:rPr lang="en-US" dirty="0"/>
              <a:t> threads for likelihood evaluation. </a:t>
            </a:r>
            <a:endParaRPr dirty="0"/>
          </a:p>
        </p:txBody>
      </p:sp>
      <p:sp>
        <p:nvSpPr>
          <p:cNvPr id="23" name="Title 1">
            <a:extLst>
              <a:ext uri="{FF2B5EF4-FFF2-40B4-BE49-F238E27FC236}">
                <a16:creationId xmlns:a16="http://schemas.microsoft.com/office/drawing/2014/main" id="{86CDA0A8-0B91-5449-9430-CEC513D5D77A}"/>
              </a:ext>
            </a:extLst>
          </p:cNvPr>
          <p:cNvSpPr txBox="1">
            <a:spLocks/>
          </p:cNvSpPr>
          <p:nvPr/>
        </p:nvSpPr>
        <p:spPr>
          <a:xfrm>
            <a:off x="552099" y="230489"/>
            <a:ext cx="10515600" cy="6839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MCMC Parallelization </a:t>
            </a:r>
          </a:p>
        </p:txBody>
      </p:sp>
      <p:sp>
        <p:nvSpPr>
          <p:cNvPr id="25" name="TextBox 24">
            <a:extLst>
              <a:ext uri="{FF2B5EF4-FFF2-40B4-BE49-F238E27FC236}">
                <a16:creationId xmlns:a16="http://schemas.microsoft.com/office/drawing/2014/main" id="{ACAFC60F-CB3A-CA45-8A9E-63C472E4E9AF}"/>
              </a:ext>
            </a:extLst>
          </p:cNvPr>
          <p:cNvSpPr txBox="1"/>
          <p:nvPr/>
        </p:nvSpPr>
        <p:spPr>
          <a:xfrm>
            <a:off x="498782" y="5421267"/>
            <a:ext cx="5800254" cy="923330"/>
          </a:xfrm>
          <a:prstGeom prst="rect">
            <a:avLst/>
          </a:prstGeom>
          <a:noFill/>
        </p:spPr>
        <p:txBody>
          <a:bodyPr wrap="square" rtlCol="0">
            <a:spAutoFit/>
          </a:bodyPr>
          <a:lstStyle/>
          <a:p>
            <a:r>
              <a:rPr lang="en" dirty="0"/>
              <a:t>The speedup is getting suppressed due to the overhead for a large number of threads. The limit of likelihood parallelization is reached, how to parallelize it further?</a:t>
            </a:r>
          </a:p>
        </p:txBody>
      </p:sp>
      <p:grpSp>
        <p:nvGrpSpPr>
          <p:cNvPr id="2" name="Group 1">
            <a:extLst>
              <a:ext uri="{FF2B5EF4-FFF2-40B4-BE49-F238E27FC236}">
                <a16:creationId xmlns:a16="http://schemas.microsoft.com/office/drawing/2014/main" id="{8199EED3-8465-7042-BB85-8B0A56811F5D}"/>
              </a:ext>
            </a:extLst>
          </p:cNvPr>
          <p:cNvGrpSpPr/>
          <p:nvPr/>
        </p:nvGrpSpPr>
        <p:grpSpPr>
          <a:xfrm>
            <a:off x="1137663" y="1948342"/>
            <a:ext cx="10240173" cy="3385866"/>
            <a:chOff x="1137663" y="2438837"/>
            <a:chExt cx="10240173" cy="3385866"/>
          </a:xfrm>
        </p:grpSpPr>
        <p:pic>
          <p:nvPicPr>
            <p:cNvPr id="6" name="Graphic 5">
              <a:extLst>
                <a:ext uri="{FF2B5EF4-FFF2-40B4-BE49-F238E27FC236}">
                  <a16:creationId xmlns:a16="http://schemas.microsoft.com/office/drawing/2014/main" id="{60E74402-B75A-5042-A9A2-EFB638D4886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99036" y="2438837"/>
              <a:ext cx="5078800" cy="3385866"/>
            </a:xfrm>
            <a:prstGeom prst="rect">
              <a:avLst/>
            </a:prstGeom>
            <a:effectLst>
              <a:softEdge rad="12700"/>
            </a:effectLst>
          </p:spPr>
        </p:pic>
        <p:grpSp>
          <p:nvGrpSpPr>
            <p:cNvPr id="21" name="Group 20">
              <a:extLst>
                <a:ext uri="{FF2B5EF4-FFF2-40B4-BE49-F238E27FC236}">
                  <a16:creationId xmlns:a16="http://schemas.microsoft.com/office/drawing/2014/main" id="{64B9EB27-3D8C-1B4E-B0F5-DD76755E12A7}"/>
                </a:ext>
              </a:extLst>
            </p:cNvPr>
            <p:cNvGrpSpPr/>
            <p:nvPr/>
          </p:nvGrpSpPr>
          <p:grpSpPr>
            <a:xfrm>
              <a:off x="1137663" y="3768670"/>
              <a:ext cx="3687686" cy="779152"/>
              <a:chOff x="963496" y="3965051"/>
              <a:chExt cx="3687686" cy="779152"/>
            </a:xfrm>
          </p:grpSpPr>
          <p:sp>
            <p:nvSpPr>
              <p:cNvPr id="7" name="Rectangle 6">
                <a:extLst>
                  <a:ext uri="{FF2B5EF4-FFF2-40B4-BE49-F238E27FC236}">
                    <a16:creationId xmlns:a16="http://schemas.microsoft.com/office/drawing/2014/main" id="{9EE6D3F9-22D6-DA4F-A652-72F1308DB5AE}"/>
                  </a:ext>
                </a:extLst>
              </p:cNvPr>
              <p:cNvSpPr/>
              <p:nvPr/>
            </p:nvSpPr>
            <p:spPr>
              <a:xfrm>
                <a:off x="963496" y="4076303"/>
                <a:ext cx="1537304" cy="514478"/>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MCMC Chain</a:t>
                </a:r>
                <a:endParaRPr dirty="0"/>
              </a:p>
            </p:txBody>
          </p:sp>
          <p:grpSp>
            <p:nvGrpSpPr>
              <p:cNvPr id="8" name="Group 7">
                <a:extLst>
                  <a:ext uri="{FF2B5EF4-FFF2-40B4-BE49-F238E27FC236}">
                    <a16:creationId xmlns:a16="http://schemas.microsoft.com/office/drawing/2014/main" id="{E6538CFC-6AF9-594C-8D16-627EA8FA9CE6}"/>
                  </a:ext>
                </a:extLst>
              </p:cNvPr>
              <p:cNvGrpSpPr/>
              <p:nvPr/>
            </p:nvGrpSpPr>
            <p:grpSpPr>
              <a:xfrm>
                <a:off x="2658331" y="3965051"/>
                <a:ext cx="1992851" cy="779152"/>
                <a:chOff x="7493171" y="797799"/>
                <a:chExt cx="2233836" cy="1158853"/>
              </a:xfrm>
            </p:grpSpPr>
            <p:grpSp>
              <p:nvGrpSpPr>
                <p:cNvPr id="9" name="Group 8">
                  <a:extLst>
                    <a:ext uri="{FF2B5EF4-FFF2-40B4-BE49-F238E27FC236}">
                      <a16:creationId xmlns:a16="http://schemas.microsoft.com/office/drawing/2014/main" id="{3C94B4DC-CB77-0742-997C-16BAF0AFDFF4}"/>
                    </a:ext>
                  </a:extLst>
                </p:cNvPr>
                <p:cNvGrpSpPr/>
                <p:nvPr/>
              </p:nvGrpSpPr>
              <p:grpSpPr>
                <a:xfrm>
                  <a:off x="7493171" y="988043"/>
                  <a:ext cx="945084" cy="698586"/>
                  <a:chOff x="7493171" y="988043"/>
                  <a:chExt cx="945084" cy="698586"/>
                </a:xfrm>
              </p:grpSpPr>
              <p:cxnSp>
                <p:nvCxnSpPr>
                  <p:cNvPr id="15" name="Straight Arrow Connector 14">
                    <a:extLst>
                      <a:ext uri="{FF2B5EF4-FFF2-40B4-BE49-F238E27FC236}">
                        <a16:creationId xmlns:a16="http://schemas.microsoft.com/office/drawing/2014/main" id="{7153545C-19B0-C04E-8425-F41F12E8D20C}"/>
                      </a:ext>
                    </a:extLst>
                  </p:cNvPr>
                  <p:cNvCxnSpPr>
                    <a:cxnSpLocks/>
                  </p:cNvCxnSpPr>
                  <p:nvPr/>
                </p:nvCxnSpPr>
                <p:spPr>
                  <a:xfrm flipV="1">
                    <a:off x="7493171" y="988043"/>
                    <a:ext cx="945084" cy="349805"/>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B4324D5-6B8E-BC43-A346-6A09028BEA38}"/>
                      </a:ext>
                    </a:extLst>
                  </p:cNvPr>
                  <p:cNvCxnSpPr>
                    <a:cxnSpLocks/>
                  </p:cNvCxnSpPr>
                  <p:nvPr/>
                </p:nvCxnSpPr>
                <p:spPr>
                  <a:xfrm flipV="1">
                    <a:off x="7493171" y="1172151"/>
                    <a:ext cx="945084" cy="165697"/>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346B3FE-A44F-2246-9D78-B1C2E7261B04}"/>
                      </a:ext>
                    </a:extLst>
                  </p:cNvPr>
                  <p:cNvCxnSpPr>
                    <a:cxnSpLocks/>
                  </p:cNvCxnSpPr>
                  <p:nvPr/>
                </p:nvCxnSpPr>
                <p:spPr>
                  <a:xfrm flipV="1">
                    <a:off x="7493171" y="1337848"/>
                    <a:ext cx="945084" cy="1"/>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4A7FA4F-C0DD-314C-A842-84AFB3F4E805}"/>
                      </a:ext>
                    </a:extLst>
                  </p:cNvPr>
                  <p:cNvCxnSpPr>
                    <a:cxnSpLocks/>
                  </p:cNvCxnSpPr>
                  <p:nvPr/>
                </p:nvCxnSpPr>
                <p:spPr>
                  <a:xfrm>
                    <a:off x="7493171" y="1337848"/>
                    <a:ext cx="945084" cy="165697"/>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FF24191-42AD-5E4B-B3E4-2D945AEC514B}"/>
                      </a:ext>
                    </a:extLst>
                  </p:cNvPr>
                  <p:cNvCxnSpPr>
                    <a:cxnSpLocks/>
                  </p:cNvCxnSpPr>
                  <p:nvPr/>
                </p:nvCxnSpPr>
                <p:spPr>
                  <a:xfrm>
                    <a:off x="7493171" y="1337847"/>
                    <a:ext cx="945084" cy="348782"/>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93393DD1-54CD-1847-A5B1-BB636140EC2F}"/>
                    </a:ext>
                  </a:extLst>
                </p:cNvPr>
                <p:cNvSpPr/>
                <p:nvPr/>
              </p:nvSpPr>
              <p:spPr>
                <a:xfrm>
                  <a:off x="8542580" y="797799"/>
                  <a:ext cx="1184427" cy="2454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Thread #1</a:t>
                  </a:r>
                  <a:endParaRPr sz="1400" dirty="0"/>
                </a:p>
              </p:txBody>
            </p:sp>
            <p:sp>
              <p:nvSpPr>
                <p:cNvPr id="11" name="Rectangle 10">
                  <a:extLst>
                    <a:ext uri="{FF2B5EF4-FFF2-40B4-BE49-F238E27FC236}">
                      <a16:creationId xmlns:a16="http://schemas.microsoft.com/office/drawing/2014/main" id="{CB045EFA-B822-FF4D-831E-227692A3631B}"/>
                    </a:ext>
                  </a:extLst>
                </p:cNvPr>
                <p:cNvSpPr/>
                <p:nvPr/>
              </p:nvSpPr>
              <p:spPr>
                <a:xfrm>
                  <a:off x="8542580" y="1067823"/>
                  <a:ext cx="1184427" cy="2454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Thread #2</a:t>
                  </a:r>
                  <a:endParaRPr sz="1400" dirty="0"/>
                </a:p>
              </p:txBody>
            </p:sp>
            <p:sp>
              <p:nvSpPr>
                <p:cNvPr id="12" name="Rectangle 11">
                  <a:extLst>
                    <a:ext uri="{FF2B5EF4-FFF2-40B4-BE49-F238E27FC236}">
                      <a16:creationId xmlns:a16="http://schemas.microsoft.com/office/drawing/2014/main" id="{D5D8A843-BE8F-AD4F-9041-13C7F3867A15}"/>
                    </a:ext>
                  </a:extLst>
                </p:cNvPr>
                <p:cNvSpPr/>
                <p:nvPr/>
              </p:nvSpPr>
              <p:spPr>
                <a:xfrm>
                  <a:off x="8542579" y="1343985"/>
                  <a:ext cx="1184428" cy="2454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Thread #3</a:t>
                  </a:r>
                  <a:endParaRPr sz="1400" dirty="0"/>
                </a:p>
              </p:txBody>
            </p:sp>
            <p:sp>
              <p:nvSpPr>
                <p:cNvPr id="13" name="Rectangle 12">
                  <a:extLst>
                    <a:ext uri="{FF2B5EF4-FFF2-40B4-BE49-F238E27FC236}">
                      <a16:creationId xmlns:a16="http://schemas.microsoft.com/office/drawing/2014/main" id="{D8738086-A057-9845-A1ED-C0E6198FB3C2}"/>
                    </a:ext>
                  </a:extLst>
                </p:cNvPr>
                <p:cNvSpPr/>
                <p:nvPr/>
              </p:nvSpPr>
              <p:spPr>
                <a:xfrm>
                  <a:off x="8542578" y="1711176"/>
                  <a:ext cx="1184429" cy="2454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Thread #N</a:t>
                  </a:r>
                  <a:endParaRPr sz="1400" dirty="0"/>
                </a:p>
              </p:txBody>
            </p:sp>
            <p:sp>
              <p:nvSpPr>
                <p:cNvPr id="14" name="TextBox 13">
                  <a:extLst>
                    <a:ext uri="{FF2B5EF4-FFF2-40B4-BE49-F238E27FC236}">
                      <a16:creationId xmlns:a16="http://schemas.microsoft.com/office/drawing/2014/main" id="{A9ADE7BB-9BE1-6E47-A42D-B832CF84A3F9}"/>
                    </a:ext>
                  </a:extLst>
                </p:cNvPr>
                <p:cNvSpPr txBox="1"/>
                <p:nvPr/>
              </p:nvSpPr>
              <p:spPr>
                <a:xfrm>
                  <a:off x="8925388" y="1288608"/>
                  <a:ext cx="343364" cy="369331"/>
                </a:xfrm>
                <a:prstGeom prst="rect">
                  <a:avLst/>
                </a:prstGeom>
                <a:noFill/>
              </p:spPr>
              <p:txBody>
                <a:bodyPr wrap="none" rtlCol="0">
                  <a:spAutoFit/>
                </a:bodyPr>
                <a:lstStyle/>
                <a:p>
                  <a:r>
                    <a:rPr lang="en-US" dirty="0"/>
                    <a:t>…</a:t>
                  </a:r>
                  <a:endParaRPr dirty="0"/>
                </a:p>
              </p:txBody>
            </p:sp>
          </p:grpSp>
        </p:grpSp>
        <p:sp>
          <p:nvSpPr>
            <p:cNvPr id="24" name="Right Arrow 23">
              <a:extLst>
                <a:ext uri="{FF2B5EF4-FFF2-40B4-BE49-F238E27FC236}">
                  <a16:creationId xmlns:a16="http://schemas.microsoft.com/office/drawing/2014/main" id="{70638F0A-1F76-8C46-8885-A151EF63082B}"/>
                </a:ext>
              </a:extLst>
            </p:cNvPr>
            <p:cNvSpPr/>
            <p:nvPr/>
          </p:nvSpPr>
          <p:spPr>
            <a:xfrm>
              <a:off x="5313647" y="3994619"/>
              <a:ext cx="497090" cy="2412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6" name="Left Brace 25">
              <a:extLst>
                <a:ext uri="{FF2B5EF4-FFF2-40B4-BE49-F238E27FC236}">
                  <a16:creationId xmlns:a16="http://schemas.microsoft.com/office/drawing/2014/main" id="{8FCCA565-2A53-DB41-B60F-E55FC4F595B8}"/>
                </a:ext>
              </a:extLst>
            </p:cNvPr>
            <p:cNvSpPr/>
            <p:nvPr/>
          </p:nvSpPr>
          <p:spPr>
            <a:xfrm rot="16200000">
              <a:off x="4168247" y="4244831"/>
              <a:ext cx="190244" cy="1037691"/>
            </a:xfrm>
            <a:prstGeom prst="lef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27" name="TextBox 26">
              <a:extLst>
                <a:ext uri="{FF2B5EF4-FFF2-40B4-BE49-F238E27FC236}">
                  <a16:creationId xmlns:a16="http://schemas.microsoft.com/office/drawing/2014/main" id="{FD482F10-7F6B-AB46-8044-01C30F7BE6A8}"/>
                </a:ext>
              </a:extLst>
            </p:cNvPr>
            <p:cNvSpPr txBox="1"/>
            <p:nvPr/>
          </p:nvSpPr>
          <p:spPr>
            <a:xfrm>
              <a:off x="3596349" y="4880563"/>
              <a:ext cx="1401346" cy="261610"/>
            </a:xfrm>
            <a:prstGeom prst="rect">
              <a:avLst/>
            </a:prstGeom>
            <a:noFill/>
          </p:spPr>
          <p:txBody>
            <a:bodyPr wrap="none" rtlCol="0">
              <a:spAutoFit/>
            </a:bodyPr>
            <a:lstStyle/>
            <a:p>
              <a:r>
                <a:rPr lang="en-US" sz="1100" dirty="0"/>
                <a:t>Likelihood Evaluation</a:t>
              </a:r>
              <a:endParaRPr sz="1100" dirty="0"/>
            </a:p>
          </p:txBody>
        </p:sp>
      </p:grpSp>
      <p:sp>
        <p:nvSpPr>
          <p:cNvPr id="3" name="Date Placeholder 2">
            <a:extLst>
              <a:ext uri="{FF2B5EF4-FFF2-40B4-BE49-F238E27FC236}">
                <a16:creationId xmlns:a16="http://schemas.microsoft.com/office/drawing/2014/main" id="{3EDE3B44-7203-274D-B830-51D500C12B42}"/>
              </a:ext>
            </a:extLst>
          </p:cNvPr>
          <p:cNvSpPr>
            <a:spLocks noGrp="1"/>
          </p:cNvSpPr>
          <p:nvPr>
            <p:ph type="dt" sz="half" idx="10"/>
          </p:nvPr>
        </p:nvSpPr>
        <p:spPr/>
        <p:txBody>
          <a:bodyPr/>
          <a:lstStyle/>
          <a:p>
            <a:r>
              <a:rPr lang="de-DE"/>
              <a:t>13.08.2019</a:t>
            </a:r>
            <a:endParaRPr lang="en-US"/>
          </a:p>
        </p:txBody>
      </p:sp>
      <p:sp>
        <p:nvSpPr>
          <p:cNvPr id="5" name="Footer Placeholder 4">
            <a:extLst>
              <a:ext uri="{FF2B5EF4-FFF2-40B4-BE49-F238E27FC236}">
                <a16:creationId xmlns:a16="http://schemas.microsoft.com/office/drawing/2014/main" id="{83CF49E3-9A5A-8E4C-A65C-6ECCBC02D492}"/>
              </a:ext>
            </a:extLst>
          </p:cNvPr>
          <p:cNvSpPr>
            <a:spLocks noGrp="1"/>
          </p:cNvSpPr>
          <p:nvPr>
            <p:ph type="ftr" sz="quarter" idx="11"/>
          </p:nvPr>
        </p:nvSpPr>
        <p:spPr/>
        <p:txBody>
          <a:bodyPr/>
          <a:lstStyle/>
          <a:p>
            <a:r>
              <a:rPr lang="en"/>
              <a:t>Application of Parallel MCMC Sampling for Proton Bunch Analysis in the AWAKE Experiment </a:t>
            </a:r>
            <a:endParaRPr lang="en-US"/>
          </a:p>
        </p:txBody>
      </p:sp>
      <p:sp>
        <p:nvSpPr>
          <p:cNvPr id="20" name="Slide Number Placeholder 19">
            <a:extLst>
              <a:ext uri="{FF2B5EF4-FFF2-40B4-BE49-F238E27FC236}">
                <a16:creationId xmlns:a16="http://schemas.microsoft.com/office/drawing/2014/main" id="{B3558A8A-83EA-6349-ACD6-1EF50C4C1469}"/>
              </a:ext>
            </a:extLst>
          </p:cNvPr>
          <p:cNvSpPr>
            <a:spLocks noGrp="1"/>
          </p:cNvSpPr>
          <p:nvPr>
            <p:ph type="sldNum" sz="quarter" idx="12"/>
          </p:nvPr>
        </p:nvSpPr>
        <p:spPr/>
        <p:txBody>
          <a:bodyPr/>
          <a:lstStyle/>
          <a:p>
            <a:fld id="{2C9E69F3-FDD2-AA48-8EEE-76F2CC8FE055}" type="slidenum">
              <a:rPr lang="en-US" smtClean="0"/>
              <a:t>20</a:t>
            </a:fld>
            <a:endParaRPr lang="en-US"/>
          </a:p>
        </p:txBody>
      </p:sp>
      <p:sp>
        <p:nvSpPr>
          <p:cNvPr id="22" name="TextBox 21">
            <a:extLst>
              <a:ext uri="{FF2B5EF4-FFF2-40B4-BE49-F238E27FC236}">
                <a16:creationId xmlns:a16="http://schemas.microsoft.com/office/drawing/2014/main" id="{596DAA24-A864-274C-A451-E4A8A66F71F5}"/>
              </a:ext>
            </a:extLst>
          </p:cNvPr>
          <p:cNvSpPr txBox="1"/>
          <p:nvPr/>
        </p:nvSpPr>
        <p:spPr>
          <a:xfrm>
            <a:off x="7855247" y="5334208"/>
            <a:ext cx="3446777" cy="307777"/>
          </a:xfrm>
          <a:prstGeom prst="rect">
            <a:avLst/>
          </a:prstGeom>
          <a:noFill/>
        </p:spPr>
        <p:txBody>
          <a:bodyPr wrap="none" rtlCol="0">
            <a:spAutoFit/>
          </a:bodyPr>
          <a:lstStyle/>
          <a:p>
            <a:r>
              <a:rPr lang="en-US" sz="1400" dirty="0"/>
              <a:t>16 physical cores (32 logical) have been used</a:t>
            </a:r>
            <a:endParaRPr sz="1400" dirty="0"/>
          </a:p>
        </p:txBody>
      </p:sp>
    </p:spTree>
    <p:extLst>
      <p:ext uri="{BB962C8B-B14F-4D97-AF65-F5344CB8AC3E}">
        <p14:creationId xmlns:p14="http://schemas.microsoft.com/office/powerpoint/2010/main" val="1302437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A2968-99B7-4A4D-9063-02BF6F37F5F9}"/>
              </a:ext>
            </a:extLst>
          </p:cNvPr>
          <p:cNvSpPr>
            <a:spLocks noGrp="1"/>
          </p:cNvSpPr>
          <p:nvPr>
            <p:ph type="title"/>
          </p:nvPr>
        </p:nvSpPr>
        <p:spPr>
          <a:xfrm>
            <a:off x="838200" y="365126"/>
            <a:ext cx="10515600" cy="1325562"/>
          </a:xfrm>
        </p:spPr>
        <p:txBody>
          <a:bodyPr/>
          <a:lstStyle/>
          <a:p>
            <a:r>
              <a:rPr lang="en-US" b="1" dirty="0"/>
              <a:t>Outline of the Presentation</a:t>
            </a:r>
          </a:p>
        </p:txBody>
      </p:sp>
      <p:sp>
        <p:nvSpPr>
          <p:cNvPr id="3" name="Content Placeholder 2">
            <a:extLst>
              <a:ext uri="{FF2B5EF4-FFF2-40B4-BE49-F238E27FC236}">
                <a16:creationId xmlns:a16="http://schemas.microsoft.com/office/drawing/2014/main" id="{7EF00CDE-33C1-384C-A9FF-9F4086963819}"/>
              </a:ext>
            </a:extLst>
          </p:cNvPr>
          <p:cNvSpPr>
            <a:spLocks noGrp="1"/>
          </p:cNvSpPr>
          <p:nvPr>
            <p:ph idx="1"/>
          </p:nvPr>
        </p:nvSpPr>
        <p:spPr>
          <a:xfrm>
            <a:off x="1216152" y="1758156"/>
            <a:ext cx="8537448" cy="4530725"/>
          </a:xfrm>
        </p:spPr>
        <p:txBody>
          <a:bodyPr>
            <a:normAutofit lnSpcReduction="10000"/>
          </a:bodyPr>
          <a:lstStyle/>
          <a:p>
            <a:pPr marL="514350" indent="-514350">
              <a:buFont typeface="+mj-lt"/>
              <a:buAutoNum type="arabicPeriod"/>
            </a:pPr>
            <a:r>
              <a:rPr lang="en-US" b="1" dirty="0"/>
              <a:t>Statistical analysis </a:t>
            </a:r>
          </a:p>
          <a:p>
            <a:pPr lvl="1"/>
            <a:r>
              <a:rPr lang="en-US" dirty="0"/>
              <a:t>Bayesian model</a:t>
            </a:r>
          </a:p>
          <a:p>
            <a:pPr lvl="1"/>
            <a:r>
              <a:rPr lang="en-US" dirty="0"/>
              <a:t>Noise &amp; resolution effects</a:t>
            </a:r>
          </a:p>
          <a:p>
            <a:pPr marL="514350" indent="-514350">
              <a:buFont typeface="+mj-lt"/>
              <a:buAutoNum type="arabicPeriod"/>
            </a:pPr>
            <a:r>
              <a:rPr lang="en-US" b="1" dirty="0"/>
              <a:t>Serial MCMC sampling</a:t>
            </a:r>
          </a:p>
          <a:p>
            <a:pPr lvl="1"/>
            <a:r>
              <a:rPr lang="en-US" dirty="0"/>
              <a:t>Simulated events </a:t>
            </a:r>
          </a:p>
          <a:p>
            <a:pPr lvl="1"/>
            <a:r>
              <a:rPr lang="en-US" dirty="0"/>
              <a:t>Simulation results</a:t>
            </a:r>
          </a:p>
          <a:p>
            <a:pPr marL="514350" indent="-514350">
              <a:buFont typeface="+mj-lt"/>
              <a:buAutoNum type="arabicPeriod"/>
            </a:pPr>
            <a:r>
              <a:rPr lang="en-US" b="1" dirty="0"/>
              <a:t>Parallel MCMC sampling</a:t>
            </a:r>
          </a:p>
          <a:p>
            <a:pPr lvl="1"/>
            <a:r>
              <a:rPr lang="en-US" dirty="0"/>
              <a:t>Likelihood parallelization </a:t>
            </a:r>
          </a:p>
          <a:p>
            <a:pPr lvl="1"/>
            <a:r>
              <a:rPr lang="en-US" dirty="0"/>
              <a:t>Parameter space partitioning </a:t>
            </a:r>
          </a:p>
          <a:p>
            <a:pPr lvl="1"/>
            <a:r>
              <a:rPr lang="en-US" dirty="0"/>
              <a:t>AHMI algorithm </a:t>
            </a:r>
          </a:p>
          <a:p>
            <a:pPr lvl="1"/>
            <a:r>
              <a:rPr lang="en-US" dirty="0"/>
              <a:t>Preliminary results </a:t>
            </a:r>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p:txBody>
      </p:sp>
      <p:sp>
        <p:nvSpPr>
          <p:cNvPr id="4" name="Date Placeholder 3">
            <a:extLst>
              <a:ext uri="{FF2B5EF4-FFF2-40B4-BE49-F238E27FC236}">
                <a16:creationId xmlns:a16="http://schemas.microsoft.com/office/drawing/2014/main" id="{C98AA371-906C-5B47-9628-610CF63F4C08}"/>
              </a:ext>
            </a:extLst>
          </p:cNvPr>
          <p:cNvSpPr>
            <a:spLocks noGrp="1"/>
          </p:cNvSpPr>
          <p:nvPr>
            <p:ph type="dt" sz="half" idx="10"/>
          </p:nvPr>
        </p:nvSpPr>
        <p:spPr/>
        <p:txBody>
          <a:bodyPr/>
          <a:lstStyle/>
          <a:p>
            <a:r>
              <a:rPr lang="de-DE" dirty="0"/>
              <a:t>13.08.2019</a:t>
            </a:r>
            <a:endParaRPr lang="en-US" dirty="0"/>
          </a:p>
        </p:txBody>
      </p:sp>
      <p:sp>
        <p:nvSpPr>
          <p:cNvPr id="5" name="Footer Placeholder 4">
            <a:extLst>
              <a:ext uri="{FF2B5EF4-FFF2-40B4-BE49-F238E27FC236}">
                <a16:creationId xmlns:a16="http://schemas.microsoft.com/office/drawing/2014/main" id="{3C0394F8-7659-B64E-B75D-26912C5B88BD}"/>
              </a:ext>
            </a:extLst>
          </p:cNvPr>
          <p:cNvSpPr>
            <a:spLocks noGrp="1"/>
          </p:cNvSpPr>
          <p:nvPr>
            <p:ph type="ftr" sz="quarter" idx="11"/>
          </p:nvPr>
        </p:nvSpPr>
        <p:spPr/>
        <p:txBody>
          <a:bodyPr/>
          <a:lstStyle/>
          <a:p>
            <a:r>
              <a:rPr lang="en" dirty="0"/>
              <a:t>Application of Parallel MCMC Sampling for Proton Bunch Analysis in the AWAKE Experiment </a:t>
            </a:r>
            <a:endParaRPr lang="en-US" dirty="0"/>
          </a:p>
        </p:txBody>
      </p:sp>
      <p:sp>
        <p:nvSpPr>
          <p:cNvPr id="7" name="Slide Number Placeholder 6">
            <a:extLst>
              <a:ext uri="{FF2B5EF4-FFF2-40B4-BE49-F238E27FC236}">
                <a16:creationId xmlns:a16="http://schemas.microsoft.com/office/drawing/2014/main" id="{14788C5E-FF66-A94B-A09B-DF5E2CCDA213}"/>
              </a:ext>
            </a:extLst>
          </p:cNvPr>
          <p:cNvSpPr>
            <a:spLocks noGrp="1"/>
          </p:cNvSpPr>
          <p:nvPr>
            <p:ph type="sldNum" sz="quarter" idx="12"/>
          </p:nvPr>
        </p:nvSpPr>
        <p:spPr/>
        <p:txBody>
          <a:bodyPr/>
          <a:lstStyle/>
          <a:p>
            <a:fld id="{2C9E69F3-FDD2-AA48-8EEE-76F2CC8FE055}" type="slidenum">
              <a:rPr lang="en-US" smtClean="0"/>
              <a:t>3</a:t>
            </a:fld>
            <a:endParaRPr lang="en-US"/>
          </a:p>
        </p:txBody>
      </p:sp>
    </p:spTree>
    <p:extLst>
      <p:ext uri="{BB962C8B-B14F-4D97-AF65-F5344CB8AC3E}">
        <p14:creationId xmlns:p14="http://schemas.microsoft.com/office/powerpoint/2010/main" val="21034570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C48497-77EB-AF42-9D2E-66240BA2ADBF}"/>
              </a:ext>
            </a:extLst>
          </p:cNvPr>
          <p:cNvSpPr/>
          <p:nvPr/>
        </p:nvSpPr>
        <p:spPr>
          <a:xfrm>
            <a:off x="639758" y="1344867"/>
            <a:ext cx="6272999" cy="369332"/>
          </a:xfrm>
          <a:prstGeom prst="rect">
            <a:avLst/>
          </a:prstGeom>
        </p:spPr>
        <p:txBody>
          <a:bodyPr wrap="none">
            <a:spAutoFit/>
          </a:bodyPr>
          <a:lstStyle/>
          <a:p>
            <a:r>
              <a:rPr lang="en" b="1" dirty="0"/>
              <a:t>Step 2: </a:t>
            </a:r>
            <a:r>
              <a:rPr lang="en" dirty="0"/>
              <a:t>Parallelize MCMC sampling using </a:t>
            </a:r>
            <a:r>
              <a:rPr lang="en" b="1" dirty="0"/>
              <a:t>P</a:t>
            </a:r>
            <a:r>
              <a:rPr lang="en" dirty="0"/>
              <a:t> nodes with </a:t>
            </a:r>
            <a:r>
              <a:rPr lang="en" b="1" dirty="0"/>
              <a:t>N</a:t>
            </a:r>
            <a:r>
              <a:rPr lang="en" dirty="0"/>
              <a:t> threads.</a:t>
            </a:r>
          </a:p>
        </p:txBody>
      </p:sp>
      <p:sp>
        <p:nvSpPr>
          <p:cNvPr id="75" name="Title 1">
            <a:extLst>
              <a:ext uri="{FF2B5EF4-FFF2-40B4-BE49-F238E27FC236}">
                <a16:creationId xmlns:a16="http://schemas.microsoft.com/office/drawing/2014/main" id="{029A5E5F-CB6B-3048-9835-88E080E24C2E}"/>
              </a:ext>
            </a:extLst>
          </p:cNvPr>
          <p:cNvSpPr txBox="1">
            <a:spLocks/>
          </p:cNvSpPr>
          <p:nvPr/>
        </p:nvSpPr>
        <p:spPr>
          <a:xfrm>
            <a:off x="552099" y="230489"/>
            <a:ext cx="10515600" cy="6839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MCMC Parallelization </a:t>
            </a:r>
          </a:p>
        </p:txBody>
      </p:sp>
      <p:grpSp>
        <p:nvGrpSpPr>
          <p:cNvPr id="11" name="Group 10">
            <a:extLst>
              <a:ext uri="{FF2B5EF4-FFF2-40B4-BE49-F238E27FC236}">
                <a16:creationId xmlns:a16="http://schemas.microsoft.com/office/drawing/2014/main" id="{E4F75A2D-8EEA-ED4A-91F3-6865FE93D352}"/>
              </a:ext>
            </a:extLst>
          </p:cNvPr>
          <p:cNvGrpSpPr/>
          <p:nvPr/>
        </p:nvGrpSpPr>
        <p:grpSpPr>
          <a:xfrm>
            <a:off x="4418734" y="1714199"/>
            <a:ext cx="7469331" cy="4633458"/>
            <a:chOff x="3250081" y="2363317"/>
            <a:chExt cx="7062962" cy="4462265"/>
          </a:xfrm>
        </p:grpSpPr>
        <p:grpSp>
          <p:nvGrpSpPr>
            <p:cNvPr id="3" name="Group 2">
              <a:extLst>
                <a:ext uri="{FF2B5EF4-FFF2-40B4-BE49-F238E27FC236}">
                  <a16:creationId xmlns:a16="http://schemas.microsoft.com/office/drawing/2014/main" id="{FE519F9C-7791-C34C-8EC3-B7DBB42AA281}"/>
                </a:ext>
              </a:extLst>
            </p:cNvPr>
            <p:cNvGrpSpPr/>
            <p:nvPr/>
          </p:nvGrpSpPr>
          <p:grpSpPr>
            <a:xfrm>
              <a:off x="3250081" y="2363317"/>
              <a:ext cx="6930460" cy="3821346"/>
              <a:chOff x="1476513" y="1694394"/>
              <a:chExt cx="6930460" cy="3821346"/>
            </a:xfrm>
          </p:grpSpPr>
          <p:sp>
            <p:nvSpPr>
              <p:cNvPr id="5" name="Rectangle 4">
                <a:extLst>
                  <a:ext uri="{FF2B5EF4-FFF2-40B4-BE49-F238E27FC236}">
                    <a16:creationId xmlns:a16="http://schemas.microsoft.com/office/drawing/2014/main" id="{AFEE017E-3DD5-B448-8517-6A33E896A542}"/>
                  </a:ext>
                </a:extLst>
              </p:cNvPr>
              <p:cNvSpPr/>
              <p:nvPr/>
            </p:nvSpPr>
            <p:spPr>
              <a:xfrm>
                <a:off x="1476513" y="2678924"/>
                <a:ext cx="1528091" cy="889852"/>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Control Process</a:t>
                </a:r>
                <a:endParaRPr dirty="0"/>
              </a:p>
            </p:txBody>
          </p:sp>
          <p:sp>
            <p:nvSpPr>
              <p:cNvPr id="6" name="Rectangle 5">
                <a:extLst>
                  <a:ext uri="{FF2B5EF4-FFF2-40B4-BE49-F238E27FC236}">
                    <a16:creationId xmlns:a16="http://schemas.microsoft.com/office/drawing/2014/main" id="{7CE01FA0-79E2-B04C-87C8-66B73F0A526D}"/>
                  </a:ext>
                </a:extLst>
              </p:cNvPr>
              <p:cNvSpPr/>
              <p:nvPr/>
            </p:nvSpPr>
            <p:spPr>
              <a:xfrm>
                <a:off x="4919765" y="1805646"/>
                <a:ext cx="1336825" cy="514478"/>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Comp. Node #1</a:t>
                </a:r>
                <a:endParaRPr dirty="0"/>
              </a:p>
            </p:txBody>
          </p:sp>
          <p:sp>
            <p:nvSpPr>
              <p:cNvPr id="7" name="Rectangle 6">
                <a:extLst>
                  <a:ext uri="{FF2B5EF4-FFF2-40B4-BE49-F238E27FC236}">
                    <a16:creationId xmlns:a16="http://schemas.microsoft.com/office/drawing/2014/main" id="{9A184E67-D3DE-044E-8DC1-7BFB9BCCAB5A}"/>
                  </a:ext>
                </a:extLst>
              </p:cNvPr>
              <p:cNvSpPr/>
              <p:nvPr/>
            </p:nvSpPr>
            <p:spPr>
              <a:xfrm>
                <a:off x="4933497" y="2827534"/>
                <a:ext cx="1336825" cy="514478"/>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Comp. Node #2</a:t>
                </a:r>
              </a:p>
            </p:txBody>
          </p:sp>
          <p:sp>
            <p:nvSpPr>
              <p:cNvPr id="8" name="Rectangle 7">
                <a:extLst>
                  <a:ext uri="{FF2B5EF4-FFF2-40B4-BE49-F238E27FC236}">
                    <a16:creationId xmlns:a16="http://schemas.microsoft.com/office/drawing/2014/main" id="{DF589574-D1E1-C84B-8354-E9D7D5130A4B}"/>
                  </a:ext>
                </a:extLst>
              </p:cNvPr>
              <p:cNvSpPr/>
              <p:nvPr/>
            </p:nvSpPr>
            <p:spPr>
              <a:xfrm>
                <a:off x="4933497" y="3844863"/>
                <a:ext cx="1336825" cy="514478"/>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Comp. Node #3</a:t>
                </a:r>
              </a:p>
            </p:txBody>
          </p:sp>
          <p:sp>
            <p:nvSpPr>
              <p:cNvPr id="9" name="Rectangle 8">
                <a:extLst>
                  <a:ext uri="{FF2B5EF4-FFF2-40B4-BE49-F238E27FC236}">
                    <a16:creationId xmlns:a16="http://schemas.microsoft.com/office/drawing/2014/main" id="{AEDCA728-EFF7-C64B-AD66-D9FBC17BD625}"/>
                  </a:ext>
                </a:extLst>
              </p:cNvPr>
              <p:cNvSpPr/>
              <p:nvPr/>
            </p:nvSpPr>
            <p:spPr>
              <a:xfrm>
                <a:off x="4933496" y="4818204"/>
                <a:ext cx="1336825" cy="514478"/>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Comp. Node #P</a:t>
                </a:r>
              </a:p>
            </p:txBody>
          </p:sp>
          <p:grpSp>
            <p:nvGrpSpPr>
              <p:cNvPr id="37" name="Group 36">
                <a:extLst>
                  <a:ext uri="{FF2B5EF4-FFF2-40B4-BE49-F238E27FC236}">
                    <a16:creationId xmlns:a16="http://schemas.microsoft.com/office/drawing/2014/main" id="{AB3ED19A-F131-934E-B132-D7B75595A636}"/>
                  </a:ext>
                </a:extLst>
              </p:cNvPr>
              <p:cNvGrpSpPr/>
              <p:nvPr/>
            </p:nvGrpSpPr>
            <p:grpSpPr>
              <a:xfrm>
                <a:off x="6414122" y="1694394"/>
                <a:ext cx="1992851" cy="779152"/>
                <a:chOff x="7493171" y="797799"/>
                <a:chExt cx="2233836" cy="1158853"/>
              </a:xfrm>
            </p:grpSpPr>
            <p:grpSp>
              <p:nvGrpSpPr>
                <p:cNvPr id="27" name="Group 26">
                  <a:extLst>
                    <a:ext uri="{FF2B5EF4-FFF2-40B4-BE49-F238E27FC236}">
                      <a16:creationId xmlns:a16="http://schemas.microsoft.com/office/drawing/2014/main" id="{2BD4883B-1E4C-074E-AB7B-FBDDF88B69B5}"/>
                    </a:ext>
                  </a:extLst>
                </p:cNvPr>
                <p:cNvGrpSpPr/>
                <p:nvPr/>
              </p:nvGrpSpPr>
              <p:grpSpPr>
                <a:xfrm>
                  <a:off x="7493171" y="988043"/>
                  <a:ext cx="945084" cy="698586"/>
                  <a:chOff x="7493171" y="988043"/>
                  <a:chExt cx="945084" cy="698586"/>
                </a:xfrm>
              </p:grpSpPr>
              <p:cxnSp>
                <p:nvCxnSpPr>
                  <p:cNvPr id="13" name="Straight Arrow Connector 12">
                    <a:extLst>
                      <a:ext uri="{FF2B5EF4-FFF2-40B4-BE49-F238E27FC236}">
                        <a16:creationId xmlns:a16="http://schemas.microsoft.com/office/drawing/2014/main" id="{7818C34E-0505-114D-B1AA-09D9079B937B}"/>
                      </a:ext>
                    </a:extLst>
                  </p:cNvPr>
                  <p:cNvCxnSpPr>
                    <a:cxnSpLocks/>
                  </p:cNvCxnSpPr>
                  <p:nvPr/>
                </p:nvCxnSpPr>
                <p:spPr>
                  <a:xfrm flipV="1">
                    <a:off x="7493171" y="988043"/>
                    <a:ext cx="945084" cy="349805"/>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F0B0FB6-DEE2-B241-9AD7-847F32353E82}"/>
                      </a:ext>
                    </a:extLst>
                  </p:cNvPr>
                  <p:cNvCxnSpPr>
                    <a:cxnSpLocks/>
                  </p:cNvCxnSpPr>
                  <p:nvPr/>
                </p:nvCxnSpPr>
                <p:spPr>
                  <a:xfrm flipV="1">
                    <a:off x="7493171" y="1172151"/>
                    <a:ext cx="945084" cy="165697"/>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5DA5797-566C-6141-97A0-B0223BAB1673}"/>
                      </a:ext>
                    </a:extLst>
                  </p:cNvPr>
                  <p:cNvCxnSpPr>
                    <a:cxnSpLocks/>
                  </p:cNvCxnSpPr>
                  <p:nvPr/>
                </p:nvCxnSpPr>
                <p:spPr>
                  <a:xfrm flipV="1">
                    <a:off x="7493171" y="1337848"/>
                    <a:ext cx="945084" cy="1"/>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5299979-A0C9-2747-9389-7958034CFB6E}"/>
                      </a:ext>
                    </a:extLst>
                  </p:cNvPr>
                  <p:cNvCxnSpPr>
                    <a:cxnSpLocks/>
                  </p:cNvCxnSpPr>
                  <p:nvPr/>
                </p:nvCxnSpPr>
                <p:spPr>
                  <a:xfrm>
                    <a:off x="7493171" y="1337848"/>
                    <a:ext cx="945084" cy="165697"/>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8CE2A2A-CF23-9F46-90C8-6547C39645BA}"/>
                      </a:ext>
                    </a:extLst>
                  </p:cNvPr>
                  <p:cNvCxnSpPr>
                    <a:cxnSpLocks/>
                  </p:cNvCxnSpPr>
                  <p:nvPr/>
                </p:nvCxnSpPr>
                <p:spPr>
                  <a:xfrm>
                    <a:off x="7493171" y="1337847"/>
                    <a:ext cx="945084" cy="348782"/>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Rectangle 29">
                  <a:extLst>
                    <a:ext uri="{FF2B5EF4-FFF2-40B4-BE49-F238E27FC236}">
                      <a16:creationId xmlns:a16="http://schemas.microsoft.com/office/drawing/2014/main" id="{28CE5787-D4BA-DE4A-97B0-990FE79489D9}"/>
                    </a:ext>
                  </a:extLst>
                </p:cNvPr>
                <p:cNvSpPr/>
                <p:nvPr/>
              </p:nvSpPr>
              <p:spPr>
                <a:xfrm>
                  <a:off x="8542580" y="797799"/>
                  <a:ext cx="1184427" cy="2454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Thread #1</a:t>
                  </a:r>
                  <a:endParaRPr sz="1400" dirty="0"/>
                </a:p>
              </p:txBody>
            </p:sp>
            <p:sp>
              <p:nvSpPr>
                <p:cNvPr id="32" name="Rectangle 31">
                  <a:extLst>
                    <a:ext uri="{FF2B5EF4-FFF2-40B4-BE49-F238E27FC236}">
                      <a16:creationId xmlns:a16="http://schemas.microsoft.com/office/drawing/2014/main" id="{18FD1992-8D18-8C40-86D8-11CD5A2C7DF7}"/>
                    </a:ext>
                  </a:extLst>
                </p:cNvPr>
                <p:cNvSpPr/>
                <p:nvPr/>
              </p:nvSpPr>
              <p:spPr>
                <a:xfrm>
                  <a:off x="8542580" y="1067823"/>
                  <a:ext cx="1184427" cy="2454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Thread #2</a:t>
                  </a:r>
                  <a:endParaRPr sz="1400" dirty="0"/>
                </a:p>
              </p:txBody>
            </p:sp>
            <p:sp>
              <p:nvSpPr>
                <p:cNvPr id="33" name="Rectangle 32">
                  <a:extLst>
                    <a:ext uri="{FF2B5EF4-FFF2-40B4-BE49-F238E27FC236}">
                      <a16:creationId xmlns:a16="http://schemas.microsoft.com/office/drawing/2014/main" id="{7FAA89E8-6FED-4F42-91BD-EA6499A1AE85}"/>
                    </a:ext>
                  </a:extLst>
                </p:cNvPr>
                <p:cNvSpPr/>
                <p:nvPr/>
              </p:nvSpPr>
              <p:spPr>
                <a:xfrm>
                  <a:off x="8542579" y="1343985"/>
                  <a:ext cx="1184428" cy="2454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Thread #3</a:t>
                  </a:r>
                  <a:endParaRPr sz="1400" dirty="0"/>
                </a:p>
              </p:txBody>
            </p:sp>
            <p:sp>
              <p:nvSpPr>
                <p:cNvPr id="34" name="Rectangle 33">
                  <a:extLst>
                    <a:ext uri="{FF2B5EF4-FFF2-40B4-BE49-F238E27FC236}">
                      <a16:creationId xmlns:a16="http://schemas.microsoft.com/office/drawing/2014/main" id="{BEB1D587-6B21-7B4D-9366-FB7FD45F3514}"/>
                    </a:ext>
                  </a:extLst>
                </p:cNvPr>
                <p:cNvSpPr/>
                <p:nvPr/>
              </p:nvSpPr>
              <p:spPr>
                <a:xfrm>
                  <a:off x="8542578" y="1711176"/>
                  <a:ext cx="1184429" cy="2454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Thread #N</a:t>
                  </a:r>
                  <a:endParaRPr sz="1400" dirty="0"/>
                </a:p>
              </p:txBody>
            </p:sp>
            <p:sp>
              <p:nvSpPr>
                <p:cNvPr id="36" name="TextBox 35">
                  <a:extLst>
                    <a:ext uri="{FF2B5EF4-FFF2-40B4-BE49-F238E27FC236}">
                      <a16:creationId xmlns:a16="http://schemas.microsoft.com/office/drawing/2014/main" id="{38364BBA-D20C-6848-8FC1-2C54B803B572}"/>
                    </a:ext>
                  </a:extLst>
                </p:cNvPr>
                <p:cNvSpPr txBox="1"/>
                <p:nvPr/>
              </p:nvSpPr>
              <p:spPr>
                <a:xfrm>
                  <a:off x="8925388" y="1288608"/>
                  <a:ext cx="343364" cy="369331"/>
                </a:xfrm>
                <a:prstGeom prst="rect">
                  <a:avLst/>
                </a:prstGeom>
                <a:noFill/>
              </p:spPr>
              <p:txBody>
                <a:bodyPr wrap="none" rtlCol="0">
                  <a:spAutoFit/>
                </a:bodyPr>
                <a:lstStyle/>
                <a:p>
                  <a:r>
                    <a:rPr lang="en-US" dirty="0"/>
                    <a:t>…</a:t>
                  </a:r>
                  <a:endParaRPr dirty="0"/>
                </a:p>
              </p:txBody>
            </p:sp>
          </p:grpSp>
          <p:sp>
            <p:nvSpPr>
              <p:cNvPr id="74" name="TextBox 73">
                <a:extLst>
                  <a:ext uri="{FF2B5EF4-FFF2-40B4-BE49-F238E27FC236}">
                    <a16:creationId xmlns:a16="http://schemas.microsoft.com/office/drawing/2014/main" id="{F4AEBBE9-3E41-8B4E-9782-BE17983A7CAD}"/>
                  </a:ext>
                </a:extLst>
              </p:cNvPr>
              <p:cNvSpPr txBox="1"/>
              <p:nvPr/>
            </p:nvSpPr>
            <p:spPr>
              <a:xfrm>
                <a:off x="5370735" y="4369092"/>
                <a:ext cx="343364" cy="369332"/>
              </a:xfrm>
              <a:prstGeom prst="rect">
                <a:avLst/>
              </a:prstGeom>
              <a:noFill/>
            </p:spPr>
            <p:txBody>
              <a:bodyPr wrap="none" rtlCol="0">
                <a:spAutoFit/>
              </a:bodyPr>
              <a:lstStyle/>
              <a:p>
                <a:r>
                  <a:rPr lang="en-US" dirty="0"/>
                  <a:t>…</a:t>
                </a:r>
                <a:endParaRPr dirty="0"/>
              </a:p>
            </p:txBody>
          </p:sp>
          <p:cxnSp>
            <p:nvCxnSpPr>
              <p:cNvPr id="76" name="Straight Arrow Connector 75">
                <a:extLst>
                  <a:ext uri="{FF2B5EF4-FFF2-40B4-BE49-F238E27FC236}">
                    <a16:creationId xmlns:a16="http://schemas.microsoft.com/office/drawing/2014/main" id="{9FE99CF0-DFDF-AE43-A71F-A13B8B5C9442}"/>
                  </a:ext>
                </a:extLst>
              </p:cNvPr>
              <p:cNvCxnSpPr>
                <a:cxnSpLocks/>
              </p:cNvCxnSpPr>
              <p:nvPr/>
            </p:nvCxnSpPr>
            <p:spPr>
              <a:xfrm flipV="1">
                <a:off x="3111415" y="2062885"/>
                <a:ext cx="1714070" cy="109455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A69D084F-4C3D-1740-98AE-9DC28DE74F70}"/>
                  </a:ext>
                </a:extLst>
              </p:cNvPr>
              <p:cNvCxnSpPr>
                <a:cxnSpLocks/>
              </p:cNvCxnSpPr>
              <p:nvPr/>
            </p:nvCxnSpPr>
            <p:spPr>
              <a:xfrm flipV="1">
                <a:off x="3097673" y="3084773"/>
                <a:ext cx="1727812" cy="726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B5E64C0A-DD3E-ED4C-A628-966607F0F75B}"/>
                  </a:ext>
                </a:extLst>
              </p:cNvPr>
              <p:cNvCxnSpPr>
                <a:cxnSpLocks/>
              </p:cNvCxnSpPr>
              <p:nvPr/>
            </p:nvCxnSpPr>
            <p:spPr>
              <a:xfrm>
                <a:off x="3111415" y="3157443"/>
                <a:ext cx="1714070" cy="89291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29657670-D1D7-F546-89F0-8F2FFBEE0FC4}"/>
                  </a:ext>
                </a:extLst>
              </p:cNvPr>
              <p:cNvCxnSpPr>
                <a:cxnSpLocks/>
              </p:cNvCxnSpPr>
              <p:nvPr/>
            </p:nvCxnSpPr>
            <p:spPr>
              <a:xfrm>
                <a:off x="3111415" y="3157442"/>
                <a:ext cx="1714070" cy="191800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B9410D0C-C81B-404A-B474-9B9201312CAB}"/>
                  </a:ext>
                </a:extLst>
              </p:cNvPr>
              <p:cNvSpPr txBox="1"/>
              <p:nvPr/>
            </p:nvSpPr>
            <p:spPr>
              <a:xfrm rot="19701460">
                <a:off x="3367506" y="2316636"/>
                <a:ext cx="1188146" cy="276999"/>
              </a:xfrm>
              <a:prstGeom prst="rect">
                <a:avLst/>
              </a:prstGeom>
              <a:noFill/>
            </p:spPr>
            <p:txBody>
              <a:bodyPr wrap="none" rtlCol="0">
                <a:spAutoFit/>
              </a:bodyPr>
              <a:lstStyle/>
              <a:p>
                <a:r>
                  <a:rPr lang="en-US" sz="1200" dirty="0"/>
                  <a:t>MCMC Chain #1</a:t>
                </a:r>
                <a:endParaRPr sz="1200" dirty="0"/>
              </a:p>
            </p:txBody>
          </p:sp>
          <p:sp>
            <p:nvSpPr>
              <p:cNvPr id="90" name="TextBox 89">
                <a:extLst>
                  <a:ext uri="{FF2B5EF4-FFF2-40B4-BE49-F238E27FC236}">
                    <a16:creationId xmlns:a16="http://schemas.microsoft.com/office/drawing/2014/main" id="{46F04E74-3CBD-4D40-902E-E852625B906B}"/>
                  </a:ext>
                </a:extLst>
              </p:cNvPr>
              <p:cNvSpPr txBox="1"/>
              <p:nvPr/>
            </p:nvSpPr>
            <p:spPr>
              <a:xfrm rot="2963789">
                <a:off x="3299997" y="4090959"/>
                <a:ext cx="1189749" cy="276999"/>
              </a:xfrm>
              <a:prstGeom prst="rect">
                <a:avLst/>
              </a:prstGeom>
              <a:noFill/>
            </p:spPr>
            <p:txBody>
              <a:bodyPr wrap="none" rtlCol="0">
                <a:spAutoFit/>
              </a:bodyPr>
              <a:lstStyle/>
              <a:p>
                <a:r>
                  <a:rPr lang="en-US" sz="1200" dirty="0"/>
                  <a:t>MCMC Chain #P</a:t>
                </a:r>
                <a:endParaRPr sz="1200" dirty="0"/>
              </a:p>
            </p:txBody>
          </p:sp>
          <p:grpSp>
            <p:nvGrpSpPr>
              <p:cNvPr id="38" name="Group 37">
                <a:extLst>
                  <a:ext uri="{FF2B5EF4-FFF2-40B4-BE49-F238E27FC236}">
                    <a16:creationId xmlns:a16="http://schemas.microsoft.com/office/drawing/2014/main" id="{E9BAE384-FB8D-A74E-978F-D2AB36AB689F}"/>
                  </a:ext>
                </a:extLst>
              </p:cNvPr>
              <p:cNvGrpSpPr/>
              <p:nvPr/>
            </p:nvGrpSpPr>
            <p:grpSpPr>
              <a:xfrm>
                <a:off x="6374477" y="2731531"/>
                <a:ext cx="1992851" cy="779152"/>
                <a:chOff x="7493171" y="797799"/>
                <a:chExt cx="2233836" cy="1158853"/>
              </a:xfrm>
            </p:grpSpPr>
            <p:grpSp>
              <p:nvGrpSpPr>
                <p:cNvPr id="39" name="Group 38">
                  <a:extLst>
                    <a:ext uri="{FF2B5EF4-FFF2-40B4-BE49-F238E27FC236}">
                      <a16:creationId xmlns:a16="http://schemas.microsoft.com/office/drawing/2014/main" id="{2C63DD98-DF3F-5E41-BE37-533ED4780C61}"/>
                    </a:ext>
                  </a:extLst>
                </p:cNvPr>
                <p:cNvGrpSpPr/>
                <p:nvPr/>
              </p:nvGrpSpPr>
              <p:grpSpPr>
                <a:xfrm>
                  <a:off x="7493171" y="988043"/>
                  <a:ext cx="945084" cy="698586"/>
                  <a:chOff x="7493171" y="988043"/>
                  <a:chExt cx="945084" cy="698586"/>
                </a:xfrm>
              </p:grpSpPr>
              <p:cxnSp>
                <p:nvCxnSpPr>
                  <p:cNvPr id="45" name="Straight Arrow Connector 44">
                    <a:extLst>
                      <a:ext uri="{FF2B5EF4-FFF2-40B4-BE49-F238E27FC236}">
                        <a16:creationId xmlns:a16="http://schemas.microsoft.com/office/drawing/2014/main" id="{57DFA7DC-D361-3B4C-9DF1-000EA4D431F7}"/>
                      </a:ext>
                    </a:extLst>
                  </p:cNvPr>
                  <p:cNvCxnSpPr>
                    <a:cxnSpLocks/>
                  </p:cNvCxnSpPr>
                  <p:nvPr/>
                </p:nvCxnSpPr>
                <p:spPr>
                  <a:xfrm flipV="1">
                    <a:off x="7493171" y="988043"/>
                    <a:ext cx="945084" cy="349805"/>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0A69956F-1EEB-DB44-AAFC-09C5C2638D9A}"/>
                      </a:ext>
                    </a:extLst>
                  </p:cNvPr>
                  <p:cNvCxnSpPr>
                    <a:cxnSpLocks/>
                  </p:cNvCxnSpPr>
                  <p:nvPr/>
                </p:nvCxnSpPr>
                <p:spPr>
                  <a:xfrm flipV="1">
                    <a:off x="7493171" y="1172151"/>
                    <a:ext cx="945084" cy="165697"/>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5A4A198C-727D-004E-B1C1-27524013D848}"/>
                      </a:ext>
                    </a:extLst>
                  </p:cNvPr>
                  <p:cNvCxnSpPr>
                    <a:cxnSpLocks/>
                  </p:cNvCxnSpPr>
                  <p:nvPr/>
                </p:nvCxnSpPr>
                <p:spPr>
                  <a:xfrm flipV="1">
                    <a:off x="7493171" y="1337848"/>
                    <a:ext cx="945084" cy="1"/>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3E84F2C7-9DB8-0442-818A-F9B76E1D348F}"/>
                      </a:ext>
                    </a:extLst>
                  </p:cNvPr>
                  <p:cNvCxnSpPr>
                    <a:cxnSpLocks/>
                  </p:cNvCxnSpPr>
                  <p:nvPr/>
                </p:nvCxnSpPr>
                <p:spPr>
                  <a:xfrm>
                    <a:off x="7493171" y="1337848"/>
                    <a:ext cx="945084" cy="165697"/>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8A7B10CD-5B56-4146-B8F6-55C33F924924}"/>
                      </a:ext>
                    </a:extLst>
                  </p:cNvPr>
                  <p:cNvCxnSpPr>
                    <a:cxnSpLocks/>
                  </p:cNvCxnSpPr>
                  <p:nvPr/>
                </p:nvCxnSpPr>
                <p:spPr>
                  <a:xfrm>
                    <a:off x="7493171" y="1337847"/>
                    <a:ext cx="945084" cy="348782"/>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40" name="Rectangle 39">
                  <a:extLst>
                    <a:ext uri="{FF2B5EF4-FFF2-40B4-BE49-F238E27FC236}">
                      <a16:creationId xmlns:a16="http://schemas.microsoft.com/office/drawing/2014/main" id="{6045F522-0A83-194D-9C24-CED6CEB95F1C}"/>
                    </a:ext>
                  </a:extLst>
                </p:cNvPr>
                <p:cNvSpPr/>
                <p:nvPr/>
              </p:nvSpPr>
              <p:spPr>
                <a:xfrm>
                  <a:off x="8542580" y="797799"/>
                  <a:ext cx="1184427" cy="2454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Thread #1</a:t>
                  </a:r>
                  <a:endParaRPr sz="1400" dirty="0"/>
                </a:p>
              </p:txBody>
            </p:sp>
            <p:sp>
              <p:nvSpPr>
                <p:cNvPr id="41" name="Rectangle 40">
                  <a:extLst>
                    <a:ext uri="{FF2B5EF4-FFF2-40B4-BE49-F238E27FC236}">
                      <a16:creationId xmlns:a16="http://schemas.microsoft.com/office/drawing/2014/main" id="{9D698C80-EC76-7D42-A0B7-5C42EBE0D5FA}"/>
                    </a:ext>
                  </a:extLst>
                </p:cNvPr>
                <p:cNvSpPr/>
                <p:nvPr/>
              </p:nvSpPr>
              <p:spPr>
                <a:xfrm>
                  <a:off x="8542580" y="1067823"/>
                  <a:ext cx="1184427" cy="2454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Thread #2</a:t>
                  </a:r>
                  <a:endParaRPr sz="1400" dirty="0"/>
                </a:p>
              </p:txBody>
            </p:sp>
            <p:sp>
              <p:nvSpPr>
                <p:cNvPr id="42" name="Rectangle 41">
                  <a:extLst>
                    <a:ext uri="{FF2B5EF4-FFF2-40B4-BE49-F238E27FC236}">
                      <a16:creationId xmlns:a16="http://schemas.microsoft.com/office/drawing/2014/main" id="{E960947B-53E3-5D48-A69A-D162DF58E357}"/>
                    </a:ext>
                  </a:extLst>
                </p:cNvPr>
                <p:cNvSpPr/>
                <p:nvPr/>
              </p:nvSpPr>
              <p:spPr>
                <a:xfrm>
                  <a:off x="8542579" y="1343985"/>
                  <a:ext cx="1184428" cy="2454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Thread #3</a:t>
                  </a:r>
                  <a:endParaRPr sz="1400" dirty="0"/>
                </a:p>
              </p:txBody>
            </p:sp>
            <p:sp>
              <p:nvSpPr>
                <p:cNvPr id="43" name="Rectangle 42">
                  <a:extLst>
                    <a:ext uri="{FF2B5EF4-FFF2-40B4-BE49-F238E27FC236}">
                      <a16:creationId xmlns:a16="http://schemas.microsoft.com/office/drawing/2014/main" id="{2F07255D-C8A4-1746-96E7-5DF210172748}"/>
                    </a:ext>
                  </a:extLst>
                </p:cNvPr>
                <p:cNvSpPr/>
                <p:nvPr/>
              </p:nvSpPr>
              <p:spPr>
                <a:xfrm>
                  <a:off x="8542578" y="1711176"/>
                  <a:ext cx="1184429" cy="2454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Thread #N</a:t>
                  </a:r>
                  <a:endParaRPr sz="1400" dirty="0"/>
                </a:p>
              </p:txBody>
            </p:sp>
            <p:sp>
              <p:nvSpPr>
                <p:cNvPr id="44" name="TextBox 43">
                  <a:extLst>
                    <a:ext uri="{FF2B5EF4-FFF2-40B4-BE49-F238E27FC236}">
                      <a16:creationId xmlns:a16="http://schemas.microsoft.com/office/drawing/2014/main" id="{ACFDCC77-AFB8-CC4D-AF4A-2CF4CF97CB39}"/>
                    </a:ext>
                  </a:extLst>
                </p:cNvPr>
                <p:cNvSpPr txBox="1"/>
                <p:nvPr/>
              </p:nvSpPr>
              <p:spPr>
                <a:xfrm>
                  <a:off x="8925388" y="1288608"/>
                  <a:ext cx="343364" cy="369331"/>
                </a:xfrm>
                <a:prstGeom prst="rect">
                  <a:avLst/>
                </a:prstGeom>
                <a:noFill/>
              </p:spPr>
              <p:txBody>
                <a:bodyPr wrap="none" rtlCol="0">
                  <a:spAutoFit/>
                </a:bodyPr>
                <a:lstStyle/>
                <a:p>
                  <a:r>
                    <a:rPr lang="en-US" dirty="0"/>
                    <a:t>…</a:t>
                  </a:r>
                  <a:endParaRPr dirty="0"/>
                </a:p>
              </p:txBody>
            </p:sp>
          </p:grpSp>
          <p:grpSp>
            <p:nvGrpSpPr>
              <p:cNvPr id="50" name="Group 49">
                <a:extLst>
                  <a:ext uri="{FF2B5EF4-FFF2-40B4-BE49-F238E27FC236}">
                    <a16:creationId xmlns:a16="http://schemas.microsoft.com/office/drawing/2014/main" id="{F121247C-C077-E246-9CC3-9455C1D02454}"/>
                  </a:ext>
                </a:extLst>
              </p:cNvPr>
              <p:cNvGrpSpPr/>
              <p:nvPr/>
            </p:nvGrpSpPr>
            <p:grpSpPr>
              <a:xfrm>
                <a:off x="6370091" y="3763368"/>
                <a:ext cx="1992851" cy="779152"/>
                <a:chOff x="7493171" y="797799"/>
                <a:chExt cx="2233836" cy="1158853"/>
              </a:xfrm>
            </p:grpSpPr>
            <p:grpSp>
              <p:nvGrpSpPr>
                <p:cNvPr id="51" name="Group 50">
                  <a:extLst>
                    <a:ext uri="{FF2B5EF4-FFF2-40B4-BE49-F238E27FC236}">
                      <a16:creationId xmlns:a16="http://schemas.microsoft.com/office/drawing/2014/main" id="{6BEBDB56-EB45-A346-9DF0-48F28B1DCC5E}"/>
                    </a:ext>
                  </a:extLst>
                </p:cNvPr>
                <p:cNvGrpSpPr/>
                <p:nvPr/>
              </p:nvGrpSpPr>
              <p:grpSpPr>
                <a:xfrm>
                  <a:off x="7493171" y="988043"/>
                  <a:ext cx="945084" cy="698586"/>
                  <a:chOff x="7493171" y="988043"/>
                  <a:chExt cx="945084" cy="698586"/>
                </a:xfrm>
              </p:grpSpPr>
              <p:cxnSp>
                <p:nvCxnSpPr>
                  <p:cNvPr id="57" name="Straight Arrow Connector 56">
                    <a:extLst>
                      <a:ext uri="{FF2B5EF4-FFF2-40B4-BE49-F238E27FC236}">
                        <a16:creationId xmlns:a16="http://schemas.microsoft.com/office/drawing/2014/main" id="{D5F409D1-E907-AE44-9418-1D2DDB60F685}"/>
                      </a:ext>
                    </a:extLst>
                  </p:cNvPr>
                  <p:cNvCxnSpPr>
                    <a:cxnSpLocks/>
                  </p:cNvCxnSpPr>
                  <p:nvPr/>
                </p:nvCxnSpPr>
                <p:spPr>
                  <a:xfrm flipV="1">
                    <a:off x="7493171" y="988043"/>
                    <a:ext cx="945084" cy="349805"/>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E4C97AC9-FE16-1C46-BD65-0EE3F6548406}"/>
                      </a:ext>
                    </a:extLst>
                  </p:cNvPr>
                  <p:cNvCxnSpPr>
                    <a:cxnSpLocks/>
                  </p:cNvCxnSpPr>
                  <p:nvPr/>
                </p:nvCxnSpPr>
                <p:spPr>
                  <a:xfrm flipV="1">
                    <a:off x="7493171" y="1172151"/>
                    <a:ext cx="945084" cy="165697"/>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98BA1096-A813-F849-9914-E3E65899552F}"/>
                      </a:ext>
                    </a:extLst>
                  </p:cNvPr>
                  <p:cNvCxnSpPr>
                    <a:cxnSpLocks/>
                  </p:cNvCxnSpPr>
                  <p:nvPr/>
                </p:nvCxnSpPr>
                <p:spPr>
                  <a:xfrm flipV="1">
                    <a:off x="7493171" y="1337848"/>
                    <a:ext cx="945084" cy="1"/>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E5DD5282-E74A-024A-9522-92A4850C7574}"/>
                      </a:ext>
                    </a:extLst>
                  </p:cNvPr>
                  <p:cNvCxnSpPr>
                    <a:cxnSpLocks/>
                  </p:cNvCxnSpPr>
                  <p:nvPr/>
                </p:nvCxnSpPr>
                <p:spPr>
                  <a:xfrm>
                    <a:off x="7493171" y="1337848"/>
                    <a:ext cx="945084" cy="165697"/>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773508FE-A754-4946-9639-770E5A816567}"/>
                      </a:ext>
                    </a:extLst>
                  </p:cNvPr>
                  <p:cNvCxnSpPr>
                    <a:cxnSpLocks/>
                  </p:cNvCxnSpPr>
                  <p:nvPr/>
                </p:nvCxnSpPr>
                <p:spPr>
                  <a:xfrm>
                    <a:off x="7493171" y="1337847"/>
                    <a:ext cx="945084" cy="348782"/>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52" name="Rectangle 51">
                  <a:extLst>
                    <a:ext uri="{FF2B5EF4-FFF2-40B4-BE49-F238E27FC236}">
                      <a16:creationId xmlns:a16="http://schemas.microsoft.com/office/drawing/2014/main" id="{4D25D19A-B678-5B4A-9CD0-63FED44FA1F8}"/>
                    </a:ext>
                  </a:extLst>
                </p:cNvPr>
                <p:cNvSpPr/>
                <p:nvPr/>
              </p:nvSpPr>
              <p:spPr>
                <a:xfrm>
                  <a:off x="8542580" y="797799"/>
                  <a:ext cx="1184427" cy="2454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Thread #1</a:t>
                  </a:r>
                  <a:endParaRPr sz="1400" dirty="0"/>
                </a:p>
              </p:txBody>
            </p:sp>
            <p:sp>
              <p:nvSpPr>
                <p:cNvPr id="53" name="Rectangle 52">
                  <a:extLst>
                    <a:ext uri="{FF2B5EF4-FFF2-40B4-BE49-F238E27FC236}">
                      <a16:creationId xmlns:a16="http://schemas.microsoft.com/office/drawing/2014/main" id="{CE29B2DD-F944-D346-BF5B-D74C8978AEA6}"/>
                    </a:ext>
                  </a:extLst>
                </p:cNvPr>
                <p:cNvSpPr/>
                <p:nvPr/>
              </p:nvSpPr>
              <p:spPr>
                <a:xfrm>
                  <a:off x="8542580" y="1067823"/>
                  <a:ext cx="1184427" cy="2454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Thread #2</a:t>
                  </a:r>
                  <a:endParaRPr sz="1400" dirty="0"/>
                </a:p>
              </p:txBody>
            </p:sp>
            <p:sp>
              <p:nvSpPr>
                <p:cNvPr id="54" name="Rectangle 53">
                  <a:extLst>
                    <a:ext uri="{FF2B5EF4-FFF2-40B4-BE49-F238E27FC236}">
                      <a16:creationId xmlns:a16="http://schemas.microsoft.com/office/drawing/2014/main" id="{E21A2B44-FE47-3E4C-9ECD-AD1A61C1B39F}"/>
                    </a:ext>
                  </a:extLst>
                </p:cNvPr>
                <p:cNvSpPr/>
                <p:nvPr/>
              </p:nvSpPr>
              <p:spPr>
                <a:xfrm>
                  <a:off x="8542579" y="1343985"/>
                  <a:ext cx="1184428" cy="2454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Thread #3</a:t>
                  </a:r>
                  <a:endParaRPr sz="1400" dirty="0"/>
                </a:p>
              </p:txBody>
            </p:sp>
            <p:sp>
              <p:nvSpPr>
                <p:cNvPr id="55" name="Rectangle 54">
                  <a:extLst>
                    <a:ext uri="{FF2B5EF4-FFF2-40B4-BE49-F238E27FC236}">
                      <a16:creationId xmlns:a16="http://schemas.microsoft.com/office/drawing/2014/main" id="{BAE9370B-EBDF-4A48-8B16-B9FDED8F6297}"/>
                    </a:ext>
                  </a:extLst>
                </p:cNvPr>
                <p:cNvSpPr/>
                <p:nvPr/>
              </p:nvSpPr>
              <p:spPr>
                <a:xfrm>
                  <a:off x="8542578" y="1711176"/>
                  <a:ext cx="1184429" cy="2454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Thread #N</a:t>
                  </a:r>
                  <a:endParaRPr sz="1400" dirty="0"/>
                </a:p>
              </p:txBody>
            </p:sp>
            <p:sp>
              <p:nvSpPr>
                <p:cNvPr id="56" name="TextBox 55">
                  <a:extLst>
                    <a:ext uri="{FF2B5EF4-FFF2-40B4-BE49-F238E27FC236}">
                      <a16:creationId xmlns:a16="http://schemas.microsoft.com/office/drawing/2014/main" id="{94D7BA75-7DBC-B742-9692-1D9471CD6FF1}"/>
                    </a:ext>
                  </a:extLst>
                </p:cNvPr>
                <p:cNvSpPr txBox="1"/>
                <p:nvPr/>
              </p:nvSpPr>
              <p:spPr>
                <a:xfrm>
                  <a:off x="8925388" y="1288608"/>
                  <a:ext cx="343364" cy="369331"/>
                </a:xfrm>
                <a:prstGeom prst="rect">
                  <a:avLst/>
                </a:prstGeom>
                <a:noFill/>
              </p:spPr>
              <p:txBody>
                <a:bodyPr wrap="none" rtlCol="0">
                  <a:spAutoFit/>
                </a:bodyPr>
                <a:lstStyle/>
                <a:p>
                  <a:r>
                    <a:rPr lang="en-US" dirty="0"/>
                    <a:t>…</a:t>
                  </a:r>
                  <a:endParaRPr dirty="0"/>
                </a:p>
              </p:txBody>
            </p:sp>
          </p:grpSp>
          <p:grpSp>
            <p:nvGrpSpPr>
              <p:cNvPr id="62" name="Group 61">
                <a:extLst>
                  <a:ext uri="{FF2B5EF4-FFF2-40B4-BE49-F238E27FC236}">
                    <a16:creationId xmlns:a16="http://schemas.microsoft.com/office/drawing/2014/main" id="{277C35CC-78AA-FF47-9C07-C430D9C2E1E6}"/>
                  </a:ext>
                </a:extLst>
              </p:cNvPr>
              <p:cNvGrpSpPr/>
              <p:nvPr/>
            </p:nvGrpSpPr>
            <p:grpSpPr>
              <a:xfrm>
                <a:off x="6359574" y="4736588"/>
                <a:ext cx="1992851" cy="779152"/>
                <a:chOff x="7493171" y="797799"/>
                <a:chExt cx="2233836" cy="1158853"/>
              </a:xfrm>
            </p:grpSpPr>
            <p:grpSp>
              <p:nvGrpSpPr>
                <p:cNvPr id="63" name="Group 62">
                  <a:extLst>
                    <a:ext uri="{FF2B5EF4-FFF2-40B4-BE49-F238E27FC236}">
                      <a16:creationId xmlns:a16="http://schemas.microsoft.com/office/drawing/2014/main" id="{4FAC6C00-65ED-BA4D-B132-3A3DA1C98BC2}"/>
                    </a:ext>
                  </a:extLst>
                </p:cNvPr>
                <p:cNvGrpSpPr/>
                <p:nvPr/>
              </p:nvGrpSpPr>
              <p:grpSpPr>
                <a:xfrm>
                  <a:off x="7493171" y="988043"/>
                  <a:ext cx="945084" cy="698586"/>
                  <a:chOff x="7493171" y="988043"/>
                  <a:chExt cx="945084" cy="698586"/>
                </a:xfrm>
              </p:grpSpPr>
              <p:cxnSp>
                <p:nvCxnSpPr>
                  <p:cNvPr id="69" name="Straight Arrow Connector 68">
                    <a:extLst>
                      <a:ext uri="{FF2B5EF4-FFF2-40B4-BE49-F238E27FC236}">
                        <a16:creationId xmlns:a16="http://schemas.microsoft.com/office/drawing/2014/main" id="{0DC2DF33-F69C-D044-830D-B547E931C9D7}"/>
                      </a:ext>
                    </a:extLst>
                  </p:cNvPr>
                  <p:cNvCxnSpPr>
                    <a:cxnSpLocks/>
                  </p:cNvCxnSpPr>
                  <p:nvPr/>
                </p:nvCxnSpPr>
                <p:spPr>
                  <a:xfrm flipV="1">
                    <a:off x="7493171" y="988043"/>
                    <a:ext cx="945084" cy="349805"/>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953A11E3-9EF1-2F42-9F7B-EE606287FC4A}"/>
                      </a:ext>
                    </a:extLst>
                  </p:cNvPr>
                  <p:cNvCxnSpPr>
                    <a:cxnSpLocks/>
                  </p:cNvCxnSpPr>
                  <p:nvPr/>
                </p:nvCxnSpPr>
                <p:spPr>
                  <a:xfrm flipV="1">
                    <a:off x="7493171" y="1172151"/>
                    <a:ext cx="945084" cy="165697"/>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0FE6FAD2-C93D-B54B-B689-A62C408D3C7D}"/>
                      </a:ext>
                    </a:extLst>
                  </p:cNvPr>
                  <p:cNvCxnSpPr>
                    <a:cxnSpLocks/>
                  </p:cNvCxnSpPr>
                  <p:nvPr/>
                </p:nvCxnSpPr>
                <p:spPr>
                  <a:xfrm flipV="1">
                    <a:off x="7493171" y="1337848"/>
                    <a:ext cx="945084" cy="1"/>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ED400375-6F6B-3644-8E70-E113D415EA6C}"/>
                      </a:ext>
                    </a:extLst>
                  </p:cNvPr>
                  <p:cNvCxnSpPr>
                    <a:cxnSpLocks/>
                  </p:cNvCxnSpPr>
                  <p:nvPr/>
                </p:nvCxnSpPr>
                <p:spPr>
                  <a:xfrm>
                    <a:off x="7493171" y="1337848"/>
                    <a:ext cx="945084" cy="165697"/>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9E4AB9F0-F340-704B-BB34-AC395F686682}"/>
                      </a:ext>
                    </a:extLst>
                  </p:cNvPr>
                  <p:cNvCxnSpPr>
                    <a:cxnSpLocks/>
                  </p:cNvCxnSpPr>
                  <p:nvPr/>
                </p:nvCxnSpPr>
                <p:spPr>
                  <a:xfrm>
                    <a:off x="7493171" y="1337847"/>
                    <a:ext cx="945084" cy="348782"/>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64" name="Rectangle 63">
                  <a:extLst>
                    <a:ext uri="{FF2B5EF4-FFF2-40B4-BE49-F238E27FC236}">
                      <a16:creationId xmlns:a16="http://schemas.microsoft.com/office/drawing/2014/main" id="{3A0A70BF-CA07-9749-87FD-8B8C278DC5E9}"/>
                    </a:ext>
                  </a:extLst>
                </p:cNvPr>
                <p:cNvSpPr/>
                <p:nvPr/>
              </p:nvSpPr>
              <p:spPr>
                <a:xfrm>
                  <a:off x="8542580" y="797799"/>
                  <a:ext cx="1184427" cy="2454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Thread #1</a:t>
                  </a:r>
                  <a:endParaRPr sz="1400" dirty="0"/>
                </a:p>
              </p:txBody>
            </p:sp>
            <p:sp>
              <p:nvSpPr>
                <p:cNvPr id="65" name="Rectangle 64">
                  <a:extLst>
                    <a:ext uri="{FF2B5EF4-FFF2-40B4-BE49-F238E27FC236}">
                      <a16:creationId xmlns:a16="http://schemas.microsoft.com/office/drawing/2014/main" id="{5AABD8E7-10DC-114B-92BD-452ABAD47E08}"/>
                    </a:ext>
                  </a:extLst>
                </p:cNvPr>
                <p:cNvSpPr/>
                <p:nvPr/>
              </p:nvSpPr>
              <p:spPr>
                <a:xfrm>
                  <a:off x="8542580" y="1067823"/>
                  <a:ext cx="1184427" cy="2454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Thread #2</a:t>
                  </a:r>
                  <a:endParaRPr sz="1400" dirty="0"/>
                </a:p>
              </p:txBody>
            </p:sp>
            <p:sp>
              <p:nvSpPr>
                <p:cNvPr id="66" name="Rectangle 65">
                  <a:extLst>
                    <a:ext uri="{FF2B5EF4-FFF2-40B4-BE49-F238E27FC236}">
                      <a16:creationId xmlns:a16="http://schemas.microsoft.com/office/drawing/2014/main" id="{03FA12F5-4038-DC49-983B-144A12C18777}"/>
                    </a:ext>
                  </a:extLst>
                </p:cNvPr>
                <p:cNvSpPr/>
                <p:nvPr/>
              </p:nvSpPr>
              <p:spPr>
                <a:xfrm>
                  <a:off x="8542579" y="1343985"/>
                  <a:ext cx="1184428" cy="2454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Thread #3</a:t>
                  </a:r>
                  <a:endParaRPr sz="1400" dirty="0"/>
                </a:p>
              </p:txBody>
            </p:sp>
            <p:sp>
              <p:nvSpPr>
                <p:cNvPr id="67" name="Rectangle 66">
                  <a:extLst>
                    <a:ext uri="{FF2B5EF4-FFF2-40B4-BE49-F238E27FC236}">
                      <a16:creationId xmlns:a16="http://schemas.microsoft.com/office/drawing/2014/main" id="{7876BCD3-3FF9-F545-BE46-D395EFEFCDD5}"/>
                    </a:ext>
                  </a:extLst>
                </p:cNvPr>
                <p:cNvSpPr/>
                <p:nvPr/>
              </p:nvSpPr>
              <p:spPr>
                <a:xfrm>
                  <a:off x="8542578" y="1711176"/>
                  <a:ext cx="1184429" cy="2454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Thread #N</a:t>
                  </a:r>
                  <a:endParaRPr sz="1400" dirty="0"/>
                </a:p>
              </p:txBody>
            </p:sp>
            <p:sp>
              <p:nvSpPr>
                <p:cNvPr id="68" name="TextBox 67">
                  <a:extLst>
                    <a:ext uri="{FF2B5EF4-FFF2-40B4-BE49-F238E27FC236}">
                      <a16:creationId xmlns:a16="http://schemas.microsoft.com/office/drawing/2014/main" id="{4F7003D1-8EDD-3E47-ABF4-216B96661F2C}"/>
                    </a:ext>
                  </a:extLst>
                </p:cNvPr>
                <p:cNvSpPr txBox="1"/>
                <p:nvPr/>
              </p:nvSpPr>
              <p:spPr>
                <a:xfrm>
                  <a:off x="8925388" y="1288608"/>
                  <a:ext cx="343364" cy="369331"/>
                </a:xfrm>
                <a:prstGeom prst="rect">
                  <a:avLst/>
                </a:prstGeom>
                <a:noFill/>
              </p:spPr>
              <p:txBody>
                <a:bodyPr wrap="none" rtlCol="0">
                  <a:spAutoFit/>
                </a:bodyPr>
                <a:lstStyle/>
                <a:p>
                  <a:r>
                    <a:rPr lang="en-US" dirty="0"/>
                    <a:t>…</a:t>
                  </a:r>
                  <a:endParaRPr dirty="0"/>
                </a:p>
              </p:txBody>
            </p:sp>
          </p:grpSp>
        </p:grpSp>
        <p:sp>
          <p:nvSpPr>
            <p:cNvPr id="4" name="TextBox 3">
              <a:extLst>
                <a:ext uri="{FF2B5EF4-FFF2-40B4-BE49-F238E27FC236}">
                  <a16:creationId xmlns:a16="http://schemas.microsoft.com/office/drawing/2014/main" id="{C5BB0CB3-3060-7542-9DFB-D14957FCEF53}"/>
                </a:ext>
              </a:extLst>
            </p:cNvPr>
            <p:cNvSpPr txBox="1"/>
            <p:nvPr/>
          </p:nvSpPr>
          <p:spPr>
            <a:xfrm>
              <a:off x="6596080" y="6271584"/>
              <a:ext cx="1558791" cy="553998"/>
            </a:xfrm>
            <a:prstGeom prst="rect">
              <a:avLst/>
            </a:prstGeom>
            <a:noFill/>
          </p:spPr>
          <p:txBody>
            <a:bodyPr wrap="square" rtlCol="0">
              <a:spAutoFit/>
            </a:bodyPr>
            <a:lstStyle/>
            <a:p>
              <a:pPr algn="just"/>
              <a:r>
                <a:rPr lang="en-US" sz="1000" i="1" dirty="0">
                  <a:solidFill>
                    <a:schemeClr val="accent1">
                      <a:lumMod val="75000"/>
                    </a:schemeClr>
                  </a:solidFill>
                </a:rPr>
                <a:t>MPI processes are used to </a:t>
              </a:r>
            </a:p>
            <a:p>
              <a:pPr algn="just"/>
              <a:r>
                <a:rPr lang="en-US" sz="1000" i="1" dirty="0">
                  <a:solidFill>
                    <a:schemeClr val="accent1">
                      <a:lumMod val="75000"/>
                    </a:schemeClr>
                  </a:solidFill>
                </a:rPr>
                <a:t>sample different MCMC chains.</a:t>
              </a:r>
              <a:endParaRPr sz="1000" i="1" dirty="0">
                <a:solidFill>
                  <a:schemeClr val="accent1">
                    <a:lumMod val="75000"/>
                  </a:schemeClr>
                </a:solidFill>
              </a:endParaRPr>
            </a:p>
          </p:txBody>
        </p:sp>
        <p:sp>
          <p:nvSpPr>
            <p:cNvPr id="78" name="TextBox 77">
              <a:extLst>
                <a:ext uri="{FF2B5EF4-FFF2-40B4-BE49-F238E27FC236}">
                  <a16:creationId xmlns:a16="http://schemas.microsoft.com/office/drawing/2014/main" id="{D6F97261-B071-4942-A6D8-13E2E6F8AB58}"/>
                </a:ext>
              </a:extLst>
            </p:cNvPr>
            <p:cNvSpPr txBox="1"/>
            <p:nvPr/>
          </p:nvSpPr>
          <p:spPr>
            <a:xfrm>
              <a:off x="8609254" y="6278050"/>
              <a:ext cx="1703789" cy="246221"/>
            </a:xfrm>
            <a:prstGeom prst="rect">
              <a:avLst/>
            </a:prstGeom>
            <a:noFill/>
          </p:spPr>
          <p:txBody>
            <a:bodyPr wrap="square" rtlCol="0">
              <a:spAutoFit/>
            </a:bodyPr>
            <a:lstStyle/>
            <a:p>
              <a:pPr algn="just"/>
              <a:r>
                <a:rPr lang="en-US" sz="1000" i="1" dirty="0">
                  <a:solidFill>
                    <a:schemeClr val="accent1">
                      <a:lumMod val="75000"/>
                    </a:schemeClr>
                  </a:solidFill>
                </a:rPr>
                <a:t>Thread-parallelization</a:t>
              </a:r>
              <a:endParaRPr sz="1000" i="1" dirty="0">
                <a:solidFill>
                  <a:schemeClr val="accent1">
                    <a:lumMod val="75000"/>
                  </a:schemeClr>
                </a:solidFill>
              </a:endParaRPr>
            </a:p>
          </p:txBody>
        </p:sp>
        <p:sp>
          <p:nvSpPr>
            <p:cNvPr id="81" name="TextBox 80">
              <a:extLst>
                <a:ext uri="{FF2B5EF4-FFF2-40B4-BE49-F238E27FC236}">
                  <a16:creationId xmlns:a16="http://schemas.microsoft.com/office/drawing/2014/main" id="{2999E94A-FA2D-0040-AD17-E6452FB4F4C0}"/>
                </a:ext>
              </a:extLst>
            </p:cNvPr>
            <p:cNvSpPr txBox="1"/>
            <p:nvPr/>
          </p:nvSpPr>
          <p:spPr>
            <a:xfrm>
              <a:off x="3509326" y="4293581"/>
              <a:ext cx="1558791" cy="246221"/>
            </a:xfrm>
            <a:prstGeom prst="rect">
              <a:avLst/>
            </a:prstGeom>
            <a:noFill/>
          </p:spPr>
          <p:txBody>
            <a:bodyPr wrap="square" rtlCol="0">
              <a:spAutoFit/>
            </a:bodyPr>
            <a:lstStyle/>
            <a:p>
              <a:pPr algn="just"/>
              <a:r>
                <a:rPr lang="en-US" sz="1000" i="1" dirty="0">
                  <a:solidFill>
                    <a:schemeClr val="accent1">
                      <a:lumMod val="75000"/>
                    </a:schemeClr>
                  </a:solidFill>
                </a:rPr>
                <a:t>Distributes work</a:t>
              </a:r>
              <a:endParaRPr sz="1000" i="1" dirty="0">
                <a:solidFill>
                  <a:schemeClr val="accent1">
                    <a:lumMod val="75000"/>
                  </a:schemeClr>
                </a:solidFill>
              </a:endParaRPr>
            </a:p>
          </p:txBody>
        </p:sp>
      </p:grpSp>
      <p:sp>
        <p:nvSpPr>
          <p:cNvPr id="12" name="TextBox 11">
            <a:extLst>
              <a:ext uri="{FF2B5EF4-FFF2-40B4-BE49-F238E27FC236}">
                <a16:creationId xmlns:a16="http://schemas.microsoft.com/office/drawing/2014/main" id="{CFCC728C-1250-5948-B44F-985522A9DA30}"/>
              </a:ext>
            </a:extLst>
          </p:cNvPr>
          <p:cNvSpPr txBox="1"/>
          <p:nvPr/>
        </p:nvSpPr>
        <p:spPr>
          <a:xfrm>
            <a:off x="157483" y="4396131"/>
            <a:ext cx="3958308" cy="1200329"/>
          </a:xfrm>
          <a:prstGeom prst="rect">
            <a:avLst/>
          </a:prstGeom>
          <a:noFill/>
        </p:spPr>
        <p:txBody>
          <a:bodyPr wrap="square" rtlCol="0">
            <a:spAutoFit/>
          </a:bodyPr>
          <a:lstStyle/>
          <a:p>
            <a:r>
              <a:rPr lang="en-US" dirty="0"/>
              <a:t>Running many MCMC chains is inefficient due to the long burn-in time. </a:t>
            </a:r>
          </a:p>
          <a:p>
            <a:r>
              <a:rPr lang="en-US" dirty="0"/>
              <a:t>How can one use many MPI processes without increasing number of chains?</a:t>
            </a:r>
            <a:endParaRPr dirty="0"/>
          </a:p>
        </p:txBody>
      </p:sp>
      <p:sp>
        <p:nvSpPr>
          <p:cNvPr id="10" name="Date Placeholder 9">
            <a:extLst>
              <a:ext uri="{FF2B5EF4-FFF2-40B4-BE49-F238E27FC236}">
                <a16:creationId xmlns:a16="http://schemas.microsoft.com/office/drawing/2014/main" id="{7AE1E7EC-8FB9-464E-AF1C-E88308986620}"/>
              </a:ext>
            </a:extLst>
          </p:cNvPr>
          <p:cNvSpPr>
            <a:spLocks noGrp="1"/>
          </p:cNvSpPr>
          <p:nvPr>
            <p:ph type="dt" sz="half" idx="10"/>
          </p:nvPr>
        </p:nvSpPr>
        <p:spPr/>
        <p:txBody>
          <a:bodyPr/>
          <a:lstStyle/>
          <a:p>
            <a:r>
              <a:rPr lang="de-DE"/>
              <a:t>13.08.2019</a:t>
            </a:r>
            <a:endParaRPr lang="en-US"/>
          </a:p>
        </p:txBody>
      </p:sp>
      <p:sp>
        <p:nvSpPr>
          <p:cNvPr id="14" name="Footer Placeholder 13">
            <a:extLst>
              <a:ext uri="{FF2B5EF4-FFF2-40B4-BE49-F238E27FC236}">
                <a16:creationId xmlns:a16="http://schemas.microsoft.com/office/drawing/2014/main" id="{79132635-17BC-5E4A-8EB8-6F4048B9EC26}"/>
              </a:ext>
            </a:extLst>
          </p:cNvPr>
          <p:cNvSpPr>
            <a:spLocks noGrp="1"/>
          </p:cNvSpPr>
          <p:nvPr>
            <p:ph type="ftr" sz="quarter" idx="11"/>
          </p:nvPr>
        </p:nvSpPr>
        <p:spPr/>
        <p:txBody>
          <a:bodyPr/>
          <a:lstStyle/>
          <a:p>
            <a:r>
              <a:rPr lang="en"/>
              <a:t>Application of Parallel MCMC Sampling for Proton Bunch Analysis in the AWAKE Experiment </a:t>
            </a:r>
            <a:endParaRPr lang="en-US"/>
          </a:p>
        </p:txBody>
      </p:sp>
      <p:sp>
        <p:nvSpPr>
          <p:cNvPr id="16" name="Slide Number Placeholder 15">
            <a:extLst>
              <a:ext uri="{FF2B5EF4-FFF2-40B4-BE49-F238E27FC236}">
                <a16:creationId xmlns:a16="http://schemas.microsoft.com/office/drawing/2014/main" id="{5B07D25E-7D8B-6A45-982C-9079A04EA1A3}"/>
              </a:ext>
            </a:extLst>
          </p:cNvPr>
          <p:cNvSpPr>
            <a:spLocks noGrp="1"/>
          </p:cNvSpPr>
          <p:nvPr>
            <p:ph type="sldNum" sz="quarter" idx="12"/>
          </p:nvPr>
        </p:nvSpPr>
        <p:spPr/>
        <p:txBody>
          <a:bodyPr/>
          <a:lstStyle/>
          <a:p>
            <a:fld id="{2C9E69F3-FDD2-AA48-8EEE-76F2CC8FE055}" type="slidenum">
              <a:rPr lang="en-US" smtClean="0"/>
              <a:t>21</a:t>
            </a:fld>
            <a:endParaRPr lang="en-US"/>
          </a:p>
        </p:txBody>
      </p:sp>
    </p:spTree>
    <p:extLst>
      <p:ext uri="{BB962C8B-B14F-4D97-AF65-F5344CB8AC3E}">
        <p14:creationId xmlns:p14="http://schemas.microsoft.com/office/powerpoint/2010/main" val="11943097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Title 1">
            <a:extLst>
              <a:ext uri="{FF2B5EF4-FFF2-40B4-BE49-F238E27FC236}">
                <a16:creationId xmlns:a16="http://schemas.microsoft.com/office/drawing/2014/main" id="{BDF046FE-B80D-D047-8855-827592D66FFC}"/>
              </a:ext>
            </a:extLst>
          </p:cNvPr>
          <p:cNvSpPr txBox="1">
            <a:spLocks/>
          </p:cNvSpPr>
          <p:nvPr/>
        </p:nvSpPr>
        <p:spPr>
          <a:xfrm>
            <a:off x="552099" y="230489"/>
            <a:ext cx="10515600" cy="6839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MCMC Parallelization </a:t>
            </a:r>
          </a:p>
        </p:txBody>
      </p:sp>
      <p:sp>
        <p:nvSpPr>
          <p:cNvPr id="212" name="Rectangle 211">
            <a:extLst>
              <a:ext uri="{FF2B5EF4-FFF2-40B4-BE49-F238E27FC236}">
                <a16:creationId xmlns:a16="http://schemas.microsoft.com/office/drawing/2014/main" id="{29B114CF-9EBB-8242-8810-42E097B5A46E}"/>
              </a:ext>
            </a:extLst>
          </p:cNvPr>
          <p:cNvSpPr/>
          <p:nvPr/>
        </p:nvSpPr>
        <p:spPr>
          <a:xfrm>
            <a:off x="552099" y="1210891"/>
            <a:ext cx="5303258" cy="646331"/>
          </a:xfrm>
          <a:prstGeom prst="rect">
            <a:avLst/>
          </a:prstGeom>
        </p:spPr>
        <p:txBody>
          <a:bodyPr wrap="square">
            <a:spAutoFit/>
          </a:bodyPr>
          <a:lstStyle/>
          <a:p>
            <a:r>
              <a:rPr lang="en" b="1" dirty="0"/>
              <a:t>Step 3:</a:t>
            </a:r>
            <a:r>
              <a:rPr lang="en" dirty="0"/>
              <a:t> Parallelize MCMC sampling using </a:t>
            </a:r>
            <a:r>
              <a:rPr lang="en" b="1" dirty="0"/>
              <a:t>P</a:t>
            </a:r>
            <a:r>
              <a:rPr lang="en" dirty="0"/>
              <a:t> nodes, </a:t>
            </a:r>
            <a:r>
              <a:rPr lang="en" b="1" dirty="0"/>
              <a:t>M</a:t>
            </a:r>
            <a:r>
              <a:rPr lang="en" dirty="0"/>
              <a:t> subspaces and </a:t>
            </a:r>
            <a:r>
              <a:rPr lang="en" b="1" dirty="0"/>
              <a:t>N</a:t>
            </a:r>
            <a:r>
              <a:rPr lang="en" dirty="0"/>
              <a:t> threads.</a:t>
            </a:r>
          </a:p>
        </p:txBody>
      </p:sp>
      <p:sp>
        <p:nvSpPr>
          <p:cNvPr id="68" name="TextBox 67">
            <a:extLst>
              <a:ext uri="{FF2B5EF4-FFF2-40B4-BE49-F238E27FC236}">
                <a16:creationId xmlns:a16="http://schemas.microsoft.com/office/drawing/2014/main" id="{3FF9911E-C0AE-9C4A-8F9D-99B13BBBD9CD}"/>
              </a:ext>
            </a:extLst>
          </p:cNvPr>
          <p:cNvSpPr txBox="1"/>
          <p:nvPr/>
        </p:nvSpPr>
        <p:spPr>
          <a:xfrm>
            <a:off x="254501" y="4844728"/>
            <a:ext cx="4773807" cy="646331"/>
          </a:xfrm>
          <a:prstGeom prst="rect">
            <a:avLst/>
          </a:prstGeom>
          <a:noFill/>
        </p:spPr>
        <p:txBody>
          <a:bodyPr wrap="none" rtlCol="0">
            <a:spAutoFit/>
          </a:bodyPr>
          <a:lstStyle/>
          <a:p>
            <a:r>
              <a:rPr lang="en-US" dirty="0"/>
              <a:t>The AHMI technique should be used to reweight </a:t>
            </a:r>
          </a:p>
          <a:p>
            <a:r>
              <a:rPr lang="en-US" dirty="0"/>
              <a:t>samples obtained from the different subspaces </a:t>
            </a:r>
            <a:endParaRPr dirty="0"/>
          </a:p>
        </p:txBody>
      </p:sp>
      <p:sp>
        <p:nvSpPr>
          <p:cNvPr id="3" name="Date Placeholder 2">
            <a:extLst>
              <a:ext uri="{FF2B5EF4-FFF2-40B4-BE49-F238E27FC236}">
                <a16:creationId xmlns:a16="http://schemas.microsoft.com/office/drawing/2014/main" id="{AC9570FB-AAED-6C47-B504-7CF4BF19C3F6}"/>
              </a:ext>
            </a:extLst>
          </p:cNvPr>
          <p:cNvSpPr>
            <a:spLocks noGrp="1"/>
          </p:cNvSpPr>
          <p:nvPr>
            <p:ph type="dt" sz="half" idx="10"/>
          </p:nvPr>
        </p:nvSpPr>
        <p:spPr/>
        <p:txBody>
          <a:bodyPr/>
          <a:lstStyle/>
          <a:p>
            <a:r>
              <a:rPr lang="de-DE"/>
              <a:t>13.08.2019</a:t>
            </a:r>
            <a:endParaRPr lang="en-US"/>
          </a:p>
        </p:txBody>
      </p:sp>
      <p:sp>
        <p:nvSpPr>
          <p:cNvPr id="4" name="Footer Placeholder 3">
            <a:extLst>
              <a:ext uri="{FF2B5EF4-FFF2-40B4-BE49-F238E27FC236}">
                <a16:creationId xmlns:a16="http://schemas.microsoft.com/office/drawing/2014/main" id="{BB17F6B5-570A-E64F-BC5A-F079F4A47058}"/>
              </a:ext>
            </a:extLst>
          </p:cNvPr>
          <p:cNvSpPr>
            <a:spLocks noGrp="1"/>
          </p:cNvSpPr>
          <p:nvPr>
            <p:ph type="ftr" sz="quarter" idx="11"/>
          </p:nvPr>
        </p:nvSpPr>
        <p:spPr/>
        <p:txBody>
          <a:bodyPr/>
          <a:lstStyle/>
          <a:p>
            <a:r>
              <a:rPr lang="en"/>
              <a:t>Application of Parallel MCMC Sampling for Proton Bunch Analysis in the AWAKE Experiment </a:t>
            </a:r>
            <a:endParaRPr lang="en-US"/>
          </a:p>
        </p:txBody>
      </p:sp>
      <p:sp>
        <p:nvSpPr>
          <p:cNvPr id="7" name="Slide Number Placeholder 6">
            <a:extLst>
              <a:ext uri="{FF2B5EF4-FFF2-40B4-BE49-F238E27FC236}">
                <a16:creationId xmlns:a16="http://schemas.microsoft.com/office/drawing/2014/main" id="{A1FE7D34-4A7C-764B-B7C6-3DF70B4113C2}"/>
              </a:ext>
            </a:extLst>
          </p:cNvPr>
          <p:cNvSpPr>
            <a:spLocks noGrp="1"/>
          </p:cNvSpPr>
          <p:nvPr>
            <p:ph type="sldNum" sz="quarter" idx="12"/>
          </p:nvPr>
        </p:nvSpPr>
        <p:spPr/>
        <p:txBody>
          <a:bodyPr/>
          <a:lstStyle/>
          <a:p>
            <a:fld id="{2C9E69F3-FDD2-AA48-8EEE-76F2CC8FE055}" type="slidenum">
              <a:rPr lang="en-US" smtClean="0"/>
              <a:t>22</a:t>
            </a:fld>
            <a:endParaRPr lang="en-US"/>
          </a:p>
        </p:txBody>
      </p:sp>
      <p:grpSp>
        <p:nvGrpSpPr>
          <p:cNvPr id="16" name="Group 15">
            <a:extLst>
              <a:ext uri="{FF2B5EF4-FFF2-40B4-BE49-F238E27FC236}">
                <a16:creationId xmlns:a16="http://schemas.microsoft.com/office/drawing/2014/main" id="{C4BB4973-4B12-4440-B496-183691D4E472}"/>
              </a:ext>
            </a:extLst>
          </p:cNvPr>
          <p:cNvGrpSpPr/>
          <p:nvPr/>
        </p:nvGrpSpPr>
        <p:grpSpPr>
          <a:xfrm>
            <a:off x="3703333" y="572444"/>
            <a:ext cx="8078374" cy="5568344"/>
            <a:chOff x="3703333" y="572444"/>
            <a:chExt cx="8078374" cy="5568344"/>
          </a:xfrm>
        </p:grpSpPr>
        <p:sp>
          <p:nvSpPr>
            <p:cNvPr id="14" name="Rectangle 13">
              <a:extLst>
                <a:ext uri="{FF2B5EF4-FFF2-40B4-BE49-F238E27FC236}">
                  <a16:creationId xmlns:a16="http://schemas.microsoft.com/office/drawing/2014/main" id="{090B6847-3A06-304D-B325-F8DA4B8F0E6C}"/>
                </a:ext>
              </a:extLst>
            </p:cNvPr>
            <p:cNvSpPr/>
            <p:nvPr/>
          </p:nvSpPr>
          <p:spPr>
            <a:xfrm rot="16200000">
              <a:off x="8112683" y="1983350"/>
              <a:ext cx="2402100" cy="31730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50000"/>
                    </a:schemeClr>
                  </a:solidFill>
                </a:rPr>
                <a:t>Chain #1</a:t>
              </a:r>
              <a:endParaRPr dirty="0">
                <a:solidFill>
                  <a:schemeClr val="bg1">
                    <a:lumMod val="50000"/>
                  </a:schemeClr>
                </a:solidFill>
              </a:endParaRPr>
            </a:p>
          </p:txBody>
        </p:sp>
        <p:grpSp>
          <p:nvGrpSpPr>
            <p:cNvPr id="11" name="Group 10">
              <a:extLst>
                <a:ext uri="{FF2B5EF4-FFF2-40B4-BE49-F238E27FC236}">
                  <a16:creationId xmlns:a16="http://schemas.microsoft.com/office/drawing/2014/main" id="{17D9D8D2-EB5F-ED41-88B4-1D55C3503E7D}"/>
                </a:ext>
              </a:extLst>
            </p:cNvPr>
            <p:cNvGrpSpPr/>
            <p:nvPr/>
          </p:nvGrpSpPr>
          <p:grpSpPr>
            <a:xfrm>
              <a:off x="3703333" y="572444"/>
              <a:ext cx="8078374" cy="5568344"/>
              <a:chOff x="4038600" y="433010"/>
              <a:chExt cx="8078374" cy="5568344"/>
            </a:xfrm>
          </p:grpSpPr>
          <p:sp>
            <p:nvSpPr>
              <p:cNvPr id="67" name="TextBox 66">
                <a:extLst>
                  <a:ext uri="{FF2B5EF4-FFF2-40B4-BE49-F238E27FC236}">
                    <a16:creationId xmlns:a16="http://schemas.microsoft.com/office/drawing/2014/main" id="{CB714821-71DD-E54B-B042-ED7E1079F824}"/>
                  </a:ext>
                </a:extLst>
              </p:cNvPr>
              <p:cNvSpPr txBox="1"/>
              <p:nvPr/>
            </p:nvSpPr>
            <p:spPr>
              <a:xfrm>
                <a:off x="10381074" y="5478134"/>
                <a:ext cx="1703789" cy="246221"/>
              </a:xfrm>
              <a:prstGeom prst="rect">
                <a:avLst/>
              </a:prstGeom>
              <a:noFill/>
            </p:spPr>
            <p:txBody>
              <a:bodyPr wrap="square" rtlCol="0">
                <a:spAutoFit/>
              </a:bodyPr>
              <a:lstStyle/>
              <a:p>
                <a:pPr algn="just"/>
                <a:r>
                  <a:rPr lang="en-US" sz="1000" i="1" dirty="0">
                    <a:solidFill>
                      <a:schemeClr val="accent1">
                        <a:lumMod val="75000"/>
                      </a:schemeClr>
                    </a:solidFill>
                  </a:rPr>
                  <a:t>Thread-parallelization</a:t>
                </a:r>
                <a:endParaRPr sz="1000" i="1" dirty="0">
                  <a:solidFill>
                    <a:schemeClr val="accent1">
                      <a:lumMod val="75000"/>
                    </a:schemeClr>
                  </a:solidFill>
                </a:endParaRPr>
              </a:p>
            </p:txBody>
          </p:sp>
          <p:grpSp>
            <p:nvGrpSpPr>
              <p:cNvPr id="10" name="Group 9">
                <a:extLst>
                  <a:ext uri="{FF2B5EF4-FFF2-40B4-BE49-F238E27FC236}">
                    <a16:creationId xmlns:a16="http://schemas.microsoft.com/office/drawing/2014/main" id="{9861A08A-A3BB-4044-A8ED-5872A3075A27}"/>
                  </a:ext>
                </a:extLst>
              </p:cNvPr>
              <p:cNvGrpSpPr/>
              <p:nvPr/>
            </p:nvGrpSpPr>
            <p:grpSpPr>
              <a:xfrm>
                <a:off x="4038600" y="433010"/>
                <a:ext cx="8078374" cy="5568344"/>
                <a:chOff x="3668066" y="1226883"/>
                <a:chExt cx="8078374" cy="5568344"/>
              </a:xfrm>
            </p:grpSpPr>
            <p:cxnSp>
              <p:nvCxnSpPr>
                <p:cNvPr id="73" name="Straight Arrow Connector 72">
                  <a:extLst>
                    <a:ext uri="{FF2B5EF4-FFF2-40B4-BE49-F238E27FC236}">
                      <a16:creationId xmlns:a16="http://schemas.microsoft.com/office/drawing/2014/main" id="{A5511C83-CAD1-E94C-A43A-1C01D0F3EFF4}"/>
                    </a:ext>
                  </a:extLst>
                </p:cNvPr>
                <p:cNvCxnSpPr>
                  <a:cxnSpLocks/>
                </p:cNvCxnSpPr>
                <p:nvPr/>
              </p:nvCxnSpPr>
              <p:spPr>
                <a:xfrm flipV="1">
                  <a:off x="5302968" y="3189767"/>
                  <a:ext cx="1714070" cy="67954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319BDD1E-C09F-D84B-896E-65A2208C11EC}"/>
                    </a:ext>
                  </a:extLst>
                </p:cNvPr>
                <p:cNvGrpSpPr/>
                <p:nvPr/>
              </p:nvGrpSpPr>
              <p:grpSpPr>
                <a:xfrm>
                  <a:off x="3668066" y="1226883"/>
                  <a:ext cx="8078374" cy="5568344"/>
                  <a:chOff x="3668066" y="1226883"/>
                  <a:chExt cx="8078374" cy="5568344"/>
                </a:xfrm>
              </p:grpSpPr>
              <p:sp>
                <p:nvSpPr>
                  <p:cNvPr id="66" name="TextBox 65">
                    <a:extLst>
                      <a:ext uri="{FF2B5EF4-FFF2-40B4-BE49-F238E27FC236}">
                        <a16:creationId xmlns:a16="http://schemas.microsoft.com/office/drawing/2014/main" id="{B5113E22-A48D-7447-BC5F-4589D2066E53}"/>
                      </a:ext>
                    </a:extLst>
                  </p:cNvPr>
                  <p:cNvSpPr txBox="1"/>
                  <p:nvPr/>
                </p:nvSpPr>
                <p:spPr>
                  <a:xfrm>
                    <a:off x="7239457" y="6241229"/>
                    <a:ext cx="1716718" cy="553998"/>
                  </a:xfrm>
                  <a:prstGeom prst="rect">
                    <a:avLst/>
                  </a:prstGeom>
                  <a:noFill/>
                </p:spPr>
                <p:txBody>
                  <a:bodyPr wrap="square" rtlCol="0">
                    <a:spAutoFit/>
                  </a:bodyPr>
                  <a:lstStyle/>
                  <a:p>
                    <a:pPr algn="just"/>
                    <a:r>
                      <a:rPr lang="en-US" sz="1000" i="1" dirty="0">
                        <a:solidFill>
                          <a:schemeClr val="accent1">
                            <a:lumMod val="75000"/>
                          </a:schemeClr>
                        </a:solidFill>
                      </a:rPr>
                      <a:t>MPI processes are used to </a:t>
                    </a:r>
                  </a:p>
                  <a:p>
                    <a:pPr algn="just"/>
                    <a:r>
                      <a:rPr lang="en-US" sz="1000" i="1" dirty="0">
                        <a:solidFill>
                          <a:schemeClr val="accent1">
                            <a:lumMod val="75000"/>
                          </a:schemeClr>
                        </a:solidFill>
                      </a:rPr>
                      <a:t>sample different subspaces of MCMC chains</a:t>
                    </a:r>
                    <a:endParaRPr sz="1000" i="1" dirty="0">
                      <a:solidFill>
                        <a:schemeClr val="accent1">
                          <a:lumMod val="75000"/>
                        </a:schemeClr>
                      </a:solidFill>
                    </a:endParaRPr>
                  </a:p>
                </p:txBody>
              </p:sp>
              <p:grpSp>
                <p:nvGrpSpPr>
                  <p:cNvPr id="8" name="Group 7">
                    <a:extLst>
                      <a:ext uri="{FF2B5EF4-FFF2-40B4-BE49-F238E27FC236}">
                        <a16:creationId xmlns:a16="http://schemas.microsoft.com/office/drawing/2014/main" id="{0DB3BA05-48C5-CD4A-9F45-794A2B5EA728}"/>
                      </a:ext>
                    </a:extLst>
                  </p:cNvPr>
                  <p:cNvGrpSpPr/>
                  <p:nvPr/>
                </p:nvGrpSpPr>
                <p:grpSpPr>
                  <a:xfrm>
                    <a:off x="3668066" y="1226883"/>
                    <a:ext cx="8078374" cy="4955655"/>
                    <a:chOff x="3668066" y="1226883"/>
                    <a:chExt cx="8078374" cy="4955655"/>
                  </a:xfrm>
                </p:grpSpPr>
                <p:grpSp>
                  <p:nvGrpSpPr>
                    <p:cNvPr id="2" name="Group 1">
                      <a:extLst>
                        <a:ext uri="{FF2B5EF4-FFF2-40B4-BE49-F238E27FC236}">
                          <a16:creationId xmlns:a16="http://schemas.microsoft.com/office/drawing/2014/main" id="{5ACB7EBA-AA5F-6945-9B42-13DCAAC5DD79}"/>
                        </a:ext>
                      </a:extLst>
                    </p:cNvPr>
                    <p:cNvGrpSpPr/>
                    <p:nvPr/>
                  </p:nvGrpSpPr>
                  <p:grpSpPr>
                    <a:xfrm>
                      <a:off x="3668066" y="1226883"/>
                      <a:ext cx="8078374" cy="4955655"/>
                      <a:chOff x="3479216" y="1368445"/>
                      <a:chExt cx="8078374" cy="4955655"/>
                    </a:xfrm>
                  </p:grpSpPr>
                  <p:sp>
                    <p:nvSpPr>
                      <p:cNvPr id="5" name="Rectangle 4">
                        <a:extLst>
                          <a:ext uri="{FF2B5EF4-FFF2-40B4-BE49-F238E27FC236}">
                            <a16:creationId xmlns:a16="http://schemas.microsoft.com/office/drawing/2014/main" id="{AFEE017E-3DD5-B448-8517-6A33E896A542}"/>
                          </a:ext>
                        </a:extLst>
                      </p:cNvPr>
                      <p:cNvSpPr/>
                      <p:nvPr/>
                    </p:nvSpPr>
                    <p:spPr>
                      <a:xfrm>
                        <a:off x="3479216" y="3532360"/>
                        <a:ext cx="1528091" cy="889852"/>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Control Process</a:t>
                        </a:r>
                        <a:endParaRPr dirty="0"/>
                      </a:p>
                    </p:txBody>
                  </p:sp>
                  <p:sp>
                    <p:nvSpPr>
                      <p:cNvPr id="6" name="Rectangle 5">
                        <a:extLst>
                          <a:ext uri="{FF2B5EF4-FFF2-40B4-BE49-F238E27FC236}">
                            <a16:creationId xmlns:a16="http://schemas.microsoft.com/office/drawing/2014/main" id="{7CE01FA0-79E2-B04C-87C8-66B73F0A526D}"/>
                          </a:ext>
                        </a:extLst>
                      </p:cNvPr>
                      <p:cNvSpPr/>
                      <p:nvPr/>
                    </p:nvSpPr>
                    <p:spPr>
                      <a:xfrm>
                        <a:off x="6922468" y="1736956"/>
                        <a:ext cx="1923820" cy="514478"/>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Comp. Node #1</a:t>
                        </a:r>
                      </a:p>
                      <a:p>
                        <a:pPr algn="ctr"/>
                        <a:r>
                          <a:rPr lang="en-US" dirty="0">
                            <a:solidFill>
                              <a:srgbClr val="00B0F0"/>
                            </a:solidFill>
                          </a:rPr>
                          <a:t>Subspace #1</a:t>
                        </a:r>
                        <a:endParaRPr dirty="0">
                          <a:solidFill>
                            <a:srgbClr val="00B0F0"/>
                          </a:solidFill>
                        </a:endParaRPr>
                      </a:p>
                    </p:txBody>
                  </p:sp>
                  <p:grpSp>
                    <p:nvGrpSpPr>
                      <p:cNvPr id="37" name="Group 36">
                        <a:extLst>
                          <a:ext uri="{FF2B5EF4-FFF2-40B4-BE49-F238E27FC236}">
                            <a16:creationId xmlns:a16="http://schemas.microsoft.com/office/drawing/2014/main" id="{AB3ED19A-F131-934E-B132-D7B75595A636}"/>
                          </a:ext>
                        </a:extLst>
                      </p:cNvPr>
                      <p:cNvGrpSpPr/>
                      <p:nvPr/>
                    </p:nvGrpSpPr>
                    <p:grpSpPr>
                      <a:xfrm>
                        <a:off x="8972527" y="1368445"/>
                        <a:ext cx="2585063" cy="1375035"/>
                        <a:chOff x="7493171" y="797799"/>
                        <a:chExt cx="2233836" cy="1158853"/>
                      </a:xfrm>
                    </p:grpSpPr>
                    <p:grpSp>
                      <p:nvGrpSpPr>
                        <p:cNvPr id="27" name="Group 26">
                          <a:extLst>
                            <a:ext uri="{FF2B5EF4-FFF2-40B4-BE49-F238E27FC236}">
                              <a16:creationId xmlns:a16="http://schemas.microsoft.com/office/drawing/2014/main" id="{2BD4883B-1E4C-074E-AB7B-FBDDF88B69B5}"/>
                            </a:ext>
                          </a:extLst>
                        </p:cNvPr>
                        <p:cNvGrpSpPr/>
                        <p:nvPr/>
                      </p:nvGrpSpPr>
                      <p:grpSpPr>
                        <a:xfrm>
                          <a:off x="7493171" y="988043"/>
                          <a:ext cx="945084" cy="698586"/>
                          <a:chOff x="7493171" y="988043"/>
                          <a:chExt cx="945084" cy="698586"/>
                        </a:xfrm>
                      </p:grpSpPr>
                      <p:cxnSp>
                        <p:nvCxnSpPr>
                          <p:cNvPr id="13" name="Straight Arrow Connector 12">
                            <a:extLst>
                              <a:ext uri="{FF2B5EF4-FFF2-40B4-BE49-F238E27FC236}">
                                <a16:creationId xmlns:a16="http://schemas.microsoft.com/office/drawing/2014/main" id="{7818C34E-0505-114D-B1AA-09D9079B937B}"/>
                              </a:ext>
                            </a:extLst>
                          </p:cNvPr>
                          <p:cNvCxnSpPr>
                            <a:cxnSpLocks/>
                          </p:cNvCxnSpPr>
                          <p:nvPr/>
                        </p:nvCxnSpPr>
                        <p:spPr>
                          <a:xfrm flipV="1">
                            <a:off x="7493171" y="988043"/>
                            <a:ext cx="945084" cy="349805"/>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F0B0FB6-DEE2-B241-9AD7-847F32353E82}"/>
                              </a:ext>
                            </a:extLst>
                          </p:cNvPr>
                          <p:cNvCxnSpPr>
                            <a:cxnSpLocks/>
                          </p:cNvCxnSpPr>
                          <p:nvPr/>
                        </p:nvCxnSpPr>
                        <p:spPr>
                          <a:xfrm flipV="1">
                            <a:off x="7493171" y="1172151"/>
                            <a:ext cx="945084" cy="165697"/>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5DA5797-566C-6141-97A0-B0223BAB1673}"/>
                              </a:ext>
                            </a:extLst>
                          </p:cNvPr>
                          <p:cNvCxnSpPr>
                            <a:cxnSpLocks/>
                          </p:cNvCxnSpPr>
                          <p:nvPr/>
                        </p:nvCxnSpPr>
                        <p:spPr>
                          <a:xfrm flipV="1">
                            <a:off x="7493171" y="1337848"/>
                            <a:ext cx="945084" cy="1"/>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5299979-A0C9-2747-9389-7958034CFB6E}"/>
                              </a:ext>
                            </a:extLst>
                          </p:cNvPr>
                          <p:cNvCxnSpPr>
                            <a:cxnSpLocks/>
                          </p:cNvCxnSpPr>
                          <p:nvPr/>
                        </p:nvCxnSpPr>
                        <p:spPr>
                          <a:xfrm>
                            <a:off x="7493171" y="1337848"/>
                            <a:ext cx="945084" cy="165697"/>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8CE2A2A-CF23-9F46-90C8-6547C39645BA}"/>
                              </a:ext>
                            </a:extLst>
                          </p:cNvPr>
                          <p:cNvCxnSpPr>
                            <a:cxnSpLocks/>
                          </p:cNvCxnSpPr>
                          <p:nvPr/>
                        </p:nvCxnSpPr>
                        <p:spPr>
                          <a:xfrm>
                            <a:off x="7493171" y="1337847"/>
                            <a:ext cx="945084" cy="348782"/>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Rectangle 29">
                          <a:extLst>
                            <a:ext uri="{FF2B5EF4-FFF2-40B4-BE49-F238E27FC236}">
                              <a16:creationId xmlns:a16="http://schemas.microsoft.com/office/drawing/2014/main" id="{28CE5787-D4BA-DE4A-97B0-990FE79489D9}"/>
                            </a:ext>
                          </a:extLst>
                        </p:cNvPr>
                        <p:cNvSpPr/>
                        <p:nvPr/>
                      </p:nvSpPr>
                      <p:spPr>
                        <a:xfrm>
                          <a:off x="8542580" y="797799"/>
                          <a:ext cx="1184427" cy="2454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Thread #1</a:t>
                          </a:r>
                          <a:endParaRPr sz="1400" dirty="0"/>
                        </a:p>
                      </p:txBody>
                    </p:sp>
                    <p:sp>
                      <p:nvSpPr>
                        <p:cNvPr id="32" name="Rectangle 31">
                          <a:extLst>
                            <a:ext uri="{FF2B5EF4-FFF2-40B4-BE49-F238E27FC236}">
                              <a16:creationId xmlns:a16="http://schemas.microsoft.com/office/drawing/2014/main" id="{18FD1992-8D18-8C40-86D8-11CD5A2C7DF7}"/>
                            </a:ext>
                          </a:extLst>
                        </p:cNvPr>
                        <p:cNvSpPr/>
                        <p:nvPr/>
                      </p:nvSpPr>
                      <p:spPr>
                        <a:xfrm>
                          <a:off x="8542580" y="1067823"/>
                          <a:ext cx="1184427" cy="2454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Thread #2</a:t>
                          </a:r>
                          <a:endParaRPr sz="1400" dirty="0"/>
                        </a:p>
                      </p:txBody>
                    </p:sp>
                    <p:sp>
                      <p:nvSpPr>
                        <p:cNvPr id="33" name="Rectangle 32">
                          <a:extLst>
                            <a:ext uri="{FF2B5EF4-FFF2-40B4-BE49-F238E27FC236}">
                              <a16:creationId xmlns:a16="http://schemas.microsoft.com/office/drawing/2014/main" id="{7FAA89E8-6FED-4F42-91BD-EA6499A1AE85}"/>
                            </a:ext>
                          </a:extLst>
                        </p:cNvPr>
                        <p:cNvSpPr/>
                        <p:nvPr/>
                      </p:nvSpPr>
                      <p:spPr>
                        <a:xfrm>
                          <a:off x="8542579" y="1343985"/>
                          <a:ext cx="1184428" cy="2454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Thread #3</a:t>
                          </a:r>
                          <a:endParaRPr sz="1400" dirty="0"/>
                        </a:p>
                      </p:txBody>
                    </p:sp>
                    <p:sp>
                      <p:nvSpPr>
                        <p:cNvPr id="34" name="Rectangle 33">
                          <a:extLst>
                            <a:ext uri="{FF2B5EF4-FFF2-40B4-BE49-F238E27FC236}">
                              <a16:creationId xmlns:a16="http://schemas.microsoft.com/office/drawing/2014/main" id="{BEB1D587-6B21-7B4D-9366-FB7FD45F3514}"/>
                            </a:ext>
                          </a:extLst>
                        </p:cNvPr>
                        <p:cNvSpPr/>
                        <p:nvPr/>
                      </p:nvSpPr>
                      <p:spPr>
                        <a:xfrm>
                          <a:off x="8542578" y="1711176"/>
                          <a:ext cx="1184429" cy="2454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Thread #N</a:t>
                          </a:r>
                          <a:endParaRPr sz="1400" dirty="0"/>
                        </a:p>
                      </p:txBody>
                    </p:sp>
                    <p:sp>
                      <p:nvSpPr>
                        <p:cNvPr id="36" name="TextBox 35">
                          <a:extLst>
                            <a:ext uri="{FF2B5EF4-FFF2-40B4-BE49-F238E27FC236}">
                              <a16:creationId xmlns:a16="http://schemas.microsoft.com/office/drawing/2014/main" id="{38364BBA-D20C-6848-8FC1-2C54B803B572}"/>
                            </a:ext>
                          </a:extLst>
                        </p:cNvPr>
                        <p:cNvSpPr txBox="1"/>
                        <p:nvPr/>
                      </p:nvSpPr>
                      <p:spPr>
                        <a:xfrm>
                          <a:off x="8963110" y="1449995"/>
                          <a:ext cx="343364" cy="369331"/>
                        </a:xfrm>
                        <a:prstGeom prst="rect">
                          <a:avLst/>
                        </a:prstGeom>
                        <a:noFill/>
                      </p:spPr>
                      <p:txBody>
                        <a:bodyPr wrap="none" rtlCol="0">
                          <a:spAutoFit/>
                        </a:bodyPr>
                        <a:lstStyle/>
                        <a:p>
                          <a:r>
                            <a:rPr lang="en-US" dirty="0"/>
                            <a:t>…</a:t>
                          </a:r>
                          <a:endParaRPr dirty="0"/>
                        </a:p>
                      </p:txBody>
                    </p:sp>
                  </p:grpSp>
                  <p:sp>
                    <p:nvSpPr>
                      <p:cNvPr id="74" name="TextBox 73">
                        <a:extLst>
                          <a:ext uri="{FF2B5EF4-FFF2-40B4-BE49-F238E27FC236}">
                            <a16:creationId xmlns:a16="http://schemas.microsoft.com/office/drawing/2014/main" id="{F4AEBBE9-3E41-8B4E-9782-BE17983A7CAD}"/>
                          </a:ext>
                        </a:extLst>
                      </p:cNvPr>
                      <p:cNvSpPr txBox="1"/>
                      <p:nvPr/>
                    </p:nvSpPr>
                    <p:spPr>
                      <a:xfrm>
                        <a:off x="7749341" y="5381599"/>
                        <a:ext cx="343364" cy="369332"/>
                      </a:xfrm>
                      <a:prstGeom prst="rect">
                        <a:avLst/>
                      </a:prstGeom>
                      <a:noFill/>
                    </p:spPr>
                    <p:txBody>
                      <a:bodyPr wrap="none" rtlCol="0">
                        <a:spAutoFit/>
                      </a:bodyPr>
                      <a:lstStyle/>
                      <a:p>
                        <a:r>
                          <a:rPr lang="en-US" dirty="0"/>
                          <a:t>…</a:t>
                        </a:r>
                        <a:endParaRPr dirty="0"/>
                      </a:p>
                    </p:txBody>
                  </p:sp>
                  <p:cxnSp>
                    <p:nvCxnSpPr>
                      <p:cNvPr id="76" name="Straight Arrow Connector 75">
                        <a:extLst>
                          <a:ext uri="{FF2B5EF4-FFF2-40B4-BE49-F238E27FC236}">
                            <a16:creationId xmlns:a16="http://schemas.microsoft.com/office/drawing/2014/main" id="{9FE99CF0-DFDF-AE43-A71F-A13B8B5C9442}"/>
                          </a:ext>
                        </a:extLst>
                      </p:cNvPr>
                      <p:cNvCxnSpPr>
                        <a:cxnSpLocks/>
                      </p:cNvCxnSpPr>
                      <p:nvPr/>
                    </p:nvCxnSpPr>
                    <p:spPr>
                      <a:xfrm flipV="1">
                        <a:off x="5114118" y="2016521"/>
                        <a:ext cx="1714070" cy="199435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A69D084F-4C3D-1740-98AE-9DC28DE74F70}"/>
                          </a:ext>
                        </a:extLst>
                      </p:cNvPr>
                      <p:cNvCxnSpPr>
                        <a:cxnSpLocks/>
                      </p:cNvCxnSpPr>
                      <p:nvPr/>
                    </p:nvCxnSpPr>
                    <p:spPr>
                      <a:xfrm flipV="1">
                        <a:off x="5100376" y="3938209"/>
                        <a:ext cx="1727812" cy="726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B5E64C0A-DD3E-ED4C-A628-966607F0F75B}"/>
                          </a:ext>
                        </a:extLst>
                      </p:cNvPr>
                      <p:cNvCxnSpPr>
                        <a:cxnSpLocks/>
                      </p:cNvCxnSpPr>
                      <p:nvPr/>
                    </p:nvCxnSpPr>
                    <p:spPr>
                      <a:xfrm>
                        <a:off x="5114118" y="4010879"/>
                        <a:ext cx="1714070" cy="112100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29657670-D1D7-F546-89F0-8F2FFBEE0FC4}"/>
                          </a:ext>
                        </a:extLst>
                      </p:cNvPr>
                      <p:cNvCxnSpPr>
                        <a:cxnSpLocks/>
                      </p:cNvCxnSpPr>
                      <p:nvPr/>
                    </p:nvCxnSpPr>
                    <p:spPr>
                      <a:xfrm>
                        <a:off x="5114118" y="4010878"/>
                        <a:ext cx="1714070" cy="191800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5" name="TextBox 214">
                        <a:extLst>
                          <a:ext uri="{FF2B5EF4-FFF2-40B4-BE49-F238E27FC236}">
                            <a16:creationId xmlns:a16="http://schemas.microsoft.com/office/drawing/2014/main" id="{A64F39AD-1193-0444-A0A6-3D37954303EF}"/>
                          </a:ext>
                        </a:extLst>
                      </p:cNvPr>
                      <p:cNvSpPr txBox="1"/>
                      <p:nvPr/>
                    </p:nvSpPr>
                    <p:spPr>
                      <a:xfrm>
                        <a:off x="3651680" y="4457338"/>
                        <a:ext cx="1558791" cy="246221"/>
                      </a:xfrm>
                      <a:prstGeom prst="rect">
                        <a:avLst/>
                      </a:prstGeom>
                      <a:noFill/>
                    </p:spPr>
                    <p:txBody>
                      <a:bodyPr wrap="square" rtlCol="0">
                        <a:spAutoFit/>
                      </a:bodyPr>
                      <a:lstStyle/>
                      <a:p>
                        <a:pPr algn="just"/>
                        <a:r>
                          <a:rPr lang="en-US" sz="1000" i="1" dirty="0">
                            <a:solidFill>
                              <a:schemeClr val="accent1">
                                <a:lumMod val="75000"/>
                              </a:schemeClr>
                            </a:solidFill>
                          </a:rPr>
                          <a:t>Distributes work</a:t>
                        </a:r>
                        <a:endParaRPr sz="1000" i="1" dirty="0">
                          <a:solidFill>
                            <a:schemeClr val="accent1">
                              <a:lumMod val="75000"/>
                            </a:schemeClr>
                          </a:solidFill>
                        </a:endParaRPr>
                      </a:p>
                    </p:txBody>
                  </p:sp>
                  <p:sp>
                    <p:nvSpPr>
                      <p:cNvPr id="47" name="Rectangle 46">
                        <a:extLst>
                          <a:ext uri="{FF2B5EF4-FFF2-40B4-BE49-F238E27FC236}">
                            <a16:creationId xmlns:a16="http://schemas.microsoft.com/office/drawing/2014/main" id="{1F4A0674-C55C-E744-B595-B17276BACE48}"/>
                          </a:ext>
                        </a:extLst>
                      </p:cNvPr>
                      <p:cNvSpPr/>
                      <p:nvPr/>
                    </p:nvSpPr>
                    <p:spPr>
                      <a:xfrm>
                        <a:off x="6934999" y="2384379"/>
                        <a:ext cx="1923820" cy="514478"/>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Comp. Node #2</a:t>
                        </a:r>
                      </a:p>
                      <a:p>
                        <a:pPr algn="ctr"/>
                        <a:r>
                          <a:rPr lang="en-US" dirty="0">
                            <a:solidFill>
                              <a:srgbClr val="00B0F0"/>
                            </a:solidFill>
                          </a:rPr>
                          <a:t>Subspace #2</a:t>
                        </a:r>
                        <a:endParaRPr dirty="0">
                          <a:solidFill>
                            <a:srgbClr val="00B0F0"/>
                          </a:solidFill>
                        </a:endParaRPr>
                      </a:p>
                    </p:txBody>
                  </p:sp>
                  <p:sp>
                    <p:nvSpPr>
                      <p:cNvPr id="48" name="Rectangle 47">
                        <a:extLst>
                          <a:ext uri="{FF2B5EF4-FFF2-40B4-BE49-F238E27FC236}">
                            <a16:creationId xmlns:a16="http://schemas.microsoft.com/office/drawing/2014/main" id="{75D7C4C6-50D3-E34C-B262-590BCB8E4ACE}"/>
                          </a:ext>
                        </a:extLst>
                      </p:cNvPr>
                      <p:cNvSpPr/>
                      <p:nvPr/>
                    </p:nvSpPr>
                    <p:spPr>
                      <a:xfrm>
                        <a:off x="6947056" y="3030320"/>
                        <a:ext cx="1923820" cy="514478"/>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Comp. Node #3</a:t>
                        </a:r>
                      </a:p>
                      <a:p>
                        <a:pPr algn="ctr"/>
                        <a:r>
                          <a:rPr lang="en-US" dirty="0">
                            <a:solidFill>
                              <a:srgbClr val="00B0F0"/>
                            </a:solidFill>
                          </a:rPr>
                          <a:t>Subspace #3</a:t>
                        </a:r>
                        <a:endParaRPr dirty="0">
                          <a:solidFill>
                            <a:srgbClr val="00B0F0"/>
                          </a:solidFill>
                        </a:endParaRPr>
                      </a:p>
                    </p:txBody>
                  </p:sp>
                  <p:sp>
                    <p:nvSpPr>
                      <p:cNvPr id="49" name="Rectangle 48">
                        <a:extLst>
                          <a:ext uri="{FF2B5EF4-FFF2-40B4-BE49-F238E27FC236}">
                            <a16:creationId xmlns:a16="http://schemas.microsoft.com/office/drawing/2014/main" id="{0DDC38AD-D866-E040-91EF-16D26E292D26}"/>
                          </a:ext>
                        </a:extLst>
                      </p:cNvPr>
                      <p:cNvSpPr/>
                      <p:nvPr/>
                    </p:nvSpPr>
                    <p:spPr>
                      <a:xfrm>
                        <a:off x="6959587" y="3624578"/>
                        <a:ext cx="1923820" cy="514478"/>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Comp. Node #4</a:t>
                        </a:r>
                      </a:p>
                      <a:p>
                        <a:pPr algn="ctr"/>
                        <a:r>
                          <a:rPr lang="en-US" dirty="0">
                            <a:solidFill>
                              <a:srgbClr val="00B0F0"/>
                            </a:solidFill>
                          </a:rPr>
                          <a:t>Subspace #4</a:t>
                        </a:r>
                        <a:endParaRPr dirty="0">
                          <a:solidFill>
                            <a:srgbClr val="00B0F0"/>
                          </a:solidFill>
                        </a:endParaRPr>
                      </a:p>
                    </p:txBody>
                  </p:sp>
                  <p:sp>
                    <p:nvSpPr>
                      <p:cNvPr id="50" name="Rectangle 49">
                        <a:extLst>
                          <a:ext uri="{FF2B5EF4-FFF2-40B4-BE49-F238E27FC236}">
                            <a16:creationId xmlns:a16="http://schemas.microsoft.com/office/drawing/2014/main" id="{8F64D49A-4ED4-ED48-B89B-694297428521}"/>
                          </a:ext>
                        </a:extLst>
                      </p:cNvPr>
                      <p:cNvSpPr/>
                      <p:nvPr/>
                    </p:nvSpPr>
                    <p:spPr>
                      <a:xfrm>
                        <a:off x="6947056" y="4278674"/>
                        <a:ext cx="1923820" cy="514478"/>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Comp. Node #5</a:t>
                        </a:r>
                      </a:p>
                      <a:p>
                        <a:pPr algn="ctr"/>
                        <a:r>
                          <a:rPr lang="en-US" dirty="0">
                            <a:solidFill>
                              <a:srgbClr val="00B0F0"/>
                            </a:solidFill>
                          </a:rPr>
                          <a:t>Subspace #1</a:t>
                        </a:r>
                        <a:endParaRPr dirty="0">
                          <a:solidFill>
                            <a:srgbClr val="00B0F0"/>
                          </a:solidFill>
                        </a:endParaRPr>
                      </a:p>
                    </p:txBody>
                  </p:sp>
                  <p:sp>
                    <p:nvSpPr>
                      <p:cNvPr id="51" name="Rectangle 50">
                        <a:extLst>
                          <a:ext uri="{FF2B5EF4-FFF2-40B4-BE49-F238E27FC236}">
                            <a16:creationId xmlns:a16="http://schemas.microsoft.com/office/drawing/2014/main" id="{6E7DD6E7-7C24-7B49-BDAA-EBCB14067F21}"/>
                          </a:ext>
                        </a:extLst>
                      </p:cNvPr>
                      <p:cNvSpPr/>
                      <p:nvPr/>
                    </p:nvSpPr>
                    <p:spPr>
                      <a:xfrm>
                        <a:off x="6959113" y="4892716"/>
                        <a:ext cx="1923820" cy="514478"/>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Comp. Node #6</a:t>
                        </a:r>
                      </a:p>
                      <a:p>
                        <a:pPr algn="ctr"/>
                        <a:r>
                          <a:rPr lang="en-US" dirty="0">
                            <a:solidFill>
                              <a:srgbClr val="00B0F0"/>
                            </a:solidFill>
                          </a:rPr>
                          <a:t>Subspace #2</a:t>
                        </a:r>
                        <a:endParaRPr dirty="0">
                          <a:solidFill>
                            <a:srgbClr val="00B0F0"/>
                          </a:solidFill>
                        </a:endParaRPr>
                      </a:p>
                    </p:txBody>
                  </p:sp>
                  <p:sp>
                    <p:nvSpPr>
                      <p:cNvPr id="52" name="Rectangle 51">
                        <a:extLst>
                          <a:ext uri="{FF2B5EF4-FFF2-40B4-BE49-F238E27FC236}">
                            <a16:creationId xmlns:a16="http://schemas.microsoft.com/office/drawing/2014/main" id="{D219B6D3-FC1F-F04A-9C85-6120F3790888}"/>
                          </a:ext>
                        </a:extLst>
                      </p:cNvPr>
                      <p:cNvSpPr/>
                      <p:nvPr/>
                    </p:nvSpPr>
                    <p:spPr>
                      <a:xfrm>
                        <a:off x="6959113" y="5809622"/>
                        <a:ext cx="1923820" cy="514478"/>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Comp. Node #P</a:t>
                        </a:r>
                      </a:p>
                      <a:p>
                        <a:pPr algn="ctr"/>
                        <a:r>
                          <a:rPr lang="en-US" dirty="0">
                            <a:solidFill>
                              <a:srgbClr val="00B0F0"/>
                            </a:solidFill>
                          </a:rPr>
                          <a:t>Subspace #M</a:t>
                        </a:r>
                        <a:endParaRPr dirty="0">
                          <a:solidFill>
                            <a:srgbClr val="00B0F0"/>
                          </a:solidFill>
                        </a:endParaRPr>
                      </a:p>
                    </p:txBody>
                  </p:sp>
                </p:grpSp>
                <p:cxnSp>
                  <p:nvCxnSpPr>
                    <p:cNvPr id="70" name="Straight Arrow Connector 69">
                      <a:extLst>
                        <a:ext uri="{FF2B5EF4-FFF2-40B4-BE49-F238E27FC236}">
                          <a16:creationId xmlns:a16="http://schemas.microsoft.com/office/drawing/2014/main" id="{C5D5F123-B98D-8A4C-AFB6-E04A12A700FF}"/>
                        </a:ext>
                      </a:extLst>
                    </p:cNvPr>
                    <p:cNvCxnSpPr>
                      <a:cxnSpLocks/>
                    </p:cNvCxnSpPr>
                    <p:nvPr/>
                  </p:nvCxnSpPr>
                  <p:spPr>
                    <a:xfrm flipV="1">
                      <a:off x="5302968" y="2601918"/>
                      <a:ext cx="1714070" cy="12673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E64C1F75-9263-4346-9A3B-68FA200D2BE8}"/>
                        </a:ext>
                      </a:extLst>
                    </p:cNvPr>
                    <p:cNvCxnSpPr>
                      <a:cxnSpLocks/>
                    </p:cNvCxnSpPr>
                    <p:nvPr/>
                  </p:nvCxnSpPr>
                  <p:spPr>
                    <a:xfrm>
                      <a:off x="5302968" y="3869315"/>
                      <a:ext cx="1714070" cy="56446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grpSp>
        <p:sp>
          <p:nvSpPr>
            <p:cNvPr id="46" name="Rectangle 45">
              <a:extLst>
                <a:ext uri="{FF2B5EF4-FFF2-40B4-BE49-F238E27FC236}">
                  <a16:creationId xmlns:a16="http://schemas.microsoft.com/office/drawing/2014/main" id="{0B151DE2-6CBC-F243-B48F-D2ED85E0B18E}"/>
                </a:ext>
              </a:extLst>
            </p:cNvPr>
            <p:cNvSpPr/>
            <p:nvPr/>
          </p:nvSpPr>
          <p:spPr>
            <a:xfrm rot="16200000">
              <a:off x="8743129" y="3936187"/>
              <a:ext cx="1224339" cy="31730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50000"/>
                    </a:schemeClr>
                  </a:solidFill>
                </a:rPr>
                <a:t>Chain #2</a:t>
              </a:r>
              <a:endParaRPr dirty="0">
                <a:solidFill>
                  <a:schemeClr val="bg1">
                    <a:lumMod val="50000"/>
                  </a:schemeClr>
                </a:solidFill>
              </a:endParaRPr>
            </a:p>
          </p:txBody>
        </p:sp>
        <p:sp>
          <p:nvSpPr>
            <p:cNvPr id="53" name="Rectangle 52">
              <a:extLst>
                <a:ext uri="{FF2B5EF4-FFF2-40B4-BE49-F238E27FC236}">
                  <a16:creationId xmlns:a16="http://schemas.microsoft.com/office/drawing/2014/main" id="{C58715BF-6614-7544-81E5-ED6E34F8079A}"/>
                </a:ext>
              </a:extLst>
            </p:cNvPr>
            <p:cNvSpPr/>
            <p:nvPr/>
          </p:nvSpPr>
          <p:spPr>
            <a:xfrm rot="16200000">
              <a:off x="8828357" y="5418549"/>
              <a:ext cx="1127167" cy="31730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50000"/>
                    </a:schemeClr>
                  </a:solidFill>
                </a:rPr>
                <a:t>Chain #K</a:t>
              </a:r>
              <a:endParaRPr dirty="0">
                <a:solidFill>
                  <a:schemeClr val="bg1">
                    <a:lumMod val="50000"/>
                  </a:schemeClr>
                </a:solidFill>
              </a:endParaRPr>
            </a:p>
          </p:txBody>
        </p:sp>
      </p:grpSp>
    </p:spTree>
    <p:extLst>
      <p:ext uri="{BB962C8B-B14F-4D97-AF65-F5344CB8AC3E}">
        <p14:creationId xmlns:p14="http://schemas.microsoft.com/office/powerpoint/2010/main" val="1836376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0E038-BEDD-214D-B60C-86E02B40F6D6}"/>
              </a:ext>
            </a:extLst>
          </p:cNvPr>
          <p:cNvSpPr txBox="1">
            <a:spLocks/>
          </p:cNvSpPr>
          <p:nvPr/>
        </p:nvSpPr>
        <p:spPr>
          <a:xfrm>
            <a:off x="564373" y="281706"/>
            <a:ext cx="10515600" cy="6839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AHMI Algorithm</a:t>
            </a:r>
          </a:p>
        </p:txBody>
      </p:sp>
      <p:sp>
        <p:nvSpPr>
          <p:cNvPr id="3" name="TextBox 2">
            <a:extLst>
              <a:ext uri="{FF2B5EF4-FFF2-40B4-BE49-F238E27FC236}">
                <a16:creationId xmlns:a16="http://schemas.microsoft.com/office/drawing/2014/main" id="{363AF173-41D9-3445-8A52-63225DFCC632}"/>
              </a:ext>
            </a:extLst>
          </p:cNvPr>
          <p:cNvSpPr txBox="1"/>
          <p:nvPr/>
        </p:nvSpPr>
        <p:spPr>
          <a:xfrm>
            <a:off x="389030" y="1135412"/>
            <a:ext cx="11193370" cy="646331"/>
          </a:xfrm>
          <a:prstGeom prst="rect">
            <a:avLst/>
          </a:prstGeom>
          <a:noFill/>
        </p:spPr>
        <p:txBody>
          <a:bodyPr wrap="square" rtlCol="0">
            <a:spAutoFit/>
          </a:bodyPr>
          <a:lstStyle/>
          <a:p>
            <a:r>
              <a:rPr lang="en" dirty="0">
                <a:solidFill>
                  <a:schemeClr val="accent6">
                    <a:lumMod val="50000"/>
                  </a:schemeClr>
                </a:solidFill>
              </a:rPr>
              <a:t>Samples from different subspaces can be reweighted by integrating over subspaces using </a:t>
            </a:r>
            <a:r>
              <a:rPr lang="de-DE" b="1" dirty="0">
                <a:solidFill>
                  <a:schemeClr val="accent6">
                    <a:lumMod val="50000"/>
                  </a:schemeClr>
                </a:solidFill>
              </a:rPr>
              <a:t>Adaptive </a:t>
            </a:r>
            <a:r>
              <a:rPr lang="de-DE" b="1" dirty="0" err="1">
                <a:solidFill>
                  <a:schemeClr val="accent6">
                    <a:lumMod val="50000"/>
                  </a:schemeClr>
                </a:solidFill>
              </a:rPr>
              <a:t>Harmonic</a:t>
            </a:r>
            <a:r>
              <a:rPr lang="de-DE" b="1" dirty="0">
                <a:solidFill>
                  <a:schemeClr val="accent6">
                    <a:lumMod val="50000"/>
                  </a:schemeClr>
                </a:solidFill>
              </a:rPr>
              <a:t> </a:t>
            </a:r>
            <a:r>
              <a:rPr lang="de-DE" b="1" dirty="0" err="1">
                <a:solidFill>
                  <a:schemeClr val="accent6">
                    <a:lumMod val="50000"/>
                  </a:schemeClr>
                </a:solidFill>
              </a:rPr>
              <a:t>Mean</a:t>
            </a:r>
            <a:r>
              <a:rPr lang="de-DE" b="1" dirty="0">
                <a:solidFill>
                  <a:schemeClr val="accent6">
                    <a:lumMod val="50000"/>
                  </a:schemeClr>
                </a:solidFill>
              </a:rPr>
              <a:t> </a:t>
            </a:r>
            <a:r>
              <a:rPr lang="de-DE" b="1" dirty="0" err="1">
                <a:solidFill>
                  <a:schemeClr val="accent6">
                    <a:lumMod val="50000"/>
                  </a:schemeClr>
                </a:solidFill>
              </a:rPr>
              <a:t>Algorithm</a:t>
            </a:r>
            <a:r>
              <a:rPr lang="de-DE" b="1" dirty="0">
                <a:solidFill>
                  <a:schemeClr val="accent6">
                    <a:lumMod val="50000"/>
                  </a:schemeClr>
                </a:solidFill>
              </a:rPr>
              <a:t> (AHMI)</a:t>
            </a:r>
            <a:r>
              <a:rPr lang="en" dirty="0">
                <a:solidFill>
                  <a:schemeClr val="accent6">
                    <a:lumMod val="50000"/>
                  </a:schemeClr>
                </a:solidFill>
              </a:rPr>
              <a:t> [</a:t>
            </a:r>
            <a:r>
              <a:rPr lang="de-DE" dirty="0" err="1">
                <a:solidFill>
                  <a:schemeClr val="accent6">
                    <a:lumMod val="50000"/>
                  </a:schemeClr>
                </a:solidFill>
              </a:rPr>
              <a:t>A.Caldwell</a:t>
            </a:r>
            <a:r>
              <a:rPr lang="de-DE" dirty="0">
                <a:solidFill>
                  <a:schemeClr val="accent6">
                    <a:lumMod val="50000"/>
                  </a:schemeClr>
                </a:solidFill>
              </a:rPr>
              <a:t>, R.C. Schick, </a:t>
            </a:r>
            <a:r>
              <a:rPr lang="de-DE" dirty="0" err="1">
                <a:solidFill>
                  <a:schemeClr val="accent6">
                    <a:lumMod val="50000"/>
                  </a:schemeClr>
                </a:solidFill>
              </a:rPr>
              <a:t>O.Schulz</a:t>
            </a:r>
            <a:r>
              <a:rPr lang="de-DE" dirty="0">
                <a:solidFill>
                  <a:schemeClr val="accent6">
                    <a:lumMod val="50000"/>
                  </a:schemeClr>
                </a:solidFill>
              </a:rPr>
              <a:t>, </a:t>
            </a:r>
            <a:r>
              <a:rPr lang="de-DE" dirty="0" err="1">
                <a:solidFill>
                  <a:schemeClr val="accent6">
                    <a:lumMod val="50000"/>
                  </a:schemeClr>
                </a:solidFill>
              </a:rPr>
              <a:t>M.Szalay</a:t>
            </a:r>
            <a:r>
              <a:rPr lang="de-DE" dirty="0">
                <a:solidFill>
                  <a:schemeClr val="accent6">
                    <a:lumMod val="50000"/>
                  </a:schemeClr>
                </a:solidFill>
              </a:rPr>
              <a:t>  </a:t>
            </a:r>
            <a:r>
              <a:rPr lang="de-DE" dirty="0">
                <a:solidFill>
                  <a:schemeClr val="accent6">
                    <a:lumMod val="50000"/>
                  </a:schemeClr>
                </a:solidFill>
                <a:hlinkClick r:id="rId3">
                  <a:extLst>
                    <a:ext uri="{A12FA001-AC4F-418D-AE19-62706E023703}">
                      <ahyp:hlinkClr xmlns:ahyp="http://schemas.microsoft.com/office/drawing/2018/hyperlinkcolor" val="tx"/>
                    </a:ext>
                  </a:extLst>
                </a:hlinkClick>
              </a:rPr>
              <a:t>arXiv:1808.08051</a:t>
            </a:r>
            <a:r>
              <a:rPr lang="en" dirty="0">
                <a:solidFill>
                  <a:schemeClr val="accent6">
                    <a:lumMod val="50000"/>
                  </a:schemeClr>
                </a:solidFill>
              </a:rPr>
              <a:t>] implemented in </a:t>
            </a:r>
            <a:r>
              <a:rPr lang="en" dirty="0" err="1">
                <a:solidFill>
                  <a:schemeClr val="accent6">
                    <a:lumMod val="50000"/>
                  </a:schemeClr>
                </a:solidFill>
              </a:rPr>
              <a:t>BAT.jl</a:t>
            </a:r>
            <a:r>
              <a:rPr lang="en" dirty="0">
                <a:solidFill>
                  <a:schemeClr val="accent6">
                    <a:lumMod val="50000"/>
                  </a:schemeClr>
                </a:solidFill>
              </a:rPr>
              <a:t>:</a:t>
            </a:r>
          </a:p>
        </p:txBody>
      </p:sp>
      <p:sp>
        <p:nvSpPr>
          <p:cNvPr id="5" name="Date Placeholder 4">
            <a:extLst>
              <a:ext uri="{FF2B5EF4-FFF2-40B4-BE49-F238E27FC236}">
                <a16:creationId xmlns:a16="http://schemas.microsoft.com/office/drawing/2014/main" id="{CCF5217D-1C2C-2942-A4A6-AA69734D6F3E}"/>
              </a:ext>
            </a:extLst>
          </p:cNvPr>
          <p:cNvSpPr>
            <a:spLocks noGrp="1"/>
          </p:cNvSpPr>
          <p:nvPr>
            <p:ph type="dt" sz="half" idx="10"/>
          </p:nvPr>
        </p:nvSpPr>
        <p:spPr/>
        <p:txBody>
          <a:bodyPr/>
          <a:lstStyle/>
          <a:p>
            <a:r>
              <a:rPr lang="de-DE"/>
              <a:t>13.08.2019</a:t>
            </a:r>
            <a:endParaRPr lang="en-US"/>
          </a:p>
        </p:txBody>
      </p:sp>
      <p:sp>
        <p:nvSpPr>
          <p:cNvPr id="7" name="Slide Number Placeholder 6">
            <a:extLst>
              <a:ext uri="{FF2B5EF4-FFF2-40B4-BE49-F238E27FC236}">
                <a16:creationId xmlns:a16="http://schemas.microsoft.com/office/drawing/2014/main" id="{DA1E66AD-EFCD-B54E-925E-6E8EB184A804}"/>
              </a:ext>
            </a:extLst>
          </p:cNvPr>
          <p:cNvSpPr>
            <a:spLocks noGrp="1"/>
          </p:cNvSpPr>
          <p:nvPr>
            <p:ph type="sldNum" sz="quarter" idx="12"/>
          </p:nvPr>
        </p:nvSpPr>
        <p:spPr/>
        <p:txBody>
          <a:bodyPr/>
          <a:lstStyle/>
          <a:p>
            <a:fld id="{2C9E69F3-FDD2-AA48-8EEE-76F2CC8FE055}" type="slidenum">
              <a:rPr lang="en-US" smtClean="0"/>
              <a:t>23</a:t>
            </a:fld>
            <a:endParaRPr lang="en-US"/>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75339A44-0FDF-F044-8C71-9255ECA53AA9}"/>
                  </a:ext>
                </a:extLst>
              </p:cNvPr>
              <p:cNvSpPr/>
              <p:nvPr/>
            </p:nvSpPr>
            <p:spPr>
              <a:xfrm>
                <a:off x="389030" y="2216296"/>
                <a:ext cx="6096000" cy="4035335"/>
              </a:xfrm>
              <a:prstGeom prst="rect">
                <a:avLst/>
              </a:prstGeom>
            </p:spPr>
            <p:txBody>
              <a:bodyPr>
                <a:spAutoFit/>
              </a:bodyPr>
              <a:lstStyle/>
              <a:p>
                <a:r>
                  <a:rPr lang="en-US" dirty="0"/>
                  <a:t>We are interested in solving </a:t>
                </a:r>
                <a:endParaRPr lang="uk-UA"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ar-AE" i="1" smtClean="0">
                          <a:solidFill>
                            <a:srgbClr val="C00000"/>
                          </a:solidFill>
                          <a:latin typeface="Cambria Math" panose="02040503050406030204" pitchFamily="18" charset="0"/>
                        </a:rPr>
                        <m:t>𝐼</m:t>
                      </m:r>
                      <m:r>
                        <a:rPr lang="ar-AE" i="1" smtClean="0">
                          <a:solidFill>
                            <a:srgbClr val="C00000"/>
                          </a:solidFill>
                          <a:latin typeface="Cambria Math" panose="02040503050406030204" pitchFamily="18" charset="0"/>
                        </a:rPr>
                        <m:t>=</m:t>
                      </m:r>
                      <m:nary>
                        <m:naryPr>
                          <m:ctrlPr>
                            <a:rPr lang="ar-AE" i="1">
                              <a:solidFill>
                                <a:srgbClr val="C00000"/>
                              </a:solidFill>
                              <a:latin typeface="Cambria Math" panose="02040503050406030204" pitchFamily="18" charset="0"/>
                            </a:rPr>
                          </m:ctrlPr>
                        </m:naryPr>
                        <m:sub>
                          <m:r>
                            <m:rPr>
                              <m:brk m:alnAt="23"/>
                            </m:rPr>
                            <a:rPr lang="el-GR" i="1">
                              <a:solidFill>
                                <a:srgbClr val="C00000"/>
                              </a:solidFill>
                              <a:latin typeface="Cambria Math" panose="02040503050406030204" pitchFamily="18" charset="0"/>
                            </a:rPr>
                            <m:t>Ω</m:t>
                          </m:r>
                        </m:sub>
                        <m:sup>
                          <m:r>
                            <a:rPr lang="ar-AE" i="1">
                              <a:solidFill>
                                <a:srgbClr val="C00000"/>
                              </a:solidFill>
                              <a:latin typeface="Cambria Math" panose="02040503050406030204" pitchFamily="18" charset="0"/>
                            </a:rPr>
                            <m:t> </m:t>
                          </m:r>
                        </m:sup>
                        <m:e>
                          <m:r>
                            <a:rPr lang="ar-AE" i="1">
                              <a:solidFill>
                                <a:srgbClr val="C00000"/>
                              </a:solidFill>
                              <a:latin typeface="Cambria Math" panose="02040503050406030204" pitchFamily="18" charset="0"/>
                            </a:rPr>
                            <m:t>𝑓</m:t>
                          </m:r>
                          <m:d>
                            <m:dPr>
                              <m:ctrlPr>
                                <a:rPr lang="ar-AE" i="1">
                                  <a:solidFill>
                                    <a:srgbClr val="C00000"/>
                                  </a:solidFill>
                                  <a:latin typeface="Cambria Math" panose="02040503050406030204" pitchFamily="18" charset="0"/>
                                </a:rPr>
                              </m:ctrlPr>
                            </m:dPr>
                            <m:e>
                              <m:r>
                                <a:rPr lang="ar-AE" i="1">
                                  <a:solidFill>
                                    <a:srgbClr val="C00000"/>
                                  </a:solidFill>
                                  <a:latin typeface="Cambria Math" panose="02040503050406030204" pitchFamily="18" charset="0"/>
                                </a:rPr>
                                <m:t>𝜆</m:t>
                              </m:r>
                            </m:e>
                          </m:d>
                          <m:r>
                            <a:rPr lang="ar-AE" i="1">
                              <a:solidFill>
                                <a:srgbClr val="C00000"/>
                              </a:solidFill>
                              <a:latin typeface="Cambria Math" panose="02040503050406030204" pitchFamily="18" charset="0"/>
                            </a:rPr>
                            <m:t>𝑑</m:t>
                          </m:r>
                          <m:r>
                            <a:rPr lang="ar-AE" i="1">
                              <a:solidFill>
                                <a:srgbClr val="C00000"/>
                              </a:solidFill>
                              <a:latin typeface="Cambria Math" panose="02040503050406030204" pitchFamily="18" charset="0"/>
                            </a:rPr>
                            <m:t>𝜆</m:t>
                          </m:r>
                        </m:e>
                      </m:nary>
                      <m:r>
                        <a:rPr lang="en-US">
                          <a:latin typeface="Cambria Math" panose="02040503050406030204" pitchFamily="18" charset="0"/>
                        </a:rPr>
                        <m:t>, </m:t>
                      </m:r>
                    </m:oMath>
                  </m:oMathPara>
                </a14:m>
                <a:endParaRPr lang="en-US" dirty="0"/>
              </a:p>
              <a:p>
                <a:r>
                  <a:rPr lang="en-US" dirty="0"/>
                  <a:t>where </a:t>
                </a:r>
                <a14:m>
                  <m:oMath xmlns:m="http://schemas.openxmlformats.org/officeDocument/2006/math">
                    <m:r>
                      <a:rPr lang="ar-AE" i="1">
                        <a:latin typeface="Cambria Math" panose="02040503050406030204" pitchFamily="18" charset="0"/>
                      </a:rPr>
                      <m:t>𝑓</m:t>
                    </m:r>
                    <m:d>
                      <m:dPr>
                        <m:ctrlPr>
                          <a:rPr lang="ar-AE" i="1">
                            <a:latin typeface="Cambria Math" panose="02040503050406030204" pitchFamily="18" charset="0"/>
                          </a:rPr>
                        </m:ctrlPr>
                      </m:dPr>
                      <m:e>
                        <m:r>
                          <a:rPr lang="ar-AE" i="1">
                            <a:latin typeface="Cambria Math" panose="02040503050406030204" pitchFamily="18" charset="0"/>
                          </a:rPr>
                          <m:t>𝜆</m:t>
                        </m:r>
                      </m:e>
                    </m:d>
                    <m:r>
                      <a:rPr lang="en-US" i="1">
                        <a:latin typeface="Cambria Math" panose="02040503050406030204" pitchFamily="18" charset="0"/>
                      </a:rPr>
                      <m:t>&gt;0</m:t>
                    </m:r>
                  </m:oMath>
                </a14:m>
                <a:r>
                  <a:rPr lang="en-US" dirty="0"/>
                  <a:t> and </a:t>
                </a:r>
                <a14:m>
                  <m:oMath xmlns:m="http://schemas.openxmlformats.org/officeDocument/2006/math">
                    <m:r>
                      <m:rPr>
                        <m:brk m:alnAt="23"/>
                      </m:rPr>
                      <a:rPr lang="el-GR" i="1">
                        <a:latin typeface="Cambria Math" panose="02040503050406030204" pitchFamily="18" charset="0"/>
                      </a:rPr>
                      <m:t>Ω</m:t>
                    </m:r>
                  </m:oMath>
                </a14:m>
                <a:r>
                  <a:rPr lang="en-US" dirty="0"/>
                  <a:t> is the support of the function.</a:t>
                </a:r>
              </a:p>
              <a:p>
                <a:pPr algn="ctr"/>
                <a:endParaRPr lang="uk-UA" dirty="0"/>
              </a:p>
              <a:p>
                <a:pPr algn="ctr"/>
                <a14:m>
                  <m:oMath xmlns:m="http://schemas.openxmlformats.org/officeDocument/2006/math">
                    <m:sSub>
                      <m:sSubPr>
                        <m:ctrlPr>
                          <a:rPr lang="en-US" i="1" smtClean="0">
                            <a:solidFill>
                              <a:schemeClr val="accent1">
                                <a:lumMod val="50000"/>
                              </a:schemeClr>
                            </a:solidFill>
                            <a:latin typeface="Cambria Math" panose="02040503050406030204" pitchFamily="18" charset="0"/>
                          </a:rPr>
                        </m:ctrlPr>
                      </m:sSubPr>
                      <m:e>
                        <m:r>
                          <a:rPr lang="en-US" i="1">
                            <a:solidFill>
                              <a:schemeClr val="accent1">
                                <a:lumMod val="50000"/>
                              </a:schemeClr>
                            </a:solidFill>
                            <a:latin typeface="Cambria Math" panose="02040503050406030204" pitchFamily="18" charset="0"/>
                          </a:rPr>
                          <m:t>𝐼</m:t>
                        </m:r>
                      </m:e>
                      <m:sub>
                        <m:r>
                          <a:rPr lang="en-US" i="1">
                            <a:solidFill>
                              <a:schemeClr val="accent1">
                                <a:lumMod val="50000"/>
                              </a:schemeClr>
                            </a:solidFill>
                            <a:latin typeface="Cambria Math" panose="02040503050406030204" pitchFamily="18" charset="0"/>
                            <a:ea typeface="Cambria Math" panose="02040503050406030204" pitchFamily="18" charset="0"/>
                          </a:rPr>
                          <m:t>∆</m:t>
                        </m:r>
                      </m:sub>
                    </m:sSub>
                    <m:r>
                      <a:rPr lang="ar-AE" i="1">
                        <a:solidFill>
                          <a:schemeClr val="accent1">
                            <a:lumMod val="50000"/>
                          </a:schemeClr>
                        </a:solidFill>
                        <a:latin typeface="Cambria Math" panose="02040503050406030204" pitchFamily="18" charset="0"/>
                      </a:rPr>
                      <m:t>=</m:t>
                    </m:r>
                    <m:nary>
                      <m:naryPr>
                        <m:ctrlPr>
                          <a:rPr lang="ar-AE" i="1">
                            <a:solidFill>
                              <a:schemeClr val="accent1">
                                <a:lumMod val="50000"/>
                              </a:schemeClr>
                            </a:solidFill>
                            <a:latin typeface="Cambria Math" panose="02040503050406030204" pitchFamily="18" charset="0"/>
                          </a:rPr>
                        </m:ctrlPr>
                      </m:naryPr>
                      <m:sub>
                        <m:r>
                          <a:rPr lang="en-US" i="1">
                            <a:solidFill>
                              <a:schemeClr val="accent1">
                                <a:lumMod val="50000"/>
                              </a:schemeClr>
                            </a:solidFill>
                            <a:latin typeface="Cambria Math" panose="02040503050406030204" pitchFamily="18" charset="0"/>
                            <a:ea typeface="Cambria Math" panose="02040503050406030204" pitchFamily="18" charset="0"/>
                          </a:rPr>
                          <m:t>∆</m:t>
                        </m:r>
                      </m:sub>
                      <m:sup>
                        <m:r>
                          <a:rPr lang="ar-AE" i="1">
                            <a:solidFill>
                              <a:schemeClr val="accent1">
                                <a:lumMod val="50000"/>
                              </a:schemeClr>
                            </a:solidFill>
                            <a:latin typeface="Cambria Math" panose="02040503050406030204" pitchFamily="18" charset="0"/>
                          </a:rPr>
                          <m:t> </m:t>
                        </m:r>
                      </m:sup>
                      <m:e>
                        <m:r>
                          <a:rPr lang="ar-AE" i="1">
                            <a:solidFill>
                              <a:schemeClr val="accent1">
                                <a:lumMod val="50000"/>
                              </a:schemeClr>
                            </a:solidFill>
                            <a:latin typeface="Cambria Math" panose="02040503050406030204" pitchFamily="18" charset="0"/>
                          </a:rPr>
                          <m:t>𝑓</m:t>
                        </m:r>
                        <m:d>
                          <m:dPr>
                            <m:ctrlPr>
                              <a:rPr lang="ar-AE" i="1">
                                <a:solidFill>
                                  <a:schemeClr val="accent1">
                                    <a:lumMod val="50000"/>
                                  </a:schemeClr>
                                </a:solidFill>
                                <a:latin typeface="Cambria Math" panose="02040503050406030204" pitchFamily="18" charset="0"/>
                              </a:rPr>
                            </m:ctrlPr>
                          </m:dPr>
                          <m:e>
                            <m:r>
                              <a:rPr lang="ar-AE" i="1">
                                <a:solidFill>
                                  <a:schemeClr val="accent1">
                                    <a:lumMod val="50000"/>
                                  </a:schemeClr>
                                </a:solidFill>
                                <a:latin typeface="Cambria Math" panose="02040503050406030204" pitchFamily="18" charset="0"/>
                              </a:rPr>
                              <m:t>𝜆</m:t>
                            </m:r>
                          </m:e>
                        </m:d>
                        <m:r>
                          <a:rPr lang="ar-AE" i="1">
                            <a:solidFill>
                              <a:schemeClr val="accent1">
                                <a:lumMod val="50000"/>
                              </a:schemeClr>
                            </a:solidFill>
                            <a:latin typeface="Cambria Math" panose="02040503050406030204" pitchFamily="18" charset="0"/>
                          </a:rPr>
                          <m:t>𝑑</m:t>
                        </m:r>
                        <m:r>
                          <a:rPr lang="ar-AE" i="1">
                            <a:solidFill>
                              <a:schemeClr val="accent1">
                                <a:lumMod val="50000"/>
                              </a:schemeClr>
                            </a:solidFill>
                            <a:latin typeface="Cambria Math" panose="02040503050406030204" pitchFamily="18" charset="0"/>
                          </a:rPr>
                          <m:t>𝜆</m:t>
                        </m:r>
                      </m:e>
                    </m:nary>
                  </m:oMath>
                </a14:m>
                <a:r>
                  <a:rPr lang="en-US" dirty="0">
                    <a:solidFill>
                      <a:schemeClr val="accent1">
                        <a:lumMod val="50000"/>
                      </a:schemeClr>
                    </a:solidFill>
                  </a:rPr>
                  <a:t>  </a:t>
                </a:r>
              </a:p>
              <a:p>
                <a:pPr algn="ctr"/>
                <a:endParaRPr lang="en-US" dirty="0"/>
              </a:p>
              <a:p>
                <a:pPr algn="ct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𝑟</m:t>
                      </m:r>
                      <m:r>
                        <a:rPr lang="en-US">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ea typeface="Cambria Math" panose="02040503050406030204" pitchFamily="18" charset="0"/>
                                </a:rPr>
                                <m:t>∆</m:t>
                              </m:r>
                            </m:sub>
                          </m:sSub>
                        </m:num>
                        <m:den>
                          <m:r>
                            <a:rPr lang="en-US" i="1">
                              <a:latin typeface="Cambria Math" panose="02040503050406030204" pitchFamily="18" charset="0"/>
                            </a:rPr>
                            <m:t>𝐼</m:t>
                          </m:r>
                        </m:den>
                      </m:f>
                      <m:r>
                        <a:rPr lang="en-US">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 </m:t>
                          </m:r>
                          <m:r>
                            <a:rPr lang="en-US" i="1">
                              <a:latin typeface="Cambria Math" panose="02040503050406030204" pitchFamily="18" charset="0"/>
                            </a:rPr>
                            <m:t>𝑟</m:t>
                          </m:r>
                        </m:e>
                      </m:acc>
                      <m:box>
                        <m:boxPr>
                          <m:ctrlPr>
                            <a:rPr lang="en-US" i="1">
                              <a:latin typeface="Cambria Math" panose="02040503050406030204" pitchFamily="18" charset="0"/>
                            </a:rPr>
                          </m:ctrlPr>
                        </m:boxPr>
                        <m:e>
                          <m:r>
                            <a:rPr lang="en-US" i="1">
                              <a:latin typeface="Cambria Math" panose="02040503050406030204" pitchFamily="18" charset="0"/>
                            </a:rPr>
                            <m:t>=</m:t>
                          </m:r>
                        </m:e>
                      </m:box>
                      <m:r>
                        <a:rPr lang="en-US" i="1">
                          <a:latin typeface="Cambria Math" panose="02040503050406030204" pitchFamily="18" charset="0"/>
                        </a:rPr>
                        <m:t>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m:rPr>
                                  <m:nor/>
                                </m:rPr>
                                <a:rPr lang="en-US">
                                  <a:latin typeface="Cambria Math" panose="02040503050406030204" pitchFamily="18" charset="0"/>
                                </a:rPr>
                                <m:t>N</m:t>
                              </m:r>
                            </m:e>
                            <m:sub>
                              <m:r>
                                <a:rPr lang="en-US" i="1">
                                  <a:latin typeface="Cambria Math" panose="02040503050406030204" pitchFamily="18" charset="0"/>
                                  <a:ea typeface="Cambria Math" panose="02040503050406030204" pitchFamily="18" charset="0"/>
                                </a:rPr>
                                <m:t>∆</m:t>
                              </m:r>
                            </m:sub>
                          </m:sSub>
                        </m:num>
                        <m:den>
                          <m:sSub>
                            <m:sSubPr>
                              <m:ctrlPr>
                                <a:rPr lang="en-US" i="1">
                                  <a:latin typeface="Cambria Math" panose="02040503050406030204" pitchFamily="18" charset="0"/>
                                </a:rPr>
                              </m:ctrlPr>
                            </m:sSubPr>
                            <m:e>
                              <m:r>
                                <m:rPr>
                                  <m:nor/>
                                </m:rPr>
                                <a:rPr lang="en-US">
                                  <a:latin typeface="Cambria Math" panose="02040503050406030204" pitchFamily="18" charset="0"/>
                                </a:rPr>
                                <m:t>N</m:t>
                              </m:r>
                            </m:e>
                            <m:sub>
                              <m:r>
                                <m:rPr>
                                  <m:brk m:alnAt="23"/>
                                </m:rPr>
                                <a:rPr lang="el-GR" i="1">
                                  <a:latin typeface="Cambria Math" panose="02040503050406030204" pitchFamily="18" charset="0"/>
                                </a:rPr>
                                <m:t>Ω</m:t>
                              </m:r>
                            </m:sub>
                          </m:sSub>
                        </m:den>
                      </m:f>
                      <m:r>
                        <a:rPr lang="en-US">
                          <a:latin typeface="Cambria Math" panose="02040503050406030204" pitchFamily="18" charset="0"/>
                          <a:ea typeface="Cambria Math" panose="02040503050406030204" pitchFamily="18" charset="0"/>
                        </a:rPr>
                        <m:t>⟶</m:t>
                      </m:r>
                      <m:r>
                        <m:rPr>
                          <m:sty m:val="p"/>
                        </m:rPr>
                        <a:rPr lang="en-US" b="0" i="0" smtClean="0">
                          <a:solidFill>
                            <a:schemeClr val="tx1">
                              <a:lumMod val="95000"/>
                              <a:lumOff val="5000"/>
                            </a:schemeClr>
                          </a:solidFill>
                          <a:latin typeface="Cambria Math" panose="02040503050406030204" pitchFamily="18" charset="0"/>
                          <a:ea typeface="Cambria Math" panose="02040503050406030204" pitchFamily="18" charset="0"/>
                        </a:rPr>
                        <m:t>I</m:t>
                      </m:r>
                      <m:r>
                        <a:rPr lang="en-US" b="0" i="0" smtClean="0">
                          <a:solidFill>
                            <a:schemeClr val="tx1">
                              <a:lumMod val="95000"/>
                              <a:lumOff val="5000"/>
                            </a:schemeClr>
                          </a:solidFill>
                          <a:latin typeface="Cambria Math" panose="02040503050406030204" pitchFamily="18" charset="0"/>
                          <a:ea typeface="Cambria Math" panose="02040503050406030204" pitchFamily="18" charset="0"/>
                        </a:rPr>
                        <m:t>=</m:t>
                      </m:r>
                      <m:sSub>
                        <m:sSubPr>
                          <m:ctrlPr>
                            <a:rPr lang="en-US" i="1">
                              <a:solidFill>
                                <a:schemeClr val="tx1">
                                  <a:lumMod val="95000"/>
                                  <a:lumOff val="5000"/>
                                </a:schemeClr>
                              </a:solidFill>
                              <a:latin typeface="Cambria Math" panose="02040503050406030204" pitchFamily="18" charset="0"/>
                            </a:rPr>
                          </m:ctrlPr>
                        </m:sSubPr>
                        <m:e>
                          <m:r>
                            <a:rPr lang="en-US" b="0" i="1">
                              <a:solidFill>
                                <a:schemeClr val="tx1">
                                  <a:lumMod val="95000"/>
                                  <a:lumOff val="5000"/>
                                </a:schemeClr>
                              </a:solidFill>
                              <a:latin typeface="Cambria Math" panose="02040503050406030204" pitchFamily="18" charset="0"/>
                            </a:rPr>
                            <m:t>𝐼</m:t>
                          </m:r>
                        </m:e>
                        <m:sub>
                          <m:r>
                            <a:rPr lang="en-US" b="0" i="1">
                              <a:solidFill>
                                <a:schemeClr val="tx1">
                                  <a:lumMod val="95000"/>
                                  <a:lumOff val="5000"/>
                                </a:schemeClr>
                              </a:solidFill>
                              <a:latin typeface="Cambria Math" panose="02040503050406030204" pitchFamily="18" charset="0"/>
                              <a:ea typeface="Cambria Math" panose="02040503050406030204" pitchFamily="18" charset="0"/>
                            </a:rPr>
                            <m:t>∆</m:t>
                          </m:r>
                        </m:sub>
                      </m:sSub>
                      <m:r>
                        <a:rPr lang="en-US" b="0" i="0" smtClean="0">
                          <a:solidFill>
                            <a:schemeClr val="tx1">
                              <a:lumMod val="95000"/>
                              <a:lumOff val="5000"/>
                            </a:schemeClr>
                          </a:solidFill>
                          <a:latin typeface="Cambria Math" panose="02040503050406030204" pitchFamily="18" charset="0"/>
                          <a:ea typeface="Cambria Math" panose="02040503050406030204" pitchFamily="18" charset="0"/>
                        </a:rPr>
                        <m:t>∗</m:t>
                      </m:r>
                      <m:f>
                        <m:fPr>
                          <m:ctrlPr>
                            <a:rPr lang="en-US" i="1" smtClean="0">
                              <a:solidFill>
                                <a:schemeClr val="tx1">
                                  <a:lumMod val="95000"/>
                                  <a:lumOff val="5000"/>
                                </a:schemeClr>
                              </a:solidFill>
                              <a:latin typeface="Cambria Math" panose="02040503050406030204" pitchFamily="18" charset="0"/>
                              <a:ea typeface="Cambria Math" panose="02040503050406030204" pitchFamily="18" charset="0"/>
                            </a:rPr>
                          </m:ctrlPr>
                        </m:fPr>
                        <m:num>
                          <m:r>
                            <a:rPr lang="en-US" b="0" i="1" smtClean="0">
                              <a:solidFill>
                                <a:schemeClr val="tx1">
                                  <a:lumMod val="95000"/>
                                  <a:lumOff val="5000"/>
                                </a:schemeClr>
                              </a:solidFill>
                              <a:latin typeface="Cambria Math" panose="02040503050406030204" pitchFamily="18" charset="0"/>
                              <a:ea typeface="Cambria Math" panose="02040503050406030204" pitchFamily="18" charset="0"/>
                            </a:rPr>
                            <m:t>1</m:t>
                          </m:r>
                        </m:num>
                        <m:den>
                          <m:acc>
                            <m:accPr>
                              <m:chr m:val="̂"/>
                              <m:ctrlPr>
                                <a:rPr lang="en-US" i="1">
                                  <a:solidFill>
                                    <a:schemeClr val="tx1">
                                      <a:lumMod val="95000"/>
                                      <a:lumOff val="5000"/>
                                    </a:schemeClr>
                                  </a:solidFill>
                                  <a:latin typeface="Cambria Math" panose="02040503050406030204" pitchFamily="18" charset="0"/>
                                </a:rPr>
                              </m:ctrlPr>
                            </m:accPr>
                            <m:e>
                              <m:r>
                                <a:rPr lang="en-US" b="0" i="1">
                                  <a:solidFill>
                                    <a:schemeClr val="tx1">
                                      <a:lumMod val="95000"/>
                                      <a:lumOff val="5000"/>
                                    </a:schemeClr>
                                  </a:solidFill>
                                  <a:latin typeface="Cambria Math" panose="02040503050406030204" pitchFamily="18" charset="0"/>
                                </a:rPr>
                                <m:t> </m:t>
                              </m:r>
                              <m:r>
                                <a:rPr lang="en-US" b="0" i="1">
                                  <a:solidFill>
                                    <a:schemeClr val="tx1">
                                      <a:lumMod val="95000"/>
                                      <a:lumOff val="5000"/>
                                    </a:schemeClr>
                                  </a:solidFill>
                                  <a:latin typeface="Cambria Math" panose="02040503050406030204" pitchFamily="18" charset="0"/>
                                </a:rPr>
                                <m:t>𝑟</m:t>
                              </m:r>
                            </m:e>
                          </m:acc>
                        </m:den>
                      </m:f>
                    </m:oMath>
                  </m:oMathPara>
                </a14:m>
                <a:endParaRPr lang="en-US" dirty="0"/>
              </a:p>
              <a:p>
                <a:pPr algn="ctr"/>
                <a:endParaRPr lang="en-US" dirty="0"/>
              </a:p>
              <a:p>
                <a:r>
                  <a:rPr lang="en" dirty="0"/>
                  <a:t>Evaluating </a:t>
                </a:r>
                <a14:m>
                  <m:oMath xmlns:m="http://schemas.openxmlformats.org/officeDocument/2006/math">
                    <m:r>
                      <a:rPr lang="ar-AE" i="1">
                        <a:latin typeface="Cambria Math" panose="02040503050406030204" pitchFamily="18" charset="0"/>
                      </a:rPr>
                      <m:t>𝐼</m:t>
                    </m:r>
                  </m:oMath>
                </a14:m>
                <a:r>
                  <a:rPr lang="en" dirty="0"/>
                  <a:t> reduces to integrating the function </a:t>
                </a:r>
                <a14:m>
                  <m:oMath xmlns:m="http://schemas.openxmlformats.org/officeDocument/2006/math">
                    <m:r>
                      <a:rPr lang="ar-AE" i="1">
                        <a:latin typeface="Cambria Math" panose="02040503050406030204" pitchFamily="18" charset="0"/>
                      </a:rPr>
                      <m:t>𝑓</m:t>
                    </m:r>
                    <m:d>
                      <m:dPr>
                        <m:ctrlPr>
                          <a:rPr lang="ar-AE" i="1">
                            <a:latin typeface="Cambria Math" panose="02040503050406030204" pitchFamily="18" charset="0"/>
                          </a:rPr>
                        </m:ctrlPr>
                      </m:dPr>
                      <m:e>
                        <m:r>
                          <a:rPr lang="ar-AE" i="1">
                            <a:latin typeface="Cambria Math" panose="02040503050406030204" pitchFamily="18" charset="0"/>
                          </a:rPr>
                          <m:t>𝜆</m:t>
                        </m:r>
                      </m:e>
                    </m:d>
                  </m:oMath>
                </a14:m>
                <a:r>
                  <a:rPr lang="en" dirty="0"/>
                  <a:t> over a well-chosen region </a:t>
                </a:r>
                <a14:m>
                  <m:oMath xmlns:m="http://schemas.openxmlformats.org/officeDocument/2006/math">
                    <m:r>
                      <a:rPr lang="en-US" i="1">
                        <a:latin typeface="Cambria Math" panose="02040503050406030204" pitchFamily="18" charset="0"/>
                        <a:ea typeface="Cambria Math" panose="02040503050406030204" pitchFamily="18" charset="0"/>
                      </a:rPr>
                      <m:t>∆∈</m:t>
                    </m:r>
                    <m:r>
                      <m:rPr>
                        <m:brk m:alnAt="23"/>
                      </m:rPr>
                      <a:rPr lang="el-GR" i="1">
                        <a:latin typeface="Cambria Math" panose="02040503050406030204" pitchFamily="18" charset="0"/>
                      </a:rPr>
                      <m:t>Ω</m:t>
                    </m:r>
                  </m:oMath>
                </a14:m>
                <a:r>
                  <a:rPr lang="en" dirty="0"/>
                  <a:t> around local modes, and multiplying the integral with </a:t>
                </a:r>
                <a14:m>
                  <m:oMath xmlns:m="http://schemas.openxmlformats.org/officeDocument/2006/math">
                    <m:r>
                      <a:rPr lang="en-US">
                        <a:latin typeface="Cambria Math" panose="02040503050406030204" pitchFamily="18" charset="0"/>
                      </a:rPr>
                      <m:t>1/</m:t>
                    </m:r>
                    <m:acc>
                      <m:accPr>
                        <m:chr m:val="̂"/>
                        <m:ctrlPr>
                          <a:rPr lang="en-US" i="1">
                            <a:latin typeface="Cambria Math" panose="02040503050406030204" pitchFamily="18" charset="0"/>
                          </a:rPr>
                        </m:ctrlPr>
                      </m:accPr>
                      <m:e>
                        <m:r>
                          <a:rPr lang="en-US" i="1">
                            <a:latin typeface="Cambria Math" panose="02040503050406030204" pitchFamily="18" charset="0"/>
                          </a:rPr>
                          <m:t> </m:t>
                        </m:r>
                        <m:r>
                          <a:rPr lang="en-US" i="1">
                            <a:latin typeface="Cambria Math" panose="02040503050406030204" pitchFamily="18" charset="0"/>
                          </a:rPr>
                          <m:t>𝑟</m:t>
                        </m:r>
                      </m:e>
                    </m:acc>
                  </m:oMath>
                </a14:m>
                <a:r>
                  <a:rPr lang="en-US" dirty="0"/>
                  <a:t>.</a:t>
                </a:r>
              </a:p>
              <a:p>
                <a:endParaRPr dirty="0"/>
              </a:p>
            </p:txBody>
          </p:sp>
        </mc:Choice>
        <mc:Fallback xmlns="">
          <p:sp>
            <p:nvSpPr>
              <p:cNvPr id="11" name="Rectangle 10">
                <a:extLst>
                  <a:ext uri="{FF2B5EF4-FFF2-40B4-BE49-F238E27FC236}">
                    <a16:creationId xmlns:a16="http://schemas.microsoft.com/office/drawing/2014/main" id="{75339A44-0FDF-F044-8C71-9255ECA53AA9}"/>
                  </a:ext>
                </a:extLst>
              </p:cNvPr>
              <p:cNvSpPr>
                <a:spLocks noRot="1" noChangeAspect="1" noMove="1" noResize="1" noEditPoints="1" noAdjustHandles="1" noChangeArrowheads="1" noChangeShapeType="1" noTextEdit="1"/>
              </p:cNvSpPr>
              <p:nvPr/>
            </p:nvSpPr>
            <p:spPr>
              <a:xfrm>
                <a:off x="389030" y="2216296"/>
                <a:ext cx="6096000" cy="4035335"/>
              </a:xfrm>
              <a:prstGeom prst="rect">
                <a:avLst/>
              </a:prstGeom>
              <a:blipFill>
                <a:blip r:embed="rId4"/>
                <a:stretch>
                  <a:fillRect l="-832" t="-21698"/>
                </a:stretch>
              </a:blipFill>
            </p:spPr>
            <p:txBody>
              <a:bodyPr/>
              <a:lstStyle/>
              <a:p>
                <a:r>
                  <a:rPr>
                    <a:noFill/>
                  </a:rPr>
                  <a:t> </a:t>
                </a:r>
              </a:p>
            </p:txBody>
          </p:sp>
        </mc:Fallback>
      </mc:AlternateContent>
      <p:grpSp>
        <p:nvGrpSpPr>
          <p:cNvPr id="22" name="Group 21">
            <a:extLst>
              <a:ext uri="{FF2B5EF4-FFF2-40B4-BE49-F238E27FC236}">
                <a16:creationId xmlns:a16="http://schemas.microsoft.com/office/drawing/2014/main" id="{18B07115-4C20-554D-A619-5826CFB348E4}"/>
              </a:ext>
            </a:extLst>
          </p:cNvPr>
          <p:cNvGrpSpPr/>
          <p:nvPr/>
        </p:nvGrpSpPr>
        <p:grpSpPr>
          <a:xfrm>
            <a:off x="7214608" y="2029917"/>
            <a:ext cx="4837484" cy="4658157"/>
            <a:chOff x="7214608" y="2029917"/>
            <a:chExt cx="4837484" cy="4658157"/>
          </a:xfrm>
        </p:grpSpPr>
        <p:pic>
          <p:nvPicPr>
            <p:cNvPr id="20" name="Graphic 19">
              <a:extLst>
                <a:ext uri="{FF2B5EF4-FFF2-40B4-BE49-F238E27FC236}">
                  <a16:creationId xmlns:a16="http://schemas.microsoft.com/office/drawing/2014/main" id="{9E7CF04D-96E6-2B45-84FE-0312421315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28618" y="2087953"/>
              <a:ext cx="4600121" cy="4600121"/>
            </a:xfrm>
            <a:prstGeom prst="rect">
              <a:avLst/>
            </a:prstGeom>
          </p:spPr>
        </p:pic>
        <p:sp>
          <p:nvSpPr>
            <p:cNvPr id="13" name="Frame 12">
              <a:extLst>
                <a:ext uri="{FF2B5EF4-FFF2-40B4-BE49-F238E27FC236}">
                  <a16:creationId xmlns:a16="http://schemas.microsoft.com/office/drawing/2014/main" id="{CED751DD-399F-424A-8DFA-52FC1D0AFBCC}"/>
                </a:ext>
              </a:extLst>
            </p:cNvPr>
            <p:cNvSpPr/>
            <p:nvPr/>
          </p:nvSpPr>
          <p:spPr>
            <a:xfrm>
              <a:off x="7214608" y="2029917"/>
              <a:ext cx="4828142" cy="4624756"/>
            </a:xfrm>
            <a:prstGeom prst="frame">
              <a:avLst>
                <a:gd name="adj1" fmla="val 1123"/>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rgbClr val="C00000"/>
                </a:solidFill>
              </a:endParaRP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9C006683-573B-AF48-A66C-E566F509D6D3}"/>
                    </a:ext>
                  </a:extLst>
                </p:cNvPr>
                <p:cNvSpPr/>
                <p:nvPr/>
              </p:nvSpPr>
              <p:spPr>
                <a:xfrm>
                  <a:off x="7325728" y="2124855"/>
                  <a:ext cx="57028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brk m:alnAt="23"/>
                          </m:rPr>
                          <a:rPr lang="el-GR" i="1" smtClean="0">
                            <a:solidFill>
                              <a:srgbClr val="C00000"/>
                            </a:solidFill>
                            <a:latin typeface="Cambria Math" panose="02040503050406030204" pitchFamily="18" charset="0"/>
                          </a:rPr>
                          <m:t>Ω</m:t>
                        </m:r>
                        <m:r>
                          <a:rPr lang="el-GR" b="0" i="1" smtClean="0">
                            <a:solidFill>
                              <a:srgbClr val="C00000"/>
                            </a:solidFill>
                            <a:latin typeface="Cambria Math" panose="02040503050406030204" pitchFamily="18" charset="0"/>
                          </a:rPr>
                          <m:t>, </m:t>
                        </m:r>
                        <m:r>
                          <a:rPr lang="el-GR" b="0" i="1" smtClean="0">
                            <a:solidFill>
                              <a:srgbClr val="C00000"/>
                            </a:solidFill>
                            <a:latin typeface="Cambria Math" panose="02040503050406030204" pitchFamily="18" charset="0"/>
                          </a:rPr>
                          <m:t>𝐼</m:t>
                        </m:r>
                      </m:oMath>
                    </m:oMathPara>
                  </a14:m>
                  <a:endParaRPr lang="el-GR" dirty="0">
                    <a:solidFill>
                      <a:srgbClr val="C00000"/>
                    </a:solidFill>
                  </a:endParaRPr>
                </a:p>
              </p:txBody>
            </p:sp>
          </mc:Choice>
          <mc:Fallback xmlns="">
            <p:sp>
              <p:nvSpPr>
                <p:cNvPr id="14" name="Rectangle 13">
                  <a:extLst>
                    <a:ext uri="{FF2B5EF4-FFF2-40B4-BE49-F238E27FC236}">
                      <a16:creationId xmlns:a16="http://schemas.microsoft.com/office/drawing/2014/main" id="{9C006683-573B-AF48-A66C-E566F509D6D3}"/>
                    </a:ext>
                  </a:extLst>
                </p:cNvPr>
                <p:cNvSpPr>
                  <a:spLocks noRot="1" noChangeAspect="1" noMove="1" noResize="1" noEditPoints="1" noAdjustHandles="1" noChangeArrowheads="1" noChangeShapeType="1" noTextEdit="1"/>
                </p:cNvSpPr>
                <p:nvPr/>
              </p:nvSpPr>
              <p:spPr>
                <a:xfrm>
                  <a:off x="7325728" y="2124855"/>
                  <a:ext cx="570284" cy="369332"/>
                </a:xfrm>
                <a:prstGeom prst="rect">
                  <a:avLst/>
                </a:prstGeom>
                <a:blipFill>
                  <a:blip r:embed="rId7"/>
                  <a:stretch>
                    <a:fillRect/>
                  </a:stretch>
                </a:blipFill>
              </p:spPr>
              <p:txBody>
                <a:bodyPr/>
                <a:lstStyle/>
                <a:p>
                  <a:r>
                    <a:rPr>
                      <a:noFill/>
                    </a:rPr>
                    <a:t> </a:t>
                  </a:r>
                </a:p>
              </p:txBody>
            </p:sp>
          </mc:Fallback>
        </mc:AlternateContent>
        <p:grpSp>
          <p:nvGrpSpPr>
            <p:cNvPr id="21" name="Group 20">
              <a:extLst>
                <a:ext uri="{FF2B5EF4-FFF2-40B4-BE49-F238E27FC236}">
                  <a16:creationId xmlns:a16="http://schemas.microsoft.com/office/drawing/2014/main" id="{976B62D9-06C9-914B-9378-54C46AE7EE5D}"/>
                </a:ext>
              </a:extLst>
            </p:cNvPr>
            <p:cNvGrpSpPr/>
            <p:nvPr/>
          </p:nvGrpSpPr>
          <p:grpSpPr>
            <a:xfrm>
              <a:off x="10450284" y="3262881"/>
              <a:ext cx="1601808" cy="1087275"/>
              <a:chOff x="10118238" y="3429000"/>
              <a:chExt cx="1206312" cy="1087275"/>
            </a:xfrm>
          </p:grpSpPr>
          <p:sp>
            <p:nvSpPr>
              <p:cNvPr id="16" name="Frame 15">
                <a:extLst>
                  <a:ext uri="{FF2B5EF4-FFF2-40B4-BE49-F238E27FC236}">
                    <a16:creationId xmlns:a16="http://schemas.microsoft.com/office/drawing/2014/main" id="{4E1B8CEA-D1C7-6049-B4D4-ADA3A1173B11}"/>
                  </a:ext>
                </a:extLst>
              </p:cNvPr>
              <p:cNvSpPr/>
              <p:nvPr/>
            </p:nvSpPr>
            <p:spPr>
              <a:xfrm>
                <a:off x="10118238" y="3429000"/>
                <a:ext cx="1099339" cy="1087275"/>
              </a:xfrm>
              <a:prstGeom prst="frame">
                <a:avLst>
                  <a:gd name="adj1" fmla="val 5929"/>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tx1"/>
                  </a:solidFill>
                </a:endParaRPr>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75A86249-98F8-AF45-BDA7-7A6B0DCB8D4D}"/>
                      </a:ext>
                    </a:extLst>
                  </p:cNvPr>
                  <p:cNvSpPr/>
                  <p:nvPr/>
                </p:nvSpPr>
                <p:spPr>
                  <a:xfrm>
                    <a:off x="10636605" y="3429000"/>
                    <a:ext cx="68794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ar-AE" b="1" i="1" smtClean="0">
                              <a:solidFill>
                                <a:schemeClr val="accent1">
                                  <a:lumMod val="50000"/>
                                </a:schemeClr>
                              </a:solidFill>
                              <a:latin typeface="Cambria Math" panose="02040503050406030204" pitchFamily="18" charset="0"/>
                              <a:ea typeface="Cambria Math" panose="02040503050406030204" pitchFamily="18" charset="0"/>
                            </a:rPr>
                            <m:t>∆</m:t>
                          </m:r>
                          <m:r>
                            <a:rPr lang="ar-AE" b="1" i="1" smtClean="0">
                              <a:solidFill>
                                <a:schemeClr val="accent1">
                                  <a:lumMod val="50000"/>
                                </a:schemeClr>
                              </a:solidFill>
                              <a:latin typeface="Cambria Math" panose="02040503050406030204" pitchFamily="18" charset="0"/>
                            </a:rPr>
                            <m:t>,</m:t>
                          </m:r>
                          <m:sSub>
                            <m:sSubPr>
                              <m:ctrlPr>
                                <a:rPr lang="ar-AE" b="1" i="1">
                                  <a:solidFill>
                                    <a:schemeClr val="accent1">
                                      <a:lumMod val="50000"/>
                                    </a:schemeClr>
                                  </a:solidFill>
                                  <a:latin typeface="Cambria Math" panose="02040503050406030204" pitchFamily="18" charset="0"/>
                                </a:rPr>
                              </m:ctrlPr>
                            </m:sSubPr>
                            <m:e>
                              <m:r>
                                <a:rPr lang="ar-AE" b="1" i="1">
                                  <a:solidFill>
                                    <a:schemeClr val="accent1">
                                      <a:lumMod val="50000"/>
                                    </a:schemeClr>
                                  </a:solidFill>
                                  <a:latin typeface="Cambria Math" panose="02040503050406030204" pitchFamily="18" charset="0"/>
                                </a:rPr>
                                <m:t>𝑰</m:t>
                              </m:r>
                            </m:e>
                            <m:sub>
                              <m:r>
                                <a:rPr lang="ar-AE" b="1" i="1">
                                  <a:solidFill>
                                    <a:schemeClr val="accent1">
                                      <a:lumMod val="50000"/>
                                    </a:schemeClr>
                                  </a:solidFill>
                                  <a:latin typeface="Cambria Math" panose="02040503050406030204" pitchFamily="18" charset="0"/>
                                  <a:ea typeface="Cambria Math" panose="02040503050406030204" pitchFamily="18" charset="0"/>
                                </a:rPr>
                                <m:t>∆</m:t>
                              </m:r>
                            </m:sub>
                          </m:sSub>
                        </m:oMath>
                      </m:oMathPara>
                    </a14:m>
                    <a:endParaRPr lang="ar-AE" b="1" dirty="0">
                      <a:solidFill>
                        <a:schemeClr val="accent1">
                          <a:lumMod val="50000"/>
                        </a:schemeClr>
                      </a:solidFill>
                    </a:endParaRPr>
                  </a:p>
                </p:txBody>
              </p:sp>
            </mc:Choice>
            <mc:Fallback xmlns="">
              <p:sp>
                <p:nvSpPr>
                  <p:cNvPr id="18" name="Rectangle 17">
                    <a:extLst>
                      <a:ext uri="{FF2B5EF4-FFF2-40B4-BE49-F238E27FC236}">
                        <a16:creationId xmlns:a16="http://schemas.microsoft.com/office/drawing/2014/main" id="{75A86249-98F8-AF45-BDA7-7A6B0DCB8D4D}"/>
                      </a:ext>
                    </a:extLst>
                  </p:cNvPr>
                  <p:cNvSpPr>
                    <a:spLocks noRot="1" noChangeAspect="1" noMove="1" noResize="1" noEditPoints="1" noAdjustHandles="1" noChangeArrowheads="1" noChangeShapeType="1" noTextEdit="1"/>
                  </p:cNvSpPr>
                  <p:nvPr/>
                </p:nvSpPr>
                <p:spPr>
                  <a:xfrm>
                    <a:off x="10636605" y="3429000"/>
                    <a:ext cx="687945" cy="369332"/>
                  </a:xfrm>
                  <a:prstGeom prst="rect">
                    <a:avLst/>
                  </a:prstGeom>
                  <a:blipFill>
                    <a:blip r:embed="rId8"/>
                    <a:stretch>
                      <a:fillRect t="-6667" b="-23333"/>
                    </a:stretch>
                  </a:blipFill>
                </p:spPr>
                <p:txBody>
                  <a:bodyPr/>
                  <a:lstStyle/>
                  <a:p>
                    <a:r>
                      <a:rPr>
                        <a:noFill/>
                      </a:rPr>
                      <a:t> </a:t>
                    </a:r>
                  </a:p>
                </p:txBody>
              </p:sp>
            </mc:Fallback>
          </mc:AlternateContent>
        </p:grpSp>
      </p:grpSp>
      <p:sp>
        <p:nvSpPr>
          <p:cNvPr id="6" name="Footer Placeholder 5">
            <a:extLst>
              <a:ext uri="{FF2B5EF4-FFF2-40B4-BE49-F238E27FC236}">
                <a16:creationId xmlns:a16="http://schemas.microsoft.com/office/drawing/2014/main" id="{80C8CF2A-21F7-4042-AF4D-15E4851F5093}"/>
              </a:ext>
            </a:extLst>
          </p:cNvPr>
          <p:cNvSpPr>
            <a:spLocks noGrp="1"/>
          </p:cNvSpPr>
          <p:nvPr>
            <p:ph type="ftr" sz="quarter" idx="11"/>
          </p:nvPr>
        </p:nvSpPr>
        <p:spPr/>
        <p:txBody>
          <a:bodyPr/>
          <a:lstStyle/>
          <a:p>
            <a:r>
              <a:rPr lang="en" dirty="0"/>
              <a:t>Application of Parallel MCMC Sampling for Proton Bunch Analysis in the AWAKE Experiment </a:t>
            </a:r>
            <a:endParaRPr lang="en-US" dirty="0"/>
          </a:p>
        </p:txBody>
      </p:sp>
    </p:spTree>
    <p:extLst>
      <p:ext uri="{BB962C8B-B14F-4D97-AF65-F5344CB8AC3E}">
        <p14:creationId xmlns:p14="http://schemas.microsoft.com/office/powerpoint/2010/main" val="10160212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0E038-BEDD-214D-B60C-86E02B40F6D6}"/>
              </a:ext>
            </a:extLst>
          </p:cNvPr>
          <p:cNvSpPr txBox="1">
            <a:spLocks/>
          </p:cNvSpPr>
          <p:nvPr/>
        </p:nvSpPr>
        <p:spPr>
          <a:xfrm>
            <a:off x="564373" y="281706"/>
            <a:ext cx="10515600" cy="6839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AHMI Algorithm</a:t>
            </a:r>
          </a:p>
        </p:txBody>
      </p:sp>
      <p:sp>
        <p:nvSpPr>
          <p:cNvPr id="3" name="TextBox 2">
            <a:extLst>
              <a:ext uri="{FF2B5EF4-FFF2-40B4-BE49-F238E27FC236}">
                <a16:creationId xmlns:a16="http://schemas.microsoft.com/office/drawing/2014/main" id="{363AF173-41D9-3445-8A52-63225DFCC632}"/>
              </a:ext>
            </a:extLst>
          </p:cNvPr>
          <p:cNvSpPr txBox="1"/>
          <p:nvPr/>
        </p:nvSpPr>
        <p:spPr>
          <a:xfrm>
            <a:off x="389030" y="1135412"/>
            <a:ext cx="11193370" cy="646331"/>
          </a:xfrm>
          <a:prstGeom prst="rect">
            <a:avLst/>
          </a:prstGeom>
          <a:noFill/>
        </p:spPr>
        <p:txBody>
          <a:bodyPr wrap="square" rtlCol="0">
            <a:spAutoFit/>
          </a:bodyPr>
          <a:lstStyle/>
          <a:p>
            <a:r>
              <a:rPr lang="en" dirty="0">
                <a:solidFill>
                  <a:schemeClr val="accent6">
                    <a:lumMod val="50000"/>
                  </a:schemeClr>
                </a:solidFill>
              </a:rPr>
              <a:t>Samples from different subspaces can be reweighted by integrating over subspaces using </a:t>
            </a:r>
            <a:r>
              <a:rPr lang="de-DE" b="1" dirty="0">
                <a:solidFill>
                  <a:schemeClr val="accent6">
                    <a:lumMod val="50000"/>
                  </a:schemeClr>
                </a:solidFill>
              </a:rPr>
              <a:t>Adaptive </a:t>
            </a:r>
            <a:r>
              <a:rPr lang="de-DE" b="1" dirty="0" err="1">
                <a:solidFill>
                  <a:schemeClr val="accent6">
                    <a:lumMod val="50000"/>
                  </a:schemeClr>
                </a:solidFill>
              </a:rPr>
              <a:t>Harmonic</a:t>
            </a:r>
            <a:r>
              <a:rPr lang="de-DE" b="1" dirty="0">
                <a:solidFill>
                  <a:schemeClr val="accent6">
                    <a:lumMod val="50000"/>
                  </a:schemeClr>
                </a:solidFill>
              </a:rPr>
              <a:t> </a:t>
            </a:r>
            <a:r>
              <a:rPr lang="de-DE" b="1" dirty="0" err="1">
                <a:solidFill>
                  <a:schemeClr val="accent6">
                    <a:lumMod val="50000"/>
                  </a:schemeClr>
                </a:solidFill>
              </a:rPr>
              <a:t>Mean</a:t>
            </a:r>
            <a:r>
              <a:rPr lang="de-DE" b="1" dirty="0">
                <a:solidFill>
                  <a:schemeClr val="accent6">
                    <a:lumMod val="50000"/>
                  </a:schemeClr>
                </a:solidFill>
              </a:rPr>
              <a:t> </a:t>
            </a:r>
            <a:r>
              <a:rPr lang="de-DE" b="1" dirty="0" err="1">
                <a:solidFill>
                  <a:schemeClr val="accent6">
                    <a:lumMod val="50000"/>
                  </a:schemeClr>
                </a:solidFill>
              </a:rPr>
              <a:t>Algorithm</a:t>
            </a:r>
            <a:r>
              <a:rPr lang="de-DE" b="1" dirty="0">
                <a:solidFill>
                  <a:schemeClr val="accent6">
                    <a:lumMod val="50000"/>
                  </a:schemeClr>
                </a:solidFill>
              </a:rPr>
              <a:t> (AHMI)</a:t>
            </a:r>
            <a:r>
              <a:rPr lang="en" dirty="0">
                <a:solidFill>
                  <a:schemeClr val="accent6">
                    <a:lumMod val="50000"/>
                  </a:schemeClr>
                </a:solidFill>
              </a:rPr>
              <a:t> [</a:t>
            </a:r>
            <a:r>
              <a:rPr lang="de-DE" dirty="0" err="1">
                <a:solidFill>
                  <a:schemeClr val="accent6">
                    <a:lumMod val="50000"/>
                  </a:schemeClr>
                </a:solidFill>
              </a:rPr>
              <a:t>A.Caldwell</a:t>
            </a:r>
            <a:r>
              <a:rPr lang="de-DE" dirty="0">
                <a:solidFill>
                  <a:schemeClr val="accent6">
                    <a:lumMod val="50000"/>
                  </a:schemeClr>
                </a:solidFill>
              </a:rPr>
              <a:t>, R.C. Schick, </a:t>
            </a:r>
            <a:r>
              <a:rPr lang="de-DE" dirty="0" err="1">
                <a:solidFill>
                  <a:schemeClr val="accent6">
                    <a:lumMod val="50000"/>
                  </a:schemeClr>
                </a:solidFill>
              </a:rPr>
              <a:t>O.Schulz</a:t>
            </a:r>
            <a:r>
              <a:rPr lang="de-DE" dirty="0">
                <a:solidFill>
                  <a:schemeClr val="accent6">
                    <a:lumMod val="50000"/>
                  </a:schemeClr>
                </a:solidFill>
              </a:rPr>
              <a:t>, </a:t>
            </a:r>
            <a:r>
              <a:rPr lang="de-DE" dirty="0" err="1">
                <a:solidFill>
                  <a:schemeClr val="accent6">
                    <a:lumMod val="50000"/>
                  </a:schemeClr>
                </a:solidFill>
              </a:rPr>
              <a:t>M.Szalay</a:t>
            </a:r>
            <a:r>
              <a:rPr lang="de-DE" dirty="0">
                <a:solidFill>
                  <a:schemeClr val="accent6">
                    <a:lumMod val="50000"/>
                  </a:schemeClr>
                </a:solidFill>
              </a:rPr>
              <a:t>  </a:t>
            </a:r>
            <a:r>
              <a:rPr lang="de-DE" dirty="0">
                <a:solidFill>
                  <a:schemeClr val="accent6">
                    <a:lumMod val="50000"/>
                  </a:schemeClr>
                </a:solidFill>
                <a:hlinkClick r:id="rId3">
                  <a:extLst>
                    <a:ext uri="{A12FA001-AC4F-418D-AE19-62706E023703}">
                      <ahyp:hlinkClr xmlns:ahyp="http://schemas.microsoft.com/office/drawing/2018/hyperlinkcolor" val="tx"/>
                    </a:ext>
                  </a:extLst>
                </a:hlinkClick>
              </a:rPr>
              <a:t>arXiv:1808.08051</a:t>
            </a:r>
            <a:r>
              <a:rPr lang="en" dirty="0">
                <a:solidFill>
                  <a:schemeClr val="accent6">
                    <a:lumMod val="50000"/>
                  </a:schemeClr>
                </a:solidFill>
              </a:rPr>
              <a:t>] implemented in </a:t>
            </a:r>
            <a:r>
              <a:rPr lang="en" dirty="0" err="1">
                <a:solidFill>
                  <a:schemeClr val="accent6">
                    <a:lumMod val="50000"/>
                  </a:schemeClr>
                </a:solidFill>
              </a:rPr>
              <a:t>BAT.jl</a:t>
            </a:r>
            <a:r>
              <a:rPr lang="en" dirty="0">
                <a:solidFill>
                  <a:schemeClr val="accent6">
                    <a:lumMod val="50000"/>
                  </a:schemeClr>
                </a:solidFill>
              </a:rPr>
              <a:t>:</a:t>
            </a:r>
          </a:p>
        </p:txBody>
      </p:sp>
      <p:sp>
        <p:nvSpPr>
          <p:cNvPr id="5" name="Date Placeholder 4">
            <a:extLst>
              <a:ext uri="{FF2B5EF4-FFF2-40B4-BE49-F238E27FC236}">
                <a16:creationId xmlns:a16="http://schemas.microsoft.com/office/drawing/2014/main" id="{CCF5217D-1C2C-2942-A4A6-AA69734D6F3E}"/>
              </a:ext>
            </a:extLst>
          </p:cNvPr>
          <p:cNvSpPr>
            <a:spLocks noGrp="1"/>
          </p:cNvSpPr>
          <p:nvPr>
            <p:ph type="dt" sz="half" idx="10"/>
          </p:nvPr>
        </p:nvSpPr>
        <p:spPr/>
        <p:txBody>
          <a:bodyPr/>
          <a:lstStyle/>
          <a:p>
            <a:r>
              <a:rPr lang="de-DE"/>
              <a:t>13.08.2019</a:t>
            </a:r>
            <a:endParaRPr lang="en-US" dirty="0"/>
          </a:p>
        </p:txBody>
      </p:sp>
      <p:sp>
        <p:nvSpPr>
          <p:cNvPr id="7" name="Slide Number Placeholder 6">
            <a:extLst>
              <a:ext uri="{FF2B5EF4-FFF2-40B4-BE49-F238E27FC236}">
                <a16:creationId xmlns:a16="http://schemas.microsoft.com/office/drawing/2014/main" id="{DA1E66AD-EFCD-B54E-925E-6E8EB184A804}"/>
              </a:ext>
            </a:extLst>
          </p:cNvPr>
          <p:cNvSpPr>
            <a:spLocks noGrp="1"/>
          </p:cNvSpPr>
          <p:nvPr>
            <p:ph type="sldNum" sz="quarter" idx="12"/>
          </p:nvPr>
        </p:nvSpPr>
        <p:spPr/>
        <p:txBody>
          <a:bodyPr/>
          <a:lstStyle/>
          <a:p>
            <a:fld id="{2C9E69F3-FDD2-AA48-8EEE-76F2CC8FE055}" type="slidenum">
              <a:rPr lang="en-US" smtClean="0"/>
              <a:t>24</a:t>
            </a:fld>
            <a:endParaRPr lang="en-US"/>
          </a:p>
        </p:txBody>
      </p:sp>
      <p:grpSp>
        <p:nvGrpSpPr>
          <p:cNvPr id="10" name="Group 9">
            <a:extLst>
              <a:ext uri="{FF2B5EF4-FFF2-40B4-BE49-F238E27FC236}">
                <a16:creationId xmlns:a16="http://schemas.microsoft.com/office/drawing/2014/main" id="{DE47A89B-7BF8-D042-892D-F2634FF348D8}"/>
              </a:ext>
            </a:extLst>
          </p:cNvPr>
          <p:cNvGrpSpPr/>
          <p:nvPr/>
        </p:nvGrpSpPr>
        <p:grpSpPr>
          <a:xfrm>
            <a:off x="7214608" y="2029917"/>
            <a:ext cx="4837484" cy="4658157"/>
            <a:chOff x="7214608" y="2029917"/>
            <a:chExt cx="4837484" cy="4658157"/>
          </a:xfrm>
        </p:grpSpPr>
        <p:pic>
          <p:nvPicPr>
            <p:cNvPr id="11" name="Graphic 10">
              <a:extLst>
                <a:ext uri="{FF2B5EF4-FFF2-40B4-BE49-F238E27FC236}">
                  <a16:creationId xmlns:a16="http://schemas.microsoft.com/office/drawing/2014/main" id="{B29E9C45-AE15-F846-A10E-A20BE92C31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28618" y="2087953"/>
              <a:ext cx="4600121" cy="4600121"/>
            </a:xfrm>
            <a:prstGeom prst="rect">
              <a:avLst/>
            </a:prstGeom>
          </p:spPr>
        </p:pic>
        <p:sp>
          <p:nvSpPr>
            <p:cNvPr id="13" name="Frame 12">
              <a:extLst>
                <a:ext uri="{FF2B5EF4-FFF2-40B4-BE49-F238E27FC236}">
                  <a16:creationId xmlns:a16="http://schemas.microsoft.com/office/drawing/2014/main" id="{D54B5507-FB6E-C348-BDB8-B9605BE2FDD4}"/>
                </a:ext>
              </a:extLst>
            </p:cNvPr>
            <p:cNvSpPr/>
            <p:nvPr/>
          </p:nvSpPr>
          <p:spPr>
            <a:xfrm>
              <a:off x="7214608" y="2029917"/>
              <a:ext cx="4828142" cy="4624756"/>
            </a:xfrm>
            <a:prstGeom prst="frame">
              <a:avLst>
                <a:gd name="adj1" fmla="val 1123"/>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rgbClr val="C00000"/>
                </a:solidFill>
              </a:endParaRP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C2F43B19-23B7-BE46-85DF-4D0EE19EB52B}"/>
                    </a:ext>
                  </a:extLst>
                </p:cNvPr>
                <p:cNvSpPr/>
                <p:nvPr/>
              </p:nvSpPr>
              <p:spPr>
                <a:xfrm>
                  <a:off x="7325728" y="2124855"/>
                  <a:ext cx="57028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brk m:alnAt="23"/>
                          </m:rPr>
                          <a:rPr lang="el-GR" i="1" smtClean="0">
                            <a:solidFill>
                              <a:srgbClr val="C00000"/>
                            </a:solidFill>
                            <a:latin typeface="Cambria Math" panose="02040503050406030204" pitchFamily="18" charset="0"/>
                          </a:rPr>
                          <m:t>Ω</m:t>
                        </m:r>
                        <m:r>
                          <a:rPr lang="el-GR" b="0" i="1" smtClean="0">
                            <a:solidFill>
                              <a:srgbClr val="C00000"/>
                            </a:solidFill>
                            <a:latin typeface="Cambria Math" panose="02040503050406030204" pitchFamily="18" charset="0"/>
                          </a:rPr>
                          <m:t>, </m:t>
                        </m:r>
                        <m:r>
                          <a:rPr lang="el-GR" b="0" i="1" smtClean="0">
                            <a:solidFill>
                              <a:srgbClr val="C00000"/>
                            </a:solidFill>
                            <a:latin typeface="Cambria Math" panose="02040503050406030204" pitchFamily="18" charset="0"/>
                          </a:rPr>
                          <m:t>𝐼</m:t>
                        </m:r>
                      </m:oMath>
                    </m:oMathPara>
                  </a14:m>
                  <a:endParaRPr lang="el-GR" dirty="0">
                    <a:solidFill>
                      <a:srgbClr val="C00000"/>
                    </a:solidFill>
                  </a:endParaRPr>
                </a:p>
              </p:txBody>
            </p:sp>
          </mc:Choice>
          <mc:Fallback xmlns="">
            <p:sp>
              <p:nvSpPr>
                <p:cNvPr id="14" name="Rectangle 13">
                  <a:extLst>
                    <a:ext uri="{FF2B5EF4-FFF2-40B4-BE49-F238E27FC236}">
                      <a16:creationId xmlns:a16="http://schemas.microsoft.com/office/drawing/2014/main" id="{C2F43B19-23B7-BE46-85DF-4D0EE19EB52B}"/>
                    </a:ext>
                  </a:extLst>
                </p:cNvPr>
                <p:cNvSpPr>
                  <a:spLocks noRot="1" noChangeAspect="1" noMove="1" noResize="1" noEditPoints="1" noAdjustHandles="1" noChangeArrowheads="1" noChangeShapeType="1" noTextEdit="1"/>
                </p:cNvSpPr>
                <p:nvPr/>
              </p:nvSpPr>
              <p:spPr>
                <a:xfrm>
                  <a:off x="7325728" y="2124855"/>
                  <a:ext cx="570284" cy="369332"/>
                </a:xfrm>
                <a:prstGeom prst="rect">
                  <a:avLst/>
                </a:prstGeom>
                <a:blipFill>
                  <a:blip r:embed="rId6"/>
                  <a:stretch>
                    <a:fillRect/>
                  </a:stretch>
                </a:blipFill>
              </p:spPr>
              <p:txBody>
                <a:bodyPr/>
                <a:lstStyle/>
                <a:p>
                  <a:r>
                    <a:rPr>
                      <a:noFill/>
                    </a:rPr>
                    <a:t> </a:t>
                  </a:r>
                </a:p>
              </p:txBody>
            </p:sp>
          </mc:Fallback>
        </mc:AlternateContent>
        <p:grpSp>
          <p:nvGrpSpPr>
            <p:cNvPr id="15" name="Group 14">
              <a:extLst>
                <a:ext uri="{FF2B5EF4-FFF2-40B4-BE49-F238E27FC236}">
                  <a16:creationId xmlns:a16="http://schemas.microsoft.com/office/drawing/2014/main" id="{AD385698-85DC-1F4F-9F3F-70468A89D947}"/>
                </a:ext>
              </a:extLst>
            </p:cNvPr>
            <p:cNvGrpSpPr/>
            <p:nvPr/>
          </p:nvGrpSpPr>
          <p:grpSpPr>
            <a:xfrm>
              <a:off x="10450284" y="3262881"/>
              <a:ext cx="1601808" cy="1087275"/>
              <a:chOff x="10118238" y="3429000"/>
              <a:chExt cx="1206312" cy="1087275"/>
            </a:xfrm>
          </p:grpSpPr>
          <p:sp>
            <p:nvSpPr>
              <p:cNvPr id="16" name="Frame 15">
                <a:extLst>
                  <a:ext uri="{FF2B5EF4-FFF2-40B4-BE49-F238E27FC236}">
                    <a16:creationId xmlns:a16="http://schemas.microsoft.com/office/drawing/2014/main" id="{71278CB4-F2F3-2542-B309-5D4B2C72C9B0}"/>
                  </a:ext>
                </a:extLst>
              </p:cNvPr>
              <p:cNvSpPr/>
              <p:nvPr/>
            </p:nvSpPr>
            <p:spPr>
              <a:xfrm>
                <a:off x="10118238" y="3429000"/>
                <a:ext cx="1099339" cy="1087275"/>
              </a:xfrm>
              <a:prstGeom prst="frame">
                <a:avLst>
                  <a:gd name="adj1" fmla="val 5929"/>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tx1"/>
                  </a:solidFill>
                </a:endParaRPr>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F6B54C1D-C27D-B24D-83FD-51EB228FBEB2}"/>
                      </a:ext>
                    </a:extLst>
                  </p:cNvPr>
                  <p:cNvSpPr/>
                  <p:nvPr/>
                </p:nvSpPr>
                <p:spPr>
                  <a:xfrm>
                    <a:off x="10636605" y="3429000"/>
                    <a:ext cx="68794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ar-AE" b="1" i="1" smtClean="0">
                              <a:solidFill>
                                <a:schemeClr val="accent1">
                                  <a:lumMod val="50000"/>
                                </a:schemeClr>
                              </a:solidFill>
                              <a:latin typeface="Cambria Math" panose="02040503050406030204" pitchFamily="18" charset="0"/>
                              <a:ea typeface="Cambria Math" panose="02040503050406030204" pitchFamily="18" charset="0"/>
                            </a:rPr>
                            <m:t>∆</m:t>
                          </m:r>
                          <m:r>
                            <a:rPr lang="ar-AE" b="1" i="1" smtClean="0">
                              <a:solidFill>
                                <a:schemeClr val="accent1">
                                  <a:lumMod val="50000"/>
                                </a:schemeClr>
                              </a:solidFill>
                              <a:latin typeface="Cambria Math" panose="02040503050406030204" pitchFamily="18" charset="0"/>
                            </a:rPr>
                            <m:t>,</m:t>
                          </m:r>
                          <m:sSub>
                            <m:sSubPr>
                              <m:ctrlPr>
                                <a:rPr lang="ar-AE" b="1" i="1">
                                  <a:solidFill>
                                    <a:schemeClr val="accent1">
                                      <a:lumMod val="50000"/>
                                    </a:schemeClr>
                                  </a:solidFill>
                                  <a:latin typeface="Cambria Math" panose="02040503050406030204" pitchFamily="18" charset="0"/>
                                </a:rPr>
                              </m:ctrlPr>
                            </m:sSubPr>
                            <m:e>
                              <m:r>
                                <a:rPr lang="ar-AE" b="1" i="1">
                                  <a:solidFill>
                                    <a:schemeClr val="accent1">
                                      <a:lumMod val="50000"/>
                                    </a:schemeClr>
                                  </a:solidFill>
                                  <a:latin typeface="Cambria Math" panose="02040503050406030204" pitchFamily="18" charset="0"/>
                                </a:rPr>
                                <m:t>𝑰</m:t>
                              </m:r>
                            </m:e>
                            <m:sub>
                              <m:r>
                                <a:rPr lang="ar-AE" b="1" i="1">
                                  <a:solidFill>
                                    <a:schemeClr val="accent1">
                                      <a:lumMod val="50000"/>
                                    </a:schemeClr>
                                  </a:solidFill>
                                  <a:latin typeface="Cambria Math" panose="02040503050406030204" pitchFamily="18" charset="0"/>
                                  <a:ea typeface="Cambria Math" panose="02040503050406030204" pitchFamily="18" charset="0"/>
                                </a:rPr>
                                <m:t>∆</m:t>
                              </m:r>
                            </m:sub>
                          </m:sSub>
                        </m:oMath>
                      </m:oMathPara>
                    </a14:m>
                    <a:endParaRPr lang="ar-AE" b="1" dirty="0">
                      <a:solidFill>
                        <a:schemeClr val="accent1">
                          <a:lumMod val="50000"/>
                        </a:schemeClr>
                      </a:solidFill>
                    </a:endParaRPr>
                  </a:p>
                </p:txBody>
              </p:sp>
            </mc:Choice>
            <mc:Fallback xmlns="">
              <p:sp>
                <p:nvSpPr>
                  <p:cNvPr id="17" name="Rectangle 16">
                    <a:extLst>
                      <a:ext uri="{FF2B5EF4-FFF2-40B4-BE49-F238E27FC236}">
                        <a16:creationId xmlns:a16="http://schemas.microsoft.com/office/drawing/2014/main" id="{F6B54C1D-C27D-B24D-83FD-51EB228FBEB2}"/>
                      </a:ext>
                    </a:extLst>
                  </p:cNvPr>
                  <p:cNvSpPr>
                    <a:spLocks noRot="1" noChangeAspect="1" noMove="1" noResize="1" noEditPoints="1" noAdjustHandles="1" noChangeArrowheads="1" noChangeShapeType="1" noTextEdit="1"/>
                  </p:cNvSpPr>
                  <p:nvPr/>
                </p:nvSpPr>
                <p:spPr>
                  <a:xfrm>
                    <a:off x="10636605" y="3429000"/>
                    <a:ext cx="687945" cy="369332"/>
                  </a:xfrm>
                  <a:prstGeom prst="rect">
                    <a:avLst/>
                  </a:prstGeom>
                  <a:blipFill>
                    <a:blip r:embed="rId7"/>
                    <a:stretch>
                      <a:fillRect t="-6667" b="-23333"/>
                    </a:stretch>
                  </a:blipFill>
                </p:spPr>
                <p:txBody>
                  <a:bodyPr/>
                  <a:lstStyle/>
                  <a:p>
                    <a:r>
                      <a:rPr>
                        <a:noFill/>
                      </a:rPr>
                      <a:t> </a:t>
                    </a:r>
                  </a:p>
                </p:txBody>
              </p:sp>
            </mc:Fallback>
          </mc:AlternateContent>
        </p:gr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321B25B-4377-0048-972B-1820B246982B}"/>
                  </a:ext>
                </a:extLst>
              </p:cNvPr>
              <p:cNvSpPr txBox="1"/>
              <p:nvPr/>
            </p:nvSpPr>
            <p:spPr>
              <a:xfrm>
                <a:off x="373790" y="2043412"/>
                <a:ext cx="5948633" cy="4220964"/>
              </a:xfrm>
              <a:prstGeom prst="rect">
                <a:avLst/>
              </a:prstGeom>
              <a:noFill/>
            </p:spPr>
            <p:txBody>
              <a:bodyPr wrap="square" rtlCol="0">
                <a:spAutoFit/>
              </a:bodyPr>
              <a:lstStyle/>
              <a:p>
                <a:r>
                  <a:rPr lang="en-US" dirty="0"/>
                  <a:t>Integrals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ea typeface="Cambria Math" panose="02040503050406030204" pitchFamily="18" charset="0"/>
                          </a:rPr>
                          <m:t>∆</m:t>
                        </m:r>
                      </m:sub>
                    </m:sSub>
                  </m:oMath>
                </a14:m>
                <a:r>
                  <a:rPr lang="en-US" dirty="0"/>
                  <a:t> can be computed by using harmonic mean estimate,  where </a:t>
                </a:r>
                <a14:m>
                  <m:oMath xmlns:m="http://schemas.openxmlformats.org/officeDocument/2006/math">
                    <m:r>
                      <a:rPr lang="en-US" i="1">
                        <a:latin typeface="Cambria Math" panose="02040503050406030204" pitchFamily="18" charset="0"/>
                        <a:ea typeface="Cambria Math" panose="02040503050406030204" pitchFamily="18" charset="0"/>
                      </a:rPr>
                      <m:t>∆</m:t>
                    </m:r>
                  </m:oMath>
                </a14:m>
                <a:r>
                  <a:rPr lang="en-US" dirty="0"/>
                  <a:t> is selected in such a way that </a:t>
                </a:r>
                <a:r>
                  <a:rPr lang="en-US" b="1" dirty="0"/>
                  <a:t>variance is bounded</a:t>
                </a:r>
                <a:endParaRPr lang="en-US" dirty="0"/>
              </a:p>
              <a:p>
                <a:endParaRPr lang="en-US"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m:t>
                      </m:r>
                      <m:sSub>
                        <m:sSubPr>
                          <m:ctrlPr>
                            <a:rPr lang="en-US" b="0" i="1" smtClean="0">
                              <a:latin typeface="Cambria Math" panose="02040503050406030204" pitchFamily="18" charset="0"/>
                            </a:rPr>
                          </m:ctrlPr>
                        </m:sSubPr>
                        <m:e>
                          <m:d>
                            <m:dPr>
                              <m:begChr m:val="["/>
                              <m:endChr m:val="]"/>
                              <m:ctrlPr>
                                <a:rPr lang="en-US" b="0" i="1" smtClean="0">
                                  <a:latin typeface="Cambria Math" panose="02040503050406030204" pitchFamily="18" charset="0"/>
                                </a:rPr>
                              </m:ctrlPr>
                            </m:dPr>
                            <m:e>
                              <m:f>
                                <m:fPr>
                                  <m:ctrlPr>
                                    <a:rPr lang="en-US"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𝑓</m:t>
                                  </m:r>
                                  <m:d>
                                    <m:dPr>
                                      <m:ctrlPr>
                                        <a:rPr lang="en-US" b="0" i="1" dirty="0" smtClean="0">
                                          <a:latin typeface="Cambria Math" panose="02040503050406030204" pitchFamily="18" charset="0"/>
                                        </a:rPr>
                                      </m:ctrlPr>
                                    </m:dPr>
                                    <m:e>
                                      <m:r>
                                        <a:rPr lang="en-US" b="0" i="1" dirty="0" smtClean="0">
                                          <a:latin typeface="Cambria Math" panose="02040503050406030204" pitchFamily="18" charset="0"/>
                                        </a:rPr>
                                        <m:t>𝜆</m:t>
                                      </m:r>
                                    </m:e>
                                  </m:d>
                                </m:den>
                              </m:f>
                            </m:e>
                          </m:d>
                        </m:e>
                        <m:sub>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𝑓</m:t>
                                  </m:r>
                                </m:e>
                              </m:acc>
                            </m:e>
                            <m:sub>
                              <m:r>
                                <a:rPr lang="en-US" i="1">
                                  <a:latin typeface="Cambria Math" panose="02040503050406030204" pitchFamily="18" charset="0"/>
                                  <a:ea typeface="Cambria Math" panose="02040503050406030204" pitchFamily="18" charset="0"/>
                                </a:rPr>
                                <m:t>∆</m:t>
                              </m:r>
                            </m:sub>
                          </m:sSub>
                          <m:d>
                            <m:dPr>
                              <m:ctrlPr>
                                <a:rPr lang="en-US" i="1" dirty="0">
                                  <a:latin typeface="Cambria Math" panose="02040503050406030204" pitchFamily="18" charset="0"/>
                                </a:rPr>
                              </m:ctrlPr>
                            </m:dPr>
                            <m:e>
                              <m:r>
                                <a:rPr lang="en-US" i="1" dirty="0">
                                  <a:latin typeface="Cambria Math" panose="02040503050406030204" pitchFamily="18" charset="0"/>
                                </a:rPr>
                                <m:t>𝜆</m:t>
                              </m:r>
                            </m:e>
                          </m:d>
                        </m:sub>
                      </m:sSub>
                      <m:r>
                        <a:rPr lang="en-US" b="0" i="1" smtClean="0">
                          <a:latin typeface="Cambria Math" panose="02040503050406030204" pitchFamily="18" charset="0"/>
                        </a:rPr>
                        <m:t>=</m:t>
                      </m:r>
                      <m:nary>
                        <m:naryPr>
                          <m:ctrlPr>
                            <a:rPr lang="en-US" b="0" i="1" smtClean="0">
                              <a:latin typeface="Cambria Math" panose="02040503050406030204" pitchFamily="18" charset="0"/>
                            </a:rPr>
                          </m:ctrlPr>
                        </m:naryPr>
                        <m:sub>
                          <m:r>
                            <a:rPr lang="en-US" i="1">
                              <a:latin typeface="Cambria Math" panose="02040503050406030204" pitchFamily="18" charset="0"/>
                              <a:ea typeface="Cambria Math" panose="02040503050406030204" pitchFamily="18" charset="0"/>
                            </a:rPr>
                            <m:t>∆</m:t>
                          </m:r>
                        </m:sub>
                        <m:sup>
                          <m:r>
                            <a:rPr lang="en-US" b="0" i="1" smtClean="0">
                              <a:latin typeface="Cambria Math" panose="02040503050406030204" pitchFamily="18" charset="0"/>
                            </a:rPr>
                            <m:t> </m:t>
                          </m:r>
                        </m:sup>
                        <m:e>
                          <m:f>
                            <m:fPr>
                              <m:ctrlPr>
                                <a:rPr lang="en-US" i="1" dirty="0">
                                  <a:latin typeface="Cambria Math" panose="02040503050406030204" pitchFamily="18" charset="0"/>
                                </a:rPr>
                              </m:ctrlPr>
                            </m:fPr>
                            <m:num>
                              <m:r>
                                <a:rPr lang="en-US" i="1" dirty="0">
                                  <a:latin typeface="Cambria Math" panose="02040503050406030204" pitchFamily="18" charset="0"/>
                                </a:rPr>
                                <m:t>1</m:t>
                              </m:r>
                            </m:num>
                            <m:den>
                              <m:r>
                                <a:rPr lang="en-US" i="1" dirty="0">
                                  <a:latin typeface="Cambria Math" panose="02040503050406030204" pitchFamily="18" charset="0"/>
                                </a:rPr>
                                <m:t>𝑓</m:t>
                              </m:r>
                              <m:d>
                                <m:dPr>
                                  <m:ctrlPr>
                                    <a:rPr lang="en-US" i="1" dirty="0">
                                      <a:latin typeface="Cambria Math" panose="02040503050406030204" pitchFamily="18" charset="0"/>
                                    </a:rPr>
                                  </m:ctrlPr>
                                </m:dPr>
                                <m:e>
                                  <m:r>
                                    <a:rPr lang="en-US" i="1" dirty="0">
                                      <a:latin typeface="Cambria Math" panose="02040503050406030204" pitchFamily="18" charset="0"/>
                                    </a:rPr>
                                    <m:t>𝜆</m:t>
                                  </m:r>
                                </m:e>
                              </m:d>
                            </m:den>
                          </m:f>
                          <m:f>
                            <m:fPr>
                              <m:ctrlPr>
                                <a:rPr lang="en-US" i="1" dirty="0" smtClean="0">
                                  <a:latin typeface="Cambria Math" panose="02040503050406030204" pitchFamily="18" charset="0"/>
                                </a:rPr>
                              </m:ctrlPr>
                            </m:fPr>
                            <m:num>
                              <m:r>
                                <a:rPr lang="en-US" i="1" dirty="0">
                                  <a:latin typeface="Cambria Math" panose="02040503050406030204" pitchFamily="18" charset="0"/>
                                </a:rPr>
                                <m:t>𝑓</m:t>
                              </m:r>
                              <m:d>
                                <m:dPr>
                                  <m:ctrlPr>
                                    <a:rPr lang="en-US" i="1" dirty="0">
                                      <a:latin typeface="Cambria Math" panose="02040503050406030204" pitchFamily="18" charset="0"/>
                                    </a:rPr>
                                  </m:ctrlPr>
                                </m:dPr>
                                <m:e>
                                  <m:r>
                                    <a:rPr lang="en-US" i="1" dirty="0">
                                      <a:latin typeface="Cambria Math" panose="02040503050406030204" pitchFamily="18" charset="0"/>
                                    </a:rPr>
                                    <m:t>𝜆</m:t>
                                  </m:r>
                                </m:e>
                              </m:d>
                            </m:num>
                            <m:den>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𝐼</m:t>
                                  </m:r>
                                </m:e>
                                <m:sub>
                                  <m:r>
                                    <a:rPr lang="en-US" i="1">
                                      <a:latin typeface="Cambria Math" panose="02040503050406030204" pitchFamily="18" charset="0"/>
                                      <a:ea typeface="Cambria Math" panose="02040503050406030204" pitchFamily="18" charset="0"/>
                                    </a:rPr>
                                    <m:t>∆</m:t>
                                  </m:r>
                                </m:sub>
                              </m:sSub>
                            </m:den>
                          </m:f>
                          <m:r>
                            <a:rPr lang="en-US" b="0" i="1" dirty="0" smtClean="0">
                              <a:latin typeface="Cambria Math" panose="02040503050406030204" pitchFamily="18" charset="0"/>
                            </a:rPr>
                            <m:t>𝑑</m:t>
                          </m:r>
                          <m:r>
                            <a:rPr lang="en-US" b="0" i="1" dirty="0" smtClean="0">
                              <a:latin typeface="Cambria Math" panose="02040503050406030204" pitchFamily="18" charset="0"/>
                            </a:rPr>
                            <m:t>𝜆</m:t>
                          </m:r>
                        </m:e>
                      </m:nary>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𝑉</m:t>
                              </m:r>
                            </m:e>
                            <m:sub>
                              <m:r>
                                <a:rPr lang="en-US" i="1">
                                  <a:latin typeface="Cambria Math" panose="02040503050406030204" pitchFamily="18" charset="0"/>
                                  <a:ea typeface="Cambria Math" panose="02040503050406030204" pitchFamily="18" charset="0"/>
                                </a:rPr>
                                <m:t>∆</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i="1">
                                  <a:latin typeface="Cambria Math" panose="02040503050406030204" pitchFamily="18" charset="0"/>
                                  <a:ea typeface="Cambria Math" panose="02040503050406030204" pitchFamily="18" charset="0"/>
                                </a:rPr>
                                <m:t>∆</m:t>
                              </m:r>
                            </m:sub>
                          </m:sSub>
                        </m:den>
                      </m:f>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𝐼</m:t>
                              </m:r>
                            </m:e>
                          </m:acc>
                        </m:e>
                        <m:sub>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 </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𝑚𝑖𝑛</m:t>
                              </m:r>
                            </m:sub>
                          </m:sSub>
                          <m:sSub>
                            <m:sSubPr>
                              <m:ctrlPr>
                                <a:rPr lang="en-US" i="1">
                                  <a:latin typeface="Cambria Math" panose="02040503050406030204" pitchFamily="18" charset="0"/>
                                </a:rPr>
                              </m:ctrlPr>
                            </m:sSubPr>
                            <m:e>
                              <m:r>
                                <m:rPr>
                                  <m:nor/>
                                </m:rPr>
                                <a:rPr lang="en-US">
                                  <a:latin typeface="Cambria Math" panose="02040503050406030204" pitchFamily="18" charset="0"/>
                                </a:rPr>
                                <m:t>N</m:t>
                              </m:r>
                            </m:e>
                            <m:sub>
                              <m:r>
                                <a:rPr lang="en-US" i="1">
                                  <a:latin typeface="Cambria Math" panose="02040503050406030204" pitchFamily="18" charset="0"/>
                                  <a:ea typeface="Cambria Math" panose="02040503050406030204" pitchFamily="18" charset="0"/>
                                </a:rPr>
                                <m:t>∆</m:t>
                              </m:r>
                            </m:sub>
                          </m:s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𝑉</m:t>
                              </m:r>
                            </m:e>
                            <m:sub>
                              <m:r>
                                <a:rPr lang="en-US" i="1">
                                  <a:latin typeface="Cambria Math" panose="02040503050406030204" pitchFamily="18" charset="0"/>
                                  <a:ea typeface="Cambria Math" panose="02040503050406030204" pitchFamily="18" charset="0"/>
                                </a:rPr>
                                <m:t>∆</m:t>
                              </m:r>
                            </m:sub>
                          </m:sSub>
                        </m:num>
                        <m:den>
                          <m:nary>
                            <m:naryPr>
                              <m:chr m:val="∑"/>
                              <m:ctrlPr>
                                <a:rPr lang="en-US" b="0" i="1" smtClean="0">
                                  <a:latin typeface="Cambria Math" panose="02040503050406030204" pitchFamily="18" charset="0"/>
                                </a:rPr>
                              </m:ctrlPr>
                            </m:naryPr>
                            <m:sub>
                              <m:sSub>
                                <m:sSubPr>
                                  <m:ctrlPr>
                                    <a:rPr lang="en-US" b="0" i="1" smtClean="0">
                                      <a:latin typeface="Cambria Math" panose="02040503050406030204" pitchFamily="18" charset="0"/>
                                      <a:ea typeface="Cambria Math" panose="02040503050406030204" pitchFamily="18" charset="0"/>
                                    </a:rPr>
                                  </m:ctrlPr>
                                </m:sSubPr>
                                <m:e>
                                  <m:r>
                                    <m:rPr>
                                      <m:sty m:val="p"/>
                                      <m:brk m:alnAt="23"/>
                                    </m:rPr>
                                    <a:rPr lang="el-GR" b="0" i="1" smtClean="0">
                                      <a:latin typeface="Cambria Math" panose="02040503050406030204" pitchFamily="18" charset="0"/>
                                      <a:ea typeface="Cambria Math" panose="02040503050406030204" pitchFamily="18" charset="0"/>
                                    </a:rPr>
                                    <m:t>Λ</m:t>
                                  </m:r>
                                </m:e>
                                <m:sub>
                                  <m:r>
                                    <m:rPr>
                                      <m:brk m:alnAt="23"/>
                                    </m:rPr>
                                    <a:rPr lang="en-US" b="0" i="1" smtClean="0">
                                      <a:latin typeface="Cambria Math" panose="02040503050406030204" pitchFamily="18" charset="0"/>
                                      <a:ea typeface="Cambria Math" panose="02040503050406030204" pitchFamily="18" charset="0"/>
                                    </a:rPr>
                                    <m:t>𝑖</m:t>
                                  </m:r>
                                </m:sub>
                              </m:sSub>
                              <m:r>
                                <m:rPr>
                                  <m:brk m:alnAt="23"/>
                                </m:rPr>
                                <a:rPr lang="en-US" i="1">
                                  <a:latin typeface="Cambria Math" panose="02040503050406030204" pitchFamily="18" charset="0"/>
                                  <a:ea typeface="Cambria Math" panose="02040503050406030204" pitchFamily="18" charset="0"/>
                                </a:rPr>
                                <m:t>𝜖</m:t>
                              </m:r>
                              <m:r>
                                <a:rPr lang="en-US" i="1">
                                  <a:latin typeface="Cambria Math" panose="02040503050406030204" pitchFamily="18" charset="0"/>
                                  <a:ea typeface="Cambria Math" panose="02040503050406030204" pitchFamily="18" charset="0"/>
                                </a:rPr>
                                <m:t>∆</m:t>
                              </m:r>
                            </m:sub>
                            <m:sup>
                              <m:r>
                                <a:rPr lang="en-US" b="0" i="1" smtClean="0">
                                  <a:latin typeface="Cambria Math" panose="02040503050406030204" pitchFamily="18" charset="0"/>
                                </a:rPr>
                                <m:t> </m:t>
                              </m:r>
                            </m:sup>
                            <m:e>
                              <m:f>
                                <m:fPr>
                                  <m:ctrlPr>
                                    <a:rPr lang="en-US" b="0" i="1" smtClean="0">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𝑚𝑖𝑛</m:t>
                                      </m:r>
                                    </m:sub>
                                  </m:sSub>
                                </m:num>
                                <m:den>
                                  <m:r>
                                    <a:rPr lang="en-US" b="0" i="1" smtClean="0">
                                      <a:latin typeface="Cambria Math" panose="02040503050406030204" pitchFamily="18" charset="0"/>
                                    </a:rPr>
                                    <m:t>𝑓</m:t>
                                  </m:r>
                                  <m:r>
                                    <a:rPr lang="en-US" b="0" i="1" smtClean="0">
                                      <a:latin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m:rPr>
                                          <m:sty m:val="p"/>
                                          <m:brk m:alnAt="23"/>
                                        </m:rPr>
                                        <a:rPr lang="el-GR" i="1">
                                          <a:latin typeface="Cambria Math" panose="02040503050406030204" pitchFamily="18" charset="0"/>
                                          <a:ea typeface="Cambria Math" panose="02040503050406030204" pitchFamily="18" charset="0"/>
                                        </a:rPr>
                                        <m:t>Λ</m:t>
                                      </m:r>
                                    </m:e>
                                    <m:sub>
                                      <m:r>
                                        <m:rPr>
                                          <m:brk m:alnAt="23"/>
                                        </m:rPr>
                                        <a:rPr lang="en-US" i="1">
                                          <a:latin typeface="Cambria Math" panose="02040503050406030204" pitchFamily="18" charset="0"/>
                                          <a:ea typeface="Cambria Math" panose="02040503050406030204" pitchFamily="18" charset="0"/>
                                        </a:rPr>
                                        <m:t>𝑖</m:t>
                                      </m:r>
                                    </m:sub>
                                  </m:sSub>
                                  <m:r>
                                    <a:rPr lang="en-US" b="0" i="1" smtClean="0">
                                      <a:latin typeface="Cambria Math" panose="02040503050406030204" pitchFamily="18" charset="0"/>
                                    </a:rPr>
                                    <m:t>)</m:t>
                                  </m:r>
                                </m:den>
                              </m:f>
                            </m:e>
                          </m:nary>
                        </m:den>
                      </m:f>
                    </m:oMath>
                  </m:oMathPara>
                </a14:m>
                <a:endParaRPr lang="en-US" dirty="0"/>
              </a:p>
              <a:p>
                <a:endParaRPr lang="en-US" dirty="0"/>
              </a:p>
              <a:p>
                <a:r>
                  <a:rPr lang="en" dirty="0"/>
                  <a:t>Estimator for the integral of interest </a:t>
                </a:r>
              </a:p>
              <a:p>
                <a:endParaRPr lang="en-US" dirty="0"/>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𝐼</m:t>
                              </m:r>
                            </m:e>
                          </m:acc>
                        </m:e>
                        <m:sub>
                          <m:r>
                            <a:rPr lang="en-US" i="1">
                              <a:latin typeface="Cambria Math" panose="02040503050406030204" pitchFamily="18" charset="0"/>
                              <a:ea typeface="Cambria Math" panose="02040503050406030204" pitchFamily="18" charset="0"/>
                            </a:rPr>
                            <m:t> </m:t>
                          </m:r>
                        </m:sub>
                      </m:sSub>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𝑚𝑖𝑛</m:t>
                              </m:r>
                            </m:sub>
                          </m:sSub>
                          <m:sSub>
                            <m:sSubPr>
                              <m:ctrlPr>
                                <a:rPr lang="en-US" i="1">
                                  <a:latin typeface="Cambria Math" panose="02040503050406030204" pitchFamily="18" charset="0"/>
                                </a:rPr>
                              </m:ctrlPr>
                            </m:sSubPr>
                            <m:e>
                              <m:r>
                                <m:rPr>
                                  <m:nor/>
                                </m:rPr>
                                <a:rPr lang="en-US">
                                  <a:latin typeface="Cambria Math" panose="02040503050406030204" pitchFamily="18" charset="0"/>
                                </a:rPr>
                                <m:t>N</m:t>
                              </m:r>
                            </m:e>
                            <m:sub>
                              <m:r>
                                <m:rPr>
                                  <m:brk m:alnAt="23"/>
                                </m:rPr>
                                <a:rPr lang="el-GR" i="1">
                                  <a:latin typeface="Cambria Math" panose="02040503050406030204" pitchFamily="18" charset="0"/>
                                </a:rPr>
                                <m:t>Ω</m:t>
                              </m:r>
                            </m:sub>
                          </m:s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𝑉</m:t>
                              </m:r>
                            </m:e>
                            <m:sub>
                              <m:r>
                                <a:rPr lang="en-US" i="1">
                                  <a:latin typeface="Cambria Math" panose="02040503050406030204" pitchFamily="18" charset="0"/>
                                  <a:ea typeface="Cambria Math" panose="02040503050406030204" pitchFamily="18" charset="0"/>
                                </a:rPr>
                                <m:t>∆</m:t>
                              </m:r>
                            </m:sub>
                          </m:sSub>
                        </m:num>
                        <m:den>
                          <m:nary>
                            <m:naryPr>
                              <m:chr m:val="∑"/>
                              <m:ctrlPr>
                                <a:rPr lang="en-US" i="1">
                                  <a:latin typeface="Cambria Math" panose="02040503050406030204" pitchFamily="18" charset="0"/>
                                </a:rPr>
                              </m:ctrlPr>
                            </m:naryPr>
                            <m:sub>
                              <m:sSub>
                                <m:sSubPr>
                                  <m:ctrlPr>
                                    <a:rPr lang="en-US" i="1">
                                      <a:latin typeface="Cambria Math" panose="02040503050406030204" pitchFamily="18" charset="0"/>
                                      <a:ea typeface="Cambria Math" panose="02040503050406030204" pitchFamily="18" charset="0"/>
                                    </a:rPr>
                                  </m:ctrlPr>
                                </m:sSubPr>
                                <m:e>
                                  <m:r>
                                    <m:rPr>
                                      <m:sty m:val="p"/>
                                      <m:brk m:alnAt="23"/>
                                    </m:rPr>
                                    <a:rPr lang="el-GR" i="1">
                                      <a:latin typeface="Cambria Math" panose="02040503050406030204" pitchFamily="18" charset="0"/>
                                      <a:ea typeface="Cambria Math" panose="02040503050406030204" pitchFamily="18" charset="0"/>
                                    </a:rPr>
                                    <m:t>Λ</m:t>
                                  </m:r>
                                </m:e>
                                <m:sub>
                                  <m:r>
                                    <m:rPr>
                                      <m:brk m:alnAt="23"/>
                                    </m:rPr>
                                    <a:rPr lang="en-US" i="1">
                                      <a:latin typeface="Cambria Math" panose="02040503050406030204" pitchFamily="18" charset="0"/>
                                      <a:ea typeface="Cambria Math" panose="02040503050406030204" pitchFamily="18" charset="0"/>
                                    </a:rPr>
                                    <m:t>𝑖</m:t>
                                  </m:r>
                                </m:sub>
                              </m:sSub>
                              <m:r>
                                <m:rPr>
                                  <m:brk m:alnAt="23"/>
                                </m:rPr>
                                <a:rPr lang="en-US" i="1">
                                  <a:latin typeface="Cambria Math" panose="02040503050406030204" pitchFamily="18" charset="0"/>
                                  <a:ea typeface="Cambria Math" panose="02040503050406030204" pitchFamily="18" charset="0"/>
                                </a:rPr>
                                <m:t>𝜖</m:t>
                              </m:r>
                              <m:r>
                                <a:rPr lang="en-US" i="1">
                                  <a:latin typeface="Cambria Math" panose="02040503050406030204" pitchFamily="18" charset="0"/>
                                  <a:ea typeface="Cambria Math" panose="02040503050406030204" pitchFamily="18" charset="0"/>
                                </a:rPr>
                                <m:t>∆</m:t>
                              </m:r>
                            </m:sub>
                            <m:sup>
                              <m:r>
                                <a:rPr lang="en-US" i="1">
                                  <a:latin typeface="Cambria Math" panose="02040503050406030204" pitchFamily="18" charset="0"/>
                                </a:rPr>
                                <m:t> </m:t>
                              </m:r>
                            </m:sup>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𝑚𝑖𝑛</m:t>
                                      </m:r>
                                    </m:sub>
                                  </m:sSub>
                                </m:num>
                                <m:den>
                                  <m:r>
                                    <a:rPr lang="en-US" i="1">
                                      <a:latin typeface="Cambria Math" panose="02040503050406030204" pitchFamily="18" charset="0"/>
                                    </a:rPr>
                                    <m:t>𝑓</m:t>
                                  </m:r>
                                  <m:r>
                                    <a:rPr lang="en-US" i="1">
                                      <a:latin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m:rPr>
                                          <m:sty m:val="p"/>
                                          <m:brk m:alnAt="23"/>
                                        </m:rPr>
                                        <a:rPr lang="el-GR" i="1">
                                          <a:latin typeface="Cambria Math" panose="02040503050406030204" pitchFamily="18" charset="0"/>
                                          <a:ea typeface="Cambria Math" panose="02040503050406030204" pitchFamily="18" charset="0"/>
                                        </a:rPr>
                                        <m:t>Λ</m:t>
                                      </m:r>
                                    </m:e>
                                    <m:sub>
                                      <m:r>
                                        <m:rPr>
                                          <m:brk m:alnAt="23"/>
                                        </m:rPr>
                                        <a:rPr lang="en-US" i="1">
                                          <a:latin typeface="Cambria Math" panose="02040503050406030204" pitchFamily="18" charset="0"/>
                                          <a:ea typeface="Cambria Math" panose="02040503050406030204" pitchFamily="18" charset="0"/>
                                        </a:rPr>
                                        <m:t>𝑖</m:t>
                                      </m:r>
                                    </m:sub>
                                  </m:sSub>
                                  <m:r>
                                    <a:rPr lang="en-US" i="1">
                                      <a:latin typeface="Cambria Math" panose="02040503050406030204" pitchFamily="18" charset="0"/>
                                    </a:rPr>
                                    <m:t>)</m:t>
                                  </m:r>
                                </m:den>
                              </m:f>
                            </m:e>
                          </m:nary>
                        </m:den>
                      </m:f>
                    </m:oMath>
                  </m:oMathPara>
                </a14:m>
                <a:endParaRPr lang="en-US" dirty="0"/>
              </a:p>
              <a:p>
                <a:r>
                  <a:rPr lang="en-US" dirty="0"/>
                  <a:t> </a:t>
                </a:r>
                <a:endParaRPr lang="ar-AE" dirty="0"/>
              </a:p>
              <a:p>
                <a:r>
                  <a:rPr lang="en-US" dirty="0"/>
                  <a:t> </a:t>
                </a:r>
                <a:endParaRPr dirty="0"/>
              </a:p>
            </p:txBody>
          </p:sp>
        </mc:Choice>
        <mc:Fallback xmlns="">
          <p:sp>
            <p:nvSpPr>
              <p:cNvPr id="9" name="TextBox 8">
                <a:extLst>
                  <a:ext uri="{FF2B5EF4-FFF2-40B4-BE49-F238E27FC236}">
                    <a16:creationId xmlns:a16="http://schemas.microsoft.com/office/drawing/2014/main" id="{2321B25B-4377-0048-972B-1820B246982B}"/>
                  </a:ext>
                </a:extLst>
              </p:cNvPr>
              <p:cNvSpPr txBox="1">
                <a:spLocks noRot="1" noChangeAspect="1" noMove="1" noResize="1" noEditPoints="1" noAdjustHandles="1" noChangeArrowheads="1" noChangeShapeType="1" noTextEdit="1"/>
              </p:cNvSpPr>
              <p:nvPr/>
            </p:nvSpPr>
            <p:spPr>
              <a:xfrm>
                <a:off x="373790" y="2043412"/>
                <a:ext cx="5948633" cy="4220964"/>
              </a:xfrm>
              <a:prstGeom prst="rect">
                <a:avLst/>
              </a:prstGeom>
              <a:blipFill>
                <a:blip r:embed="rId8"/>
                <a:stretch>
                  <a:fillRect l="-638" t="-601"/>
                </a:stretch>
              </a:blipFill>
            </p:spPr>
            <p:txBody>
              <a:bodyPr/>
              <a:lstStyle/>
              <a:p>
                <a:r>
                  <a:rPr>
                    <a:noFill/>
                  </a:rPr>
                  <a:t> </a:t>
                </a:r>
              </a:p>
            </p:txBody>
          </p:sp>
        </mc:Fallback>
      </mc:AlternateContent>
      <p:sp>
        <p:nvSpPr>
          <p:cNvPr id="6" name="Footer Placeholder 5">
            <a:extLst>
              <a:ext uri="{FF2B5EF4-FFF2-40B4-BE49-F238E27FC236}">
                <a16:creationId xmlns:a16="http://schemas.microsoft.com/office/drawing/2014/main" id="{80C8CF2A-21F7-4042-AF4D-15E4851F5093}"/>
              </a:ext>
            </a:extLst>
          </p:cNvPr>
          <p:cNvSpPr>
            <a:spLocks noGrp="1"/>
          </p:cNvSpPr>
          <p:nvPr>
            <p:ph type="ftr" sz="quarter" idx="11"/>
          </p:nvPr>
        </p:nvSpPr>
        <p:spPr/>
        <p:txBody>
          <a:bodyPr/>
          <a:lstStyle/>
          <a:p>
            <a:r>
              <a:rPr lang="en" dirty="0"/>
              <a:t>Application of Parallel MCMC Sampling for Proton Bunch Analysis in the AWAKE Experiment </a:t>
            </a:r>
            <a:endParaRPr lang="en-US" dirty="0"/>
          </a:p>
        </p:txBody>
      </p:sp>
    </p:spTree>
    <p:extLst>
      <p:ext uri="{BB962C8B-B14F-4D97-AF65-F5344CB8AC3E}">
        <p14:creationId xmlns:p14="http://schemas.microsoft.com/office/powerpoint/2010/main" val="33775051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9E7CF04D-96E6-2B45-84FE-0312421315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28618" y="2087953"/>
            <a:ext cx="4600121" cy="4600121"/>
          </a:xfrm>
          <a:prstGeom prst="rect">
            <a:avLst/>
          </a:prstGeom>
        </p:spPr>
      </p:pic>
      <p:sp>
        <p:nvSpPr>
          <p:cNvPr id="2" name="Title 1">
            <a:extLst>
              <a:ext uri="{FF2B5EF4-FFF2-40B4-BE49-F238E27FC236}">
                <a16:creationId xmlns:a16="http://schemas.microsoft.com/office/drawing/2014/main" id="{10C0E038-BEDD-214D-B60C-86E02B40F6D6}"/>
              </a:ext>
            </a:extLst>
          </p:cNvPr>
          <p:cNvSpPr txBox="1">
            <a:spLocks/>
          </p:cNvSpPr>
          <p:nvPr/>
        </p:nvSpPr>
        <p:spPr>
          <a:xfrm>
            <a:off x="564373" y="281706"/>
            <a:ext cx="10515600" cy="6839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AHMI Algorithm</a:t>
            </a:r>
          </a:p>
        </p:txBody>
      </p:sp>
      <p:sp>
        <p:nvSpPr>
          <p:cNvPr id="3" name="TextBox 2">
            <a:extLst>
              <a:ext uri="{FF2B5EF4-FFF2-40B4-BE49-F238E27FC236}">
                <a16:creationId xmlns:a16="http://schemas.microsoft.com/office/drawing/2014/main" id="{363AF173-41D9-3445-8A52-63225DFCC632}"/>
              </a:ext>
            </a:extLst>
          </p:cNvPr>
          <p:cNvSpPr txBox="1"/>
          <p:nvPr/>
        </p:nvSpPr>
        <p:spPr>
          <a:xfrm>
            <a:off x="389030" y="1135412"/>
            <a:ext cx="11193370" cy="646331"/>
          </a:xfrm>
          <a:prstGeom prst="rect">
            <a:avLst/>
          </a:prstGeom>
          <a:noFill/>
        </p:spPr>
        <p:txBody>
          <a:bodyPr wrap="square" rtlCol="0">
            <a:spAutoFit/>
          </a:bodyPr>
          <a:lstStyle/>
          <a:p>
            <a:r>
              <a:rPr lang="en" dirty="0">
                <a:solidFill>
                  <a:schemeClr val="accent6">
                    <a:lumMod val="50000"/>
                  </a:schemeClr>
                </a:solidFill>
              </a:rPr>
              <a:t>Samples from different subspaces can be reweighted by integrating over subspaces using </a:t>
            </a:r>
            <a:r>
              <a:rPr lang="de-DE" b="1" dirty="0">
                <a:solidFill>
                  <a:schemeClr val="accent6">
                    <a:lumMod val="50000"/>
                  </a:schemeClr>
                </a:solidFill>
              </a:rPr>
              <a:t>Adaptive </a:t>
            </a:r>
            <a:r>
              <a:rPr lang="de-DE" b="1" dirty="0" err="1">
                <a:solidFill>
                  <a:schemeClr val="accent6">
                    <a:lumMod val="50000"/>
                  </a:schemeClr>
                </a:solidFill>
              </a:rPr>
              <a:t>Harmonic</a:t>
            </a:r>
            <a:r>
              <a:rPr lang="de-DE" b="1" dirty="0">
                <a:solidFill>
                  <a:schemeClr val="accent6">
                    <a:lumMod val="50000"/>
                  </a:schemeClr>
                </a:solidFill>
              </a:rPr>
              <a:t> </a:t>
            </a:r>
            <a:r>
              <a:rPr lang="de-DE" b="1" dirty="0" err="1">
                <a:solidFill>
                  <a:schemeClr val="accent6">
                    <a:lumMod val="50000"/>
                  </a:schemeClr>
                </a:solidFill>
              </a:rPr>
              <a:t>Mean</a:t>
            </a:r>
            <a:r>
              <a:rPr lang="de-DE" b="1" dirty="0">
                <a:solidFill>
                  <a:schemeClr val="accent6">
                    <a:lumMod val="50000"/>
                  </a:schemeClr>
                </a:solidFill>
              </a:rPr>
              <a:t> </a:t>
            </a:r>
            <a:r>
              <a:rPr lang="de-DE" b="1" dirty="0" err="1">
                <a:solidFill>
                  <a:schemeClr val="accent6">
                    <a:lumMod val="50000"/>
                  </a:schemeClr>
                </a:solidFill>
              </a:rPr>
              <a:t>Algorithm</a:t>
            </a:r>
            <a:r>
              <a:rPr lang="de-DE" b="1" dirty="0">
                <a:solidFill>
                  <a:schemeClr val="accent6">
                    <a:lumMod val="50000"/>
                  </a:schemeClr>
                </a:solidFill>
              </a:rPr>
              <a:t> (AHMI)</a:t>
            </a:r>
            <a:r>
              <a:rPr lang="en" dirty="0">
                <a:solidFill>
                  <a:schemeClr val="accent6">
                    <a:lumMod val="50000"/>
                  </a:schemeClr>
                </a:solidFill>
              </a:rPr>
              <a:t> [</a:t>
            </a:r>
            <a:r>
              <a:rPr lang="de-DE" dirty="0" err="1">
                <a:solidFill>
                  <a:schemeClr val="accent6">
                    <a:lumMod val="50000"/>
                  </a:schemeClr>
                </a:solidFill>
              </a:rPr>
              <a:t>A.Caldwell</a:t>
            </a:r>
            <a:r>
              <a:rPr lang="de-DE" dirty="0">
                <a:solidFill>
                  <a:schemeClr val="accent6">
                    <a:lumMod val="50000"/>
                  </a:schemeClr>
                </a:solidFill>
              </a:rPr>
              <a:t>, R.C. Schick, </a:t>
            </a:r>
            <a:r>
              <a:rPr lang="de-DE" dirty="0" err="1">
                <a:solidFill>
                  <a:schemeClr val="accent6">
                    <a:lumMod val="50000"/>
                  </a:schemeClr>
                </a:solidFill>
              </a:rPr>
              <a:t>O.Schulz</a:t>
            </a:r>
            <a:r>
              <a:rPr lang="de-DE" dirty="0">
                <a:solidFill>
                  <a:schemeClr val="accent6">
                    <a:lumMod val="50000"/>
                  </a:schemeClr>
                </a:solidFill>
              </a:rPr>
              <a:t>, </a:t>
            </a:r>
            <a:r>
              <a:rPr lang="de-DE" dirty="0" err="1">
                <a:solidFill>
                  <a:schemeClr val="accent6">
                    <a:lumMod val="50000"/>
                  </a:schemeClr>
                </a:solidFill>
              </a:rPr>
              <a:t>M.Szalay</a:t>
            </a:r>
            <a:r>
              <a:rPr lang="de-DE" dirty="0">
                <a:solidFill>
                  <a:schemeClr val="accent6">
                    <a:lumMod val="50000"/>
                  </a:schemeClr>
                </a:solidFill>
              </a:rPr>
              <a:t>  </a:t>
            </a:r>
            <a:r>
              <a:rPr lang="de-DE" dirty="0">
                <a:solidFill>
                  <a:schemeClr val="accent6">
                    <a:lumMod val="50000"/>
                  </a:schemeClr>
                </a:solidFill>
                <a:hlinkClick r:id="rId5">
                  <a:extLst>
                    <a:ext uri="{A12FA001-AC4F-418D-AE19-62706E023703}">
                      <ahyp:hlinkClr xmlns:ahyp="http://schemas.microsoft.com/office/drawing/2018/hyperlinkcolor" val="tx"/>
                    </a:ext>
                  </a:extLst>
                </a:hlinkClick>
              </a:rPr>
              <a:t>arXiv:1808.08051</a:t>
            </a:r>
            <a:r>
              <a:rPr lang="en" dirty="0">
                <a:solidFill>
                  <a:schemeClr val="accent6">
                    <a:lumMod val="50000"/>
                  </a:schemeClr>
                </a:solidFill>
              </a:rPr>
              <a:t>] implemented in </a:t>
            </a:r>
            <a:r>
              <a:rPr lang="en" dirty="0" err="1">
                <a:solidFill>
                  <a:schemeClr val="accent6">
                    <a:lumMod val="50000"/>
                  </a:schemeClr>
                </a:solidFill>
              </a:rPr>
              <a:t>BAT.jl</a:t>
            </a:r>
            <a:r>
              <a:rPr lang="en" dirty="0">
                <a:solidFill>
                  <a:schemeClr val="accent6">
                    <a:lumMod val="50000"/>
                  </a:schemeClr>
                </a:solidFill>
              </a:rPr>
              <a:t>:</a:t>
            </a:r>
          </a:p>
        </p:txBody>
      </p:sp>
      <p:sp>
        <p:nvSpPr>
          <p:cNvPr id="5" name="Date Placeholder 4">
            <a:extLst>
              <a:ext uri="{FF2B5EF4-FFF2-40B4-BE49-F238E27FC236}">
                <a16:creationId xmlns:a16="http://schemas.microsoft.com/office/drawing/2014/main" id="{CCF5217D-1C2C-2942-A4A6-AA69734D6F3E}"/>
              </a:ext>
            </a:extLst>
          </p:cNvPr>
          <p:cNvSpPr>
            <a:spLocks noGrp="1"/>
          </p:cNvSpPr>
          <p:nvPr>
            <p:ph type="dt" sz="half" idx="10"/>
          </p:nvPr>
        </p:nvSpPr>
        <p:spPr/>
        <p:txBody>
          <a:bodyPr/>
          <a:lstStyle/>
          <a:p>
            <a:r>
              <a:rPr lang="de-DE"/>
              <a:t>13.08.2019</a:t>
            </a:r>
            <a:endParaRPr lang="en-US"/>
          </a:p>
        </p:txBody>
      </p:sp>
      <p:sp>
        <p:nvSpPr>
          <p:cNvPr id="6" name="Footer Placeholder 5">
            <a:extLst>
              <a:ext uri="{FF2B5EF4-FFF2-40B4-BE49-F238E27FC236}">
                <a16:creationId xmlns:a16="http://schemas.microsoft.com/office/drawing/2014/main" id="{80C8CF2A-21F7-4042-AF4D-15E4851F5093}"/>
              </a:ext>
            </a:extLst>
          </p:cNvPr>
          <p:cNvSpPr>
            <a:spLocks noGrp="1"/>
          </p:cNvSpPr>
          <p:nvPr>
            <p:ph type="ftr" sz="quarter" idx="11"/>
          </p:nvPr>
        </p:nvSpPr>
        <p:spPr/>
        <p:txBody>
          <a:bodyPr/>
          <a:lstStyle/>
          <a:p>
            <a:r>
              <a:rPr lang="en"/>
              <a:t>Application of Parallel MCMC Sampling for Proton Bunch Analysis in the AWAKE Experiment </a:t>
            </a:r>
            <a:endParaRPr lang="en-US"/>
          </a:p>
        </p:txBody>
      </p:sp>
      <p:sp>
        <p:nvSpPr>
          <p:cNvPr id="7" name="Slide Number Placeholder 6">
            <a:extLst>
              <a:ext uri="{FF2B5EF4-FFF2-40B4-BE49-F238E27FC236}">
                <a16:creationId xmlns:a16="http://schemas.microsoft.com/office/drawing/2014/main" id="{DA1E66AD-EFCD-B54E-925E-6E8EB184A804}"/>
              </a:ext>
            </a:extLst>
          </p:cNvPr>
          <p:cNvSpPr>
            <a:spLocks noGrp="1"/>
          </p:cNvSpPr>
          <p:nvPr>
            <p:ph type="sldNum" sz="quarter" idx="12"/>
          </p:nvPr>
        </p:nvSpPr>
        <p:spPr/>
        <p:txBody>
          <a:bodyPr/>
          <a:lstStyle/>
          <a:p>
            <a:fld id="{2C9E69F3-FDD2-AA48-8EEE-76F2CC8FE055}" type="slidenum">
              <a:rPr lang="en-US" smtClean="0"/>
              <a:t>25</a:t>
            </a:fld>
            <a:endParaRPr lang="en-US"/>
          </a:p>
        </p:txBody>
      </p:sp>
      <p:sp>
        <p:nvSpPr>
          <p:cNvPr id="13" name="Frame 12">
            <a:extLst>
              <a:ext uri="{FF2B5EF4-FFF2-40B4-BE49-F238E27FC236}">
                <a16:creationId xmlns:a16="http://schemas.microsoft.com/office/drawing/2014/main" id="{CED751DD-399F-424A-8DFA-52FC1D0AFBCC}"/>
              </a:ext>
            </a:extLst>
          </p:cNvPr>
          <p:cNvSpPr/>
          <p:nvPr/>
        </p:nvSpPr>
        <p:spPr>
          <a:xfrm>
            <a:off x="7214608" y="2029917"/>
            <a:ext cx="4828142" cy="4624756"/>
          </a:xfrm>
          <a:prstGeom prst="frame">
            <a:avLst>
              <a:gd name="adj1" fmla="val 1123"/>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rgbClr val="C00000"/>
              </a:solidFill>
            </a:endParaRP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9C006683-573B-AF48-A66C-E566F509D6D3}"/>
                  </a:ext>
                </a:extLst>
              </p:cNvPr>
              <p:cNvSpPr/>
              <p:nvPr/>
            </p:nvSpPr>
            <p:spPr>
              <a:xfrm>
                <a:off x="7325728" y="2124855"/>
                <a:ext cx="57028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brk m:alnAt="23"/>
                        </m:rPr>
                        <a:rPr lang="el-GR" i="1" smtClean="0">
                          <a:solidFill>
                            <a:srgbClr val="C00000"/>
                          </a:solidFill>
                          <a:latin typeface="Cambria Math" panose="02040503050406030204" pitchFamily="18" charset="0"/>
                        </a:rPr>
                        <m:t>Ω</m:t>
                      </m:r>
                      <m:r>
                        <a:rPr lang="el-GR" b="0" i="1" smtClean="0">
                          <a:solidFill>
                            <a:srgbClr val="C00000"/>
                          </a:solidFill>
                          <a:latin typeface="Cambria Math" panose="02040503050406030204" pitchFamily="18" charset="0"/>
                        </a:rPr>
                        <m:t>, </m:t>
                      </m:r>
                      <m:r>
                        <a:rPr lang="el-GR" b="0" i="1" smtClean="0">
                          <a:solidFill>
                            <a:srgbClr val="C00000"/>
                          </a:solidFill>
                          <a:latin typeface="Cambria Math" panose="02040503050406030204" pitchFamily="18" charset="0"/>
                        </a:rPr>
                        <m:t>𝐼</m:t>
                      </m:r>
                    </m:oMath>
                  </m:oMathPara>
                </a14:m>
                <a:endParaRPr lang="el-GR" dirty="0">
                  <a:solidFill>
                    <a:srgbClr val="C00000"/>
                  </a:solidFill>
                </a:endParaRPr>
              </a:p>
            </p:txBody>
          </p:sp>
        </mc:Choice>
        <mc:Fallback xmlns="">
          <p:sp>
            <p:nvSpPr>
              <p:cNvPr id="14" name="Rectangle 13">
                <a:extLst>
                  <a:ext uri="{FF2B5EF4-FFF2-40B4-BE49-F238E27FC236}">
                    <a16:creationId xmlns:a16="http://schemas.microsoft.com/office/drawing/2014/main" id="{9C006683-573B-AF48-A66C-E566F509D6D3}"/>
                  </a:ext>
                </a:extLst>
              </p:cNvPr>
              <p:cNvSpPr>
                <a:spLocks noRot="1" noChangeAspect="1" noMove="1" noResize="1" noEditPoints="1" noAdjustHandles="1" noChangeArrowheads="1" noChangeShapeType="1" noTextEdit="1"/>
              </p:cNvSpPr>
              <p:nvPr/>
            </p:nvSpPr>
            <p:spPr>
              <a:xfrm>
                <a:off x="7325728" y="2124855"/>
                <a:ext cx="570284" cy="369332"/>
              </a:xfrm>
              <a:prstGeom prst="rect">
                <a:avLst/>
              </a:prstGeom>
              <a:blipFill>
                <a:blip r:embed="rId6"/>
                <a:stretch>
                  <a:fillRect/>
                </a:stretch>
              </a:blipFill>
            </p:spPr>
            <p:txBody>
              <a:bodyPr/>
              <a:lstStyle/>
              <a:p>
                <a:r>
                  <a:rPr>
                    <a:noFill/>
                  </a:rPr>
                  <a:t> </a:t>
                </a:r>
              </a:p>
            </p:txBody>
          </p:sp>
        </mc:Fallback>
      </mc:AlternateContent>
      <p:grpSp>
        <p:nvGrpSpPr>
          <p:cNvPr id="21" name="Group 20">
            <a:extLst>
              <a:ext uri="{FF2B5EF4-FFF2-40B4-BE49-F238E27FC236}">
                <a16:creationId xmlns:a16="http://schemas.microsoft.com/office/drawing/2014/main" id="{976B62D9-06C9-914B-9378-54C46AE7EE5D}"/>
              </a:ext>
            </a:extLst>
          </p:cNvPr>
          <p:cNvGrpSpPr/>
          <p:nvPr/>
        </p:nvGrpSpPr>
        <p:grpSpPr>
          <a:xfrm>
            <a:off x="10358929" y="3021555"/>
            <a:ext cx="1555220" cy="1087275"/>
            <a:chOff x="10118238" y="3429000"/>
            <a:chExt cx="1171227" cy="1087275"/>
          </a:xfrm>
        </p:grpSpPr>
        <p:sp>
          <p:nvSpPr>
            <p:cNvPr id="16" name="Frame 15">
              <a:extLst>
                <a:ext uri="{FF2B5EF4-FFF2-40B4-BE49-F238E27FC236}">
                  <a16:creationId xmlns:a16="http://schemas.microsoft.com/office/drawing/2014/main" id="{4E1B8CEA-D1C7-6049-B4D4-ADA3A1173B11}"/>
                </a:ext>
              </a:extLst>
            </p:cNvPr>
            <p:cNvSpPr/>
            <p:nvPr/>
          </p:nvSpPr>
          <p:spPr>
            <a:xfrm>
              <a:off x="10118238" y="3429000"/>
              <a:ext cx="1099339" cy="1087275"/>
            </a:xfrm>
            <a:prstGeom prst="frame">
              <a:avLst>
                <a:gd name="adj1" fmla="val 5929"/>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tx1"/>
                </a:solidFill>
              </a:endParaRPr>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75A86249-98F8-AF45-BDA7-7A6B0DCB8D4D}"/>
                    </a:ext>
                  </a:extLst>
                </p:cNvPr>
                <p:cNvSpPr/>
                <p:nvPr/>
              </p:nvSpPr>
              <p:spPr>
                <a:xfrm>
                  <a:off x="10636605" y="3429000"/>
                  <a:ext cx="65286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accent1">
                                    <a:lumMod val="50000"/>
                                  </a:schemeClr>
                                </a:solidFill>
                                <a:latin typeface="Cambria Math" panose="02040503050406030204" pitchFamily="18" charset="0"/>
                                <a:ea typeface="Cambria Math" panose="02040503050406030204" pitchFamily="18" charset="0"/>
                              </a:rPr>
                            </m:ctrlPr>
                          </m:sSubPr>
                          <m:e>
                            <m:r>
                              <a:rPr lang="ar-AE" b="0" i="0" smtClean="0">
                                <a:solidFill>
                                  <a:schemeClr val="accent1">
                                    <a:lumMod val="50000"/>
                                  </a:schemeClr>
                                </a:solidFill>
                                <a:latin typeface="Cambria Math" panose="02040503050406030204" pitchFamily="18" charset="0"/>
                                <a:ea typeface="Cambria Math" panose="02040503050406030204" pitchFamily="18" charset="0"/>
                              </a:rPr>
                              <m:t>∆</m:t>
                            </m:r>
                          </m:e>
                          <m:sub>
                            <m:r>
                              <a:rPr lang="en-US" b="0" i="0" smtClean="0">
                                <a:solidFill>
                                  <a:schemeClr val="accent1">
                                    <a:lumMod val="50000"/>
                                  </a:schemeClr>
                                </a:solidFill>
                                <a:latin typeface="Cambria Math" panose="02040503050406030204" pitchFamily="18" charset="0"/>
                                <a:ea typeface="Cambria Math" panose="02040503050406030204" pitchFamily="18" charset="0"/>
                              </a:rPr>
                              <m:t>1</m:t>
                            </m:r>
                          </m:sub>
                        </m:sSub>
                        <m:r>
                          <a:rPr lang="ar-AE" b="0" i="0" smtClean="0">
                            <a:solidFill>
                              <a:schemeClr val="accent1">
                                <a:lumMod val="50000"/>
                              </a:schemeClr>
                            </a:solidFill>
                            <a:latin typeface="Cambria Math" panose="02040503050406030204" pitchFamily="18" charset="0"/>
                          </a:rPr>
                          <m:t>,</m:t>
                        </m:r>
                        <m:sSub>
                          <m:sSubPr>
                            <m:ctrlPr>
                              <a:rPr lang="ar-AE" i="1">
                                <a:solidFill>
                                  <a:schemeClr val="accent1">
                                    <a:lumMod val="50000"/>
                                  </a:schemeClr>
                                </a:solidFill>
                                <a:latin typeface="Cambria Math" panose="02040503050406030204" pitchFamily="18" charset="0"/>
                              </a:rPr>
                            </m:ctrlPr>
                          </m:sSubPr>
                          <m:e>
                            <m:r>
                              <m:rPr>
                                <m:sty m:val="p"/>
                              </m:rPr>
                              <a:rPr lang="ar-AE" b="0" i="0">
                                <a:solidFill>
                                  <a:schemeClr val="accent1">
                                    <a:lumMod val="50000"/>
                                  </a:schemeClr>
                                </a:solidFill>
                                <a:latin typeface="Cambria Math" panose="02040503050406030204" pitchFamily="18" charset="0"/>
                              </a:rPr>
                              <m:t>I</m:t>
                            </m:r>
                          </m:e>
                          <m:sub>
                            <m:r>
                              <a:rPr lang="ar-AE" b="0" i="0">
                                <a:solidFill>
                                  <a:schemeClr val="accent1">
                                    <a:lumMod val="50000"/>
                                  </a:schemeClr>
                                </a:solidFill>
                                <a:latin typeface="Cambria Math" panose="02040503050406030204" pitchFamily="18" charset="0"/>
                                <a:ea typeface="Cambria Math" panose="02040503050406030204" pitchFamily="18" charset="0"/>
                              </a:rPr>
                              <m:t>∆</m:t>
                            </m:r>
                            <m:r>
                              <a:rPr lang="en-US" b="0" i="0" smtClean="0">
                                <a:solidFill>
                                  <a:schemeClr val="accent1">
                                    <a:lumMod val="50000"/>
                                  </a:schemeClr>
                                </a:solidFill>
                                <a:latin typeface="Cambria Math" panose="02040503050406030204" pitchFamily="18" charset="0"/>
                                <a:ea typeface="Cambria Math" panose="02040503050406030204" pitchFamily="18" charset="0"/>
                              </a:rPr>
                              <m:t>1</m:t>
                            </m:r>
                          </m:sub>
                        </m:sSub>
                      </m:oMath>
                    </m:oMathPara>
                  </a14:m>
                  <a:endParaRPr lang="ar-AE" dirty="0">
                    <a:solidFill>
                      <a:schemeClr val="accent1">
                        <a:lumMod val="50000"/>
                      </a:schemeClr>
                    </a:solidFill>
                  </a:endParaRPr>
                </a:p>
              </p:txBody>
            </p:sp>
          </mc:Choice>
          <mc:Fallback xmlns="">
            <p:sp>
              <p:nvSpPr>
                <p:cNvPr id="18" name="Rectangle 17">
                  <a:extLst>
                    <a:ext uri="{FF2B5EF4-FFF2-40B4-BE49-F238E27FC236}">
                      <a16:creationId xmlns:a16="http://schemas.microsoft.com/office/drawing/2014/main" id="{75A86249-98F8-AF45-BDA7-7A6B0DCB8D4D}"/>
                    </a:ext>
                  </a:extLst>
                </p:cNvPr>
                <p:cNvSpPr>
                  <a:spLocks noRot="1" noChangeAspect="1" noMove="1" noResize="1" noEditPoints="1" noAdjustHandles="1" noChangeArrowheads="1" noChangeShapeType="1" noTextEdit="1"/>
                </p:cNvSpPr>
                <p:nvPr/>
              </p:nvSpPr>
              <p:spPr>
                <a:xfrm>
                  <a:off x="10636605" y="3429000"/>
                  <a:ext cx="652860" cy="369332"/>
                </a:xfrm>
                <a:prstGeom prst="rect">
                  <a:avLst/>
                </a:prstGeom>
                <a:blipFill>
                  <a:blip r:embed="rId7"/>
                  <a:stretch>
                    <a:fillRect t="-6667" r="-8696" b="-23333"/>
                  </a:stretch>
                </a:blipFill>
              </p:spPr>
              <p:txBody>
                <a:bodyPr/>
                <a:lstStyle/>
                <a:p>
                  <a:r>
                    <a:rPr>
                      <a:noFill/>
                    </a:rPr>
                    <a:t> </a:t>
                  </a:r>
                </a:p>
              </p:txBody>
            </p:sp>
          </mc:Fallback>
        </mc:AlternateContent>
      </p:gr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D084DF3A-C0D5-B64E-85D9-27B3CC4B46CF}"/>
                  </a:ext>
                </a:extLst>
              </p:cNvPr>
              <p:cNvSpPr/>
              <p:nvPr/>
            </p:nvSpPr>
            <p:spPr>
              <a:xfrm>
                <a:off x="245001" y="2137284"/>
                <a:ext cx="6096000" cy="3711144"/>
              </a:xfrm>
              <a:prstGeom prst="rect">
                <a:avLst/>
              </a:prstGeom>
            </p:spPr>
            <p:txBody>
              <a:bodyPr>
                <a:spAutoFit/>
              </a:bodyPr>
              <a:lstStyle/>
              <a:p>
                <a:pPr algn="ctr"/>
                <a:endParaRPr lang="en-US" dirty="0"/>
              </a:p>
              <a:p>
                <a:pPr algn="ctr"/>
                <a14:m>
                  <m:oMathPara xmlns:m="http://schemas.openxmlformats.org/officeDocument/2006/math">
                    <m:oMathParaPr>
                      <m:jc m:val="centerGroup"/>
                    </m:oMathParaPr>
                    <m:oMath xmlns:m="http://schemas.openxmlformats.org/officeDocument/2006/math">
                      <m:sSub>
                        <m:sSubPr>
                          <m:ctrlPr>
                            <a:rPr lang="en-US" i="1" smtClean="0">
                              <a:solidFill>
                                <a:srgbClr val="002060"/>
                              </a:solidFill>
                              <a:latin typeface="Cambria Math" panose="02040503050406030204" pitchFamily="18" charset="0"/>
                              <a:ea typeface="Cambria Math" panose="02040503050406030204" pitchFamily="18" charset="0"/>
                            </a:rPr>
                          </m:ctrlPr>
                        </m:sSubPr>
                        <m:e>
                          <m:acc>
                            <m:accPr>
                              <m:chr m:val="̂"/>
                              <m:ctrlPr>
                                <a:rPr lang="en-US" i="1">
                                  <a:solidFill>
                                    <a:srgbClr val="002060"/>
                                  </a:solidFill>
                                  <a:latin typeface="Cambria Math" panose="02040503050406030204" pitchFamily="18" charset="0"/>
                                  <a:ea typeface="Cambria Math" panose="02040503050406030204" pitchFamily="18" charset="0"/>
                                </a:rPr>
                              </m:ctrlPr>
                            </m:accPr>
                            <m:e>
                              <m:r>
                                <a:rPr lang="en-US" i="1">
                                  <a:solidFill>
                                    <a:srgbClr val="002060"/>
                                  </a:solidFill>
                                  <a:latin typeface="Cambria Math" panose="02040503050406030204" pitchFamily="18" charset="0"/>
                                  <a:ea typeface="Cambria Math" panose="02040503050406030204" pitchFamily="18" charset="0"/>
                                </a:rPr>
                                <m:t>𝐼</m:t>
                              </m:r>
                            </m:e>
                          </m:acc>
                        </m:e>
                        <m:sub>
                          <m:r>
                            <a:rPr lang="en-US" i="1">
                              <a:solidFill>
                                <a:srgbClr val="002060"/>
                              </a:solidFill>
                              <a:latin typeface="Cambria Math" panose="02040503050406030204" pitchFamily="18" charset="0"/>
                              <a:ea typeface="Cambria Math" panose="02040503050406030204" pitchFamily="18" charset="0"/>
                            </a:rPr>
                            <m:t> </m:t>
                          </m:r>
                        </m:sub>
                      </m:sSub>
                      <m:r>
                        <a:rPr lang="en-US" i="1">
                          <a:solidFill>
                            <a:srgbClr val="002060"/>
                          </a:solidFill>
                          <a:latin typeface="Cambria Math" panose="02040503050406030204" pitchFamily="18" charset="0"/>
                        </a:rPr>
                        <m:t>=</m:t>
                      </m:r>
                      <m:f>
                        <m:fPr>
                          <m:ctrlPr>
                            <a:rPr lang="en-US" i="1">
                              <a:solidFill>
                                <a:srgbClr val="002060"/>
                              </a:solidFill>
                              <a:latin typeface="Cambria Math" panose="02040503050406030204" pitchFamily="18" charset="0"/>
                            </a:rPr>
                          </m:ctrlPr>
                        </m:fPr>
                        <m:num>
                          <m:sSub>
                            <m:sSubPr>
                              <m:ctrlPr>
                                <a:rPr lang="en-US" i="1">
                                  <a:solidFill>
                                    <a:srgbClr val="002060"/>
                                  </a:solidFill>
                                  <a:latin typeface="Cambria Math" panose="02040503050406030204" pitchFamily="18" charset="0"/>
                                </a:rPr>
                              </m:ctrlPr>
                            </m:sSubPr>
                            <m:e>
                              <m:r>
                                <a:rPr lang="en-US" i="1">
                                  <a:solidFill>
                                    <a:srgbClr val="002060"/>
                                  </a:solidFill>
                                  <a:latin typeface="Cambria Math" panose="02040503050406030204" pitchFamily="18" charset="0"/>
                                </a:rPr>
                                <m:t>𝑓</m:t>
                              </m:r>
                            </m:e>
                            <m:sub>
                              <m:r>
                                <a:rPr lang="en-US" i="1">
                                  <a:solidFill>
                                    <a:srgbClr val="002060"/>
                                  </a:solidFill>
                                  <a:latin typeface="Cambria Math" panose="02040503050406030204" pitchFamily="18" charset="0"/>
                                </a:rPr>
                                <m:t>𝑚𝑖𝑛</m:t>
                              </m:r>
                            </m:sub>
                          </m:sSub>
                          <m:sSub>
                            <m:sSubPr>
                              <m:ctrlPr>
                                <a:rPr lang="en-US" i="1">
                                  <a:solidFill>
                                    <a:srgbClr val="002060"/>
                                  </a:solidFill>
                                  <a:latin typeface="Cambria Math" panose="02040503050406030204" pitchFamily="18" charset="0"/>
                                </a:rPr>
                              </m:ctrlPr>
                            </m:sSubPr>
                            <m:e>
                              <m:r>
                                <m:rPr>
                                  <m:nor/>
                                </m:rPr>
                                <a:rPr lang="en-US">
                                  <a:solidFill>
                                    <a:srgbClr val="002060"/>
                                  </a:solidFill>
                                  <a:latin typeface="Cambria Math" panose="02040503050406030204" pitchFamily="18" charset="0"/>
                                </a:rPr>
                                <m:t>N</m:t>
                              </m:r>
                            </m:e>
                            <m:sub>
                              <m:r>
                                <m:rPr>
                                  <m:brk m:alnAt="23"/>
                                </m:rPr>
                                <a:rPr lang="el-GR" i="1">
                                  <a:solidFill>
                                    <a:srgbClr val="002060"/>
                                  </a:solidFill>
                                  <a:latin typeface="Cambria Math" panose="02040503050406030204" pitchFamily="18" charset="0"/>
                                </a:rPr>
                                <m:t>Ω</m:t>
                              </m:r>
                            </m:sub>
                          </m:sSub>
                          <m:sSub>
                            <m:sSubPr>
                              <m:ctrlPr>
                                <a:rPr lang="en-US" i="1">
                                  <a:solidFill>
                                    <a:srgbClr val="002060"/>
                                  </a:solidFill>
                                  <a:latin typeface="Cambria Math" panose="02040503050406030204" pitchFamily="18" charset="0"/>
                                  <a:ea typeface="Cambria Math" panose="02040503050406030204" pitchFamily="18" charset="0"/>
                                </a:rPr>
                              </m:ctrlPr>
                            </m:sSubPr>
                            <m:e>
                              <m:r>
                                <a:rPr lang="en-US" i="1">
                                  <a:solidFill>
                                    <a:srgbClr val="002060"/>
                                  </a:solidFill>
                                  <a:latin typeface="Cambria Math" panose="02040503050406030204" pitchFamily="18" charset="0"/>
                                  <a:ea typeface="Cambria Math" panose="02040503050406030204" pitchFamily="18" charset="0"/>
                                </a:rPr>
                                <m:t>𝑉</m:t>
                              </m:r>
                            </m:e>
                            <m:sub>
                              <m:r>
                                <a:rPr lang="en-US" i="1">
                                  <a:solidFill>
                                    <a:srgbClr val="002060"/>
                                  </a:solidFill>
                                  <a:latin typeface="Cambria Math" panose="02040503050406030204" pitchFamily="18" charset="0"/>
                                  <a:ea typeface="Cambria Math" panose="02040503050406030204" pitchFamily="18" charset="0"/>
                                </a:rPr>
                                <m:t>∆</m:t>
                              </m:r>
                            </m:sub>
                          </m:sSub>
                        </m:num>
                        <m:den>
                          <m:nary>
                            <m:naryPr>
                              <m:chr m:val="∑"/>
                              <m:ctrlPr>
                                <a:rPr lang="en-US" i="1">
                                  <a:solidFill>
                                    <a:srgbClr val="002060"/>
                                  </a:solidFill>
                                  <a:latin typeface="Cambria Math" panose="02040503050406030204" pitchFamily="18" charset="0"/>
                                </a:rPr>
                              </m:ctrlPr>
                            </m:naryPr>
                            <m:sub>
                              <m:sSub>
                                <m:sSubPr>
                                  <m:ctrlPr>
                                    <a:rPr lang="en-US" i="1">
                                      <a:solidFill>
                                        <a:srgbClr val="002060"/>
                                      </a:solidFill>
                                      <a:latin typeface="Cambria Math" panose="02040503050406030204" pitchFamily="18" charset="0"/>
                                      <a:ea typeface="Cambria Math" panose="02040503050406030204" pitchFamily="18" charset="0"/>
                                    </a:rPr>
                                  </m:ctrlPr>
                                </m:sSubPr>
                                <m:e>
                                  <m:r>
                                    <m:rPr>
                                      <m:sty m:val="p"/>
                                      <m:brk m:alnAt="23"/>
                                    </m:rPr>
                                    <a:rPr lang="el-GR" i="1">
                                      <a:solidFill>
                                        <a:srgbClr val="002060"/>
                                      </a:solidFill>
                                      <a:latin typeface="Cambria Math" panose="02040503050406030204" pitchFamily="18" charset="0"/>
                                      <a:ea typeface="Cambria Math" panose="02040503050406030204" pitchFamily="18" charset="0"/>
                                    </a:rPr>
                                    <m:t>Λ</m:t>
                                  </m:r>
                                </m:e>
                                <m:sub>
                                  <m:r>
                                    <m:rPr>
                                      <m:brk m:alnAt="23"/>
                                    </m:rPr>
                                    <a:rPr lang="en-US" i="1">
                                      <a:solidFill>
                                        <a:srgbClr val="002060"/>
                                      </a:solidFill>
                                      <a:latin typeface="Cambria Math" panose="02040503050406030204" pitchFamily="18" charset="0"/>
                                      <a:ea typeface="Cambria Math" panose="02040503050406030204" pitchFamily="18" charset="0"/>
                                    </a:rPr>
                                    <m:t>𝑖</m:t>
                                  </m:r>
                                </m:sub>
                              </m:sSub>
                              <m:r>
                                <m:rPr>
                                  <m:brk m:alnAt="23"/>
                                </m:rPr>
                                <a:rPr lang="en-US" i="1">
                                  <a:solidFill>
                                    <a:srgbClr val="002060"/>
                                  </a:solidFill>
                                  <a:latin typeface="Cambria Math" panose="02040503050406030204" pitchFamily="18" charset="0"/>
                                  <a:ea typeface="Cambria Math" panose="02040503050406030204" pitchFamily="18" charset="0"/>
                                </a:rPr>
                                <m:t>𝜖</m:t>
                              </m:r>
                              <m:r>
                                <a:rPr lang="en-US" i="1">
                                  <a:solidFill>
                                    <a:srgbClr val="002060"/>
                                  </a:solidFill>
                                  <a:latin typeface="Cambria Math" panose="02040503050406030204" pitchFamily="18" charset="0"/>
                                  <a:ea typeface="Cambria Math" panose="02040503050406030204" pitchFamily="18" charset="0"/>
                                </a:rPr>
                                <m:t>∆</m:t>
                              </m:r>
                            </m:sub>
                            <m:sup>
                              <m:r>
                                <a:rPr lang="en-US" i="1">
                                  <a:solidFill>
                                    <a:srgbClr val="002060"/>
                                  </a:solidFill>
                                  <a:latin typeface="Cambria Math" panose="02040503050406030204" pitchFamily="18" charset="0"/>
                                </a:rPr>
                                <m:t> </m:t>
                              </m:r>
                            </m:sup>
                            <m:e>
                              <m:f>
                                <m:fPr>
                                  <m:ctrlPr>
                                    <a:rPr lang="en-US" i="1">
                                      <a:solidFill>
                                        <a:srgbClr val="002060"/>
                                      </a:solidFill>
                                      <a:latin typeface="Cambria Math" panose="02040503050406030204" pitchFamily="18" charset="0"/>
                                    </a:rPr>
                                  </m:ctrlPr>
                                </m:fPr>
                                <m:num>
                                  <m:sSub>
                                    <m:sSubPr>
                                      <m:ctrlPr>
                                        <a:rPr lang="en-US" i="1">
                                          <a:solidFill>
                                            <a:srgbClr val="002060"/>
                                          </a:solidFill>
                                          <a:latin typeface="Cambria Math" panose="02040503050406030204" pitchFamily="18" charset="0"/>
                                        </a:rPr>
                                      </m:ctrlPr>
                                    </m:sSubPr>
                                    <m:e>
                                      <m:r>
                                        <a:rPr lang="en-US" i="1">
                                          <a:solidFill>
                                            <a:srgbClr val="002060"/>
                                          </a:solidFill>
                                          <a:latin typeface="Cambria Math" panose="02040503050406030204" pitchFamily="18" charset="0"/>
                                        </a:rPr>
                                        <m:t>𝑓</m:t>
                                      </m:r>
                                    </m:e>
                                    <m:sub>
                                      <m:r>
                                        <a:rPr lang="en-US" i="1">
                                          <a:solidFill>
                                            <a:srgbClr val="002060"/>
                                          </a:solidFill>
                                          <a:latin typeface="Cambria Math" panose="02040503050406030204" pitchFamily="18" charset="0"/>
                                        </a:rPr>
                                        <m:t>𝑚𝑖𝑛</m:t>
                                      </m:r>
                                    </m:sub>
                                  </m:sSub>
                                </m:num>
                                <m:den>
                                  <m:r>
                                    <a:rPr lang="en-US" i="1">
                                      <a:solidFill>
                                        <a:srgbClr val="002060"/>
                                      </a:solidFill>
                                      <a:latin typeface="Cambria Math" panose="02040503050406030204" pitchFamily="18" charset="0"/>
                                    </a:rPr>
                                    <m:t>𝑓</m:t>
                                  </m:r>
                                  <m:r>
                                    <a:rPr lang="en-US" i="1">
                                      <a:solidFill>
                                        <a:srgbClr val="002060"/>
                                      </a:solidFill>
                                      <a:latin typeface="Cambria Math" panose="02040503050406030204" pitchFamily="18" charset="0"/>
                                    </a:rPr>
                                    <m:t>(</m:t>
                                  </m:r>
                                  <m:sSub>
                                    <m:sSubPr>
                                      <m:ctrlPr>
                                        <a:rPr lang="en-US" i="1">
                                          <a:solidFill>
                                            <a:srgbClr val="002060"/>
                                          </a:solidFill>
                                          <a:latin typeface="Cambria Math" panose="02040503050406030204" pitchFamily="18" charset="0"/>
                                          <a:ea typeface="Cambria Math" panose="02040503050406030204" pitchFamily="18" charset="0"/>
                                        </a:rPr>
                                      </m:ctrlPr>
                                    </m:sSubPr>
                                    <m:e>
                                      <m:r>
                                        <m:rPr>
                                          <m:sty m:val="p"/>
                                          <m:brk m:alnAt="23"/>
                                        </m:rPr>
                                        <a:rPr lang="el-GR" i="1">
                                          <a:solidFill>
                                            <a:srgbClr val="002060"/>
                                          </a:solidFill>
                                          <a:latin typeface="Cambria Math" panose="02040503050406030204" pitchFamily="18" charset="0"/>
                                          <a:ea typeface="Cambria Math" panose="02040503050406030204" pitchFamily="18" charset="0"/>
                                        </a:rPr>
                                        <m:t>Λ</m:t>
                                      </m:r>
                                    </m:e>
                                    <m:sub>
                                      <m:r>
                                        <m:rPr>
                                          <m:brk m:alnAt="23"/>
                                        </m:rPr>
                                        <a:rPr lang="en-US" i="1">
                                          <a:solidFill>
                                            <a:srgbClr val="002060"/>
                                          </a:solidFill>
                                          <a:latin typeface="Cambria Math" panose="02040503050406030204" pitchFamily="18" charset="0"/>
                                          <a:ea typeface="Cambria Math" panose="02040503050406030204" pitchFamily="18" charset="0"/>
                                        </a:rPr>
                                        <m:t>𝑖</m:t>
                                      </m:r>
                                    </m:sub>
                                  </m:sSub>
                                  <m:r>
                                    <a:rPr lang="en-US" i="1">
                                      <a:solidFill>
                                        <a:srgbClr val="002060"/>
                                      </a:solidFill>
                                      <a:latin typeface="Cambria Math" panose="02040503050406030204" pitchFamily="18" charset="0"/>
                                    </a:rPr>
                                    <m:t>)</m:t>
                                  </m:r>
                                </m:den>
                              </m:f>
                            </m:e>
                          </m:nary>
                        </m:den>
                      </m:f>
                    </m:oMath>
                  </m:oMathPara>
                </a14:m>
                <a:endParaRPr lang="en-US" b="1" i="1" dirty="0">
                  <a:latin typeface="Cambria Math" panose="02040503050406030204" pitchFamily="18" charset="0"/>
                  <a:ea typeface="Cambria Math" panose="02040503050406030204" pitchFamily="18" charset="0"/>
                </a:endParaRPr>
              </a:p>
              <a:p>
                <a:pPr algn="ctr"/>
                <a:endParaRPr lang="en-US" b="1" i="1" dirty="0">
                  <a:latin typeface="Cambria Math" panose="02040503050406030204" pitchFamily="18" charset="0"/>
                  <a:ea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ea typeface="Cambria Math" panose="02040503050406030204" pitchFamily="18" charset="0"/>
                            </a:rPr>
                          </m:ctrlPr>
                        </m:sSubPr>
                        <m:e>
                          <m:r>
                            <a:rPr lang="en-US" b="1" i="0" smtClean="0">
                              <a:latin typeface="Cambria Math" panose="02040503050406030204" pitchFamily="18" charset="0"/>
                              <a:ea typeface="Cambria Math" panose="02040503050406030204" pitchFamily="18" charset="0"/>
                            </a:rPr>
                            <m:t>𝐈</m:t>
                          </m:r>
                        </m:e>
                        <m:sub>
                          <m:r>
                            <a:rPr lang="en-US" b="1" i="0" smtClean="0">
                              <a:latin typeface="Cambria Math" panose="02040503050406030204" pitchFamily="18" charset="0"/>
                              <a:ea typeface="Cambria Math" panose="02040503050406030204" pitchFamily="18" charset="0"/>
                            </a:rPr>
                            <m:t>𝟏</m:t>
                          </m:r>
                        </m:sub>
                      </m:sSub>
                      <m:r>
                        <a:rPr lang="en-US" b="1" i="0" smtClean="0">
                          <a:latin typeface="Cambria Math" panose="02040503050406030204" pitchFamily="18" charset="0"/>
                          <a:ea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𝑰</m:t>
                          </m:r>
                        </m:e>
                        <m:sub>
                          <m:r>
                            <a:rPr lang="en-US" b="1" i="1">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𝟏</m:t>
                          </m:r>
                        </m:sub>
                      </m:sSub>
                      <m:r>
                        <a:rPr lang="en-US" b="1" i="0" smtClean="0">
                          <a:latin typeface="Cambria Math" panose="02040503050406030204" pitchFamily="18" charset="0"/>
                          <a:ea typeface="Cambria Math" panose="02040503050406030204" pitchFamily="18" charset="0"/>
                        </a:rPr>
                        <m:t>∗</m:t>
                      </m:r>
                      <m:f>
                        <m:fPr>
                          <m:ctrlPr>
                            <a:rPr lang="en-US" b="1" i="1" smtClean="0">
                              <a:latin typeface="Cambria Math" panose="02040503050406030204" pitchFamily="18" charset="0"/>
                              <a:ea typeface="Cambria Math" panose="02040503050406030204" pitchFamily="18" charset="0"/>
                            </a:rPr>
                          </m:ctrlPr>
                        </m:fPr>
                        <m:num>
                          <m:r>
                            <a:rPr lang="en-US" b="1" i="1" smtClean="0">
                              <a:latin typeface="Cambria Math" panose="02040503050406030204" pitchFamily="18" charset="0"/>
                              <a:ea typeface="Cambria Math" panose="02040503050406030204" pitchFamily="18" charset="0"/>
                            </a:rPr>
                            <m:t>𝟏</m:t>
                          </m:r>
                        </m:num>
                        <m:den>
                          <m:acc>
                            <m:accPr>
                              <m:chr m:val="̂"/>
                              <m:ctrlPr>
                                <a:rPr lang="en-US" b="1" i="1">
                                  <a:latin typeface="Cambria Math" panose="02040503050406030204" pitchFamily="18" charset="0"/>
                                </a:rPr>
                              </m:ctrlPr>
                            </m:accPr>
                            <m:e>
                              <m:r>
                                <a:rPr lang="en-US" b="1" i="1">
                                  <a:latin typeface="Cambria Math" panose="02040503050406030204" pitchFamily="18" charset="0"/>
                                </a:rPr>
                                <m:t> </m:t>
                              </m:r>
                              <m:sSub>
                                <m:sSubPr>
                                  <m:ctrlPr>
                                    <a:rPr lang="en-US" b="1" i="1" smtClean="0">
                                      <a:latin typeface="Cambria Math" panose="02040503050406030204" pitchFamily="18" charset="0"/>
                                    </a:rPr>
                                  </m:ctrlPr>
                                </m:sSubPr>
                                <m:e>
                                  <m:r>
                                    <a:rPr lang="en-US" b="1" i="1">
                                      <a:latin typeface="Cambria Math" panose="02040503050406030204" pitchFamily="18" charset="0"/>
                                    </a:rPr>
                                    <m:t>𝒓</m:t>
                                  </m:r>
                                </m:e>
                                <m:sub>
                                  <m:r>
                                    <a:rPr lang="en-US" b="1" i="1" smtClean="0">
                                      <a:latin typeface="Cambria Math" panose="02040503050406030204" pitchFamily="18" charset="0"/>
                                    </a:rPr>
                                    <m:t>𝟏</m:t>
                                  </m:r>
                                </m:sub>
                              </m:sSub>
                            </m:e>
                          </m:acc>
                        </m:den>
                      </m:f>
                    </m:oMath>
                  </m:oMathPara>
                </a14:m>
                <a:endParaRPr lang="en-US" b="1" dirty="0">
                  <a:ea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en-US" b="1" i="1">
                              <a:latin typeface="Cambria Math" panose="02040503050406030204" pitchFamily="18" charset="0"/>
                              <a:ea typeface="Cambria Math" panose="02040503050406030204" pitchFamily="18" charset="0"/>
                            </a:rPr>
                          </m:ctrlPr>
                        </m:sSubPr>
                        <m:e>
                          <m:r>
                            <a:rPr lang="en-US" b="1">
                              <a:latin typeface="Cambria Math" panose="02040503050406030204" pitchFamily="18" charset="0"/>
                              <a:ea typeface="Cambria Math" panose="02040503050406030204" pitchFamily="18" charset="0"/>
                            </a:rPr>
                            <m:t>𝐈</m:t>
                          </m:r>
                        </m:e>
                        <m:sub>
                          <m:r>
                            <a:rPr lang="en-US" b="1" i="1" smtClean="0">
                              <a:latin typeface="Cambria Math" panose="02040503050406030204" pitchFamily="18" charset="0"/>
                              <a:ea typeface="Cambria Math" panose="02040503050406030204" pitchFamily="18" charset="0"/>
                            </a:rPr>
                            <m:t>𝟐</m:t>
                          </m:r>
                        </m:sub>
                      </m:sSub>
                      <m:r>
                        <a:rPr lang="en-US" b="1">
                          <a:latin typeface="Cambria Math" panose="02040503050406030204" pitchFamily="18" charset="0"/>
                          <a:ea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𝑰</m:t>
                          </m:r>
                        </m:e>
                        <m:sub>
                          <m:r>
                            <a:rPr lang="en-US" b="1" i="1">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𝟐</m:t>
                          </m:r>
                        </m:sub>
                      </m:sSub>
                      <m:r>
                        <a:rPr lang="en-US" b="1">
                          <a:latin typeface="Cambria Math" panose="02040503050406030204" pitchFamily="18" charset="0"/>
                          <a:ea typeface="Cambria Math" panose="02040503050406030204" pitchFamily="18" charset="0"/>
                        </a:rPr>
                        <m:t>∗</m:t>
                      </m:r>
                      <m:f>
                        <m:fPr>
                          <m:ctrlPr>
                            <a:rPr lang="en-US" b="1" i="1">
                              <a:latin typeface="Cambria Math" panose="02040503050406030204" pitchFamily="18" charset="0"/>
                              <a:ea typeface="Cambria Math" panose="02040503050406030204" pitchFamily="18" charset="0"/>
                            </a:rPr>
                          </m:ctrlPr>
                        </m:fPr>
                        <m:num>
                          <m:r>
                            <a:rPr lang="en-US" b="1" i="1">
                              <a:latin typeface="Cambria Math" panose="02040503050406030204" pitchFamily="18" charset="0"/>
                              <a:ea typeface="Cambria Math" panose="02040503050406030204" pitchFamily="18" charset="0"/>
                            </a:rPr>
                            <m:t>𝟏</m:t>
                          </m:r>
                        </m:num>
                        <m:den>
                          <m:acc>
                            <m:accPr>
                              <m:chr m:val="̂"/>
                              <m:ctrlPr>
                                <a:rPr lang="en-US" b="1" i="1">
                                  <a:latin typeface="Cambria Math" panose="02040503050406030204" pitchFamily="18" charset="0"/>
                                </a:rPr>
                              </m:ctrlPr>
                            </m:accPr>
                            <m:e>
                              <m:r>
                                <a:rPr lang="en-US" b="1" i="1">
                                  <a:latin typeface="Cambria Math" panose="02040503050406030204" pitchFamily="18" charset="0"/>
                                </a:rPr>
                                <m:t> </m:t>
                              </m:r>
                              <m:sSub>
                                <m:sSubPr>
                                  <m:ctrlPr>
                                    <a:rPr lang="en-US" b="1" i="1">
                                      <a:latin typeface="Cambria Math" panose="02040503050406030204" pitchFamily="18" charset="0"/>
                                    </a:rPr>
                                  </m:ctrlPr>
                                </m:sSubPr>
                                <m:e>
                                  <m:r>
                                    <a:rPr lang="en-US" b="1" i="1">
                                      <a:latin typeface="Cambria Math" panose="02040503050406030204" pitchFamily="18" charset="0"/>
                                    </a:rPr>
                                    <m:t>𝒓</m:t>
                                  </m:r>
                                </m:e>
                                <m:sub>
                                  <m:r>
                                    <a:rPr lang="en-US" b="1" i="1" smtClean="0">
                                      <a:latin typeface="Cambria Math" panose="02040503050406030204" pitchFamily="18" charset="0"/>
                                    </a:rPr>
                                    <m:t>𝟐</m:t>
                                  </m:r>
                                </m:sub>
                              </m:sSub>
                            </m:e>
                          </m:acc>
                        </m:den>
                      </m:f>
                    </m:oMath>
                  </m:oMathPara>
                </a14:m>
                <a:endParaRPr lang="en-US" b="1" dirty="0"/>
              </a:p>
              <a:p>
                <a:pPr algn="ctr"/>
                <a:r>
                  <a:rPr lang="en-US" b="1" dirty="0"/>
                  <a:t>…</a:t>
                </a:r>
              </a:p>
              <a:p>
                <a:pPr algn="ctr"/>
                <a14:m>
                  <m:oMathPara xmlns:m="http://schemas.openxmlformats.org/officeDocument/2006/math">
                    <m:oMathParaPr>
                      <m:jc m:val="centerGroup"/>
                    </m:oMathParaPr>
                    <m:oMath xmlns:m="http://schemas.openxmlformats.org/officeDocument/2006/math">
                      <m:sSub>
                        <m:sSubPr>
                          <m:ctrlPr>
                            <a:rPr lang="en-US" b="1" i="1">
                              <a:latin typeface="Cambria Math" panose="02040503050406030204" pitchFamily="18" charset="0"/>
                              <a:ea typeface="Cambria Math" panose="02040503050406030204" pitchFamily="18" charset="0"/>
                            </a:rPr>
                          </m:ctrlPr>
                        </m:sSubPr>
                        <m:e>
                          <m:r>
                            <a:rPr lang="en-US" b="1">
                              <a:latin typeface="Cambria Math" panose="02040503050406030204" pitchFamily="18" charset="0"/>
                              <a:ea typeface="Cambria Math" panose="02040503050406030204" pitchFamily="18" charset="0"/>
                            </a:rPr>
                            <m:t>𝐈</m:t>
                          </m:r>
                        </m:e>
                        <m:sub>
                          <m:r>
                            <a:rPr lang="en-US" b="1" i="1" smtClean="0">
                              <a:latin typeface="Cambria Math" panose="02040503050406030204" pitchFamily="18" charset="0"/>
                              <a:ea typeface="Cambria Math" panose="02040503050406030204" pitchFamily="18" charset="0"/>
                            </a:rPr>
                            <m:t>𝒌</m:t>
                          </m:r>
                        </m:sub>
                      </m:sSub>
                      <m:r>
                        <a:rPr lang="en-US" b="1">
                          <a:latin typeface="Cambria Math" panose="02040503050406030204" pitchFamily="18" charset="0"/>
                          <a:ea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𝑰</m:t>
                          </m:r>
                        </m:e>
                        <m:sub>
                          <m:r>
                            <a:rPr lang="en-US" b="1" i="1">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𝒌</m:t>
                          </m:r>
                        </m:sub>
                      </m:sSub>
                      <m:r>
                        <a:rPr lang="en-US" b="1">
                          <a:latin typeface="Cambria Math" panose="02040503050406030204" pitchFamily="18" charset="0"/>
                          <a:ea typeface="Cambria Math" panose="02040503050406030204" pitchFamily="18" charset="0"/>
                        </a:rPr>
                        <m:t>∗</m:t>
                      </m:r>
                      <m:f>
                        <m:fPr>
                          <m:ctrlPr>
                            <a:rPr lang="en-US" b="1" i="1">
                              <a:latin typeface="Cambria Math" panose="02040503050406030204" pitchFamily="18" charset="0"/>
                              <a:ea typeface="Cambria Math" panose="02040503050406030204" pitchFamily="18" charset="0"/>
                            </a:rPr>
                          </m:ctrlPr>
                        </m:fPr>
                        <m:num>
                          <m:r>
                            <a:rPr lang="en-US" b="1" i="1">
                              <a:latin typeface="Cambria Math" panose="02040503050406030204" pitchFamily="18" charset="0"/>
                              <a:ea typeface="Cambria Math" panose="02040503050406030204" pitchFamily="18" charset="0"/>
                            </a:rPr>
                            <m:t>𝟏</m:t>
                          </m:r>
                        </m:num>
                        <m:den>
                          <m:acc>
                            <m:accPr>
                              <m:chr m:val="̂"/>
                              <m:ctrlPr>
                                <a:rPr lang="en-US" b="1" i="1">
                                  <a:latin typeface="Cambria Math" panose="02040503050406030204" pitchFamily="18" charset="0"/>
                                </a:rPr>
                              </m:ctrlPr>
                            </m:accPr>
                            <m:e>
                              <m:r>
                                <a:rPr lang="en-US" b="1" i="1">
                                  <a:latin typeface="Cambria Math" panose="02040503050406030204" pitchFamily="18" charset="0"/>
                                </a:rPr>
                                <m:t> </m:t>
                              </m:r>
                              <m:sSub>
                                <m:sSubPr>
                                  <m:ctrlPr>
                                    <a:rPr lang="en-US" b="1" i="1">
                                      <a:latin typeface="Cambria Math" panose="02040503050406030204" pitchFamily="18" charset="0"/>
                                    </a:rPr>
                                  </m:ctrlPr>
                                </m:sSubPr>
                                <m:e>
                                  <m:r>
                                    <a:rPr lang="en-US" b="1" i="1">
                                      <a:latin typeface="Cambria Math" panose="02040503050406030204" pitchFamily="18" charset="0"/>
                                    </a:rPr>
                                    <m:t>𝒓</m:t>
                                  </m:r>
                                </m:e>
                                <m:sub>
                                  <m:r>
                                    <a:rPr lang="en-US" b="1" i="1" smtClean="0">
                                      <a:latin typeface="Cambria Math" panose="02040503050406030204" pitchFamily="18" charset="0"/>
                                    </a:rPr>
                                    <m:t>𝒌</m:t>
                                  </m:r>
                                </m:sub>
                              </m:sSub>
                            </m:e>
                          </m:acc>
                        </m:den>
                      </m:f>
                    </m:oMath>
                  </m:oMathPara>
                </a14:m>
                <a:endParaRPr lang="en-US" b="1" dirty="0"/>
              </a:p>
              <a:p>
                <a:pPr algn="ctr"/>
                <a:endParaRPr lang="en-US" dirty="0"/>
              </a:p>
            </p:txBody>
          </p:sp>
        </mc:Choice>
        <mc:Fallback xmlns="">
          <p:sp>
            <p:nvSpPr>
              <p:cNvPr id="15" name="Rectangle 14">
                <a:extLst>
                  <a:ext uri="{FF2B5EF4-FFF2-40B4-BE49-F238E27FC236}">
                    <a16:creationId xmlns:a16="http://schemas.microsoft.com/office/drawing/2014/main" id="{D084DF3A-C0D5-B64E-85D9-27B3CC4B46CF}"/>
                  </a:ext>
                </a:extLst>
              </p:cNvPr>
              <p:cNvSpPr>
                <a:spLocks noRot="1" noChangeAspect="1" noMove="1" noResize="1" noEditPoints="1" noAdjustHandles="1" noChangeArrowheads="1" noChangeShapeType="1" noTextEdit="1"/>
              </p:cNvSpPr>
              <p:nvPr/>
            </p:nvSpPr>
            <p:spPr>
              <a:xfrm>
                <a:off x="245001" y="2137284"/>
                <a:ext cx="6096000" cy="3711144"/>
              </a:xfrm>
              <a:prstGeom prst="rect">
                <a:avLst/>
              </a:prstGeom>
              <a:blipFill>
                <a:blip r:embed="rId8"/>
                <a:stretch>
                  <a:fillRect/>
                </a:stretch>
              </a:blipFill>
            </p:spPr>
            <p:txBody>
              <a:bodyPr/>
              <a:lstStyle/>
              <a:p>
                <a:r>
                  <a:rPr>
                    <a:noFill/>
                  </a:rPr>
                  <a:t> </a:t>
                </a:r>
              </a:p>
            </p:txBody>
          </p:sp>
        </mc:Fallback>
      </mc:AlternateContent>
      <p:grpSp>
        <p:nvGrpSpPr>
          <p:cNvPr id="17" name="Group 16">
            <a:extLst>
              <a:ext uri="{FF2B5EF4-FFF2-40B4-BE49-F238E27FC236}">
                <a16:creationId xmlns:a16="http://schemas.microsoft.com/office/drawing/2014/main" id="{51FB27D3-9D76-3742-98C2-40E408D3C5CE}"/>
              </a:ext>
            </a:extLst>
          </p:cNvPr>
          <p:cNvGrpSpPr/>
          <p:nvPr/>
        </p:nvGrpSpPr>
        <p:grpSpPr>
          <a:xfrm>
            <a:off x="10116385" y="4349379"/>
            <a:ext cx="1488850" cy="1088052"/>
            <a:chOff x="10096332" y="3428223"/>
            <a:chExt cx="1121245" cy="1088052"/>
          </a:xfrm>
        </p:grpSpPr>
        <p:sp>
          <p:nvSpPr>
            <p:cNvPr id="19" name="Frame 18">
              <a:extLst>
                <a:ext uri="{FF2B5EF4-FFF2-40B4-BE49-F238E27FC236}">
                  <a16:creationId xmlns:a16="http://schemas.microsoft.com/office/drawing/2014/main" id="{DFC89B34-600F-2F43-AF25-D5E85086A428}"/>
                </a:ext>
              </a:extLst>
            </p:cNvPr>
            <p:cNvSpPr/>
            <p:nvPr/>
          </p:nvSpPr>
          <p:spPr>
            <a:xfrm>
              <a:off x="10118238" y="3429000"/>
              <a:ext cx="1099339" cy="1087275"/>
            </a:xfrm>
            <a:prstGeom prst="frame">
              <a:avLst>
                <a:gd name="adj1" fmla="val 5929"/>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tx1"/>
                </a:solidFill>
              </a:endParaRPr>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6490A1FC-E9E4-7D4C-AA83-05EB634D0ED8}"/>
                    </a:ext>
                  </a:extLst>
                </p:cNvPr>
                <p:cNvSpPr/>
                <p:nvPr/>
              </p:nvSpPr>
              <p:spPr>
                <a:xfrm>
                  <a:off x="10096332" y="3428223"/>
                  <a:ext cx="65686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accent1">
                                    <a:lumMod val="50000"/>
                                  </a:schemeClr>
                                </a:solidFill>
                                <a:latin typeface="Cambria Math" panose="02040503050406030204" pitchFamily="18" charset="0"/>
                                <a:ea typeface="Cambria Math" panose="02040503050406030204" pitchFamily="18" charset="0"/>
                              </a:rPr>
                            </m:ctrlPr>
                          </m:sSubPr>
                          <m:e>
                            <m:r>
                              <a:rPr lang="ar-AE" b="0" i="0" smtClean="0">
                                <a:solidFill>
                                  <a:schemeClr val="accent1">
                                    <a:lumMod val="50000"/>
                                  </a:schemeClr>
                                </a:solidFill>
                                <a:latin typeface="Cambria Math" panose="02040503050406030204" pitchFamily="18" charset="0"/>
                                <a:ea typeface="Cambria Math" panose="02040503050406030204" pitchFamily="18" charset="0"/>
                              </a:rPr>
                              <m:t>∆</m:t>
                            </m:r>
                          </m:e>
                          <m:sub>
                            <m:r>
                              <a:rPr lang="en-US" b="0" i="0" smtClean="0">
                                <a:solidFill>
                                  <a:schemeClr val="accent1">
                                    <a:lumMod val="50000"/>
                                  </a:schemeClr>
                                </a:solidFill>
                                <a:latin typeface="Cambria Math" panose="02040503050406030204" pitchFamily="18" charset="0"/>
                                <a:ea typeface="Cambria Math" panose="02040503050406030204" pitchFamily="18" charset="0"/>
                              </a:rPr>
                              <m:t>2</m:t>
                            </m:r>
                          </m:sub>
                        </m:sSub>
                        <m:r>
                          <a:rPr lang="ar-AE" b="0" i="0" smtClean="0">
                            <a:solidFill>
                              <a:schemeClr val="accent1">
                                <a:lumMod val="50000"/>
                              </a:schemeClr>
                            </a:solidFill>
                            <a:latin typeface="Cambria Math" panose="02040503050406030204" pitchFamily="18" charset="0"/>
                          </a:rPr>
                          <m:t>,</m:t>
                        </m:r>
                        <m:sSub>
                          <m:sSubPr>
                            <m:ctrlPr>
                              <a:rPr lang="ar-AE" i="1">
                                <a:solidFill>
                                  <a:schemeClr val="accent1">
                                    <a:lumMod val="50000"/>
                                  </a:schemeClr>
                                </a:solidFill>
                                <a:latin typeface="Cambria Math" panose="02040503050406030204" pitchFamily="18" charset="0"/>
                              </a:rPr>
                            </m:ctrlPr>
                          </m:sSubPr>
                          <m:e>
                            <m:r>
                              <m:rPr>
                                <m:sty m:val="p"/>
                              </m:rPr>
                              <a:rPr lang="ar-AE" b="0" i="0">
                                <a:solidFill>
                                  <a:schemeClr val="accent1">
                                    <a:lumMod val="50000"/>
                                  </a:schemeClr>
                                </a:solidFill>
                                <a:latin typeface="Cambria Math" panose="02040503050406030204" pitchFamily="18" charset="0"/>
                              </a:rPr>
                              <m:t>I</m:t>
                            </m:r>
                          </m:e>
                          <m:sub>
                            <m:r>
                              <a:rPr lang="ar-AE" b="0" i="0">
                                <a:solidFill>
                                  <a:schemeClr val="accent1">
                                    <a:lumMod val="50000"/>
                                  </a:schemeClr>
                                </a:solidFill>
                                <a:latin typeface="Cambria Math" panose="02040503050406030204" pitchFamily="18" charset="0"/>
                                <a:ea typeface="Cambria Math" panose="02040503050406030204" pitchFamily="18" charset="0"/>
                              </a:rPr>
                              <m:t>∆</m:t>
                            </m:r>
                            <m:r>
                              <a:rPr lang="en-US" b="0" i="0" smtClean="0">
                                <a:solidFill>
                                  <a:schemeClr val="accent1">
                                    <a:lumMod val="50000"/>
                                  </a:schemeClr>
                                </a:solidFill>
                                <a:latin typeface="Cambria Math" panose="02040503050406030204" pitchFamily="18" charset="0"/>
                                <a:ea typeface="Cambria Math" panose="02040503050406030204" pitchFamily="18" charset="0"/>
                              </a:rPr>
                              <m:t>2</m:t>
                            </m:r>
                          </m:sub>
                        </m:sSub>
                      </m:oMath>
                    </m:oMathPara>
                  </a14:m>
                  <a:endParaRPr lang="ar-AE" dirty="0">
                    <a:solidFill>
                      <a:schemeClr val="accent1">
                        <a:lumMod val="50000"/>
                      </a:schemeClr>
                    </a:solidFill>
                  </a:endParaRPr>
                </a:p>
              </p:txBody>
            </p:sp>
          </mc:Choice>
          <mc:Fallback xmlns="">
            <p:sp>
              <p:nvSpPr>
                <p:cNvPr id="22" name="Rectangle 21">
                  <a:extLst>
                    <a:ext uri="{FF2B5EF4-FFF2-40B4-BE49-F238E27FC236}">
                      <a16:creationId xmlns:a16="http://schemas.microsoft.com/office/drawing/2014/main" id="{6490A1FC-E9E4-7D4C-AA83-05EB634D0ED8}"/>
                    </a:ext>
                  </a:extLst>
                </p:cNvPr>
                <p:cNvSpPr>
                  <a:spLocks noRot="1" noChangeAspect="1" noMove="1" noResize="1" noEditPoints="1" noAdjustHandles="1" noChangeArrowheads="1" noChangeShapeType="1" noTextEdit="1"/>
                </p:cNvSpPr>
                <p:nvPr/>
              </p:nvSpPr>
              <p:spPr>
                <a:xfrm>
                  <a:off x="10096332" y="3428223"/>
                  <a:ext cx="656868" cy="369332"/>
                </a:xfrm>
                <a:prstGeom prst="rect">
                  <a:avLst/>
                </a:prstGeom>
                <a:blipFill>
                  <a:blip r:embed="rId9"/>
                  <a:stretch>
                    <a:fillRect t="-3226" r="-8696" b="-22581"/>
                  </a:stretch>
                </a:blipFill>
              </p:spPr>
              <p:txBody>
                <a:bodyPr/>
                <a:lstStyle/>
                <a:p>
                  <a:r>
                    <a:rPr>
                      <a:noFill/>
                    </a:rPr>
                    <a:t> </a:t>
                  </a:r>
                </a:p>
              </p:txBody>
            </p:sp>
          </mc:Fallback>
        </mc:AlternateContent>
      </p:grpSp>
      <p:grpSp>
        <p:nvGrpSpPr>
          <p:cNvPr id="23" name="Group 22">
            <a:extLst>
              <a:ext uri="{FF2B5EF4-FFF2-40B4-BE49-F238E27FC236}">
                <a16:creationId xmlns:a16="http://schemas.microsoft.com/office/drawing/2014/main" id="{E5F055AA-419A-0043-87AB-A511D1CDDC66}"/>
              </a:ext>
            </a:extLst>
          </p:cNvPr>
          <p:cNvGrpSpPr/>
          <p:nvPr/>
        </p:nvGrpSpPr>
        <p:grpSpPr>
          <a:xfrm>
            <a:off x="8147730" y="4069942"/>
            <a:ext cx="1544924" cy="1111087"/>
            <a:chOff x="10118238" y="3405188"/>
            <a:chExt cx="1163473" cy="1111087"/>
          </a:xfrm>
        </p:grpSpPr>
        <p:sp>
          <p:nvSpPr>
            <p:cNvPr id="24" name="Frame 23">
              <a:extLst>
                <a:ext uri="{FF2B5EF4-FFF2-40B4-BE49-F238E27FC236}">
                  <a16:creationId xmlns:a16="http://schemas.microsoft.com/office/drawing/2014/main" id="{E41433EB-3B5F-F240-8459-AF13EDA45662}"/>
                </a:ext>
              </a:extLst>
            </p:cNvPr>
            <p:cNvSpPr/>
            <p:nvPr/>
          </p:nvSpPr>
          <p:spPr>
            <a:xfrm>
              <a:off x="10118238" y="3429000"/>
              <a:ext cx="1099339" cy="1087275"/>
            </a:xfrm>
            <a:prstGeom prst="frame">
              <a:avLst>
                <a:gd name="adj1" fmla="val 5929"/>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tx1"/>
                </a:solidFill>
              </a:endParaRPr>
            </a:p>
          </p:txBody>
        </p: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D209709B-CA0D-AD44-8B57-8749125533C7}"/>
                    </a:ext>
                  </a:extLst>
                </p:cNvPr>
                <p:cNvSpPr/>
                <p:nvPr/>
              </p:nvSpPr>
              <p:spPr>
                <a:xfrm>
                  <a:off x="10622428" y="3405188"/>
                  <a:ext cx="65928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accent1">
                                    <a:lumMod val="50000"/>
                                  </a:schemeClr>
                                </a:solidFill>
                                <a:latin typeface="Cambria Math" panose="02040503050406030204" pitchFamily="18" charset="0"/>
                                <a:ea typeface="Cambria Math" panose="02040503050406030204" pitchFamily="18" charset="0"/>
                              </a:rPr>
                            </m:ctrlPr>
                          </m:sSubPr>
                          <m:e>
                            <m:r>
                              <a:rPr lang="ar-AE" b="0" i="0" smtClean="0">
                                <a:solidFill>
                                  <a:schemeClr val="accent1">
                                    <a:lumMod val="50000"/>
                                  </a:schemeClr>
                                </a:solidFill>
                                <a:latin typeface="Cambria Math" panose="02040503050406030204" pitchFamily="18" charset="0"/>
                                <a:ea typeface="Cambria Math" panose="02040503050406030204" pitchFamily="18" charset="0"/>
                              </a:rPr>
                              <m:t>∆</m:t>
                            </m:r>
                          </m:e>
                          <m:sub>
                            <m:r>
                              <m:rPr>
                                <m:sty m:val="p"/>
                              </m:rPr>
                              <a:rPr lang="en-US" b="0" i="0" smtClean="0">
                                <a:solidFill>
                                  <a:schemeClr val="accent1">
                                    <a:lumMod val="50000"/>
                                  </a:schemeClr>
                                </a:solidFill>
                                <a:latin typeface="Cambria Math" panose="02040503050406030204" pitchFamily="18" charset="0"/>
                                <a:ea typeface="Cambria Math" panose="02040503050406030204" pitchFamily="18" charset="0"/>
                              </a:rPr>
                              <m:t>k</m:t>
                            </m:r>
                          </m:sub>
                        </m:sSub>
                        <m:r>
                          <a:rPr lang="ar-AE" b="0" i="0" smtClean="0">
                            <a:solidFill>
                              <a:schemeClr val="accent1">
                                <a:lumMod val="50000"/>
                              </a:schemeClr>
                            </a:solidFill>
                            <a:latin typeface="Cambria Math" panose="02040503050406030204" pitchFamily="18" charset="0"/>
                          </a:rPr>
                          <m:t>,</m:t>
                        </m:r>
                        <m:sSub>
                          <m:sSubPr>
                            <m:ctrlPr>
                              <a:rPr lang="ar-AE" i="1">
                                <a:solidFill>
                                  <a:schemeClr val="accent1">
                                    <a:lumMod val="50000"/>
                                  </a:schemeClr>
                                </a:solidFill>
                                <a:latin typeface="Cambria Math" panose="02040503050406030204" pitchFamily="18" charset="0"/>
                              </a:rPr>
                            </m:ctrlPr>
                          </m:sSubPr>
                          <m:e>
                            <m:r>
                              <m:rPr>
                                <m:sty m:val="p"/>
                              </m:rPr>
                              <a:rPr lang="ar-AE" b="0" i="0">
                                <a:solidFill>
                                  <a:schemeClr val="accent1">
                                    <a:lumMod val="50000"/>
                                  </a:schemeClr>
                                </a:solidFill>
                                <a:latin typeface="Cambria Math" panose="02040503050406030204" pitchFamily="18" charset="0"/>
                              </a:rPr>
                              <m:t>I</m:t>
                            </m:r>
                          </m:e>
                          <m:sub>
                            <m:r>
                              <a:rPr lang="ar-AE" b="0" i="0">
                                <a:solidFill>
                                  <a:schemeClr val="accent1">
                                    <a:lumMod val="50000"/>
                                  </a:schemeClr>
                                </a:solidFill>
                                <a:latin typeface="Cambria Math" panose="02040503050406030204" pitchFamily="18" charset="0"/>
                                <a:ea typeface="Cambria Math" panose="02040503050406030204" pitchFamily="18" charset="0"/>
                              </a:rPr>
                              <m:t>∆</m:t>
                            </m:r>
                            <m:r>
                              <m:rPr>
                                <m:sty m:val="p"/>
                              </m:rPr>
                              <a:rPr lang="en-US" b="0" i="0" smtClean="0">
                                <a:solidFill>
                                  <a:schemeClr val="accent1">
                                    <a:lumMod val="50000"/>
                                  </a:schemeClr>
                                </a:solidFill>
                                <a:latin typeface="Cambria Math" panose="02040503050406030204" pitchFamily="18" charset="0"/>
                                <a:ea typeface="Cambria Math" panose="02040503050406030204" pitchFamily="18" charset="0"/>
                              </a:rPr>
                              <m:t>k</m:t>
                            </m:r>
                          </m:sub>
                        </m:sSub>
                      </m:oMath>
                    </m:oMathPara>
                  </a14:m>
                  <a:endParaRPr lang="ar-AE" dirty="0">
                    <a:solidFill>
                      <a:schemeClr val="accent1">
                        <a:lumMod val="50000"/>
                      </a:schemeClr>
                    </a:solidFill>
                  </a:endParaRPr>
                </a:p>
              </p:txBody>
            </p:sp>
          </mc:Choice>
          <mc:Fallback xmlns="">
            <p:sp>
              <p:nvSpPr>
                <p:cNvPr id="25" name="Rectangle 24">
                  <a:extLst>
                    <a:ext uri="{FF2B5EF4-FFF2-40B4-BE49-F238E27FC236}">
                      <a16:creationId xmlns:a16="http://schemas.microsoft.com/office/drawing/2014/main" id="{D209709B-CA0D-AD44-8B57-8749125533C7}"/>
                    </a:ext>
                  </a:extLst>
                </p:cNvPr>
                <p:cNvSpPr>
                  <a:spLocks noRot="1" noChangeAspect="1" noMove="1" noResize="1" noEditPoints="1" noAdjustHandles="1" noChangeArrowheads="1" noChangeShapeType="1" noTextEdit="1"/>
                </p:cNvSpPr>
                <p:nvPr/>
              </p:nvSpPr>
              <p:spPr>
                <a:xfrm>
                  <a:off x="10622428" y="3405188"/>
                  <a:ext cx="659283" cy="369332"/>
                </a:xfrm>
                <a:prstGeom prst="rect">
                  <a:avLst/>
                </a:prstGeom>
                <a:blipFill>
                  <a:blip r:embed="rId10"/>
                  <a:stretch>
                    <a:fillRect t="-3226" r="-8571" b="-22581"/>
                  </a:stretch>
                </a:blipFill>
              </p:spPr>
              <p:txBody>
                <a:bodyPr/>
                <a:lstStyle/>
                <a:p>
                  <a:r>
                    <a:rPr>
                      <a:noFill/>
                    </a:rPr>
                    <a:t> </a:t>
                  </a:r>
                </a:p>
              </p:txBody>
            </p:sp>
          </mc:Fallback>
        </mc:AlternateContent>
      </p:grpSp>
    </p:spTree>
    <p:extLst>
      <p:ext uri="{BB962C8B-B14F-4D97-AF65-F5344CB8AC3E}">
        <p14:creationId xmlns:p14="http://schemas.microsoft.com/office/powerpoint/2010/main" val="34823986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CF5217D-1C2C-2942-A4A6-AA69734D6F3E}"/>
              </a:ext>
            </a:extLst>
          </p:cNvPr>
          <p:cNvSpPr>
            <a:spLocks noGrp="1"/>
          </p:cNvSpPr>
          <p:nvPr>
            <p:ph type="dt" sz="half" idx="10"/>
          </p:nvPr>
        </p:nvSpPr>
        <p:spPr/>
        <p:txBody>
          <a:bodyPr/>
          <a:lstStyle/>
          <a:p>
            <a:r>
              <a:rPr lang="de-DE"/>
              <a:t>13.08.2019</a:t>
            </a:r>
            <a:endParaRPr lang="en-US"/>
          </a:p>
        </p:txBody>
      </p:sp>
      <p:sp>
        <p:nvSpPr>
          <p:cNvPr id="6" name="Footer Placeholder 5">
            <a:extLst>
              <a:ext uri="{FF2B5EF4-FFF2-40B4-BE49-F238E27FC236}">
                <a16:creationId xmlns:a16="http://schemas.microsoft.com/office/drawing/2014/main" id="{80C8CF2A-21F7-4042-AF4D-15E4851F5093}"/>
              </a:ext>
            </a:extLst>
          </p:cNvPr>
          <p:cNvSpPr>
            <a:spLocks noGrp="1"/>
          </p:cNvSpPr>
          <p:nvPr>
            <p:ph type="ftr" sz="quarter" idx="11"/>
          </p:nvPr>
        </p:nvSpPr>
        <p:spPr/>
        <p:txBody>
          <a:bodyPr/>
          <a:lstStyle/>
          <a:p>
            <a:r>
              <a:rPr lang="en"/>
              <a:t>Application of Parallel MCMC Sampling for Proton Bunch Analysis in the AWAKE Experiment </a:t>
            </a:r>
            <a:endParaRPr lang="en-US"/>
          </a:p>
        </p:txBody>
      </p:sp>
      <p:sp>
        <p:nvSpPr>
          <p:cNvPr id="7" name="Slide Number Placeholder 6">
            <a:extLst>
              <a:ext uri="{FF2B5EF4-FFF2-40B4-BE49-F238E27FC236}">
                <a16:creationId xmlns:a16="http://schemas.microsoft.com/office/drawing/2014/main" id="{DA1E66AD-EFCD-B54E-925E-6E8EB184A804}"/>
              </a:ext>
            </a:extLst>
          </p:cNvPr>
          <p:cNvSpPr>
            <a:spLocks noGrp="1"/>
          </p:cNvSpPr>
          <p:nvPr>
            <p:ph type="sldNum" sz="quarter" idx="12"/>
          </p:nvPr>
        </p:nvSpPr>
        <p:spPr/>
        <p:txBody>
          <a:bodyPr/>
          <a:lstStyle/>
          <a:p>
            <a:fld id="{2C9E69F3-FDD2-AA48-8EEE-76F2CC8FE055}" type="slidenum">
              <a:rPr lang="en-US" smtClean="0"/>
              <a:t>26</a:t>
            </a:fld>
            <a:endParaRPr lang="en-US"/>
          </a:p>
        </p:txBody>
      </p:sp>
      <p:sp>
        <p:nvSpPr>
          <p:cNvPr id="21" name="Right Arrow 20">
            <a:extLst>
              <a:ext uri="{FF2B5EF4-FFF2-40B4-BE49-F238E27FC236}">
                <a16:creationId xmlns:a16="http://schemas.microsoft.com/office/drawing/2014/main" id="{2E54B14D-6B10-4347-BD85-0E9C3AC24011}"/>
              </a:ext>
            </a:extLst>
          </p:cNvPr>
          <p:cNvSpPr/>
          <p:nvPr/>
        </p:nvSpPr>
        <p:spPr>
          <a:xfrm>
            <a:off x="7376160" y="1754842"/>
            <a:ext cx="658368" cy="4021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2" name="Right Arrow 21">
            <a:extLst>
              <a:ext uri="{FF2B5EF4-FFF2-40B4-BE49-F238E27FC236}">
                <a16:creationId xmlns:a16="http://schemas.microsoft.com/office/drawing/2014/main" id="{7A44AD6E-A17F-D24A-A7F0-9B94F492DDF2}"/>
              </a:ext>
            </a:extLst>
          </p:cNvPr>
          <p:cNvSpPr/>
          <p:nvPr/>
        </p:nvSpPr>
        <p:spPr>
          <a:xfrm>
            <a:off x="7376160" y="4620754"/>
            <a:ext cx="658368" cy="4021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24" name="Picture 23">
            <a:extLst>
              <a:ext uri="{FF2B5EF4-FFF2-40B4-BE49-F238E27FC236}">
                <a16:creationId xmlns:a16="http://schemas.microsoft.com/office/drawing/2014/main" id="{EDF3A446-0070-BB42-A805-767F216668D3}"/>
              </a:ext>
            </a:extLst>
          </p:cNvPr>
          <p:cNvPicPr>
            <a:picLocks noChangeAspect="1"/>
          </p:cNvPicPr>
          <p:nvPr/>
        </p:nvPicPr>
        <p:blipFill>
          <a:blip r:embed="rId2"/>
          <a:stretch>
            <a:fillRect/>
          </a:stretch>
        </p:blipFill>
        <p:spPr>
          <a:xfrm>
            <a:off x="8230490" y="3198881"/>
            <a:ext cx="3273864" cy="3273864"/>
          </a:xfrm>
          <a:prstGeom prst="rect">
            <a:avLst/>
          </a:prstGeom>
        </p:spPr>
      </p:pic>
      <p:pic>
        <p:nvPicPr>
          <p:cNvPr id="26" name="Picture 25">
            <a:extLst>
              <a:ext uri="{FF2B5EF4-FFF2-40B4-BE49-F238E27FC236}">
                <a16:creationId xmlns:a16="http://schemas.microsoft.com/office/drawing/2014/main" id="{F9687100-24B3-5740-8557-8A89BF43A37B}"/>
              </a:ext>
            </a:extLst>
          </p:cNvPr>
          <p:cNvPicPr>
            <a:picLocks noChangeAspect="1"/>
          </p:cNvPicPr>
          <p:nvPr/>
        </p:nvPicPr>
        <p:blipFill>
          <a:blip r:embed="rId3"/>
          <a:stretch>
            <a:fillRect/>
          </a:stretch>
        </p:blipFill>
        <p:spPr>
          <a:xfrm>
            <a:off x="8343286" y="73152"/>
            <a:ext cx="3059282" cy="3059282"/>
          </a:xfrm>
          <a:prstGeom prst="rect">
            <a:avLst/>
          </a:prstGeom>
        </p:spPr>
      </p:pic>
      <p:pic>
        <p:nvPicPr>
          <p:cNvPr id="28" name="Picture 27">
            <a:extLst>
              <a:ext uri="{FF2B5EF4-FFF2-40B4-BE49-F238E27FC236}">
                <a16:creationId xmlns:a16="http://schemas.microsoft.com/office/drawing/2014/main" id="{E7CA6CEC-F6C6-FE4B-9A8A-E8B6A8964668}"/>
              </a:ext>
            </a:extLst>
          </p:cNvPr>
          <p:cNvPicPr>
            <a:picLocks noChangeAspect="1"/>
          </p:cNvPicPr>
          <p:nvPr/>
        </p:nvPicPr>
        <p:blipFill>
          <a:blip r:embed="rId4"/>
          <a:stretch>
            <a:fillRect/>
          </a:stretch>
        </p:blipFill>
        <p:spPr>
          <a:xfrm>
            <a:off x="4337887" y="786934"/>
            <a:ext cx="2675963" cy="2675963"/>
          </a:xfrm>
          <a:prstGeom prst="rect">
            <a:avLst/>
          </a:prstGeom>
        </p:spPr>
      </p:pic>
      <p:pic>
        <p:nvPicPr>
          <p:cNvPr id="30" name="Picture 29" descr="A screenshot of a cell phone&#10;&#10;Description automatically generated">
            <a:extLst>
              <a:ext uri="{FF2B5EF4-FFF2-40B4-BE49-F238E27FC236}">
                <a16:creationId xmlns:a16="http://schemas.microsoft.com/office/drawing/2014/main" id="{D34F9E4C-5C11-D348-914F-78731EFD2D25}"/>
              </a:ext>
            </a:extLst>
          </p:cNvPr>
          <p:cNvPicPr>
            <a:picLocks noChangeAspect="1"/>
          </p:cNvPicPr>
          <p:nvPr/>
        </p:nvPicPr>
        <p:blipFill>
          <a:blip r:embed="rId5"/>
          <a:stretch>
            <a:fillRect/>
          </a:stretch>
        </p:blipFill>
        <p:spPr>
          <a:xfrm>
            <a:off x="4239502" y="3499473"/>
            <a:ext cx="2804564" cy="2804564"/>
          </a:xfrm>
          <a:prstGeom prst="rect">
            <a:avLst/>
          </a:prstGeom>
        </p:spPr>
      </p:pic>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68F8CF9F-7425-3F48-B55F-357FD6020284}"/>
                  </a:ext>
                </a:extLst>
              </p:cNvPr>
              <p:cNvSpPr txBox="1"/>
              <p:nvPr/>
            </p:nvSpPr>
            <p:spPr>
              <a:xfrm>
                <a:off x="420104" y="1520271"/>
                <a:ext cx="3154680" cy="4750981"/>
              </a:xfrm>
              <a:prstGeom prst="rect">
                <a:avLst/>
              </a:prstGeom>
              <a:noFill/>
            </p:spPr>
            <p:txBody>
              <a:bodyPr wrap="square" rtlCol="0">
                <a:spAutoFit/>
              </a:bodyPr>
              <a:lstStyle/>
              <a:p>
                <a:r>
                  <a:rPr lang="en" dirty="0"/>
                  <a:t>Parallelization example for 13D Gaussian distribution:</a:t>
                </a:r>
              </a:p>
              <a:p>
                <a:endParaRPr lang="en" dirty="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0</m:t>
                          </m:r>
                        </m:sub>
                      </m:sSub>
                      <m:d>
                        <m:dPr>
                          <m:ctrlPr>
                            <a:rPr lang="en-US" b="0" i="1" smtClean="0">
                              <a:latin typeface="Cambria Math" panose="02040503050406030204" pitchFamily="18" charset="0"/>
                            </a:rPr>
                          </m:ctrlPr>
                        </m:dPr>
                        <m:e>
                          <m:r>
                            <a:rPr lang="en-US" b="1" i="1" smtClean="0">
                              <a:latin typeface="Cambria Math" panose="02040503050406030204" pitchFamily="18" charset="0"/>
                            </a:rPr>
                            <m:t>𝝀</m:t>
                          </m:r>
                        </m:e>
                      </m:d>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=1…13</m:t>
                          </m:r>
                        </m:sub>
                        <m:sup>
                          <m:r>
                            <a:rPr lang="en-US" b="0" i="1" smtClean="0">
                              <a:latin typeface="Cambria Math" panose="02040503050406030204" pitchFamily="18" charset="0"/>
                            </a:rPr>
                            <m:t> </m:t>
                          </m:r>
                        </m:sup>
                        <m:e>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𝜆</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𝜆</m:t>
                                              </m:r>
                                            </m:e>
                                            <m:sub>
                                              <m:r>
                                                <a:rPr lang="en-US" b="0" i="1" smtClean="0">
                                                  <a:latin typeface="Cambria Math" panose="02040503050406030204" pitchFamily="18" charset="0"/>
                                                </a:rPr>
                                                <m:t>𝑖</m:t>
                                              </m:r>
                                              <m:r>
                                                <a:rPr lang="en-US" b="0" i="1" smtClean="0">
                                                  <a:latin typeface="Cambria Math" panose="02040503050406030204" pitchFamily="18" charset="0"/>
                                                </a:rPr>
                                                <m:t>0</m:t>
                                              </m:r>
                                            </m:sub>
                                          </m:sSub>
                                        </m:e>
                                      </m:d>
                                    </m:e>
                                    <m:sup>
                                      <m:r>
                                        <a:rPr lang="en-US" b="0" i="1" smtClean="0">
                                          <a:latin typeface="Cambria Math" panose="02040503050406030204" pitchFamily="18" charset="0"/>
                                        </a:rPr>
                                        <m:t>2</m:t>
                                      </m:r>
                                    </m:sup>
                                  </m:sSup>
                                </m:num>
                                <m:den>
                                  <m:r>
                                    <a:rPr lang="en-US" b="0" i="1" smtClean="0">
                                      <a:latin typeface="Cambria Math" panose="02040503050406030204" pitchFamily="18" charset="0"/>
                                    </a:rPr>
                                    <m:t>2</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𝜎</m:t>
                                      </m:r>
                                    </m:e>
                                    <m:sub>
                                      <m:r>
                                        <a:rPr lang="en-US" b="0" i="1" smtClean="0">
                                          <a:latin typeface="Cambria Math" panose="02040503050406030204" pitchFamily="18" charset="0"/>
                                        </a:rPr>
                                        <m:t>𝑖</m:t>
                                      </m:r>
                                    </m:sub>
                                    <m:sup>
                                      <m:r>
                                        <a:rPr lang="en-US" b="0" i="1" smtClean="0">
                                          <a:latin typeface="Cambria Math" panose="02040503050406030204" pitchFamily="18" charset="0"/>
                                        </a:rPr>
                                        <m:t>2</m:t>
                                      </m:r>
                                    </m:sup>
                                  </m:sSubSup>
                                </m:den>
                              </m:f>
                            </m:sup>
                          </m:sSup>
                        </m:e>
                      </m:nary>
                    </m:oMath>
                  </m:oMathPara>
                </a14:m>
                <a:endParaRPr lang="en" dirty="0"/>
              </a:p>
              <a:p>
                <a:endParaRPr lang="en" dirty="0"/>
              </a:p>
              <a:p>
                <a:pPr marL="342900" indent="-342900">
                  <a:buFont typeface="+mj-lt"/>
                  <a:buAutoNum type="arabicPeriod"/>
                </a:pPr>
                <a:r>
                  <a:rPr lang="en" dirty="0"/>
                  <a:t>Divide parameter space by </a:t>
                </a:r>
                <a:r>
                  <a:rPr lang="en" b="1" dirty="0"/>
                  <a:t>1200</a:t>
                </a:r>
                <a:r>
                  <a:rPr lang="en" dirty="0"/>
                  <a:t> (5*5*4*4*3) subspaces.</a:t>
                </a:r>
              </a:p>
              <a:p>
                <a:pPr marL="342900" indent="-342900">
                  <a:buFont typeface="+mj-lt"/>
                  <a:buAutoNum type="arabicPeriod"/>
                </a:pPr>
                <a:r>
                  <a:rPr lang="en" dirty="0"/>
                  <a:t>Perform MCMC sampling at each subspace (in parallel) using equal number of samples. </a:t>
                </a:r>
              </a:p>
              <a:p>
                <a:pPr marL="342900" indent="-342900">
                  <a:buFont typeface="+mj-lt"/>
                  <a:buAutoNum type="arabicPeriod"/>
                </a:pPr>
                <a:r>
                  <a:rPr lang="en" dirty="0"/>
                  <a:t>Compute AHMI integral at each subspace (in parallel).</a:t>
                </a:r>
              </a:p>
              <a:p>
                <a:pPr marL="342900" indent="-342900">
                  <a:buFont typeface="+mj-lt"/>
                  <a:buAutoNum type="arabicPeriod"/>
                </a:pPr>
                <a:r>
                  <a:rPr lang="en" dirty="0"/>
                  <a:t>Reweight samples. </a:t>
                </a:r>
                <a:endParaRPr dirty="0"/>
              </a:p>
            </p:txBody>
          </p:sp>
        </mc:Choice>
        <mc:Fallback xmlns="">
          <p:sp>
            <p:nvSpPr>
              <p:cNvPr id="31" name="TextBox 30">
                <a:extLst>
                  <a:ext uri="{FF2B5EF4-FFF2-40B4-BE49-F238E27FC236}">
                    <a16:creationId xmlns:a16="http://schemas.microsoft.com/office/drawing/2014/main" id="{68F8CF9F-7425-3F48-B55F-357FD6020284}"/>
                  </a:ext>
                </a:extLst>
              </p:cNvPr>
              <p:cNvSpPr txBox="1">
                <a:spLocks noRot="1" noChangeAspect="1" noMove="1" noResize="1" noEditPoints="1" noAdjustHandles="1" noChangeArrowheads="1" noChangeShapeType="1" noTextEdit="1"/>
              </p:cNvSpPr>
              <p:nvPr/>
            </p:nvSpPr>
            <p:spPr>
              <a:xfrm>
                <a:off x="420104" y="1520271"/>
                <a:ext cx="3154680" cy="4750981"/>
              </a:xfrm>
              <a:prstGeom prst="rect">
                <a:avLst/>
              </a:prstGeom>
              <a:blipFill>
                <a:blip r:embed="rId6"/>
                <a:stretch>
                  <a:fillRect l="-1606" t="-802" r="-2410" b="-1070"/>
                </a:stretch>
              </a:blipFill>
            </p:spPr>
            <p:txBody>
              <a:bodyPr/>
              <a:lstStyle/>
              <a:p>
                <a:r>
                  <a:rPr>
                    <a:noFill/>
                  </a:rPr>
                  <a:t> </a:t>
                </a:r>
              </a:p>
            </p:txBody>
          </p:sp>
        </mc:Fallback>
      </mc:AlternateContent>
      <p:sp>
        <p:nvSpPr>
          <p:cNvPr id="33" name="Title 1">
            <a:extLst>
              <a:ext uri="{FF2B5EF4-FFF2-40B4-BE49-F238E27FC236}">
                <a16:creationId xmlns:a16="http://schemas.microsoft.com/office/drawing/2014/main" id="{16259E9D-8CC2-4340-8DB5-158AB2736976}"/>
              </a:ext>
            </a:extLst>
          </p:cNvPr>
          <p:cNvSpPr txBox="1">
            <a:spLocks/>
          </p:cNvSpPr>
          <p:nvPr/>
        </p:nvSpPr>
        <p:spPr>
          <a:xfrm>
            <a:off x="89437" y="152222"/>
            <a:ext cx="10515600" cy="6839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MCMC Parallelization </a:t>
            </a:r>
          </a:p>
        </p:txBody>
      </p:sp>
    </p:spTree>
    <p:extLst>
      <p:ext uri="{BB962C8B-B14F-4D97-AF65-F5344CB8AC3E}">
        <p14:creationId xmlns:p14="http://schemas.microsoft.com/office/powerpoint/2010/main" val="3893236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CF5217D-1C2C-2942-A4A6-AA69734D6F3E}"/>
              </a:ext>
            </a:extLst>
          </p:cNvPr>
          <p:cNvSpPr>
            <a:spLocks noGrp="1"/>
          </p:cNvSpPr>
          <p:nvPr>
            <p:ph type="dt" sz="half" idx="10"/>
          </p:nvPr>
        </p:nvSpPr>
        <p:spPr/>
        <p:txBody>
          <a:bodyPr/>
          <a:lstStyle/>
          <a:p>
            <a:r>
              <a:rPr lang="de-DE"/>
              <a:t>13.08.2019</a:t>
            </a:r>
            <a:endParaRPr lang="en-US"/>
          </a:p>
        </p:txBody>
      </p:sp>
      <p:sp>
        <p:nvSpPr>
          <p:cNvPr id="6" name="Footer Placeholder 5">
            <a:extLst>
              <a:ext uri="{FF2B5EF4-FFF2-40B4-BE49-F238E27FC236}">
                <a16:creationId xmlns:a16="http://schemas.microsoft.com/office/drawing/2014/main" id="{80C8CF2A-21F7-4042-AF4D-15E4851F5093}"/>
              </a:ext>
            </a:extLst>
          </p:cNvPr>
          <p:cNvSpPr>
            <a:spLocks noGrp="1"/>
          </p:cNvSpPr>
          <p:nvPr>
            <p:ph type="ftr" sz="quarter" idx="11"/>
          </p:nvPr>
        </p:nvSpPr>
        <p:spPr/>
        <p:txBody>
          <a:bodyPr/>
          <a:lstStyle/>
          <a:p>
            <a:r>
              <a:rPr lang="en"/>
              <a:t>Application of Parallel MCMC Sampling for Proton Bunch Analysis in the AWAKE Experiment </a:t>
            </a:r>
            <a:endParaRPr lang="en-US"/>
          </a:p>
        </p:txBody>
      </p:sp>
      <p:sp>
        <p:nvSpPr>
          <p:cNvPr id="7" name="Slide Number Placeholder 6">
            <a:extLst>
              <a:ext uri="{FF2B5EF4-FFF2-40B4-BE49-F238E27FC236}">
                <a16:creationId xmlns:a16="http://schemas.microsoft.com/office/drawing/2014/main" id="{DA1E66AD-EFCD-B54E-925E-6E8EB184A804}"/>
              </a:ext>
            </a:extLst>
          </p:cNvPr>
          <p:cNvSpPr>
            <a:spLocks noGrp="1"/>
          </p:cNvSpPr>
          <p:nvPr>
            <p:ph type="sldNum" sz="quarter" idx="12"/>
          </p:nvPr>
        </p:nvSpPr>
        <p:spPr/>
        <p:txBody>
          <a:bodyPr/>
          <a:lstStyle/>
          <a:p>
            <a:fld id="{2C9E69F3-FDD2-AA48-8EEE-76F2CC8FE055}" type="slidenum">
              <a:rPr lang="en-US" smtClean="0"/>
              <a:t>27</a:t>
            </a:fld>
            <a:endParaRPr lang="en-US"/>
          </a:p>
        </p:txBody>
      </p:sp>
      <p:pic>
        <p:nvPicPr>
          <p:cNvPr id="8" name="Picture 7" descr="A screenshot of a cell phone&#10;&#10;Description automatically generated">
            <a:extLst>
              <a:ext uri="{FF2B5EF4-FFF2-40B4-BE49-F238E27FC236}">
                <a16:creationId xmlns:a16="http://schemas.microsoft.com/office/drawing/2014/main" id="{70299BB4-0BEB-DA48-99A4-67381ED92ABC}"/>
              </a:ext>
            </a:extLst>
          </p:cNvPr>
          <p:cNvPicPr>
            <a:picLocks noChangeAspect="1"/>
          </p:cNvPicPr>
          <p:nvPr/>
        </p:nvPicPr>
        <p:blipFill>
          <a:blip r:embed="rId2"/>
          <a:stretch>
            <a:fillRect/>
          </a:stretch>
        </p:blipFill>
        <p:spPr>
          <a:xfrm>
            <a:off x="8610600" y="2756752"/>
            <a:ext cx="3555712" cy="2222320"/>
          </a:xfrm>
          <a:prstGeom prst="rect">
            <a:avLst/>
          </a:prstGeom>
        </p:spPr>
      </p:pic>
      <p:pic>
        <p:nvPicPr>
          <p:cNvPr id="10" name="Picture 9" descr="A picture containing boat&#10;&#10;Description automatically generated">
            <a:extLst>
              <a:ext uri="{FF2B5EF4-FFF2-40B4-BE49-F238E27FC236}">
                <a16:creationId xmlns:a16="http://schemas.microsoft.com/office/drawing/2014/main" id="{4BC2049D-89AF-B446-B11D-447178E46A4C}"/>
              </a:ext>
            </a:extLst>
          </p:cNvPr>
          <p:cNvPicPr>
            <a:picLocks noChangeAspect="1"/>
          </p:cNvPicPr>
          <p:nvPr/>
        </p:nvPicPr>
        <p:blipFill>
          <a:blip r:embed="rId3"/>
          <a:stretch>
            <a:fillRect/>
          </a:stretch>
        </p:blipFill>
        <p:spPr>
          <a:xfrm>
            <a:off x="225252" y="1981701"/>
            <a:ext cx="3969095" cy="3969095"/>
          </a:xfrm>
          <a:prstGeom prst="rect">
            <a:avLst/>
          </a:prstGeom>
        </p:spPr>
      </p:pic>
      <p:pic>
        <p:nvPicPr>
          <p:cNvPr id="12" name="Picture 11" descr="A close up of a logo&#10;&#10;Description automatically generated">
            <a:extLst>
              <a:ext uri="{FF2B5EF4-FFF2-40B4-BE49-F238E27FC236}">
                <a16:creationId xmlns:a16="http://schemas.microsoft.com/office/drawing/2014/main" id="{BAF97A2F-006C-9D4F-A667-E12261E5B4E2}"/>
              </a:ext>
            </a:extLst>
          </p:cNvPr>
          <p:cNvPicPr>
            <a:picLocks noChangeAspect="1"/>
          </p:cNvPicPr>
          <p:nvPr/>
        </p:nvPicPr>
        <p:blipFill>
          <a:blip r:embed="rId4"/>
          <a:stretch>
            <a:fillRect/>
          </a:stretch>
        </p:blipFill>
        <p:spPr>
          <a:xfrm>
            <a:off x="4511129" y="1984755"/>
            <a:ext cx="4045612" cy="4045612"/>
          </a:xfrm>
          <a:prstGeom prst="rect">
            <a:avLst/>
          </a:prstGeom>
        </p:spPr>
      </p:pic>
      <p:sp>
        <p:nvSpPr>
          <p:cNvPr id="3" name="Rectangle 2">
            <a:extLst>
              <a:ext uri="{FF2B5EF4-FFF2-40B4-BE49-F238E27FC236}">
                <a16:creationId xmlns:a16="http://schemas.microsoft.com/office/drawing/2014/main" id="{71A6A391-BFD1-BA45-9D05-F6D3A528C6F6}"/>
              </a:ext>
            </a:extLst>
          </p:cNvPr>
          <p:cNvSpPr/>
          <p:nvPr/>
        </p:nvSpPr>
        <p:spPr>
          <a:xfrm>
            <a:off x="404277" y="1206816"/>
            <a:ext cx="5238678" cy="369332"/>
          </a:xfrm>
          <a:prstGeom prst="rect">
            <a:avLst/>
          </a:prstGeom>
        </p:spPr>
        <p:txBody>
          <a:bodyPr wrap="none">
            <a:spAutoFit/>
          </a:bodyPr>
          <a:lstStyle/>
          <a:p>
            <a:r>
              <a:rPr lang="en" dirty="0"/>
              <a:t>Parallelization example for 13D Gaussian distribution:</a:t>
            </a:r>
          </a:p>
        </p:txBody>
      </p:sp>
      <p:sp>
        <p:nvSpPr>
          <p:cNvPr id="11" name="Title 1">
            <a:extLst>
              <a:ext uri="{FF2B5EF4-FFF2-40B4-BE49-F238E27FC236}">
                <a16:creationId xmlns:a16="http://schemas.microsoft.com/office/drawing/2014/main" id="{9BC57426-8415-0E44-9AE7-A75E2581F29F}"/>
              </a:ext>
            </a:extLst>
          </p:cNvPr>
          <p:cNvSpPr txBox="1">
            <a:spLocks/>
          </p:cNvSpPr>
          <p:nvPr/>
        </p:nvSpPr>
        <p:spPr>
          <a:xfrm>
            <a:off x="89437" y="152222"/>
            <a:ext cx="10515600" cy="6839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MCMC Parallelization </a:t>
            </a:r>
          </a:p>
        </p:txBody>
      </p:sp>
    </p:spTree>
    <p:extLst>
      <p:ext uri="{BB962C8B-B14F-4D97-AF65-F5344CB8AC3E}">
        <p14:creationId xmlns:p14="http://schemas.microsoft.com/office/powerpoint/2010/main" val="23845354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0E038-BEDD-214D-B60C-86E02B40F6D6}"/>
              </a:ext>
            </a:extLst>
          </p:cNvPr>
          <p:cNvSpPr txBox="1">
            <a:spLocks/>
          </p:cNvSpPr>
          <p:nvPr/>
        </p:nvSpPr>
        <p:spPr>
          <a:xfrm>
            <a:off x="89437" y="152222"/>
            <a:ext cx="10515600" cy="6839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MCMC Parallelization </a:t>
            </a:r>
          </a:p>
        </p:txBody>
      </p:sp>
      <p:sp>
        <p:nvSpPr>
          <p:cNvPr id="5" name="Date Placeholder 4">
            <a:extLst>
              <a:ext uri="{FF2B5EF4-FFF2-40B4-BE49-F238E27FC236}">
                <a16:creationId xmlns:a16="http://schemas.microsoft.com/office/drawing/2014/main" id="{CCF5217D-1C2C-2942-A4A6-AA69734D6F3E}"/>
              </a:ext>
            </a:extLst>
          </p:cNvPr>
          <p:cNvSpPr>
            <a:spLocks noGrp="1"/>
          </p:cNvSpPr>
          <p:nvPr>
            <p:ph type="dt" sz="half" idx="10"/>
          </p:nvPr>
        </p:nvSpPr>
        <p:spPr/>
        <p:txBody>
          <a:bodyPr/>
          <a:lstStyle/>
          <a:p>
            <a:r>
              <a:rPr lang="de-DE"/>
              <a:t>13.08.2019</a:t>
            </a:r>
            <a:endParaRPr lang="en-US"/>
          </a:p>
        </p:txBody>
      </p:sp>
      <p:sp>
        <p:nvSpPr>
          <p:cNvPr id="6" name="Footer Placeholder 5">
            <a:extLst>
              <a:ext uri="{FF2B5EF4-FFF2-40B4-BE49-F238E27FC236}">
                <a16:creationId xmlns:a16="http://schemas.microsoft.com/office/drawing/2014/main" id="{80C8CF2A-21F7-4042-AF4D-15E4851F5093}"/>
              </a:ext>
            </a:extLst>
          </p:cNvPr>
          <p:cNvSpPr>
            <a:spLocks noGrp="1"/>
          </p:cNvSpPr>
          <p:nvPr>
            <p:ph type="ftr" sz="quarter" idx="11"/>
          </p:nvPr>
        </p:nvSpPr>
        <p:spPr/>
        <p:txBody>
          <a:bodyPr/>
          <a:lstStyle/>
          <a:p>
            <a:r>
              <a:rPr lang="en"/>
              <a:t>Application of Parallel MCMC Sampling for Proton Bunch Analysis in the AWAKE Experiment </a:t>
            </a:r>
            <a:endParaRPr lang="en-US"/>
          </a:p>
        </p:txBody>
      </p:sp>
      <p:sp>
        <p:nvSpPr>
          <p:cNvPr id="7" name="Slide Number Placeholder 6">
            <a:extLst>
              <a:ext uri="{FF2B5EF4-FFF2-40B4-BE49-F238E27FC236}">
                <a16:creationId xmlns:a16="http://schemas.microsoft.com/office/drawing/2014/main" id="{DA1E66AD-EFCD-B54E-925E-6E8EB184A804}"/>
              </a:ext>
            </a:extLst>
          </p:cNvPr>
          <p:cNvSpPr>
            <a:spLocks noGrp="1"/>
          </p:cNvSpPr>
          <p:nvPr>
            <p:ph type="sldNum" sz="quarter" idx="12"/>
          </p:nvPr>
        </p:nvSpPr>
        <p:spPr/>
        <p:txBody>
          <a:bodyPr/>
          <a:lstStyle/>
          <a:p>
            <a:fld id="{2C9E69F3-FDD2-AA48-8EEE-76F2CC8FE055}" type="slidenum">
              <a:rPr lang="en-US" smtClean="0"/>
              <a:t>28</a:t>
            </a:fld>
            <a:endParaRPr lang="en-US"/>
          </a:p>
        </p:txBody>
      </p:sp>
      <p:grpSp>
        <p:nvGrpSpPr>
          <p:cNvPr id="41" name="Group 40">
            <a:extLst>
              <a:ext uri="{FF2B5EF4-FFF2-40B4-BE49-F238E27FC236}">
                <a16:creationId xmlns:a16="http://schemas.microsoft.com/office/drawing/2014/main" id="{43F79E89-4567-0E48-946A-D076D992FF02}"/>
              </a:ext>
            </a:extLst>
          </p:cNvPr>
          <p:cNvGrpSpPr/>
          <p:nvPr/>
        </p:nvGrpSpPr>
        <p:grpSpPr>
          <a:xfrm>
            <a:off x="1878445" y="1778850"/>
            <a:ext cx="4897677" cy="4475355"/>
            <a:chOff x="1361765" y="1078103"/>
            <a:chExt cx="5427446" cy="5135590"/>
          </a:xfrm>
        </p:grpSpPr>
        <p:pic>
          <p:nvPicPr>
            <p:cNvPr id="4" name="Picture 3" descr="A picture containing text&#10;&#10;Description automatically generated">
              <a:extLst>
                <a:ext uri="{FF2B5EF4-FFF2-40B4-BE49-F238E27FC236}">
                  <a16:creationId xmlns:a16="http://schemas.microsoft.com/office/drawing/2014/main" id="{9D553978-5773-3A4F-A9E3-EB2910F2E188}"/>
                </a:ext>
              </a:extLst>
            </p:cNvPr>
            <p:cNvPicPr>
              <a:picLocks noChangeAspect="1"/>
            </p:cNvPicPr>
            <p:nvPr/>
          </p:nvPicPr>
          <p:blipFill>
            <a:blip r:embed="rId2"/>
            <a:stretch>
              <a:fillRect/>
            </a:stretch>
          </p:blipFill>
          <p:spPr>
            <a:xfrm>
              <a:off x="1361765" y="1078103"/>
              <a:ext cx="3954271" cy="2965703"/>
            </a:xfrm>
            <a:prstGeom prst="rect">
              <a:avLst/>
            </a:prstGeom>
          </p:spPr>
        </p:pic>
        <p:pic>
          <p:nvPicPr>
            <p:cNvPr id="11" name="Picture 10">
              <a:extLst>
                <a:ext uri="{FF2B5EF4-FFF2-40B4-BE49-F238E27FC236}">
                  <a16:creationId xmlns:a16="http://schemas.microsoft.com/office/drawing/2014/main" id="{34E8B736-38EC-E044-B893-1B6A5EB7A51C}"/>
                </a:ext>
              </a:extLst>
            </p:cNvPr>
            <p:cNvPicPr>
              <a:picLocks noChangeAspect="1"/>
            </p:cNvPicPr>
            <p:nvPr/>
          </p:nvPicPr>
          <p:blipFill>
            <a:blip r:embed="rId3"/>
            <a:stretch>
              <a:fillRect/>
            </a:stretch>
          </p:blipFill>
          <p:spPr>
            <a:xfrm>
              <a:off x="1361765" y="4156292"/>
              <a:ext cx="4114801" cy="2057401"/>
            </a:xfrm>
            <a:prstGeom prst="rect">
              <a:avLst/>
            </a:prstGeom>
          </p:spPr>
        </p:pic>
        <p:sp>
          <p:nvSpPr>
            <p:cNvPr id="18" name="Donut 17">
              <a:extLst>
                <a:ext uri="{FF2B5EF4-FFF2-40B4-BE49-F238E27FC236}">
                  <a16:creationId xmlns:a16="http://schemas.microsoft.com/office/drawing/2014/main" id="{3F06E8F2-6833-4A44-8126-B83AC752F11D}"/>
                </a:ext>
              </a:extLst>
            </p:cNvPr>
            <p:cNvSpPr/>
            <p:nvPr/>
          </p:nvSpPr>
          <p:spPr>
            <a:xfrm>
              <a:off x="2939658" y="4237654"/>
              <a:ext cx="1185949" cy="1919060"/>
            </a:xfrm>
            <a:prstGeom prst="donut">
              <a:avLst>
                <a:gd name="adj" fmla="val 339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tx1"/>
                </a:solidFill>
              </a:endParaRPr>
            </a:p>
          </p:txBody>
        </p:sp>
        <p:sp>
          <p:nvSpPr>
            <p:cNvPr id="19" name="Donut 18">
              <a:extLst>
                <a:ext uri="{FF2B5EF4-FFF2-40B4-BE49-F238E27FC236}">
                  <a16:creationId xmlns:a16="http://schemas.microsoft.com/office/drawing/2014/main" id="{4A680024-FAEE-3F48-995E-58B3457E40A8}"/>
                </a:ext>
              </a:extLst>
            </p:cNvPr>
            <p:cNvSpPr/>
            <p:nvPr/>
          </p:nvSpPr>
          <p:spPr>
            <a:xfrm>
              <a:off x="2839517" y="1635462"/>
              <a:ext cx="1434998" cy="1310744"/>
            </a:xfrm>
            <a:prstGeom prst="donut">
              <a:avLst>
                <a:gd name="adj" fmla="val 339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tx1"/>
                </a:solidFill>
              </a:endParaRPr>
            </a:p>
          </p:txBody>
        </p:sp>
        <p:cxnSp>
          <p:nvCxnSpPr>
            <p:cNvPr id="21" name="Curved Connector 20">
              <a:extLst>
                <a:ext uri="{FF2B5EF4-FFF2-40B4-BE49-F238E27FC236}">
                  <a16:creationId xmlns:a16="http://schemas.microsoft.com/office/drawing/2014/main" id="{C67A9264-CE93-E64B-91F2-4E747E0FBD16}"/>
                </a:ext>
              </a:extLst>
            </p:cNvPr>
            <p:cNvCxnSpPr>
              <a:cxnSpLocks/>
            </p:cNvCxnSpPr>
            <p:nvPr/>
          </p:nvCxnSpPr>
          <p:spPr>
            <a:xfrm flipV="1">
              <a:off x="4274515" y="3620202"/>
              <a:ext cx="2514696" cy="1390710"/>
            </a:xfrm>
            <a:prstGeom prst="curvedConnector3">
              <a:avLst>
                <a:gd name="adj1" fmla="val 66969"/>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urved Connector 31">
              <a:extLst>
                <a:ext uri="{FF2B5EF4-FFF2-40B4-BE49-F238E27FC236}">
                  <a16:creationId xmlns:a16="http://schemas.microsoft.com/office/drawing/2014/main" id="{3D9D477A-C3C0-284F-B07D-C7201AEB350D}"/>
                </a:ext>
              </a:extLst>
            </p:cNvPr>
            <p:cNvCxnSpPr>
              <a:cxnSpLocks/>
            </p:cNvCxnSpPr>
            <p:nvPr/>
          </p:nvCxnSpPr>
          <p:spPr>
            <a:xfrm>
              <a:off x="4377348" y="2508495"/>
              <a:ext cx="2411863" cy="919311"/>
            </a:xfrm>
            <a:prstGeom prst="curvedConnector3">
              <a:avLst>
                <a:gd name="adj1" fmla="val 50000"/>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969103C4-6709-4344-A265-3D6E7D844D9F}"/>
              </a:ext>
            </a:extLst>
          </p:cNvPr>
          <p:cNvGrpSpPr/>
          <p:nvPr/>
        </p:nvGrpSpPr>
        <p:grpSpPr>
          <a:xfrm>
            <a:off x="7425099" y="414527"/>
            <a:ext cx="4704750" cy="5762559"/>
            <a:chOff x="7232172" y="136525"/>
            <a:chExt cx="4897677" cy="6040562"/>
          </a:xfrm>
        </p:grpSpPr>
        <p:pic>
          <p:nvPicPr>
            <p:cNvPr id="14" name="Picture 13" descr="A picture containing sky, sitting&#10;&#10;Description automatically generated">
              <a:extLst>
                <a:ext uri="{FF2B5EF4-FFF2-40B4-BE49-F238E27FC236}">
                  <a16:creationId xmlns:a16="http://schemas.microsoft.com/office/drawing/2014/main" id="{99363F1D-3A37-694B-869B-53564F442706}"/>
                </a:ext>
              </a:extLst>
            </p:cNvPr>
            <p:cNvPicPr>
              <a:picLocks noChangeAspect="1"/>
            </p:cNvPicPr>
            <p:nvPr/>
          </p:nvPicPr>
          <p:blipFill>
            <a:blip r:embed="rId4"/>
            <a:stretch>
              <a:fillRect/>
            </a:stretch>
          </p:blipFill>
          <p:spPr>
            <a:xfrm>
              <a:off x="7521194" y="4018385"/>
              <a:ext cx="4317404" cy="2158702"/>
            </a:xfrm>
            <a:prstGeom prst="rect">
              <a:avLst/>
            </a:prstGeom>
          </p:spPr>
        </p:pic>
        <p:pic>
          <p:nvPicPr>
            <p:cNvPr id="17" name="Picture 16">
              <a:extLst>
                <a:ext uri="{FF2B5EF4-FFF2-40B4-BE49-F238E27FC236}">
                  <a16:creationId xmlns:a16="http://schemas.microsoft.com/office/drawing/2014/main" id="{AF05CCFB-78AA-B94B-A7CC-B2B73C368E8F}"/>
                </a:ext>
              </a:extLst>
            </p:cNvPr>
            <p:cNvPicPr>
              <a:picLocks noChangeAspect="1"/>
            </p:cNvPicPr>
            <p:nvPr/>
          </p:nvPicPr>
          <p:blipFill>
            <a:blip r:embed="rId5"/>
            <a:stretch>
              <a:fillRect/>
            </a:stretch>
          </p:blipFill>
          <p:spPr>
            <a:xfrm>
              <a:off x="7232172" y="136525"/>
              <a:ext cx="4897677" cy="3650214"/>
            </a:xfrm>
            <a:prstGeom prst="rect">
              <a:avLst/>
            </a:prstGeom>
          </p:spPr>
        </p:pic>
        <p:sp>
          <p:nvSpPr>
            <p:cNvPr id="37" name="TextBox 36">
              <a:extLst>
                <a:ext uri="{FF2B5EF4-FFF2-40B4-BE49-F238E27FC236}">
                  <a16:creationId xmlns:a16="http://schemas.microsoft.com/office/drawing/2014/main" id="{938A5467-42EF-4E4A-9D59-E9EFFFF2A3C9}"/>
                </a:ext>
              </a:extLst>
            </p:cNvPr>
            <p:cNvSpPr txBox="1"/>
            <p:nvPr/>
          </p:nvSpPr>
          <p:spPr>
            <a:xfrm>
              <a:off x="8004674" y="2866674"/>
              <a:ext cx="1449436" cy="369332"/>
            </a:xfrm>
            <a:prstGeom prst="rect">
              <a:avLst/>
            </a:prstGeom>
            <a:noFill/>
          </p:spPr>
          <p:txBody>
            <a:bodyPr wrap="none" rtlCol="0">
              <a:spAutoFit/>
            </a:bodyPr>
            <a:lstStyle/>
            <a:p>
              <a:r>
                <a:rPr lang="en-US" b="1" dirty="0">
                  <a:solidFill>
                    <a:srgbClr val="00B050"/>
                  </a:solidFill>
                </a:rPr>
                <a:t>Subspace #1</a:t>
              </a:r>
              <a:endParaRPr b="1" dirty="0">
                <a:solidFill>
                  <a:srgbClr val="00B050"/>
                </a:solidFill>
              </a:endParaRPr>
            </a:p>
          </p:txBody>
        </p:sp>
        <p:sp>
          <p:nvSpPr>
            <p:cNvPr id="38" name="TextBox 37">
              <a:extLst>
                <a:ext uri="{FF2B5EF4-FFF2-40B4-BE49-F238E27FC236}">
                  <a16:creationId xmlns:a16="http://schemas.microsoft.com/office/drawing/2014/main" id="{09C4FEB2-D677-0548-BF16-0C9701ED653A}"/>
                </a:ext>
              </a:extLst>
            </p:cNvPr>
            <p:cNvSpPr txBox="1"/>
            <p:nvPr/>
          </p:nvSpPr>
          <p:spPr>
            <a:xfrm>
              <a:off x="9281527" y="1701732"/>
              <a:ext cx="1510541" cy="387150"/>
            </a:xfrm>
            <a:prstGeom prst="rect">
              <a:avLst/>
            </a:prstGeom>
            <a:noFill/>
          </p:spPr>
          <p:txBody>
            <a:bodyPr wrap="none" rtlCol="0">
              <a:spAutoFit/>
            </a:bodyPr>
            <a:lstStyle/>
            <a:p>
              <a:r>
                <a:rPr lang="en-US" b="1" dirty="0">
                  <a:solidFill>
                    <a:srgbClr val="C00000"/>
                  </a:solidFill>
                </a:rPr>
                <a:t>Subspace #2</a:t>
              </a:r>
              <a:endParaRPr b="1" dirty="0">
                <a:solidFill>
                  <a:srgbClr val="C00000"/>
                </a:solidFill>
              </a:endParaRPr>
            </a:p>
          </p:txBody>
        </p:sp>
        <p:sp>
          <p:nvSpPr>
            <p:cNvPr id="40" name="TextBox 39">
              <a:extLst>
                <a:ext uri="{FF2B5EF4-FFF2-40B4-BE49-F238E27FC236}">
                  <a16:creationId xmlns:a16="http://schemas.microsoft.com/office/drawing/2014/main" id="{7201C6F6-F898-7742-8809-5F90FC220854}"/>
                </a:ext>
              </a:extLst>
            </p:cNvPr>
            <p:cNvSpPr txBox="1"/>
            <p:nvPr/>
          </p:nvSpPr>
          <p:spPr>
            <a:xfrm>
              <a:off x="10449206" y="1344810"/>
              <a:ext cx="1507203" cy="387150"/>
            </a:xfrm>
            <a:prstGeom prst="rect">
              <a:avLst/>
            </a:prstGeom>
            <a:noFill/>
          </p:spPr>
          <p:txBody>
            <a:bodyPr wrap="none" rtlCol="0">
              <a:spAutoFit/>
            </a:bodyPr>
            <a:lstStyle/>
            <a:p>
              <a:r>
                <a:rPr lang="en-US" b="1" dirty="0">
                  <a:solidFill>
                    <a:srgbClr val="0070C0"/>
                  </a:solidFill>
                </a:rPr>
                <a:t>Subspace #3</a:t>
              </a:r>
              <a:endParaRPr b="1" dirty="0">
                <a:solidFill>
                  <a:srgbClr val="0070C0"/>
                </a:solidFill>
              </a:endParaRPr>
            </a:p>
          </p:txBody>
        </p:sp>
      </p:grpSp>
      <p:sp>
        <p:nvSpPr>
          <p:cNvPr id="43" name="TextBox 42">
            <a:extLst>
              <a:ext uri="{FF2B5EF4-FFF2-40B4-BE49-F238E27FC236}">
                <a16:creationId xmlns:a16="http://schemas.microsoft.com/office/drawing/2014/main" id="{9AD02503-92D1-E24E-BB40-39C287FF6941}"/>
              </a:ext>
            </a:extLst>
          </p:cNvPr>
          <p:cNvSpPr txBox="1"/>
          <p:nvPr/>
        </p:nvSpPr>
        <p:spPr>
          <a:xfrm>
            <a:off x="284251" y="983028"/>
            <a:ext cx="6918748" cy="646331"/>
          </a:xfrm>
          <a:prstGeom prst="rect">
            <a:avLst/>
          </a:prstGeom>
          <a:noFill/>
        </p:spPr>
        <p:txBody>
          <a:bodyPr wrap="square" rtlCol="0">
            <a:spAutoFit/>
          </a:bodyPr>
          <a:lstStyle/>
          <a:p>
            <a:r>
              <a:rPr lang="en-US" b="1" dirty="0"/>
              <a:t>Simulated event analysis (in progress): </a:t>
            </a:r>
            <a:r>
              <a:rPr lang="en-US" dirty="0"/>
              <a:t>Divide waist position by multiple regions and compute normalization integrals at each slice: </a:t>
            </a:r>
            <a:endParaRPr dirty="0"/>
          </a:p>
        </p:txBody>
      </p:sp>
    </p:spTree>
    <p:extLst>
      <p:ext uri="{BB962C8B-B14F-4D97-AF65-F5344CB8AC3E}">
        <p14:creationId xmlns:p14="http://schemas.microsoft.com/office/powerpoint/2010/main" val="10661373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 up of a road&#13;&#10;&#13;&#10;Description automatically generated">
            <a:extLst>
              <a:ext uri="{FF2B5EF4-FFF2-40B4-BE49-F238E27FC236}">
                <a16:creationId xmlns:a16="http://schemas.microsoft.com/office/drawing/2014/main" id="{1C2F1300-B38B-F345-9310-B82E32B41526}"/>
              </a:ext>
            </a:extLst>
          </p:cNvPr>
          <p:cNvPicPr>
            <a:picLocks noChangeAspect="1"/>
          </p:cNvPicPr>
          <p:nvPr/>
        </p:nvPicPr>
        <p:blipFill>
          <a:blip r:embed="rId2"/>
          <a:stretch>
            <a:fillRect/>
          </a:stretch>
        </p:blipFill>
        <p:spPr>
          <a:xfrm>
            <a:off x="7538726" y="3978599"/>
            <a:ext cx="4653274" cy="2306864"/>
          </a:xfrm>
          <a:prstGeom prst="rect">
            <a:avLst/>
          </a:prstGeom>
        </p:spPr>
      </p:pic>
      <p:sp>
        <p:nvSpPr>
          <p:cNvPr id="14" name="Rounded Rectangle 13">
            <a:extLst>
              <a:ext uri="{FF2B5EF4-FFF2-40B4-BE49-F238E27FC236}">
                <a16:creationId xmlns:a16="http://schemas.microsoft.com/office/drawing/2014/main" id="{8D3A4633-C453-3E42-A702-A76F89C1641B}"/>
              </a:ext>
            </a:extLst>
          </p:cNvPr>
          <p:cNvSpPr/>
          <p:nvPr/>
        </p:nvSpPr>
        <p:spPr>
          <a:xfrm>
            <a:off x="675916" y="3335946"/>
            <a:ext cx="10256366" cy="1143531"/>
          </a:xfrm>
          <a:prstGeom prst="roundRect">
            <a:avLst/>
          </a:prstGeom>
          <a:solidFill>
            <a:schemeClr val="accent1">
              <a:lumMod val="20000"/>
              <a:lumOff val="80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4" name="Date Placeholder 3">
            <a:extLst>
              <a:ext uri="{FF2B5EF4-FFF2-40B4-BE49-F238E27FC236}">
                <a16:creationId xmlns:a16="http://schemas.microsoft.com/office/drawing/2014/main" id="{121CF3B5-09C7-A444-A403-869BB6029B46}"/>
              </a:ext>
            </a:extLst>
          </p:cNvPr>
          <p:cNvSpPr>
            <a:spLocks noGrp="1"/>
          </p:cNvSpPr>
          <p:nvPr>
            <p:ph type="dt" sz="half" idx="10"/>
          </p:nvPr>
        </p:nvSpPr>
        <p:spPr/>
        <p:txBody>
          <a:bodyPr/>
          <a:lstStyle/>
          <a:p>
            <a:r>
              <a:rPr lang="de-DE"/>
              <a:t>13.08.2019</a:t>
            </a:r>
            <a:endParaRPr lang="en-US"/>
          </a:p>
        </p:txBody>
      </p:sp>
      <p:sp>
        <p:nvSpPr>
          <p:cNvPr id="5" name="Footer Placeholder 4">
            <a:extLst>
              <a:ext uri="{FF2B5EF4-FFF2-40B4-BE49-F238E27FC236}">
                <a16:creationId xmlns:a16="http://schemas.microsoft.com/office/drawing/2014/main" id="{787CF8C6-3A6B-064F-8FFC-4EFA818417F7}"/>
              </a:ext>
            </a:extLst>
          </p:cNvPr>
          <p:cNvSpPr>
            <a:spLocks noGrp="1"/>
          </p:cNvSpPr>
          <p:nvPr>
            <p:ph type="ftr" sz="quarter" idx="11"/>
          </p:nvPr>
        </p:nvSpPr>
        <p:spPr/>
        <p:txBody>
          <a:bodyPr/>
          <a:lstStyle/>
          <a:p>
            <a:r>
              <a:rPr lang="en"/>
              <a:t>Application of Parallel MCMC Sampling for Proton Bunch Analysis in the AWAKE Experiment </a:t>
            </a:r>
            <a:endParaRPr lang="en-US" dirty="0"/>
          </a:p>
        </p:txBody>
      </p:sp>
      <p:sp>
        <p:nvSpPr>
          <p:cNvPr id="6" name="Slide Number Placeholder 5">
            <a:extLst>
              <a:ext uri="{FF2B5EF4-FFF2-40B4-BE49-F238E27FC236}">
                <a16:creationId xmlns:a16="http://schemas.microsoft.com/office/drawing/2014/main" id="{413C1581-F45F-8046-99E2-C0F8F8F76FA7}"/>
              </a:ext>
            </a:extLst>
          </p:cNvPr>
          <p:cNvSpPr>
            <a:spLocks noGrp="1"/>
          </p:cNvSpPr>
          <p:nvPr>
            <p:ph type="sldNum" sz="quarter" idx="12"/>
          </p:nvPr>
        </p:nvSpPr>
        <p:spPr/>
        <p:txBody>
          <a:bodyPr/>
          <a:lstStyle/>
          <a:p>
            <a:fld id="{2C9E69F3-FDD2-AA48-8EEE-76F2CC8FE055}" type="slidenum">
              <a:rPr lang="en-US" smtClean="0"/>
              <a:t>29</a:t>
            </a:fld>
            <a:endParaRPr lang="en-US"/>
          </a:p>
        </p:txBody>
      </p:sp>
      <p:sp>
        <p:nvSpPr>
          <p:cNvPr id="7" name="Title 1">
            <a:extLst>
              <a:ext uri="{FF2B5EF4-FFF2-40B4-BE49-F238E27FC236}">
                <a16:creationId xmlns:a16="http://schemas.microsoft.com/office/drawing/2014/main" id="{935539F5-4593-4940-8806-9E80FF4C9498}"/>
              </a:ext>
            </a:extLst>
          </p:cNvPr>
          <p:cNvSpPr>
            <a:spLocks noGrp="1"/>
          </p:cNvSpPr>
          <p:nvPr>
            <p:ph type="title"/>
          </p:nvPr>
        </p:nvSpPr>
        <p:spPr>
          <a:xfrm>
            <a:off x="241300" y="55563"/>
            <a:ext cx="10515600" cy="1325562"/>
          </a:xfrm>
        </p:spPr>
        <p:txBody>
          <a:bodyPr/>
          <a:lstStyle/>
          <a:p>
            <a:r>
              <a:rPr lang="en-US" b="1" dirty="0"/>
              <a:t>Summary</a:t>
            </a:r>
          </a:p>
        </p:txBody>
      </p:sp>
      <p:sp>
        <p:nvSpPr>
          <p:cNvPr id="8" name="TextBox 7">
            <a:extLst>
              <a:ext uri="{FF2B5EF4-FFF2-40B4-BE49-F238E27FC236}">
                <a16:creationId xmlns:a16="http://schemas.microsoft.com/office/drawing/2014/main" id="{19E47B8E-EB5C-7842-BAAF-D13CA22CF8F6}"/>
              </a:ext>
            </a:extLst>
          </p:cNvPr>
          <p:cNvSpPr txBox="1"/>
          <p:nvPr/>
        </p:nvSpPr>
        <p:spPr>
          <a:xfrm>
            <a:off x="838200" y="1207953"/>
            <a:ext cx="9753256" cy="3139321"/>
          </a:xfrm>
          <a:prstGeom prst="rect">
            <a:avLst/>
          </a:prstGeom>
          <a:noFill/>
        </p:spPr>
        <p:txBody>
          <a:bodyPr wrap="square" rtlCol="0">
            <a:spAutoFit/>
          </a:bodyPr>
          <a:lstStyle/>
          <a:p>
            <a:r>
              <a:rPr lang="en" b="1" dirty="0">
                <a:solidFill>
                  <a:srgbClr val="C00000"/>
                </a:solidFill>
              </a:rPr>
              <a:t>Milestones:</a:t>
            </a:r>
          </a:p>
          <a:p>
            <a:pPr marL="742950" lvl="1" indent="-285750">
              <a:buFont typeface="Arial" panose="020B0604020202020204" pitchFamily="34" charset="0"/>
              <a:buChar char="•"/>
            </a:pPr>
            <a:r>
              <a:rPr lang="en" dirty="0"/>
              <a:t>It has been demonstrated that </a:t>
            </a:r>
            <a:r>
              <a:rPr lang="en-US" dirty="0"/>
              <a:t>noise and resolution effects introduce important correction to the proton bunch parameters and MCMC simulations allows determining them. </a:t>
            </a:r>
          </a:p>
          <a:p>
            <a:pPr marL="742950" lvl="1" indent="-285750">
              <a:buFont typeface="Arial" panose="020B0604020202020204" pitchFamily="34" charset="0"/>
              <a:buChar char="•"/>
            </a:pPr>
            <a:r>
              <a:rPr lang="en-US" dirty="0"/>
              <a:t>Serial MCMC sampling is very time-consuming. </a:t>
            </a:r>
            <a:endParaRPr lang="en" dirty="0"/>
          </a:p>
          <a:p>
            <a:pPr marL="742950" lvl="1" indent="-285750">
              <a:buFont typeface="Arial" panose="020B0604020202020204" pitchFamily="34" charset="0"/>
              <a:buChar char="•"/>
            </a:pPr>
            <a:r>
              <a:rPr lang="en" dirty="0"/>
              <a:t>It has been demonstrated that the AHMI integration algorithm allows normalizing correctly samples in 13D parameter space (for normal distribution) and this technique can be used to parallelize MCMC sampling by partitioning parameter space.</a:t>
            </a:r>
          </a:p>
          <a:p>
            <a:pPr lvl="1"/>
            <a:endParaRPr lang="en" dirty="0"/>
          </a:p>
          <a:p>
            <a:r>
              <a:rPr lang="en" b="1" dirty="0">
                <a:solidFill>
                  <a:srgbClr val="C00000"/>
                </a:solidFill>
              </a:rPr>
              <a:t>Further plans: </a:t>
            </a:r>
          </a:p>
          <a:p>
            <a:pPr marL="742950" lvl="1" indent="-285750">
              <a:buFont typeface="Arial" panose="020B0604020202020204" pitchFamily="34" charset="0"/>
              <a:buChar char="•"/>
            </a:pPr>
            <a:r>
              <a:rPr lang="en" dirty="0"/>
              <a:t>Test parallelization algorithm by using the full likelihood (include all cameras).</a:t>
            </a:r>
          </a:p>
          <a:p>
            <a:pPr marL="742950" lvl="1" indent="-285750">
              <a:buFont typeface="Arial" panose="020B0604020202020204" pitchFamily="34" charset="0"/>
              <a:buChar char="•"/>
            </a:pPr>
            <a:r>
              <a:rPr lang="en" dirty="0"/>
              <a:t>Develop an algorithm to partition efficiently parameter space. </a:t>
            </a:r>
            <a:endParaRPr sz="1600" dirty="0"/>
          </a:p>
        </p:txBody>
      </p:sp>
    </p:spTree>
    <p:extLst>
      <p:ext uri="{BB962C8B-B14F-4D97-AF65-F5344CB8AC3E}">
        <p14:creationId xmlns:p14="http://schemas.microsoft.com/office/powerpoint/2010/main" val="22958235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13C1581-F45F-8046-99E2-C0F8F8F76FA7}"/>
              </a:ext>
            </a:extLst>
          </p:cNvPr>
          <p:cNvSpPr>
            <a:spLocks noGrp="1"/>
          </p:cNvSpPr>
          <p:nvPr>
            <p:ph type="sldNum" sz="quarter" idx="12"/>
          </p:nvPr>
        </p:nvSpPr>
        <p:spPr/>
        <p:txBody>
          <a:bodyPr/>
          <a:lstStyle/>
          <a:p>
            <a:fld id="{2C9E69F3-FDD2-AA48-8EEE-76F2CC8FE055}" type="slidenum">
              <a:rPr lang="en-US" smtClean="0"/>
              <a:t>30</a:t>
            </a:fld>
            <a:endParaRPr lang="en-US"/>
          </a:p>
        </p:txBody>
      </p:sp>
      <p:sp>
        <p:nvSpPr>
          <p:cNvPr id="7" name="Title 1">
            <a:extLst>
              <a:ext uri="{FF2B5EF4-FFF2-40B4-BE49-F238E27FC236}">
                <a16:creationId xmlns:a16="http://schemas.microsoft.com/office/drawing/2014/main" id="{935539F5-4593-4940-8806-9E80FF4C9498}"/>
              </a:ext>
            </a:extLst>
          </p:cNvPr>
          <p:cNvSpPr>
            <a:spLocks noGrp="1"/>
          </p:cNvSpPr>
          <p:nvPr>
            <p:ph type="title"/>
          </p:nvPr>
        </p:nvSpPr>
        <p:spPr>
          <a:xfrm>
            <a:off x="463680" y="1294078"/>
            <a:ext cx="7689720" cy="1325562"/>
          </a:xfrm>
        </p:spPr>
        <p:txBody>
          <a:bodyPr/>
          <a:lstStyle/>
          <a:p>
            <a:r>
              <a:rPr lang="en-US" b="1" dirty="0"/>
              <a:t>Acknowledgments</a:t>
            </a:r>
          </a:p>
        </p:txBody>
      </p:sp>
      <p:grpSp>
        <p:nvGrpSpPr>
          <p:cNvPr id="10" name="Group 9">
            <a:extLst>
              <a:ext uri="{FF2B5EF4-FFF2-40B4-BE49-F238E27FC236}">
                <a16:creationId xmlns:a16="http://schemas.microsoft.com/office/drawing/2014/main" id="{4F1FB52D-BD26-DA46-AF4D-46E82F8C9580}"/>
              </a:ext>
            </a:extLst>
          </p:cNvPr>
          <p:cNvGrpSpPr/>
          <p:nvPr/>
        </p:nvGrpSpPr>
        <p:grpSpPr>
          <a:xfrm>
            <a:off x="764338" y="191181"/>
            <a:ext cx="10876591" cy="1136289"/>
            <a:chOff x="764338" y="191181"/>
            <a:chExt cx="10876591" cy="1136289"/>
          </a:xfrm>
        </p:grpSpPr>
        <p:pic>
          <p:nvPicPr>
            <p:cNvPr id="11" name="Picture 10">
              <a:extLst>
                <a:ext uri="{FF2B5EF4-FFF2-40B4-BE49-F238E27FC236}">
                  <a16:creationId xmlns:a16="http://schemas.microsoft.com/office/drawing/2014/main" id="{9EDA4477-FAA4-5048-8E01-3136CAE2B3B5}"/>
                </a:ext>
              </a:extLst>
            </p:cNvPr>
            <p:cNvPicPr>
              <a:picLocks noChangeAspect="1"/>
            </p:cNvPicPr>
            <p:nvPr/>
          </p:nvPicPr>
          <p:blipFill>
            <a:blip r:embed="rId2"/>
            <a:stretch>
              <a:fillRect/>
            </a:stretch>
          </p:blipFill>
          <p:spPr>
            <a:xfrm>
              <a:off x="2551260" y="228061"/>
              <a:ext cx="1281554" cy="899336"/>
            </a:xfrm>
            <a:prstGeom prst="rect">
              <a:avLst/>
            </a:prstGeom>
          </p:spPr>
        </p:pic>
        <p:pic>
          <p:nvPicPr>
            <p:cNvPr id="13" name="Picture 12" descr="A close up of a logo&#13;&#10;&#13;&#10;Description automatically generated">
              <a:extLst>
                <a:ext uri="{FF2B5EF4-FFF2-40B4-BE49-F238E27FC236}">
                  <a16:creationId xmlns:a16="http://schemas.microsoft.com/office/drawing/2014/main" id="{38B92D44-17F6-6843-9917-A60EC10678D7}"/>
                </a:ext>
              </a:extLst>
            </p:cNvPr>
            <p:cNvPicPr>
              <a:picLocks noChangeAspect="1"/>
            </p:cNvPicPr>
            <p:nvPr/>
          </p:nvPicPr>
          <p:blipFill>
            <a:blip r:embed="rId3"/>
            <a:stretch>
              <a:fillRect/>
            </a:stretch>
          </p:blipFill>
          <p:spPr>
            <a:xfrm>
              <a:off x="764338" y="214363"/>
              <a:ext cx="1307057" cy="1113107"/>
            </a:xfrm>
            <a:prstGeom prst="rect">
              <a:avLst/>
            </a:prstGeom>
          </p:spPr>
        </p:pic>
        <p:pic>
          <p:nvPicPr>
            <p:cNvPr id="16" name="Picture 15" descr="A close up of a logo&#13;&#10;&#13;&#10;Description automatically generated">
              <a:extLst>
                <a:ext uri="{FF2B5EF4-FFF2-40B4-BE49-F238E27FC236}">
                  <a16:creationId xmlns:a16="http://schemas.microsoft.com/office/drawing/2014/main" id="{311F3D2D-8CC6-2848-BE46-1C7B72129EF4}"/>
                </a:ext>
              </a:extLst>
            </p:cNvPr>
            <p:cNvPicPr>
              <a:picLocks noChangeAspect="1"/>
            </p:cNvPicPr>
            <p:nvPr/>
          </p:nvPicPr>
          <p:blipFill>
            <a:blip r:embed="rId4"/>
            <a:stretch>
              <a:fillRect/>
            </a:stretch>
          </p:blipFill>
          <p:spPr>
            <a:xfrm>
              <a:off x="4504506" y="191181"/>
              <a:ext cx="1493738" cy="1032437"/>
            </a:xfrm>
            <a:prstGeom prst="rect">
              <a:avLst/>
            </a:prstGeom>
          </p:spPr>
        </p:pic>
        <p:pic>
          <p:nvPicPr>
            <p:cNvPr id="17" name="Picture 16" descr="A close up of a logo&#13;&#10;&#13;&#10;Description automatically generated">
              <a:extLst>
                <a:ext uri="{FF2B5EF4-FFF2-40B4-BE49-F238E27FC236}">
                  <a16:creationId xmlns:a16="http://schemas.microsoft.com/office/drawing/2014/main" id="{8733A4F1-F4FF-674A-82D4-1FAF33AD877E}"/>
                </a:ext>
              </a:extLst>
            </p:cNvPr>
            <p:cNvPicPr>
              <a:picLocks noChangeAspect="1"/>
            </p:cNvPicPr>
            <p:nvPr/>
          </p:nvPicPr>
          <p:blipFill>
            <a:blip r:embed="rId5"/>
            <a:stretch>
              <a:fillRect/>
            </a:stretch>
          </p:blipFill>
          <p:spPr>
            <a:xfrm>
              <a:off x="6605080" y="221509"/>
              <a:ext cx="1056416" cy="1056416"/>
            </a:xfrm>
            <a:prstGeom prst="rect">
              <a:avLst/>
            </a:prstGeom>
          </p:spPr>
        </p:pic>
        <p:pic>
          <p:nvPicPr>
            <p:cNvPr id="18" name="Picture 17" descr="A close up of a logo&#13;&#10;&#13;&#10;Description automatically generated">
              <a:extLst>
                <a:ext uri="{FF2B5EF4-FFF2-40B4-BE49-F238E27FC236}">
                  <a16:creationId xmlns:a16="http://schemas.microsoft.com/office/drawing/2014/main" id="{84AA37AB-D0C1-DB40-A762-9587D35705D9}"/>
                </a:ext>
              </a:extLst>
            </p:cNvPr>
            <p:cNvPicPr>
              <a:picLocks noChangeAspect="1"/>
            </p:cNvPicPr>
            <p:nvPr/>
          </p:nvPicPr>
          <p:blipFill>
            <a:blip r:embed="rId6"/>
            <a:stretch>
              <a:fillRect/>
            </a:stretch>
          </p:blipFill>
          <p:spPr>
            <a:xfrm>
              <a:off x="8265032" y="216594"/>
              <a:ext cx="1056416" cy="1040569"/>
            </a:xfrm>
            <a:prstGeom prst="rect">
              <a:avLst/>
            </a:prstGeom>
          </p:spPr>
        </p:pic>
        <p:pic>
          <p:nvPicPr>
            <p:cNvPr id="19" name="Picture 18">
              <a:extLst>
                <a:ext uri="{FF2B5EF4-FFF2-40B4-BE49-F238E27FC236}">
                  <a16:creationId xmlns:a16="http://schemas.microsoft.com/office/drawing/2014/main" id="{1F00BDAD-0EE0-F44A-BCCC-354445442BBA}"/>
                </a:ext>
              </a:extLst>
            </p:cNvPr>
            <p:cNvPicPr>
              <a:picLocks noChangeAspect="1"/>
            </p:cNvPicPr>
            <p:nvPr/>
          </p:nvPicPr>
          <p:blipFill>
            <a:blip r:embed="rId7"/>
            <a:stretch>
              <a:fillRect/>
            </a:stretch>
          </p:blipFill>
          <p:spPr>
            <a:xfrm>
              <a:off x="10058400" y="264746"/>
              <a:ext cx="1582529" cy="791265"/>
            </a:xfrm>
            <a:prstGeom prst="rect">
              <a:avLst/>
            </a:prstGeom>
          </p:spPr>
        </p:pic>
      </p:grpSp>
      <p:sp>
        <p:nvSpPr>
          <p:cNvPr id="2" name="TextBox 1">
            <a:extLst>
              <a:ext uri="{FF2B5EF4-FFF2-40B4-BE49-F238E27FC236}">
                <a16:creationId xmlns:a16="http://schemas.microsoft.com/office/drawing/2014/main" id="{57AA7DBB-87A0-7440-B019-9ACC4ACFCDCA}"/>
              </a:ext>
            </a:extLst>
          </p:cNvPr>
          <p:cNvSpPr txBox="1"/>
          <p:nvPr/>
        </p:nvSpPr>
        <p:spPr>
          <a:xfrm>
            <a:off x="1639343" y="2832782"/>
            <a:ext cx="9931474" cy="2308324"/>
          </a:xfrm>
          <a:prstGeom prst="rect">
            <a:avLst/>
          </a:prstGeom>
          <a:noFill/>
        </p:spPr>
        <p:txBody>
          <a:bodyPr wrap="square" rtlCol="0">
            <a:spAutoFit/>
          </a:bodyPr>
          <a:lstStyle/>
          <a:p>
            <a:r>
              <a:rPr lang="en-US" dirty="0"/>
              <a:t>Project supervisor:  </a:t>
            </a:r>
            <a:r>
              <a:rPr lang="en-US" b="1" dirty="0"/>
              <a:t>Allen Caldwell</a:t>
            </a:r>
          </a:p>
          <a:p>
            <a:r>
              <a:rPr lang="en-US" dirty="0"/>
              <a:t>C2PAP supervisor: </a:t>
            </a:r>
            <a:r>
              <a:rPr lang="en-US" b="1" dirty="0"/>
              <a:t>Jovan </a:t>
            </a:r>
            <a:r>
              <a:rPr lang="en-US" b="1" dirty="0" err="1"/>
              <a:t>Mitrevski</a:t>
            </a:r>
            <a:endParaRPr lang="en-US" b="1" dirty="0"/>
          </a:p>
          <a:p>
            <a:r>
              <a:rPr lang="en-US" dirty="0"/>
              <a:t>Co-Supervisor: </a:t>
            </a:r>
            <a:r>
              <a:rPr lang="en-US" b="1" dirty="0"/>
              <a:t>Oliver Schulz</a:t>
            </a:r>
          </a:p>
          <a:p>
            <a:r>
              <a:rPr lang="en-US" dirty="0"/>
              <a:t>Members of the </a:t>
            </a:r>
            <a:r>
              <a:rPr lang="en-US" b="1" dirty="0"/>
              <a:t>AWAKE</a:t>
            </a:r>
            <a:r>
              <a:rPr lang="en-US" dirty="0"/>
              <a:t> &amp; </a:t>
            </a:r>
            <a:r>
              <a:rPr lang="en-US" b="1" dirty="0"/>
              <a:t>C2PAP</a:t>
            </a:r>
            <a:r>
              <a:rPr lang="en-US" dirty="0"/>
              <a:t>.</a:t>
            </a:r>
          </a:p>
          <a:p>
            <a:endParaRPr lang="en-US" dirty="0"/>
          </a:p>
          <a:p>
            <a:r>
              <a:rPr lang="en" dirty="0"/>
              <a:t>This project has received funding from the European Union’s Framework </a:t>
            </a:r>
            <a:r>
              <a:rPr lang="en" dirty="0" err="1"/>
              <a:t>Programme</a:t>
            </a:r>
            <a:r>
              <a:rPr lang="en" dirty="0"/>
              <a:t> for Research and Innovation Horizon 2020 (2014-2020) under the Marie </a:t>
            </a:r>
            <a:r>
              <a:rPr lang="en" dirty="0" err="1"/>
              <a:t>Sklodowska</a:t>
            </a:r>
            <a:r>
              <a:rPr lang="en" dirty="0"/>
              <a:t>-Curie Grant Agreement No.765710.</a:t>
            </a:r>
            <a:endParaRPr lang="en-US" dirty="0"/>
          </a:p>
          <a:p>
            <a:endParaRPr lang="en-US" dirty="0"/>
          </a:p>
        </p:txBody>
      </p:sp>
      <p:sp>
        <p:nvSpPr>
          <p:cNvPr id="3" name="Date Placeholder 2">
            <a:extLst>
              <a:ext uri="{FF2B5EF4-FFF2-40B4-BE49-F238E27FC236}">
                <a16:creationId xmlns:a16="http://schemas.microsoft.com/office/drawing/2014/main" id="{9DCB2E0F-FB76-0340-B1DD-89D89E20DB68}"/>
              </a:ext>
            </a:extLst>
          </p:cNvPr>
          <p:cNvSpPr>
            <a:spLocks noGrp="1"/>
          </p:cNvSpPr>
          <p:nvPr>
            <p:ph type="dt" sz="half" idx="10"/>
          </p:nvPr>
        </p:nvSpPr>
        <p:spPr/>
        <p:txBody>
          <a:bodyPr/>
          <a:lstStyle/>
          <a:p>
            <a:r>
              <a:rPr lang="de-DE"/>
              <a:t>13.08.2019</a:t>
            </a:r>
            <a:endParaRPr lang="en-US"/>
          </a:p>
        </p:txBody>
      </p:sp>
      <p:sp>
        <p:nvSpPr>
          <p:cNvPr id="8" name="Footer Placeholder 7">
            <a:extLst>
              <a:ext uri="{FF2B5EF4-FFF2-40B4-BE49-F238E27FC236}">
                <a16:creationId xmlns:a16="http://schemas.microsoft.com/office/drawing/2014/main" id="{B91AB5F1-53AB-7F40-8133-EAA77CD1940B}"/>
              </a:ext>
            </a:extLst>
          </p:cNvPr>
          <p:cNvSpPr>
            <a:spLocks noGrp="1"/>
          </p:cNvSpPr>
          <p:nvPr>
            <p:ph type="ftr" sz="quarter" idx="11"/>
          </p:nvPr>
        </p:nvSpPr>
        <p:spPr/>
        <p:txBody>
          <a:bodyPr/>
          <a:lstStyle/>
          <a:p>
            <a:r>
              <a:rPr lang="en"/>
              <a:t>Application of Parallel MCMC Sampling for Proton Bunch Analysis in the AWAKE Experiment </a:t>
            </a:r>
            <a:endParaRPr lang="en-US"/>
          </a:p>
        </p:txBody>
      </p:sp>
    </p:spTree>
    <p:extLst>
      <p:ext uri="{BB962C8B-B14F-4D97-AF65-F5344CB8AC3E}">
        <p14:creationId xmlns:p14="http://schemas.microsoft.com/office/powerpoint/2010/main" val="746559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A2968-99B7-4A4D-9063-02BF6F37F5F9}"/>
              </a:ext>
            </a:extLst>
          </p:cNvPr>
          <p:cNvSpPr>
            <a:spLocks noGrp="1"/>
          </p:cNvSpPr>
          <p:nvPr>
            <p:ph type="title"/>
          </p:nvPr>
        </p:nvSpPr>
        <p:spPr>
          <a:xfrm>
            <a:off x="838200" y="365126"/>
            <a:ext cx="10515600" cy="1325562"/>
          </a:xfrm>
        </p:spPr>
        <p:txBody>
          <a:bodyPr/>
          <a:lstStyle/>
          <a:p>
            <a:r>
              <a:rPr lang="en-US" b="1" dirty="0"/>
              <a:t>Outline of the Presentation</a:t>
            </a:r>
          </a:p>
        </p:txBody>
      </p:sp>
      <p:sp>
        <p:nvSpPr>
          <p:cNvPr id="3" name="Content Placeholder 2">
            <a:extLst>
              <a:ext uri="{FF2B5EF4-FFF2-40B4-BE49-F238E27FC236}">
                <a16:creationId xmlns:a16="http://schemas.microsoft.com/office/drawing/2014/main" id="{7EF00CDE-33C1-384C-A9FF-9F4086963819}"/>
              </a:ext>
            </a:extLst>
          </p:cNvPr>
          <p:cNvSpPr>
            <a:spLocks noGrp="1"/>
          </p:cNvSpPr>
          <p:nvPr>
            <p:ph idx="1"/>
          </p:nvPr>
        </p:nvSpPr>
        <p:spPr>
          <a:xfrm>
            <a:off x="1216152" y="1758156"/>
            <a:ext cx="8537448" cy="4530725"/>
          </a:xfrm>
        </p:spPr>
        <p:txBody>
          <a:bodyPr>
            <a:normAutofit lnSpcReduction="10000"/>
          </a:bodyPr>
          <a:lstStyle/>
          <a:p>
            <a:pPr marL="514350" indent="-514350">
              <a:buFont typeface="+mj-lt"/>
              <a:buAutoNum type="arabicPeriod"/>
            </a:pPr>
            <a:r>
              <a:rPr lang="en-US" b="1" dirty="0">
                <a:solidFill>
                  <a:srgbClr val="C00000"/>
                </a:solidFill>
              </a:rPr>
              <a:t>Statistical analysis </a:t>
            </a:r>
          </a:p>
          <a:p>
            <a:pPr lvl="1"/>
            <a:r>
              <a:rPr lang="en-US" dirty="0">
                <a:solidFill>
                  <a:srgbClr val="C00000"/>
                </a:solidFill>
              </a:rPr>
              <a:t>Bayesian model</a:t>
            </a:r>
          </a:p>
          <a:p>
            <a:pPr lvl="1"/>
            <a:r>
              <a:rPr lang="en-US" dirty="0">
                <a:solidFill>
                  <a:srgbClr val="C00000"/>
                </a:solidFill>
              </a:rPr>
              <a:t>Noise &amp; resolution effects</a:t>
            </a:r>
          </a:p>
          <a:p>
            <a:pPr marL="514350" indent="-514350">
              <a:buFont typeface="+mj-lt"/>
              <a:buAutoNum type="arabicPeriod"/>
            </a:pPr>
            <a:r>
              <a:rPr lang="en-US" b="1" dirty="0"/>
              <a:t>Serial MCMC sampling</a:t>
            </a:r>
          </a:p>
          <a:p>
            <a:pPr lvl="1"/>
            <a:r>
              <a:rPr lang="en-US" dirty="0"/>
              <a:t>Simulated events </a:t>
            </a:r>
          </a:p>
          <a:p>
            <a:pPr lvl="1"/>
            <a:r>
              <a:rPr lang="en-US" dirty="0"/>
              <a:t>Simulation results</a:t>
            </a:r>
          </a:p>
          <a:p>
            <a:pPr marL="514350" indent="-514350">
              <a:buFont typeface="+mj-lt"/>
              <a:buAutoNum type="arabicPeriod"/>
            </a:pPr>
            <a:r>
              <a:rPr lang="en-US" b="1" dirty="0"/>
              <a:t>Parallel MCMC sampling</a:t>
            </a:r>
          </a:p>
          <a:p>
            <a:pPr lvl="1"/>
            <a:r>
              <a:rPr lang="en-US" dirty="0"/>
              <a:t>Likelihood parallelization </a:t>
            </a:r>
          </a:p>
          <a:p>
            <a:pPr lvl="1"/>
            <a:r>
              <a:rPr lang="en-US" dirty="0"/>
              <a:t>Parameter space partitioning </a:t>
            </a:r>
          </a:p>
          <a:p>
            <a:pPr lvl="1"/>
            <a:r>
              <a:rPr lang="en-US" dirty="0"/>
              <a:t>AHMI algorithm </a:t>
            </a:r>
          </a:p>
          <a:p>
            <a:pPr lvl="1"/>
            <a:r>
              <a:rPr lang="en-US" dirty="0"/>
              <a:t>Preliminary results </a:t>
            </a:r>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p:txBody>
      </p:sp>
      <p:sp>
        <p:nvSpPr>
          <p:cNvPr id="4" name="Date Placeholder 3">
            <a:extLst>
              <a:ext uri="{FF2B5EF4-FFF2-40B4-BE49-F238E27FC236}">
                <a16:creationId xmlns:a16="http://schemas.microsoft.com/office/drawing/2014/main" id="{C98AA371-906C-5B47-9628-610CF63F4C08}"/>
              </a:ext>
            </a:extLst>
          </p:cNvPr>
          <p:cNvSpPr>
            <a:spLocks noGrp="1"/>
          </p:cNvSpPr>
          <p:nvPr>
            <p:ph type="dt" sz="half" idx="10"/>
          </p:nvPr>
        </p:nvSpPr>
        <p:spPr/>
        <p:txBody>
          <a:bodyPr/>
          <a:lstStyle/>
          <a:p>
            <a:r>
              <a:rPr lang="de-DE"/>
              <a:t>13.08.2019</a:t>
            </a:r>
            <a:endParaRPr lang="en-US" dirty="0"/>
          </a:p>
        </p:txBody>
      </p:sp>
      <p:sp>
        <p:nvSpPr>
          <p:cNvPr id="5" name="Footer Placeholder 4">
            <a:extLst>
              <a:ext uri="{FF2B5EF4-FFF2-40B4-BE49-F238E27FC236}">
                <a16:creationId xmlns:a16="http://schemas.microsoft.com/office/drawing/2014/main" id="{3C0394F8-7659-B64E-B75D-26912C5B88BD}"/>
              </a:ext>
            </a:extLst>
          </p:cNvPr>
          <p:cNvSpPr>
            <a:spLocks noGrp="1"/>
          </p:cNvSpPr>
          <p:nvPr>
            <p:ph type="ftr" sz="quarter" idx="11"/>
          </p:nvPr>
        </p:nvSpPr>
        <p:spPr/>
        <p:txBody>
          <a:bodyPr/>
          <a:lstStyle/>
          <a:p>
            <a:r>
              <a:rPr lang="en" dirty="0"/>
              <a:t>Application of Parallel MCMC Sampling for Proton Bunch Analysis in the AWAKE Experiment </a:t>
            </a:r>
            <a:endParaRPr lang="en-US" dirty="0"/>
          </a:p>
        </p:txBody>
      </p:sp>
      <p:sp>
        <p:nvSpPr>
          <p:cNvPr id="7" name="Slide Number Placeholder 6">
            <a:extLst>
              <a:ext uri="{FF2B5EF4-FFF2-40B4-BE49-F238E27FC236}">
                <a16:creationId xmlns:a16="http://schemas.microsoft.com/office/drawing/2014/main" id="{14788C5E-FF66-A94B-A09B-DF5E2CCDA213}"/>
              </a:ext>
            </a:extLst>
          </p:cNvPr>
          <p:cNvSpPr>
            <a:spLocks noGrp="1"/>
          </p:cNvSpPr>
          <p:nvPr>
            <p:ph type="sldNum" sz="quarter" idx="12"/>
          </p:nvPr>
        </p:nvSpPr>
        <p:spPr/>
        <p:txBody>
          <a:bodyPr/>
          <a:lstStyle/>
          <a:p>
            <a:fld id="{2C9E69F3-FDD2-AA48-8EEE-76F2CC8FE055}" type="slidenum">
              <a:rPr lang="en-US" smtClean="0"/>
              <a:t>4</a:t>
            </a:fld>
            <a:endParaRPr lang="en-US"/>
          </a:p>
        </p:txBody>
      </p:sp>
    </p:spTree>
    <p:extLst>
      <p:ext uri="{BB962C8B-B14F-4D97-AF65-F5344CB8AC3E}">
        <p14:creationId xmlns:p14="http://schemas.microsoft.com/office/powerpoint/2010/main" val="27750174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35539F5-4593-4940-8806-9E80FF4C9498}"/>
              </a:ext>
            </a:extLst>
          </p:cNvPr>
          <p:cNvSpPr>
            <a:spLocks noGrp="1"/>
          </p:cNvSpPr>
          <p:nvPr>
            <p:ph type="title"/>
          </p:nvPr>
        </p:nvSpPr>
        <p:spPr>
          <a:xfrm>
            <a:off x="2368680" y="2437268"/>
            <a:ext cx="7689720" cy="1325562"/>
          </a:xfrm>
        </p:spPr>
        <p:txBody>
          <a:bodyPr>
            <a:normAutofit fontScale="90000"/>
          </a:bodyPr>
          <a:lstStyle/>
          <a:p>
            <a:r>
              <a:rPr lang="en-US" sz="4800" b="1" dirty="0"/>
              <a:t>Thank You for Your Attention </a:t>
            </a:r>
          </a:p>
        </p:txBody>
      </p:sp>
      <p:grpSp>
        <p:nvGrpSpPr>
          <p:cNvPr id="10" name="Group 9">
            <a:extLst>
              <a:ext uri="{FF2B5EF4-FFF2-40B4-BE49-F238E27FC236}">
                <a16:creationId xmlns:a16="http://schemas.microsoft.com/office/drawing/2014/main" id="{4F1FB52D-BD26-DA46-AF4D-46E82F8C9580}"/>
              </a:ext>
            </a:extLst>
          </p:cNvPr>
          <p:cNvGrpSpPr/>
          <p:nvPr/>
        </p:nvGrpSpPr>
        <p:grpSpPr>
          <a:xfrm>
            <a:off x="764338" y="191181"/>
            <a:ext cx="10876591" cy="1136289"/>
            <a:chOff x="764338" y="191181"/>
            <a:chExt cx="10876591" cy="1136289"/>
          </a:xfrm>
        </p:grpSpPr>
        <p:pic>
          <p:nvPicPr>
            <p:cNvPr id="11" name="Picture 10">
              <a:extLst>
                <a:ext uri="{FF2B5EF4-FFF2-40B4-BE49-F238E27FC236}">
                  <a16:creationId xmlns:a16="http://schemas.microsoft.com/office/drawing/2014/main" id="{9EDA4477-FAA4-5048-8E01-3136CAE2B3B5}"/>
                </a:ext>
              </a:extLst>
            </p:cNvPr>
            <p:cNvPicPr>
              <a:picLocks noChangeAspect="1"/>
            </p:cNvPicPr>
            <p:nvPr/>
          </p:nvPicPr>
          <p:blipFill>
            <a:blip r:embed="rId2"/>
            <a:stretch>
              <a:fillRect/>
            </a:stretch>
          </p:blipFill>
          <p:spPr>
            <a:xfrm>
              <a:off x="2551260" y="228061"/>
              <a:ext cx="1281554" cy="899336"/>
            </a:xfrm>
            <a:prstGeom prst="rect">
              <a:avLst/>
            </a:prstGeom>
          </p:spPr>
        </p:pic>
        <p:pic>
          <p:nvPicPr>
            <p:cNvPr id="13" name="Picture 12" descr="A close up of a logo&#13;&#10;&#13;&#10;Description automatically generated">
              <a:extLst>
                <a:ext uri="{FF2B5EF4-FFF2-40B4-BE49-F238E27FC236}">
                  <a16:creationId xmlns:a16="http://schemas.microsoft.com/office/drawing/2014/main" id="{38B92D44-17F6-6843-9917-A60EC10678D7}"/>
                </a:ext>
              </a:extLst>
            </p:cNvPr>
            <p:cNvPicPr>
              <a:picLocks noChangeAspect="1"/>
            </p:cNvPicPr>
            <p:nvPr/>
          </p:nvPicPr>
          <p:blipFill>
            <a:blip r:embed="rId3"/>
            <a:stretch>
              <a:fillRect/>
            </a:stretch>
          </p:blipFill>
          <p:spPr>
            <a:xfrm>
              <a:off x="764338" y="214363"/>
              <a:ext cx="1307057" cy="1113107"/>
            </a:xfrm>
            <a:prstGeom prst="rect">
              <a:avLst/>
            </a:prstGeom>
          </p:spPr>
        </p:pic>
        <p:pic>
          <p:nvPicPr>
            <p:cNvPr id="16" name="Picture 15" descr="A close up of a logo&#13;&#10;&#13;&#10;Description automatically generated">
              <a:extLst>
                <a:ext uri="{FF2B5EF4-FFF2-40B4-BE49-F238E27FC236}">
                  <a16:creationId xmlns:a16="http://schemas.microsoft.com/office/drawing/2014/main" id="{311F3D2D-8CC6-2848-BE46-1C7B72129EF4}"/>
                </a:ext>
              </a:extLst>
            </p:cNvPr>
            <p:cNvPicPr>
              <a:picLocks noChangeAspect="1"/>
            </p:cNvPicPr>
            <p:nvPr/>
          </p:nvPicPr>
          <p:blipFill>
            <a:blip r:embed="rId4"/>
            <a:stretch>
              <a:fillRect/>
            </a:stretch>
          </p:blipFill>
          <p:spPr>
            <a:xfrm>
              <a:off x="4504506" y="191181"/>
              <a:ext cx="1493738" cy="1032437"/>
            </a:xfrm>
            <a:prstGeom prst="rect">
              <a:avLst/>
            </a:prstGeom>
          </p:spPr>
        </p:pic>
        <p:pic>
          <p:nvPicPr>
            <p:cNvPr id="17" name="Picture 16" descr="A close up of a logo&#13;&#10;&#13;&#10;Description automatically generated">
              <a:extLst>
                <a:ext uri="{FF2B5EF4-FFF2-40B4-BE49-F238E27FC236}">
                  <a16:creationId xmlns:a16="http://schemas.microsoft.com/office/drawing/2014/main" id="{8733A4F1-F4FF-674A-82D4-1FAF33AD877E}"/>
                </a:ext>
              </a:extLst>
            </p:cNvPr>
            <p:cNvPicPr>
              <a:picLocks noChangeAspect="1"/>
            </p:cNvPicPr>
            <p:nvPr/>
          </p:nvPicPr>
          <p:blipFill>
            <a:blip r:embed="rId5"/>
            <a:stretch>
              <a:fillRect/>
            </a:stretch>
          </p:blipFill>
          <p:spPr>
            <a:xfrm>
              <a:off x="6605080" y="221509"/>
              <a:ext cx="1056416" cy="1056416"/>
            </a:xfrm>
            <a:prstGeom prst="rect">
              <a:avLst/>
            </a:prstGeom>
          </p:spPr>
        </p:pic>
        <p:pic>
          <p:nvPicPr>
            <p:cNvPr id="18" name="Picture 17" descr="A close up of a logo&#13;&#10;&#13;&#10;Description automatically generated">
              <a:extLst>
                <a:ext uri="{FF2B5EF4-FFF2-40B4-BE49-F238E27FC236}">
                  <a16:creationId xmlns:a16="http://schemas.microsoft.com/office/drawing/2014/main" id="{84AA37AB-D0C1-DB40-A762-9587D35705D9}"/>
                </a:ext>
              </a:extLst>
            </p:cNvPr>
            <p:cNvPicPr>
              <a:picLocks noChangeAspect="1"/>
            </p:cNvPicPr>
            <p:nvPr/>
          </p:nvPicPr>
          <p:blipFill>
            <a:blip r:embed="rId6"/>
            <a:stretch>
              <a:fillRect/>
            </a:stretch>
          </p:blipFill>
          <p:spPr>
            <a:xfrm>
              <a:off x="8265032" y="216594"/>
              <a:ext cx="1056416" cy="1040569"/>
            </a:xfrm>
            <a:prstGeom prst="rect">
              <a:avLst/>
            </a:prstGeom>
          </p:spPr>
        </p:pic>
        <p:pic>
          <p:nvPicPr>
            <p:cNvPr id="19" name="Picture 18">
              <a:extLst>
                <a:ext uri="{FF2B5EF4-FFF2-40B4-BE49-F238E27FC236}">
                  <a16:creationId xmlns:a16="http://schemas.microsoft.com/office/drawing/2014/main" id="{1F00BDAD-0EE0-F44A-BCCC-354445442BBA}"/>
                </a:ext>
              </a:extLst>
            </p:cNvPr>
            <p:cNvPicPr>
              <a:picLocks noChangeAspect="1"/>
            </p:cNvPicPr>
            <p:nvPr/>
          </p:nvPicPr>
          <p:blipFill>
            <a:blip r:embed="rId7"/>
            <a:stretch>
              <a:fillRect/>
            </a:stretch>
          </p:blipFill>
          <p:spPr>
            <a:xfrm>
              <a:off x="10058400" y="264746"/>
              <a:ext cx="1582529" cy="791265"/>
            </a:xfrm>
            <a:prstGeom prst="rect">
              <a:avLst/>
            </a:prstGeom>
          </p:spPr>
        </p:pic>
      </p:grpSp>
      <p:sp>
        <p:nvSpPr>
          <p:cNvPr id="2" name="Date Placeholder 1">
            <a:extLst>
              <a:ext uri="{FF2B5EF4-FFF2-40B4-BE49-F238E27FC236}">
                <a16:creationId xmlns:a16="http://schemas.microsoft.com/office/drawing/2014/main" id="{46FE6430-AFD9-364C-8EAD-62A8EFAD3AFF}"/>
              </a:ext>
            </a:extLst>
          </p:cNvPr>
          <p:cNvSpPr>
            <a:spLocks noGrp="1"/>
          </p:cNvSpPr>
          <p:nvPr>
            <p:ph type="dt" sz="half" idx="10"/>
          </p:nvPr>
        </p:nvSpPr>
        <p:spPr/>
        <p:txBody>
          <a:bodyPr/>
          <a:lstStyle/>
          <a:p>
            <a:r>
              <a:rPr lang="de-DE"/>
              <a:t>13.08.2019</a:t>
            </a:r>
            <a:endParaRPr lang="en-US"/>
          </a:p>
        </p:txBody>
      </p:sp>
      <p:sp>
        <p:nvSpPr>
          <p:cNvPr id="3" name="Footer Placeholder 2">
            <a:extLst>
              <a:ext uri="{FF2B5EF4-FFF2-40B4-BE49-F238E27FC236}">
                <a16:creationId xmlns:a16="http://schemas.microsoft.com/office/drawing/2014/main" id="{7B0A8E8E-B963-6F4B-9DD9-91D3DD95EAD2}"/>
              </a:ext>
            </a:extLst>
          </p:cNvPr>
          <p:cNvSpPr>
            <a:spLocks noGrp="1"/>
          </p:cNvSpPr>
          <p:nvPr>
            <p:ph type="ftr" sz="quarter" idx="11"/>
          </p:nvPr>
        </p:nvSpPr>
        <p:spPr/>
        <p:txBody>
          <a:bodyPr/>
          <a:lstStyle/>
          <a:p>
            <a:r>
              <a:rPr lang="en"/>
              <a:t>Application of Parallel MCMC Sampling for Proton Bunch Analysis in the AWAKE Experiment </a:t>
            </a:r>
            <a:endParaRPr lang="en-US"/>
          </a:p>
        </p:txBody>
      </p:sp>
      <p:sp>
        <p:nvSpPr>
          <p:cNvPr id="4" name="Slide Number Placeholder 3">
            <a:extLst>
              <a:ext uri="{FF2B5EF4-FFF2-40B4-BE49-F238E27FC236}">
                <a16:creationId xmlns:a16="http://schemas.microsoft.com/office/drawing/2014/main" id="{733EB5D4-30D3-7E4D-95F8-123CED4AB27F}"/>
              </a:ext>
            </a:extLst>
          </p:cNvPr>
          <p:cNvSpPr>
            <a:spLocks noGrp="1"/>
          </p:cNvSpPr>
          <p:nvPr>
            <p:ph type="sldNum" sz="quarter" idx="12"/>
          </p:nvPr>
        </p:nvSpPr>
        <p:spPr/>
        <p:txBody>
          <a:bodyPr/>
          <a:lstStyle/>
          <a:p>
            <a:fld id="{2C9E69F3-FDD2-AA48-8EEE-76F2CC8FE055}" type="slidenum">
              <a:rPr lang="en-US" smtClean="0"/>
              <a:t>31</a:t>
            </a:fld>
            <a:endParaRPr lang="en-US"/>
          </a:p>
        </p:txBody>
      </p:sp>
    </p:spTree>
    <p:extLst>
      <p:ext uri="{BB962C8B-B14F-4D97-AF65-F5344CB8AC3E}">
        <p14:creationId xmlns:p14="http://schemas.microsoft.com/office/powerpoint/2010/main" val="3652030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DA737D-15DF-214C-9A04-E974CA673BBF}"/>
              </a:ext>
            </a:extLst>
          </p:cNvPr>
          <p:cNvSpPr>
            <a:spLocks noGrp="1"/>
          </p:cNvSpPr>
          <p:nvPr>
            <p:ph type="dt" sz="half" idx="10"/>
          </p:nvPr>
        </p:nvSpPr>
        <p:spPr/>
        <p:txBody>
          <a:bodyPr/>
          <a:lstStyle/>
          <a:p>
            <a:r>
              <a:rPr lang="de-DE"/>
              <a:t>13.08.2019</a:t>
            </a:r>
            <a:endParaRPr lang="en-US"/>
          </a:p>
        </p:txBody>
      </p:sp>
      <p:sp>
        <p:nvSpPr>
          <p:cNvPr id="5" name="Footer Placeholder 4">
            <a:extLst>
              <a:ext uri="{FF2B5EF4-FFF2-40B4-BE49-F238E27FC236}">
                <a16:creationId xmlns:a16="http://schemas.microsoft.com/office/drawing/2014/main" id="{3923DBFC-965B-F746-98DF-96544D6CE419}"/>
              </a:ext>
            </a:extLst>
          </p:cNvPr>
          <p:cNvSpPr>
            <a:spLocks noGrp="1"/>
          </p:cNvSpPr>
          <p:nvPr>
            <p:ph type="ftr" sz="quarter" idx="11"/>
          </p:nvPr>
        </p:nvSpPr>
        <p:spPr/>
        <p:txBody>
          <a:bodyPr/>
          <a:lstStyle/>
          <a:p>
            <a:r>
              <a:rPr lang="en"/>
              <a:t>Application of Parallel MCMC Sampling for Proton Bunch Analysis in the AWAKE Experiment </a:t>
            </a:r>
            <a:endParaRPr lang="en-US"/>
          </a:p>
        </p:txBody>
      </p:sp>
      <p:sp>
        <p:nvSpPr>
          <p:cNvPr id="6" name="Slide Number Placeholder 5">
            <a:extLst>
              <a:ext uri="{FF2B5EF4-FFF2-40B4-BE49-F238E27FC236}">
                <a16:creationId xmlns:a16="http://schemas.microsoft.com/office/drawing/2014/main" id="{96AD5C69-A822-DC4B-9E07-13ABD86C086D}"/>
              </a:ext>
            </a:extLst>
          </p:cNvPr>
          <p:cNvSpPr>
            <a:spLocks noGrp="1"/>
          </p:cNvSpPr>
          <p:nvPr>
            <p:ph type="sldNum" sz="quarter" idx="12"/>
          </p:nvPr>
        </p:nvSpPr>
        <p:spPr/>
        <p:txBody>
          <a:bodyPr/>
          <a:lstStyle/>
          <a:p>
            <a:fld id="{2C9E69F3-FDD2-AA48-8EEE-76F2CC8FE055}" type="slidenum">
              <a:rPr lang="en-US" smtClean="0"/>
              <a:t>5</a:t>
            </a:fld>
            <a:endParaRPr lang="en-US"/>
          </a:p>
        </p:txBody>
      </p:sp>
      <p:sp>
        <p:nvSpPr>
          <p:cNvPr id="43" name="Title 1">
            <a:extLst>
              <a:ext uri="{FF2B5EF4-FFF2-40B4-BE49-F238E27FC236}">
                <a16:creationId xmlns:a16="http://schemas.microsoft.com/office/drawing/2014/main" id="{2C48A052-0FEF-C94B-A48D-4CAF26D81271}"/>
              </a:ext>
            </a:extLst>
          </p:cNvPr>
          <p:cNvSpPr>
            <a:spLocks noGrp="1"/>
          </p:cNvSpPr>
          <p:nvPr>
            <p:ph type="title"/>
          </p:nvPr>
        </p:nvSpPr>
        <p:spPr>
          <a:xfrm>
            <a:off x="132490" y="50285"/>
            <a:ext cx="10515600" cy="1325563"/>
          </a:xfrm>
        </p:spPr>
        <p:txBody>
          <a:bodyPr/>
          <a:lstStyle/>
          <a:p>
            <a:r>
              <a:rPr lang="en-US" b="1" dirty="0"/>
              <a:t>Experimental Setup &amp; Measurements</a:t>
            </a:r>
          </a:p>
        </p:txBody>
      </p:sp>
      <p:sp>
        <p:nvSpPr>
          <p:cNvPr id="44" name="TextBox 43">
            <a:extLst>
              <a:ext uri="{FF2B5EF4-FFF2-40B4-BE49-F238E27FC236}">
                <a16:creationId xmlns:a16="http://schemas.microsoft.com/office/drawing/2014/main" id="{D3C1381E-A75D-F44D-8C1E-C8A919EE6C0C}"/>
              </a:ext>
            </a:extLst>
          </p:cNvPr>
          <p:cNvSpPr txBox="1"/>
          <p:nvPr/>
        </p:nvSpPr>
        <p:spPr>
          <a:xfrm>
            <a:off x="180694" y="1720076"/>
            <a:ext cx="2961687" cy="3600986"/>
          </a:xfrm>
          <a:prstGeom prst="rect">
            <a:avLst/>
          </a:prstGeom>
          <a:noFill/>
        </p:spPr>
        <p:txBody>
          <a:bodyPr wrap="square" rtlCol="0">
            <a:spAutoFit/>
          </a:bodyPr>
          <a:lstStyle/>
          <a:p>
            <a:r>
              <a:rPr lang="en" sz="1900" dirty="0"/>
              <a:t>Optical transition radiation (OTR) light produced by protons crossing the OTR screen has been measured by using 4 SSD cameras: </a:t>
            </a:r>
          </a:p>
          <a:p>
            <a:endParaRPr lang="en-US" sz="1900" dirty="0"/>
          </a:p>
          <a:p>
            <a:pPr marL="342900" indent="-342900">
              <a:buFont typeface="+mj-lt"/>
              <a:buAutoNum type="arabicPeriod"/>
            </a:pPr>
            <a:r>
              <a:rPr lang="en-US" sz="1900" dirty="0"/>
              <a:t>BTV50 (3 m upstream).</a:t>
            </a:r>
          </a:p>
          <a:p>
            <a:pPr marL="342900" indent="-342900">
              <a:buFont typeface="+mj-lt"/>
              <a:buAutoNum type="arabicPeriod"/>
            </a:pPr>
            <a:r>
              <a:rPr lang="en-US" sz="1900" dirty="0"/>
              <a:t>BTV53 (1.5 m upstream).</a:t>
            </a:r>
          </a:p>
          <a:p>
            <a:pPr marL="342900" indent="-342900">
              <a:buFont typeface="+mj-lt"/>
              <a:buAutoNum type="arabicPeriod"/>
            </a:pPr>
            <a:r>
              <a:rPr lang="en-US" sz="1900" dirty="0"/>
              <a:t>BTV26 (2 m downstream).</a:t>
            </a:r>
          </a:p>
          <a:p>
            <a:pPr marL="342900" indent="-342900">
              <a:buFont typeface="+mj-lt"/>
              <a:buAutoNum type="arabicPeriod"/>
            </a:pPr>
            <a:r>
              <a:rPr lang="en-US" sz="1900" dirty="0"/>
              <a:t>IS2  (10 m downstream).</a:t>
            </a:r>
          </a:p>
        </p:txBody>
      </p:sp>
      <p:grpSp>
        <p:nvGrpSpPr>
          <p:cNvPr id="75" name="Group 74">
            <a:extLst>
              <a:ext uri="{FF2B5EF4-FFF2-40B4-BE49-F238E27FC236}">
                <a16:creationId xmlns:a16="http://schemas.microsoft.com/office/drawing/2014/main" id="{3E8FF33D-E928-094F-98E3-BE25920A0A9F}"/>
              </a:ext>
            </a:extLst>
          </p:cNvPr>
          <p:cNvGrpSpPr/>
          <p:nvPr/>
        </p:nvGrpSpPr>
        <p:grpSpPr>
          <a:xfrm>
            <a:off x="3872753" y="1075765"/>
            <a:ext cx="8319247" cy="5138992"/>
            <a:chOff x="3801016" y="1097617"/>
            <a:chExt cx="8230624" cy="5095988"/>
          </a:xfrm>
        </p:grpSpPr>
        <p:sp>
          <p:nvSpPr>
            <p:cNvPr id="47" name="Rectangle 46">
              <a:extLst>
                <a:ext uri="{FF2B5EF4-FFF2-40B4-BE49-F238E27FC236}">
                  <a16:creationId xmlns:a16="http://schemas.microsoft.com/office/drawing/2014/main" id="{622B6C0C-8F17-1145-B5D2-1525E91D0B2B}"/>
                </a:ext>
              </a:extLst>
            </p:cNvPr>
            <p:cNvSpPr/>
            <p:nvPr/>
          </p:nvSpPr>
          <p:spPr>
            <a:xfrm>
              <a:off x="3801016" y="1097617"/>
              <a:ext cx="8230624" cy="1980589"/>
            </a:xfrm>
            <a:prstGeom prst="rect">
              <a:avLst/>
            </a:prstGeom>
            <a:solidFill>
              <a:schemeClr val="accent1">
                <a:lumMod val="20000"/>
                <a:lumOff val="80000"/>
                <a:alpha val="74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nvGrpSpPr>
            <p:cNvPr id="42" name="Group 41">
              <a:extLst>
                <a:ext uri="{FF2B5EF4-FFF2-40B4-BE49-F238E27FC236}">
                  <a16:creationId xmlns:a16="http://schemas.microsoft.com/office/drawing/2014/main" id="{2A7F1E73-FBE9-D64A-97B9-56AF97FE3E20}"/>
                </a:ext>
              </a:extLst>
            </p:cNvPr>
            <p:cNvGrpSpPr/>
            <p:nvPr/>
          </p:nvGrpSpPr>
          <p:grpSpPr>
            <a:xfrm>
              <a:off x="3828726" y="1149934"/>
              <a:ext cx="8117522" cy="5043671"/>
              <a:chOff x="3724979" y="888770"/>
              <a:chExt cx="8117522" cy="5027737"/>
            </a:xfrm>
          </p:grpSpPr>
          <p:cxnSp>
            <p:nvCxnSpPr>
              <p:cNvPr id="15" name="Straight Connector 14">
                <a:extLst>
                  <a:ext uri="{FF2B5EF4-FFF2-40B4-BE49-F238E27FC236}">
                    <a16:creationId xmlns:a16="http://schemas.microsoft.com/office/drawing/2014/main" id="{FBCCE3AB-FEB1-3346-A598-11F9184CD76A}"/>
                  </a:ext>
                </a:extLst>
              </p:cNvPr>
              <p:cNvCxnSpPr/>
              <p:nvPr/>
            </p:nvCxnSpPr>
            <p:spPr>
              <a:xfrm>
                <a:off x="4585855" y="2370439"/>
                <a:ext cx="0" cy="3088253"/>
              </a:xfrm>
              <a:prstGeom prst="line">
                <a:avLst/>
              </a:prstGeom>
              <a:ln w="38100">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470229E-B908-B543-95C9-F4DF5CEC22F1}"/>
                  </a:ext>
                </a:extLst>
              </p:cNvPr>
              <p:cNvCxnSpPr/>
              <p:nvPr/>
            </p:nvCxnSpPr>
            <p:spPr>
              <a:xfrm>
                <a:off x="6096000" y="2384286"/>
                <a:ext cx="0" cy="3088253"/>
              </a:xfrm>
              <a:prstGeom prst="line">
                <a:avLst/>
              </a:prstGeom>
              <a:ln w="38100">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521FFE8-34BE-E845-957B-C75BEBE6F37A}"/>
                  </a:ext>
                </a:extLst>
              </p:cNvPr>
              <p:cNvCxnSpPr/>
              <p:nvPr/>
            </p:nvCxnSpPr>
            <p:spPr>
              <a:xfrm>
                <a:off x="9476510" y="2449925"/>
                <a:ext cx="0" cy="3088253"/>
              </a:xfrm>
              <a:prstGeom prst="line">
                <a:avLst/>
              </a:prstGeom>
              <a:ln w="38100">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56C8C5A-05DB-FF41-A547-249E3E13B3BB}"/>
                  </a:ext>
                </a:extLst>
              </p:cNvPr>
              <p:cNvCxnSpPr/>
              <p:nvPr/>
            </p:nvCxnSpPr>
            <p:spPr>
              <a:xfrm>
                <a:off x="11097491" y="2384286"/>
                <a:ext cx="0" cy="3088253"/>
              </a:xfrm>
              <a:prstGeom prst="line">
                <a:avLst/>
              </a:prstGeom>
              <a:ln w="38100">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FFFC9CF6-9B99-0B4F-995B-5FFD0CB736FD}"/>
                  </a:ext>
                </a:extLst>
              </p:cNvPr>
              <p:cNvPicPr>
                <a:picLocks noChangeAspect="1"/>
              </p:cNvPicPr>
              <p:nvPr/>
            </p:nvPicPr>
            <p:blipFill rotWithShape="1">
              <a:blip r:embed="rId3"/>
              <a:srcRect r="73408"/>
              <a:stretch/>
            </p:blipFill>
            <p:spPr>
              <a:xfrm>
                <a:off x="3724979" y="974354"/>
                <a:ext cx="1583212" cy="1904372"/>
              </a:xfrm>
              <a:prstGeom prst="rect">
                <a:avLst/>
              </a:prstGeom>
              <a:scene3d>
                <a:camera prst="isometricRightUp"/>
                <a:lightRig rig="threePt" dir="t"/>
              </a:scene3d>
            </p:spPr>
          </p:pic>
          <p:pic>
            <p:nvPicPr>
              <p:cNvPr id="27" name="Picture 26">
                <a:extLst>
                  <a:ext uri="{FF2B5EF4-FFF2-40B4-BE49-F238E27FC236}">
                    <a16:creationId xmlns:a16="http://schemas.microsoft.com/office/drawing/2014/main" id="{E32547AA-53E6-E14B-A882-4C0D4A9B3A1D}"/>
                  </a:ext>
                </a:extLst>
              </p:cNvPr>
              <p:cNvPicPr>
                <a:picLocks noChangeAspect="1"/>
              </p:cNvPicPr>
              <p:nvPr/>
            </p:nvPicPr>
            <p:blipFill rotWithShape="1">
              <a:blip r:embed="rId3"/>
              <a:srcRect l="32968" r="38659"/>
              <a:stretch/>
            </p:blipFill>
            <p:spPr>
              <a:xfrm>
                <a:off x="5189581" y="915987"/>
                <a:ext cx="1689199" cy="1904372"/>
              </a:xfrm>
              <a:prstGeom prst="rect">
                <a:avLst/>
              </a:prstGeom>
              <a:scene3d>
                <a:camera prst="isometricRightUp"/>
                <a:lightRig rig="threePt" dir="t"/>
              </a:scene3d>
            </p:spPr>
          </p:pic>
          <p:pic>
            <p:nvPicPr>
              <p:cNvPr id="28" name="Picture 27">
                <a:extLst>
                  <a:ext uri="{FF2B5EF4-FFF2-40B4-BE49-F238E27FC236}">
                    <a16:creationId xmlns:a16="http://schemas.microsoft.com/office/drawing/2014/main" id="{946F3710-D42E-A441-80F7-D91D5E75BA8A}"/>
                  </a:ext>
                </a:extLst>
              </p:cNvPr>
              <p:cNvPicPr>
                <a:picLocks noChangeAspect="1"/>
              </p:cNvPicPr>
              <p:nvPr/>
            </p:nvPicPr>
            <p:blipFill rotWithShape="1">
              <a:blip r:embed="rId3"/>
              <a:srcRect l="66534" r="5093"/>
              <a:stretch/>
            </p:blipFill>
            <p:spPr>
              <a:xfrm>
                <a:off x="8533556" y="908641"/>
                <a:ext cx="1689199" cy="1904372"/>
              </a:xfrm>
              <a:prstGeom prst="rect">
                <a:avLst/>
              </a:prstGeom>
              <a:scene3d>
                <a:camera prst="isometricRightUp"/>
                <a:lightRig rig="threePt" dir="t"/>
              </a:scene3d>
            </p:spPr>
          </p:pic>
          <p:pic>
            <p:nvPicPr>
              <p:cNvPr id="29" name="Picture 28">
                <a:extLst>
                  <a:ext uri="{FF2B5EF4-FFF2-40B4-BE49-F238E27FC236}">
                    <a16:creationId xmlns:a16="http://schemas.microsoft.com/office/drawing/2014/main" id="{D74ECE53-65CF-0D49-96B8-A18C5C653B7E}"/>
                  </a:ext>
                </a:extLst>
              </p:cNvPr>
              <p:cNvPicPr>
                <a:picLocks noChangeAspect="1"/>
              </p:cNvPicPr>
              <p:nvPr/>
            </p:nvPicPr>
            <p:blipFill rotWithShape="1">
              <a:blip r:embed="rId3"/>
              <a:srcRect t="5355" r="73408"/>
              <a:stretch/>
            </p:blipFill>
            <p:spPr>
              <a:xfrm>
                <a:off x="10259289" y="888770"/>
                <a:ext cx="1583212" cy="1802402"/>
              </a:xfrm>
              <a:prstGeom prst="rect">
                <a:avLst/>
              </a:prstGeom>
              <a:scene3d>
                <a:camera prst="isometricRightUp"/>
                <a:lightRig rig="threePt" dir="t"/>
              </a:scene3d>
            </p:spPr>
          </p:pic>
          <p:sp>
            <p:nvSpPr>
              <p:cNvPr id="30" name="TextBox 29">
                <a:extLst>
                  <a:ext uri="{FF2B5EF4-FFF2-40B4-BE49-F238E27FC236}">
                    <a16:creationId xmlns:a16="http://schemas.microsoft.com/office/drawing/2014/main" id="{F944F304-1F13-3846-8C40-08FF1966ADE9}"/>
                  </a:ext>
                </a:extLst>
              </p:cNvPr>
              <p:cNvSpPr txBox="1"/>
              <p:nvPr/>
            </p:nvSpPr>
            <p:spPr>
              <a:xfrm>
                <a:off x="4193028" y="5541822"/>
                <a:ext cx="834203" cy="369332"/>
              </a:xfrm>
              <a:prstGeom prst="rect">
                <a:avLst/>
              </a:prstGeom>
              <a:noFill/>
            </p:spPr>
            <p:txBody>
              <a:bodyPr wrap="none" rtlCol="0">
                <a:spAutoFit/>
              </a:bodyPr>
              <a:lstStyle/>
              <a:p>
                <a:r>
                  <a:rPr lang="en-US" b="1" dirty="0"/>
                  <a:t>BTV50</a:t>
                </a:r>
                <a:endParaRPr b="1" dirty="0"/>
              </a:p>
            </p:txBody>
          </p:sp>
          <p:sp>
            <p:nvSpPr>
              <p:cNvPr id="32" name="TextBox 31">
                <a:extLst>
                  <a:ext uri="{FF2B5EF4-FFF2-40B4-BE49-F238E27FC236}">
                    <a16:creationId xmlns:a16="http://schemas.microsoft.com/office/drawing/2014/main" id="{ECCD17BB-13D0-5D4B-9787-BD656436323B}"/>
                  </a:ext>
                </a:extLst>
              </p:cNvPr>
              <p:cNvSpPr txBox="1"/>
              <p:nvPr/>
            </p:nvSpPr>
            <p:spPr>
              <a:xfrm>
                <a:off x="5679860" y="5547175"/>
                <a:ext cx="832279" cy="369332"/>
              </a:xfrm>
              <a:prstGeom prst="rect">
                <a:avLst/>
              </a:prstGeom>
              <a:noFill/>
            </p:spPr>
            <p:txBody>
              <a:bodyPr wrap="none" rtlCol="0">
                <a:spAutoFit/>
              </a:bodyPr>
              <a:lstStyle/>
              <a:p>
                <a:r>
                  <a:rPr lang="en-US" b="1" dirty="0"/>
                  <a:t>BTV53</a:t>
                </a:r>
                <a:endParaRPr b="1" dirty="0"/>
              </a:p>
            </p:txBody>
          </p:sp>
          <p:sp>
            <p:nvSpPr>
              <p:cNvPr id="33" name="TextBox 32">
                <a:extLst>
                  <a:ext uri="{FF2B5EF4-FFF2-40B4-BE49-F238E27FC236}">
                    <a16:creationId xmlns:a16="http://schemas.microsoft.com/office/drawing/2014/main" id="{7DC2EC7A-0F05-3341-9D44-8578EE6FB986}"/>
                  </a:ext>
                </a:extLst>
              </p:cNvPr>
              <p:cNvSpPr txBox="1"/>
              <p:nvPr/>
            </p:nvSpPr>
            <p:spPr>
              <a:xfrm>
                <a:off x="9073349" y="5521961"/>
                <a:ext cx="849913" cy="369332"/>
              </a:xfrm>
              <a:prstGeom prst="rect">
                <a:avLst/>
              </a:prstGeom>
              <a:noFill/>
            </p:spPr>
            <p:txBody>
              <a:bodyPr wrap="none" rtlCol="0">
                <a:spAutoFit/>
              </a:bodyPr>
              <a:lstStyle/>
              <a:p>
                <a:r>
                  <a:rPr lang="en-US" b="1" dirty="0"/>
                  <a:t>BTV26</a:t>
                </a:r>
                <a:endParaRPr b="1" dirty="0"/>
              </a:p>
            </p:txBody>
          </p:sp>
          <p:sp>
            <p:nvSpPr>
              <p:cNvPr id="34" name="TextBox 33">
                <a:extLst>
                  <a:ext uri="{FF2B5EF4-FFF2-40B4-BE49-F238E27FC236}">
                    <a16:creationId xmlns:a16="http://schemas.microsoft.com/office/drawing/2014/main" id="{FFCFCAB9-B199-1B45-B965-A7012C72C28D}"/>
                  </a:ext>
                </a:extLst>
              </p:cNvPr>
              <p:cNvSpPr txBox="1"/>
              <p:nvPr/>
            </p:nvSpPr>
            <p:spPr>
              <a:xfrm>
                <a:off x="10872305" y="5532181"/>
                <a:ext cx="497252" cy="369332"/>
              </a:xfrm>
              <a:prstGeom prst="rect">
                <a:avLst/>
              </a:prstGeom>
              <a:noFill/>
            </p:spPr>
            <p:txBody>
              <a:bodyPr wrap="none" rtlCol="0">
                <a:spAutoFit/>
              </a:bodyPr>
              <a:lstStyle/>
              <a:p>
                <a:r>
                  <a:rPr lang="en-US" b="1" dirty="0"/>
                  <a:t>IS2</a:t>
                </a:r>
                <a:endParaRPr b="1" dirty="0"/>
              </a:p>
            </p:txBody>
          </p:sp>
          <p:cxnSp>
            <p:nvCxnSpPr>
              <p:cNvPr id="36" name="Straight Arrow Connector 35">
                <a:extLst>
                  <a:ext uri="{FF2B5EF4-FFF2-40B4-BE49-F238E27FC236}">
                    <a16:creationId xmlns:a16="http://schemas.microsoft.com/office/drawing/2014/main" id="{DE38B914-C07A-CE4E-9BA2-6E21A5A27900}"/>
                  </a:ext>
                </a:extLst>
              </p:cNvPr>
              <p:cNvCxnSpPr>
                <a:cxnSpLocks/>
              </p:cNvCxnSpPr>
              <p:nvPr/>
            </p:nvCxnSpPr>
            <p:spPr>
              <a:xfrm>
                <a:off x="5280481" y="5070764"/>
                <a:ext cx="5227616" cy="0"/>
              </a:xfrm>
              <a:prstGeom prst="straightConnector1">
                <a:avLst/>
              </a:prstGeom>
              <a:ln w="79375">
                <a:solidFill>
                  <a:schemeClr val="accent1">
                    <a:lumMod val="60000"/>
                    <a:lumOff val="40000"/>
                    <a:alpha val="19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F06D8AAF-5440-8C4E-96BD-7DAB58221E20}"/>
                  </a:ext>
                </a:extLst>
              </p:cNvPr>
              <p:cNvSpPr txBox="1"/>
              <p:nvPr/>
            </p:nvSpPr>
            <p:spPr>
              <a:xfrm>
                <a:off x="7321121" y="4638539"/>
                <a:ext cx="1290738" cy="369332"/>
              </a:xfrm>
              <a:prstGeom prst="rect">
                <a:avLst/>
              </a:prstGeom>
              <a:noFill/>
            </p:spPr>
            <p:txBody>
              <a:bodyPr wrap="none" rtlCol="0">
                <a:spAutoFit/>
              </a:bodyPr>
              <a:lstStyle/>
              <a:p>
                <a:r>
                  <a:rPr lang="en-US" b="1" dirty="0">
                    <a:solidFill>
                      <a:schemeClr val="accent1">
                        <a:lumMod val="50000"/>
                        <a:alpha val="93000"/>
                      </a:schemeClr>
                    </a:solidFill>
                  </a:rPr>
                  <a:t>BEAMLINE</a:t>
                </a:r>
                <a:endParaRPr b="1" dirty="0">
                  <a:solidFill>
                    <a:schemeClr val="accent1">
                      <a:lumMod val="50000"/>
                      <a:alpha val="93000"/>
                    </a:schemeClr>
                  </a:solidFill>
                </a:endParaRPr>
              </a:p>
            </p:txBody>
          </p:sp>
        </p:grpSp>
        <p:cxnSp>
          <p:nvCxnSpPr>
            <p:cNvPr id="59" name="Straight Connector 58">
              <a:extLst>
                <a:ext uri="{FF2B5EF4-FFF2-40B4-BE49-F238E27FC236}">
                  <a16:creationId xmlns:a16="http://schemas.microsoft.com/office/drawing/2014/main" id="{85494D2F-DC4B-8E4F-9169-F48B3764FC6B}"/>
                </a:ext>
              </a:extLst>
            </p:cNvPr>
            <p:cNvCxnSpPr/>
            <p:nvPr/>
          </p:nvCxnSpPr>
          <p:spPr>
            <a:xfrm>
              <a:off x="4038600" y="4240304"/>
              <a:ext cx="7821706"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3C63CDB1-DB63-6B49-916D-B00F6EEBDAAC}"/>
                </a:ext>
              </a:extLst>
            </p:cNvPr>
            <p:cNvSpPr/>
            <p:nvPr/>
          </p:nvSpPr>
          <p:spPr>
            <a:xfrm>
              <a:off x="6615886" y="4096871"/>
              <a:ext cx="2653620" cy="286870"/>
            </a:xfrm>
            <a:prstGeom prst="rect">
              <a:avLst/>
            </a:prstGeom>
            <a:solidFill>
              <a:schemeClr val="accent4">
                <a:lumMod val="60000"/>
                <a:lumOff val="40000"/>
              </a:schemeClr>
            </a:solid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61" name="Rectangle 60">
              <a:extLst>
                <a:ext uri="{FF2B5EF4-FFF2-40B4-BE49-F238E27FC236}">
                  <a16:creationId xmlns:a16="http://schemas.microsoft.com/office/drawing/2014/main" id="{CE0D6E09-2F14-D546-9DB4-450C728A2584}"/>
                </a:ext>
              </a:extLst>
            </p:cNvPr>
            <p:cNvSpPr/>
            <p:nvPr/>
          </p:nvSpPr>
          <p:spPr>
            <a:xfrm>
              <a:off x="11103654" y="4121621"/>
              <a:ext cx="242047" cy="251012"/>
            </a:xfrm>
            <a:prstGeom prst="rect">
              <a:avLst/>
            </a:prstGeom>
            <a:solidFill>
              <a:schemeClr val="bg2">
                <a:lumMod val="50000"/>
              </a:schemeClr>
            </a:solidFill>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62" name="Rectangle 61">
              <a:extLst>
                <a:ext uri="{FF2B5EF4-FFF2-40B4-BE49-F238E27FC236}">
                  <a16:creationId xmlns:a16="http://schemas.microsoft.com/office/drawing/2014/main" id="{61BF6E75-AF1C-5D46-AE51-45C0E33DE715}"/>
                </a:ext>
              </a:extLst>
            </p:cNvPr>
            <p:cNvSpPr/>
            <p:nvPr/>
          </p:nvSpPr>
          <p:spPr>
            <a:xfrm>
              <a:off x="4562561" y="4114798"/>
              <a:ext cx="242047" cy="251012"/>
            </a:xfrm>
            <a:prstGeom prst="rect">
              <a:avLst/>
            </a:prstGeom>
            <a:solidFill>
              <a:schemeClr val="bg2">
                <a:lumMod val="50000"/>
              </a:schemeClr>
            </a:solidFill>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63" name="Rectangle 62">
              <a:extLst>
                <a:ext uri="{FF2B5EF4-FFF2-40B4-BE49-F238E27FC236}">
                  <a16:creationId xmlns:a16="http://schemas.microsoft.com/office/drawing/2014/main" id="{ACC31FA7-5D15-0447-BEA3-62D2E1DB73B2}"/>
                </a:ext>
              </a:extLst>
            </p:cNvPr>
            <p:cNvSpPr/>
            <p:nvPr/>
          </p:nvSpPr>
          <p:spPr>
            <a:xfrm>
              <a:off x="9478016" y="4121621"/>
              <a:ext cx="242047" cy="251012"/>
            </a:xfrm>
            <a:prstGeom prst="rect">
              <a:avLst/>
            </a:prstGeom>
            <a:solidFill>
              <a:schemeClr val="bg2">
                <a:lumMod val="50000"/>
              </a:schemeClr>
            </a:solidFill>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64" name="Rectangle 63">
              <a:extLst>
                <a:ext uri="{FF2B5EF4-FFF2-40B4-BE49-F238E27FC236}">
                  <a16:creationId xmlns:a16="http://schemas.microsoft.com/office/drawing/2014/main" id="{ED6B8095-A607-0E42-9E8A-9E5DA2D5C466}"/>
                </a:ext>
              </a:extLst>
            </p:cNvPr>
            <p:cNvSpPr/>
            <p:nvPr/>
          </p:nvSpPr>
          <p:spPr>
            <a:xfrm>
              <a:off x="6094799" y="4121621"/>
              <a:ext cx="242047" cy="251012"/>
            </a:xfrm>
            <a:prstGeom prst="rect">
              <a:avLst/>
            </a:prstGeom>
            <a:solidFill>
              <a:schemeClr val="bg2">
                <a:lumMod val="50000"/>
              </a:schemeClr>
            </a:solidFill>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65" name="TextBox 64">
              <a:extLst>
                <a:ext uri="{FF2B5EF4-FFF2-40B4-BE49-F238E27FC236}">
                  <a16:creationId xmlns:a16="http://schemas.microsoft.com/office/drawing/2014/main" id="{BC578FDF-D0A3-CF47-99C4-CB4528930639}"/>
                </a:ext>
              </a:extLst>
            </p:cNvPr>
            <p:cNvSpPr txBox="1"/>
            <p:nvPr/>
          </p:nvSpPr>
          <p:spPr>
            <a:xfrm>
              <a:off x="7017865" y="3783898"/>
              <a:ext cx="1882823" cy="307777"/>
            </a:xfrm>
            <a:prstGeom prst="rect">
              <a:avLst/>
            </a:prstGeom>
            <a:noFill/>
          </p:spPr>
          <p:txBody>
            <a:bodyPr wrap="none" rtlCol="0">
              <a:spAutoFit/>
            </a:bodyPr>
            <a:lstStyle/>
            <a:p>
              <a:r>
                <a:rPr lang="en" sz="1400" dirty="0"/>
                <a:t>Rubidium vapor source</a:t>
              </a:r>
              <a:endParaRPr sz="1400" dirty="0"/>
            </a:p>
          </p:txBody>
        </p:sp>
        <p:sp>
          <p:nvSpPr>
            <p:cNvPr id="66" name="TextBox 65">
              <a:extLst>
                <a:ext uri="{FF2B5EF4-FFF2-40B4-BE49-F238E27FC236}">
                  <a16:creationId xmlns:a16="http://schemas.microsoft.com/office/drawing/2014/main" id="{1FCC664F-31E3-1F44-983F-AA540E10A2F5}"/>
                </a:ext>
              </a:extLst>
            </p:cNvPr>
            <p:cNvSpPr txBox="1"/>
            <p:nvPr/>
          </p:nvSpPr>
          <p:spPr>
            <a:xfrm>
              <a:off x="4888119" y="3633789"/>
              <a:ext cx="1110047" cy="307777"/>
            </a:xfrm>
            <a:prstGeom prst="rect">
              <a:avLst/>
            </a:prstGeom>
            <a:noFill/>
          </p:spPr>
          <p:txBody>
            <a:bodyPr wrap="none" rtlCol="0">
              <a:spAutoFit/>
            </a:bodyPr>
            <a:lstStyle/>
            <a:p>
              <a:r>
                <a:rPr lang="en-US" sz="1400" dirty="0"/>
                <a:t>OTR screens</a:t>
              </a:r>
              <a:endParaRPr sz="1400" dirty="0"/>
            </a:p>
          </p:txBody>
        </p:sp>
        <p:cxnSp>
          <p:nvCxnSpPr>
            <p:cNvPr id="68" name="Straight Arrow Connector 67">
              <a:extLst>
                <a:ext uri="{FF2B5EF4-FFF2-40B4-BE49-F238E27FC236}">
                  <a16:creationId xmlns:a16="http://schemas.microsoft.com/office/drawing/2014/main" id="{5D35AD95-37D3-4A42-B1D1-E5657F505FBB}"/>
                </a:ext>
              </a:extLst>
            </p:cNvPr>
            <p:cNvCxnSpPr>
              <a:cxnSpLocks/>
            </p:cNvCxnSpPr>
            <p:nvPr/>
          </p:nvCxnSpPr>
          <p:spPr>
            <a:xfrm flipH="1">
              <a:off x="4888120" y="3950933"/>
              <a:ext cx="354373" cy="140742"/>
            </a:xfrm>
            <a:prstGeom prst="straightConnector1">
              <a:avLst/>
            </a:prstGeom>
            <a:ln>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71" name="Straight Arrow Connector 70">
              <a:extLst>
                <a:ext uri="{FF2B5EF4-FFF2-40B4-BE49-F238E27FC236}">
                  <a16:creationId xmlns:a16="http://schemas.microsoft.com/office/drawing/2014/main" id="{4F2B2FB3-D82D-3347-8363-6C509AB018AF}"/>
                </a:ext>
              </a:extLst>
            </p:cNvPr>
            <p:cNvCxnSpPr>
              <a:cxnSpLocks/>
            </p:cNvCxnSpPr>
            <p:nvPr/>
          </p:nvCxnSpPr>
          <p:spPr>
            <a:xfrm>
              <a:off x="5712825" y="3955716"/>
              <a:ext cx="315544" cy="163621"/>
            </a:xfrm>
            <a:prstGeom prst="straightConnector1">
              <a:avLst/>
            </a:prstGeom>
            <a:ln>
              <a:solidFill>
                <a:srgbClr val="C00000"/>
              </a:solidFill>
              <a:tailEnd type="triangle"/>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4163296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10BE72E-65AF-8F41-8E72-EBD3ACD88A7F}"/>
              </a:ext>
            </a:extLst>
          </p:cNvPr>
          <p:cNvSpPr>
            <a:spLocks noGrp="1"/>
          </p:cNvSpPr>
          <p:nvPr>
            <p:ph type="dt" sz="half" idx="10"/>
          </p:nvPr>
        </p:nvSpPr>
        <p:spPr/>
        <p:txBody>
          <a:bodyPr/>
          <a:lstStyle/>
          <a:p>
            <a:r>
              <a:rPr lang="de-DE"/>
              <a:t>13.08.2019</a:t>
            </a:r>
            <a:endParaRPr lang="en-US"/>
          </a:p>
        </p:txBody>
      </p:sp>
      <p:sp>
        <p:nvSpPr>
          <p:cNvPr id="5" name="Footer Placeholder 4">
            <a:extLst>
              <a:ext uri="{FF2B5EF4-FFF2-40B4-BE49-F238E27FC236}">
                <a16:creationId xmlns:a16="http://schemas.microsoft.com/office/drawing/2014/main" id="{6666A3DE-4CF1-F241-8169-9D88EFBEBE54}"/>
              </a:ext>
            </a:extLst>
          </p:cNvPr>
          <p:cNvSpPr>
            <a:spLocks noGrp="1"/>
          </p:cNvSpPr>
          <p:nvPr>
            <p:ph type="ftr" sz="quarter" idx="11"/>
          </p:nvPr>
        </p:nvSpPr>
        <p:spPr/>
        <p:txBody>
          <a:bodyPr/>
          <a:lstStyle/>
          <a:p>
            <a:r>
              <a:rPr lang="en"/>
              <a:t>Application of Parallel MCMC Sampling for Proton Bunch Analysis in the AWAKE Experiment </a:t>
            </a:r>
            <a:endParaRPr lang="en-US"/>
          </a:p>
        </p:txBody>
      </p:sp>
      <p:sp>
        <p:nvSpPr>
          <p:cNvPr id="6" name="Slide Number Placeholder 5">
            <a:extLst>
              <a:ext uri="{FF2B5EF4-FFF2-40B4-BE49-F238E27FC236}">
                <a16:creationId xmlns:a16="http://schemas.microsoft.com/office/drawing/2014/main" id="{A32F5D92-C8B9-0145-9D7F-608D66E17C43}"/>
              </a:ext>
            </a:extLst>
          </p:cNvPr>
          <p:cNvSpPr>
            <a:spLocks noGrp="1"/>
          </p:cNvSpPr>
          <p:nvPr>
            <p:ph type="sldNum" sz="quarter" idx="12"/>
          </p:nvPr>
        </p:nvSpPr>
        <p:spPr/>
        <p:txBody>
          <a:bodyPr/>
          <a:lstStyle/>
          <a:p>
            <a:fld id="{2C9E69F3-FDD2-AA48-8EEE-76F2CC8FE055}" type="slidenum">
              <a:rPr lang="en-US" smtClean="0"/>
              <a:t>6</a:t>
            </a:fld>
            <a:endParaRPr lang="en-US"/>
          </a:p>
        </p:txBody>
      </p:sp>
      <p:sp>
        <p:nvSpPr>
          <p:cNvPr id="7" name="Title 1">
            <a:extLst>
              <a:ext uri="{FF2B5EF4-FFF2-40B4-BE49-F238E27FC236}">
                <a16:creationId xmlns:a16="http://schemas.microsoft.com/office/drawing/2014/main" id="{505916EF-507A-BA4E-A8C5-FDB6FA33856B}"/>
              </a:ext>
            </a:extLst>
          </p:cNvPr>
          <p:cNvSpPr>
            <a:spLocks noGrp="1"/>
          </p:cNvSpPr>
          <p:nvPr>
            <p:ph type="title"/>
          </p:nvPr>
        </p:nvSpPr>
        <p:spPr>
          <a:xfrm>
            <a:off x="241852" y="56208"/>
            <a:ext cx="10515600" cy="1325563"/>
          </a:xfrm>
        </p:spPr>
        <p:txBody>
          <a:bodyPr/>
          <a:lstStyle/>
          <a:p>
            <a:r>
              <a:rPr lang="en-US" b="1" dirty="0"/>
              <a:t>Experimental Setup &amp; Measurements</a:t>
            </a:r>
          </a:p>
        </p:txBody>
      </p:sp>
      <p:grpSp>
        <p:nvGrpSpPr>
          <p:cNvPr id="13" name="Group 12">
            <a:extLst>
              <a:ext uri="{FF2B5EF4-FFF2-40B4-BE49-F238E27FC236}">
                <a16:creationId xmlns:a16="http://schemas.microsoft.com/office/drawing/2014/main" id="{9C966F4B-0788-CF42-82E8-C6568230F958}"/>
              </a:ext>
            </a:extLst>
          </p:cNvPr>
          <p:cNvGrpSpPr/>
          <p:nvPr/>
        </p:nvGrpSpPr>
        <p:grpSpPr>
          <a:xfrm>
            <a:off x="8998103" y="1219207"/>
            <a:ext cx="3020012" cy="4245033"/>
            <a:chOff x="8998103" y="1219207"/>
            <a:chExt cx="3020012" cy="4245033"/>
          </a:xfrm>
        </p:grpSpPr>
        <p:graphicFrame>
          <p:nvGraphicFramePr>
            <p:cNvPr id="10" name="Diagram 9">
              <a:extLst>
                <a:ext uri="{FF2B5EF4-FFF2-40B4-BE49-F238E27FC236}">
                  <a16:creationId xmlns:a16="http://schemas.microsoft.com/office/drawing/2014/main" id="{E779AAAA-24F0-F542-8731-0249C4295F93}"/>
                </a:ext>
              </a:extLst>
            </p:cNvPr>
            <p:cNvGraphicFramePr/>
            <p:nvPr>
              <p:extLst/>
            </p:nvPr>
          </p:nvGraphicFramePr>
          <p:xfrm>
            <a:off x="9510094" y="1219207"/>
            <a:ext cx="2508021" cy="42450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ight Arrow 11">
              <a:extLst>
                <a:ext uri="{FF2B5EF4-FFF2-40B4-BE49-F238E27FC236}">
                  <a16:creationId xmlns:a16="http://schemas.microsoft.com/office/drawing/2014/main" id="{E2ED2015-1AD2-6045-8F5F-253662377265}"/>
                </a:ext>
              </a:extLst>
            </p:cNvPr>
            <p:cNvSpPr/>
            <p:nvPr/>
          </p:nvSpPr>
          <p:spPr>
            <a:xfrm>
              <a:off x="8998103" y="3049885"/>
              <a:ext cx="490330" cy="583675"/>
            </a:xfrm>
            <a:prstGeom prst="rightArrow">
              <a:avLst/>
            </a:prstGeom>
            <a:solidFill>
              <a:schemeClr val="accent1">
                <a:lumMod val="60000"/>
                <a:lumOff val="40000"/>
                <a:alpha val="89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grpSp>
        <p:nvGrpSpPr>
          <p:cNvPr id="2" name="Group 1">
            <a:extLst>
              <a:ext uri="{FF2B5EF4-FFF2-40B4-BE49-F238E27FC236}">
                <a16:creationId xmlns:a16="http://schemas.microsoft.com/office/drawing/2014/main" id="{724EE0FC-12B6-404E-A6FD-FE84C8D13446}"/>
              </a:ext>
            </a:extLst>
          </p:cNvPr>
          <p:cNvGrpSpPr/>
          <p:nvPr/>
        </p:nvGrpSpPr>
        <p:grpSpPr>
          <a:xfrm>
            <a:off x="406067" y="1459741"/>
            <a:ext cx="8570375" cy="4682033"/>
            <a:chOff x="350877" y="1339744"/>
            <a:chExt cx="8570375" cy="4682033"/>
          </a:xfrm>
        </p:grpSpPr>
        <p:sp>
          <p:nvSpPr>
            <p:cNvPr id="14" name="Rounded Rectangle 13">
              <a:extLst>
                <a:ext uri="{FF2B5EF4-FFF2-40B4-BE49-F238E27FC236}">
                  <a16:creationId xmlns:a16="http://schemas.microsoft.com/office/drawing/2014/main" id="{D4C06AE7-81E1-644D-8898-4957E9A7D908}"/>
                </a:ext>
              </a:extLst>
            </p:cNvPr>
            <p:cNvSpPr/>
            <p:nvPr/>
          </p:nvSpPr>
          <p:spPr>
            <a:xfrm>
              <a:off x="350877" y="1339744"/>
              <a:ext cx="8570375" cy="3716211"/>
            </a:xfrm>
            <a:prstGeom prst="roundRect">
              <a:avLst/>
            </a:prstGeom>
            <a:solidFill>
              <a:schemeClr val="accent4">
                <a:lumMod val="40000"/>
                <a:lumOff val="6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 dirty="0"/>
            </a:p>
          </p:txBody>
        </p:sp>
        <p:sp>
          <p:nvSpPr>
            <p:cNvPr id="8" name="Right Brace 7">
              <a:extLst>
                <a:ext uri="{FF2B5EF4-FFF2-40B4-BE49-F238E27FC236}">
                  <a16:creationId xmlns:a16="http://schemas.microsoft.com/office/drawing/2014/main" id="{680EC075-A28F-8242-9A09-10E2FC5EB198}"/>
                </a:ext>
              </a:extLst>
            </p:cNvPr>
            <p:cNvSpPr/>
            <p:nvPr/>
          </p:nvSpPr>
          <p:spPr>
            <a:xfrm rot="5400000">
              <a:off x="4423840" y="1320564"/>
              <a:ext cx="503135" cy="7924253"/>
            </a:xfrm>
            <a:prstGeom prst="rightBrace">
              <a:avLst>
                <a:gd name="adj1" fmla="val 8333"/>
                <a:gd name="adj2" fmla="val 48548"/>
              </a:avLst>
            </a:prstGeom>
            <a:ln w="57150">
              <a:solidFill>
                <a:schemeClr val="accent1">
                  <a:lumMod val="40000"/>
                  <a:lumOff val="60000"/>
                </a:schemeClr>
              </a:solidFill>
            </a:ln>
          </p:spPr>
          <p:style>
            <a:lnRef idx="3">
              <a:schemeClr val="accent1"/>
            </a:lnRef>
            <a:fillRef idx="0">
              <a:schemeClr val="accent1"/>
            </a:fillRef>
            <a:effectRef idx="2">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b="1" dirty="0">
                <a:ln w="9525">
                  <a:solidFill>
                    <a:schemeClr val="bg1"/>
                  </a:solidFill>
                  <a:prstDash val="solid"/>
                </a:ln>
                <a:solidFill>
                  <a:schemeClr val="accent2">
                    <a:lumMod val="75000"/>
                  </a:schemeClr>
                </a:solidFill>
                <a:effectLst>
                  <a:outerShdw blurRad="12700" dist="38100" dir="2700000" algn="tl" rotWithShape="0">
                    <a:schemeClr val="bg1">
                      <a:lumMod val="50000"/>
                    </a:schemeClr>
                  </a:outerShdw>
                </a:effectLst>
              </a:endParaRPr>
            </a:p>
          </p:txBody>
        </p:sp>
        <p:sp>
          <p:nvSpPr>
            <p:cNvPr id="9" name="TextBox 8">
              <a:extLst>
                <a:ext uri="{FF2B5EF4-FFF2-40B4-BE49-F238E27FC236}">
                  <a16:creationId xmlns:a16="http://schemas.microsoft.com/office/drawing/2014/main" id="{DCA1AE21-4941-2046-9EA5-7F1706A87733}"/>
                </a:ext>
              </a:extLst>
            </p:cNvPr>
            <p:cNvSpPr txBox="1"/>
            <p:nvPr/>
          </p:nvSpPr>
          <p:spPr>
            <a:xfrm>
              <a:off x="2415698" y="5560112"/>
              <a:ext cx="5348067" cy="461665"/>
            </a:xfrm>
            <a:prstGeom prst="rect">
              <a:avLst/>
            </a:prstGeom>
            <a:noFill/>
            <a:ln>
              <a:noFill/>
            </a:ln>
            <a:effectLst>
              <a:outerShdw blurRad="50800" dist="50800" dir="5400000" algn="ctr" rotWithShape="0">
                <a:srgbClr val="000000">
                  <a:alpha val="0"/>
                </a:srgbClr>
              </a:outerShdw>
            </a:effectLst>
          </p:spPr>
          <p:txBody>
            <a:bodyPr wrap="none" rtlCol="0">
              <a:spAutoFit/>
            </a:bodyPr>
            <a:lstStyle/>
            <a:p>
              <a:r>
                <a:rPr lang="en-US" sz="2400" b="1" dirty="0">
                  <a:solidFill>
                    <a:schemeClr val="accent1">
                      <a:lumMod val="75000"/>
                    </a:schemeClr>
                  </a:solidFill>
                </a:rPr>
                <a:t>~ 7 hours of measurements, 800 events</a:t>
              </a:r>
              <a:endParaRPr sz="2400" b="1" dirty="0">
                <a:solidFill>
                  <a:schemeClr val="accent1">
                    <a:lumMod val="75000"/>
                  </a:schemeClr>
                </a:solidFill>
              </a:endParaRPr>
            </a:p>
          </p:txBody>
        </p:sp>
        <p:pic>
          <p:nvPicPr>
            <p:cNvPr id="29" name="Picture 28">
              <a:extLst>
                <a:ext uri="{FF2B5EF4-FFF2-40B4-BE49-F238E27FC236}">
                  <a16:creationId xmlns:a16="http://schemas.microsoft.com/office/drawing/2014/main" id="{18E38605-B98F-3743-9282-DAECE6F399E9}"/>
                </a:ext>
              </a:extLst>
            </p:cNvPr>
            <p:cNvPicPr>
              <a:picLocks noChangeAspect="1"/>
            </p:cNvPicPr>
            <p:nvPr/>
          </p:nvPicPr>
          <p:blipFill rotWithShape="1">
            <a:blip r:embed="rId8"/>
            <a:srcRect l="33766" r="38659"/>
            <a:stretch/>
          </p:blipFill>
          <p:spPr>
            <a:xfrm>
              <a:off x="2471328" y="1889436"/>
              <a:ext cx="1921744" cy="2236284"/>
            </a:xfrm>
            <a:prstGeom prst="rect">
              <a:avLst/>
            </a:prstGeom>
            <a:ln w="76200">
              <a:noFill/>
            </a:ln>
          </p:spPr>
        </p:pic>
      </p:grpSp>
      <p:pic>
        <p:nvPicPr>
          <p:cNvPr id="24" name="Picture 23">
            <a:extLst>
              <a:ext uri="{FF2B5EF4-FFF2-40B4-BE49-F238E27FC236}">
                <a16:creationId xmlns:a16="http://schemas.microsoft.com/office/drawing/2014/main" id="{ED6896B7-E0A7-9240-AA6C-AF48B2C2CE25}"/>
              </a:ext>
            </a:extLst>
          </p:cNvPr>
          <p:cNvPicPr>
            <a:picLocks noChangeAspect="1"/>
          </p:cNvPicPr>
          <p:nvPr/>
        </p:nvPicPr>
        <p:blipFill rotWithShape="1">
          <a:blip r:embed="rId8"/>
          <a:srcRect r="73408"/>
          <a:stretch/>
        </p:blipFill>
        <p:spPr>
          <a:xfrm>
            <a:off x="460380" y="2031865"/>
            <a:ext cx="1793666" cy="2169488"/>
          </a:xfrm>
          <a:prstGeom prst="rect">
            <a:avLst/>
          </a:prstGeom>
        </p:spPr>
      </p:pic>
      <p:pic>
        <p:nvPicPr>
          <p:cNvPr id="30" name="Picture 29">
            <a:extLst>
              <a:ext uri="{FF2B5EF4-FFF2-40B4-BE49-F238E27FC236}">
                <a16:creationId xmlns:a16="http://schemas.microsoft.com/office/drawing/2014/main" id="{52023D22-EFDD-B54B-922C-983E1354E696}"/>
              </a:ext>
            </a:extLst>
          </p:cNvPr>
          <p:cNvPicPr>
            <a:picLocks noChangeAspect="1"/>
          </p:cNvPicPr>
          <p:nvPr/>
        </p:nvPicPr>
        <p:blipFill rotWithShape="1">
          <a:blip r:embed="rId8"/>
          <a:srcRect l="66534" r="5093"/>
          <a:stretch/>
        </p:blipFill>
        <p:spPr>
          <a:xfrm>
            <a:off x="4720735" y="2009433"/>
            <a:ext cx="1639444" cy="2214352"/>
          </a:xfrm>
          <a:prstGeom prst="rect">
            <a:avLst/>
          </a:prstGeom>
        </p:spPr>
      </p:pic>
      <p:pic>
        <p:nvPicPr>
          <p:cNvPr id="31" name="Picture 30">
            <a:extLst>
              <a:ext uri="{FF2B5EF4-FFF2-40B4-BE49-F238E27FC236}">
                <a16:creationId xmlns:a16="http://schemas.microsoft.com/office/drawing/2014/main" id="{1BD20531-DC11-474C-BA28-F765494F622D}"/>
              </a:ext>
            </a:extLst>
          </p:cNvPr>
          <p:cNvPicPr>
            <a:picLocks noChangeAspect="1"/>
          </p:cNvPicPr>
          <p:nvPr/>
        </p:nvPicPr>
        <p:blipFill rotWithShape="1">
          <a:blip r:embed="rId8"/>
          <a:srcRect t="5355" r="73408"/>
          <a:stretch/>
        </p:blipFill>
        <p:spPr>
          <a:xfrm>
            <a:off x="6918897" y="2126824"/>
            <a:ext cx="1555803" cy="2122004"/>
          </a:xfrm>
          <a:prstGeom prst="rect">
            <a:avLst/>
          </a:prstGeom>
        </p:spPr>
      </p:pic>
      <p:sp>
        <p:nvSpPr>
          <p:cNvPr id="3" name="TextBox 2">
            <a:extLst>
              <a:ext uri="{FF2B5EF4-FFF2-40B4-BE49-F238E27FC236}">
                <a16:creationId xmlns:a16="http://schemas.microsoft.com/office/drawing/2014/main" id="{566E0D04-34E7-CC45-B46F-B9098FA99D06}"/>
              </a:ext>
            </a:extLst>
          </p:cNvPr>
          <p:cNvSpPr txBox="1"/>
          <p:nvPr/>
        </p:nvSpPr>
        <p:spPr>
          <a:xfrm>
            <a:off x="719740" y="1511307"/>
            <a:ext cx="4549643" cy="646331"/>
          </a:xfrm>
          <a:prstGeom prst="rect">
            <a:avLst/>
          </a:prstGeom>
          <a:noFill/>
        </p:spPr>
        <p:txBody>
          <a:bodyPr wrap="none" rtlCol="0">
            <a:spAutoFit/>
          </a:bodyPr>
          <a:lstStyle/>
          <a:p>
            <a:r>
              <a:rPr lang="en" b="1" dirty="0">
                <a:solidFill>
                  <a:schemeClr val="bg1">
                    <a:lumMod val="65000"/>
                  </a:schemeClr>
                </a:solidFill>
              </a:rPr>
              <a:t>Example of the data that has been collected</a:t>
            </a:r>
          </a:p>
          <a:p>
            <a:endParaRPr b="1" dirty="0">
              <a:solidFill>
                <a:schemeClr val="bg1">
                  <a:lumMod val="65000"/>
                </a:schemeClr>
              </a:solidFill>
            </a:endParaRPr>
          </a:p>
        </p:txBody>
      </p:sp>
      <p:sp>
        <p:nvSpPr>
          <p:cNvPr id="32" name="TextBox 31">
            <a:extLst>
              <a:ext uri="{FF2B5EF4-FFF2-40B4-BE49-F238E27FC236}">
                <a16:creationId xmlns:a16="http://schemas.microsoft.com/office/drawing/2014/main" id="{0C80F0AA-738F-2744-B100-A9506453299D}"/>
              </a:ext>
            </a:extLst>
          </p:cNvPr>
          <p:cNvSpPr txBox="1"/>
          <p:nvPr/>
        </p:nvSpPr>
        <p:spPr>
          <a:xfrm>
            <a:off x="838200" y="4781788"/>
            <a:ext cx="6599738" cy="369332"/>
          </a:xfrm>
          <a:prstGeom prst="rect">
            <a:avLst/>
          </a:prstGeom>
          <a:noFill/>
        </p:spPr>
        <p:txBody>
          <a:bodyPr wrap="square" rtlCol="0">
            <a:spAutoFit/>
          </a:bodyPr>
          <a:lstStyle/>
          <a:p>
            <a:r>
              <a:rPr lang="en" b="1" dirty="0">
                <a:solidFill>
                  <a:schemeClr val="bg1">
                    <a:lumMod val="65000"/>
                  </a:schemeClr>
                </a:solidFill>
              </a:rPr>
              <a:t>1 event = 1 proton bunch extraction = 4 images from cameras</a:t>
            </a:r>
            <a:endParaRPr b="1" dirty="0">
              <a:solidFill>
                <a:schemeClr val="bg1">
                  <a:lumMod val="65000"/>
                </a:schemeClr>
              </a:solidFill>
            </a:endParaRPr>
          </a:p>
        </p:txBody>
      </p:sp>
    </p:spTree>
    <p:extLst>
      <p:ext uri="{BB962C8B-B14F-4D97-AF65-F5344CB8AC3E}">
        <p14:creationId xmlns:p14="http://schemas.microsoft.com/office/powerpoint/2010/main" val="1827856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9FFB1F0-0C85-8343-A2AC-D2F94714BEE3}"/>
              </a:ext>
            </a:extLst>
          </p:cNvPr>
          <p:cNvSpPr>
            <a:spLocks noGrp="1"/>
          </p:cNvSpPr>
          <p:nvPr>
            <p:ph type="dt" sz="half" idx="10"/>
          </p:nvPr>
        </p:nvSpPr>
        <p:spPr/>
        <p:txBody>
          <a:bodyPr/>
          <a:lstStyle/>
          <a:p>
            <a:r>
              <a:rPr lang="de-DE"/>
              <a:t>13.08.2019</a:t>
            </a:r>
            <a:endParaRPr lang="en-US" dirty="0"/>
          </a:p>
        </p:txBody>
      </p:sp>
      <p:sp>
        <p:nvSpPr>
          <p:cNvPr id="5" name="Footer Placeholder 4">
            <a:extLst>
              <a:ext uri="{FF2B5EF4-FFF2-40B4-BE49-F238E27FC236}">
                <a16:creationId xmlns:a16="http://schemas.microsoft.com/office/drawing/2014/main" id="{2FC16FAD-2318-EF4C-9533-1530549772AD}"/>
              </a:ext>
            </a:extLst>
          </p:cNvPr>
          <p:cNvSpPr>
            <a:spLocks noGrp="1"/>
          </p:cNvSpPr>
          <p:nvPr>
            <p:ph type="ftr" sz="quarter" idx="11"/>
          </p:nvPr>
        </p:nvSpPr>
        <p:spPr/>
        <p:txBody>
          <a:bodyPr/>
          <a:lstStyle/>
          <a:p>
            <a:r>
              <a:rPr lang="en"/>
              <a:t>Application of Parallel MCMC Sampling for Proton Bunch Analysis in the AWAKE Experiment </a:t>
            </a:r>
            <a:endParaRPr lang="en-US"/>
          </a:p>
        </p:txBody>
      </p:sp>
      <p:sp>
        <p:nvSpPr>
          <p:cNvPr id="6" name="Slide Number Placeholder 5">
            <a:extLst>
              <a:ext uri="{FF2B5EF4-FFF2-40B4-BE49-F238E27FC236}">
                <a16:creationId xmlns:a16="http://schemas.microsoft.com/office/drawing/2014/main" id="{93356F12-C815-2E48-A5CC-B09DCC81C647}"/>
              </a:ext>
            </a:extLst>
          </p:cNvPr>
          <p:cNvSpPr>
            <a:spLocks noGrp="1"/>
          </p:cNvSpPr>
          <p:nvPr>
            <p:ph type="sldNum" sz="quarter" idx="12"/>
          </p:nvPr>
        </p:nvSpPr>
        <p:spPr/>
        <p:txBody>
          <a:bodyPr/>
          <a:lstStyle/>
          <a:p>
            <a:fld id="{2C9E69F3-FDD2-AA48-8EEE-76F2CC8FE055}" type="slidenum">
              <a:rPr lang="en-US" smtClean="0"/>
              <a:t>7</a:t>
            </a:fld>
            <a:endParaRPr lang="en-US"/>
          </a:p>
        </p:txBody>
      </p:sp>
      <p:sp>
        <p:nvSpPr>
          <p:cNvPr id="10" name="Title 1">
            <a:extLst>
              <a:ext uri="{FF2B5EF4-FFF2-40B4-BE49-F238E27FC236}">
                <a16:creationId xmlns:a16="http://schemas.microsoft.com/office/drawing/2014/main" id="{BE6F49F9-57B8-7A45-8828-D6BFAB139C9D}"/>
              </a:ext>
            </a:extLst>
          </p:cNvPr>
          <p:cNvSpPr>
            <a:spLocks noGrp="1"/>
          </p:cNvSpPr>
          <p:nvPr>
            <p:ph type="title"/>
          </p:nvPr>
        </p:nvSpPr>
        <p:spPr>
          <a:xfrm>
            <a:off x="241300" y="55563"/>
            <a:ext cx="10515600" cy="1325562"/>
          </a:xfrm>
        </p:spPr>
        <p:txBody>
          <a:bodyPr/>
          <a:lstStyle/>
          <a:p>
            <a:r>
              <a:rPr lang="en-US" b="1" dirty="0"/>
              <a:t>Statistical Analysis</a:t>
            </a:r>
          </a:p>
        </p:txBody>
      </p:sp>
      <mc:AlternateContent xmlns:mc="http://schemas.openxmlformats.org/markup-compatibility/2006" xmlns:a14="http://schemas.microsoft.com/office/drawing/2010/main">
        <mc:Choice Requires="a14">
          <p:sp>
            <p:nvSpPr>
              <p:cNvPr id="11" name="Content Placeholder 2">
                <a:extLst>
                  <a:ext uri="{FF2B5EF4-FFF2-40B4-BE49-F238E27FC236}">
                    <a16:creationId xmlns:a16="http://schemas.microsoft.com/office/drawing/2014/main" id="{8BD99AA0-A773-F549-B74A-FF5D915A7F75}"/>
                  </a:ext>
                </a:extLst>
              </p:cNvPr>
              <p:cNvSpPr>
                <a:spLocks noGrp="1"/>
              </p:cNvSpPr>
              <p:nvPr>
                <p:ph idx="1"/>
              </p:nvPr>
            </p:nvSpPr>
            <p:spPr>
              <a:xfrm>
                <a:off x="241300" y="1313188"/>
                <a:ext cx="11709400" cy="4953512"/>
              </a:xfrm>
            </p:spPr>
            <p:txBody>
              <a:bodyPr>
                <a:normAutofit lnSpcReduction="10000"/>
              </a:bodyPr>
              <a:lstStyle/>
              <a:p>
                <a:pPr marL="0" indent="0">
                  <a:buNone/>
                </a:pPr>
                <a:r>
                  <a:rPr lang="en-US" dirty="0"/>
                  <a:t>We would like to learn </a:t>
                </a:r>
                <a14:m>
                  <m:oMath xmlns:m="http://schemas.openxmlformats.org/officeDocument/2006/math">
                    <m:r>
                      <a:rPr lang="en-US" b="1" i="1" smtClean="0">
                        <a:latin typeface="Cambria Math" panose="02040503050406030204" pitchFamily="18" charset="0"/>
                      </a:rPr>
                      <m:t>𝝀</m:t>
                    </m:r>
                  </m:oMath>
                </a14:m>
                <a:r>
                  <a:rPr lang="en-US" dirty="0"/>
                  <a:t> (parameters of a proton bunch) from data. Bayes' theorem:</a:t>
                </a:r>
              </a:p>
              <a:p>
                <a:pPr marL="0" indent="0">
                  <a:buNone/>
                </a:pPr>
                <a:endParaRPr lang="en-US" b="0" i="1" dirty="0">
                  <a:latin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1" i="1" smtClean="0">
                              <a:latin typeface="Cambria Math" panose="02040503050406030204" pitchFamily="18" charset="0"/>
                            </a:rPr>
                            <m:t>𝝀</m:t>
                          </m:r>
                        </m:e>
                        <m:e>
                          <m:r>
                            <a:rPr lang="en-US" b="0" i="1" smtClean="0">
                              <a:latin typeface="Cambria Math" panose="02040503050406030204" pitchFamily="18" charset="0"/>
                            </a:rPr>
                            <m:t>𝐷</m:t>
                          </m:r>
                        </m:e>
                      </m:d>
                      <m:r>
                        <a:rPr lang="en-US" b="0" i="1" smtClean="0">
                          <a:latin typeface="Cambria Math" panose="02040503050406030204" pitchFamily="18" charset="0"/>
                        </a:rPr>
                        <m:t>= </m:t>
                      </m:r>
                      <m:f>
                        <m:fPr>
                          <m:ctrlPr>
                            <a:rPr lang="en-US" b="0" i="1" smtClean="0">
                              <a:latin typeface="Cambria Math" panose="02040503050406030204" pitchFamily="18" charset="0"/>
                            </a:rPr>
                          </m:ctrlPr>
                        </m:fPr>
                        <m:num>
                          <m:nary>
                            <m:naryPr>
                              <m:limLoc m:val="undOvr"/>
                              <m:subHide m:val="on"/>
                              <m:supHide m:val="on"/>
                              <m:ctrlPr>
                                <a:rPr lang="en-US" b="0" i="1" smtClean="0">
                                  <a:latin typeface="Cambria Math" panose="02040503050406030204" pitchFamily="18" charset="0"/>
                                </a:rPr>
                              </m:ctrlPr>
                            </m:naryPr>
                            <m:sub/>
                            <m:sup/>
                            <m:e>
                              <m:r>
                                <a:rPr lang="en-US" b="0" i="1" smtClean="0">
                                  <a:solidFill>
                                    <a:schemeClr val="accent1"/>
                                  </a:solidFill>
                                  <a:latin typeface="Cambria Math" panose="02040503050406030204" pitchFamily="18" charset="0"/>
                                </a:rPr>
                                <m:t>𝑃</m:t>
                              </m:r>
                              <m:d>
                                <m:dPr>
                                  <m:ctrlPr>
                                    <a:rPr lang="en-US" b="0" i="1" smtClean="0">
                                      <a:solidFill>
                                        <a:schemeClr val="accent1"/>
                                      </a:solidFill>
                                      <a:latin typeface="Cambria Math" panose="02040503050406030204" pitchFamily="18" charset="0"/>
                                    </a:rPr>
                                  </m:ctrlPr>
                                </m:dPr>
                                <m:e>
                                  <m:r>
                                    <a:rPr lang="en-US" b="0" i="1" smtClean="0">
                                      <a:solidFill>
                                        <a:schemeClr val="accent1"/>
                                      </a:solidFill>
                                      <a:latin typeface="Cambria Math" panose="02040503050406030204" pitchFamily="18" charset="0"/>
                                    </a:rPr>
                                    <m:t>𝐷</m:t>
                                  </m:r>
                                </m:e>
                                <m:e>
                                  <m:r>
                                    <a:rPr lang="en-US" b="1" i="1" smtClean="0">
                                      <a:solidFill>
                                        <a:schemeClr val="accent1"/>
                                      </a:solidFill>
                                      <a:latin typeface="Cambria Math" panose="02040503050406030204" pitchFamily="18" charset="0"/>
                                    </a:rPr>
                                    <m:t>𝝀</m:t>
                                  </m:r>
                                  <m:r>
                                    <a:rPr lang="en-US" b="1" i="1" smtClean="0">
                                      <a:solidFill>
                                        <a:schemeClr val="accent1"/>
                                      </a:solidFill>
                                      <a:latin typeface="Cambria Math" panose="02040503050406030204" pitchFamily="18" charset="0"/>
                                    </a:rPr>
                                    <m:t>, </m:t>
                                  </m:r>
                                  <m:r>
                                    <a:rPr lang="en-US" b="1" i="1" smtClean="0">
                                      <a:solidFill>
                                        <a:schemeClr val="accent1"/>
                                      </a:solidFill>
                                      <a:latin typeface="Cambria Math" panose="02040503050406030204" pitchFamily="18" charset="0"/>
                                    </a:rPr>
                                    <m:t>𝜽</m:t>
                                  </m:r>
                                </m:e>
                              </m:d>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0</m:t>
                                  </m:r>
                                </m:sub>
                              </m:sSub>
                              <m:d>
                                <m:dPr>
                                  <m:ctrlPr>
                                    <a:rPr lang="en-US" b="0" i="1" smtClean="0">
                                      <a:latin typeface="Cambria Math" panose="02040503050406030204" pitchFamily="18" charset="0"/>
                                    </a:rPr>
                                  </m:ctrlPr>
                                </m:dPr>
                                <m:e>
                                  <m:r>
                                    <a:rPr lang="en-US" b="1" i="1" smtClean="0">
                                      <a:latin typeface="Cambria Math" panose="02040503050406030204" pitchFamily="18" charset="0"/>
                                    </a:rPr>
                                    <m:t>𝝀</m:t>
                                  </m:r>
                                </m:e>
                              </m:d>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0</m:t>
                                  </m:r>
                                </m:sub>
                              </m:sSub>
                              <m:d>
                                <m:dPr>
                                  <m:ctrlPr>
                                    <a:rPr lang="en-US" b="0" i="1" smtClean="0">
                                      <a:latin typeface="Cambria Math" panose="02040503050406030204" pitchFamily="18" charset="0"/>
                                    </a:rPr>
                                  </m:ctrlPr>
                                </m:dPr>
                                <m:e>
                                  <m:r>
                                    <a:rPr lang="en-US" b="1" i="1" smtClean="0">
                                      <a:latin typeface="Cambria Math" panose="02040503050406030204" pitchFamily="18" charset="0"/>
                                    </a:rPr>
                                    <m:t>𝜽</m:t>
                                  </m:r>
                                </m:e>
                              </m:d>
                              <m:r>
                                <a:rPr lang="en-US" b="0" i="1" smtClean="0">
                                  <a:latin typeface="Cambria Math" panose="02040503050406030204" pitchFamily="18" charset="0"/>
                                </a:rPr>
                                <m:t>𝑑</m:t>
                              </m:r>
                              <m:r>
                                <a:rPr lang="en-US" b="1" i="1" smtClean="0">
                                  <a:latin typeface="Cambria Math" panose="02040503050406030204" pitchFamily="18" charset="0"/>
                                </a:rPr>
                                <m:t>𝜽</m:t>
                              </m:r>
                            </m:e>
                          </m:nary>
                        </m:num>
                        <m:den>
                          <m:nary>
                            <m:naryPr>
                              <m:limLoc m:val="undOvr"/>
                              <m:subHide m:val="on"/>
                              <m:supHide m:val="on"/>
                              <m:ctrlPr>
                                <a:rPr lang="en-US" b="0" i="1" smtClean="0">
                                  <a:latin typeface="Cambria Math" panose="02040503050406030204" pitchFamily="18" charset="0"/>
                                </a:rPr>
                              </m:ctrlPr>
                            </m:naryPr>
                            <m:sub/>
                            <m:sup/>
                            <m:e>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𝐷</m:t>
                                  </m:r>
                                </m:e>
                                <m:e>
                                  <m:r>
                                    <a:rPr lang="en-US" b="1" i="1" smtClean="0">
                                      <a:latin typeface="Cambria Math" panose="02040503050406030204" pitchFamily="18" charset="0"/>
                                    </a:rPr>
                                    <m:t>𝝀</m:t>
                                  </m:r>
                                  <m:r>
                                    <a:rPr lang="en-US" b="1" i="1" smtClean="0">
                                      <a:latin typeface="Cambria Math" panose="02040503050406030204" pitchFamily="18" charset="0"/>
                                    </a:rPr>
                                    <m:t>, </m:t>
                                  </m:r>
                                  <m:r>
                                    <a:rPr lang="en-US" b="1" i="1" smtClean="0">
                                      <a:latin typeface="Cambria Math" panose="02040503050406030204" pitchFamily="18" charset="0"/>
                                    </a:rPr>
                                    <m:t>𝜽</m:t>
                                  </m:r>
                                </m:e>
                              </m:d>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0</m:t>
                                  </m:r>
                                </m:sub>
                              </m:sSub>
                              <m:d>
                                <m:dPr>
                                  <m:ctrlPr>
                                    <a:rPr lang="en-US" b="0" i="1" smtClean="0">
                                      <a:latin typeface="Cambria Math" panose="02040503050406030204" pitchFamily="18" charset="0"/>
                                    </a:rPr>
                                  </m:ctrlPr>
                                </m:dPr>
                                <m:e>
                                  <m:r>
                                    <a:rPr lang="en-US" b="1" i="1" smtClean="0">
                                      <a:latin typeface="Cambria Math" panose="02040503050406030204" pitchFamily="18" charset="0"/>
                                    </a:rPr>
                                    <m:t>𝝀</m:t>
                                  </m:r>
                                </m:e>
                              </m:d>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0</m:t>
                                  </m:r>
                                </m:sub>
                              </m:sSub>
                              <m:d>
                                <m:dPr>
                                  <m:ctrlPr>
                                    <a:rPr lang="en-US" b="0" i="1" smtClean="0">
                                      <a:latin typeface="Cambria Math" panose="02040503050406030204" pitchFamily="18" charset="0"/>
                                    </a:rPr>
                                  </m:ctrlPr>
                                </m:dPr>
                                <m:e>
                                  <m:r>
                                    <a:rPr lang="en-US" b="1" i="1" smtClean="0">
                                      <a:latin typeface="Cambria Math" panose="02040503050406030204" pitchFamily="18" charset="0"/>
                                    </a:rPr>
                                    <m:t>𝜽</m:t>
                                  </m:r>
                                </m:e>
                              </m:d>
                              <m:r>
                                <a:rPr lang="en-US" b="0" i="1" smtClean="0">
                                  <a:latin typeface="Cambria Math" panose="02040503050406030204" pitchFamily="18" charset="0"/>
                                </a:rPr>
                                <m:t>𝑑</m:t>
                              </m:r>
                              <m:r>
                                <a:rPr lang="en-US" b="1" i="1" smtClean="0">
                                  <a:latin typeface="Cambria Math" panose="02040503050406030204" pitchFamily="18" charset="0"/>
                                </a:rPr>
                                <m:t>𝜽</m:t>
                              </m:r>
                            </m:e>
                          </m:nary>
                          <m:r>
                            <a:rPr lang="en-US" b="0" i="1" smtClean="0">
                              <a:latin typeface="Cambria Math" panose="02040503050406030204" pitchFamily="18" charset="0"/>
                            </a:rPr>
                            <m:t>𝑑</m:t>
                          </m:r>
                          <m:r>
                            <a:rPr lang="en-US" b="1" i="1" smtClean="0">
                              <a:latin typeface="Cambria Math" panose="02040503050406030204" pitchFamily="18" charset="0"/>
                            </a:rPr>
                            <m:t>𝝀</m:t>
                          </m:r>
                        </m:den>
                      </m:f>
                    </m:oMath>
                  </m:oMathPara>
                </a14:m>
                <a:endParaRPr lang="en-US" dirty="0"/>
              </a:p>
              <a:p>
                <a:pPr marL="0" indent="0">
                  <a:buNone/>
                </a:pPr>
                <a:r>
                  <a:rPr lang="en-US" dirty="0"/>
                  <a:t>Where:</a:t>
                </a:r>
              </a:p>
              <a:p>
                <a:pPr marL="457200" lvl="1" indent="0">
                  <a:buNone/>
                </a:pPr>
                <a14:m>
                  <m:oMath xmlns:m="http://schemas.openxmlformats.org/officeDocument/2006/math">
                    <m:r>
                      <a:rPr lang="en-US" b="0" i="1" smtClean="0">
                        <a:solidFill>
                          <a:schemeClr val="accent1"/>
                        </a:solidFill>
                        <a:latin typeface="Cambria Math" panose="02040503050406030204" pitchFamily="18" charset="0"/>
                      </a:rPr>
                      <m:t>𝑃</m:t>
                    </m:r>
                    <m:d>
                      <m:dPr>
                        <m:ctrlPr>
                          <a:rPr lang="en-US" b="0" i="1" smtClean="0">
                            <a:solidFill>
                              <a:schemeClr val="accent1"/>
                            </a:solidFill>
                            <a:latin typeface="Cambria Math" panose="02040503050406030204" pitchFamily="18" charset="0"/>
                          </a:rPr>
                        </m:ctrlPr>
                      </m:dPr>
                      <m:e>
                        <m:r>
                          <a:rPr lang="en-US" b="0" i="1" smtClean="0">
                            <a:solidFill>
                              <a:schemeClr val="accent1"/>
                            </a:solidFill>
                            <a:latin typeface="Cambria Math" panose="02040503050406030204" pitchFamily="18" charset="0"/>
                          </a:rPr>
                          <m:t>𝐷</m:t>
                        </m:r>
                      </m:e>
                      <m:e>
                        <m:r>
                          <a:rPr lang="en-US" b="1" i="1" smtClean="0">
                            <a:solidFill>
                              <a:schemeClr val="accent1"/>
                            </a:solidFill>
                            <a:latin typeface="Cambria Math" panose="02040503050406030204" pitchFamily="18" charset="0"/>
                          </a:rPr>
                          <m:t>𝝀</m:t>
                        </m:r>
                        <m:r>
                          <a:rPr lang="en-US" b="1" i="1" smtClean="0">
                            <a:solidFill>
                              <a:schemeClr val="accent1"/>
                            </a:solidFill>
                            <a:latin typeface="Cambria Math" panose="02040503050406030204" pitchFamily="18" charset="0"/>
                          </a:rPr>
                          <m:t>, </m:t>
                        </m:r>
                        <m:r>
                          <a:rPr lang="en-US" b="1" i="1" smtClean="0">
                            <a:solidFill>
                              <a:schemeClr val="accent1"/>
                            </a:solidFill>
                            <a:latin typeface="Cambria Math" panose="02040503050406030204" pitchFamily="18" charset="0"/>
                          </a:rPr>
                          <m:t>𝜽</m:t>
                        </m:r>
                      </m:e>
                    </m:d>
                    <m:r>
                      <a:rPr lang="en-US" b="0" i="0" smtClean="0">
                        <a:latin typeface="Cambria Math" panose="02040503050406030204" pitchFamily="18" charset="0"/>
                      </a:rPr>
                      <m:t>= </m:t>
                    </m:r>
                    <m:nary>
                      <m:naryPr>
                        <m:chr m:val="∏"/>
                        <m:ctrlPr>
                          <a:rPr lang="en-US" b="0" i="1" smtClean="0">
                            <a:latin typeface="Cambria Math" panose="02040503050406030204" pitchFamily="18" charset="0"/>
                          </a:rPr>
                        </m:ctrlPr>
                      </m:naryPr>
                      <m:sub>
                        <m:r>
                          <a:rPr lang="en-US" b="0" i="1" smtClean="0">
                            <a:latin typeface="Cambria Math" panose="02040503050406030204" pitchFamily="18" charset="0"/>
                          </a:rPr>
                          <m:t>𝑗</m:t>
                        </m:r>
                        <m:r>
                          <a:rPr lang="en-US" b="0" i="1" smtClean="0">
                            <a:latin typeface="Cambria Math" panose="02040503050406030204" pitchFamily="18" charset="0"/>
                          </a:rPr>
                          <m:t>=1</m:t>
                        </m:r>
                      </m:sub>
                      <m:sup>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𝑠𝑐𝑟𝑒𝑒𝑛𝑠</m:t>
                            </m:r>
                          </m:sub>
                        </m:sSub>
                      </m:sup>
                      <m:e>
                        <m:r>
                          <a:rPr lang="en-US" b="0" i="1" smtClean="0">
                            <a:latin typeface="Cambria Math" panose="02040503050406030204" pitchFamily="18" charset="0"/>
                          </a:rPr>
                          <m:t>𝑃</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𝑗</m:t>
                                </m:r>
                              </m:sub>
                            </m:sSub>
                          </m:e>
                          <m:e>
                            <m:r>
                              <a:rPr lang="en-US" b="1" i="1" smtClean="0">
                                <a:latin typeface="Cambria Math" panose="02040503050406030204" pitchFamily="18" charset="0"/>
                              </a:rPr>
                              <m:t>𝝀</m:t>
                            </m:r>
                            <m:r>
                              <a:rPr lang="en-US" b="1" i="1" smtClean="0">
                                <a:latin typeface="Cambria Math" panose="02040503050406030204" pitchFamily="18" charset="0"/>
                              </a:rPr>
                              <m:t>, </m:t>
                            </m:r>
                            <m:r>
                              <a:rPr lang="en-US" b="1" i="1" smtClean="0">
                                <a:latin typeface="Cambria Math" panose="02040503050406030204" pitchFamily="18" charset="0"/>
                              </a:rPr>
                              <m:t>𝜽</m:t>
                            </m:r>
                          </m:e>
                        </m:d>
                      </m:e>
                    </m:nary>
                    <m:r>
                      <a:rPr lang="en-US" b="0" i="0" smtClean="0">
                        <a:latin typeface="Cambria Math" panose="02040503050406030204" pitchFamily="18" charset="0"/>
                      </a:rPr>
                      <m:t> </m:t>
                    </m:r>
                  </m:oMath>
                </a14:m>
                <a:r>
                  <a:rPr lang="en-US" dirty="0"/>
                  <a:t> — product over different screens. </a:t>
                </a:r>
              </a:p>
              <a:p>
                <a:pPr marL="457200" lvl="1" indent="0">
                  <a:buNone/>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𝑗</m:t>
                        </m:r>
                      </m:sub>
                    </m:sSub>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𝐷</m:t>
                            </m:r>
                          </m:e>
                          <m:sub>
                            <m:r>
                              <a:rPr lang="en-US" b="0" i="1" smtClean="0">
                                <a:latin typeface="Cambria Math" panose="02040503050406030204" pitchFamily="18" charset="0"/>
                              </a:rPr>
                              <m:t>𝑗</m:t>
                            </m:r>
                          </m:sub>
                          <m:sup>
                            <m:r>
                              <a:rPr lang="en-US" b="0" i="1" smtClean="0">
                                <a:latin typeface="Cambria Math" panose="02040503050406030204" pitchFamily="18" charset="0"/>
                              </a:rPr>
                              <m:t>𝑟𝑐</m:t>
                            </m:r>
                          </m:sup>
                        </m:sSubSup>
                      </m:e>
                    </m:d>
                  </m:oMath>
                </a14:m>
                <a:r>
                  <a:rPr lang="en-US" dirty="0"/>
                  <a:t> — row and column index of a camera, </a:t>
                </a:r>
                <a14:m>
                  <m:oMath xmlns:m="http://schemas.openxmlformats.org/officeDocument/2006/math">
                    <m:r>
                      <a:rPr lang="en-US" b="1" i="1" smtClean="0">
                        <a:latin typeface="Cambria Math" panose="02040503050406030204" pitchFamily="18" charset="0"/>
                      </a:rPr>
                      <m:t>𝜽</m:t>
                    </m:r>
                  </m:oMath>
                </a14:m>
                <a:r>
                  <a:rPr lang="en-US" dirty="0"/>
                  <a:t> nuisance parameters.</a:t>
                </a:r>
                <a:endParaRPr lang="en-US" b="0" i="1" dirty="0">
                  <a:latin typeface="Cambria Math" panose="02040503050406030204" pitchFamily="18" charset="0"/>
                </a:endParaRPr>
              </a:p>
              <a:p>
                <a:pPr marL="457200" lvl="1" indent="0">
                  <a:buNone/>
                </a:pPr>
                <a14:m>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𝐷</m:t>
                            </m:r>
                          </m:e>
                          <m:sub>
                            <m:r>
                              <a:rPr lang="en-US" i="1">
                                <a:latin typeface="Cambria Math" panose="02040503050406030204" pitchFamily="18" charset="0"/>
                              </a:rPr>
                              <m:t>𝑗</m:t>
                            </m:r>
                          </m:sub>
                          <m:sup>
                            <m:r>
                              <a:rPr lang="en-US" i="1">
                                <a:latin typeface="Cambria Math" panose="02040503050406030204" pitchFamily="18" charset="0"/>
                              </a:rPr>
                              <m:t>𝑟𝑐</m:t>
                            </m:r>
                          </m:sup>
                        </m:sSubSup>
                      </m:e>
                    </m:d>
                    <m:r>
                      <a:rPr lang="en-US" b="0" i="1" smtClean="0">
                        <a:latin typeface="Cambria Math" panose="02040503050406030204" pitchFamily="18" charset="0"/>
                      </a:rPr>
                      <m:t>=</m:t>
                    </m:r>
                    <m:r>
                      <a:rPr lang="en-US" b="0" i="1" smtClean="0">
                        <a:latin typeface="Cambria Math" panose="02040503050406030204" pitchFamily="18" charset="0"/>
                      </a:rPr>
                      <m:t>𝑃</m:t>
                    </m:r>
                    <m:d>
                      <m:dPr>
                        <m:ctrlPr>
                          <a:rPr lang="en-US" i="1" smtClean="0">
                            <a:solidFill>
                              <a:schemeClr val="tx1"/>
                            </a:solidFill>
                            <a:latin typeface="Cambria Math" panose="02040503050406030204" pitchFamily="18" charset="0"/>
                          </a:rPr>
                        </m:ctrlPr>
                      </m:dPr>
                      <m:e>
                        <m:sSubSup>
                          <m:sSubSupPr>
                            <m:ctrlPr>
                              <a:rPr lang="en-US" i="1">
                                <a:solidFill>
                                  <a:schemeClr val="tx1"/>
                                </a:solidFill>
                                <a:latin typeface="Cambria Math" panose="02040503050406030204" pitchFamily="18" charset="0"/>
                              </a:rPr>
                            </m:ctrlPr>
                          </m:sSubSupPr>
                          <m:e>
                            <m:r>
                              <a:rPr lang="en-US" i="1">
                                <a:solidFill>
                                  <a:schemeClr val="tx1"/>
                                </a:solidFill>
                                <a:latin typeface="Cambria Math" panose="02040503050406030204" pitchFamily="18" charset="0"/>
                              </a:rPr>
                              <m:t>𝐷</m:t>
                            </m:r>
                          </m:e>
                          <m:sub>
                            <m:r>
                              <a:rPr lang="en-US" i="1">
                                <a:solidFill>
                                  <a:schemeClr val="tx1"/>
                                </a:solidFill>
                                <a:latin typeface="Cambria Math" panose="02040503050406030204" pitchFamily="18" charset="0"/>
                              </a:rPr>
                              <m:t>𝑗</m:t>
                            </m:r>
                          </m:sub>
                          <m:sup>
                            <m:r>
                              <a:rPr lang="en-US" i="1">
                                <a:solidFill>
                                  <a:schemeClr val="tx1"/>
                                </a:solidFill>
                                <a:latin typeface="Cambria Math" panose="02040503050406030204" pitchFamily="18" charset="0"/>
                              </a:rPr>
                              <m:t>𝑟𝑐</m:t>
                            </m:r>
                          </m:sup>
                        </m:sSubSup>
                      </m:e>
                      <m:e>
                        <m:r>
                          <a:rPr lang="en-US" b="1" i="1" smtClean="0">
                            <a:solidFill>
                              <a:schemeClr val="tx1"/>
                            </a:solidFill>
                            <a:latin typeface="Cambria Math" panose="02040503050406030204" pitchFamily="18" charset="0"/>
                          </a:rPr>
                          <m:t>𝑺</m:t>
                        </m:r>
                        <m:r>
                          <a:rPr lang="en-US" b="1" i="1"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𝒓</m:t>
                        </m:r>
                        <m:r>
                          <a:rPr lang="en-US" b="1" i="1"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𝒄</m:t>
                        </m:r>
                        <m:r>
                          <a:rPr lang="en-US" b="1" i="1" smtClean="0">
                            <a:solidFill>
                              <a:schemeClr val="tx1"/>
                            </a:solidFill>
                            <a:latin typeface="Cambria Math" panose="02040503050406030204" pitchFamily="18" charset="0"/>
                          </a:rPr>
                          <m:t>), </m:t>
                        </m:r>
                        <m:r>
                          <a:rPr lang="en-US" b="1" i="1" smtClean="0">
                            <a:solidFill>
                              <a:schemeClr val="tx1"/>
                            </a:solidFill>
                            <a:latin typeface="Cambria Math" panose="02040503050406030204" pitchFamily="18" charset="0"/>
                          </a:rPr>
                          <m:t>𝑵</m:t>
                        </m:r>
                        <m:r>
                          <a:rPr lang="en-US" b="1" i="1"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𝒓</m:t>
                        </m:r>
                        <m:r>
                          <a:rPr lang="en-US" b="1" i="1"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𝒄</m:t>
                        </m:r>
                        <m:r>
                          <a:rPr lang="en-US" b="1" i="1" smtClean="0">
                            <a:solidFill>
                              <a:schemeClr val="tx1"/>
                            </a:solidFill>
                            <a:latin typeface="Cambria Math" panose="02040503050406030204" pitchFamily="18" charset="0"/>
                          </a:rPr>
                          <m:t>)</m:t>
                        </m:r>
                      </m:e>
                    </m:d>
                  </m:oMath>
                </a14:m>
                <a:r>
                  <a:rPr lang="en-US" dirty="0">
                    <a:solidFill>
                      <a:schemeClr val="tx1"/>
                    </a:solidFill>
                  </a:rPr>
                  <a:t> </a:t>
                </a:r>
                <a:r>
                  <a:rPr lang="en-US" dirty="0"/>
                  <a:t>— probability distribution for the given row and</a:t>
                </a:r>
              </a:p>
              <a:p>
                <a:pPr marL="457200" lvl="1" indent="0">
                  <a:buNone/>
                </a:pPr>
                <a:r>
                  <a:rPr lang="en-US" dirty="0"/>
                  <a:t> column of the camera ”j”, where  </a:t>
                </a:r>
                <a:r>
                  <a:rPr lang="en-US" b="1" i="1" dirty="0"/>
                  <a:t>S</a:t>
                </a:r>
                <a:r>
                  <a:rPr lang="en-US" dirty="0"/>
                  <a:t> and </a:t>
                </a:r>
                <a:r>
                  <a:rPr lang="en-US" b="1" i="1" dirty="0"/>
                  <a:t>N</a:t>
                </a:r>
                <a:r>
                  <a:rPr lang="en-US" dirty="0"/>
                  <a:t> are resolution and noise effects respectively. </a:t>
                </a:r>
              </a:p>
              <a:p>
                <a:pPr marL="457200" lvl="1" indent="0">
                  <a:buNone/>
                </a:pPr>
                <a:endParaRPr lang="en-US" dirty="0"/>
              </a:p>
              <a:p>
                <a:pPr marL="457200" lvl="1" indent="0">
                  <a:buNone/>
                </a:pPr>
                <a:r>
                  <a:rPr lang="en" dirty="0">
                    <a:solidFill>
                      <a:srgbClr val="C00000"/>
                    </a:solidFill>
                  </a:rPr>
                  <a:t>The task is generic, and one can consider similar analysis for different applications. </a:t>
                </a:r>
                <a:endParaRPr lang="en-US" dirty="0">
                  <a:solidFill>
                    <a:srgbClr val="C00000"/>
                  </a:solidFill>
                </a:endParaRPr>
              </a:p>
            </p:txBody>
          </p:sp>
        </mc:Choice>
        <mc:Fallback xmlns="">
          <p:sp>
            <p:nvSpPr>
              <p:cNvPr id="11" name="Content Placeholder 2">
                <a:extLst>
                  <a:ext uri="{FF2B5EF4-FFF2-40B4-BE49-F238E27FC236}">
                    <a16:creationId xmlns:a16="http://schemas.microsoft.com/office/drawing/2014/main" id="{8BD99AA0-A773-F549-B74A-FF5D915A7F75}"/>
                  </a:ext>
                </a:extLst>
              </p:cNvPr>
              <p:cNvSpPr>
                <a:spLocks noGrp="1" noRot="1" noChangeAspect="1" noMove="1" noResize="1" noEditPoints="1" noAdjustHandles="1" noChangeArrowheads="1" noChangeShapeType="1" noTextEdit="1"/>
              </p:cNvSpPr>
              <p:nvPr>
                <p:ph idx="1"/>
              </p:nvPr>
            </p:nvSpPr>
            <p:spPr>
              <a:xfrm>
                <a:off x="241300" y="1313188"/>
                <a:ext cx="11709400" cy="4953512"/>
              </a:xfrm>
              <a:blipFill>
                <a:blip r:embed="rId3"/>
                <a:stretch>
                  <a:fillRect l="-975" t="-2558" b="-1023"/>
                </a:stretch>
              </a:blipFill>
            </p:spPr>
            <p:txBody>
              <a:bodyPr/>
              <a:lstStyle/>
              <a:p>
                <a:r>
                  <a:rPr>
                    <a:noFill/>
                  </a:rPr>
                  <a:t> </a:t>
                </a:r>
              </a:p>
            </p:txBody>
          </p:sp>
        </mc:Fallback>
      </mc:AlternateContent>
      <p:grpSp>
        <p:nvGrpSpPr>
          <p:cNvPr id="15" name="Group 14">
            <a:extLst>
              <a:ext uri="{FF2B5EF4-FFF2-40B4-BE49-F238E27FC236}">
                <a16:creationId xmlns:a16="http://schemas.microsoft.com/office/drawing/2014/main" id="{6C6D6F52-FCD4-5D45-AED9-A8C4D8EF99FB}"/>
              </a:ext>
            </a:extLst>
          </p:cNvPr>
          <p:cNvGrpSpPr/>
          <p:nvPr/>
        </p:nvGrpSpPr>
        <p:grpSpPr>
          <a:xfrm>
            <a:off x="5789620" y="1940036"/>
            <a:ext cx="4850297" cy="365125"/>
            <a:chOff x="5844208" y="2027581"/>
            <a:chExt cx="4850297" cy="365125"/>
          </a:xfrm>
        </p:grpSpPr>
        <p:sp>
          <p:nvSpPr>
            <p:cNvPr id="13" name="Bent-Up Arrow 12">
              <a:extLst>
                <a:ext uri="{FF2B5EF4-FFF2-40B4-BE49-F238E27FC236}">
                  <a16:creationId xmlns:a16="http://schemas.microsoft.com/office/drawing/2014/main" id="{0F600A7A-DB10-194A-BBED-9B4B4EA24C7B}"/>
                </a:ext>
              </a:extLst>
            </p:cNvPr>
            <p:cNvSpPr/>
            <p:nvPr/>
          </p:nvSpPr>
          <p:spPr>
            <a:xfrm flipH="1" flipV="1">
              <a:off x="5844208" y="2180668"/>
              <a:ext cx="1073427" cy="212038"/>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13">
              <a:extLst>
                <a:ext uri="{FF2B5EF4-FFF2-40B4-BE49-F238E27FC236}">
                  <a16:creationId xmlns:a16="http://schemas.microsoft.com/office/drawing/2014/main" id="{ED486F21-7503-8B49-9077-03A263C128F4}"/>
                </a:ext>
              </a:extLst>
            </p:cNvPr>
            <p:cNvSpPr/>
            <p:nvPr/>
          </p:nvSpPr>
          <p:spPr>
            <a:xfrm>
              <a:off x="6917635" y="2027581"/>
              <a:ext cx="3776870" cy="365125"/>
            </a:xfrm>
            <a:prstGeom prst="rect">
              <a:avLst/>
            </a:pr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Likelihood Function, needs modelling!</a:t>
              </a:r>
              <a:endParaRPr dirty="0"/>
            </a:p>
          </p:txBody>
        </p:sp>
      </p:grpSp>
    </p:spTree>
    <p:extLst>
      <p:ext uri="{BB962C8B-B14F-4D97-AF65-F5344CB8AC3E}">
        <p14:creationId xmlns:p14="http://schemas.microsoft.com/office/powerpoint/2010/main" val="1956277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DA737D-15DF-214C-9A04-E974CA673BBF}"/>
              </a:ext>
            </a:extLst>
          </p:cNvPr>
          <p:cNvSpPr>
            <a:spLocks noGrp="1"/>
          </p:cNvSpPr>
          <p:nvPr>
            <p:ph type="dt" sz="half" idx="10"/>
          </p:nvPr>
        </p:nvSpPr>
        <p:spPr/>
        <p:txBody>
          <a:bodyPr/>
          <a:lstStyle/>
          <a:p>
            <a:r>
              <a:rPr lang="de-DE"/>
              <a:t>13.08.2019</a:t>
            </a:r>
            <a:endParaRPr lang="en-US" dirty="0"/>
          </a:p>
        </p:txBody>
      </p:sp>
      <p:sp>
        <p:nvSpPr>
          <p:cNvPr id="5" name="Footer Placeholder 4">
            <a:extLst>
              <a:ext uri="{FF2B5EF4-FFF2-40B4-BE49-F238E27FC236}">
                <a16:creationId xmlns:a16="http://schemas.microsoft.com/office/drawing/2014/main" id="{3923DBFC-965B-F746-98DF-96544D6CE419}"/>
              </a:ext>
            </a:extLst>
          </p:cNvPr>
          <p:cNvSpPr>
            <a:spLocks noGrp="1"/>
          </p:cNvSpPr>
          <p:nvPr>
            <p:ph type="ftr" sz="quarter" idx="11"/>
          </p:nvPr>
        </p:nvSpPr>
        <p:spPr/>
        <p:txBody>
          <a:bodyPr/>
          <a:lstStyle/>
          <a:p>
            <a:r>
              <a:rPr lang="en"/>
              <a:t>Application of Parallel MCMC Sampling for Proton Bunch Analysis in the AWAKE Experiment </a:t>
            </a:r>
            <a:endParaRPr lang="en-US"/>
          </a:p>
        </p:txBody>
      </p:sp>
      <p:sp>
        <p:nvSpPr>
          <p:cNvPr id="6" name="Slide Number Placeholder 5">
            <a:extLst>
              <a:ext uri="{FF2B5EF4-FFF2-40B4-BE49-F238E27FC236}">
                <a16:creationId xmlns:a16="http://schemas.microsoft.com/office/drawing/2014/main" id="{96AD5C69-A822-DC4B-9E07-13ABD86C086D}"/>
              </a:ext>
            </a:extLst>
          </p:cNvPr>
          <p:cNvSpPr>
            <a:spLocks noGrp="1"/>
          </p:cNvSpPr>
          <p:nvPr>
            <p:ph type="sldNum" sz="quarter" idx="12"/>
          </p:nvPr>
        </p:nvSpPr>
        <p:spPr/>
        <p:txBody>
          <a:bodyPr/>
          <a:lstStyle/>
          <a:p>
            <a:fld id="{2C9E69F3-FDD2-AA48-8EEE-76F2CC8FE055}" type="slidenum">
              <a:rPr lang="en-US" smtClean="0"/>
              <a:t>8</a:t>
            </a:fld>
            <a:endParaRPr lang="en-US"/>
          </a:p>
        </p:txBody>
      </p:sp>
      <p:sp>
        <p:nvSpPr>
          <p:cNvPr id="43" name="Title 1">
            <a:extLst>
              <a:ext uri="{FF2B5EF4-FFF2-40B4-BE49-F238E27FC236}">
                <a16:creationId xmlns:a16="http://schemas.microsoft.com/office/drawing/2014/main" id="{2C48A052-0FEF-C94B-A48D-4CAF26D81271}"/>
              </a:ext>
            </a:extLst>
          </p:cNvPr>
          <p:cNvSpPr>
            <a:spLocks noGrp="1"/>
          </p:cNvSpPr>
          <p:nvPr>
            <p:ph type="title"/>
          </p:nvPr>
        </p:nvSpPr>
        <p:spPr>
          <a:xfrm>
            <a:off x="132490" y="50285"/>
            <a:ext cx="10515600" cy="1325563"/>
          </a:xfrm>
        </p:spPr>
        <p:txBody>
          <a:bodyPr/>
          <a:lstStyle/>
          <a:p>
            <a:r>
              <a:rPr lang="en-US" b="1" dirty="0"/>
              <a:t>Particle Propagation Model</a:t>
            </a:r>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E4C0E12D-655C-2240-9542-2A16CCA642C2}"/>
                  </a:ext>
                </a:extLst>
              </p:cNvPr>
              <p:cNvSpPr txBox="1"/>
              <p:nvPr/>
            </p:nvSpPr>
            <p:spPr>
              <a:xfrm>
                <a:off x="235760" y="1358249"/>
                <a:ext cx="3241504" cy="3693319"/>
              </a:xfrm>
              <a:prstGeom prst="rect">
                <a:avLst/>
              </a:prstGeom>
              <a:noFill/>
            </p:spPr>
            <p:txBody>
              <a:bodyPr wrap="square" rtlCol="0">
                <a:spAutoFit/>
              </a:bodyPr>
              <a:lstStyle/>
              <a:p>
                <a:r>
                  <a:rPr lang="en-US" dirty="0">
                    <a:solidFill>
                      <a:srgbClr val="C00000"/>
                    </a:solidFill>
                  </a:rPr>
                  <a:t>Assumption:</a:t>
                </a:r>
                <a:r>
                  <a:rPr lang="en-US" dirty="0"/>
                  <a:t> </a:t>
                </a:r>
              </a:p>
              <a:p>
                <a:endParaRPr lang="en-US" dirty="0"/>
              </a:p>
              <a:p>
                <a:pPr marL="342900" indent="-342900">
                  <a:buFont typeface="+mj-lt"/>
                  <a:buAutoNum type="arabicPeriod"/>
                </a:pPr>
                <a:r>
                  <a:rPr lang="en-US" dirty="0"/>
                  <a:t>Proton bunch is Gaussian in 4D phase space.</a:t>
                </a:r>
              </a:p>
              <a:p>
                <a:pPr marL="342900" indent="-342900">
                  <a:buFont typeface="+mj-lt"/>
                  <a:buAutoNum type="arabicPeriod"/>
                </a:pPr>
                <a:r>
                  <a:rPr lang="en-US" dirty="0"/>
                  <a:t>Linear particles propagation model:</a:t>
                </a:r>
              </a:p>
              <a:p>
                <a:pPr>
                  <a:lnSpc>
                    <a:spcPct val="150000"/>
                  </a:lnSpc>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b="1" i="1" smtClean="0">
                              <a:latin typeface="Cambria Math" panose="02040503050406030204" pitchFamily="18" charset="0"/>
                            </a:rPr>
                            <m:t>𝒓</m:t>
                          </m:r>
                        </m:e>
                        <m:sub>
                          <m:r>
                            <a:rPr lang="en-US" i="1">
                              <a:latin typeface="Cambria Math" panose="02040503050406030204" pitchFamily="18" charset="0"/>
                            </a:rPr>
                            <m:t>𝑖</m:t>
                          </m:r>
                        </m:sub>
                      </m:sSub>
                      <m:d>
                        <m:dPr>
                          <m:ctrlPr>
                            <a:rPr lang="en-US" i="1">
                              <a:latin typeface="Cambria Math" panose="02040503050406030204" pitchFamily="18" charset="0"/>
                            </a:rPr>
                          </m:ctrlPr>
                        </m:dPr>
                        <m:e>
                          <m:r>
                            <a:rPr lang="en-US" i="1">
                              <a:latin typeface="Cambria Math" panose="02040503050406030204" pitchFamily="18" charset="0"/>
                            </a:rPr>
                            <m:t>𝑠</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b="1" i="1" smtClean="0">
                              <a:latin typeface="Cambria Math" panose="02040503050406030204" pitchFamily="18" charset="0"/>
                            </a:rPr>
                            <m:t>𝒓</m:t>
                          </m:r>
                        </m:e>
                        <m:sub>
                          <m:r>
                            <a:rPr lang="en-US" i="1">
                              <a:latin typeface="Cambria Math" panose="02040503050406030204" pitchFamily="18" charset="0"/>
                            </a:rPr>
                            <m:t>𝑖</m:t>
                          </m:r>
                        </m:sub>
                      </m:sSub>
                      <m:d>
                        <m:dPr>
                          <m:ctrlPr>
                            <a:rPr lang="en-US" i="1">
                              <a:latin typeface="Cambria Math" panose="02040503050406030204" pitchFamily="18" charset="0"/>
                            </a:rPr>
                          </m:ctrlPr>
                        </m:dPr>
                        <m:e>
                          <m:r>
                            <a:rPr lang="en-US" i="1">
                              <a:latin typeface="Cambria Math" panose="02040503050406030204" pitchFamily="18" charset="0"/>
                            </a:rPr>
                            <m:t>0</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b="1" i="1" smtClean="0">
                              <a:latin typeface="Cambria Math" panose="02040503050406030204" pitchFamily="18" charset="0"/>
                            </a:rPr>
                            <m:t>𝒓</m:t>
                          </m:r>
                          <m:r>
                            <a:rPr lang="en-US" b="1" i="1" smtClean="0">
                              <a:latin typeface="Cambria Math" panose="02040503050406030204" pitchFamily="18" charset="0"/>
                            </a:rPr>
                            <m:t>′</m:t>
                          </m:r>
                        </m:e>
                        <m:sub>
                          <m:r>
                            <a:rPr lang="en-US" i="1">
                              <a:latin typeface="Cambria Math" panose="02040503050406030204" pitchFamily="18" charset="0"/>
                            </a:rPr>
                            <m:t>𝑖</m:t>
                          </m:r>
                        </m:sub>
                      </m:sSub>
                      <m:r>
                        <a:rPr lang="en-US" i="1">
                          <a:latin typeface="Cambria Math" panose="02040503050406030204" pitchFamily="18" charset="0"/>
                        </a:rPr>
                        <m:t>∙</m:t>
                      </m:r>
                      <m:r>
                        <a:rPr lang="en-US" i="1">
                          <a:latin typeface="Cambria Math" panose="02040503050406030204" pitchFamily="18" charset="0"/>
                        </a:rPr>
                        <m:t>𝑠</m:t>
                      </m:r>
                    </m:oMath>
                  </m:oMathPara>
                </a14:m>
                <a:endParaRPr lang="en-US" dirty="0"/>
              </a:p>
              <a:p>
                <a:pPr>
                  <a:lnSpc>
                    <a:spcPct val="150000"/>
                  </a:lnSpc>
                </a:pPr>
                <a:r>
                  <a:rPr lang="en-US" dirty="0"/>
                  <a:t>	where</a:t>
                </a:r>
              </a:p>
              <a:p>
                <a:pPr marL="742950" lvl="1" indent="-285750">
                  <a:buFont typeface="Arial" panose="020B0604020202020204" pitchFamily="34" charset="0"/>
                  <a:buChar char="•"/>
                </a:pPr>
                <a:r>
                  <a:rPr lang="en-US" dirty="0"/>
                  <a:t> </a:t>
                </a:r>
                <a14:m>
                  <m:oMath xmlns:m="http://schemas.openxmlformats.org/officeDocument/2006/math">
                    <m:sSub>
                      <m:sSubPr>
                        <m:ctrlPr>
                          <a:rPr lang="en-US" i="1">
                            <a:latin typeface="Cambria Math" panose="02040503050406030204" pitchFamily="18" charset="0"/>
                          </a:rPr>
                        </m:ctrlPr>
                      </m:sSubPr>
                      <m:e>
                        <m:r>
                          <a:rPr lang="en-US" b="1" i="1">
                            <a:latin typeface="Cambria Math" panose="02040503050406030204" pitchFamily="18" charset="0"/>
                          </a:rPr>
                          <m:t>𝒓</m:t>
                        </m:r>
                      </m:e>
                      <m:sub>
                        <m:r>
                          <a:rPr lang="en-US" i="1">
                            <a:latin typeface="Cambria Math" panose="02040503050406030204" pitchFamily="18" charset="0"/>
                          </a:rPr>
                          <m:t>𝑖</m:t>
                        </m:r>
                      </m:sub>
                    </m:sSub>
                    <m:r>
                      <a:rPr lang="en-US" b="0" i="0" smtClean="0">
                        <a:latin typeface="Cambria Math" panose="02040503050406030204" pitchFamily="18" charset="0"/>
                      </a:rPr>
                      <m:t>=</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x</m:t>
                            </m:r>
                          </m:e>
                          <m:sub>
                            <m:r>
                              <m:rPr>
                                <m:sty m:val="p"/>
                              </m:rPr>
                              <a:rPr lang="en-US" b="0" i="0" smtClean="0">
                                <a:latin typeface="Cambria Math" panose="02040503050406030204" pitchFamily="18" charset="0"/>
                              </a:rPr>
                              <m:t>i</m:t>
                            </m:r>
                          </m:sub>
                        </m:sSub>
                        <m:r>
                          <a:rPr lang="en-US" b="0" i="0" smtClean="0">
                            <a:latin typeface="Cambria Math" panose="02040503050406030204" pitchFamily="18" charset="0"/>
                          </a:rPr>
                          <m:t>, </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y</m:t>
                            </m:r>
                          </m:e>
                          <m:sub>
                            <m:r>
                              <m:rPr>
                                <m:sty m:val="p"/>
                              </m:rPr>
                              <a:rPr lang="en-US" b="0" i="0" smtClean="0">
                                <a:latin typeface="Cambria Math" panose="02040503050406030204" pitchFamily="18" charset="0"/>
                              </a:rPr>
                              <m:t>i</m:t>
                            </m:r>
                          </m:sub>
                        </m:sSub>
                      </m:e>
                    </m:d>
                  </m:oMath>
                </a14:m>
                <a:r>
                  <a:rPr lang="en-US" dirty="0"/>
                  <a:t>, </a:t>
                </a:r>
                <a14:m>
                  <m:oMath xmlns:m="http://schemas.openxmlformats.org/officeDocument/2006/math">
                    <m:r>
                      <m:rPr>
                        <m:sty m:val="p"/>
                      </m:rPr>
                      <a:rPr lang="en-US">
                        <a:latin typeface="Cambria Math" panose="02040503050406030204" pitchFamily="18" charset="0"/>
                      </a:rPr>
                      <m:t>i</m:t>
                    </m:r>
                  </m:oMath>
                </a14:m>
                <a:r>
                  <a:rPr lang="en-US" dirty="0"/>
                  <a:t> is a particle number.   </a:t>
                </a:r>
              </a:p>
              <a:p>
                <a:pPr marL="742950" lvl="1" indent="-285750">
                  <a:buFont typeface="Arial" panose="020B0604020202020204" pitchFamily="34" charset="0"/>
                  <a:buChar char="•"/>
                </a:pPr>
                <a14:m>
                  <m:oMath xmlns:m="http://schemas.openxmlformats.org/officeDocument/2006/math">
                    <m:r>
                      <a:rPr lang="en-US" i="1">
                        <a:latin typeface="Cambria Math" panose="02040503050406030204" pitchFamily="18" charset="0"/>
                      </a:rPr>
                      <m:t>𝑠</m:t>
                    </m:r>
                  </m:oMath>
                </a14:m>
                <a:r>
                  <a:rPr lang="en-US" dirty="0"/>
                  <a:t> is a position along the beamline. </a:t>
                </a:r>
              </a:p>
            </p:txBody>
          </p:sp>
        </mc:Choice>
        <mc:Fallback xmlns="">
          <p:sp>
            <p:nvSpPr>
              <p:cNvPr id="45" name="TextBox 44">
                <a:extLst>
                  <a:ext uri="{FF2B5EF4-FFF2-40B4-BE49-F238E27FC236}">
                    <a16:creationId xmlns:a16="http://schemas.microsoft.com/office/drawing/2014/main" id="{E4C0E12D-655C-2240-9542-2A16CCA642C2}"/>
                  </a:ext>
                </a:extLst>
              </p:cNvPr>
              <p:cNvSpPr txBox="1">
                <a:spLocks noRot="1" noChangeAspect="1" noMove="1" noResize="1" noEditPoints="1" noAdjustHandles="1" noChangeArrowheads="1" noChangeShapeType="1" noTextEdit="1"/>
              </p:cNvSpPr>
              <p:nvPr/>
            </p:nvSpPr>
            <p:spPr>
              <a:xfrm>
                <a:off x="235760" y="1358249"/>
                <a:ext cx="3241504" cy="3693319"/>
              </a:xfrm>
              <a:prstGeom prst="rect">
                <a:avLst/>
              </a:prstGeom>
              <a:blipFill>
                <a:blip r:embed="rId3"/>
                <a:stretch>
                  <a:fillRect l="-1563" t="-685" r="-781" b="-1370"/>
                </a:stretch>
              </a:blipFill>
            </p:spPr>
            <p:txBody>
              <a:bodyPr/>
              <a:lstStyle/>
              <a:p>
                <a:r>
                  <a:rPr>
                    <a:noFill/>
                  </a:rPr>
                  <a:t> </a:t>
                </a:r>
              </a:p>
            </p:txBody>
          </p:sp>
        </mc:Fallback>
      </mc:AlternateContent>
      <p:grpSp>
        <p:nvGrpSpPr>
          <p:cNvPr id="8" name="Group 7">
            <a:extLst>
              <a:ext uri="{FF2B5EF4-FFF2-40B4-BE49-F238E27FC236}">
                <a16:creationId xmlns:a16="http://schemas.microsoft.com/office/drawing/2014/main" id="{30257DA8-4BB3-8B4F-A607-D3C909D196E4}"/>
              </a:ext>
            </a:extLst>
          </p:cNvPr>
          <p:cNvGrpSpPr/>
          <p:nvPr/>
        </p:nvGrpSpPr>
        <p:grpSpPr>
          <a:xfrm>
            <a:off x="4147876" y="1095633"/>
            <a:ext cx="8011048" cy="4966167"/>
            <a:chOff x="4147876" y="1095633"/>
            <a:chExt cx="8011048" cy="4966167"/>
          </a:xfrm>
        </p:grpSpPr>
        <p:grpSp>
          <p:nvGrpSpPr>
            <p:cNvPr id="7" name="Group 6">
              <a:extLst>
                <a:ext uri="{FF2B5EF4-FFF2-40B4-BE49-F238E27FC236}">
                  <a16:creationId xmlns:a16="http://schemas.microsoft.com/office/drawing/2014/main" id="{A9FFB841-C1E6-714D-B2CE-27AC8870EC6F}"/>
                </a:ext>
              </a:extLst>
            </p:cNvPr>
            <p:cNvGrpSpPr/>
            <p:nvPr/>
          </p:nvGrpSpPr>
          <p:grpSpPr>
            <a:xfrm>
              <a:off x="4147876" y="1095633"/>
              <a:ext cx="8011048" cy="4966167"/>
              <a:chOff x="2373464" y="1097617"/>
              <a:chExt cx="9817505" cy="5095988"/>
            </a:xfrm>
          </p:grpSpPr>
          <p:grpSp>
            <p:nvGrpSpPr>
              <p:cNvPr id="57" name="Group 56">
                <a:extLst>
                  <a:ext uri="{FF2B5EF4-FFF2-40B4-BE49-F238E27FC236}">
                    <a16:creationId xmlns:a16="http://schemas.microsoft.com/office/drawing/2014/main" id="{EAB24A01-0227-EA4A-91DC-A26BBE63AF3F}"/>
                  </a:ext>
                </a:extLst>
              </p:cNvPr>
              <p:cNvGrpSpPr/>
              <p:nvPr/>
            </p:nvGrpSpPr>
            <p:grpSpPr>
              <a:xfrm>
                <a:off x="3178915" y="1097617"/>
                <a:ext cx="9012054" cy="5095988"/>
                <a:chOff x="3193801" y="1097617"/>
                <a:chExt cx="9012054" cy="5095988"/>
              </a:xfrm>
            </p:grpSpPr>
            <p:grpSp>
              <p:nvGrpSpPr>
                <p:cNvPr id="50" name="Group 49">
                  <a:extLst>
                    <a:ext uri="{FF2B5EF4-FFF2-40B4-BE49-F238E27FC236}">
                      <a16:creationId xmlns:a16="http://schemas.microsoft.com/office/drawing/2014/main" id="{5B7AAB18-50F4-424C-B0D5-2E05E5BD3649}"/>
                    </a:ext>
                  </a:extLst>
                </p:cNvPr>
                <p:cNvGrpSpPr/>
                <p:nvPr/>
              </p:nvGrpSpPr>
              <p:grpSpPr>
                <a:xfrm>
                  <a:off x="3783159" y="1097617"/>
                  <a:ext cx="8422696" cy="5095988"/>
                  <a:chOff x="3768433" y="1125322"/>
                  <a:chExt cx="8422696" cy="5095988"/>
                </a:xfrm>
              </p:grpSpPr>
              <p:sp>
                <p:nvSpPr>
                  <p:cNvPr id="48" name="Rectangle 47">
                    <a:extLst>
                      <a:ext uri="{FF2B5EF4-FFF2-40B4-BE49-F238E27FC236}">
                        <a16:creationId xmlns:a16="http://schemas.microsoft.com/office/drawing/2014/main" id="{47F43479-DF97-D442-9C68-301D99DE5981}"/>
                      </a:ext>
                    </a:extLst>
                  </p:cNvPr>
                  <p:cNvSpPr/>
                  <p:nvPr/>
                </p:nvSpPr>
                <p:spPr>
                  <a:xfrm>
                    <a:off x="3768435" y="3340140"/>
                    <a:ext cx="8422694" cy="1763021"/>
                  </a:xfrm>
                  <a:prstGeom prst="rect">
                    <a:avLst/>
                  </a:prstGeom>
                  <a:solidFill>
                    <a:schemeClr val="accent4">
                      <a:lumMod val="20000"/>
                      <a:lumOff val="80000"/>
                      <a:alpha val="71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47" name="Rectangle 46">
                    <a:extLst>
                      <a:ext uri="{FF2B5EF4-FFF2-40B4-BE49-F238E27FC236}">
                        <a16:creationId xmlns:a16="http://schemas.microsoft.com/office/drawing/2014/main" id="{622B6C0C-8F17-1145-B5D2-1525E91D0B2B}"/>
                      </a:ext>
                    </a:extLst>
                  </p:cNvPr>
                  <p:cNvSpPr/>
                  <p:nvPr/>
                </p:nvSpPr>
                <p:spPr>
                  <a:xfrm>
                    <a:off x="3801176" y="1125322"/>
                    <a:ext cx="8230624" cy="1980589"/>
                  </a:xfrm>
                  <a:prstGeom prst="rect">
                    <a:avLst/>
                  </a:prstGeom>
                  <a:solidFill>
                    <a:schemeClr val="accent1">
                      <a:lumMod val="20000"/>
                      <a:lumOff val="80000"/>
                      <a:alpha val="74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nvGrpSpPr>
                  <p:cNvPr id="42" name="Group 41">
                    <a:extLst>
                      <a:ext uri="{FF2B5EF4-FFF2-40B4-BE49-F238E27FC236}">
                        <a16:creationId xmlns:a16="http://schemas.microsoft.com/office/drawing/2014/main" id="{2A7F1E73-FBE9-D64A-97B9-56AF97FE3E20}"/>
                      </a:ext>
                    </a:extLst>
                  </p:cNvPr>
                  <p:cNvGrpSpPr/>
                  <p:nvPr/>
                </p:nvGrpSpPr>
                <p:grpSpPr>
                  <a:xfrm>
                    <a:off x="3768433" y="1177639"/>
                    <a:ext cx="8383756" cy="5043671"/>
                    <a:chOff x="3664526" y="888770"/>
                    <a:chExt cx="8383756" cy="5027737"/>
                  </a:xfrm>
                </p:grpSpPr>
                <p:sp>
                  <p:nvSpPr>
                    <p:cNvPr id="12" name="Freeform 11">
                      <a:extLst>
                        <a:ext uri="{FF2B5EF4-FFF2-40B4-BE49-F238E27FC236}">
                          <a16:creationId xmlns:a16="http://schemas.microsoft.com/office/drawing/2014/main" id="{C74B124D-8157-3A46-8E60-6FE9EBCD6908}"/>
                        </a:ext>
                      </a:extLst>
                    </p:cNvPr>
                    <p:cNvSpPr/>
                    <p:nvPr/>
                  </p:nvSpPr>
                  <p:spPr>
                    <a:xfrm>
                      <a:off x="3664527" y="4224321"/>
                      <a:ext cx="7793181" cy="749458"/>
                    </a:xfrm>
                    <a:custGeom>
                      <a:avLst/>
                      <a:gdLst>
                        <a:gd name="connsiteX0" fmla="*/ 0 w 7924800"/>
                        <a:gd name="connsiteY0" fmla="*/ 804875 h 971130"/>
                        <a:gd name="connsiteX1" fmla="*/ 3796145 w 7924800"/>
                        <a:gd name="connsiteY1" fmla="*/ 1312 h 971130"/>
                        <a:gd name="connsiteX2" fmla="*/ 7924800 w 7924800"/>
                        <a:gd name="connsiteY2" fmla="*/ 971130 h 971130"/>
                      </a:gdLst>
                      <a:ahLst/>
                      <a:cxnLst>
                        <a:cxn ang="0">
                          <a:pos x="connsiteX0" y="connsiteY0"/>
                        </a:cxn>
                        <a:cxn ang="0">
                          <a:pos x="connsiteX1" y="connsiteY1"/>
                        </a:cxn>
                        <a:cxn ang="0">
                          <a:pos x="connsiteX2" y="connsiteY2"/>
                        </a:cxn>
                      </a:cxnLst>
                      <a:rect l="l" t="t" r="r" b="b"/>
                      <a:pathLst>
                        <a:path w="7924800" h="971130">
                          <a:moveTo>
                            <a:pt x="0" y="804875"/>
                          </a:moveTo>
                          <a:cubicBezTo>
                            <a:pt x="1237672" y="389239"/>
                            <a:pt x="2475345" y="-26397"/>
                            <a:pt x="3796145" y="1312"/>
                          </a:cubicBezTo>
                          <a:cubicBezTo>
                            <a:pt x="5116945" y="29021"/>
                            <a:pt x="6520872" y="500075"/>
                            <a:pt x="7924800" y="97113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3" name="Freeform 12">
                      <a:extLst>
                        <a:ext uri="{FF2B5EF4-FFF2-40B4-BE49-F238E27FC236}">
                          <a16:creationId xmlns:a16="http://schemas.microsoft.com/office/drawing/2014/main" id="{B9BBA789-C573-F84D-9649-577D3B9D51F7}"/>
                        </a:ext>
                      </a:extLst>
                    </p:cNvPr>
                    <p:cNvSpPr/>
                    <p:nvPr/>
                  </p:nvSpPr>
                  <p:spPr>
                    <a:xfrm rot="10800000">
                      <a:off x="3664526" y="2923307"/>
                      <a:ext cx="7841673" cy="639935"/>
                    </a:xfrm>
                    <a:custGeom>
                      <a:avLst/>
                      <a:gdLst>
                        <a:gd name="connsiteX0" fmla="*/ 0 w 7924800"/>
                        <a:gd name="connsiteY0" fmla="*/ 804875 h 971130"/>
                        <a:gd name="connsiteX1" fmla="*/ 3796145 w 7924800"/>
                        <a:gd name="connsiteY1" fmla="*/ 1312 h 971130"/>
                        <a:gd name="connsiteX2" fmla="*/ 7924800 w 7924800"/>
                        <a:gd name="connsiteY2" fmla="*/ 971130 h 971130"/>
                      </a:gdLst>
                      <a:ahLst/>
                      <a:cxnLst>
                        <a:cxn ang="0">
                          <a:pos x="connsiteX0" y="connsiteY0"/>
                        </a:cxn>
                        <a:cxn ang="0">
                          <a:pos x="connsiteX1" y="connsiteY1"/>
                        </a:cxn>
                        <a:cxn ang="0">
                          <a:pos x="connsiteX2" y="connsiteY2"/>
                        </a:cxn>
                      </a:cxnLst>
                      <a:rect l="l" t="t" r="r" b="b"/>
                      <a:pathLst>
                        <a:path w="7924800" h="971130">
                          <a:moveTo>
                            <a:pt x="0" y="804875"/>
                          </a:moveTo>
                          <a:cubicBezTo>
                            <a:pt x="1237672" y="389239"/>
                            <a:pt x="2475345" y="-26397"/>
                            <a:pt x="3796145" y="1312"/>
                          </a:cubicBezTo>
                          <a:cubicBezTo>
                            <a:pt x="5116945" y="29021"/>
                            <a:pt x="6520872" y="500075"/>
                            <a:pt x="7924800" y="97113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cxnSp>
                  <p:nvCxnSpPr>
                    <p:cNvPr id="15" name="Straight Connector 14">
                      <a:extLst>
                        <a:ext uri="{FF2B5EF4-FFF2-40B4-BE49-F238E27FC236}">
                          <a16:creationId xmlns:a16="http://schemas.microsoft.com/office/drawing/2014/main" id="{FBCCE3AB-FEB1-3346-A598-11F9184CD76A}"/>
                        </a:ext>
                      </a:extLst>
                    </p:cNvPr>
                    <p:cNvCxnSpPr/>
                    <p:nvPr/>
                  </p:nvCxnSpPr>
                  <p:spPr>
                    <a:xfrm>
                      <a:off x="4585855" y="2370439"/>
                      <a:ext cx="0" cy="3088253"/>
                    </a:xfrm>
                    <a:prstGeom prst="line">
                      <a:avLst/>
                    </a:prstGeom>
                    <a:ln w="38100">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470229E-B908-B543-95C9-F4DF5CEC22F1}"/>
                        </a:ext>
                      </a:extLst>
                    </p:cNvPr>
                    <p:cNvCxnSpPr/>
                    <p:nvPr/>
                  </p:nvCxnSpPr>
                  <p:spPr>
                    <a:xfrm>
                      <a:off x="6096000" y="2384286"/>
                      <a:ext cx="0" cy="3088253"/>
                    </a:xfrm>
                    <a:prstGeom prst="line">
                      <a:avLst/>
                    </a:prstGeom>
                    <a:ln w="38100">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521FFE8-34BE-E845-957B-C75BEBE6F37A}"/>
                        </a:ext>
                      </a:extLst>
                    </p:cNvPr>
                    <p:cNvCxnSpPr/>
                    <p:nvPr/>
                  </p:nvCxnSpPr>
                  <p:spPr>
                    <a:xfrm>
                      <a:off x="9476510" y="2449925"/>
                      <a:ext cx="0" cy="3088253"/>
                    </a:xfrm>
                    <a:prstGeom prst="line">
                      <a:avLst/>
                    </a:prstGeom>
                    <a:ln w="38100">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56C8C5A-05DB-FF41-A547-249E3E13B3BB}"/>
                        </a:ext>
                      </a:extLst>
                    </p:cNvPr>
                    <p:cNvCxnSpPr/>
                    <p:nvPr/>
                  </p:nvCxnSpPr>
                  <p:spPr>
                    <a:xfrm>
                      <a:off x="11097491" y="2384286"/>
                      <a:ext cx="0" cy="3088253"/>
                    </a:xfrm>
                    <a:prstGeom prst="line">
                      <a:avLst/>
                    </a:prstGeom>
                    <a:ln w="38100">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6E5AE47C-5641-704E-9320-FE86FD8CCD5A}"/>
                        </a:ext>
                      </a:extLst>
                    </p:cNvPr>
                    <p:cNvSpPr/>
                    <p:nvPr/>
                  </p:nvSpPr>
                  <p:spPr>
                    <a:xfrm>
                      <a:off x="3887956" y="3397648"/>
                      <a:ext cx="1397554" cy="971132"/>
                    </a:xfrm>
                    <a:prstGeom prst="ellipse">
                      <a:avLst/>
                    </a:prstGeom>
                    <a:gradFill>
                      <a:gsLst>
                        <a:gs pos="33000">
                          <a:srgbClr val="C00000"/>
                        </a:gs>
                        <a:gs pos="5000">
                          <a:srgbClr val="C00000"/>
                        </a:gs>
                        <a:gs pos="52000">
                          <a:srgbClr val="C00000"/>
                        </a:gs>
                        <a:gs pos="100000">
                          <a:schemeClr val="accent2">
                            <a:lumMod val="0"/>
                            <a:lumOff val="100000"/>
                            <a:alpha val="97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3" name="Oval 22">
                      <a:extLst>
                        <a:ext uri="{FF2B5EF4-FFF2-40B4-BE49-F238E27FC236}">
                          <a16:creationId xmlns:a16="http://schemas.microsoft.com/office/drawing/2014/main" id="{62541E5E-AFEA-394C-826A-95B84BABA328}"/>
                        </a:ext>
                      </a:extLst>
                    </p:cNvPr>
                    <p:cNvSpPr/>
                    <p:nvPr/>
                  </p:nvSpPr>
                  <p:spPr>
                    <a:xfrm>
                      <a:off x="5397223" y="3563244"/>
                      <a:ext cx="1397554" cy="639939"/>
                    </a:xfrm>
                    <a:prstGeom prst="ellipse">
                      <a:avLst/>
                    </a:prstGeom>
                    <a:gradFill>
                      <a:gsLst>
                        <a:gs pos="33000">
                          <a:srgbClr val="C00000"/>
                        </a:gs>
                        <a:gs pos="5000">
                          <a:srgbClr val="C00000"/>
                        </a:gs>
                        <a:gs pos="52000">
                          <a:srgbClr val="C00000"/>
                        </a:gs>
                        <a:gs pos="100000">
                          <a:schemeClr val="accent2">
                            <a:lumMod val="0"/>
                            <a:lumOff val="100000"/>
                            <a:alpha val="97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4" name="Oval 23">
                      <a:extLst>
                        <a:ext uri="{FF2B5EF4-FFF2-40B4-BE49-F238E27FC236}">
                          <a16:creationId xmlns:a16="http://schemas.microsoft.com/office/drawing/2014/main" id="{E4DFA435-3D6F-CF48-8C2B-BAE1D781DCD7}"/>
                        </a:ext>
                      </a:extLst>
                    </p:cNvPr>
                    <p:cNvSpPr/>
                    <p:nvPr/>
                  </p:nvSpPr>
                  <p:spPr>
                    <a:xfrm>
                      <a:off x="10222755" y="3470708"/>
                      <a:ext cx="1825527" cy="1046688"/>
                    </a:xfrm>
                    <a:prstGeom prst="ellipse">
                      <a:avLst/>
                    </a:prstGeom>
                    <a:gradFill>
                      <a:gsLst>
                        <a:gs pos="33000">
                          <a:srgbClr val="C00000"/>
                        </a:gs>
                        <a:gs pos="5000">
                          <a:srgbClr val="C00000"/>
                        </a:gs>
                        <a:gs pos="52000">
                          <a:srgbClr val="C00000"/>
                        </a:gs>
                        <a:gs pos="100000">
                          <a:schemeClr val="accent2">
                            <a:lumMod val="0"/>
                            <a:lumOff val="100000"/>
                            <a:alpha val="97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5" name="Oval 24">
                      <a:extLst>
                        <a:ext uri="{FF2B5EF4-FFF2-40B4-BE49-F238E27FC236}">
                          <a16:creationId xmlns:a16="http://schemas.microsoft.com/office/drawing/2014/main" id="{4CCC7F30-013B-B94B-B08D-12384383B9B5}"/>
                        </a:ext>
                      </a:extLst>
                    </p:cNvPr>
                    <p:cNvSpPr/>
                    <p:nvPr/>
                  </p:nvSpPr>
                  <p:spPr>
                    <a:xfrm>
                      <a:off x="8790712" y="3577957"/>
                      <a:ext cx="1397554" cy="768074"/>
                    </a:xfrm>
                    <a:prstGeom prst="ellipse">
                      <a:avLst/>
                    </a:prstGeom>
                    <a:gradFill>
                      <a:gsLst>
                        <a:gs pos="33000">
                          <a:srgbClr val="C00000"/>
                        </a:gs>
                        <a:gs pos="5000">
                          <a:srgbClr val="C00000"/>
                        </a:gs>
                        <a:gs pos="52000">
                          <a:srgbClr val="C00000"/>
                        </a:gs>
                        <a:gs pos="100000">
                          <a:schemeClr val="accent2">
                            <a:lumMod val="0"/>
                            <a:lumOff val="100000"/>
                            <a:alpha val="97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26" name="Picture 25">
                      <a:extLst>
                        <a:ext uri="{FF2B5EF4-FFF2-40B4-BE49-F238E27FC236}">
                          <a16:creationId xmlns:a16="http://schemas.microsoft.com/office/drawing/2014/main" id="{FFFC9CF6-9B99-0B4F-995B-5FFD0CB736FD}"/>
                        </a:ext>
                      </a:extLst>
                    </p:cNvPr>
                    <p:cNvPicPr>
                      <a:picLocks noChangeAspect="1"/>
                    </p:cNvPicPr>
                    <p:nvPr/>
                  </p:nvPicPr>
                  <p:blipFill rotWithShape="1">
                    <a:blip r:embed="rId4"/>
                    <a:srcRect r="73408"/>
                    <a:stretch/>
                  </p:blipFill>
                  <p:spPr>
                    <a:xfrm>
                      <a:off x="3724979" y="974354"/>
                      <a:ext cx="1583212" cy="1904372"/>
                    </a:xfrm>
                    <a:prstGeom prst="rect">
                      <a:avLst/>
                    </a:prstGeom>
                    <a:scene3d>
                      <a:camera prst="isometricRightUp"/>
                      <a:lightRig rig="threePt" dir="t"/>
                    </a:scene3d>
                  </p:spPr>
                </p:pic>
                <p:pic>
                  <p:nvPicPr>
                    <p:cNvPr id="27" name="Picture 26">
                      <a:extLst>
                        <a:ext uri="{FF2B5EF4-FFF2-40B4-BE49-F238E27FC236}">
                          <a16:creationId xmlns:a16="http://schemas.microsoft.com/office/drawing/2014/main" id="{E32547AA-53E6-E14B-A882-4C0D4A9B3A1D}"/>
                        </a:ext>
                      </a:extLst>
                    </p:cNvPr>
                    <p:cNvPicPr>
                      <a:picLocks noChangeAspect="1"/>
                    </p:cNvPicPr>
                    <p:nvPr/>
                  </p:nvPicPr>
                  <p:blipFill rotWithShape="1">
                    <a:blip r:embed="rId4"/>
                    <a:srcRect l="32968" r="38659"/>
                    <a:stretch/>
                  </p:blipFill>
                  <p:spPr>
                    <a:xfrm>
                      <a:off x="5189581" y="915987"/>
                      <a:ext cx="1689199" cy="1904372"/>
                    </a:xfrm>
                    <a:prstGeom prst="rect">
                      <a:avLst/>
                    </a:prstGeom>
                    <a:scene3d>
                      <a:camera prst="isometricRightUp"/>
                      <a:lightRig rig="threePt" dir="t"/>
                    </a:scene3d>
                  </p:spPr>
                </p:pic>
                <p:pic>
                  <p:nvPicPr>
                    <p:cNvPr id="28" name="Picture 27">
                      <a:extLst>
                        <a:ext uri="{FF2B5EF4-FFF2-40B4-BE49-F238E27FC236}">
                          <a16:creationId xmlns:a16="http://schemas.microsoft.com/office/drawing/2014/main" id="{946F3710-D42E-A441-80F7-D91D5E75BA8A}"/>
                        </a:ext>
                      </a:extLst>
                    </p:cNvPr>
                    <p:cNvPicPr>
                      <a:picLocks noChangeAspect="1"/>
                    </p:cNvPicPr>
                    <p:nvPr/>
                  </p:nvPicPr>
                  <p:blipFill rotWithShape="1">
                    <a:blip r:embed="rId4"/>
                    <a:srcRect l="66534" r="5093"/>
                    <a:stretch/>
                  </p:blipFill>
                  <p:spPr>
                    <a:xfrm>
                      <a:off x="8533556" y="908641"/>
                      <a:ext cx="1689199" cy="1904372"/>
                    </a:xfrm>
                    <a:prstGeom prst="rect">
                      <a:avLst/>
                    </a:prstGeom>
                    <a:scene3d>
                      <a:camera prst="isometricRightUp"/>
                      <a:lightRig rig="threePt" dir="t"/>
                    </a:scene3d>
                  </p:spPr>
                </p:pic>
                <p:pic>
                  <p:nvPicPr>
                    <p:cNvPr id="29" name="Picture 28">
                      <a:extLst>
                        <a:ext uri="{FF2B5EF4-FFF2-40B4-BE49-F238E27FC236}">
                          <a16:creationId xmlns:a16="http://schemas.microsoft.com/office/drawing/2014/main" id="{D74ECE53-65CF-0D49-96B8-A18C5C653B7E}"/>
                        </a:ext>
                      </a:extLst>
                    </p:cNvPr>
                    <p:cNvPicPr>
                      <a:picLocks noChangeAspect="1"/>
                    </p:cNvPicPr>
                    <p:nvPr/>
                  </p:nvPicPr>
                  <p:blipFill rotWithShape="1">
                    <a:blip r:embed="rId4"/>
                    <a:srcRect t="5355" r="73408"/>
                    <a:stretch/>
                  </p:blipFill>
                  <p:spPr>
                    <a:xfrm>
                      <a:off x="10259289" y="888770"/>
                      <a:ext cx="1583212" cy="1802402"/>
                    </a:xfrm>
                    <a:prstGeom prst="rect">
                      <a:avLst/>
                    </a:prstGeom>
                    <a:scene3d>
                      <a:camera prst="isometricRightUp"/>
                      <a:lightRig rig="threePt" dir="t"/>
                    </a:scene3d>
                  </p:spPr>
                </p:pic>
                <p:sp>
                  <p:nvSpPr>
                    <p:cNvPr id="30" name="TextBox 29">
                      <a:extLst>
                        <a:ext uri="{FF2B5EF4-FFF2-40B4-BE49-F238E27FC236}">
                          <a16:creationId xmlns:a16="http://schemas.microsoft.com/office/drawing/2014/main" id="{F944F304-1F13-3846-8C40-08FF1966ADE9}"/>
                        </a:ext>
                      </a:extLst>
                    </p:cNvPr>
                    <p:cNvSpPr txBox="1"/>
                    <p:nvPr/>
                  </p:nvSpPr>
                  <p:spPr>
                    <a:xfrm>
                      <a:off x="4193028" y="5541822"/>
                      <a:ext cx="834203" cy="369332"/>
                    </a:xfrm>
                    <a:prstGeom prst="rect">
                      <a:avLst/>
                    </a:prstGeom>
                    <a:noFill/>
                  </p:spPr>
                  <p:txBody>
                    <a:bodyPr wrap="none" rtlCol="0">
                      <a:spAutoFit/>
                    </a:bodyPr>
                    <a:lstStyle/>
                    <a:p>
                      <a:r>
                        <a:rPr lang="en-US" b="1" dirty="0"/>
                        <a:t>BTV50</a:t>
                      </a:r>
                      <a:endParaRPr b="1" dirty="0"/>
                    </a:p>
                  </p:txBody>
                </p:sp>
                <p:sp>
                  <p:nvSpPr>
                    <p:cNvPr id="32" name="TextBox 31">
                      <a:extLst>
                        <a:ext uri="{FF2B5EF4-FFF2-40B4-BE49-F238E27FC236}">
                          <a16:creationId xmlns:a16="http://schemas.microsoft.com/office/drawing/2014/main" id="{ECCD17BB-13D0-5D4B-9787-BD656436323B}"/>
                        </a:ext>
                      </a:extLst>
                    </p:cNvPr>
                    <p:cNvSpPr txBox="1"/>
                    <p:nvPr/>
                  </p:nvSpPr>
                  <p:spPr>
                    <a:xfrm>
                      <a:off x="5679860" y="5547175"/>
                      <a:ext cx="832279" cy="369332"/>
                    </a:xfrm>
                    <a:prstGeom prst="rect">
                      <a:avLst/>
                    </a:prstGeom>
                    <a:noFill/>
                  </p:spPr>
                  <p:txBody>
                    <a:bodyPr wrap="none" rtlCol="0">
                      <a:spAutoFit/>
                    </a:bodyPr>
                    <a:lstStyle/>
                    <a:p>
                      <a:r>
                        <a:rPr lang="en-US" b="1" dirty="0"/>
                        <a:t>BTV53</a:t>
                      </a:r>
                      <a:endParaRPr b="1" dirty="0"/>
                    </a:p>
                  </p:txBody>
                </p:sp>
                <p:sp>
                  <p:nvSpPr>
                    <p:cNvPr id="33" name="TextBox 32">
                      <a:extLst>
                        <a:ext uri="{FF2B5EF4-FFF2-40B4-BE49-F238E27FC236}">
                          <a16:creationId xmlns:a16="http://schemas.microsoft.com/office/drawing/2014/main" id="{7DC2EC7A-0F05-3341-9D44-8578EE6FB986}"/>
                        </a:ext>
                      </a:extLst>
                    </p:cNvPr>
                    <p:cNvSpPr txBox="1"/>
                    <p:nvPr/>
                  </p:nvSpPr>
                  <p:spPr>
                    <a:xfrm>
                      <a:off x="9073349" y="5521961"/>
                      <a:ext cx="849913" cy="369332"/>
                    </a:xfrm>
                    <a:prstGeom prst="rect">
                      <a:avLst/>
                    </a:prstGeom>
                    <a:noFill/>
                  </p:spPr>
                  <p:txBody>
                    <a:bodyPr wrap="none" rtlCol="0">
                      <a:spAutoFit/>
                    </a:bodyPr>
                    <a:lstStyle/>
                    <a:p>
                      <a:r>
                        <a:rPr lang="en-US" b="1" dirty="0"/>
                        <a:t>BTV26</a:t>
                      </a:r>
                      <a:endParaRPr b="1" dirty="0"/>
                    </a:p>
                  </p:txBody>
                </p:sp>
                <p:sp>
                  <p:nvSpPr>
                    <p:cNvPr id="34" name="TextBox 33">
                      <a:extLst>
                        <a:ext uri="{FF2B5EF4-FFF2-40B4-BE49-F238E27FC236}">
                          <a16:creationId xmlns:a16="http://schemas.microsoft.com/office/drawing/2014/main" id="{FFCFCAB9-B199-1B45-B965-A7012C72C28D}"/>
                        </a:ext>
                      </a:extLst>
                    </p:cNvPr>
                    <p:cNvSpPr txBox="1"/>
                    <p:nvPr/>
                  </p:nvSpPr>
                  <p:spPr>
                    <a:xfrm>
                      <a:off x="10872305" y="5532181"/>
                      <a:ext cx="497252" cy="369332"/>
                    </a:xfrm>
                    <a:prstGeom prst="rect">
                      <a:avLst/>
                    </a:prstGeom>
                    <a:noFill/>
                  </p:spPr>
                  <p:txBody>
                    <a:bodyPr wrap="none" rtlCol="0">
                      <a:spAutoFit/>
                    </a:bodyPr>
                    <a:lstStyle/>
                    <a:p>
                      <a:r>
                        <a:rPr lang="en-US" b="1" dirty="0"/>
                        <a:t>IS2</a:t>
                      </a:r>
                      <a:endParaRPr b="1" dirty="0"/>
                    </a:p>
                  </p:txBody>
                </p:sp>
                <p:cxnSp>
                  <p:nvCxnSpPr>
                    <p:cNvPr id="36" name="Straight Arrow Connector 35">
                      <a:extLst>
                        <a:ext uri="{FF2B5EF4-FFF2-40B4-BE49-F238E27FC236}">
                          <a16:creationId xmlns:a16="http://schemas.microsoft.com/office/drawing/2014/main" id="{DE38B914-C07A-CE4E-9BA2-6E21A5A27900}"/>
                        </a:ext>
                      </a:extLst>
                    </p:cNvPr>
                    <p:cNvCxnSpPr>
                      <a:cxnSpLocks/>
                    </p:cNvCxnSpPr>
                    <p:nvPr/>
                  </p:nvCxnSpPr>
                  <p:spPr>
                    <a:xfrm>
                      <a:off x="5280481" y="5070764"/>
                      <a:ext cx="5227616" cy="0"/>
                    </a:xfrm>
                    <a:prstGeom prst="straightConnector1">
                      <a:avLst/>
                    </a:prstGeom>
                    <a:ln w="79375">
                      <a:solidFill>
                        <a:schemeClr val="accent1">
                          <a:lumMod val="60000"/>
                          <a:lumOff val="40000"/>
                          <a:alpha val="19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F06D8AAF-5440-8C4E-96BD-7DAB58221E20}"/>
                        </a:ext>
                      </a:extLst>
                    </p:cNvPr>
                    <p:cNvSpPr txBox="1"/>
                    <p:nvPr/>
                  </p:nvSpPr>
                  <p:spPr>
                    <a:xfrm>
                      <a:off x="7321121" y="4638539"/>
                      <a:ext cx="1581794" cy="377789"/>
                    </a:xfrm>
                    <a:prstGeom prst="rect">
                      <a:avLst/>
                    </a:prstGeom>
                    <a:noFill/>
                  </p:spPr>
                  <p:txBody>
                    <a:bodyPr wrap="none" rtlCol="0">
                      <a:spAutoFit/>
                    </a:bodyPr>
                    <a:lstStyle/>
                    <a:p>
                      <a:r>
                        <a:rPr lang="en-US" b="1" dirty="0">
                          <a:solidFill>
                            <a:schemeClr val="accent1">
                              <a:lumMod val="60000"/>
                              <a:lumOff val="40000"/>
                              <a:alpha val="93000"/>
                            </a:schemeClr>
                          </a:solidFill>
                        </a:rPr>
                        <a:t>BEAMLINE</a:t>
                      </a:r>
                      <a:endParaRPr b="1" dirty="0">
                        <a:solidFill>
                          <a:schemeClr val="accent1">
                            <a:lumMod val="60000"/>
                            <a:lumOff val="40000"/>
                            <a:alpha val="93000"/>
                          </a:schemeClr>
                        </a:solidFill>
                      </a:endParaRPr>
                    </a:p>
                  </p:txBody>
                </p:sp>
                <p:sp>
                  <p:nvSpPr>
                    <p:cNvPr id="40" name="TextBox 39">
                      <a:extLst>
                        <a:ext uri="{FF2B5EF4-FFF2-40B4-BE49-F238E27FC236}">
                          <a16:creationId xmlns:a16="http://schemas.microsoft.com/office/drawing/2014/main" id="{BBE6CB85-285C-034A-B8AF-744C65AE3786}"/>
                        </a:ext>
                      </a:extLst>
                    </p:cNvPr>
                    <p:cNvSpPr txBox="1"/>
                    <p:nvPr/>
                  </p:nvSpPr>
                  <p:spPr>
                    <a:xfrm>
                      <a:off x="4446433" y="3687388"/>
                      <a:ext cx="425116" cy="369332"/>
                    </a:xfrm>
                    <a:prstGeom prst="rect">
                      <a:avLst/>
                    </a:prstGeom>
                    <a:noFill/>
                  </p:spPr>
                  <p:txBody>
                    <a:bodyPr wrap="none" rtlCol="0">
                      <a:spAutoFit/>
                    </a:bodyPr>
                    <a:lstStyle/>
                    <a:p>
                      <a:r>
                        <a:rPr lang="en-US" dirty="0"/>
                        <a:t>p+</a:t>
                      </a:r>
                      <a:endParaRPr dirty="0"/>
                    </a:p>
                  </p:txBody>
                </p:sp>
              </p:grpSp>
            </p:grpSp>
            <p:sp>
              <p:nvSpPr>
                <p:cNvPr id="51" name="Left Brace 50">
                  <a:extLst>
                    <a:ext uri="{FF2B5EF4-FFF2-40B4-BE49-F238E27FC236}">
                      <a16:creationId xmlns:a16="http://schemas.microsoft.com/office/drawing/2014/main" id="{EA63E92E-A3C4-BA46-BD62-D5103F1F6AD1}"/>
                    </a:ext>
                  </a:extLst>
                </p:cNvPr>
                <p:cNvSpPr/>
                <p:nvPr/>
              </p:nvSpPr>
              <p:spPr>
                <a:xfrm>
                  <a:off x="3581400" y="1565564"/>
                  <a:ext cx="248357" cy="1192032"/>
                </a:xfrm>
                <a:prstGeom prst="leftBrace">
                  <a:avLst/>
                </a:prstGeom>
                <a:ln w="317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52" name="TextBox 51">
                  <a:extLst>
                    <a:ext uri="{FF2B5EF4-FFF2-40B4-BE49-F238E27FC236}">
                      <a16:creationId xmlns:a16="http://schemas.microsoft.com/office/drawing/2014/main" id="{5B03886C-D43C-1146-A7B0-59EA7350DE84}"/>
                    </a:ext>
                  </a:extLst>
                </p:cNvPr>
                <p:cNvSpPr txBox="1"/>
                <p:nvPr/>
              </p:nvSpPr>
              <p:spPr>
                <a:xfrm rot="16200000">
                  <a:off x="3001152" y="1976914"/>
                  <a:ext cx="754630" cy="369332"/>
                </a:xfrm>
                <a:prstGeom prst="rect">
                  <a:avLst/>
                </a:prstGeom>
                <a:noFill/>
              </p:spPr>
              <p:txBody>
                <a:bodyPr wrap="none" rtlCol="0">
                  <a:spAutoFit/>
                </a:bodyPr>
                <a:lstStyle/>
                <a:p>
                  <a:r>
                    <a:rPr lang="en-US" b="1" dirty="0">
                      <a:solidFill>
                        <a:schemeClr val="accent1"/>
                      </a:solidFill>
                    </a:rPr>
                    <a:t>DATA</a:t>
                  </a:r>
                  <a:endParaRPr b="1" dirty="0">
                    <a:solidFill>
                      <a:schemeClr val="accent1"/>
                    </a:solidFill>
                  </a:endParaRPr>
                </a:p>
              </p:txBody>
            </p:sp>
            <p:sp>
              <p:nvSpPr>
                <p:cNvPr id="55" name="Left Brace 54">
                  <a:extLst>
                    <a:ext uri="{FF2B5EF4-FFF2-40B4-BE49-F238E27FC236}">
                      <a16:creationId xmlns:a16="http://schemas.microsoft.com/office/drawing/2014/main" id="{E85D40DF-066D-6148-BFA6-99D57A0F0BC3}"/>
                    </a:ext>
                  </a:extLst>
                </p:cNvPr>
                <p:cNvSpPr/>
                <p:nvPr/>
              </p:nvSpPr>
              <p:spPr>
                <a:xfrm>
                  <a:off x="3622963" y="3594048"/>
                  <a:ext cx="172274" cy="1261097"/>
                </a:xfrm>
                <a:prstGeom prst="leftBrace">
                  <a:avLst/>
                </a:prstGeom>
                <a:ln w="317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dirty="0"/>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E2885437-9A2A-BF4C-BF65-4ACC060D388B}"/>
                        </a:ext>
                      </a:extLst>
                    </p:cNvPr>
                    <p:cNvSpPr txBox="1"/>
                    <p:nvPr/>
                  </p:nvSpPr>
                  <p:spPr>
                    <a:xfrm rot="16200000">
                      <a:off x="2624451" y="4058666"/>
                      <a:ext cx="1536097" cy="395031"/>
                    </a:xfrm>
                    <a:prstGeom prst="rect">
                      <a:avLst/>
                    </a:prstGeom>
                    <a:noFill/>
                  </p:spPr>
                  <p:txBody>
                    <a:bodyPr wrap="none" rtlCol="0">
                      <a:spAutoFit/>
                    </a:bodyPr>
                    <a:lstStyle/>
                    <a:p>
                      <a:r>
                        <a:rPr lang="en-US" b="1" dirty="0">
                          <a:solidFill>
                            <a:schemeClr val="accent2"/>
                          </a:solidFill>
                        </a:rPr>
                        <a:t>MODEL: </a:t>
                      </a:r>
                      <a14:m>
                        <m:oMath xmlns:m="http://schemas.openxmlformats.org/officeDocument/2006/math">
                          <m:r>
                            <a:rPr lang="en-US" b="1" i="1">
                              <a:solidFill>
                                <a:schemeClr val="accent2"/>
                              </a:solidFill>
                              <a:latin typeface="Cambria Math" panose="02040503050406030204" pitchFamily="18" charset="0"/>
                            </a:rPr>
                            <m:t>𝝀</m:t>
                          </m:r>
                        </m:oMath>
                      </a14:m>
                      <a:r>
                        <a:rPr lang="en-US" b="1" dirty="0">
                          <a:solidFill>
                            <a:schemeClr val="accent2"/>
                          </a:solidFill>
                        </a:rPr>
                        <a:t>,</a:t>
                      </a:r>
                      <a:r>
                        <a:rPr lang="en-US" b="1" dirty="0">
                          <a:solidFill>
                            <a:schemeClr val="accent1"/>
                          </a:solidFill>
                        </a:rPr>
                        <a:t> </a:t>
                      </a:r>
                      <a14:m>
                        <m:oMath xmlns:m="http://schemas.openxmlformats.org/officeDocument/2006/math">
                          <m:r>
                            <a:rPr lang="en-US" b="1" i="1" smtClean="0">
                              <a:solidFill>
                                <a:schemeClr val="accent2"/>
                              </a:solidFill>
                              <a:latin typeface="Cambria Math" panose="02040503050406030204" pitchFamily="18" charset="0"/>
                            </a:rPr>
                            <m:t>𝜽</m:t>
                          </m:r>
                        </m:oMath>
                      </a14:m>
                      <a:r>
                        <a:rPr lang="en-US" b="1" dirty="0">
                          <a:solidFill>
                            <a:schemeClr val="accent2"/>
                          </a:solidFill>
                        </a:rPr>
                        <a:t> </a:t>
                      </a:r>
                      <a:endParaRPr b="1" dirty="0">
                        <a:solidFill>
                          <a:schemeClr val="accent2"/>
                        </a:solidFill>
                      </a:endParaRPr>
                    </a:p>
                  </p:txBody>
                </p:sp>
              </mc:Choice>
              <mc:Fallback xmlns="">
                <p:sp>
                  <p:nvSpPr>
                    <p:cNvPr id="56" name="TextBox 55">
                      <a:extLst>
                        <a:ext uri="{FF2B5EF4-FFF2-40B4-BE49-F238E27FC236}">
                          <a16:creationId xmlns:a16="http://schemas.microsoft.com/office/drawing/2014/main" id="{E2885437-9A2A-BF4C-BF65-4ACC060D388B}"/>
                        </a:ext>
                      </a:extLst>
                    </p:cNvPr>
                    <p:cNvSpPr txBox="1">
                      <a:spLocks noRot="1" noChangeAspect="1" noMove="1" noResize="1" noEditPoints="1" noAdjustHandles="1" noChangeArrowheads="1" noChangeShapeType="1" noTextEdit="1"/>
                    </p:cNvSpPr>
                    <p:nvPr/>
                  </p:nvSpPr>
                  <p:spPr>
                    <a:xfrm rot="16200000">
                      <a:off x="2624451" y="4058666"/>
                      <a:ext cx="1536097" cy="395031"/>
                    </a:xfrm>
                    <a:prstGeom prst="rect">
                      <a:avLst/>
                    </a:prstGeom>
                    <a:blipFill>
                      <a:blip r:embed="rId5"/>
                      <a:stretch>
                        <a:fillRect l="-6897" r="-27586" b="-2479"/>
                      </a:stretch>
                    </a:blipFill>
                  </p:spPr>
                  <p:txBody>
                    <a:bodyPr/>
                    <a:lstStyle/>
                    <a:p>
                      <a:r>
                        <a:rPr>
                          <a:noFill/>
                        </a:rPr>
                        <a:t> </a:t>
                      </a:r>
                    </a:p>
                  </p:txBody>
                </p:sp>
              </mc:Fallback>
            </mc:AlternateContent>
          </p:grpSp>
          <p:sp>
            <p:nvSpPr>
              <p:cNvPr id="2" name="Left Brace 1">
                <a:extLst>
                  <a:ext uri="{FF2B5EF4-FFF2-40B4-BE49-F238E27FC236}">
                    <a16:creationId xmlns:a16="http://schemas.microsoft.com/office/drawing/2014/main" id="{A9835C8C-1D41-B14B-A0DF-15457FE4C9C7}"/>
                  </a:ext>
                </a:extLst>
              </p:cNvPr>
              <p:cNvSpPr/>
              <p:nvPr/>
            </p:nvSpPr>
            <p:spPr>
              <a:xfrm>
                <a:off x="2903640" y="2222534"/>
                <a:ext cx="196848" cy="1980589"/>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F9DB76D-E4DF-2B43-9D8A-AE7DFD3466B6}"/>
                      </a:ext>
                    </a:extLst>
                  </p:cNvPr>
                  <p:cNvSpPr txBox="1"/>
                  <p:nvPr/>
                </p:nvSpPr>
                <p:spPr>
                  <a:xfrm rot="16200000">
                    <a:off x="2061167" y="2990862"/>
                    <a:ext cx="1024703"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i="1" smtClean="0">
                              <a:solidFill>
                                <a:schemeClr val="tx1"/>
                              </a:solidFill>
                              <a:latin typeface="Cambria Math" panose="02040503050406030204" pitchFamily="18" charset="0"/>
                            </a:rPr>
                            <m:t>𝑃</m:t>
                          </m:r>
                          <m:d>
                            <m:dPr>
                              <m:ctrlPr>
                                <a:rPr lang="en-US" sz="2000" i="1">
                                  <a:solidFill>
                                    <a:schemeClr val="tx1"/>
                                  </a:solidFill>
                                  <a:latin typeface="Cambria Math" panose="02040503050406030204" pitchFamily="18" charset="0"/>
                                </a:rPr>
                              </m:ctrlPr>
                            </m:dPr>
                            <m:e>
                              <m:r>
                                <a:rPr lang="en-US" sz="2000" b="1" i="1">
                                  <a:solidFill>
                                    <a:schemeClr val="accent2"/>
                                  </a:solidFill>
                                  <a:latin typeface="Cambria Math" panose="02040503050406030204" pitchFamily="18" charset="0"/>
                                </a:rPr>
                                <m:t>𝝀</m:t>
                              </m:r>
                            </m:e>
                            <m:e>
                              <m:r>
                                <a:rPr lang="en-US" sz="2000" i="1">
                                  <a:solidFill>
                                    <a:schemeClr val="accent1"/>
                                  </a:solidFill>
                                  <a:latin typeface="Cambria Math" panose="02040503050406030204" pitchFamily="18" charset="0"/>
                                </a:rPr>
                                <m:t>𝐷</m:t>
                              </m:r>
                            </m:e>
                          </m:d>
                        </m:oMath>
                      </m:oMathPara>
                    </a14:m>
                    <a:endParaRPr sz="2000" dirty="0"/>
                  </a:p>
                </p:txBody>
              </p:sp>
            </mc:Choice>
            <mc:Fallback xmlns="">
              <p:sp>
                <p:nvSpPr>
                  <p:cNvPr id="3" name="TextBox 2">
                    <a:extLst>
                      <a:ext uri="{FF2B5EF4-FFF2-40B4-BE49-F238E27FC236}">
                        <a16:creationId xmlns:a16="http://schemas.microsoft.com/office/drawing/2014/main" id="{2F9DB76D-E4DF-2B43-9D8A-AE7DFD3466B6}"/>
                      </a:ext>
                    </a:extLst>
                  </p:cNvPr>
                  <p:cNvSpPr txBox="1">
                    <a:spLocks noRot="1" noChangeAspect="1" noMove="1" noResize="1" noEditPoints="1" noAdjustHandles="1" noChangeArrowheads="1" noChangeShapeType="1" noTextEdit="1"/>
                  </p:cNvSpPr>
                  <p:nvPr/>
                </p:nvSpPr>
                <p:spPr>
                  <a:xfrm rot="16200000">
                    <a:off x="2061167" y="2990862"/>
                    <a:ext cx="1024703" cy="400110"/>
                  </a:xfrm>
                  <a:prstGeom prst="rect">
                    <a:avLst/>
                  </a:prstGeom>
                  <a:blipFill>
                    <a:blip r:embed="rId6"/>
                    <a:stretch>
                      <a:fillRect r="-3333"/>
                    </a:stretch>
                  </a:blipFill>
                </p:spPr>
                <p:txBody>
                  <a:bodyPr/>
                  <a:lstStyle/>
                  <a:p>
                    <a:r>
                      <a:rPr>
                        <a:noFill/>
                      </a:rPr>
                      <a:t> </a:t>
                    </a:r>
                  </a:p>
                </p:txBody>
              </p:sp>
            </mc:Fallback>
          </mc:AlternateContent>
        </p:grpSp>
        <p:sp>
          <p:nvSpPr>
            <p:cNvPr id="41" name="TextBox 40">
              <a:extLst>
                <a:ext uri="{FF2B5EF4-FFF2-40B4-BE49-F238E27FC236}">
                  <a16:creationId xmlns:a16="http://schemas.microsoft.com/office/drawing/2014/main" id="{24E0FC7B-6500-8B43-AB0A-91B3A3292CCC}"/>
                </a:ext>
              </a:extLst>
            </p:cNvPr>
            <p:cNvSpPr txBox="1"/>
            <p:nvPr/>
          </p:nvSpPr>
          <p:spPr>
            <a:xfrm>
              <a:off x="8478501" y="5316306"/>
              <a:ext cx="774251" cy="369332"/>
            </a:xfrm>
            <a:prstGeom prst="rect">
              <a:avLst/>
            </a:prstGeom>
            <a:noFill/>
          </p:spPr>
          <p:txBody>
            <a:bodyPr wrap="none" rtlCol="0">
              <a:spAutoFit/>
            </a:bodyPr>
            <a:lstStyle/>
            <a:p>
              <a:r>
                <a:rPr lang="en-US" b="1" dirty="0">
                  <a:solidFill>
                    <a:schemeClr val="accent1">
                      <a:lumMod val="50000"/>
                      <a:alpha val="93000"/>
                    </a:schemeClr>
                  </a:solidFill>
                </a:rPr>
                <a:t>S, [m]</a:t>
              </a:r>
              <a:endParaRPr b="1" dirty="0">
                <a:solidFill>
                  <a:schemeClr val="accent1">
                    <a:lumMod val="50000"/>
                    <a:alpha val="93000"/>
                  </a:schemeClr>
                </a:solidFill>
              </a:endParaRPr>
            </a:p>
          </p:txBody>
        </p:sp>
      </p:grpSp>
    </p:spTree>
    <p:extLst>
      <p:ext uri="{BB962C8B-B14F-4D97-AF65-F5344CB8AC3E}">
        <p14:creationId xmlns:p14="http://schemas.microsoft.com/office/powerpoint/2010/main" val="985726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9D8BCE82-B7FC-8340-B9DE-A47E20B90FB6}"/>
              </a:ext>
            </a:extLst>
          </p:cNvPr>
          <p:cNvSpPr/>
          <p:nvPr/>
        </p:nvSpPr>
        <p:spPr>
          <a:xfrm>
            <a:off x="347438" y="3339364"/>
            <a:ext cx="11605749" cy="2948314"/>
          </a:xfrm>
          <a:prstGeom prst="roundRect">
            <a:avLst/>
          </a:prstGeom>
          <a:solidFill>
            <a:schemeClr val="accent1">
              <a:lumMod val="40000"/>
              <a:lumOff val="60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4" name="Date Placeholder 3">
            <a:extLst>
              <a:ext uri="{FF2B5EF4-FFF2-40B4-BE49-F238E27FC236}">
                <a16:creationId xmlns:a16="http://schemas.microsoft.com/office/drawing/2014/main" id="{64DA737D-15DF-214C-9A04-E974CA673BBF}"/>
              </a:ext>
            </a:extLst>
          </p:cNvPr>
          <p:cNvSpPr>
            <a:spLocks noGrp="1"/>
          </p:cNvSpPr>
          <p:nvPr>
            <p:ph type="dt" sz="half" idx="10"/>
          </p:nvPr>
        </p:nvSpPr>
        <p:spPr/>
        <p:txBody>
          <a:bodyPr/>
          <a:lstStyle/>
          <a:p>
            <a:r>
              <a:rPr lang="de-DE"/>
              <a:t>13.08.2019</a:t>
            </a:r>
            <a:endParaRPr lang="en-US" dirty="0"/>
          </a:p>
        </p:txBody>
      </p:sp>
      <p:sp>
        <p:nvSpPr>
          <p:cNvPr id="5" name="Footer Placeholder 4">
            <a:extLst>
              <a:ext uri="{FF2B5EF4-FFF2-40B4-BE49-F238E27FC236}">
                <a16:creationId xmlns:a16="http://schemas.microsoft.com/office/drawing/2014/main" id="{3923DBFC-965B-F746-98DF-96544D6CE419}"/>
              </a:ext>
            </a:extLst>
          </p:cNvPr>
          <p:cNvSpPr>
            <a:spLocks noGrp="1"/>
          </p:cNvSpPr>
          <p:nvPr>
            <p:ph type="ftr" sz="quarter" idx="11"/>
          </p:nvPr>
        </p:nvSpPr>
        <p:spPr/>
        <p:txBody>
          <a:bodyPr/>
          <a:lstStyle/>
          <a:p>
            <a:r>
              <a:rPr lang="en"/>
              <a:t>Application of Parallel MCMC Sampling for Proton Bunch Analysis in the AWAKE Experiment </a:t>
            </a:r>
            <a:endParaRPr lang="en-US"/>
          </a:p>
        </p:txBody>
      </p:sp>
      <p:sp>
        <p:nvSpPr>
          <p:cNvPr id="6" name="Slide Number Placeholder 5">
            <a:extLst>
              <a:ext uri="{FF2B5EF4-FFF2-40B4-BE49-F238E27FC236}">
                <a16:creationId xmlns:a16="http://schemas.microsoft.com/office/drawing/2014/main" id="{96AD5C69-A822-DC4B-9E07-13ABD86C086D}"/>
              </a:ext>
            </a:extLst>
          </p:cNvPr>
          <p:cNvSpPr>
            <a:spLocks noGrp="1"/>
          </p:cNvSpPr>
          <p:nvPr>
            <p:ph type="sldNum" sz="quarter" idx="12"/>
          </p:nvPr>
        </p:nvSpPr>
        <p:spPr/>
        <p:txBody>
          <a:bodyPr/>
          <a:lstStyle/>
          <a:p>
            <a:fld id="{2C9E69F3-FDD2-AA48-8EEE-76F2CC8FE055}" type="slidenum">
              <a:rPr lang="en-US" smtClean="0"/>
              <a:t>9</a:t>
            </a:fld>
            <a:endParaRPr lang="en-US"/>
          </a:p>
        </p:txBody>
      </p:sp>
      <p:sp>
        <p:nvSpPr>
          <p:cNvPr id="43" name="Title 1">
            <a:extLst>
              <a:ext uri="{FF2B5EF4-FFF2-40B4-BE49-F238E27FC236}">
                <a16:creationId xmlns:a16="http://schemas.microsoft.com/office/drawing/2014/main" id="{2C48A052-0FEF-C94B-A48D-4CAF26D81271}"/>
              </a:ext>
            </a:extLst>
          </p:cNvPr>
          <p:cNvSpPr>
            <a:spLocks noGrp="1"/>
          </p:cNvSpPr>
          <p:nvPr>
            <p:ph type="title"/>
          </p:nvPr>
        </p:nvSpPr>
        <p:spPr>
          <a:xfrm>
            <a:off x="132490" y="50285"/>
            <a:ext cx="10515600" cy="1325563"/>
          </a:xfrm>
        </p:spPr>
        <p:txBody>
          <a:bodyPr/>
          <a:lstStyle/>
          <a:p>
            <a:r>
              <a:rPr lang="en-US" b="1" dirty="0"/>
              <a:t>Particle Propagation Model</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04B06FA-843D-E14C-A06B-E91D64087400}"/>
                  </a:ext>
                </a:extLst>
              </p:cNvPr>
              <p:cNvSpPr txBox="1"/>
              <p:nvPr/>
            </p:nvSpPr>
            <p:spPr>
              <a:xfrm>
                <a:off x="325794" y="1204805"/>
                <a:ext cx="5138394" cy="369332"/>
              </a:xfrm>
              <a:prstGeom prst="rect">
                <a:avLst/>
              </a:prstGeom>
              <a:noFill/>
            </p:spPr>
            <p:txBody>
              <a:bodyPr wrap="none" rtlCol="0">
                <a:spAutoFit/>
              </a:bodyPr>
              <a:lstStyle/>
              <a:p>
                <a:r>
                  <a:rPr lang="en-US" dirty="0"/>
                  <a:t>Envelope equation that describes evolution of </a:t>
                </a:r>
                <a14:m>
                  <m:oMath xmlns:m="http://schemas.openxmlformats.org/officeDocument/2006/math">
                    <m:r>
                      <a:rPr lang="en-US" b="0" i="1" smtClean="0">
                        <a:latin typeface="Cambria Math" panose="02040503050406030204" pitchFamily="18" charset="0"/>
                      </a:rPr>
                      <m:t>𝜎</m:t>
                    </m:r>
                    <m:d>
                      <m:dPr>
                        <m:ctrlPr>
                          <a:rPr lang="en-US" b="0" i="1" smtClean="0">
                            <a:latin typeface="Cambria Math" panose="02040503050406030204" pitchFamily="18" charset="0"/>
                          </a:rPr>
                        </m:ctrlPr>
                      </m:dPr>
                      <m:e>
                        <m:r>
                          <a:rPr lang="en-US" b="0" i="1" smtClean="0">
                            <a:latin typeface="Cambria Math" panose="02040503050406030204" pitchFamily="18" charset="0"/>
                          </a:rPr>
                          <m:t>𝑠</m:t>
                        </m:r>
                      </m:e>
                    </m:d>
                    <m:r>
                      <a:rPr lang="en-US" b="0" i="0" smtClean="0">
                        <a:latin typeface="Cambria Math" panose="02040503050406030204" pitchFamily="18" charset="0"/>
                      </a:rPr>
                      <m:t>: </m:t>
                    </m:r>
                  </m:oMath>
                </a14:m>
                <a:endParaRPr dirty="0"/>
              </a:p>
            </p:txBody>
          </p:sp>
        </mc:Choice>
        <mc:Fallback xmlns="">
          <p:sp>
            <p:nvSpPr>
              <p:cNvPr id="2" name="TextBox 1">
                <a:extLst>
                  <a:ext uri="{FF2B5EF4-FFF2-40B4-BE49-F238E27FC236}">
                    <a16:creationId xmlns:a16="http://schemas.microsoft.com/office/drawing/2014/main" id="{904B06FA-843D-E14C-A06B-E91D64087400}"/>
                  </a:ext>
                </a:extLst>
              </p:cNvPr>
              <p:cNvSpPr txBox="1">
                <a:spLocks noRot="1" noChangeAspect="1" noMove="1" noResize="1" noEditPoints="1" noAdjustHandles="1" noChangeArrowheads="1" noChangeShapeType="1" noTextEdit="1"/>
              </p:cNvSpPr>
              <p:nvPr/>
            </p:nvSpPr>
            <p:spPr>
              <a:xfrm>
                <a:off x="325794" y="1204805"/>
                <a:ext cx="5138394" cy="369332"/>
              </a:xfrm>
              <a:prstGeom prst="rect">
                <a:avLst/>
              </a:prstGeom>
              <a:blipFill>
                <a:blip r:embed="rId2"/>
                <a:stretch>
                  <a:fillRect l="-988" t="-6667" b="-23333"/>
                </a:stretch>
              </a:blipFill>
            </p:spPr>
            <p:txBody>
              <a:bodyPr/>
              <a:lstStyle/>
              <a:p>
                <a:r>
                  <a:rPr>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60DFA660-9F68-DE46-8379-C18253EDD6EE}"/>
                  </a:ext>
                </a:extLst>
              </p:cNvPr>
              <p:cNvSpPr/>
              <p:nvPr/>
            </p:nvSpPr>
            <p:spPr>
              <a:xfrm>
                <a:off x="3007016" y="1561229"/>
                <a:ext cx="3755836" cy="374783"/>
              </a:xfrm>
              <a:prstGeom prst="rect">
                <a:avLst/>
              </a:prstGeom>
            </p:spPr>
            <p:txBody>
              <a:bodyPr wrap="none">
                <a:spAutoFit/>
              </a:bodyPr>
              <a:lstStyle/>
              <a:p>
                <a14:m>
                  <m:oMath xmlns:m="http://schemas.openxmlformats.org/officeDocument/2006/math">
                    <m:sSup>
                      <m:sSupPr>
                        <m:ctrlPr>
                          <a:rPr lang="en-US" i="1" smtClean="0">
                            <a:latin typeface="Cambria Math" panose="02040503050406030204" pitchFamily="18" charset="0"/>
                          </a:rPr>
                        </m:ctrlPr>
                      </m:sSupPr>
                      <m:e>
                        <m:r>
                          <a:rPr lang="en-US" b="1" i="1">
                            <a:latin typeface="Cambria Math" panose="02040503050406030204" pitchFamily="18" charset="0"/>
                          </a:rPr>
                          <m:t>𝝈</m:t>
                        </m:r>
                        <m:r>
                          <a:rPr lang="en-US" i="1">
                            <a:latin typeface="Cambria Math" panose="02040503050406030204" pitchFamily="18" charset="0"/>
                          </a:rPr>
                          <m:t>(</m:t>
                        </m:r>
                        <m:r>
                          <a:rPr lang="en-US" i="1">
                            <a:latin typeface="Cambria Math" panose="02040503050406030204" pitchFamily="18" charset="0"/>
                          </a:rPr>
                          <m:t>𝑠</m:t>
                        </m:r>
                        <m:r>
                          <a:rPr lang="en-US" i="1">
                            <a:latin typeface="Cambria Math" panose="02040503050406030204" pitchFamily="18" charset="0"/>
                          </a:rPr>
                          <m:t>)</m:t>
                        </m:r>
                      </m:e>
                      <m:sup>
                        <m:r>
                          <a:rPr lang="en-US" i="1">
                            <a:latin typeface="Cambria Math" panose="02040503050406030204" pitchFamily="18" charset="0"/>
                          </a:rPr>
                          <m:t>2</m:t>
                        </m:r>
                      </m:sup>
                    </m:s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b="1" i="1">
                            <a:latin typeface="Cambria Math" panose="02040503050406030204" pitchFamily="18" charset="0"/>
                          </a:rPr>
                          <m:t>𝝈</m:t>
                        </m:r>
                      </m:e>
                      <m:sub>
                        <m:r>
                          <a:rPr lang="en-US" i="1">
                            <a:latin typeface="Cambria Math" panose="02040503050406030204" pitchFamily="18" charset="0"/>
                          </a:rPr>
                          <m:t>0</m:t>
                        </m:r>
                      </m:sub>
                      <m:sup>
                        <m:r>
                          <a:rPr lang="en-US" i="1">
                            <a:latin typeface="Cambria Math" panose="02040503050406030204" pitchFamily="18" charset="0"/>
                          </a:rPr>
                          <m:t>2</m:t>
                        </m:r>
                      </m:sup>
                    </m:sSubSup>
                    <m:r>
                      <a:rPr lang="en-US" i="1">
                        <a:latin typeface="Cambria Math" panose="02040503050406030204" pitchFamily="18" charset="0"/>
                      </a:rPr>
                      <m:t>−2 </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𝑤𝑎𝑖𝑠𝑡</m:t>
                        </m:r>
                      </m:sub>
                    </m:sSub>
                    <m:sSup>
                      <m:sSupPr>
                        <m:ctrlPr>
                          <a:rPr lang="en-US" b="0" i="1" smtClean="0">
                            <a:latin typeface="Cambria Math" panose="02040503050406030204" pitchFamily="18" charset="0"/>
                          </a:rPr>
                        </m:ctrlPr>
                      </m:sSupPr>
                      <m:e>
                        <m:r>
                          <a:rPr lang="en-US" b="1" i="1" smtClean="0">
                            <a:latin typeface="Cambria Math" panose="02040503050406030204" pitchFamily="18" charset="0"/>
                          </a:rPr>
                          <m:t>𝝈</m:t>
                        </m:r>
                      </m:e>
                      <m:sup>
                        <m:r>
                          <a:rPr lang="en-US" b="0" i="1" smtClean="0">
                            <a:latin typeface="Cambria Math" panose="02040503050406030204" pitchFamily="18" charset="0"/>
                          </a:rPr>
                          <m:t>′2</m:t>
                        </m:r>
                      </m:sup>
                    </m:sSup>
                    <m:r>
                      <a:rPr lang="en-US" i="1">
                        <a:latin typeface="Cambria Math" panose="02040503050406030204" pitchFamily="18" charset="0"/>
                      </a:rPr>
                      <m:t>𝑠</m:t>
                    </m:r>
                    <m:r>
                      <a:rPr lang="en-US" i="1">
                        <a:latin typeface="Cambria Math" panose="02040503050406030204" pitchFamily="18" charset="0"/>
                      </a:rPr>
                      <m:t>+</m:t>
                    </m:r>
                    <m:sSup>
                      <m:sSupPr>
                        <m:ctrlPr>
                          <a:rPr lang="en-US" b="0" i="1" smtClean="0">
                            <a:latin typeface="Cambria Math" panose="02040503050406030204" pitchFamily="18" charset="0"/>
                          </a:rPr>
                        </m:ctrlPr>
                      </m:sSupPr>
                      <m:e>
                        <m:r>
                          <a:rPr lang="en-US" b="1" i="1">
                            <a:latin typeface="Cambria Math" panose="02040503050406030204" pitchFamily="18" charset="0"/>
                          </a:rPr>
                          <m:t>𝝈</m:t>
                        </m:r>
                      </m:e>
                      <m:sup>
                        <m:r>
                          <a:rPr lang="en-US" b="0" i="1" smtClean="0">
                            <a:latin typeface="Cambria Math" panose="02040503050406030204" pitchFamily="18" charset="0"/>
                          </a:rPr>
                          <m:t>′2</m:t>
                        </m:r>
                      </m:sup>
                    </m:sSup>
                    <m:sSup>
                      <m:sSupPr>
                        <m:ctrlPr>
                          <a:rPr lang="en-US" b="0" i="1" smtClean="0">
                            <a:latin typeface="Cambria Math" panose="02040503050406030204" pitchFamily="18" charset="0"/>
                          </a:rPr>
                        </m:ctrlPr>
                      </m:sSupPr>
                      <m:e>
                        <m:r>
                          <a:rPr lang="en-US" i="1">
                            <a:latin typeface="Cambria Math" panose="02040503050406030204" pitchFamily="18" charset="0"/>
                          </a:rPr>
                          <m:t>𝑠</m:t>
                        </m:r>
                      </m:e>
                      <m:sup>
                        <m:r>
                          <a:rPr lang="en-US" b="0" i="1" smtClean="0">
                            <a:latin typeface="Cambria Math" panose="02040503050406030204" pitchFamily="18" charset="0"/>
                          </a:rPr>
                          <m:t>2</m:t>
                        </m:r>
                      </m:sup>
                    </m:sSup>
                  </m:oMath>
                </a14:m>
                <a:r>
                  <a:rPr lang="en-US" dirty="0"/>
                  <a:t>.</a:t>
                </a:r>
              </a:p>
            </p:txBody>
          </p:sp>
        </mc:Choice>
        <mc:Fallback xmlns="">
          <p:sp>
            <p:nvSpPr>
              <p:cNvPr id="3" name="Rectangle 2">
                <a:extLst>
                  <a:ext uri="{FF2B5EF4-FFF2-40B4-BE49-F238E27FC236}">
                    <a16:creationId xmlns:a16="http://schemas.microsoft.com/office/drawing/2014/main" id="{60DFA660-9F68-DE46-8379-C18253EDD6EE}"/>
                  </a:ext>
                </a:extLst>
              </p:cNvPr>
              <p:cNvSpPr>
                <a:spLocks noRot="1" noChangeAspect="1" noMove="1" noResize="1" noEditPoints="1" noAdjustHandles="1" noChangeArrowheads="1" noChangeShapeType="1" noTextEdit="1"/>
              </p:cNvSpPr>
              <p:nvPr/>
            </p:nvSpPr>
            <p:spPr>
              <a:xfrm>
                <a:off x="3007016" y="1561229"/>
                <a:ext cx="3755836" cy="374783"/>
              </a:xfrm>
              <a:prstGeom prst="rect">
                <a:avLst/>
              </a:prstGeom>
              <a:blipFill>
                <a:blip r:embed="rId3"/>
                <a:stretch>
                  <a:fillRect t="-6667" b="-23333"/>
                </a:stretch>
              </a:blipFill>
            </p:spPr>
            <p:txBody>
              <a:bodyPr/>
              <a:lstStyle/>
              <a:p>
                <a:r>
                  <a:rPr>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26BE458B-029D-4B48-A039-579B8F396B48}"/>
                  </a:ext>
                </a:extLst>
              </p:cNvPr>
              <p:cNvSpPr/>
              <p:nvPr/>
            </p:nvSpPr>
            <p:spPr>
              <a:xfrm>
                <a:off x="348685" y="2139433"/>
                <a:ext cx="6465429" cy="923330"/>
              </a:xfrm>
              <a:prstGeom prst="rect">
                <a:avLst/>
              </a:prstGeom>
            </p:spPr>
            <p:txBody>
              <a:bodyPr wrap="square">
                <a:spAutoFit/>
              </a:bodyPr>
              <a:lstStyle/>
              <a:p>
                <a:r>
                  <a:rPr lang="en-US" dirty="0"/>
                  <a:t>Where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𝜎</m:t>
                        </m:r>
                      </m:e>
                      <m:sup>
                        <m:r>
                          <a:rPr lang="en-US" i="1">
                            <a:latin typeface="Cambria Math" panose="02040503050406030204" pitchFamily="18" charset="0"/>
                          </a:rPr>
                          <m:t>′</m:t>
                        </m:r>
                      </m:sup>
                    </m:sSup>
                    <m:r>
                      <a:rPr lang="en-US" i="1">
                        <a:latin typeface="Cambria Math" panose="02040503050406030204" pitchFamily="18" charset="0"/>
                      </a:rPr>
                      <m:t> </m:t>
                    </m:r>
                  </m:oMath>
                </a14:m>
                <a:r>
                  <a:rPr lang="en-US" dirty="0"/>
                  <a:t> is the angular spread. Probability distribution of a proton bunch:</a:t>
                </a:r>
              </a:p>
              <a:p>
                <a:endParaRPr lang="en-US" dirty="0"/>
              </a:p>
            </p:txBody>
          </p:sp>
        </mc:Choice>
        <mc:Fallback xmlns="">
          <p:sp>
            <p:nvSpPr>
              <p:cNvPr id="7" name="Rectangle 6">
                <a:extLst>
                  <a:ext uri="{FF2B5EF4-FFF2-40B4-BE49-F238E27FC236}">
                    <a16:creationId xmlns:a16="http://schemas.microsoft.com/office/drawing/2014/main" id="{26BE458B-029D-4B48-A039-579B8F396B48}"/>
                  </a:ext>
                </a:extLst>
              </p:cNvPr>
              <p:cNvSpPr>
                <a:spLocks noRot="1" noChangeAspect="1" noMove="1" noResize="1" noEditPoints="1" noAdjustHandles="1" noChangeArrowheads="1" noChangeShapeType="1" noTextEdit="1"/>
              </p:cNvSpPr>
              <p:nvPr/>
            </p:nvSpPr>
            <p:spPr>
              <a:xfrm>
                <a:off x="348685" y="2139433"/>
                <a:ext cx="6465429" cy="923330"/>
              </a:xfrm>
              <a:prstGeom prst="rect">
                <a:avLst/>
              </a:prstGeom>
              <a:blipFill>
                <a:blip r:embed="rId4"/>
                <a:stretch>
                  <a:fillRect l="-587" t="-2740"/>
                </a:stretch>
              </a:blipFill>
            </p:spPr>
            <p:txBody>
              <a:bodyPr/>
              <a:lstStyle/>
              <a:p>
                <a:r>
                  <a:rPr>
                    <a:noFill/>
                  </a:rPr>
                  <a:t> </a:t>
                </a:r>
              </a:p>
            </p:txBody>
          </p:sp>
        </mc:Fallback>
      </mc:AlternateContent>
      <p:pic>
        <p:nvPicPr>
          <p:cNvPr id="19" name="Picture 18">
            <a:extLst>
              <a:ext uri="{FF2B5EF4-FFF2-40B4-BE49-F238E27FC236}">
                <a16:creationId xmlns:a16="http://schemas.microsoft.com/office/drawing/2014/main" id="{37A4A7AE-3DBE-644A-9AEC-9DE61917FD9E}"/>
              </a:ext>
            </a:extLst>
          </p:cNvPr>
          <p:cNvPicPr>
            <a:picLocks noChangeAspect="1"/>
          </p:cNvPicPr>
          <p:nvPr/>
        </p:nvPicPr>
        <p:blipFill>
          <a:blip r:embed="rId5"/>
          <a:stretch>
            <a:fillRect/>
          </a:stretch>
        </p:blipFill>
        <p:spPr>
          <a:xfrm>
            <a:off x="418727" y="3428999"/>
            <a:ext cx="3857541" cy="2730619"/>
          </a:xfrm>
          <a:prstGeom prst="rect">
            <a:avLst/>
          </a:prstGeom>
        </p:spPr>
      </p:pic>
      <p:pic>
        <p:nvPicPr>
          <p:cNvPr id="20" name="Picture 19">
            <a:extLst>
              <a:ext uri="{FF2B5EF4-FFF2-40B4-BE49-F238E27FC236}">
                <a16:creationId xmlns:a16="http://schemas.microsoft.com/office/drawing/2014/main" id="{26ACED8E-A8FC-1244-B921-6810F14EA755}"/>
              </a:ext>
            </a:extLst>
          </p:cNvPr>
          <p:cNvPicPr>
            <a:picLocks noChangeAspect="1"/>
          </p:cNvPicPr>
          <p:nvPr/>
        </p:nvPicPr>
        <p:blipFill>
          <a:blip r:embed="rId6"/>
          <a:stretch>
            <a:fillRect/>
          </a:stretch>
        </p:blipFill>
        <p:spPr>
          <a:xfrm>
            <a:off x="4444041" y="3469645"/>
            <a:ext cx="3761424" cy="2662580"/>
          </a:xfrm>
          <a:prstGeom prst="rect">
            <a:avLst/>
          </a:prstGeom>
        </p:spPr>
      </p:pic>
      <p:pic>
        <p:nvPicPr>
          <p:cNvPr id="21" name="Picture 20">
            <a:extLst>
              <a:ext uri="{FF2B5EF4-FFF2-40B4-BE49-F238E27FC236}">
                <a16:creationId xmlns:a16="http://schemas.microsoft.com/office/drawing/2014/main" id="{CB80E32B-2F81-804A-9007-F4F9DE64554B}"/>
              </a:ext>
            </a:extLst>
          </p:cNvPr>
          <p:cNvPicPr>
            <a:picLocks noChangeAspect="1"/>
          </p:cNvPicPr>
          <p:nvPr/>
        </p:nvPicPr>
        <p:blipFill>
          <a:blip r:embed="rId7"/>
          <a:stretch>
            <a:fillRect/>
          </a:stretch>
        </p:blipFill>
        <p:spPr>
          <a:xfrm>
            <a:off x="8373238" y="3429000"/>
            <a:ext cx="3412176" cy="2754984"/>
          </a:xfrm>
          <a:prstGeom prst="rect">
            <a:avLst/>
          </a:prstGeom>
        </p:spPr>
      </p:pic>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A190D4AF-BE58-CC47-9141-47A374F9D42E}"/>
                  </a:ext>
                </a:extLst>
              </p:cNvPr>
              <p:cNvSpPr/>
              <p:nvPr/>
            </p:nvSpPr>
            <p:spPr>
              <a:xfrm>
                <a:off x="2812397" y="2381445"/>
                <a:ext cx="4990597" cy="781624"/>
              </a:xfrm>
              <a:prstGeom prst="rect">
                <a:avLst/>
              </a:prstGeom>
            </p:spPr>
            <p:txBody>
              <a:bodyPr wrap="none">
                <a:spAutoFit/>
              </a:bodyPr>
              <a:lstStyle/>
              <a:p>
                <a14:m>
                  <m:oMath xmlns:m="http://schemas.openxmlformats.org/officeDocument/2006/math">
                    <m:r>
                      <a:rPr lang="en-US" i="1">
                        <a:latin typeface="Cambria Math" panose="02040503050406030204" pitchFamily="18" charset="0"/>
                      </a:rPr>
                      <m:t>𝑃</m:t>
                    </m:r>
                    <m:d>
                      <m:dPr>
                        <m:ctrlPr>
                          <a:rPr lang="en-US" i="1" smtClean="0">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e>
                      <m:e>
                        <m:r>
                          <a:rPr lang="en-US" b="1" i="1">
                            <a:latin typeface="Cambria Math" panose="02040503050406030204" pitchFamily="18" charset="0"/>
                          </a:rPr>
                          <m:t>𝝈</m:t>
                        </m:r>
                        <m:d>
                          <m:dPr>
                            <m:ctrlPr>
                              <a:rPr lang="en-US" i="1">
                                <a:latin typeface="Cambria Math" panose="02040503050406030204" pitchFamily="18" charset="0"/>
                              </a:rPr>
                            </m:ctrlPr>
                          </m:dPr>
                          <m:e>
                            <m:r>
                              <a:rPr lang="en-US" i="1">
                                <a:latin typeface="Cambria Math" panose="02040503050406030204" pitchFamily="18" charset="0"/>
                              </a:rPr>
                              <m:t>𝑠</m:t>
                            </m:r>
                          </m:e>
                        </m:d>
                        <m:r>
                          <a:rPr lang="en-US" i="1">
                            <a:latin typeface="Cambria Math" panose="02040503050406030204" pitchFamily="18" charset="0"/>
                          </a:rPr>
                          <m:t>, </m:t>
                        </m:r>
                        <m:r>
                          <a:rPr lang="en-US" b="1" i="1">
                            <a:latin typeface="Cambria Math" panose="02040503050406030204" pitchFamily="18" charset="0"/>
                          </a:rPr>
                          <m:t>𝝁</m:t>
                        </m:r>
                      </m:e>
                    </m:d>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2 </m:t>
                        </m:r>
                        <m:r>
                          <a:rPr lang="en-US" i="1">
                            <a:latin typeface="Cambria Math" panose="02040503050406030204" pitchFamily="18" charset="0"/>
                          </a:rPr>
                          <m:t>𝜋</m:t>
                        </m:r>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𝑥</m:t>
                            </m:r>
                          </m:sub>
                        </m:sSub>
                        <m:d>
                          <m:dPr>
                            <m:ctrlPr>
                              <a:rPr lang="en-US" i="1">
                                <a:latin typeface="Cambria Math" panose="02040503050406030204" pitchFamily="18" charset="0"/>
                              </a:rPr>
                            </m:ctrlPr>
                          </m:dPr>
                          <m:e>
                            <m:r>
                              <a:rPr lang="en-US" i="1">
                                <a:latin typeface="Cambria Math" panose="02040503050406030204" pitchFamily="18" charset="0"/>
                              </a:rPr>
                              <m:t>𝑠</m:t>
                            </m:r>
                          </m:e>
                        </m:d>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𝑦</m:t>
                            </m:r>
                          </m:sub>
                        </m:sSub>
                        <m:d>
                          <m:dPr>
                            <m:ctrlPr>
                              <a:rPr lang="en-US" i="1">
                                <a:latin typeface="Cambria Math" panose="02040503050406030204" pitchFamily="18" charset="0"/>
                              </a:rPr>
                            </m:ctrlPr>
                          </m:dPr>
                          <m:e>
                            <m:r>
                              <a:rPr lang="en-US" i="1">
                                <a:latin typeface="Cambria Math" panose="02040503050406030204" pitchFamily="18" charset="0"/>
                              </a:rPr>
                              <m:t>𝑠</m:t>
                            </m:r>
                          </m:e>
                        </m:d>
                      </m:den>
                    </m:f>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𝜇</m:t>
                                        </m:r>
                                      </m:e>
                                      <m:sub>
                                        <m:r>
                                          <a:rPr lang="en-US" i="1">
                                            <a:latin typeface="Cambria Math" panose="02040503050406030204" pitchFamily="18" charset="0"/>
                                          </a:rPr>
                                          <m:t>𝑥</m:t>
                                        </m:r>
                                      </m:sub>
                                    </m:sSub>
                                  </m:e>
                                </m:d>
                              </m:e>
                              <m:sup>
                                <m:r>
                                  <a:rPr lang="en-US" i="1">
                                    <a:latin typeface="Cambria Math" panose="02040503050406030204" pitchFamily="18" charset="0"/>
                                  </a:rPr>
                                  <m:t>2</m:t>
                                </m:r>
                              </m:sup>
                            </m:sSup>
                          </m:num>
                          <m:den>
                            <m:r>
                              <a:rPr lang="en-US" i="1">
                                <a:latin typeface="Cambria Math" panose="02040503050406030204" pitchFamily="18" charset="0"/>
                              </a:rPr>
                              <m:t>2</m:t>
                            </m:r>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𝑥</m:t>
                                </m:r>
                              </m:sub>
                            </m:sSub>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𝑠</m:t>
                                    </m:r>
                                  </m:e>
                                </m:d>
                              </m:e>
                              <m:sup>
                                <m:r>
                                  <a:rPr lang="en-US" i="1">
                                    <a:latin typeface="Cambria Math" panose="02040503050406030204" pitchFamily="18" charset="0"/>
                                  </a:rPr>
                                  <m:t>2</m:t>
                                </m:r>
                              </m:sup>
                            </m:sSup>
                          </m:den>
                        </m:f>
                      </m:sup>
                    </m:sSup>
                    <m:sSup>
                      <m:sSupPr>
                        <m:ctrlPr>
                          <a:rPr lang="en-US" i="1">
                            <a:latin typeface="Cambria Math" panose="02040503050406030204" pitchFamily="18" charset="0"/>
                          </a:rPr>
                        </m:ctrlPr>
                      </m:sSupPr>
                      <m:e>
                        <m:r>
                          <a:rPr lang="en-US" i="1">
                            <a:latin typeface="Cambria Math" panose="02040503050406030204" pitchFamily="18" charset="0"/>
                          </a:rPr>
                          <m:t>∙</m:t>
                        </m:r>
                        <m:r>
                          <a:rPr lang="en-US" i="1">
                            <a:latin typeface="Cambria Math" panose="02040503050406030204" pitchFamily="18" charset="0"/>
                          </a:rPr>
                          <m:t>𝑒</m:t>
                        </m:r>
                      </m:e>
                      <m:sup>
                        <m:r>
                          <a:rPr lang="en-US" i="1">
                            <a:latin typeface="Cambria Math" panose="02040503050406030204" pitchFamily="18" charset="0"/>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𝑦</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𝜇</m:t>
                                        </m:r>
                                      </m:e>
                                      <m:sub>
                                        <m:r>
                                          <a:rPr lang="en-US" i="1">
                                            <a:latin typeface="Cambria Math" panose="02040503050406030204" pitchFamily="18" charset="0"/>
                                          </a:rPr>
                                          <m:t>𝑦</m:t>
                                        </m:r>
                                      </m:sub>
                                    </m:sSub>
                                  </m:e>
                                </m:d>
                              </m:e>
                              <m:sup>
                                <m:r>
                                  <a:rPr lang="en-US" i="1">
                                    <a:latin typeface="Cambria Math" panose="02040503050406030204" pitchFamily="18" charset="0"/>
                                  </a:rPr>
                                  <m:t>2</m:t>
                                </m:r>
                              </m:sup>
                            </m:sSup>
                          </m:num>
                          <m:den>
                            <m:r>
                              <a:rPr lang="en-US" i="1">
                                <a:latin typeface="Cambria Math" panose="02040503050406030204" pitchFamily="18" charset="0"/>
                              </a:rPr>
                              <m:t>2</m:t>
                            </m:r>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𝑦</m:t>
                                </m:r>
                              </m:sub>
                            </m:sSub>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𝑠</m:t>
                                    </m:r>
                                  </m:e>
                                </m:d>
                              </m:e>
                              <m:sup>
                                <m:r>
                                  <a:rPr lang="en-US" i="1">
                                    <a:latin typeface="Cambria Math" panose="02040503050406030204" pitchFamily="18" charset="0"/>
                                  </a:rPr>
                                  <m:t>2</m:t>
                                </m:r>
                              </m:sup>
                            </m:sSup>
                          </m:den>
                        </m:f>
                      </m:sup>
                    </m:sSup>
                  </m:oMath>
                </a14:m>
                <a:r>
                  <a:rPr lang="en-US" dirty="0"/>
                  <a:t>.</a:t>
                </a:r>
                <a:endParaRPr dirty="0"/>
              </a:p>
            </p:txBody>
          </p:sp>
        </mc:Choice>
        <mc:Fallback xmlns="">
          <p:sp>
            <p:nvSpPr>
              <p:cNvPr id="10" name="Rectangle 9">
                <a:extLst>
                  <a:ext uri="{FF2B5EF4-FFF2-40B4-BE49-F238E27FC236}">
                    <a16:creationId xmlns:a16="http://schemas.microsoft.com/office/drawing/2014/main" id="{A190D4AF-BE58-CC47-9141-47A374F9D42E}"/>
                  </a:ext>
                </a:extLst>
              </p:cNvPr>
              <p:cNvSpPr>
                <a:spLocks noRot="1" noChangeAspect="1" noMove="1" noResize="1" noEditPoints="1" noAdjustHandles="1" noChangeArrowheads="1" noChangeShapeType="1" noTextEdit="1"/>
              </p:cNvSpPr>
              <p:nvPr/>
            </p:nvSpPr>
            <p:spPr>
              <a:xfrm>
                <a:off x="2812397" y="2381445"/>
                <a:ext cx="4990597" cy="781624"/>
              </a:xfrm>
              <a:prstGeom prst="rect">
                <a:avLst/>
              </a:prstGeom>
              <a:blipFill>
                <a:blip r:embed="rId8"/>
                <a:stretch>
                  <a:fillRect r="-508" b="-1613"/>
                </a:stretch>
              </a:blipFill>
            </p:spPr>
            <p:txBody>
              <a:bodyPr/>
              <a:lstStyle/>
              <a:p>
                <a:r>
                  <a:rPr>
                    <a:noFill/>
                  </a:rPr>
                  <a:t> </a:t>
                </a:r>
              </a:p>
            </p:txBody>
          </p:sp>
        </mc:Fallback>
      </mc:AlternateContent>
      <p:sp>
        <p:nvSpPr>
          <p:cNvPr id="12" name="Right Brace 11">
            <a:extLst>
              <a:ext uri="{FF2B5EF4-FFF2-40B4-BE49-F238E27FC236}">
                <a16:creationId xmlns:a16="http://schemas.microsoft.com/office/drawing/2014/main" id="{0355AEB7-1B75-CE4F-9D86-8E03193648DA}"/>
              </a:ext>
            </a:extLst>
          </p:cNvPr>
          <p:cNvSpPr/>
          <p:nvPr/>
        </p:nvSpPr>
        <p:spPr>
          <a:xfrm>
            <a:off x="7924512" y="1366733"/>
            <a:ext cx="547540" cy="1725571"/>
          </a:xfrm>
          <a:prstGeom prst="rightBrace">
            <a:avLst>
              <a:gd name="adj1" fmla="val 8333"/>
              <a:gd name="adj2" fmla="val 50524"/>
            </a:avLst>
          </a:prstGeom>
          <a:ln w="53975">
            <a:solidFill>
              <a:schemeClr val="accent1">
                <a:alpha val="72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BF33990B-E5D7-2D43-997F-BC1F5A2B99D6}"/>
                  </a:ext>
                </a:extLst>
              </p:cNvPr>
              <p:cNvSpPr/>
              <p:nvPr/>
            </p:nvSpPr>
            <p:spPr>
              <a:xfrm>
                <a:off x="8472052" y="1586458"/>
                <a:ext cx="2857064" cy="3912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smtClean="0">
                          <a:solidFill>
                            <a:srgbClr val="C00000"/>
                          </a:solidFill>
                          <a:latin typeface="Cambria Math" panose="02040503050406030204" pitchFamily="18" charset="0"/>
                        </a:rPr>
                        <m:t>𝝀</m:t>
                      </m:r>
                      <m:r>
                        <a:rPr lang="en-US" b="1" i="1" smtClean="0">
                          <a:solidFill>
                            <a:srgbClr val="C00000"/>
                          </a:solidFill>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𝜎</m:t>
                          </m:r>
                        </m:e>
                        <m:sub>
                          <m:r>
                            <a:rPr lang="en-US" i="1">
                              <a:solidFill>
                                <a:srgbClr val="C00000"/>
                              </a:solidFill>
                              <a:latin typeface="Cambria Math" panose="02040503050406030204" pitchFamily="18" charset="0"/>
                            </a:rPr>
                            <m:t>𝑥</m:t>
                          </m:r>
                        </m:sub>
                      </m:sSub>
                      <m:r>
                        <a:rPr lang="en-US" i="1">
                          <a:solidFill>
                            <a:srgbClr val="C00000"/>
                          </a:solidFill>
                          <a:latin typeface="Cambria Math" panose="02040503050406030204" pitchFamily="18" charset="0"/>
                        </a:rPr>
                        <m:t>, </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𝜎</m:t>
                          </m:r>
                        </m:e>
                        <m:sub>
                          <m:r>
                            <a:rPr lang="en-US" i="1">
                              <a:solidFill>
                                <a:srgbClr val="C00000"/>
                              </a:solidFill>
                              <a:latin typeface="Cambria Math" panose="02040503050406030204" pitchFamily="18" charset="0"/>
                            </a:rPr>
                            <m:t>𝑦</m:t>
                          </m:r>
                        </m:sub>
                      </m:sSub>
                      <m:r>
                        <a:rPr lang="en-US" i="1">
                          <a:solidFill>
                            <a:srgbClr val="C00000"/>
                          </a:solidFill>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𝜎</m:t>
                          </m:r>
                          <m:r>
                            <a:rPr lang="en-US" b="0" i="1" smtClean="0">
                              <a:solidFill>
                                <a:srgbClr val="C00000"/>
                              </a:solidFill>
                              <a:latin typeface="Cambria Math" panose="02040503050406030204" pitchFamily="18" charset="0"/>
                            </a:rPr>
                            <m:t>′</m:t>
                          </m:r>
                        </m:e>
                        <m:sub>
                          <m:r>
                            <a:rPr lang="en-US" b="0" i="1" smtClean="0">
                              <a:solidFill>
                                <a:srgbClr val="C00000"/>
                              </a:solidFill>
                              <a:latin typeface="Cambria Math" panose="02040503050406030204" pitchFamily="18" charset="0"/>
                            </a:rPr>
                            <m:t>𝑥</m:t>
                          </m:r>
                        </m:sub>
                      </m:sSub>
                      <m:r>
                        <a:rPr lang="en-US" i="1">
                          <a:solidFill>
                            <a:srgbClr val="C00000"/>
                          </a:solidFill>
                          <a:latin typeface="Cambria Math" panose="02040503050406030204" pitchFamily="18" charset="0"/>
                        </a:rPr>
                        <m:t>, </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𝜎</m:t>
                          </m:r>
                          <m:r>
                            <a:rPr lang="en-US" b="0" i="1" smtClean="0">
                              <a:solidFill>
                                <a:srgbClr val="C00000"/>
                              </a:solidFill>
                              <a:latin typeface="Cambria Math" panose="02040503050406030204" pitchFamily="18" charset="0"/>
                            </a:rPr>
                            <m:t>′</m:t>
                          </m:r>
                        </m:e>
                        <m:sub>
                          <m:r>
                            <a:rPr lang="en-US" b="0" i="1" smtClean="0">
                              <a:solidFill>
                                <a:srgbClr val="C00000"/>
                              </a:solidFill>
                              <a:latin typeface="Cambria Math" panose="02040503050406030204" pitchFamily="18" charset="0"/>
                            </a:rPr>
                            <m:t>𝑦</m:t>
                          </m:r>
                        </m:sub>
                      </m:sSub>
                      <m:r>
                        <a:rPr lang="en-US" i="1">
                          <a:solidFill>
                            <a:srgbClr val="C00000"/>
                          </a:solidFill>
                          <a:latin typeface="Cambria Math" panose="02040503050406030204" pitchFamily="18" charset="0"/>
                        </a:rPr>
                        <m:t>, </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𝑠</m:t>
                          </m:r>
                        </m:e>
                        <m:sub>
                          <m:r>
                            <a:rPr lang="en-US" i="1">
                              <a:solidFill>
                                <a:srgbClr val="C00000"/>
                              </a:solidFill>
                              <a:latin typeface="Cambria Math" panose="02040503050406030204" pitchFamily="18" charset="0"/>
                            </a:rPr>
                            <m:t>𝑤</m:t>
                          </m:r>
                          <m:r>
                            <a:rPr lang="en-US" b="0" i="1" smtClean="0">
                              <a:solidFill>
                                <a:srgbClr val="C00000"/>
                              </a:solidFill>
                              <a:latin typeface="Cambria Math" panose="02040503050406030204" pitchFamily="18" charset="0"/>
                            </a:rPr>
                            <m:t>𝑎𝑖𝑠𝑡</m:t>
                          </m:r>
                        </m:sub>
                      </m:sSub>
                      <m:r>
                        <a:rPr lang="en-US" b="1" i="1">
                          <a:solidFill>
                            <a:srgbClr val="C00000"/>
                          </a:solidFill>
                          <a:latin typeface="Cambria Math" panose="02040503050406030204" pitchFamily="18" charset="0"/>
                        </a:rPr>
                        <m:t>}</m:t>
                      </m:r>
                    </m:oMath>
                  </m:oMathPara>
                </a14:m>
                <a:endParaRPr lang="en-US" dirty="0">
                  <a:solidFill>
                    <a:srgbClr val="C00000"/>
                  </a:solidFill>
                </a:endParaRPr>
              </a:p>
            </p:txBody>
          </p:sp>
        </mc:Choice>
        <mc:Fallback xmlns="">
          <p:sp>
            <p:nvSpPr>
              <p:cNvPr id="13" name="Rectangle 12">
                <a:extLst>
                  <a:ext uri="{FF2B5EF4-FFF2-40B4-BE49-F238E27FC236}">
                    <a16:creationId xmlns:a16="http://schemas.microsoft.com/office/drawing/2014/main" id="{BF33990B-E5D7-2D43-997F-BC1F5A2B99D6}"/>
                  </a:ext>
                </a:extLst>
              </p:cNvPr>
              <p:cNvSpPr>
                <a:spLocks noRot="1" noChangeAspect="1" noMove="1" noResize="1" noEditPoints="1" noAdjustHandles="1" noChangeArrowheads="1" noChangeShapeType="1" noTextEdit="1"/>
              </p:cNvSpPr>
              <p:nvPr/>
            </p:nvSpPr>
            <p:spPr>
              <a:xfrm>
                <a:off x="8472052" y="1586458"/>
                <a:ext cx="2857064" cy="391261"/>
              </a:xfrm>
              <a:prstGeom prst="rect">
                <a:avLst/>
              </a:prstGeom>
              <a:blipFill>
                <a:blip r:embed="rId9"/>
                <a:stretch>
                  <a:fillRect b="-6250"/>
                </a:stretch>
              </a:blipFill>
            </p:spPr>
            <p:txBody>
              <a:bodyPr/>
              <a:lstStyle/>
              <a:p>
                <a:r>
                  <a:rPr>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30AFE6A8-B762-B544-879D-4C8BAA06ADFA}"/>
                  </a:ext>
                </a:extLst>
              </p:cNvPr>
              <p:cNvSpPr/>
              <p:nvPr/>
            </p:nvSpPr>
            <p:spPr>
              <a:xfrm>
                <a:off x="8373238" y="2514784"/>
                <a:ext cx="3769301" cy="3579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b="1" i="1" smtClean="0">
                          <a:solidFill>
                            <a:srgbClr val="C00000"/>
                          </a:solidFill>
                          <a:latin typeface="Cambria Math" panose="02040503050406030204" pitchFamily="18" charset="0"/>
                        </a:rPr>
                        <m:t>𝜽</m:t>
                      </m:r>
                      <m:r>
                        <a:rPr lang="en-US" sz="1600" b="1" i="1" smtClean="0">
                          <a:solidFill>
                            <a:srgbClr val="C00000"/>
                          </a:solidFill>
                          <a:latin typeface="Cambria Math" panose="02040503050406030204" pitchFamily="18" charset="0"/>
                        </a:rPr>
                        <m:t> ={</m:t>
                      </m:r>
                      <m:sSub>
                        <m:sSubPr>
                          <m:ctrlPr>
                            <a:rPr lang="en-US" sz="1600" b="0" i="1" smtClean="0">
                              <a:solidFill>
                                <a:srgbClr val="C00000"/>
                              </a:solidFill>
                              <a:latin typeface="Cambria Math" panose="02040503050406030204" pitchFamily="18" charset="0"/>
                            </a:rPr>
                          </m:ctrlPr>
                        </m:sSubPr>
                        <m:e>
                          <m:r>
                            <a:rPr lang="en-US" sz="1600" b="0" i="1" smtClean="0">
                              <a:solidFill>
                                <a:srgbClr val="C00000"/>
                              </a:solidFill>
                              <a:latin typeface="Cambria Math" panose="02040503050406030204" pitchFamily="18" charset="0"/>
                            </a:rPr>
                            <m:t>𝜇</m:t>
                          </m:r>
                        </m:e>
                        <m:sub>
                          <m:r>
                            <a:rPr lang="en-US" sz="1600" b="0" i="1" smtClean="0">
                              <a:solidFill>
                                <a:srgbClr val="C00000"/>
                              </a:solidFill>
                              <a:latin typeface="Cambria Math" panose="02040503050406030204" pitchFamily="18" charset="0"/>
                            </a:rPr>
                            <m:t>1</m:t>
                          </m:r>
                          <m:r>
                            <a:rPr lang="en-US" sz="1600" b="0" i="1" smtClean="0">
                              <a:solidFill>
                                <a:srgbClr val="C00000"/>
                              </a:solidFill>
                              <a:latin typeface="Cambria Math" panose="02040503050406030204" pitchFamily="18" charset="0"/>
                            </a:rPr>
                            <m:t>𝑥</m:t>
                          </m:r>
                        </m:sub>
                      </m:sSub>
                      <m:r>
                        <a:rPr lang="en-US" sz="1600" i="1">
                          <a:solidFill>
                            <a:srgbClr val="C00000"/>
                          </a:solidFill>
                          <a:latin typeface="Cambria Math" panose="02040503050406030204" pitchFamily="18" charset="0"/>
                        </a:rPr>
                        <m:t>,</m:t>
                      </m:r>
                      <m:sSub>
                        <m:sSubPr>
                          <m:ctrlPr>
                            <a:rPr lang="en-US" sz="1600" i="1">
                              <a:solidFill>
                                <a:srgbClr val="C00000"/>
                              </a:solidFill>
                              <a:latin typeface="Cambria Math" panose="02040503050406030204" pitchFamily="18" charset="0"/>
                            </a:rPr>
                          </m:ctrlPr>
                        </m:sSubPr>
                        <m:e>
                          <m:r>
                            <a:rPr lang="en-US" sz="1600" i="1">
                              <a:solidFill>
                                <a:srgbClr val="C00000"/>
                              </a:solidFill>
                              <a:latin typeface="Cambria Math" panose="02040503050406030204" pitchFamily="18" charset="0"/>
                            </a:rPr>
                            <m:t>𝜇</m:t>
                          </m:r>
                        </m:e>
                        <m:sub>
                          <m:r>
                            <a:rPr lang="en-US" sz="1600" b="0" i="1" smtClean="0">
                              <a:solidFill>
                                <a:srgbClr val="C00000"/>
                              </a:solidFill>
                              <a:latin typeface="Cambria Math" panose="02040503050406030204" pitchFamily="18" charset="0"/>
                            </a:rPr>
                            <m:t>1</m:t>
                          </m:r>
                          <m:r>
                            <a:rPr lang="en-US" sz="1600" b="0" i="1" smtClean="0">
                              <a:solidFill>
                                <a:srgbClr val="C00000"/>
                              </a:solidFill>
                              <a:latin typeface="Cambria Math" panose="02040503050406030204" pitchFamily="18" charset="0"/>
                            </a:rPr>
                            <m:t>𝑦</m:t>
                          </m:r>
                        </m:sub>
                      </m:sSub>
                      <m:r>
                        <a:rPr lang="en-US" sz="1600" i="1">
                          <a:solidFill>
                            <a:srgbClr val="C00000"/>
                          </a:solidFill>
                          <a:latin typeface="Cambria Math" panose="02040503050406030204" pitchFamily="18" charset="0"/>
                        </a:rPr>
                        <m:t>,</m:t>
                      </m:r>
                      <m:sSub>
                        <m:sSubPr>
                          <m:ctrlPr>
                            <a:rPr lang="en-US" sz="1600" i="1">
                              <a:solidFill>
                                <a:srgbClr val="C00000"/>
                              </a:solidFill>
                              <a:latin typeface="Cambria Math" panose="02040503050406030204" pitchFamily="18" charset="0"/>
                            </a:rPr>
                          </m:ctrlPr>
                        </m:sSubPr>
                        <m:e>
                          <m:r>
                            <a:rPr lang="en-US" sz="1600" i="1">
                              <a:solidFill>
                                <a:srgbClr val="C00000"/>
                              </a:solidFill>
                              <a:latin typeface="Cambria Math" panose="02040503050406030204" pitchFamily="18" charset="0"/>
                            </a:rPr>
                            <m:t>𝜇</m:t>
                          </m:r>
                        </m:e>
                        <m:sub>
                          <m:r>
                            <a:rPr lang="en-US" sz="1600" b="0" i="1" smtClean="0">
                              <a:solidFill>
                                <a:srgbClr val="C00000"/>
                              </a:solidFill>
                              <a:latin typeface="Cambria Math" panose="02040503050406030204" pitchFamily="18" charset="0"/>
                            </a:rPr>
                            <m:t>2</m:t>
                          </m:r>
                          <m:r>
                            <a:rPr lang="en-US" sz="1600" i="1">
                              <a:solidFill>
                                <a:srgbClr val="C00000"/>
                              </a:solidFill>
                              <a:latin typeface="Cambria Math" panose="02040503050406030204" pitchFamily="18" charset="0"/>
                            </a:rPr>
                            <m:t>𝑥</m:t>
                          </m:r>
                        </m:sub>
                      </m:sSub>
                      <m:r>
                        <a:rPr lang="en-US" sz="1600" i="1">
                          <a:solidFill>
                            <a:srgbClr val="C00000"/>
                          </a:solidFill>
                          <a:latin typeface="Cambria Math" panose="02040503050406030204" pitchFamily="18" charset="0"/>
                        </a:rPr>
                        <m:t>,</m:t>
                      </m:r>
                      <m:sSub>
                        <m:sSubPr>
                          <m:ctrlPr>
                            <a:rPr lang="en-US" sz="1600" i="1">
                              <a:solidFill>
                                <a:srgbClr val="C00000"/>
                              </a:solidFill>
                              <a:latin typeface="Cambria Math" panose="02040503050406030204" pitchFamily="18" charset="0"/>
                            </a:rPr>
                          </m:ctrlPr>
                        </m:sSubPr>
                        <m:e>
                          <m:r>
                            <a:rPr lang="en-US" sz="1600" i="1">
                              <a:solidFill>
                                <a:srgbClr val="C00000"/>
                              </a:solidFill>
                              <a:latin typeface="Cambria Math" panose="02040503050406030204" pitchFamily="18" charset="0"/>
                            </a:rPr>
                            <m:t>𝜇</m:t>
                          </m:r>
                        </m:e>
                        <m:sub>
                          <m:r>
                            <a:rPr lang="en-US" sz="1600" b="0" i="1" smtClean="0">
                              <a:solidFill>
                                <a:srgbClr val="C00000"/>
                              </a:solidFill>
                              <a:latin typeface="Cambria Math" panose="02040503050406030204" pitchFamily="18" charset="0"/>
                            </a:rPr>
                            <m:t>2</m:t>
                          </m:r>
                          <m:r>
                            <a:rPr lang="en-US" sz="1600" i="1">
                              <a:solidFill>
                                <a:srgbClr val="C00000"/>
                              </a:solidFill>
                              <a:latin typeface="Cambria Math" panose="02040503050406030204" pitchFamily="18" charset="0"/>
                            </a:rPr>
                            <m:t>𝑦</m:t>
                          </m:r>
                        </m:sub>
                      </m:sSub>
                      <m:r>
                        <a:rPr lang="en-US" sz="1600" i="1">
                          <a:solidFill>
                            <a:srgbClr val="C00000"/>
                          </a:solidFill>
                          <a:latin typeface="Cambria Math" panose="02040503050406030204" pitchFamily="18" charset="0"/>
                        </a:rPr>
                        <m:t>,</m:t>
                      </m:r>
                      <m:sSub>
                        <m:sSubPr>
                          <m:ctrlPr>
                            <a:rPr lang="en-US" sz="1600" i="1">
                              <a:solidFill>
                                <a:srgbClr val="C00000"/>
                              </a:solidFill>
                              <a:latin typeface="Cambria Math" panose="02040503050406030204" pitchFamily="18" charset="0"/>
                            </a:rPr>
                          </m:ctrlPr>
                        </m:sSubPr>
                        <m:e>
                          <m:r>
                            <a:rPr lang="en-US" sz="1600" i="1">
                              <a:solidFill>
                                <a:srgbClr val="C00000"/>
                              </a:solidFill>
                              <a:latin typeface="Cambria Math" panose="02040503050406030204" pitchFamily="18" charset="0"/>
                            </a:rPr>
                            <m:t>𝜇</m:t>
                          </m:r>
                        </m:e>
                        <m:sub>
                          <m:r>
                            <a:rPr lang="en-US" sz="1600" b="0" i="1" smtClean="0">
                              <a:solidFill>
                                <a:srgbClr val="C00000"/>
                              </a:solidFill>
                              <a:latin typeface="Cambria Math" panose="02040503050406030204" pitchFamily="18" charset="0"/>
                            </a:rPr>
                            <m:t>3</m:t>
                          </m:r>
                          <m:r>
                            <a:rPr lang="en-US" sz="1600" i="1">
                              <a:solidFill>
                                <a:srgbClr val="C00000"/>
                              </a:solidFill>
                              <a:latin typeface="Cambria Math" panose="02040503050406030204" pitchFamily="18" charset="0"/>
                            </a:rPr>
                            <m:t>𝑥</m:t>
                          </m:r>
                        </m:sub>
                      </m:sSub>
                      <m:r>
                        <a:rPr lang="en-US" sz="1600" i="1">
                          <a:solidFill>
                            <a:srgbClr val="C00000"/>
                          </a:solidFill>
                          <a:latin typeface="Cambria Math" panose="02040503050406030204" pitchFamily="18" charset="0"/>
                        </a:rPr>
                        <m:t>,</m:t>
                      </m:r>
                      <m:sSub>
                        <m:sSubPr>
                          <m:ctrlPr>
                            <a:rPr lang="en-US" sz="1600" i="1">
                              <a:solidFill>
                                <a:srgbClr val="C00000"/>
                              </a:solidFill>
                              <a:latin typeface="Cambria Math" panose="02040503050406030204" pitchFamily="18" charset="0"/>
                            </a:rPr>
                          </m:ctrlPr>
                        </m:sSubPr>
                        <m:e>
                          <m:r>
                            <a:rPr lang="en-US" sz="1600" i="1">
                              <a:solidFill>
                                <a:srgbClr val="C00000"/>
                              </a:solidFill>
                              <a:latin typeface="Cambria Math" panose="02040503050406030204" pitchFamily="18" charset="0"/>
                            </a:rPr>
                            <m:t>𝜇</m:t>
                          </m:r>
                        </m:e>
                        <m:sub>
                          <m:r>
                            <a:rPr lang="en-US" sz="1600" b="0" i="1" smtClean="0">
                              <a:solidFill>
                                <a:srgbClr val="C00000"/>
                              </a:solidFill>
                              <a:latin typeface="Cambria Math" panose="02040503050406030204" pitchFamily="18" charset="0"/>
                            </a:rPr>
                            <m:t>3</m:t>
                          </m:r>
                          <m:r>
                            <a:rPr lang="en-US" sz="1600" i="1">
                              <a:solidFill>
                                <a:srgbClr val="C00000"/>
                              </a:solidFill>
                              <a:latin typeface="Cambria Math" panose="02040503050406030204" pitchFamily="18" charset="0"/>
                            </a:rPr>
                            <m:t>𝑦</m:t>
                          </m:r>
                        </m:sub>
                      </m:sSub>
                      <m:r>
                        <a:rPr lang="en-US" sz="1600" b="0" i="1" smtClean="0">
                          <a:solidFill>
                            <a:srgbClr val="C00000"/>
                          </a:solidFill>
                          <a:latin typeface="Cambria Math" panose="02040503050406030204" pitchFamily="18" charset="0"/>
                        </a:rPr>
                        <m:t>,</m:t>
                      </m:r>
                      <m:sSub>
                        <m:sSubPr>
                          <m:ctrlPr>
                            <a:rPr lang="en-US" sz="1600" i="1">
                              <a:solidFill>
                                <a:srgbClr val="C00000"/>
                              </a:solidFill>
                              <a:latin typeface="Cambria Math" panose="02040503050406030204" pitchFamily="18" charset="0"/>
                            </a:rPr>
                          </m:ctrlPr>
                        </m:sSubPr>
                        <m:e>
                          <m:r>
                            <a:rPr lang="en-US" sz="1600" i="1">
                              <a:solidFill>
                                <a:srgbClr val="C00000"/>
                              </a:solidFill>
                              <a:latin typeface="Cambria Math" panose="02040503050406030204" pitchFamily="18" charset="0"/>
                            </a:rPr>
                            <m:t>𝜇</m:t>
                          </m:r>
                        </m:e>
                        <m:sub>
                          <m:r>
                            <a:rPr lang="en-US" sz="1600" b="0" i="1" smtClean="0">
                              <a:solidFill>
                                <a:srgbClr val="C00000"/>
                              </a:solidFill>
                              <a:latin typeface="Cambria Math" panose="02040503050406030204" pitchFamily="18" charset="0"/>
                            </a:rPr>
                            <m:t>4</m:t>
                          </m:r>
                          <m:r>
                            <a:rPr lang="en-US" sz="1600" i="1">
                              <a:solidFill>
                                <a:srgbClr val="C00000"/>
                              </a:solidFill>
                              <a:latin typeface="Cambria Math" panose="02040503050406030204" pitchFamily="18" charset="0"/>
                            </a:rPr>
                            <m:t>𝑥</m:t>
                          </m:r>
                        </m:sub>
                      </m:sSub>
                      <m:r>
                        <a:rPr lang="en-US" sz="1600" i="1">
                          <a:solidFill>
                            <a:srgbClr val="C00000"/>
                          </a:solidFill>
                          <a:latin typeface="Cambria Math" panose="02040503050406030204" pitchFamily="18" charset="0"/>
                        </a:rPr>
                        <m:t>,</m:t>
                      </m:r>
                      <m:sSub>
                        <m:sSubPr>
                          <m:ctrlPr>
                            <a:rPr lang="en-US" sz="1600" i="1">
                              <a:solidFill>
                                <a:srgbClr val="C00000"/>
                              </a:solidFill>
                              <a:latin typeface="Cambria Math" panose="02040503050406030204" pitchFamily="18" charset="0"/>
                            </a:rPr>
                          </m:ctrlPr>
                        </m:sSubPr>
                        <m:e>
                          <m:r>
                            <a:rPr lang="en-US" sz="1600" i="1">
                              <a:solidFill>
                                <a:srgbClr val="C00000"/>
                              </a:solidFill>
                              <a:latin typeface="Cambria Math" panose="02040503050406030204" pitchFamily="18" charset="0"/>
                            </a:rPr>
                            <m:t>𝜇</m:t>
                          </m:r>
                        </m:e>
                        <m:sub>
                          <m:r>
                            <a:rPr lang="en-US" sz="1600" b="0" i="1" smtClean="0">
                              <a:solidFill>
                                <a:srgbClr val="C00000"/>
                              </a:solidFill>
                              <a:latin typeface="Cambria Math" panose="02040503050406030204" pitchFamily="18" charset="0"/>
                            </a:rPr>
                            <m:t>4</m:t>
                          </m:r>
                          <m:r>
                            <a:rPr lang="en-US" sz="1600" i="1">
                              <a:solidFill>
                                <a:srgbClr val="C00000"/>
                              </a:solidFill>
                              <a:latin typeface="Cambria Math" panose="02040503050406030204" pitchFamily="18" charset="0"/>
                            </a:rPr>
                            <m:t>𝑦</m:t>
                          </m:r>
                        </m:sub>
                      </m:sSub>
                      <m:r>
                        <a:rPr lang="en-US" sz="1600" b="1" i="1">
                          <a:solidFill>
                            <a:srgbClr val="C00000"/>
                          </a:solidFill>
                          <a:latin typeface="Cambria Math" panose="02040503050406030204" pitchFamily="18" charset="0"/>
                        </a:rPr>
                        <m:t>}</m:t>
                      </m:r>
                    </m:oMath>
                  </m:oMathPara>
                </a14:m>
                <a:endParaRPr lang="en-US" sz="1600" dirty="0">
                  <a:solidFill>
                    <a:srgbClr val="C00000"/>
                  </a:solidFill>
                </a:endParaRPr>
              </a:p>
            </p:txBody>
          </p:sp>
        </mc:Choice>
        <mc:Fallback xmlns="">
          <p:sp>
            <p:nvSpPr>
              <p:cNvPr id="14" name="Rectangle 13">
                <a:extLst>
                  <a:ext uri="{FF2B5EF4-FFF2-40B4-BE49-F238E27FC236}">
                    <a16:creationId xmlns:a16="http://schemas.microsoft.com/office/drawing/2014/main" id="{30AFE6A8-B762-B544-879D-4C8BAA06ADFA}"/>
                  </a:ext>
                </a:extLst>
              </p:cNvPr>
              <p:cNvSpPr>
                <a:spLocks noRot="1" noChangeAspect="1" noMove="1" noResize="1" noEditPoints="1" noAdjustHandles="1" noChangeArrowheads="1" noChangeShapeType="1" noTextEdit="1"/>
              </p:cNvSpPr>
              <p:nvPr/>
            </p:nvSpPr>
            <p:spPr>
              <a:xfrm>
                <a:off x="8373238" y="2514784"/>
                <a:ext cx="3769301" cy="357983"/>
              </a:xfrm>
              <a:prstGeom prst="rect">
                <a:avLst/>
              </a:prstGeom>
              <a:blipFill>
                <a:blip r:embed="rId10"/>
                <a:stretch>
                  <a:fillRect b="-6897"/>
                </a:stretch>
              </a:blipFill>
            </p:spPr>
            <p:txBody>
              <a:bodyPr/>
              <a:lstStyle/>
              <a:p>
                <a:r>
                  <a:rPr>
                    <a:noFill/>
                  </a:rPr>
                  <a:t> </a:t>
                </a:r>
              </a:p>
            </p:txBody>
          </p:sp>
        </mc:Fallback>
      </mc:AlternateContent>
      <p:sp>
        <p:nvSpPr>
          <p:cNvPr id="15" name="TextBox 14">
            <a:extLst>
              <a:ext uri="{FF2B5EF4-FFF2-40B4-BE49-F238E27FC236}">
                <a16:creationId xmlns:a16="http://schemas.microsoft.com/office/drawing/2014/main" id="{F25610F7-8EC2-F843-8E5B-421F41B833F5}"/>
              </a:ext>
            </a:extLst>
          </p:cNvPr>
          <p:cNvSpPr txBox="1"/>
          <p:nvPr/>
        </p:nvSpPr>
        <p:spPr>
          <a:xfrm>
            <a:off x="8478906" y="1276860"/>
            <a:ext cx="2169184" cy="369332"/>
          </a:xfrm>
          <a:prstGeom prst="rect">
            <a:avLst/>
          </a:prstGeom>
          <a:noFill/>
        </p:spPr>
        <p:txBody>
          <a:bodyPr wrap="none" rtlCol="0">
            <a:spAutoFit/>
          </a:bodyPr>
          <a:lstStyle/>
          <a:p>
            <a:r>
              <a:rPr lang="en-US" dirty="0"/>
              <a:t>Physical parameters:</a:t>
            </a:r>
            <a:endParaRPr dirty="0"/>
          </a:p>
        </p:txBody>
      </p:sp>
      <p:sp>
        <p:nvSpPr>
          <p:cNvPr id="16" name="TextBox 15">
            <a:extLst>
              <a:ext uri="{FF2B5EF4-FFF2-40B4-BE49-F238E27FC236}">
                <a16:creationId xmlns:a16="http://schemas.microsoft.com/office/drawing/2014/main" id="{E21261ED-8261-D840-BA7D-7D8A589B861E}"/>
              </a:ext>
            </a:extLst>
          </p:cNvPr>
          <p:cNvSpPr txBox="1"/>
          <p:nvPr/>
        </p:nvSpPr>
        <p:spPr>
          <a:xfrm>
            <a:off x="8513156" y="2139433"/>
            <a:ext cx="3456395" cy="369332"/>
          </a:xfrm>
          <a:prstGeom prst="rect">
            <a:avLst/>
          </a:prstGeom>
          <a:noFill/>
        </p:spPr>
        <p:txBody>
          <a:bodyPr wrap="none" rtlCol="0">
            <a:spAutoFit/>
          </a:bodyPr>
          <a:lstStyle/>
          <a:p>
            <a:r>
              <a:rPr lang="en-US" dirty="0"/>
              <a:t>Nuisance parameters (alignments)</a:t>
            </a:r>
            <a:endParaRPr dirty="0"/>
          </a:p>
        </p:txBody>
      </p:sp>
    </p:spTree>
    <p:extLst>
      <p:ext uri="{BB962C8B-B14F-4D97-AF65-F5344CB8AC3E}">
        <p14:creationId xmlns:p14="http://schemas.microsoft.com/office/powerpoint/2010/main" val="3009754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2DF1746-10DA-1046-A6BF-AA27EF923741}"/>
              </a:ext>
            </a:extLst>
          </p:cNvPr>
          <p:cNvSpPr>
            <a:spLocks noGrp="1"/>
          </p:cNvSpPr>
          <p:nvPr>
            <p:ph type="dt" sz="half" idx="10"/>
          </p:nvPr>
        </p:nvSpPr>
        <p:spPr/>
        <p:txBody>
          <a:bodyPr/>
          <a:lstStyle/>
          <a:p>
            <a:r>
              <a:rPr lang="de-DE"/>
              <a:t>13.08.2019</a:t>
            </a:r>
            <a:endParaRPr lang="en-US"/>
          </a:p>
        </p:txBody>
      </p:sp>
      <p:sp>
        <p:nvSpPr>
          <p:cNvPr id="5" name="Footer Placeholder 4">
            <a:extLst>
              <a:ext uri="{FF2B5EF4-FFF2-40B4-BE49-F238E27FC236}">
                <a16:creationId xmlns:a16="http://schemas.microsoft.com/office/drawing/2014/main" id="{C9D4EEAF-81B5-8743-88B7-B9DFC9B44BE5}"/>
              </a:ext>
            </a:extLst>
          </p:cNvPr>
          <p:cNvSpPr>
            <a:spLocks noGrp="1"/>
          </p:cNvSpPr>
          <p:nvPr>
            <p:ph type="ftr" sz="quarter" idx="11"/>
          </p:nvPr>
        </p:nvSpPr>
        <p:spPr/>
        <p:txBody>
          <a:bodyPr/>
          <a:lstStyle/>
          <a:p>
            <a:r>
              <a:rPr lang="en"/>
              <a:t>Application of Parallel MCMC Sampling for Proton Bunch Analysis in the AWAKE Experiment </a:t>
            </a:r>
            <a:endParaRPr lang="en-US"/>
          </a:p>
        </p:txBody>
      </p:sp>
      <p:sp>
        <p:nvSpPr>
          <p:cNvPr id="6" name="Slide Number Placeholder 5">
            <a:extLst>
              <a:ext uri="{FF2B5EF4-FFF2-40B4-BE49-F238E27FC236}">
                <a16:creationId xmlns:a16="http://schemas.microsoft.com/office/drawing/2014/main" id="{E5796191-819A-8243-8FF8-6540DDF06DEB}"/>
              </a:ext>
            </a:extLst>
          </p:cNvPr>
          <p:cNvSpPr>
            <a:spLocks noGrp="1"/>
          </p:cNvSpPr>
          <p:nvPr>
            <p:ph type="sldNum" sz="quarter" idx="12"/>
          </p:nvPr>
        </p:nvSpPr>
        <p:spPr/>
        <p:txBody>
          <a:bodyPr/>
          <a:lstStyle/>
          <a:p>
            <a:fld id="{2C9E69F3-FDD2-AA48-8EEE-76F2CC8FE055}" type="slidenum">
              <a:rPr lang="en-US" smtClean="0"/>
              <a:t>10</a:t>
            </a:fld>
            <a:endParaRPr lang="en-US"/>
          </a:p>
        </p:txBody>
      </p:sp>
      <p:sp>
        <p:nvSpPr>
          <p:cNvPr id="7" name="Title 1">
            <a:extLst>
              <a:ext uri="{FF2B5EF4-FFF2-40B4-BE49-F238E27FC236}">
                <a16:creationId xmlns:a16="http://schemas.microsoft.com/office/drawing/2014/main" id="{3F1D88E5-1ADF-5B45-A731-1073F426CE6E}"/>
              </a:ext>
            </a:extLst>
          </p:cNvPr>
          <p:cNvSpPr txBox="1">
            <a:spLocks/>
          </p:cNvSpPr>
          <p:nvPr/>
        </p:nvSpPr>
        <p:spPr>
          <a:xfrm>
            <a:off x="132490" y="5028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Preliminary analysis</a:t>
            </a:r>
          </a:p>
        </p:txBody>
      </p:sp>
      <p:grpSp>
        <p:nvGrpSpPr>
          <p:cNvPr id="13" name="Group 12">
            <a:extLst>
              <a:ext uri="{FF2B5EF4-FFF2-40B4-BE49-F238E27FC236}">
                <a16:creationId xmlns:a16="http://schemas.microsoft.com/office/drawing/2014/main" id="{4C29BFEA-8CE5-4243-93C6-C1FA1BBB49E4}"/>
              </a:ext>
            </a:extLst>
          </p:cNvPr>
          <p:cNvGrpSpPr/>
          <p:nvPr/>
        </p:nvGrpSpPr>
        <p:grpSpPr>
          <a:xfrm>
            <a:off x="5303520" y="822960"/>
            <a:ext cx="6877050" cy="5044440"/>
            <a:chOff x="4198620" y="1143000"/>
            <a:chExt cx="7905750" cy="4503420"/>
          </a:xfrm>
        </p:grpSpPr>
        <p:sp>
          <p:nvSpPr>
            <p:cNvPr id="10" name="Rounded Rectangle 9">
              <a:extLst>
                <a:ext uri="{FF2B5EF4-FFF2-40B4-BE49-F238E27FC236}">
                  <a16:creationId xmlns:a16="http://schemas.microsoft.com/office/drawing/2014/main" id="{44197A32-5DEE-214B-9B09-3DCACB882B4F}"/>
                </a:ext>
              </a:extLst>
            </p:cNvPr>
            <p:cNvSpPr/>
            <p:nvPr/>
          </p:nvSpPr>
          <p:spPr>
            <a:xfrm>
              <a:off x="4198620" y="1143000"/>
              <a:ext cx="7905750" cy="450342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pic>
          <p:nvPicPr>
            <p:cNvPr id="1026" name="Picture 2" descr="https://lh4.googleusercontent.com/RADfZ3OGPJ2z4dqnR40utgd_yHeboiiE3nwITLoLqsgRI9uEIgA6yeJ8p1odksuDiDQoRlFsUdKqQ8sLGVE_4zYPNIPTSCCKgYWvm3z4oOReq_7t5Uigvs_xJWFbaCS4NJDMFmwVrw">
              <a:extLst>
                <a:ext uri="{FF2B5EF4-FFF2-40B4-BE49-F238E27FC236}">
                  <a16:creationId xmlns:a16="http://schemas.microsoft.com/office/drawing/2014/main" id="{09597BCE-1BFB-7544-9D66-0C3A710ADB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6815" y="1437113"/>
              <a:ext cx="7503238" cy="3983773"/>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C6E2E13-6A07-5249-8FFE-A6C1487A03B6}"/>
                  </a:ext>
                </a:extLst>
              </p:cNvPr>
              <p:cNvSpPr txBox="1"/>
              <p:nvPr/>
            </p:nvSpPr>
            <p:spPr>
              <a:xfrm>
                <a:off x="334888" y="1538996"/>
                <a:ext cx="4921573" cy="5978816"/>
              </a:xfrm>
              <a:prstGeom prst="rect">
                <a:avLst/>
              </a:prstGeom>
              <a:noFill/>
            </p:spPr>
            <p:txBody>
              <a:bodyPr wrap="square" rtlCol="0">
                <a:spAutoFit/>
              </a:bodyPr>
              <a:lstStyle/>
              <a:p>
                <a:r>
                  <a:rPr lang="en-US" dirty="0"/>
                  <a:t>Total intensity of the OTR light captured by the BTV camera depends linearly on the proton bunch population:</a:t>
                </a:r>
              </a:p>
              <a:p>
                <a:endParaRPr lang="en-US" dirty="0"/>
              </a:p>
              <a:p>
                <a:pPr/>
                <a14:m>
                  <m:oMathPara xmlns:m="http://schemas.openxmlformats.org/officeDocument/2006/math">
                    <m:oMathParaPr>
                      <m:jc m:val="centerGroup"/>
                    </m:oMathParaPr>
                    <m:oMath xmlns:m="http://schemas.openxmlformats.org/officeDocument/2006/math">
                      <m:r>
                        <a:rPr lang="ar-AE" i="1">
                          <a:latin typeface="Cambria Math" panose="02040503050406030204" pitchFamily="18" charset="0"/>
                        </a:rPr>
                        <m:t>𝑆</m:t>
                      </m:r>
                      <m:d>
                        <m:dPr>
                          <m:ctrlPr>
                            <a:rPr lang="ar-AE" i="1">
                              <a:latin typeface="Cambria Math" panose="02040503050406030204" pitchFamily="18" charset="0"/>
                            </a:rPr>
                          </m:ctrlPr>
                        </m:dPr>
                        <m:e>
                          <m:r>
                            <a:rPr lang="ar-AE" i="1">
                              <a:latin typeface="Cambria Math" panose="02040503050406030204" pitchFamily="18" charset="0"/>
                            </a:rPr>
                            <m:t>𝑟</m:t>
                          </m:r>
                          <m:r>
                            <a:rPr lang="ar-AE" i="1">
                              <a:latin typeface="Cambria Math" panose="02040503050406030204" pitchFamily="18" charset="0"/>
                            </a:rPr>
                            <m:t>,</m:t>
                          </m:r>
                          <m:r>
                            <a:rPr lang="ar-AE" i="1">
                              <a:latin typeface="Cambria Math" panose="02040503050406030204" pitchFamily="18" charset="0"/>
                            </a:rPr>
                            <m:t>𝑐</m:t>
                          </m:r>
                        </m:e>
                      </m:d>
                      <m:r>
                        <a:rPr lang="ar-AE" i="1">
                          <a:latin typeface="Cambria Math" panose="02040503050406030204" pitchFamily="18" charset="0"/>
                        </a:rPr>
                        <m:t>=</m:t>
                      </m:r>
                      <m:sSub>
                        <m:sSubPr>
                          <m:ctrlPr>
                            <a:rPr lang="ar-AE" i="1">
                              <a:latin typeface="Cambria Math" panose="02040503050406030204" pitchFamily="18" charset="0"/>
                            </a:rPr>
                          </m:ctrlPr>
                        </m:sSubPr>
                        <m:e>
                          <m:r>
                            <a:rPr lang="ar-AE" i="1">
                              <a:latin typeface="Cambria Math" panose="02040503050406030204" pitchFamily="18" charset="0"/>
                            </a:rPr>
                            <m:t>𝑁</m:t>
                          </m:r>
                        </m:e>
                        <m:sub>
                          <m:r>
                            <a:rPr lang="ar-AE" i="1">
                              <a:latin typeface="Cambria Math" panose="02040503050406030204" pitchFamily="18" charset="0"/>
                            </a:rPr>
                            <m:t>𝑝</m:t>
                          </m:r>
                        </m:sub>
                      </m:sSub>
                      <m:r>
                        <a:rPr lang="ar-AE" i="1">
                          <a:latin typeface="Cambria Math" panose="02040503050406030204" pitchFamily="18" charset="0"/>
                        </a:rPr>
                        <m:t>𝑘</m:t>
                      </m:r>
                      <m:nary>
                        <m:naryPr>
                          <m:ctrlPr>
                            <a:rPr lang="ar-AE" i="1">
                              <a:latin typeface="Cambria Math" panose="02040503050406030204" pitchFamily="18" charset="0"/>
                            </a:rPr>
                          </m:ctrlPr>
                        </m:naryPr>
                        <m:sub>
                          <m:sSub>
                            <m:sSubPr>
                              <m:ctrlPr>
                                <a:rPr lang="ar-AE" i="1">
                                  <a:latin typeface="Cambria Math" panose="02040503050406030204" pitchFamily="18" charset="0"/>
                                </a:rPr>
                              </m:ctrlPr>
                            </m:sSubPr>
                            <m:e>
                              <m:r>
                                <m:rPr>
                                  <m:brk m:alnAt="23"/>
                                </m:rPr>
                                <a:rPr lang="ar-AE" i="1">
                                  <a:latin typeface="Cambria Math" panose="02040503050406030204" pitchFamily="18" charset="0"/>
                                </a:rPr>
                                <m:t>𝐴</m:t>
                              </m:r>
                            </m:e>
                            <m:sub>
                              <m:r>
                                <m:rPr>
                                  <m:brk m:alnAt="23"/>
                                </m:rPr>
                                <a:rPr lang="ar-AE" i="1">
                                  <a:latin typeface="Cambria Math" panose="02040503050406030204" pitchFamily="18" charset="0"/>
                                </a:rPr>
                                <m:t>𝑟</m:t>
                              </m:r>
                              <m:r>
                                <a:rPr lang="ar-AE" i="1">
                                  <a:latin typeface="Cambria Math" panose="02040503050406030204" pitchFamily="18" charset="0"/>
                                </a:rPr>
                                <m:t>𝑐</m:t>
                              </m:r>
                            </m:sub>
                          </m:sSub>
                        </m:sub>
                        <m:sup>
                          <m:r>
                            <a:rPr lang="ar-AE" i="1">
                              <a:latin typeface="Cambria Math" panose="02040503050406030204" pitchFamily="18" charset="0"/>
                            </a:rPr>
                            <m:t> </m:t>
                          </m:r>
                        </m:sup>
                        <m:e>
                          <m:r>
                            <a:rPr lang="ar-AE" i="1">
                              <a:latin typeface="Cambria Math" panose="02040503050406030204" pitchFamily="18" charset="0"/>
                            </a:rPr>
                            <m:t>𝑃</m:t>
                          </m:r>
                          <m:d>
                            <m:dPr>
                              <m:ctrlPr>
                                <a:rPr lang="ar-AE" i="1">
                                  <a:latin typeface="Cambria Math" panose="02040503050406030204" pitchFamily="18" charset="0"/>
                                </a:rPr>
                              </m:ctrlPr>
                            </m:dPr>
                            <m:e>
                              <m:r>
                                <a:rPr lang="ar-AE" i="1">
                                  <a:latin typeface="Cambria Math" panose="02040503050406030204" pitchFamily="18" charset="0"/>
                                </a:rPr>
                                <m:t>𝑥</m:t>
                              </m:r>
                              <m:r>
                                <a:rPr lang="ar-AE" i="1">
                                  <a:latin typeface="Cambria Math" panose="02040503050406030204" pitchFamily="18" charset="0"/>
                                </a:rPr>
                                <m:t>,</m:t>
                              </m:r>
                              <m:r>
                                <a:rPr lang="ar-AE" i="1">
                                  <a:latin typeface="Cambria Math" panose="02040503050406030204" pitchFamily="18" charset="0"/>
                                </a:rPr>
                                <m:t>𝑦</m:t>
                              </m:r>
                            </m:e>
                            <m:e>
                              <m:r>
                                <a:rPr lang="ar-AE" i="1">
                                  <a:latin typeface="Cambria Math" panose="02040503050406030204" pitchFamily="18" charset="0"/>
                                </a:rPr>
                                <m:t>𝜎</m:t>
                              </m:r>
                              <m:d>
                                <m:dPr>
                                  <m:ctrlPr>
                                    <a:rPr lang="ar-AE" i="1">
                                      <a:latin typeface="Cambria Math" panose="02040503050406030204" pitchFamily="18" charset="0"/>
                                    </a:rPr>
                                  </m:ctrlPr>
                                </m:dPr>
                                <m:e>
                                  <m:r>
                                    <a:rPr lang="ar-AE" i="1">
                                      <a:latin typeface="Cambria Math" panose="02040503050406030204" pitchFamily="18" charset="0"/>
                                    </a:rPr>
                                    <m:t>𝑠</m:t>
                                  </m:r>
                                </m:e>
                              </m:d>
                              <m:r>
                                <a:rPr lang="ar-AE" i="1">
                                  <a:latin typeface="Cambria Math" panose="02040503050406030204" pitchFamily="18" charset="0"/>
                                </a:rPr>
                                <m:t>, </m:t>
                              </m:r>
                              <m:r>
                                <a:rPr lang="ar-AE" i="1">
                                  <a:latin typeface="Cambria Math" panose="02040503050406030204" pitchFamily="18" charset="0"/>
                                </a:rPr>
                                <m:t>𝜇</m:t>
                              </m:r>
                            </m:e>
                          </m:d>
                          <m:r>
                            <a:rPr lang="ar-AE" i="1">
                              <a:latin typeface="Cambria Math" panose="02040503050406030204" pitchFamily="18" charset="0"/>
                              <a:ea typeface="Cambria Math" panose="02040503050406030204" pitchFamily="18" charset="0"/>
                            </a:rPr>
                            <m:t>⨂</m:t>
                          </m:r>
                          <m:r>
                            <a:rPr lang="ar-AE" i="1">
                              <a:latin typeface="Cambria Math" panose="02040503050406030204" pitchFamily="18" charset="0"/>
                              <a:ea typeface="Cambria Math" panose="02040503050406030204" pitchFamily="18" charset="0"/>
                            </a:rPr>
                            <m:t>𝑅</m:t>
                          </m:r>
                          <m:r>
                            <a:rPr lang="ar-AE" i="1">
                              <a:latin typeface="Cambria Math" panose="02040503050406030204" pitchFamily="18" charset="0"/>
                              <a:ea typeface="Cambria Math" panose="02040503050406030204" pitchFamily="18" charset="0"/>
                            </a:rPr>
                            <m:t>(</m:t>
                          </m:r>
                          <m:r>
                            <a:rPr lang="ar-AE" i="1">
                              <a:latin typeface="Cambria Math" panose="02040503050406030204" pitchFamily="18" charset="0"/>
                              <a:ea typeface="Cambria Math" panose="02040503050406030204" pitchFamily="18" charset="0"/>
                            </a:rPr>
                            <m:t>𝑥</m:t>
                          </m:r>
                          <m:r>
                            <a:rPr lang="ar-AE" i="1">
                              <a:latin typeface="Cambria Math" panose="02040503050406030204" pitchFamily="18" charset="0"/>
                              <a:ea typeface="Cambria Math" panose="02040503050406030204" pitchFamily="18" charset="0"/>
                            </a:rPr>
                            <m:t>,</m:t>
                          </m:r>
                          <m:r>
                            <a:rPr lang="ar-AE" i="1">
                              <a:latin typeface="Cambria Math" panose="02040503050406030204" pitchFamily="18" charset="0"/>
                              <a:ea typeface="Cambria Math" panose="02040503050406030204" pitchFamily="18" charset="0"/>
                            </a:rPr>
                            <m:t>𝑦</m:t>
                          </m:r>
                          <m:r>
                            <a:rPr lang="ar-AE" i="1">
                              <a:latin typeface="Cambria Math" panose="02040503050406030204" pitchFamily="18" charset="0"/>
                              <a:ea typeface="Cambria Math" panose="02040503050406030204" pitchFamily="18" charset="0"/>
                            </a:rPr>
                            <m:t>)</m:t>
                          </m:r>
                          <m:r>
                            <a:rPr lang="ar-AE" i="1">
                              <a:latin typeface="Cambria Math" panose="02040503050406030204" pitchFamily="18" charset="0"/>
                            </a:rPr>
                            <m:t>𝑑𝑥</m:t>
                          </m:r>
                          <m:r>
                            <a:rPr lang="ar-AE" i="1">
                              <a:latin typeface="Cambria Math" panose="02040503050406030204" pitchFamily="18" charset="0"/>
                            </a:rPr>
                            <m:t> </m:t>
                          </m:r>
                          <m:r>
                            <a:rPr lang="ar-AE" i="1">
                              <a:latin typeface="Cambria Math" panose="02040503050406030204" pitchFamily="18" charset="0"/>
                            </a:rPr>
                            <m:t>𝑑𝑦</m:t>
                          </m:r>
                        </m:e>
                      </m:nary>
                    </m:oMath>
                  </m:oMathPara>
                </a14:m>
                <a:endParaRPr lang="en-US" dirty="0"/>
              </a:p>
              <a:p>
                <a:endParaRPr lang="ar-AE" dirty="0"/>
              </a:p>
              <a:p>
                <a14:m>
                  <m:oMath xmlns:m="http://schemas.openxmlformats.org/officeDocument/2006/math">
                    <m:sSub>
                      <m:sSubPr>
                        <m:ctrlPr>
                          <a:rPr lang="ar-AE" i="1">
                            <a:latin typeface="Cambria Math" panose="02040503050406030204" pitchFamily="18" charset="0"/>
                          </a:rPr>
                        </m:ctrlPr>
                      </m:sSubPr>
                      <m:e>
                        <m:r>
                          <a:rPr lang="ar-AE" i="1">
                            <a:latin typeface="Cambria Math" panose="02040503050406030204" pitchFamily="18" charset="0"/>
                          </a:rPr>
                          <m:t>𝑁</m:t>
                        </m:r>
                      </m:e>
                      <m:sub>
                        <m:r>
                          <a:rPr lang="ar-AE" i="1">
                            <a:latin typeface="Cambria Math" panose="02040503050406030204" pitchFamily="18" charset="0"/>
                          </a:rPr>
                          <m:t>𝑝</m:t>
                        </m:r>
                      </m:sub>
                    </m:sSub>
                  </m:oMath>
                </a14:m>
                <a:r>
                  <a:rPr lang="en-US" dirty="0"/>
                  <a:t> is a proton bunch population. </a:t>
                </a:r>
              </a:p>
              <a:p>
                <a14:m>
                  <m:oMath xmlns:m="http://schemas.openxmlformats.org/officeDocument/2006/math">
                    <m:r>
                      <a:rPr lang="ar-AE" i="1">
                        <a:latin typeface="Cambria Math" panose="02040503050406030204" pitchFamily="18" charset="0"/>
                      </a:rPr>
                      <m:t>𝑘</m:t>
                    </m:r>
                  </m:oMath>
                </a14:m>
                <a:r>
                  <a:rPr lang="en-US" dirty="0"/>
                  <a:t> is a signal intensity factor.</a:t>
                </a:r>
              </a:p>
              <a:p>
                <a14:m>
                  <m:oMath xmlns:m="http://schemas.openxmlformats.org/officeDocument/2006/math">
                    <m:r>
                      <a:rPr lang="ar-AE" i="1">
                        <a:latin typeface="Cambria Math" panose="02040503050406030204" pitchFamily="18" charset="0"/>
                        <a:ea typeface="Cambria Math" panose="02040503050406030204" pitchFamily="18" charset="0"/>
                      </a:rPr>
                      <m:t>𝑅</m:t>
                    </m:r>
                    <m:r>
                      <a:rPr lang="ar-AE" i="1">
                        <a:latin typeface="Cambria Math" panose="02040503050406030204" pitchFamily="18" charset="0"/>
                        <a:ea typeface="Cambria Math" panose="02040503050406030204" pitchFamily="18" charset="0"/>
                      </a:rPr>
                      <m:t>(</m:t>
                    </m:r>
                    <m:r>
                      <a:rPr lang="ar-AE" i="1">
                        <a:latin typeface="Cambria Math" panose="02040503050406030204" pitchFamily="18" charset="0"/>
                        <a:ea typeface="Cambria Math" panose="02040503050406030204" pitchFamily="18" charset="0"/>
                      </a:rPr>
                      <m:t>𝑥</m:t>
                    </m:r>
                    <m:r>
                      <a:rPr lang="ar-AE" i="1">
                        <a:latin typeface="Cambria Math" panose="02040503050406030204" pitchFamily="18" charset="0"/>
                        <a:ea typeface="Cambria Math" panose="02040503050406030204" pitchFamily="18" charset="0"/>
                      </a:rPr>
                      <m:t>,</m:t>
                    </m:r>
                    <m:r>
                      <a:rPr lang="ar-AE" i="1">
                        <a:latin typeface="Cambria Math" panose="02040503050406030204" pitchFamily="18" charset="0"/>
                        <a:ea typeface="Cambria Math" panose="02040503050406030204" pitchFamily="18" charset="0"/>
                      </a:rPr>
                      <m:t>𝑦</m:t>
                    </m:r>
                    <m:r>
                      <a:rPr lang="ar-AE" i="1">
                        <a:latin typeface="Cambria Math" panose="02040503050406030204" pitchFamily="18" charset="0"/>
                        <a:ea typeface="Cambria Math" panose="02040503050406030204" pitchFamily="18" charset="0"/>
                      </a:rPr>
                      <m:t>)</m:t>
                    </m:r>
                  </m:oMath>
                </a14:m>
                <a:r>
                  <a:rPr lang="en-US" dirty="0"/>
                  <a:t> is a resolution function. </a:t>
                </a:r>
              </a:p>
              <a:p>
                <a:endParaRPr lang="en-US" dirty="0"/>
              </a:p>
              <a:p>
                <a:endParaRPr lang="en-US" dirty="0"/>
              </a:p>
              <a:p>
                <a:r>
                  <a:rPr lang="en-US" dirty="0">
                    <a:solidFill>
                      <a:srgbClr val="0070C0"/>
                    </a:solidFill>
                  </a:rPr>
                  <a:t>To be determined: </a:t>
                </a:r>
              </a:p>
              <a:p>
                <a:pPr marL="342900" indent="-342900">
                  <a:buFont typeface="+mj-lt"/>
                  <a:buAutoNum type="arabicPeriod"/>
                </a:pPr>
                <a:r>
                  <a:rPr lang="en-US" dirty="0">
                    <a:solidFill>
                      <a:srgbClr val="0070C0"/>
                    </a:solidFill>
                  </a:rPr>
                  <a:t>Noise distribution.</a:t>
                </a:r>
              </a:p>
              <a:p>
                <a:pPr marL="342900" indent="-342900">
                  <a:buFont typeface="+mj-lt"/>
                  <a:buAutoNum type="arabicPeriod"/>
                </a:pPr>
                <a:r>
                  <a:rPr lang="en-US" dirty="0">
                    <a:solidFill>
                      <a:srgbClr val="0070C0"/>
                    </a:solidFill>
                  </a:rPr>
                  <a:t>Resolution effects</a:t>
                </a:r>
              </a:p>
              <a:p>
                <a:endParaRPr lang="en-US" dirty="0"/>
              </a:p>
              <a:p>
                <a:endParaRPr lang="en-US" dirty="0"/>
              </a:p>
              <a:p>
                <a:endParaRPr lang="en-US" dirty="0"/>
              </a:p>
              <a:p>
                <a:endParaRPr lang="en-US" dirty="0"/>
              </a:p>
              <a:p>
                <a:r>
                  <a:rPr lang="en-US" dirty="0"/>
                  <a:t>	</a:t>
                </a:r>
              </a:p>
              <a:p>
                <a:endParaRPr dirty="0"/>
              </a:p>
            </p:txBody>
          </p:sp>
        </mc:Choice>
        <mc:Fallback xmlns="">
          <p:sp>
            <p:nvSpPr>
              <p:cNvPr id="8" name="TextBox 7">
                <a:extLst>
                  <a:ext uri="{FF2B5EF4-FFF2-40B4-BE49-F238E27FC236}">
                    <a16:creationId xmlns:a16="http://schemas.microsoft.com/office/drawing/2014/main" id="{3C6E2E13-6A07-5249-8FFE-A6C1487A03B6}"/>
                  </a:ext>
                </a:extLst>
              </p:cNvPr>
              <p:cNvSpPr txBox="1">
                <a:spLocks noRot="1" noChangeAspect="1" noMove="1" noResize="1" noEditPoints="1" noAdjustHandles="1" noChangeArrowheads="1" noChangeShapeType="1" noTextEdit="1"/>
              </p:cNvSpPr>
              <p:nvPr/>
            </p:nvSpPr>
            <p:spPr>
              <a:xfrm>
                <a:off x="334888" y="1538996"/>
                <a:ext cx="4921573" cy="5978816"/>
              </a:xfrm>
              <a:prstGeom prst="rect">
                <a:avLst/>
              </a:prstGeom>
              <a:blipFill>
                <a:blip r:embed="rId4"/>
                <a:stretch>
                  <a:fillRect l="-771" t="-636" r="-1285"/>
                </a:stretch>
              </a:blipFill>
            </p:spPr>
            <p:txBody>
              <a:bodyPr/>
              <a:lstStyle/>
              <a:p>
                <a:r>
                  <a:rPr>
                    <a:noFill/>
                  </a:rPr>
                  <a:t> </a:t>
                </a:r>
              </a:p>
            </p:txBody>
          </p:sp>
        </mc:Fallback>
      </mc:AlternateContent>
    </p:spTree>
    <p:extLst>
      <p:ext uri="{BB962C8B-B14F-4D97-AF65-F5344CB8AC3E}">
        <p14:creationId xmlns:p14="http://schemas.microsoft.com/office/powerpoint/2010/main" val="102344508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16912</TotalTime>
  <Words>2104</Words>
  <Application>Microsoft Macintosh PowerPoint</Application>
  <PresentationFormat>Widescreen</PresentationFormat>
  <Paragraphs>463</Paragraphs>
  <Slides>30</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Cambria Math</vt:lpstr>
      <vt:lpstr>Corbel</vt:lpstr>
      <vt:lpstr>Office Theme</vt:lpstr>
      <vt:lpstr>Application of Parallel MCMC Sampling for Proton Bunch Analysis in the AWAKE Experiment</vt:lpstr>
      <vt:lpstr>Outline of the Presentation</vt:lpstr>
      <vt:lpstr>Outline of the Presentation</vt:lpstr>
      <vt:lpstr>Experimental Setup &amp; Measurements</vt:lpstr>
      <vt:lpstr>Experimental Setup &amp; Measurements</vt:lpstr>
      <vt:lpstr>Statistical Analysis</vt:lpstr>
      <vt:lpstr>Particle Propagation Model</vt:lpstr>
      <vt:lpstr>Particle Propagation Model</vt:lpstr>
      <vt:lpstr>PowerPoint Presentation</vt:lpstr>
      <vt:lpstr>Noise Distribution </vt:lpstr>
      <vt:lpstr>Resolution Function</vt:lpstr>
      <vt:lpstr>Likelihood Function</vt:lpstr>
      <vt:lpstr>Outline of the Presentation</vt:lpstr>
      <vt:lpstr>Outline of the Presentation</vt:lpstr>
      <vt:lpstr>Simulated Events</vt:lpstr>
      <vt:lpstr>MCMC Analysis</vt:lpstr>
      <vt:lpstr>Outline of the Presentation</vt:lpstr>
      <vt:lpstr>Outline of the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Acknowledgments</vt:lpstr>
      <vt:lpstr>Thank You for Your Attention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Proton Bunch Analysis in the AWAKE Experiment </dc:title>
  <dc:creator>Vasyl Hafych</dc:creator>
  <cp:lastModifiedBy>Vasyl Hafych</cp:lastModifiedBy>
  <cp:revision>338</cp:revision>
  <cp:lastPrinted>2019-08-09T14:08:40Z</cp:lastPrinted>
  <dcterms:created xsi:type="dcterms:W3CDTF">2019-01-12T22:03:50Z</dcterms:created>
  <dcterms:modified xsi:type="dcterms:W3CDTF">2019-08-13T15:10:47Z</dcterms:modified>
</cp:coreProperties>
</file>