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45"/>
  </p:notesMasterIdLst>
  <p:handoutMasterIdLst>
    <p:handoutMasterId r:id="rId46"/>
  </p:handoutMasterIdLst>
  <p:sldIdLst>
    <p:sldId id="256" r:id="rId2"/>
    <p:sldId id="394" r:id="rId3"/>
    <p:sldId id="337" r:id="rId4"/>
    <p:sldId id="378" r:id="rId5"/>
    <p:sldId id="393" r:id="rId6"/>
    <p:sldId id="395" r:id="rId7"/>
    <p:sldId id="396" r:id="rId8"/>
    <p:sldId id="397" r:id="rId9"/>
    <p:sldId id="398" r:id="rId10"/>
    <p:sldId id="399" r:id="rId11"/>
    <p:sldId id="400" r:id="rId12"/>
    <p:sldId id="401" r:id="rId13"/>
    <p:sldId id="402" r:id="rId14"/>
    <p:sldId id="403" r:id="rId15"/>
    <p:sldId id="404" r:id="rId16"/>
    <p:sldId id="405" r:id="rId17"/>
    <p:sldId id="406" r:id="rId18"/>
    <p:sldId id="360" r:id="rId19"/>
    <p:sldId id="350" r:id="rId20"/>
    <p:sldId id="351" r:id="rId21"/>
    <p:sldId id="353" r:id="rId22"/>
    <p:sldId id="375" r:id="rId23"/>
    <p:sldId id="349" r:id="rId24"/>
    <p:sldId id="374" r:id="rId25"/>
    <p:sldId id="345" r:id="rId26"/>
    <p:sldId id="352" r:id="rId27"/>
    <p:sldId id="347" r:id="rId28"/>
    <p:sldId id="354" r:id="rId29"/>
    <p:sldId id="377" r:id="rId30"/>
    <p:sldId id="376" r:id="rId31"/>
    <p:sldId id="361" r:id="rId32"/>
    <p:sldId id="362" r:id="rId33"/>
    <p:sldId id="363" r:id="rId34"/>
    <p:sldId id="364" r:id="rId35"/>
    <p:sldId id="365" r:id="rId36"/>
    <p:sldId id="366" r:id="rId37"/>
    <p:sldId id="367" r:id="rId38"/>
    <p:sldId id="359" r:id="rId39"/>
    <p:sldId id="368" r:id="rId40"/>
    <p:sldId id="373" r:id="rId41"/>
    <p:sldId id="370" r:id="rId42"/>
    <p:sldId id="371" r:id="rId43"/>
    <p:sldId id="372" r:id="rId44"/>
  </p:sldIdLst>
  <p:sldSz cx="9144000" cy="6858000" type="screen4x3"/>
  <p:notesSz cx="6669088" cy="9775825"/>
  <p:defaultTextStyle>
    <a:defPPr>
      <a:defRPr lang="en-US"/>
    </a:defPPr>
    <a:lvl1pPr algn="ctr" rtl="0" fontAlgn="base">
      <a:lnSpc>
        <a:spcPct val="80000"/>
      </a:lnSpc>
      <a:spcBef>
        <a:spcPct val="20000"/>
      </a:spcBef>
      <a:spcAft>
        <a:spcPct val="0"/>
      </a:spcAft>
      <a:buClr>
        <a:schemeClr val="bg1"/>
      </a:buClr>
      <a:buSzPct val="100000"/>
      <a:buFont typeface="Wingdings" pitchFamily="2" charset="2"/>
      <a:defRPr sz="2000" i="1" kern="1200">
        <a:solidFill>
          <a:srgbClr val="7979FF"/>
        </a:solidFill>
        <a:latin typeface="Calibri" pitchFamily="34" charset="0"/>
        <a:ea typeface="+mn-ea"/>
        <a:cs typeface="+mn-cs"/>
      </a:defRPr>
    </a:lvl1pPr>
    <a:lvl2pPr marL="457200" algn="ctr" rtl="0" fontAlgn="base">
      <a:lnSpc>
        <a:spcPct val="80000"/>
      </a:lnSpc>
      <a:spcBef>
        <a:spcPct val="20000"/>
      </a:spcBef>
      <a:spcAft>
        <a:spcPct val="0"/>
      </a:spcAft>
      <a:buClr>
        <a:schemeClr val="bg1"/>
      </a:buClr>
      <a:buSzPct val="100000"/>
      <a:buFont typeface="Wingdings" pitchFamily="2" charset="2"/>
      <a:defRPr sz="2000" i="1" kern="1200">
        <a:solidFill>
          <a:srgbClr val="7979FF"/>
        </a:solidFill>
        <a:latin typeface="Calibri" pitchFamily="34" charset="0"/>
        <a:ea typeface="+mn-ea"/>
        <a:cs typeface="+mn-cs"/>
      </a:defRPr>
    </a:lvl2pPr>
    <a:lvl3pPr marL="914400" algn="ctr" rtl="0" fontAlgn="base">
      <a:lnSpc>
        <a:spcPct val="80000"/>
      </a:lnSpc>
      <a:spcBef>
        <a:spcPct val="20000"/>
      </a:spcBef>
      <a:spcAft>
        <a:spcPct val="0"/>
      </a:spcAft>
      <a:buClr>
        <a:schemeClr val="bg1"/>
      </a:buClr>
      <a:buSzPct val="100000"/>
      <a:buFont typeface="Wingdings" pitchFamily="2" charset="2"/>
      <a:defRPr sz="2000" i="1" kern="1200">
        <a:solidFill>
          <a:srgbClr val="7979FF"/>
        </a:solidFill>
        <a:latin typeface="Calibri" pitchFamily="34" charset="0"/>
        <a:ea typeface="+mn-ea"/>
        <a:cs typeface="+mn-cs"/>
      </a:defRPr>
    </a:lvl3pPr>
    <a:lvl4pPr marL="1371600" algn="ctr" rtl="0" fontAlgn="base">
      <a:lnSpc>
        <a:spcPct val="80000"/>
      </a:lnSpc>
      <a:spcBef>
        <a:spcPct val="20000"/>
      </a:spcBef>
      <a:spcAft>
        <a:spcPct val="0"/>
      </a:spcAft>
      <a:buClr>
        <a:schemeClr val="bg1"/>
      </a:buClr>
      <a:buSzPct val="100000"/>
      <a:buFont typeface="Wingdings" pitchFamily="2" charset="2"/>
      <a:defRPr sz="2000" i="1" kern="1200">
        <a:solidFill>
          <a:srgbClr val="7979FF"/>
        </a:solidFill>
        <a:latin typeface="Calibri" pitchFamily="34" charset="0"/>
        <a:ea typeface="+mn-ea"/>
        <a:cs typeface="+mn-cs"/>
      </a:defRPr>
    </a:lvl4pPr>
    <a:lvl5pPr marL="1828800" algn="ctr" rtl="0" fontAlgn="base">
      <a:lnSpc>
        <a:spcPct val="80000"/>
      </a:lnSpc>
      <a:spcBef>
        <a:spcPct val="20000"/>
      </a:spcBef>
      <a:spcAft>
        <a:spcPct val="0"/>
      </a:spcAft>
      <a:buClr>
        <a:schemeClr val="bg1"/>
      </a:buClr>
      <a:buSzPct val="100000"/>
      <a:buFont typeface="Wingdings" pitchFamily="2" charset="2"/>
      <a:defRPr sz="2000" i="1" kern="1200">
        <a:solidFill>
          <a:srgbClr val="7979FF"/>
        </a:solidFill>
        <a:latin typeface="Calibri" pitchFamily="34" charset="0"/>
        <a:ea typeface="+mn-ea"/>
        <a:cs typeface="+mn-cs"/>
      </a:defRPr>
    </a:lvl5pPr>
    <a:lvl6pPr marL="2286000" algn="l" defTabSz="914400" rtl="0" eaLnBrk="1" latinLnBrk="0" hangingPunct="1">
      <a:defRPr sz="2000" i="1" kern="1200">
        <a:solidFill>
          <a:srgbClr val="7979FF"/>
        </a:solidFill>
        <a:latin typeface="Calibri" pitchFamily="34" charset="0"/>
        <a:ea typeface="+mn-ea"/>
        <a:cs typeface="+mn-cs"/>
      </a:defRPr>
    </a:lvl6pPr>
    <a:lvl7pPr marL="2743200" algn="l" defTabSz="914400" rtl="0" eaLnBrk="1" latinLnBrk="0" hangingPunct="1">
      <a:defRPr sz="2000" i="1" kern="1200">
        <a:solidFill>
          <a:srgbClr val="7979FF"/>
        </a:solidFill>
        <a:latin typeface="Calibri" pitchFamily="34" charset="0"/>
        <a:ea typeface="+mn-ea"/>
        <a:cs typeface="+mn-cs"/>
      </a:defRPr>
    </a:lvl7pPr>
    <a:lvl8pPr marL="3200400" algn="l" defTabSz="914400" rtl="0" eaLnBrk="1" latinLnBrk="0" hangingPunct="1">
      <a:defRPr sz="2000" i="1" kern="1200">
        <a:solidFill>
          <a:srgbClr val="7979FF"/>
        </a:solidFill>
        <a:latin typeface="Calibri" pitchFamily="34" charset="0"/>
        <a:ea typeface="+mn-ea"/>
        <a:cs typeface="+mn-cs"/>
      </a:defRPr>
    </a:lvl8pPr>
    <a:lvl9pPr marL="3657600" algn="l" defTabSz="914400" rtl="0" eaLnBrk="1" latinLnBrk="0" hangingPunct="1">
      <a:defRPr sz="2000" i="1" kern="1200">
        <a:solidFill>
          <a:srgbClr val="7979FF"/>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1BEB"/>
    <a:srgbClr val="66FFCC"/>
    <a:srgbClr val="F34313"/>
    <a:srgbClr val="00FF00"/>
    <a:srgbClr val="7979FF"/>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933" autoAdjust="0"/>
    <p:restoredTop sz="86323" autoAdjust="0"/>
  </p:normalViewPr>
  <p:slideViewPr>
    <p:cSldViewPr>
      <p:cViewPr>
        <p:scale>
          <a:sx n="53" d="100"/>
          <a:sy n="53" d="100"/>
        </p:scale>
        <p:origin x="-600" y="-390"/>
      </p:cViewPr>
      <p:guideLst>
        <p:guide orient="horz" pos="2160"/>
        <p:guide pos="2880"/>
      </p:guideLst>
    </p:cSldViewPr>
  </p:slideViewPr>
  <p:outlineViewPr>
    <p:cViewPr>
      <p:scale>
        <a:sx n="33" d="100"/>
        <a:sy n="33" d="100"/>
      </p:scale>
      <p:origin x="0" y="2958"/>
    </p:cViewPr>
  </p:outlineViewPr>
  <p:notesTextViewPr>
    <p:cViewPr>
      <p:scale>
        <a:sx n="100" d="100"/>
        <a:sy n="100" d="100"/>
      </p:scale>
      <p:origin x="0" y="0"/>
    </p:cViewPr>
  </p:notesTextViewPr>
  <p:sorterViewPr>
    <p:cViewPr>
      <p:scale>
        <a:sx n="81" d="100"/>
        <a:sy n="81" d="100"/>
      </p:scale>
      <p:origin x="0" y="0"/>
    </p:cViewPr>
  </p:sorterViewPr>
  <p:notesViewPr>
    <p:cSldViewPr>
      <p:cViewPr varScale="1">
        <p:scale>
          <a:sx n="60" d="100"/>
          <a:sy n="60" d="100"/>
        </p:scale>
        <p:origin x="-1764" y="-90"/>
      </p:cViewPr>
      <p:guideLst>
        <p:guide orient="horz" pos="3079"/>
        <p:guide pos="2101"/>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image" Target="../media/image5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890838" cy="488950"/>
          </a:xfrm>
          <a:prstGeom prst="rect">
            <a:avLst/>
          </a:prstGeom>
          <a:noFill/>
          <a:ln w="9525">
            <a:noFill/>
            <a:miter lim="800000"/>
            <a:headEnd/>
            <a:tailEnd/>
          </a:ln>
          <a:effectLst/>
        </p:spPr>
        <p:txBody>
          <a:bodyPr vert="horz" wrap="square" lIns="93967" tIns="46983" rIns="93967" bIns="46983" numCol="1" anchor="t" anchorCtr="0" compatLnSpc="1">
            <a:prstTxWarp prst="textNoShape">
              <a:avLst/>
            </a:prstTxWarp>
          </a:bodyPr>
          <a:lstStyle>
            <a:lvl1pPr algn="l" defTabSz="939800">
              <a:lnSpc>
                <a:spcPct val="100000"/>
              </a:lnSpc>
              <a:spcBef>
                <a:spcPct val="0"/>
              </a:spcBef>
              <a:buClrTx/>
              <a:buSzTx/>
              <a:buFontTx/>
              <a:buNone/>
              <a:defRPr sz="1200" i="0">
                <a:solidFill>
                  <a:schemeClr val="tx1"/>
                </a:solidFill>
                <a:latin typeface="Arial" charset="0"/>
              </a:defRPr>
            </a:lvl1pPr>
          </a:lstStyle>
          <a:p>
            <a:pPr>
              <a:defRPr/>
            </a:pPr>
            <a:endParaRPr lang="en-US"/>
          </a:p>
        </p:txBody>
      </p:sp>
      <p:sp>
        <p:nvSpPr>
          <p:cNvPr id="21507" name="Rectangle 3"/>
          <p:cNvSpPr>
            <a:spLocks noGrp="1" noChangeArrowheads="1"/>
          </p:cNvSpPr>
          <p:nvPr>
            <p:ph type="dt" sz="quarter" idx="1"/>
          </p:nvPr>
        </p:nvSpPr>
        <p:spPr bwMode="auto">
          <a:xfrm>
            <a:off x="3778250" y="0"/>
            <a:ext cx="2889250" cy="488950"/>
          </a:xfrm>
          <a:prstGeom prst="rect">
            <a:avLst/>
          </a:prstGeom>
          <a:noFill/>
          <a:ln w="9525">
            <a:noFill/>
            <a:miter lim="800000"/>
            <a:headEnd/>
            <a:tailEnd/>
          </a:ln>
          <a:effectLst/>
        </p:spPr>
        <p:txBody>
          <a:bodyPr vert="horz" wrap="square" lIns="93967" tIns="46983" rIns="93967" bIns="46983" numCol="1" anchor="t" anchorCtr="0" compatLnSpc="1">
            <a:prstTxWarp prst="textNoShape">
              <a:avLst/>
            </a:prstTxWarp>
          </a:bodyPr>
          <a:lstStyle>
            <a:lvl1pPr algn="r" defTabSz="939800">
              <a:lnSpc>
                <a:spcPct val="100000"/>
              </a:lnSpc>
              <a:spcBef>
                <a:spcPct val="0"/>
              </a:spcBef>
              <a:buClrTx/>
              <a:buSzTx/>
              <a:buFontTx/>
              <a:buNone/>
              <a:defRPr sz="1200" i="0">
                <a:solidFill>
                  <a:schemeClr val="tx1"/>
                </a:solidFill>
                <a:latin typeface="Arial" charset="0"/>
              </a:defRPr>
            </a:lvl1pPr>
          </a:lstStyle>
          <a:p>
            <a:pPr>
              <a:defRPr/>
            </a:pPr>
            <a:endParaRPr lang="en-US"/>
          </a:p>
        </p:txBody>
      </p:sp>
      <p:sp>
        <p:nvSpPr>
          <p:cNvPr id="21508" name="Rectangle 4"/>
          <p:cNvSpPr>
            <a:spLocks noGrp="1" noChangeArrowheads="1"/>
          </p:cNvSpPr>
          <p:nvPr>
            <p:ph type="ftr" sz="quarter" idx="2"/>
          </p:nvPr>
        </p:nvSpPr>
        <p:spPr bwMode="auto">
          <a:xfrm>
            <a:off x="0" y="9285288"/>
            <a:ext cx="2890838" cy="488950"/>
          </a:xfrm>
          <a:prstGeom prst="rect">
            <a:avLst/>
          </a:prstGeom>
          <a:noFill/>
          <a:ln w="9525">
            <a:noFill/>
            <a:miter lim="800000"/>
            <a:headEnd/>
            <a:tailEnd/>
          </a:ln>
          <a:effectLst/>
        </p:spPr>
        <p:txBody>
          <a:bodyPr vert="horz" wrap="square" lIns="93967" tIns="46983" rIns="93967" bIns="46983" numCol="1" anchor="b" anchorCtr="0" compatLnSpc="1">
            <a:prstTxWarp prst="textNoShape">
              <a:avLst/>
            </a:prstTxWarp>
          </a:bodyPr>
          <a:lstStyle>
            <a:lvl1pPr algn="l" defTabSz="939800">
              <a:lnSpc>
                <a:spcPct val="100000"/>
              </a:lnSpc>
              <a:spcBef>
                <a:spcPct val="0"/>
              </a:spcBef>
              <a:buClrTx/>
              <a:buSzTx/>
              <a:buFontTx/>
              <a:buNone/>
              <a:defRPr sz="1200" i="0">
                <a:solidFill>
                  <a:schemeClr val="tx1"/>
                </a:solidFill>
                <a:latin typeface="Arial" charset="0"/>
              </a:defRPr>
            </a:lvl1pPr>
          </a:lstStyle>
          <a:p>
            <a:pPr>
              <a:defRPr/>
            </a:pPr>
            <a:endParaRPr lang="en-US"/>
          </a:p>
        </p:txBody>
      </p:sp>
      <p:sp>
        <p:nvSpPr>
          <p:cNvPr id="21509" name="Rectangle 5"/>
          <p:cNvSpPr>
            <a:spLocks noGrp="1" noChangeArrowheads="1"/>
          </p:cNvSpPr>
          <p:nvPr>
            <p:ph type="sldNum" sz="quarter" idx="3"/>
          </p:nvPr>
        </p:nvSpPr>
        <p:spPr bwMode="auto">
          <a:xfrm>
            <a:off x="3778250" y="9285288"/>
            <a:ext cx="2889250" cy="488950"/>
          </a:xfrm>
          <a:prstGeom prst="rect">
            <a:avLst/>
          </a:prstGeom>
          <a:noFill/>
          <a:ln w="9525">
            <a:noFill/>
            <a:miter lim="800000"/>
            <a:headEnd/>
            <a:tailEnd/>
          </a:ln>
          <a:effectLst/>
        </p:spPr>
        <p:txBody>
          <a:bodyPr vert="horz" wrap="square" lIns="93967" tIns="46983" rIns="93967" bIns="46983" numCol="1" anchor="b" anchorCtr="0" compatLnSpc="1">
            <a:prstTxWarp prst="textNoShape">
              <a:avLst/>
            </a:prstTxWarp>
          </a:bodyPr>
          <a:lstStyle>
            <a:lvl1pPr algn="r" defTabSz="939800">
              <a:lnSpc>
                <a:spcPct val="100000"/>
              </a:lnSpc>
              <a:spcBef>
                <a:spcPct val="0"/>
              </a:spcBef>
              <a:buClrTx/>
              <a:buSzTx/>
              <a:buFontTx/>
              <a:buNone/>
              <a:defRPr sz="1200" i="0">
                <a:solidFill>
                  <a:schemeClr val="tx1"/>
                </a:solidFill>
                <a:latin typeface="Arial" charset="0"/>
              </a:defRPr>
            </a:lvl1pPr>
          </a:lstStyle>
          <a:p>
            <a:pPr>
              <a:defRPr/>
            </a:pPr>
            <a:fld id="{C7FF010E-2E9F-48DE-832A-E600203BC3A0}" type="slidenum">
              <a:rPr lang="en-US"/>
              <a:pPr>
                <a:defRPr/>
              </a:pPr>
              <a:t>‹Nº›</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890838" cy="488950"/>
          </a:xfrm>
          <a:prstGeom prst="rect">
            <a:avLst/>
          </a:prstGeom>
          <a:noFill/>
          <a:ln w="9525">
            <a:noFill/>
            <a:miter lim="800000"/>
            <a:headEnd/>
            <a:tailEnd/>
          </a:ln>
          <a:effectLst/>
        </p:spPr>
        <p:txBody>
          <a:bodyPr vert="horz" wrap="square" lIns="93967" tIns="46983" rIns="93967" bIns="46983" numCol="1" anchor="t" anchorCtr="0" compatLnSpc="1">
            <a:prstTxWarp prst="textNoShape">
              <a:avLst/>
            </a:prstTxWarp>
          </a:bodyPr>
          <a:lstStyle>
            <a:lvl1pPr algn="l" defTabSz="939800">
              <a:lnSpc>
                <a:spcPct val="100000"/>
              </a:lnSpc>
              <a:spcBef>
                <a:spcPct val="0"/>
              </a:spcBef>
              <a:buClrTx/>
              <a:buSzTx/>
              <a:buFontTx/>
              <a:buNone/>
              <a:defRPr sz="1200" i="0">
                <a:solidFill>
                  <a:schemeClr val="tx1"/>
                </a:solidFill>
                <a:latin typeface="Arial" charset="0"/>
              </a:defRPr>
            </a:lvl1pPr>
          </a:lstStyle>
          <a:p>
            <a:pPr>
              <a:defRPr/>
            </a:pPr>
            <a:endParaRPr lang="en-US"/>
          </a:p>
        </p:txBody>
      </p:sp>
      <p:sp>
        <p:nvSpPr>
          <p:cNvPr id="6147" name="Rectangle 3"/>
          <p:cNvSpPr>
            <a:spLocks noGrp="1" noChangeArrowheads="1"/>
          </p:cNvSpPr>
          <p:nvPr>
            <p:ph type="dt" idx="1"/>
          </p:nvPr>
        </p:nvSpPr>
        <p:spPr bwMode="auto">
          <a:xfrm>
            <a:off x="3778250" y="0"/>
            <a:ext cx="2889250" cy="488950"/>
          </a:xfrm>
          <a:prstGeom prst="rect">
            <a:avLst/>
          </a:prstGeom>
          <a:noFill/>
          <a:ln w="9525">
            <a:noFill/>
            <a:miter lim="800000"/>
            <a:headEnd/>
            <a:tailEnd/>
          </a:ln>
          <a:effectLst/>
        </p:spPr>
        <p:txBody>
          <a:bodyPr vert="horz" wrap="square" lIns="93967" tIns="46983" rIns="93967" bIns="46983" numCol="1" anchor="t" anchorCtr="0" compatLnSpc="1">
            <a:prstTxWarp prst="textNoShape">
              <a:avLst/>
            </a:prstTxWarp>
          </a:bodyPr>
          <a:lstStyle>
            <a:lvl1pPr algn="r" defTabSz="939800">
              <a:lnSpc>
                <a:spcPct val="100000"/>
              </a:lnSpc>
              <a:spcBef>
                <a:spcPct val="0"/>
              </a:spcBef>
              <a:buClrTx/>
              <a:buSzTx/>
              <a:buFontTx/>
              <a:buNone/>
              <a:defRPr sz="1200" i="0">
                <a:solidFill>
                  <a:schemeClr val="tx1"/>
                </a:solidFill>
                <a:latin typeface="Arial"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890588" y="733425"/>
            <a:ext cx="4887912" cy="3665538"/>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66750" y="4643438"/>
            <a:ext cx="5335588" cy="4398962"/>
          </a:xfrm>
          <a:prstGeom prst="rect">
            <a:avLst/>
          </a:prstGeom>
          <a:noFill/>
          <a:ln w="9525">
            <a:noFill/>
            <a:miter lim="800000"/>
            <a:headEnd/>
            <a:tailEnd/>
          </a:ln>
          <a:effectLst/>
        </p:spPr>
        <p:txBody>
          <a:bodyPr vert="horz" wrap="square" lIns="93967" tIns="46983" rIns="93967" bIns="46983" numCol="1" anchor="t" anchorCtr="0" compatLnSpc="1">
            <a:prstTxWarp prst="textNoShape">
              <a:avLst/>
            </a:prstTxWarp>
          </a:bodyPr>
          <a:lstStyle/>
          <a:p>
            <a:pPr lvl="0"/>
            <a:r>
              <a:rPr lang="en-US" noProof="0" smtClean="0"/>
              <a:t>Haga clic para modificar el estilo de texto del patrón</a:t>
            </a:r>
          </a:p>
          <a:p>
            <a:pPr lvl="1"/>
            <a:r>
              <a:rPr lang="en-US" noProof="0" smtClean="0"/>
              <a:t>Segundo nivel</a:t>
            </a:r>
          </a:p>
          <a:p>
            <a:pPr lvl="2"/>
            <a:r>
              <a:rPr lang="en-US" noProof="0" smtClean="0"/>
              <a:t>Tercer nivel</a:t>
            </a:r>
          </a:p>
          <a:p>
            <a:pPr lvl="3"/>
            <a:r>
              <a:rPr lang="en-US" noProof="0" smtClean="0"/>
              <a:t>Cuarto nivel</a:t>
            </a:r>
          </a:p>
          <a:p>
            <a:pPr lvl="4"/>
            <a:r>
              <a:rPr lang="en-US" noProof="0" smtClean="0"/>
              <a:t>Quinto nivel</a:t>
            </a:r>
          </a:p>
        </p:txBody>
      </p:sp>
      <p:sp>
        <p:nvSpPr>
          <p:cNvPr id="6150" name="Rectangle 6"/>
          <p:cNvSpPr>
            <a:spLocks noGrp="1" noChangeArrowheads="1"/>
          </p:cNvSpPr>
          <p:nvPr>
            <p:ph type="ftr" sz="quarter" idx="4"/>
          </p:nvPr>
        </p:nvSpPr>
        <p:spPr bwMode="auto">
          <a:xfrm>
            <a:off x="0" y="9285288"/>
            <a:ext cx="2890838" cy="488950"/>
          </a:xfrm>
          <a:prstGeom prst="rect">
            <a:avLst/>
          </a:prstGeom>
          <a:noFill/>
          <a:ln w="9525">
            <a:noFill/>
            <a:miter lim="800000"/>
            <a:headEnd/>
            <a:tailEnd/>
          </a:ln>
          <a:effectLst/>
        </p:spPr>
        <p:txBody>
          <a:bodyPr vert="horz" wrap="square" lIns="93967" tIns="46983" rIns="93967" bIns="46983" numCol="1" anchor="b" anchorCtr="0" compatLnSpc="1">
            <a:prstTxWarp prst="textNoShape">
              <a:avLst/>
            </a:prstTxWarp>
          </a:bodyPr>
          <a:lstStyle>
            <a:lvl1pPr algn="l" defTabSz="939800">
              <a:lnSpc>
                <a:spcPct val="100000"/>
              </a:lnSpc>
              <a:spcBef>
                <a:spcPct val="0"/>
              </a:spcBef>
              <a:buClrTx/>
              <a:buSzTx/>
              <a:buFontTx/>
              <a:buNone/>
              <a:defRPr sz="1200" i="0">
                <a:solidFill>
                  <a:schemeClr val="tx1"/>
                </a:solidFill>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3778250" y="9285288"/>
            <a:ext cx="2889250" cy="488950"/>
          </a:xfrm>
          <a:prstGeom prst="rect">
            <a:avLst/>
          </a:prstGeom>
          <a:noFill/>
          <a:ln w="9525">
            <a:noFill/>
            <a:miter lim="800000"/>
            <a:headEnd/>
            <a:tailEnd/>
          </a:ln>
          <a:effectLst/>
        </p:spPr>
        <p:txBody>
          <a:bodyPr vert="horz" wrap="square" lIns="93967" tIns="46983" rIns="93967" bIns="46983" numCol="1" anchor="b" anchorCtr="0" compatLnSpc="1">
            <a:prstTxWarp prst="textNoShape">
              <a:avLst/>
            </a:prstTxWarp>
          </a:bodyPr>
          <a:lstStyle>
            <a:lvl1pPr algn="r" defTabSz="939800">
              <a:lnSpc>
                <a:spcPct val="100000"/>
              </a:lnSpc>
              <a:spcBef>
                <a:spcPct val="0"/>
              </a:spcBef>
              <a:buClrTx/>
              <a:buSzTx/>
              <a:buFontTx/>
              <a:buNone/>
              <a:defRPr sz="1200" i="0">
                <a:solidFill>
                  <a:schemeClr val="tx1"/>
                </a:solidFill>
                <a:latin typeface="Arial" charset="0"/>
              </a:defRPr>
            </a:lvl1pPr>
          </a:lstStyle>
          <a:p>
            <a:pPr>
              <a:defRPr/>
            </a:pPr>
            <a:fld id="{B9DB08A2-7B93-49D8-B651-32CB7E8754F9}"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F5B21761-65A9-4E48-8456-B9B08BC51EB8}" type="slidenum">
              <a:rPr lang="en-US" smtClean="0"/>
              <a:pPr/>
              <a:t>1</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4B75DE83-068D-4ACF-8298-D2BA6AF84F0A}" type="slidenum">
              <a:rPr lang="en-US" smtClean="0"/>
              <a:pPr/>
              <a:t>38</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r>
              <a:rPr lang="en-US" smtClean="0"/>
              <a:t>Esto se probó en parte para el malhadado BTeV… se hicieron pruebas de laminas de carbono con sensores embebidos…. </a:t>
            </a:r>
          </a:p>
          <a:p>
            <a:r>
              <a:rPr lang="en-US" smtClean="0"/>
              <a:t>Con respecto a integrar un sensor en el propio marco del DEPFET estoy hablando esto con un grupo de óptica integrada</a:t>
            </a:r>
          </a:p>
          <a:p>
            <a:r>
              <a:rPr lang="en-US" smtClean="0"/>
              <a:t>Del cnm pero todavía no tengo una idea clara de como se puede hacer también necesito algún input en cuanto a la </a:t>
            </a:r>
          </a:p>
          <a:p>
            <a:r>
              <a:rPr lang="en-US" smtClean="0"/>
              <a:t>Fabricación de los marcos… me llevará sus semanas ir convergiendo en una propuesta más concreta seguramente.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BF876DFA-6956-4A66-88FB-22168A491DED}" type="slidenum">
              <a:rPr lang="en-US" smtClean="0"/>
              <a:pPr/>
              <a:t>39</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r>
              <a:rPr lang="en-US" smtClean="0"/>
              <a:t>Bueno y todo esto es un poco de sentido común.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6213DF6-8EF4-4193-87D0-DB54AC433BC6}" type="slidenum">
              <a:rPr lang="en-US" smtClean="0"/>
              <a:pPr/>
              <a:t>27</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010B59F2-6293-4B12-8566-391323EABC9B}" type="slidenum">
              <a:rPr lang="en-US" smtClean="0"/>
              <a:pPr/>
              <a:t>31</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r>
              <a:rPr lang="en-US" smtClean="0"/>
              <a:t>Recordar lo que sabemos, la información que tu mismo me pasaste…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A9844272-E994-498A-81C4-3E2B08FE44EF}" type="slidenum">
              <a:rPr lang="en-US" smtClean="0"/>
              <a:pPr/>
              <a:t>32</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r>
              <a:rPr lang="en-US" smtClean="0"/>
              <a:t>Resultado deformación en z</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C1697E24-9054-4828-845E-3E9FF65E8A11}" type="slidenum">
              <a:rPr lang="en-US" smtClean="0"/>
              <a:pPr/>
              <a:t>33</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r>
              <a:rPr lang="en-US" smtClean="0"/>
              <a:t>Resuldados del strain en la dirección longitudinal para la cara superior. La  unidad de medida del strain es “epsilon” que es el strain relativo.</a:t>
            </a:r>
          </a:p>
          <a:p>
            <a:r>
              <a:rPr lang="en-US" smtClean="0"/>
              <a:t>La gráfica de abajo es un zoom de la de arriba.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9E7B5B2F-C3C9-4EF3-BFD9-4EA23EC47B5B}" type="slidenum">
              <a:rPr lang="en-US" smtClean="0"/>
              <a:pPr/>
              <a:t>34</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r>
              <a:rPr lang="en-US" smtClean="0"/>
              <a:t>Lo mismo que la anterior pero para el strain  en la dirección transversal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B24BE556-A7D0-48CD-9D1D-B1CADF2CF723}" type="slidenum">
              <a:rPr lang="en-US" smtClean="0"/>
              <a:pPr/>
              <a:t>35</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r>
              <a:rPr lang="en-US" smtClean="0"/>
              <a:t>Relación entre los strain longitudinal y transversal; y la relación entre el strain longitudinal y la deformación gravitatoria.</a:t>
            </a:r>
          </a:p>
          <a:p>
            <a:r>
              <a:rPr lang="en-US" smtClean="0"/>
              <a:t>Estas gráficas demuestran que midiendo el strain podemos determinar la deformación.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96B456CD-84DF-4FFD-94EE-C3DB57DC089C}" type="slidenum">
              <a:rPr lang="en-US" smtClean="0"/>
              <a:pPr/>
              <a:t>36</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r>
              <a:rPr lang="en-US" smtClean="0"/>
              <a:t>Conclusiones de la simulación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EB18830-546B-49F2-9B72-07D6FB30F8D8}" type="slidenum">
              <a:rPr lang="en-US" smtClean="0"/>
              <a:pPr/>
              <a:t>37</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US" smtClean="0"/>
              <a:t>Una solución comercial no he buscado mucho, este sensor ya lo conocía y está hecho en fibra es una versión modificada del FBG.</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4" name="Picture 9" descr="ifca3"/>
          <p:cNvPicPr>
            <a:picLocks noChangeAspect="1" noChangeArrowheads="1"/>
          </p:cNvPicPr>
          <p:nvPr userDrawn="1"/>
        </p:nvPicPr>
        <p:blipFill>
          <a:blip r:embed="rId2" cstate="print"/>
          <a:srcRect/>
          <a:stretch>
            <a:fillRect/>
          </a:stretch>
        </p:blipFill>
        <p:spPr bwMode="auto">
          <a:xfrm>
            <a:off x="381000" y="4572000"/>
            <a:ext cx="1317625" cy="1755775"/>
          </a:xfrm>
          <a:prstGeom prst="rect">
            <a:avLst/>
          </a:prstGeom>
          <a:noFill/>
          <a:ln w="9525">
            <a:noFill/>
            <a:miter lim="800000"/>
            <a:headEnd/>
            <a:tailEnd/>
          </a:ln>
        </p:spPr>
      </p:pic>
      <p:sp>
        <p:nvSpPr>
          <p:cNvPr id="19458" name="Rectangle 2"/>
          <p:cNvSpPr>
            <a:spLocks noGrp="1" noChangeArrowheads="1"/>
          </p:cNvSpPr>
          <p:nvPr>
            <p:ph type="ctrTitle"/>
          </p:nvPr>
        </p:nvSpPr>
        <p:spPr>
          <a:xfrm>
            <a:off x="609600" y="685800"/>
            <a:ext cx="7623175" cy="1752600"/>
          </a:xfrm>
        </p:spPr>
        <p:txBody>
          <a:bodyPr/>
          <a:lstStyle>
            <a:lvl1pPr>
              <a:defRPr sz="3800" baseline="0">
                <a:solidFill>
                  <a:srgbClr val="2A1BEB"/>
                </a:solidFill>
                <a:latin typeface="Calibri" pitchFamily="34" charset="0"/>
              </a:defRPr>
            </a:lvl1pPr>
          </a:lstStyle>
          <a:p>
            <a:r>
              <a:rPr lang="es-ES_tradnl" altLang="en-US" dirty="0"/>
              <a:t>Haga clic para cambiar el estilo de título	</a:t>
            </a:r>
          </a:p>
        </p:txBody>
      </p:sp>
      <p:sp>
        <p:nvSpPr>
          <p:cNvPr id="19459" name="Rectangle 3"/>
          <p:cNvSpPr>
            <a:spLocks noGrp="1" noChangeArrowheads="1"/>
          </p:cNvSpPr>
          <p:nvPr>
            <p:ph type="subTitle" idx="1"/>
          </p:nvPr>
        </p:nvSpPr>
        <p:spPr>
          <a:xfrm>
            <a:off x="1981200" y="4648200"/>
            <a:ext cx="6553200" cy="1752600"/>
          </a:xfrm>
        </p:spPr>
        <p:txBody>
          <a:bodyPr/>
          <a:lstStyle>
            <a:lvl1pPr marL="0" indent="0">
              <a:buFont typeface="Wingdings" pitchFamily="2" charset="2"/>
              <a:buNone/>
              <a:defRPr sz="2800" baseline="0">
                <a:solidFill>
                  <a:srgbClr val="B1EBA5"/>
                </a:solidFill>
                <a:latin typeface="Calibri" pitchFamily="34" charset="0"/>
              </a:defRPr>
            </a:lvl1pPr>
          </a:lstStyle>
          <a:p>
            <a:r>
              <a:rPr lang="es-ES_tradnl" altLang="en-US" dirty="0"/>
              <a:t>Haga clic para modificar el estilo de subtítulo del patrón</a:t>
            </a:r>
          </a:p>
        </p:txBody>
      </p:sp>
      <p:sp>
        <p:nvSpPr>
          <p:cNvPr id="5" name="Rectangle 10"/>
          <p:cNvSpPr>
            <a:spLocks noGrp="1" noChangeArrowheads="1"/>
          </p:cNvSpPr>
          <p:nvPr>
            <p:ph type="dt" sz="half" idx="10"/>
          </p:nvPr>
        </p:nvSpPr>
        <p:spPr bwMode="auto">
          <a:xfrm>
            <a:off x="6378575" y="6467475"/>
            <a:ext cx="2133600" cy="1524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i="0">
                <a:solidFill>
                  <a:srgbClr val="44ADC2"/>
                </a:solidFill>
                <a:latin typeface="+mn-lt"/>
              </a:defRPr>
            </a:lvl1pPr>
          </a:lstStyle>
          <a:p>
            <a:pPr>
              <a:defRPr/>
            </a:pPr>
            <a:endParaRPr lang="es-ES_tradnl" altLang="en-US"/>
          </a:p>
        </p:txBody>
      </p:sp>
      <p:sp>
        <p:nvSpPr>
          <p:cNvPr id="6" name="Rectangle 11"/>
          <p:cNvSpPr>
            <a:spLocks noGrp="1" noChangeArrowheads="1"/>
          </p:cNvSpPr>
          <p:nvPr>
            <p:ph type="ftr" sz="quarter" idx="11"/>
          </p:nvPr>
        </p:nvSpPr>
        <p:spPr>
          <a:xfrm>
            <a:off x="5257800" y="6543675"/>
            <a:ext cx="3276600" cy="228600"/>
          </a:xfrm>
        </p:spPr>
        <p:txBody>
          <a:bodyPr/>
          <a:lstStyle>
            <a:lvl1pPr>
              <a:defRPr baseline="0" dirty="0" smtClean="0">
                <a:solidFill>
                  <a:srgbClr val="47A4E3"/>
                </a:solidFill>
                <a:latin typeface="Calibri" pitchFamily="34" charset="0"/>
              </a:defRPr>
            </a:lvl1pPr>
          </a:lstStyle>
          <a:p>
            <a:pPr>
              <a:defRPr/>
            </a:pPr>
            <a:r>
              <a:rPr lang="en-US" altLang="en-US" smtClean="0"/>
              <a:t>DEPFET Workshop ,27th  Januray  '10,   I. Vila</a:t>
            </a:r>
            <a:endParaRPr lang="es-ES_tradnl" altLang="en-US"/>
          </a:p>
        </p:txBody>
      </p:sp>
      <p:sp>
        <p:nvSpPr>
          <p:cNvPr id="7" name="Rectangle 12"/>
          <p:cNvSpPr>
            <a:spLocks noGrp="1" noChangeArrowheads="1"/>
          </p:cNvSpPr>
          <p:nvPr>
            <p:ph type="sldNum" sz="quarter" idx="12"/>
          </p:nvPr>
        </p:nvSpPr>
        <p:spPr>
          <a:xfrm>
            <a:off x="8577263" y="6324600"/>
            <a:ext cx="533400" cy="457200"/>
          </a:xfrm>
        </p:spPr>
        <p:txBody>
          <a:bodyPr/>
          <a:lstStyle>
            <a:lvl1pPr>
              <a:defRPr baseline="0" smtClean="0">
                <a:solidFill>
                  <a:srgbClr val="47A4E3"/>
                </a:solidFill>
                <a:latin typeface="Calibri" pitchFamily="34" charset="0"/>
              </a:defRPr>
            </a:lvl1pPr>
          </a:lstStyle>
          <a:p>
            <a:pPr>
              <a:defRPr/>
            </a:pPr>
            <a:fld id="{51F77218-5911-49A0-9E47-65B4A5069659}" type="slidenum">
              <a:rPr lang="es-ES_tradnl" altLang="en-US"/>
              <a:pPr>
                <a:defRPr/>
              </a:pPr>
              <a:t>‹Nº›</a:t>
            </a:fld>
            <a:endParaRPr lang="es-ES_tradnl"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2FFE4F8-A4B5-43C5-8A12-8575FEB2BB26}" type="slidenum">
              <a:rPr lang="es-ES_tradnl" altLang="en-US"/>
              <a:pPr>
                <a:defRPr/>
              </a:pPr>
              <a:t>‹Nº›</a:t>
            </a:fld>
            <a:endParaRPr lang="es-ES_tradnl"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DEPFET Workshop ,27th  Januray  '10,   I. Vila</a:t>
            </a:r>
            <a:endParaRPr lang="es-ES_tradnl"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7150"/>
            <a:ext cx="2057400" cy="607377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57150"/>
            <a:ext cx="6019800" cy="60737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A9C6677-A480-4BC6-ADCB-EF1259491D6B}" type="slidenum">
              <a:rPr lang="es-ES_tradnl" altLang="en-US"/>
              <a:pPr>
                <a:defRPr/>
              </a:pPr>
              <a:t>‹Nº›</a:t>
            </a:fld>
            <a:endParaRPr lang="es-ES_tradnl"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DEPFET Workshop ,27th  Januray  '10,   I. Vila</a:t>
            </a:r>
            <a:endParaRPr lang="es-ES_tradnl"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7150"/>
            <a:ext cx="7391400" cy="1139825"/>
          </a:xfrm>
        </p:spPr>
        <p:txBody>
          <a:bodyPr/>
          <a:lstStyle/>
          <a:p>
            <a:r>
              <a:rPr lang="es-ES" smtClean="0"/>
              <a:t>Haga clic para modificar el estilo de título del patrón</a:t>
            </a:r>
            <a:endParaRPr lang="en-US"/>
          </a:p>
        </p:txBody>
      </p:sp>
      <p:sp>
        <p:nvSpPr>
          <p:cNvPr id="3" name="2 Marcador de texto"/>
          <p:cNvSpPr>
            <a:spLocks noGrp="1"/>
          </p:cNvSpPr>
          <p:nvPr>
            <p:ph type="body" sz="half" idx="1"/>
          </p:nvPr>
        </p:nvSpPr>
        <p:spPr>
          <a:xfrm>
            <a:off x="457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quarter" idx="2"/>
          </p:nvPr>
        </p:nvSpPr>
        <p:spPr>
          <a:xfrm>
            <a:off x="4648200" y="1600200"/>
            <a:ext cx="4038600" cy="21891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contenido"/>
          <p:cNvSpPr>
            <a:spLocks noGrp="1"/>
          </p:cNvSpPr>
          <p:nvPr>
            <p:ph sz="quarter" idx="3"/>
          </p:nvPr>
        </p:nvSpPr>
        <p:spPr>
          <a:xfrm>
            <a:off x="4648200" y="3941763"/>
            <a:ext cx="4038600" cy="21891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1EF979FB-A789-4B9B-9AF5-AE19CF1BE42B}" type="slidenum">
              <a:rPr lang="es-ES_tradnl" altLang="en-US"/>
              <a:pPr>
                <a:defRPr/>
              </a:pPr>
              <a:t>‹Nº›</a:t>
            </a:fld>
            <a:endParaRPr lang="es-ES_tradnl" alt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ltLang="en-US" smtClean="0"/>
              <a:t>DEPFET Workshop ,27th  Januray  '10,   I. Vila</a:t>
            </a:r>
            <a:endParaRPr lang="es-ES_tradnl"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n-US"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50B81A8-EBE5-423D-B090-3334D662ACB9}" type="slidenum">
              <a:rPr lang="es-ES_tradnl" altLang="en-US"/>
              <a:pPr>
                <a:defRPr/>
              </a:pPr>
              <a:t>‹Nº›</a:t>
            </a:fld>
            <a:endParaRPr lang="es-ES_tradnl"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DEPFET Workshop ,27th  Januray  '10,   I. Vila</a:t>
            </a:r>
            <a:endParaRPr lang="es-ES_tradnl"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6"/>
          <p:cNvSpPr>
            <a:spLocks noGrp="1" noChangeArrowheads="1"/>
          </p:cNvSpPr>
          <p:nvPr>
            <p:ph type="sldNum" sz="quarter" idx="10"/>
          </p:nvPr>
        </p:nvSpPr>
        <p:spPr>
          <a:ln/>
        </p:spPr>
        <p:txBody>
          <a:bodyPr/>
          <a:lstStyle>
            <a:lvl1pPr>
              <a:defRPr/>
            </a:lvl1pPr>
          </a:lstStyle>
          <a:p>
            <a:pPr>
              <a:defRPr/>
            </a:pPr>
            <a:fld id="{594B311B-2AC8-4F07-95A7-4D93ADDB2AA7}" type="slidenum">
              <a:rPr lang="es-ES_tradnl" altLang="en-US"/>
              <a:pPr>
                <a:defRPr/>
              </a:pPr>
              <a:t>‹Nº›</a:t>
            </a:fld>
            <a:endParaRPr lang="es-ES_tradnl"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DEPFET Workshop ,27th  Januray  '10,   I. Vila</a:t>
            </a:r>
            <a:endParaRPr lang="es-ES_tradnl"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6B48DA8A-0EB7-4218-B945-DF261880E605}" type="slidenum">
              <a:rPr lang="es-ES_tradnl" altLang="en-US"/>
              <a:pPr>
                <a:defRPr/>
              </a:pPr>
              <a:t>‹Nº›</a:t>
            </a:fld>
            <a:endParaRPr lang="es-ES_tradnl"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DEPFET Workshop ,27th  Januray  '10,   I. Vila</a:t>
            </a:r>
            <a:endParaRPr lang="es-ES_tradnl"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1E88533-5F28-457F-9AEF-813FBCE2C6ED}" type="slidenum">
              <a:rPr lang="es-ES_tradnl" altLang="en-US"/>
              <a:pPr>
                <a:defRPr/>
              </a:pPr>
              <a:t>‹Nº›</a:t>
            </a:fld>
            <a:endParaRPr lang="es-ES_tradnl"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smtClean="0"/>
              <a:t>DEPFET Workshop ,27th  Januray  '10,   I. Vila</a:t>
            </a:r>
            <a:endParaRPr lang="es-ES_tradnl"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4448C9-6527-48E8-8206-4095E0F7F3CB}" type="slidenum">
              <a:rPr lang="es-ES_tradnl" altLang="en-US"/>
              <a:pPr>
                <a:defRPr/>
              </a:pPr>
              <a:t>‹Nº›</a:t>
            </a:fld>
            <a:endParaRPr lang="es-ES_tradnl"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smtClean="0"/>
              <a:t>DEPFET Workshop ,27th  Januray  '10,   I. Vila</a:t>
            </a:r>
            <a:endParaRPr lang="es-ES_tradnl"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5FE5B0C-D756-430E-8791-30EE14CC1A35}" type="slidenum">
              <a:rPr lang="es-ES_tradnl" altLang="en-US"/>
              <a:pPr>
                <a:defRPr/>
              </a:pPr>
              <a:t>‹Nº›</a:t>
            </a:fld>
            <a:endParaRPr lang="es-ES_tradnl"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smtClean="0"/>
              <a:t>DEPFET Workshop ,27th  Januray  '10,   I. Vila</a:t>
            </a:r>
            <a:endParaRPr lang="es-ES_tradnl"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6"/>
          <p:cNvSpPr>
            <a:spLocks noGrp="1" noChangeArrowheads="1"/>
          </p:cNvSpPr>
          <p:nvPr>
            <p:ph type="sldNum" sz="quarter" idx="10"/>
          </p:nvPr>
        </p:nvSpPr>
        <p:spPr>
          <a:ln/>
        </p:spPr>
        <p:txBody>
          <a:bodyPr/>
          <a:lstStyle>
            <a:lvl1pPr>
              <a:defRPr/>
            </a:lvl1pPr>
          </a:lstStyle>
          <a:p>
            <a:pPr>
              <a:defRPr/>
            </a:pPr>
            <a:fld id="{FC308A2A-A910-4F76-A07C-0E593F29EC41}" type="slidenum">
              <a:rPr lang="es-ES_tradnl" altLang="en-US"/>
              <a:pPr>
                <a:defRPr/>
              </a:pPr>
              <a:t>‹Nº›</a:t>
            </a:fld>
            <a:endParaRPr lang="es-ES_tradnl"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DEPFET Workshop ,27th  Januray  '10,   I. Vila</a:t>
            </a:r>
            <a:endParaRPr lang="es-ES_tradnl"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6"/>
          <p:cNvSpPr>
            <a:spLocks noGrp="1" noChangeArrowheads="1"/>
          </p:cNvSpPr>
          <p:nvPr>
            <p:ph type="sldNum" sz="quarter" idx="10"/>
          </p:nvPr>
        </p:nvSpPr>
        <p:spPr>
          <a:ln/>
        </p:spPr>
        <p:txBody>
          <a:bodyPr/>
          <a:lstStyle>
            <a:lvl1pPr>
              <a:defRPr/>
            </a:lvl1pPr>
          </a:lstStyle>
          <a:p>
            <a:pPr>
              <a:defRPr/>
            </a:pPr>
            <a:fld id="{4EC8ED33-BD82-4FF9-BE02-532F8F089912}" type="slidenum">
              <a:rPr lang="es-ES_tradnl" altLang="en-US"/>
              <a:pPr>
                <a:defRPr/>
              </a:pPr>
              <a:t>‹Nº›</a:t>
            </a:fld>
            <a:endParaRPr lang="es-ES_tradnl"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DEPFET Workshop ,27th  Januray  '10,   I. Vila</a:t>
            </a:r>
            <a:endParaRPr lang="es-ES_tradnl"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47" name="AutoShape 15"/>
          <p:cNvSpPr>
            <a:spLocks noChangeArrowheads="1"/>
          </p:cNvSpPr>
          <p:nvPr userDrawn="1"/>
        </p:nvSpPr>
        <p:spPr bwMode="auto">
          <a:xfrm>
            <a:off x="381000" y="19050"/>
            <a:ext cx="7467600" cy="609600"/>
          </a:xfrm>
          <a:prstGeom prst="roundRect">
            <a:avLst>
              <a:gd name="adj" fmla="val 16667"/>
            </a:avLst>
          </a:prstGeom>
          <a:solidFill>
            <a:srgbClr val="99CCFF"/>
          </a:solidFill>
          <a:ln w="9525" algn="ctr">
            <a:solidFill>
              <a:srgbClr val="0000FF"/>
            </a:solidFill>
            <a:round/>
            <a:headEnd/>
            <a:tailEnd/>
          </a:ln>
          <a:effectLst/>
        </p:spPr>
        <p:txBody>
          <a:bodyPr wrap="none" anchor="ctr"/>
          <a:lstStyle/>
          <a:p>
            <a:pPr>
              <a:defRPr/>
            </a:pPr>
            <a:endParaRPr lang="en-US"/>
          </a:p>
        </p:txBody>
      </p:sp>
      <p:sp>
        <p:nvSpPr>
          <p:cNvPr id="18449" name="AutoShape 17"/>
          <p:cNvSpPr>
            <a:spLocks noChangeArrowheads="1"/>
          </p:cNvSpPr>
          <p:nvPr userDrawn="1"/>
        </p:nvSpPr>
        <p:spPr bwMode="auto">
          <a:xfrm>
            <a:off x="228600" y="6534150"/>
            <a:ext cx="8877300" cy="304800"/>
          </a:xfrm>
          <a:prstGeom prst="roundRect">
            <a:avLst>
              <a:gd name="adj" fmla="val 16667"/>
            </a:avLst>
          </a:prstGeom>
          <a:solidFill>
            <a:srgbClr val="99CCFF"/>
          </a:solidFill>
          <a:ln w="9525" algn="ctr">
            <a:solidFill>
              <a:srgbClr val="0000FF"/>
            </a:solidFill>
            <a:round/>
            <a:headEnd/>
            <a:tailEnd/>
          </a:ln>
          <a:effectLst/>
        </p:spPr>
        <p:txBody>
          <a:bodyPr wrap="none" anchor="ctr"/>
          <a:lstStyle/>
          <a:p>
            <a:pPr>
              <a:defRPr/>
            </a:pPr>
            <a:endParaRPr lang="en-US"/>
          </a:p>
        </p:txBody>
      </p:sp>
      <p:sp>
        <p:nvSpPr>
          <p:cNvPr id="3076" name="Rectangle 2"/>
          <p:cNvSpPr>
            <a:spLocks noGrp="1" noChangeArrowheads="1"/>
          </p:cNvSpPr>
          <p:nvPr>
            <p:ph type="title"/>
          </p:nvPr>
        </p:nvSpPr>
        <p:spPr bwMode="auto">
          <a:xfrm>
            <a:off x="457200" y="57150"/>
            <a:ext cx="73914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altLang="en-US" smtClean="0"/>
              <a:t>Haga clic para cambiar el estilo de título	</a:t>
            </a:r>
          </a:p>
        </p:txBody>
      </p:sp>
      <p:sp>
        <p:nvSpPr>
          <p:cNvPr id="307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altLang="en-US" smtClean="0"/>
              <a:t>Haga clic para modificar el estilo de texto del patrón</a:t>
            </a:r>
          </a:p>
          <a:p>
            <a:pPr lvl="1"/>
            <a:r>
              <a:rPr lang="es-ES_tradnl" altLang="en-US" smtClean="0"/>
              <a:t>Segundo nivel</a:t>
            </a:r>
          </a:p>
          <a:p>
            <a:pPr lvl="2"/>
            <a:r>
              <a:rPr lang="es-ES_tradnl" altLang="en-US" smtClean="0"/>
              <a:t>Tercer nivel</a:t>
            </a:r>
          </a:p>
          <a:p>
            <a:pPr lvl="3"/>
            <a:r>
              <a:rPr lang="es-ES_tradnl" altLang="en-US" smtClean="0"/>
              <a:t>Cuarto nivel</a:t>
            </a:r>
          </a:p>
          <a:p>
            <a:pPr lvl="4"/>
            <a:r>
              <a:rPr lang="es-ES_tradnl" altLang="en-US" smtClean="0"/>
              <a:t>Quinto nivel</a:t>
            </a:r>
          </a:p>
        </p:txBody>
      </p:sp>
      <p:pic>
        <p:nvPicPr>
          <p:cNvPr id="3078" name="Picture 12" descr="ifca3"/>
          <p:cNvPicPr>
            <a:picLocks noChangeAspect="1" noChangeArrowheads="1"/>
          </p:cNvPicPr>
          <p:nvPr userDrawn="1"/>
        </p:nvPicPr>
        <p:blipFill>
          <a:blip r:embed="rId14" cstate="print"/>
          <a:srcRect/>
          <a:stretch>
            <a:fillRect/>
          </a:stretch>
        </p:blipFill>
        <p:spPr bwMode="auto">
          <a:xfrm>
            <a:off x="7962900" y="-38100"/>
            <a:ext cx="571500" cy="762000"/>
          </a:xfrm>
          <a:prstGeom prst="rect">
            <a:avLst/>
          </a:prstGeom>
          <a:noFill/>
          <a:ln w="9525">
            <a:noFill/>
            <a:miter lim="800000"/>
            <a:headEnd/>
            <a:tailEnd/>
          </a:ln>
        </p:spPr>
      </p:pic>
      <p:sp>
        <p:nvSpPr>
          <p:cNvPr id="18438" name="Rectangle 6"/>
          <p:cNvSpPr>
            <a:spLocks noGrp="1" noChangeArrowheads="1"/>
          </p:cNvSpPr>
          <p:nvPr>
            <p:ph type="sldNum" sz="quarter" idx="4"/>
          </p:nvPr>
        </p:nvSpPr>
        <p:spPr bwMode="auto">
          <a:xfrm>
            <a:off x="8653463" y="6362700"/>
            <a:ext cx="533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i="0">
                <a:solidFill>
                  <a:schemeClr val="bg1"/>
                </a:solidFill>
                <a:latin typeface="+mn-lt"/>
              </a:defRPr>
            </a:lvl1pPr>
          </a:lstStyle>
          <a:p>
            <a:pPr>
              <a:defRPr/>
            </a:pPr>
            <a:fld id="{6B106151-B9E5-4B83-9F5E-FE942FE65BF0}" type="slidenum">
              <a:rPr lang="es-ES_tradnl" altLang="en-US"/>
              <a:pPr>
                <a:defRPr/>
              </a:pPr>
              <a:t>‹Nº›</a:t>
            </a:fld>
            <a:endParaRPr lang="es-ES_tradnl" altLang="en-US"/>
          </a:p>
        </p:txBody>
      </p:sp>
      <p:sp>
        <p:nvSpPr>
          <p:cNvPr id="18448" name="AutoShape 16"/>
          <p:cNvSpPr>
            <a:spLocks noChangeArrowheads="1"/>
          </p:cNvSpPr>
          <p:nvPr userDrawn="1"/>
        </p:nvSpPr>
        <p:spPr bwMode="auto">
          <a:xfrm>
            <a:off x="8629650" y="28575"/>
            <a:ext cx="361950" cy="581025"/>
          </a:xfrm>
          <a:prstGeom prst="roundRect">
            <a:avLst>
              <a:gd name="adj" fmla="val 16667"/>
            </a:avLst>
          </a:prstGeom>
          <a:solidFill>
            <a:srgbClr val="99CCFF"/>
          </a:solidFill>
          <a:ln w="9525" algn="ctr">
            <a:solidFill>
              <a:srgbClr val="0000FF"/>
            </a:solidFill>
            <a:round/>
            <a:headEnd/>
            <a:tailEnd/>
          </a:ln>
          <a:effectLst/>
        </p:spPr>
        <p:txBody>
          <a:bodyPr wrap="none" anchor="ctr"/>
          <a:lstStyle/>
          <a:p>
            <a:pPr>
              <a:defRPr/>
            </a:pPr>
            <a:endParaRPr lang="en-US"/>
          </a:p>
        </p:txBody>
      </p:sp>
      <p:sp>
        <p:nvSpPr>
          <p:cNvPr id="18437" name="Rectangle 5"/>
          <p:cNvSpPr>
            <a:spLocks noGrp="1" noChangeArrowheads="1"/>
          </p:cNvSpPr>
          <p:nvPr>
            <p:ph type="ftr" sz="quarter" idx="3"/>
          </p:nvPr>
        </p:nvSpPr>
        <p:spPr bwMode="auto">
          <a:xfrm>
            <a:off x="1308100" y="6667500"/>
            <a:ext cx="7086600" cy="152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i="0" smtClean="0">
                <a:solidFill>
                  <a:schemeClr val="bg1"/>
                </a:solidFill>
                <a:latin typeface="+mn-lt"/>
              </a:defRPr>
            </a:lvl1pPr>
          </a:lstStyle>
          <a:p>
            <a:pPr>
              <a:defRPr/>
            </a:pPr>
            <a:r>
              <a:rPr lang="en-US" altLang="en-US" smtClean="0"/>
              <a:t>DEPFET Workshop ,27th  Januray  '10,   I. Vila</a:t>
            </a:r>
            <a:endParaRPr lang="es-ES_tradnl" altLang="en-US"/>
          </a:p>
        </p:txBody>
      </p:sp>
    </p:spTree>
  </p:cSld>
  <p:clrMap bg1="lt1" tx1="dk1" bg2="lt2" tx2="dk2" accent1="accent1" accent2="accent2" accent3="accent3" accent4="accent4" accent5="accent5" accent6="accent6" hlink="hlink" folHlink="folHlink"/>
  <p:sldLayoutIdLst>
    <p:sldLayoutId id="2147483687"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dt="0"/>
  <p:txStyles>
    <p:titleStyle>
      <a:lvl1pPr algn="l" rtl="0" eaLnBrk="0" fontAlgn="base" hangingPunct="0">
        <a:spcBef>
          <a:spcPct val="0"/>
        </a:spcBef>
        <a:spcAft>
          <a:spcPct val="0"/>
        </a:spcAft>
        <a:defRPr sz="3000">
          <a:solidFill>
            <a:schemeClr val="bg1"/>
          </a:solidFill>
          <a:latin typeface="Calibri" pitchFamily="34" charset="0"/>
          <a:ea typeface="+mj-ea"/>
          <a:cs typeface="+mj-cs"/>
        </a:defRPr>
      </a:lvl1pPr>
      <a:lvl2pPr algn="l" rtl="0" eaLnBrk="0" fontAlgn="base" hangingPunct="0">
        <a:spcBef>
          <a:spcPct val="0"/>
        </a:spcBef>
        <a:spcAft>
          <a:spcPct val="0"/>
        </a:spcAft>
        <a:defRPr sz="3000">
          <a:solidFill>
            <a:schemeClr val="bg1"/>
          </a:solidFill>
          <a:latin typeface="Calibri" pitchFamily="34" charset="0"/>
        </a:defRPr>
      </a:lvl2pPr>
      <a:lvl3pPr algn="l" rtl="0" eaLnBrk="0" fontAlgn="base" hangingPunct="0">
        <a:spcBef>
          <a:spcPct val="0"/>
        </a:spcBef>
        <a:spcAft>
          <a:spcPct val="0"/>
        </a:spcAft>
        <a:defRPr sz="3000">
          <a:solidFill>
            <a:schemeClr val="bg1"/>
          </a:solidFill>
          <a:latin typeface="Calibri" pitchFamily="34" charset="0"/>
        </a:defRPr>
      </a:lvl3pPr>
      <a:lvl4pPr algn="l" rtl="0" eaLnBrk="0" fontAlgn="base" hangingPunct="0">
        <a:spcBef>
          <a:spcPct val="0"/>
        </a:spcBef>
        <a:spcAft>
          <a:spcPct val="0"/>
        </a:spcAft>
        <a:defRPr sz="3000">
          <a:solidFill>
            <a:schemeClr val="bg1"/>
          </a:solidFill>
          <a:latin typeface="Calibri" pitchFamily="34" charset="0"/>
        </a:defRPr>
      </a:lvl4pPr>
      <a:lvl5pPr algn="l" rtl="0" eaLnBrk="0" fontAlgn="base" hangingPunct="0">
        <a:spcBef>
          <a:spcPct val="0"/>
        </a:spcBef>
        <a:spcAft>
          <a:spcPct val="0"/>
        </a:spcAft>
        <a:defRPr sz="3000">
          <a:solidFill>
            <a:schemeClr val="bg1"/>
          </a:solidFill>
          <a:latin typeface="Calibri" pitchFamily="34" charset="0"/>
        </a:defRPr>
      </a:lvl5pPr>
      <a:lvl6pPr marL="457200" algn="l" rtl="0" fontAlgn="base">
        <a:spcBef>
          <a:spcPct val="0"/>
        </a:spcBef>
        <a:spcAft>
          <a:spcPct val="0"/>
        </a:spcAft>
        <a:defRPr sz="3000">
          <a:solidFill>
            <a:schemeClr val="bg1"/>
          </a:solidFill>
          <a:latin typeface="Tahoma" pitchFamily="34" charset="0"/>
        </a:defRPr>
      </a:lvl6pPr>
      <a:lvl7pPr marL="914400" algn="l" rtl="0" fontAlgn="base">
        <a:spcBef>
          <a:spcPct val="0"/>
        </a:spcBef>
        <a:spcAft>
          <a:spcPct val="0"/>
        </a:spcAft>
        <a:defRPr sz="3000">
          <a:solidFill>
            <a:schemeClr val="bg1"/>
          </a:solidFill>
          <a:latin typeface="Tahoma" pitchFamily="34" charset="0"/>
        </a:defRPr>
      </a:lvl7pPr>
      <a:lvl8pPr marL="1371600" algn="l" rtl="0" fontAlgn="base">
        <a:spcBef>
          <a:spcPct val="0"/>
        </a:spcBef>
        <a:spcAft>
          <a:spcPct val="0"/>
        </a:spcAft>
        <a:defRPr sz="3000">
          <a:solidFill>
            <a:schemeClr val="bg1"/>
          </a:solidFill>
          <a:latin typeface="Tahoma" pitchFamily="34" charset="0"/>
        </a:defRPr>
      </a:lvl8pPr>
      <a:lvl9pPr marL="1828800" algn="l" rtl="0" fontAlgn="base">
        <a:spcBef>
          <a:spcPct val="0"/>
        </a:spcBef>
        <a:spcAft>
          <a:spcPct val="0"/>
        </a:spcAft>
        <a:defRPr sz="3000">
          <a:solidFill>
            <a:schemeClr val="bg1"/>
          </a:solidFill>
          <a:latin typeface="Tahoma" pitchFamily="34" charset="0"/>
        </a:defRPr>
      </a:lvl9pPr>
    </p:titleStyle>
    <p:bodyStyle>
      <a:lvl1pPr marL="342900" indent="-342900" algn="l" rtl="0" eaLnBrk="0" fontAlgn="base" hangingPunct="0">
        <a:spcBef>
          <a:spcPct val="20000"/>
        </a:spcBef>
        <a:spcAft>
          <a:spcPct val="0"/>
        </a:spcAft>
        <a:buClr>
          <a:srgbClr val="0E3E58"/>
        </a:buClr>
        <a:buSzPct val="65000"/>
        <a:buFont typeface="Wingdings" pitchFamily="2" charset="2"/>
        <a:buChar char="n"/>
        <a:defRPr sz="3000">
          <a:solidFill>
            <a:srgbClr val="0E3E58"/>
          </a:solidFill>
          <a:latin typeface="Calibri" pitchFamily="34" charset="0"/>
          <a:ea typeface="+mn-ea"/>
          <a:cs typeface="+mn-cs"/>
        </a:defRPr>
      </a:lvl1pPr>
      <a:lvl2pPr marL="669925" indent="-325438" algn="l" rtl="0" eaLnBrk="0" fontAlgn="base" hangingPunct="0">
        <a:spcBef>
          <a:spcPct val="20000"/>
        </a:spcBef>
        <a:spcAft>
          <a:spcPct val="0"/>
        </a:spcAft>
        <a:buClr>
          <a:srgbClr val="47A4E3"/>
        </a:buClr>
        <a:buSzPct val="60000"/>
        <a:buFont typeface="Wingdings" pitchFamily="2" charset="2"/>
        <a:buChar char="q"/>
        <a:defRPr sz="2600">
          <a:solidFill>
            <a:srgbClr val="2A1BEB"/>
          </a:solidFill>
          <a:latin typeface="Calibri" pitchFamily="34" charset="0"/>
        </a:defRPr>
      </a:lvl2pPr>
      <a:lvl3pPr marL="1022350" indent="-350838" algn="l" rtl="0" eaLnBrk="0" fontAlgn="base" hangingPunct="0">
        <a:spcBef>
          <a:spcPct val="20000"/>
        </a:spcBef>
        <a:spcAft>
          <a:spcPct val="0"/>
        </a:spcAft>
        <a:buClr>
          <a:srgbClr val="2A1BEB"/>
        </a:buClr>
        <a:buSzPct val="65000"/>
        <a:buFont typeface="Wingdings" pitchFamily="2" charset="2"/>
        <a:buChar char="n"/>
        <a:defRPr sz="2200">
          <a:solidFill>
            <a:srgbClr val="2A1BEB"/>
          </a:solidFill>
          <a:latin typeface="Calibri" pitchFamily="34" charset="0"/>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Calibri" pitchFamily="34" charset="0"/>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Calibri" pitchFamily="34" charset="0"/>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16.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3.v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9.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3.wmf"/></Relationships>
</file>

<file path=ppt/slides/_rels/slide33.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wmf"/><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0.wmf"/><Relationship Id="rId4" Type="http://schemas.openxmlformats.org/officeDocument/2006/relationships/image" Target="../media/image49.wmf"/></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w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7.png"/><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14"/>
          <p:cNvSpPr>
            <a:spLocks noChangeArrowheads="1"/>
          </p:cNvSpPr>
          <p:nvPr/>
        </p:nvSpPr>
        <p:spPr bwMode="auto">
          <a:xfrm>
            <a:off x="1752600" y="4799013"/>
            <a:ext cx="7162800" cy="458787"/>
          </a:xfrm>
          <a:prstGeom prst="roundRect">
            <a:avLst>
              <a:gd name="adj" fmla="val 16667"/>
            </a:avLst>
          </a:prstGeom>
          <a:solidFill>
            <a:srgbClr val="99CCFF"/>
          </a:solidFill>
          <a:ln w="9525" algn="ctr">
            <a:solidFill>
              <a:srgbClr val="7979FF"/>
            </a:solidFill>
            <a:round/>
            <a:headEnd/>
            <a:tailEnd/>
          </a:ln>
        </p:spPr>
        <p:txBody>
          <a:bodyPr wrap="none" anchor="ctr"/>
          <a:lstStyle/>
          <a:p>
            <a:pPr marL="342900" indent="-342900" algn="l"/>
            <a:r>
              <a:rPr lang="en-US" sz="2400" i="0" dirty="0" smtClean="0">
                <a:solidFill>
                  <a:schemeClr val="bg1"/>
                </a:solidFill>
                <a:latin typeface="Tahoma" pitchFamily="34" charset="0"/>
              </a:rPr>
              <a:t>DEPFET Workshop, Prague 27th January 2010</a:t>
            </a:r>
            <a:endParaRPr lang="en-US" sz="2400" i="0" dirty="0">
              <a:solidFill>
                <a:schemeClr val="bg1"/>
              </a:solidFill>
              <a:latin typeface="Tahoma" pitchFamily="34" charset="0"/>
            </a:endParaRPr>
          </a:p>
        </p:txBody>
      </p:sp>
      <p:sp>
        <p:nvSpPr>
          <p:cNvPr id="5123" name="Rectangle 2"/>
          <p:cNvSpPr>
            <a:spLocks noGrp="1" noChangeArrowheads="1"/>
          </p:cNvSpPr>
          <p:nvPr>
            <p:ph type="ctrTitle"/>
          </p:nvPr>
        </p:nvSpPr>
        <p:spPr>
          <a:xfrm>
            <a:off x="304800" y="609600"/>
            <a:ext cx="8229600" cy="838200"/>
          </a:xfrm>
        </p:spPr>
        <p:txBody>
          <a:bodyPr/>
          <a:lstStyle/>
          <a:p>
            <a:pPr eaLnBrk="1" hangingPunct="1"/>
            <a:r>
              <a:rPr lang="en-US" sz="5400" dirty="0" smtClean="0">
                <a:solidFill>
                  <a:srgbClr val="44ADC2"/>
                </a:solidFill>
              </a:rPr>
              <a:t>Progress toward a FBG Monitor for PXD</a:t>
            </a:r>
            <a:r>
              <a:rPr lang="en-US" sz="4200" dirty="0" smtClean="0">
                <a:solidFill>
                  <a:srgbClr val="44ADC2"/>
                </a:solidFill>
              </a:rPr>
              <a:t/>
            </a:r>
            <a:br>
              <a:rPr lang="en-US" sz="4200" dirty="0" smtClean="0">
                <a:solidFill>
                  <a:srgbClr val="44ADC2"/>
                </a:solidFill>
              </a:rPr>
            </a:br>
            <a:r>
              <a:rPr lang="en-US" sz="1600" dirty="0" smtClean="0">
                <a:solidFill>
                  <a:srgbClr val="7979FF"/>
                </a:solidFill>
              </a:rPr>
              <a:t/>
            </a:r>
            <a:br>
              <a:rPr lang="en-US" sz="1600" dirty="0" smtClean="0">
                <a:solidFill>
                  <a:srgbClr val="7979FF"/>
                </a:solidFill>
              </a:rPr>
            </a:br>
            <a:r>
              <a:rPr lang="en-US" sz="1600" dirty="0" smtClean="0">
                <a:solidFill>
                  <a:srgbClr val="7979FF"/>
                </a:solidFill>
              </a:rPr>
              <a:t> 		</a:t>
            </a:r>
            <a:endParaRPr lang="en-US" sz="3400" dirty="0" smtClean="0"/>
          </a:p>
        </p:txBody>
      </p:sp>
      <p:sp>
        <p:nvSpPr>
          <p:cNvPr id="5124" name="Text Box 5"/>
          <p:cNvSpPr txBox="1">
            <a:spLocks noChangeArrowheads="1"/>
          </p:cNvSpPr>
          <p:nvPr/>
        </p:nvSpPr>
        <p:spPr bwMode="auto">
          <a:xfrm>
            <a:off x="1905000" y="5334000"/>
            <a:ext cx="7132638" cy="892175"/>
          </a:xfrm>
          <a:prstGeom prst="rect">
            <a:avLst/>
          </a:prstGeom>
          <a:noFill/>
          <a:ln w="9525">
            <a:noFill/>
            <a:miter lim="800000"/>
            <a:headEnd/>
            <a:tailEnd/>
          </a:ln>
        </p:spPr>
        <p:txBody>
          <a:bodyPr>
            <a:spAutoFit/>
          </a:bodyPr>
          <a:lstStyle/>
          <a:p>
            <a:pPr algn="l">
              <a:lnSpc>
                <a:spcPct val="100000"/>
              </a:lnSpc>
              <a:spcBef>
                <a:spcPct val="0"/>
              </a:spcBef>
              <a:buClrTx/>
              <a:buSzTx/>
              <a:buFontTx/>
              <a:buNone/>
            </a:pPr>
            <a:r>
              <a:rPr lang="en-US" sz="2400" i="0" dirty="0" err="1">
                <a:solidFill>
                  <a:srgbClr val="2A1BEB"/>
                </a:solidFill>
                <a:latin typeface="Arial" charset="0"/>
              </a:rPr>
              <a:t>Iv</a:t>
            </a:r>
            <a:r>
              <a:rPr lang="en-US" sz="2400" i="0" dirty="0" err="1">
                <a:solidFill>
                  <a:srgbClr val="2A1BEB"/>
                </a:solidFill>
                <a:latin typeface="Tahoma" pitchFamily="34" charset="0"/>
              </a:rPr>
              <a:t>á</a:t>
            </a:r>
            <a:r>
              <a:rPr lang="en-US" sz="2400" i="0" dirty="0" err="1">
                <a:solidFill>
                  <a:srgbClr val="2A1BEB"/>
                </a:solidFill>
                <a:latin typeface="Arial" charset="0"/>
              </a:rPr>
              <a:t>n</a:t>
            </a:r>
            <a:r>
              <a:rPr lang="en-US" sz="2400" i="0" dirty="0">
                <a:solidFill>
                  <a:srgbClr val="2A1BEB"/>
                </a:solidFill>
                <a:latin typeface="Arial" charset="0"/>
              </a:rPr>
              <a:t> Vila </a:t>
            </a:r>
            <a:r>
              <a:rPr lang="en-US" sz="2400" i="0" dirty="0" err="1">
                <a:solidFill>
                  <a:srgbClr val="2A1BEB"/>
                </a:solidFill>
                <a:latin typeface="Tahoma" pitchFamily="34" charset="0"/>
              </a:rPr>
              <a:t>Á</a:t>
            </a:r>
            <a:r>
              <a:rPr lang="en-US" sz="2400" i="0" dirty="0" err="1">
                <a:solidFill>
                  <a:srgbClr val="2A1BEB"/>
                </a:solidFill>
                <a:latin typeface="Arial" charset="0"/>
              </a:rPr>
              <a:t>lvarez</a:t>
            </a:r>
            <a:r>
              <a:rPr lang="en-US" sz="2400" i="0" dirty="0">
                <a:solidFill>
                  <a:srgbClr val="2A1BEB"/>
                </a:solidFill>
                <a:latin typeface="Tahoma" pitchFamily="34" charset="0"/>
              </a:rPr>
              <a:t> </a:t>
            </a:r>
          </a:p>
          <a:p>
            <a:pPr algn="l">
              <a:lnSpc>
                <a:spcPct val="100000"/>
              </a:lnSpc>
              <a:spcBef>
                <a:spcPct val="0"/>
              </a:spcBef>
              <a:buClrTx/>
              <a:buSzTx/>
              <a:buFontTx/>
              <a:buNone/>
            </a:pPr>
            <a:r>
              <a:rPr lang="en-US" sz="2800" i="0" dirty="0" err="1">
                <a:solidFill>
                  <a:srgbClr val="2A1BEB"/>
                </a:solidFill>
                <a:latin typeface="Arial" charset="0"/>
              </a:rPr>
              <a:t>Instituto</a:t>
            </a:r>
            <a:r>
              <a:rPr lang="en-US" sz="2800" i="0" dirty="0">
                <a:solidFill>
                  <a:srgbClr val="2A1BEB"/>
                </a:solidFill>
                <a:latin typeface="Arial" charset="0"/>
              </a:rPr>
              <a:t> de </a:t>
            </a:r>
            <a:r>
              <a:rPr lang="en-US" sz="2800" i="0" dirty="0" err="1">
                <a:solidFill>
                  <a:srgbClr val="2A1BEB"/>
                </a:solidFill>
                <a:latin typeface="Arial" charset="0"/>
              </a:rPr>
              <a:t>F</a:t>
            </a:r>
            <a:r>
              <a:rPr lang="en-US" sz="2800" i="0" dirty="0" err="1">
                <a:solidFill>
                  <a:srgbClr val="2A1BEB"/>
                </a:solidFill>
                <a:latin typeface="Tahoma" pitchFamily="34" charset="0"/>
              </a:rPr>
              <a:t>í</a:t>
            </a:r>
            <a:r>
              <a:rPr lang="en-US" sz="2800" i="0" dirty="0" err="1">
                <a:solidFill>
                  <a:srgbClr val="2A1BEB"/>
                </a:solidFill>
                <a:latin typeface="Arial" charset="0"/>
              </a:rPr>
              <a:t>sica</a:t>
            </a:r>
            <a:r>
              <a:rPr lang="en-US" sz="2800" i="0" dirty="0">
                <a:solidFill>
                  <a:srgbClr val="2A1BEB"/>
                </a:solidFill>
                <a:latin typeface="Arial" charset="0"/>
              </a:rPr>
              <a:t> de Cantabria [CSIC-UC]</a:t>
            </a:r>
          </a:p>
        </p:txBody>
      </p:sp>
      <p:sp>
        <p:nvSpPr>
          <p:cNvPr id="5125" name="AutoShape 16"/>
          <p:cNvSpPr>
            <a:spLocks noChangeArrowheads="1"/>
          </p:cNvSpPr>
          <p:nvPr/>
        </p:nvSpPr>
        <p:spPr bwMode="auto">
          <a:xfrm>
            <a:off x="195263" y="381000"/>
            <a:ext cx="8567737" cy="1905000"/>
          </a:xfrm>
          <a:prstGeom prst="roundRect">
            <a:avLst>
              <a:gd name="adj" fmla="val 16667"/>
            </a:avLst>
          </a:prstGeom>
          <a:noFill/>
          <a:ln w="38100" algn="ctr">
            <a:solidFill>
              <a:srgbClr val="7979FF"/>
            </a:solidFill>
            <a:round/>
            <a:headEnd/>
            <a:tailEnd/>
          </a:ln>
        </p:spPr>
        <p:txBody>
          <a:bodyPr wrap="none" anchor="ctr"/>
          <a:lstStyle/>
          <a:p>
            <a:endParaRPr lang="en-US"/>
          </a:p>
        </p:txBody>
      </p:sp>
      <p:pic>
        <p:nvPicPr>
          <p:cNvPr id="8" name="7 Imagen" descr="logo_csic_peq.png"/>
          <p:cNvPicPr>
            <a:picLocks noChangeAspect="1"/>
          </p:cNvPicPr>
          <p:nvPr/>
        </p:nvPicPr>
        <p:blipFill>
          <a:blip r:embed="rId3" cstate="print"/>
          <a:stretch>
            <a:fillRect/>
          </a:stretch>
        </p:blipFill>
        <p:spPr>
          <a:xfrm>
            <a:off x="6324600" y="2514600"/>
            <a:ext cx="2390425" cy="586741"/>
          </a:xfrm>
          <a:prstGeom prst="rect">
            <a:avLst/>
          </a:prstGeom>
        </p:spPr>
      </p:pic>
      <p:pic>
        <p:nvPicPr>
          <p:cNvPr id="28675" name="Picture 3"/>
          <p:cNvPicPr>
            <a:picLocks noChangeAspect="1" noChangeArrowheads="1"/>
          </p:cNvPicPr>
          <p:nvPr/>
        </p:nvPicPr>
        <p:blipFill>
          <a:blip r:embed="rId4" cstate="print"/>
          <a:srcRect/>
          <a:stretch>
            <a:fillRect/>
          </a:stretch>
        </p:blipFill>
        <p:spPr bwMode="auto">
          <a:xfrm>
            <a:off x="7239000" y="3733800"/>
            <a:ext cx="1524000" cy="7156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Sensors attachment to Silicon</a:t>
            </a:r>
            <a:endParaRPr lang="en-US" dirty="0"/>
          </a:p>
        </p:txBody>
      </p:sp>
      <p:sp>
        <p:nvSpPr>
          <p:cNvPr id="3" name="2 Marcador de contenido"/>
          <p:cNvSpPr>
            <a:spLocks noGrp="1"/>
          </p:cNvSpPr>
          <p:nvPr>
            <p:ph idx="1"/>
          </p:nvPr>
        </p:nvSpPr>
        <p:spPr>
          <a:xfrm>
            <a:off x="457200" y="1143000"/>
            <a:ext cx="8077200" cy="990600"/>
          </a:xfrm>
        </p:spPr>
        <p:txBody>
          <a:bodyPr/>
          <a:lstStyle/>
          <a:p>
            <a:r>
              <a:rPr lang="en-US" dirty="0" smtClean="0"/>
              <a:t>Which fixation is the best ?</a:t>
            </a:r>
          </a:p>
          <a:p>
            <a:r>
              <a:rPr lang="en-US" dirty="0" smtClean="0"/>
              <a:t>Multi-groove wafer produced(CNM, HEPHY)</a:t>
            </a:r>
            <a:endParaRPr lang="en-US" dirty="0" smtClean="0"/>
          </a:p>
          <a:p>
            <a:pPr>
              <a:buNone/>
            </a:pPr>
            <a:endParaRPr lang="en-US" dirty="0"/>
          </a:p>
        </p:txBody>
      </p:sp>
      <p:sp>
        <p:nvSpPr>
          <p:cNvPr id="4" name="3 Marcador de número de diapositiva"/>
          <p:cNvSpPr>
            <a:spLocks noGrp="1"/>
          </p:cNvSpPr>
          <p:nvPr>
            <p:ph type="sldNum" sz="quarter" idx="10"/>
          </p:nvPr>
        </p:nvSpPr>
        <p:spPr/>
        <p:txBody>
          <a:bodyPr/>
          <a:lstStyle/>
          <a:p>
            <a:pPr>
              <a:defRPr/>
            </a:pPr>
            <a:fld id="{F50B81A8-EBE5-423D-B090-3334D662ACB9}" type="slidenum">
              <a:rPr lang="es-ES_tradnl" altLang="en-US" smtClean="0"/>
              <a:pPr>
                <a:defRPr/>
              </a:pPr>
              <a:t>10</a:t>
            </a:fld>
            <a:endParaRPr lang="es-ES_tradnl" altLang="en-US"/>
          </a:p>
        </p:txBody>
      </p:sp>
      <p:sp>
        <p:nvSpPr>
          <p:cNvPr id="5" name="4 Marcador de pie de página"/>
          <p:cNvSpPr>
            <a:spLocks noGrp="1"/>
          </p:cNvSpPr>
          <p:nvPr>
            <p:ph type="ftr" sz="quarter" idx="11"/>
          </p:nvPr>
        </p:nvSpPr>
        <p:spPr/>
        <p:txBody>
          <a:bodyPr/>
          <a:lstStyle/>
          <a:p>
            <a:pPr>
              <a:defRPr/>
            </a:pPr>
            <a:r>
              <a:rPr lang="en-US" altLang="en-US" smtClean="0"/>
              <a:t>DEPFET Workshop ,27th  Januray  '10,   I. Vila</a:t>
            </a:r>
            <a:endParaRPr lang="es-ES_tradnl" altLang="en-US"/>
          </a:p>
        </p:txBody>
      </p:sp>
      <p:pic>
        <p:nvPicPr>
          <p:cNvPr id="6" name="Picture 18" descr="cnm"/>
          <p:cNvPicPr>
            <a:picLocks noChangeAspect="1" noChangeArrowheads="1"/>
          </p:cNvPicPr>
          <p:nvPr/>
        </p:nvPicPr>
        <p:blipFill>
          <a:blip r:embed="rId2" cstate="print"/>
          <a:srcRect/>
          <a:stretch>
            <a:fillRect/>
          </a:stretch>
        </p:blipFill>
        <p:spPr bwMode="auto">
          <a:xfrm>
            <a:off x="6324600" y="838200"/>
            <a:ext cx="1371600" cy="401638"/>
          </a:xfrm>
          <a:prstGeom prst="rect">
            <a:avLst/>
          </a:prstGeom>
          <a:noFill/>
          <a:ln w="9525">
            <a:noFill/>
            <a:miter lim="800000"/>
            <a:headEnd/>
            <a:tailEnd/>
          </a:ln>
        </p:spPr>
      </p:pic>
      <p:pic>
        <p:nvPicPr>
          <p:cNvPr id="7" name="Picture 7"/>
          <p:cNvPicPr>
            <a:picLocks noChangeAspect="1" noChangeArrowheads="1"/>
          </p:cNvPicPr>
          <p:nvPr/>
        </p:nvPicPr>
        <p:blipFill>
          <a:blip r:embed="rId3" cstate="print"/>
          <a:srcRect/>
          <a:stretch>
            <a:fillRect/>
          </a:stretch>
        </p:blipFill>
        <p:spPr bwMode="auto">
          <a:xfrm>
            <a:off x="7848600" y="762000"/>
            <a:ext cx="533400" cy="487680"/>
          </a:xfrm>
          <a:prstGeom prst="rect">
            <a:avLst/>
          </a:prstGeom>
          <a:noFill/>
          <a:ln w="19050" cap="flat" cmpd="sng" algn="ctr">
            <a:noFill/>
            <a:prstDash val="solid"/>
            <a:miter lim="800000"/>
            <a:headEnd/>
            <a:tailEnd/>
          </a:ln>
          <a:effectLst/>
        </p:spPr>
      </p:pic>
      <p:pic>
        <p:nvPicPr>
          <p:cNvPr id="9" name="8 Imagen" descr="Foto-MW3.JPG"/>
          <p:cNvPicPr>
            <a:picLocks noChangeAspect="1"/>
          </p:cNvPicPr>
          <p:nvPr/>
        </p:nvPicPr>
        <p:blipFill>
          <a:blip r:embed="rId4" cstate="print"/>
          <a:stretch>
            <a:fillRect/>
          </a:stretch>
        </p:blipFill>
        <p:spPr>
          <a:xfrm>
            <a:off x="838200" y="4514850"/>
            <a:ext cx="2514600" cy="1885950"/>
          </a:xfrm>
          <a:prstGeom prst="rect">
            <a:avLst/>
          </a:prstGeom>
        </p:spPr>
      </p:pic>
      <p:pic>
        <p:nvPicPr>
          <p:cNvPr id="12" name="11 Imagen" descr="MW1-100um-2.jpg"/>
          <p:cNvPicPr>
            <a:picLocks noChangeAspect="1"/>
          </p:cNvPicPr>
          <p:nvPr/>
        </p:nvPicPr>
        <p:blipFill>
          <a:blip r:embed="rId5" cstate="print"/>
          <a:stretch>
            <a:fillRect/>
          </a:stretch>
        </p:blipFill>
        <p:spPr>
          <a:xfrm>
            <a:off x="3657600" y="4465320"/>
            <a:ext cx="2514600" cy="2011680"/>
          </a:xfrm>
          <a:prstGeom prst="rect">
            <a:avLst/>
          </a:prstGeom>
        </p:spPr>
      </p:pic>
      <p:pic>
        <p:nvPicPr>
          <p:cNvPr id="15" name="14 Imagen" descr="MW3-100um-C6.jpg"/>
          <p:cNvPicPr>
            <a:picLocks noChangeAspect="1"/>
          </p:cNvPicPr>
          <p:nvPr/>
        </p:nvPicPr>
        <p:blipFill>
          <a:blip r:embed="rId6" cstate="print"/>
          <a:stretch>
            <a:fillRect/>
          </a:stretch>
        </p:blipFill>
        <p:spPr>
          <a:xfrm>
            <a:off x="6324600" y="4495800"/>
            <a:ext cx="2381250" cy="1905000"/>
          </a:xfrm>
          <a:prstGeom prst="rect">
            <a:avLst/>
          </a:prstGeom>
        </p:spPr>
      </p:pic>
      <p:pic>
        <p:nvPicPr>
          <p:cNvPr id="16" name="Picture 3"/>
          <p:cNvPicPr>
            <a:picLocks noChangeAspect="1" noChangeArrowheads="1"/>
          </p:cNvPicPr>
          <p:nvPr/>
        </p:nvPicPr>
        <p:blipFill>
          <a:blip r:embed="rId7" cstate="print"/>
          <a:srcRect/>
          <a:stretch>
            <a:fillRect/>
          </a:stretch>
        </p:blipFill>
        <p:spPr bwMode="auto">
          <a:xfrm>
            <a:off x="2819400" y="2971800"/>
            <a:ext cx="1866900" cy="1190625"/>
          </a:xfrm>
          <a:prstGeom prst="rect">
            <a:avLst/>
          </a:prstGeom>
          <a:noFill/>
          <a:ln w="9525">
            <a:noFill/>
            <a:miter lim="800000"/>
            <a:headEnd/>
            <a:tailEnd/>
          </a:ln>
          <a:effectLst/>
        </p:spPr>
      </p:pic>
      <p:pic>
        <p:nvPicPr>
          <p:cNvPr id="14" name="Picture 4"/>
          <p:cNvPicPr>
            <a:picLocks noChangeAspect="1" noChangeArrowheads="1"/>
          </p:cNvPicPr>
          <p:nvPr/>
        </p:nvPicPr>
        <p:blipFill>
          <a:blip r:embed="rId8" cstate="print"/>
          <a:srcRect/>
          <a:stretch>
            <a:fillRect/>
          </a:stretch>
        </p:blipFill>
        <p:spPr bwMode="auto">
          <a:xfrm>
            <a:off x="6858000" y="2438400"/>
            <a:ext cx="1376857" cy="1876425"/>
          </a:xfrm>
          <a:prstGeom prst="rect">
            <a:avLst/>
          </a:prstGeom>
          <a:noFill/>
          <a:ln w="9525">
            <a:noFill/>
            <a:miter lim="800000"/>
            <a:headEnd/>
            <a:tailEnd/>
          </a:ln>
          <a:effectLst/>
        </p:spPr>
      </p:pic>
      <p:pic>
        <p:nvPicPr>
          <p:cNvPr id="17" name="Picture 2"/>
          <p:cNvPicPr>
            <a:picLocks noChangeAspect="1" noChangeArrowheads="1"/>
          </p:cNvPicPr>
          <p:nvPr/>
        </p:nvPicPr>
        <p:blipFill>
          <a:blip r:embed="rId9" cstate="print"/>
          <a:srcRect/>
          <a:stretch>
            <a:fillRect/>
          </a:stretch>
        </p:blipFill>
        <p:spPr bwMode="auto">
          <a:xfrm rot="16200000">
            <a:off x="3326137" y="560063"/>
            <a:ext cx="609602" cy="4366276"/>
          </a:xfrm>
          <a:prstGeom prst="rect">
            <a:avLst/>
          </a:prstGeom>
          <a:noFill/>
          <a:ln w="9525">
            <a:noFill/>
            <a:miter lim="800000"/>
            <a:headEnd/>
            <a:tailEnd/>
          </a:ln>
          <a:effectLst/>
        </p:spPr>
      </p:pic>
      <p:cxnSp>
        <p:nvCxnSpPr>
          <p:cNvPr id="19" name="18 Conector recto"/>
          <p:cNvCxnSpPr>
            <a:endCxn id="16" idx="1"/>
          </p:cNvCxnSpPr>
          <p:nvPr/>
        </p:nvCxnSpPr>
        <p:spPr bwMode="auto">
          <a:xfrm>
            <a:off x="1676400" y="2895600"/>
            <a:ext cx="1143000" cy="671513"/>
          </a:xfrm>
          <a:prstGeom prst="line">
            <a:avLst/>
          </a:prstGeom>
          <a:noFill/>
          <a:ln w="12700" cap="flat" cmpd="sng" algn="ctr">
            <a:solidFill>
              <a:schemeClr val="tx1"/>
            </a:solidFill>
            <a:prstDash val="solid"/>
            <a:round/>
            <a:headEnd type="none" w="med" len="med"/>
            <a:tailEnd type="none" w="med" len="med"/>
          </a:ln>
          <a:effectLst/>
        </p:spPr>
      </p:cxnSp>
      <p:cxnSp>
        <p:nvCxnSpPr>
          <p:cNvPr id="21" name="20 Conector recto"/>
          <p:cNvCxnSpPr>
            <a:stCxn id="16" idx="3"/>
          </p:cNvCxnSpPr>
          <p:nvPr/>
        </p:nvCxnSpPr>
        <p:spPr bwMode="auto">
          <a:xfrm flipV="1">
            <a:off x="4686300" y="2743200"/>
            <a:ext cx="800100" cy="823913"/>
          </a:xfrm>
          <a:prstGeom prst="line">
            <a:avLst/>
          </a:prstGeom>
          <a:noFill/>
          <a:ln w="12700"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16 Imagen" descr="Foto-MW2.JPG"/>
          <p:cNvPicPr>
            <a:picLocks noChangeAspect="1"/>
          </p:cNvPicPr>
          <p:nvPr/>
        </p:nvPicPr>
        <p:blipFill>
          <a:blip r:embed="rId2" cstate="print"/>
          <a:stretch>
            <a:fillRect/>
          </a:stretch>
        </p:blipFill>
        <p:spPr>
          <a:xfrm>
            <a:off x="4114800" y="1790700"/>
            <a:ext cx="2743200" cy="1943100"/>
          </a:xfrm>
          <a:prstGeom prst="rect">
            <a:avLst/>
          </a:prstGeom>
        </p:spPr>
      </p:pic>
      <p:sp>
        <p:nvSpPr>
          <p:cNvPr id="2" name="1 Título"/>
          <p:cNvSpPr>
            <a:spLocks noGrp="1"/>
          </p:cNvSpPr>
          <p:nvPr>
            <p:ph type="title"/>
          </p:nvPr>
        </p:nvSpPr>
        <p:spPr/>
        <p:txBody>
          <a:bodyPr/>
          <a:lstStyle/>
          <a:p>
            <a:r>
              <a:rPr lang="en-US" dirty="0" smtClean="0"/>
              <a:t>Thin Sensor  </a:t>
            </a:r>
            <a:r>
              <a:rPr lang="en-US" dirty="0" smtClean="0"/>
              <a:t>mechanical dummies </a:t>
            </a:r>
            <a:endParaRPr lang="en-US" dirty="0"/>
          </a:p>
        </p:txBody>
      </p:sp>
      <p:sp>
        <p:nvSpPr>
          <p:cNvPr id="3" name="2 Marcador de contenido"/>
          <p:cNvSpPr>
            <a:spLocks noGrp="1"/>
          </p:cNvSpPr>
          <p:nvPr>
            <p:ph idx="1"/>
          </p:nvPr>
        </p:nvSpPr>
        <p:spPr>
          <a:xfrm>
            <a:off x="457200" y="762000"/>
            <a:ext cx="7315200" cy="1066800"/>
          </a:xfrm>
        </p:spPr>
        <p:txBody>
          <a:bodyPr/>
          <a:lstStyle/>
          <a:p>
            <a:r>
              <a:rPr lang="en-US" dirty="0" smtClean="0"/>
              <a:t>Thinned (100, 150, 200 um) sensor mechanical dummies.</a:t>
            </a:r>
            <a:endParaRPr lang="en-US" dirty="0"/>
          </a:p>
        </p:txBody>
      </p:sp>
      <p:sp>
        <p:nvSpPr>
          <p:cNvPr id="4" name="3 Marcador de número de diapositiva"/>
          <p:cNvSpPr>
            <a:spLocks noGrp="1"/>
          </p:cNvSpPr>
          <p:nvPr>
            <p:ph type="sldNum" sz="quarter" idx="10"/>
          </p:nvPr>
        </p:nvSpPr>
        <p:spPr/>
        <p:txBody>
          <a:bodyPr/>
          <a:lstStyle/>
          <a:p>
            <a:pPr>
              <a:defRPr/>
            </a:pPr>
            <a:fld id="{F50B81A8-EBE5-423D-B090-3334D662ACB9}" type="slidenum">
              <a:rPr lang="es-ES_tradnl" altLang="en-US" smtClean="0"/>
              <a:pPr>
                <a:defRPr/>
              </a:pPr>
              <a:t>11</a:t>
            </a:fld>
            <a:endParaRPr lang="es-ES_tradnl" altLang="en-US"/>
          </a:p>
        </p:txBody>
      </p:sp>
      <p:sp>
        <p:nvSpPr>
          <p:cNvPr id="5" name="4 Marcador de pie de página"/>
          <p:cNvSpPr>
            <a:spLocks noGrp="1"/>
          </p:cNvSpPr>
          <p:nvPr>
            <p:ph type="ftr" sz="quarter" idx="11"/>
          </p:nvPr>
        </p:nvSpPr>
        <p:spPr/>
        <p:txBody>
          <a:bodyPr/>
          <a:lstStyle/>
          <a:p>
            <a:pPr>
              <a:defRPr/>
            </a:pPr>
            <a:r>
              <a:rPr lang="en-US" altLang="en-US" smtClean="0"/>
              <a:t>DEPFET Workshop ,27th  Januray  '10,   I. Vila</a:t>
            </a:r>
            <a:endParaRPr lang="es-ES_tradnl" altLang="en-US"/>
          </a:p>
        </p:txBody>
      </p:sp>
      <p:pic>
        <p:nvPicPr>
          <p:cNvPr id="7" name="6 Imagen" descr="Detalle_depfet_1.jpg"/>
          <p:cNvPicPr>
            <a:picLocks noChangeAspect="1"/>
          </p:cNvPicPr>
          <p:nvPr/>
        </p:nvPicPr>
        <p:blipFill>
          <a:blip r:embed="rId3" cstate="print"/>
          <a:stretch>
            <a:fillRect/>
          </a:stretch>
        </p:blipFill>
        <p:spPr>
          <a:xfrm>
            <a:off x="1295400" y="1676400"/>
            <a:ext cx="2133600" cy="2824953"/>
          </a:xfrm>
          <a:prstGeom prst="rect">
            <a:avLst/>
          </a:prstGeom>
        </p:spPr>
      </p:pic>
      <p:pic>
        <p:nvPicPr>
          <p:cNvPr id="8" name="Picture 18" descr="cnm"/>
          <p:cNvPicPr>
            <a:picLocks noChangeAspect="1" noChangeArrowheads="1"/>
          </p:cNvPicPr>
          <p:nvPr/>
        </p:nvPicPr>
        <p:blipFill>
          <a:blip r:embed="rId4" cstate="print"/>
          <a:srcRect/>
          <a:stretch>
            <a:fillRect/>
          </a:stretch>
        </p:blipFill>
        <p:spPr bwMode="auto">
          <a:xfrm>
            <a:off x="6858000" y="960120"/>
            <a:ext cx="1371600" cy="401638"/>
          </a:xfrm>
          <a:prstGeom prst="rect">
            <a:avLst/>
          </a:prstGeom>
          <a:noFill/>
          <a:ln w="9525">
            <a:noFill/>
            <a:miter lim="800000"/>
            <a:headEnd/>
            <a:tailEnd/>
          </a:ln>
        </p:spPr>
      </p:pic>
      <p:pic>
        <p:nvPicPr>
          <p:cNvPr id="9" name="Picture 7"/>
          <p:cNvPicPr>
            <a:picLocks noChangeAspect="1" noChangeArrowheads="1"/>
          </p:cNvPicPr>
          <p:nvPr/>
        </p:nvPicPr>
        <p:blipFill>
          <a:blip r:embed="rId5" cstate="print"/>
          <a:srcRect/>
          <a:stretch>
            <a:fillRect/>
          </a:stretch>
        </p:blipFill>
        <p:spPr bwMode="auto">
          <a:xfrm>
            <a:off x="8382000" y="883920"/>
            <a:ext cx="533400" cy="487680"/>
          </a:xfrm>
          <a:prstGeom prst="rect">
            <a:avLst/>
          </a:prstGeom>
          <a:noFill/>
          <a:ln w="19050" cap="flat" cmpd="sng" algn="ctr">
            <a:noFill/>
            <a:prstDash val="solid"/>
            <a:miter lim="800000"/>
            <a:headEnd/>
            <a:tailEnd/>
          </a:ln>
          <a:effectLst/>
        </p:spPr>
      </p:pic>
      <p:pic>
        <p:nvPicPr>
          <p:cNvPr id="10" name="9 Imagen" descr="MW1-100um-1.jpg"/>
          <p:cNvPicPr>
            <a:picLocks noChangeAspect="1"/>
          </p:cNvPicPr>
          <p:nvPr/>
        </p:nvPicPr>
        <p:blipFill>
          <a:blip r:embed="rId6" cstate="print"/>
          <a:stretch>
            <a:fillRect/>
          </a:stretch>
        </p:blipFill>
        <p:spPr>
          <a:xfrm rot="10800000">
            <a:off x="4114800" y="3886200"/>
            <a:ext cx="2819400" cy="2255520"/>
          </a:xfrm>
          <a:prstGeom prst="rect">
            <a:avLst/>
          </a:prstGeom>
        </p:spPr>
      </p:pic>
      <p:sp>
        <p:nvSpPr>
          <p:cNvPr id="11" name="10 Llamada con línea 1"/>
          <p:cNvSpPr/>
          <p:nvPr/>
        </p:nvSpPr>
        <p:spPr bwMode="auto">
          <a:xfrm>
            <a:off x="7391400" y="2971800"/>
            <a:ext cx="1524000" cy="346891"/>
          </a:xfrm>
          <a:prstGeom prst="borderCallout1">
            <a:avLst>
              <a:gd name="adj1" fmla="val 74023"/>
              <a:gd name="adj2" fmla="val -9006"/>
              <a:gd name="adj3" fmla="val 376799"/>
              <a:gd name="adj4" fmla="val -173796"/>
            </a:avLst>
          </a:prstGeom>
          <a:noFill/>
          <a:ln w="127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342900" marR="0" indent="-342900" algn="ctr" defTabSz="914400" rtl="0" eaLnBrk="1" fontAlgn="base" latinLnBrk="0" hangingPunct="1">
              <a:lnSpc>
                <a:spcPct val="80000"/>
              </a:lnSpc>
              <a:spcBef>
                <a:spcPct val="20000"/>
              </a:spcBef>
              <a:spcAft>
                <a:spcPct val="0"/>
              </a:spcAft>
              <a:buClr>
                <a:schemeClr val="bg1"/>
              </a:buClr>
              <a:buSzPct val="100000"/>
              <a:buFont typeface="Wingdings" pitchFamily="2" charset="2"/>
              <a:buNone/>
              <a:tabLst/>
            </a:pPr>
            <a:r>
              <a:rPr kumimoji="0" lang="en-US" sz="2000" b="0" i="1" u="none" strike="noStrike" cap="none" normalizeH="0" baseline="0" dirty="0" smtClean="0">
                <a:ln>
                  <a:noFill/>
                </a:ln>
                <a:solidFill>
                  <a:srgbClr val="7979FF"/>
                </a:solidFill>
                <a:effectLst/>
                <a:latin typeface="Calibri" pitchFamily="34" charset="0"/>
              </a:rPr>
              <a:t>Thin area</a:t>
            </a:r>
            <a:endParaRPr kumimoji="0" lang="en-US" sz="2000" b="0" i="1" u="none" strike="noStrike" cap="none" normalizeH="0" baseline="0" dirty="0" smtClean="0">
              <a:ln>
                <a:noFill/>
              </a:ln>
              <a:solidFill>
                <a:srgbClr val="7979FF"/>
              </a:solidFill>
              <a:effectLst/>
              <a:latin typeface="Calibri" pitchFamily="34" charset="0"/>
            </a:endParaRPr>
          </a:p>
        </p:txBody>
      </p:sp>
      <p:sp>
        <p:nvSpPr>
          <p:cNvPr id="12" name="11 Llamada con línea 1"/>
          <p:cNvSpPr/>
          <p:nvPr/>
        </p:nvSpPr>
        <p:spPr bwMode="auto">
          <a:xfrm>
            <a:off x="7391400" y="4038600"/>
            <a:ext cx="1524000" cy="346891"/>
          </a:xfrm>
          <a:prstGeom prst="borderCallout1">
            <a:avLst>
              <a:gd name="adj1" fmla="val 74023"/>
              <a:gd name="adj2" fmla="val -9006"/>
              <a:gd name="adj3" fmla="val 376799"/>
              <a:gd name="adj4" fmla="val -173796"/>
            </a:avLst>
          </a:prstGeom>
          <a:noFill/>
          <a:ln w="127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342900" marR="0" indent="-342900" algn="ctr" defTabSz="914400" rtl="0" eaLnBrk="1" fontAlgn="base" latinLnBrk="0" hangingPunct="1">
              <a:lnSpc>
                <a:spcPct val="80000"/>
              </a:lnSpc>
              <a:spcBef>
                <a:spcPct val="20000"/>
              </a:spcBef>
              <a:spcAft>
                <a:spcPct val="0"/>
              </a:spcAft>
              <a:buClr>
                <a:schemeClr val="bg1"/>
              </a:buClr>
              <a:buSzPct val="100000"/>
              <a:buFont typeface="Wingdings" pitchFamily="2" charset="2"/>
              <a:buNone/>
              <a:tabLst/>
            </a:pPr>
            <a:r>
              <a:rPr lang="en-US" dirty="0" smtClean="0"/>
              <a:t>Frame</a:t>
            </a:r>
            <a:endParaRPr kumimoji="0" lang="en-US" sz="2000" b="0" i="1" u="none" strike="noStrike" cap="none" normalizeH="0" baseline="0" dirty="0" smtClean="0">
              <a:ln>
                <a:noFill/>
              </a:ln>
              <a:solidFill>
                <a:srgbClr val="7979FF"/>
              </a:solidFill>
              <a:effectLst/>
              <a:latin typeface="Calibri" pitchFamily="34" charset="0"/>
            </a:endParaRPr>
          </a:p>
        </p:txBody>
      </p:sp>
      <p:sp>
        <p:nvSpPr>
          <p:cNvPr id="13" name="12 Llamada con línea 1"/>
          <p:cNvSpPr/>
          <p:nvPr/>
        </p:nvSpPr>
        <p:spPr bwMode="auto">
          <a:xfrm>
            <a:off x="7467600" y="5029200"/>
            <a:ext cx="1524000" cy="346891"/>
          </a:xfrm>
          <a:prstGeom prst="borderCallout1">
            <a:avLst>
              <a:gd name="adj1" fmla="val 74023"/>
              <a:gd name="adj2" fmla="val -9006"/>
              <a:gd name="adj3" fmla="val 4659"/>
              <a:gd name="adj4" fmla="val -93796"/>
            </a:avLst>
          </a:prstGeom>
          <a:noFill/>
          <a:ln w="127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342900" marR="0" indent="-342900" algn="ctr" defTabSz="914400" rtl="0" eaLnBrk="1" fontAlgn="base" latinLnBrk="0" hangingPunct="1">
              <a:lnSpc>
                <a:spcPct val="80000"/>
              </a:lnSpc>
              <a:spcBef>
                <a:spcPct val="20000"/>
              </a:spcBef>
              <a:spcAft>
                <a:spcPct val="0"/>
              </a:spcAft>
              <a:buClr>
                <a:schemeClr val="bg1"/>
              </a:buClr>
              <a:buSzPct val="100000"/>
              <a:buFont typeface="Wingdings" pitchFamily="2" charset="2"/>
              <a:buNone/>
              <a:tabLst/>
            </a:pPr>
            <a:r>
              <a:rPr kumimoji="0" lang="en-US" sz="2000" b="0" i="1" u="none" strike="noStrike" cap="none" normalizeH="0" baseline="0" dirty="0" smtClean="0">
                <a:ln>
                  <a:noFill/>
                </a:ln>
                <a:solidFill>
                  <a:srgbClr val="7979FF"/>
                </a:solidFill>
                <a:effectLst/>
                <a:latin typeface="Calibri" pitchFamily="34" charset="0"/>
              </a:rPr>
              <a:t>Microgroove</a:t>
            </a:r>
            <a:endParaRPr kumimoji="0" lang="en-US" sz="2000" b="0" i="1" u="none" strike="noStrike" cap="none" normalizeH="0" baseline="0" dirty="0" smtClean="0">
              <a:ln>
                <a:noFill/>
              </a:ln>
              <a:solidFill>
                <a:srgbClr val="7979FF"/>
              </a:solidFill>
              <a:effectLst/>
              <a:latin typeface="Calibri" pitchFamily="34" charset="0"/>
            </a:endParaRPr>
          </a:p>
        </p:txBody>
      </p:sp>
      <p:cxnSp>
        <p:nvCxnSpPr>
          <p:cNvPr id="15" name="14 Conector recto"/>
          <p:cNvCxnSpPr/>
          <p:nvPr/>
        </p:nvCxnSpPr>
        <p:spPr bwMode="auto">
          <a:xfrm rot="10800000" flipV="1">
            <a:off x="5181600" y="5334000"/>
            <a:ext cx="2133600" cy="457200"/>
          </a:xfrm>
          <a:prstGeom prst="line">
            <a:avLst/>
          </a:prstGeom>
          <a:noFill/>
          <a:ln w="12700" cap="flat" cmpd="sng" algn="ctr">
            <a:solidFill>
              <a:schemeClr val="tx1"/>
            </a:solidFill>
            <a:prstDash val="solid"/>
            <a:round/>
            <a:headEnd type="none" w="med" len="med"/>
            <a:tailEnd type="none" w="med" len="med"/>
          </a:ln>
          <a:effectLst/>
        </p:spPr>
      </p:cxnSp>
      <p:sp>
        <p:nvSpPr>
          <p:cNvPr id="18" name="17 Rectángulo"/>
          <p:cNvSpPr/>
          <p:nvPr/>
        </p:nvSpPr>
        <p:spPr>
          <a:xfrm>
            <a:off x="685800" y="4724400"/>
            <a:ext cx="2895600" cy="1391150"/>
          </a:xfrm>
          <a:prstGeom prst="rect">
            <a:avLst/>
          </a:prstGeom>
        </p:spPr>
        <p:txBody>
          <a:bodyPr wrap="square">
            <a:spAutoFit/>
          </a:bodyPr>
          <a:lstStyle/>
          <a:p>
            <a:pPr indent="15875" algn="l"/>
            <a:r>
              <a:rPr lang="en-US" dirty="0" smtClean="0"/>
              <a:t>Exp. validation of FEA simulations.</a:t>
            </a:r>
          </a:p>
          <a:p>
            <a:pPr indent="15875" algn="l">
              <a:tabLst>
                <a:tab pos="1524000" algn="l"/>
              </a:tabLst>
            </a:pPr>
            <a:r>
              <a:rPr lang="en-US" dirty="0" smtClean="0"/>
              <a:t>Conventional KOH anisotropic etching on SOI wafer.</a:t>
            </a: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2800" dirty="0" smtClean="0"/>
              <a:t>Embedding in CF composites (or other </a:t>
            </a:r>
            <a:r>
              <a:rPr lang="en-US" dirty="0" smtClean="0"/>
              <a:t>materials)</a:t>
            </a:r>
            <a:endParaRPr lang="en-US" dirty="0"/>
          </a:p>
        </p:txBody>
      </p:sp>
      <p:sp>
        <p:nvSpPr>
          <p:cNvPr id="3" name="2 Marcador de contenido"/>
          <p:cNvSpPr>
            <a:spLocks noGrp="1"/>
          </p:cNvSpPr>
          <p:nvPr>
            <p:ph idx="1"/>
          </p:nvPr>
        </p:nvSpPr>
        <p:spPr>
          <a:xfrm>
            <a:off x="457200" y="990600"/>
            <a:ext cx="8686800" cy="3733799"/>
          </a:xfrm>
        </p:spPr>
        <p:txBody>
          <a:bodyPr/>
          <a:lstStyle/>
          <a:p>
            <a:r>
              <a:rPr lang="en-US" dirty="0" smtClean="0"/>
              <a:t>When embedding the FBG sensor in material (CF laminate) new issues arise because of the different effect of external agents (like radiation) in thermal expansion coefficient of the host material and the optical fiber. </a:t>
            </a:r>
          </a:p>
          <a:p>
            <a:r>
              <a:rPr lang="en-US" dirty="0" smtClean="0"/>
              <a:t>Temperature variations can be expressed in terms of equivalent strain (ε</a:t>
            </a:r>
            <a:r>
              <a:rPr lang="en-US" baseline="-25000" dirty="0" smtClean="0"/>
              <a:t>T</a:t>
            </a:r>
            <a:r>
              <a:rPr lang="en-US" dirty="0" smtClean="0"/>
              <a:t>)</a:t>
            </a:r>
          </a:p>
          <a:p>
            <a:endParaRPr lang="en-US" dirty="0" smtClean="0"/>
          </a:p>
          <a:p>
            <a:endParaRPr lang="en-US" dirty="0" smtClean="0"/>
          </a:p>
          <a:p>
            <a:r>
              <a:rPr lang="en-US" dirty="0" smtClean="0">
                <a:solidFill>
                  <a:srgbClr val="FF0000"/>
                </a:solidFill>
              </a:rPr>
              <a:t>FBG Sensor radiation resistance does not guaranty the “resistance” of the embedded sensor </a:t>
            </a:r>
            <a:endParaRPr lang="en-US" dirty="0">
              <a:solidFill>
                <a:srgbClr val="FF0000"/>
              </a:solidFill>
            </a:endParaRPr>
          </a:p>
        </p:txBody>
      </p:sp>
      <p:sp>
        <p:nvSpPr>
          <p:cNvPr id="4" name="3 Marcador de número de diapositiva"/>
          <p:cNvSpPr>
            <a:spLocks noGrp="1"/>
          </p:cNvSpPr>
          <p:nvPr>
            <p:ph type="sldNum" sz="quarter" idx="10"/>
          </p:nvPr>
        </p:nvSpPr>
        <p:spPr/>
        <p:txBody>
          <a:bodyPr/>
          <a:lstStyle/>
          <a:p>
            <a:pPr>
              <a:defRPr/>
            </a:pPr>
            <a:fld id="{F50B81A8-EBE5-423D-B090-3334D662ACB9}" type="slidenum">
              <a:rPr lang="es-ES_tradnl" altLang="en-US" smtClean="0"/>
              <a:pPr>
                <a:defRPr/>
              </a:pPr>
              <a:t>12</a:t>
            </a:fld>
            <a:endParaRPr lang="es-ES_tradnl" altLang="en-US"/>
          </a:p>
        </p:txBody>
      </p:sp>
      <p:sp>
        <p:nvSpPr>
          <p:cNvPr id="5" name="4 Marcador de pie de página"/>
          <p:cNvSpPr>
            <a:spLocks noGrp="1"/>
          </p:cNvSpPr>
          <p:nvPr>
            <p:ph type="ftr" sz="quarter" idx="11"/>
          </p:nvPr>
        </p:nvSpPr>
        <p:spPr/>
        <p:txBody>
          <a:bodyPr/>
          <a:lstStyle/>
          <a:p>
            <a:pPr>
              <a:defRPr/>
            </a:pPr>
            <a:r>
              <a:rPr lang="en-US" altLang="en-US" smtClean="0"/>
              <a:t>DEPFET Workshop ,27th  Januray  '10,   I. Vila</a:t>
            </a:r>
            <a:endParaRPr lang="es-ES_tradnl" altLang="en-US"/>
          </a:p>
        </p:txBody>
      </p:sp>
      <p:graphicFrame>
        <p:nvGraphicFramePr>
          <p:cNvPr id="7" name="Object 5"/>
          <p:cNvGraphicFramePr>
            <a:graphicFrameLocks noChangeAspect="1"/>
          </p:cNvGraphicFramePr>
          <p:nvPr/>
        </p:nvGraphicFramePr>
        <p:xfrm>
          <a:off x="533400" y="4902200"/>
          <a:ext cx="2784475" cy="508000"/>
        </p:xfrm>
        <a:graphic>
          <a:graphicData uri="http://schemas.openxmlformats.org/presentationml/2006/ole">
            <p:oleObj spid="_x0000_s81922" name="Equation" r:id="rId3" imgW="1193760" imgH="253800" progId="Equation.DSMT4">
              <p:embed/>
            </p:oleObj>
          </a:graphicData>
        </a:graphic>
      </p:graphicFrame>
      <p:sp>
        <p:nvSpPr>
          <p:cNvPr id="8" name="Rectangle 6"/>
          <p:cNvSpPr>
            <a:spLocks noChangeArrowheads="1"/>
          </p:cNvSpPr>
          <p:nvPr/>
        </p:nvSpPr>
        <p:spPr bwMode="auto">
          <a:xfrm>
            <a:off x="1600200" y="4876800"/>
            <a:ext cx="7561263" cy="590931"/>
          </a:xfrm>
          <a:prstGeom prst="rect">
            <a:avLst/>
          </a:prstGeom>
          <a:noFill/>
          <a:ln w="9525" algn="ctr">
            <a:noFill/>
            <a:miter lim="800000"/>
            <a:headEnd/>
            <a:tailEnd/>
          </a:ln>
        </p:spPr>
        <p:txBody>
          <a:bodyPr>
            <a:spAutoFit/>
          </a:bodyPr>
          <a:lstStyle/>
          <a:p>
            <a:pPr marL="1828800" algn="l" eaLnBrk="0" hangingPunct="0">
              <a:spcBef>
                <a:spcPct val="0"/>
              </a:spcBef>
            </a:pPr>
            <a:r>
              <a:rPr lang="el-GR" b="0" dirty="0">
                <a:solidFill>
                  <a:srgbClr val="006666"/>
                </a:solidFill>
              </a:rPr>
              <a:t>α</a:t>
            </a:r>
            <a:r>
              <a:rPr lang="it-IT" b="0" baseline="-25000" dirty="0">
                <a:solidFill>
                  <a:srgbClr val="006666"/>
                </a:solidFill>
              </a:rPr>
              <a:t>H</a:t>
            </a:r>
            <a:r>
              <a:rPr lang="it-IT" b="0" dirty="0">
                <a:solidFill>
                  <a:srgbClr val="006666"/>
                </a:solidFill>
              </a:rPr>
              <a:t> : </a:t>
            </a:r>
            <a:r>
              <a:rPr lang="en-US" b="0" dirty="0">
                <a:solidFill>
                  <a:srgbClr val="006666"/>
                </a:solidFill>
              </a:rPr>
              <a:t>Host material temperature expansion coefficient</a:t>
            </a:r>
          </a:p>
          <a:p>
            <a:pPr marL="1828800" algn="l" eaLnBrk="0" hangingPunct="0">
              <a:spcBef>
                <a:spcPct val="0"/>
              </a:spcBef>
            </a:pPr>
            <a:r>
              <a:rPr lang="en-US" b="0" dirty="0" err="1">
                <a:solidFill>
                  <a:srgbClr val="006666"/>
                </a:solidFill>
              </a:rPr>
              <a:t>α</a:t>
            </a:r>
            <a:r>
              <a:rPr lang="en-US" b="0" baseline="-25000" dirty="0" err="1">
                <a:solidFill>
                  <a:srgbClr val="006666"/>
                </a:solidFill>
              </a:rPr>
              <a:t>F</a:t>
            </a:r>
            <a:r>
              <a:rPr lang="en-US" b="0" dirty="0">
                <a:solidFill>
                  <a:srgbClr val="006666"/>
                </a:solidFill>
              </a:rPr>
              <a:t> : Fiber material temperature expansion coefficient</a:t>
            </a:r>
            <a:endParaRPr lang="en-US" sz="2800" b="0" dirty="0">
              <a:solidFill>
                <a:srgbClr val="006666"/>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2800" dirty="0" smtClean="0"/>
              <a:t>Embedding on CF composites</a:t>
            </a:r>
            <a:endParaRPr lang="en-US" sz="2800" dirty="0"/>
          </a:p>
        </p:txBody>
      </p:sp>
      <p:sp>
        <p:nvSpPr>
          <p:cNvPr id="3" name="2 Marcador de contenido"/>
          <p:cNvSpPr>
            <a:spLocks noGrp="1"/>
          </p:cNvSpPr>
          <p:nvPr>
            <p:ph idx="1"/>
          </p:nvPr>
        </p:nvSpPr>
        <p:spPr>
          <a:xfrm>
            <a:off x="-76200" y="1066800"/>
            <a:ext cx="9144000" cy="4530725"/>
          </a:xfrm>
        </p:spPr>
        <p:txBody>
          <a:bodyPr/>
          <a:lstStyle/>
          <a:p>
            <a:r>
              <a:rPr lang="en-US" sz="2800" dirty="0" smtClean="0"/>
              <a:t>Joint project with </a:t>
            </a:r>
            <a:r>
              <a:rPr lang="en-US" sz="2800" dirty="0" smtClean="0"/>
              <a:t>Spanish Aerospace Agency (INTA</a:t>
            </a:r>
            <a:r>
              <a:rPr lang="en-US" sz="2800" dirty="0" smtClean="0"/>
              <a:t>)</a:t>
            </a:r>
          </a:p>
          <a:p>
            <a:r>
              <a:rPr lang="en-US" sz="2800" dirty="0" smtClean="0"/>
              <a:t>Initial step:  irradiation of embedded fibers with different coatings (required to increase the mechanical resistance of the non-coated bare fiber) </a:t>
            </a:r>
          </a:p>
          <a:p>
            <a:r>
              <a:rPr lang="en-US" sz="2800" dirty="0" smtClean="0"/>
              <a:t>Small samples </a:t>
            </a:r>
            <a:r>
              <a:rPr lang="es-ES" sz="2800" dirty="0" smtClean="0"/>
              <a:t>15x3x3 mm</a:t>
            </a:r>
            <a:r>
              <a:rPr lang="es-ES" sz="2800" baseline="30000" dirty="0" smtClean="0"/>
              <a:t>3</a:t>
            </a:r>
            <a:r>
              <a:rPr lang="en-US" sz="2800" dirty="0" smtClean="0"/>
              <a:t> of composite laminates with different stack configurations  with and without optical fiber embedded  in preparation</a:t>
            </a:r>
          </a:p>
          <a:p>
            <a:r>
              <a:rPr lang="en-US" sz="2800" dirty="0" err="1" smtClean="0"/>
              <a:t>Nano</a:t>
            </a:r>
            <a:r>
              <a:rPr lang="en-US" sz="2800" dirty="0" smtClean="0"/>
              <a:t>-indentation characterization of the different components of the samples (coating, cladding) and composite matrix for  extracting the mechanical parameters: </a:t>
            </a:r>
            <a:r>
              <a:rPr lang="en-US" sz="2800" dirty="0" err="1" smtClean="0"/>
              <a:t>poisson</a:t>
            </a:r>
            <a:r>
              <a:rPr lang="en-US" sz="2800" dirty="0" smtClean="0"/>
              <a:t>, young, …</a:t>
            </a:r>
          </a:p>
          <a:p>
            <a:endParaRPr lang="en-US" sz="3200" dirty="0" smtClean="0"/>
          </a:p>
          <a:p>
            <a:endParaRPr lang="en-US" dirty="0"/>
          </a:p>
        </p:txBody>
      </p:sp>
      <p:sp>
        <p:nvSpPr>
          <p:cNvPr id="4" name="3 Marcador de número de diapositiva"/>
          <p:cNvSpPr>
            <a:spLocks noGrp="1"/>
          </p:cNvSpPr>
          <p:nvPr>
            <p:ph type="sldNum" sz="quarter" idx="10"/>
          </p:nvPr>
        </p:nvSpPr>
        <p:spPr/>
        <p:txBody>
          <a:bodyPr/>
          <a:lstStyle/>
          <a:p>
            <a:pPr>
              <a:defRPr/>
            </a:pPr>
            <a:fld id="{F50B81A8-EBE5-423D-B090-3334D662ACB9}" type="slidenum">
              <a:rPr lang="es-ES_tradnl" altLang="en-US" smtClean="0"/>
              <a:pPr>
                <a:defRPr/>
              </a:pPr>
              <a:t>13</a:t>
            </a:fld>
            <a:endParaRPr lang="es-ES_tradnl" altLang="en-US"/>
          </a:p>
        </p:txBody>
      </p:sp>
      <p:sp>
        <p:nvSpPr>
          <p:cNvPr id="5" name="4 Marcador de pie de página"/>
          <p:cNvSpPr>
            <a:spLocks noGrp="1"/>
          </p:cNvSpPr>
          <p:nvPr>
            <p:ph type="ftr" sz="quarter" idx="11"/>
          </p:nvPr>
        </p:nvSpPr>
        <p:spPr/>
        <p:txBody>
          <a:bodyPr/>
          <a:lstStyle/>
          <a:p>
            <a:pPr>
              <a:defRPr/>
            </a:pPr>
            <a:r>
              <a:rPr lang="en-US" altLang="en-US" smtClean="0"/>
              <a:t>DEPFET Workshop ,27th  Januray  '10,   I. Vila</a:t>
            </a:r>
            <a:endParaRPr lang="es-ES_tradnl" altLang="en-US"/>
          </a:p>
        </p:txBody>
      </p:sp>
      <p:pic>
        <p:nvPicPr>
          <p:cNvPr id="6" name="Picture 9"/>
          <p:cNvPicPr>
            <a:picLocks noChangeAspect="1" noChangeArrowheads="1"/>
          </p:cNvPicPr>
          <p:nvPr/>
        </p:nvPicPr>
        <p:blipFill>
          <a:blip r:embed="rId2" cstate="print"/>
          <a:srcRect/>
          <a:stretch>
            <a:fillRect/>
          </a:stretch>
        </p:blipFill>
        <p:spPr bwMode="auto">
          <a:xfrm>
            <a:off x="7924800" y="762000"/>
            <a:ext cx="762000" cy="762000"/>
          </a:xfrm>
          <a:prstGeom prst="rect">
            <a:avLst/>
          </a:prstGeom>
          <a:noFill/>
          <a:ln w="19050" cap="flat" cmpd="sng" algn="ctr">
            <a:noFill/>
            <a:prstDash val="solid"/>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Displacement sensors based on strain FBG</a:t>
            </a:r>
            <a:endParaRPr lang="en-US" dirty="0"/>
          </a:p>
        </p:txBody>
      </p:sp>
      <p:sp>
        <p:nvSpPr>
          <p:cNvPr id="3" name="2 Marcador de contenido"/>
          <p:cNvSpPr>
            <a:spLocks noGrp="1"/>
          </p:cNvSpPr>
          <p:nvPr>
            <p:ph idx="1"/>
          </p:nvPr>
        </p:nvSpPr>
        <p:spPr>
          <a:xfrm>
            <a:off x="457200" y="838200"/>
            <a:ext cx="8229600" cy="1142999"/>
          </a:xfrm>
        </p:spPr>
        <p:txBody>
          <a:bodyPr/>
          <a:lstStyle/>
          <a:p>
            <a:r>
              <a:rPr lang="en-US" dirty="0" smtClean="0"/>
              <a:t>Original idea from the late </a:t>
            </a:r>
            <a:r>
              <a:rPr lang="en-US" dirty="0" err="1" smtClean="0"/>
              <a:t>BTeV</a:t>
            </a:r>
            <a:r>
              <a:rPr lang="en-US" dirty="0" smtClean="0"/>
              <a:t> vertex detector: “ The omega-like gauge” </a:t>
            </a:r>
          </a:p>
          <a:p>
            <a:r>
              <a:rPr lang="en-US" dirty="0" smtClean="0"/>
              <a:t>M</a:t>
            </a:r>
            <a:r>
              <a:rPr lang="en-US" dirty="0" smtClean="0"/>
              <a:t>echanical displacement range adapter.</a:t>
            </a:r>
            <a:endParaRPr lang="en-US" dirty="0"/>
          </a:p>
        </p:txBody>
      </p:sp>
      <p:sp>
        <p:nvSpPr>
          <p:cNvPr id="4" name="3 Marcador de número de diapositiva"/>
          <p:cNvSpPr>
            <a:spLocks noGrp="1"/>
          </p:cNvSpPr>
          <p:nvPr>
            <p:ph type="sldNum" sz="quarter" idx="10"/>
          </p:nvPr>
        </p:nvSpPr>
        <p:spPr/>
        <p:txBody>
          <a:bodyPr/>
          <a:lstStyle/>
          <a:p>
            <a:pPr>
              <a:defRPr/>
            </a:pPr>
            <a:fld id="{F50B81A8-EBE5-423D-B090-3334D662ACB9}" type="slidenum">
              <a:rPr lang="es-ES_tradnl" altLang="en-US" smtClean="0"/>
              <a:pPr>
                <a:defRPr/>
              </a:pPr>
              <a:t>14</a:t>
            </a:fld>
            <a:endParaRPr lang="es-ES_tradnl" altLang="en-US"/>
          </a:p>
        </p:txBody>
      </p:sp>
      <p:sp>
        <p:nvSpPr>
          <p:cNvPr id="5" name="4 Marcador de pie de página"/>
          <p:cNvSpPr>
            <a:spLocks noGrp="1"/>
          </p:cNvSpPr>
          <p:nvPr>
            <p:ph type="ftr" sz="quarter" idx="11"/>
          </p:nvPr>
        </p:nvSpPr>
        <p:spPr/>
        <p:txBody>
          <a:bodyPr/>
          <a:lstStyle/>
          <a:p>
            <a:pPr>
              <a:defRPr/>
            </a:pPr>
            <a:r>
              <a:rPr lang="en-US" altLang="en-US" smtClean="0"/>
              <a:t>DEPFET Workshop ,27th  Januray  '10,   I. Vila</a:t>
            </a:r>
            <a:endParaRPr lang="es-ES_tradnl" altLang="en-US"/>
          </a:p>
        </p:txBody>
      </p:sp>
      <p:pic>
        <p:nvPicPr>
          <p:cNvPr id="82946" name="Picture 2"/>
          <p:cNvPicPr>
            <a:picLocks noChangeAspect="1" noChangeArrowheads="1"/>
          </p:cNvPicPr>
          <p:nvPr/>
        </p:nvPicPr>
        <p:blipFill>
          <a:blip r:embed="rId2" cstate="print"/>
          <a:srcRect/>
          <a:stretch>
            <a:fillRect/>
          </a:stretch>
        </p:blipFill>
        <p:spPr bwMode="auto">
          <a:xfrm>
            <a:off x="762000" y="3048000"/>
            <a:ext cx="2971800" cy="2404457"/>
          </a:xfrm>
          <a:prstGeom prst="rect">
            <a:avLst/>
          </a:prstGeom>
          <a:noFill/>
          <a:ln w="9525">
            <a:noFill/>
            <a:miter lim="800000"/>
            <a:headEnd/>
            <a:tailEnd/>
          </a:ln>
        </p:spPr>
      </p:pic>
      <p:pic>
        <p:nvPicPr>
          <p:cNvPr id="82947" name="Picture 3"/>
          <p:cNvPicPr>
            <a:picLocks noChangeAspect="1" noChangeArrowheads="1"/>
          </p:cNvPicPr>
          <p:nvPr/>
        </p:nvPicPr>
        <p:blipFill>
          <a:blip r:embed="rId3" cstate="print"/>
          <a:srcRect/>
          <a:stretch>
            <a:fillRect/>
          </a:stretch>
        </p:blipFill>
        <p:spPr bwMode="auto">
          <a:xfrm>
            <a:off x="4572000" y="4648200"/>
            <a:ext cx="2438400" cy="1854050"/>
          </a:xfrm>
          <a:prstGeom prst="rect">
            <a:avLst/>
          </a:prstGeom>
          <a:noFill/>
          <a:ln w="9525">
            <a:noFill/>
            <a:miter lim="800000"/>
            <a:headEnd/>
            <a:tailEnd/>
          </a:ln>
        </p:spPr>
      </p:pic>
      <p:sp>
        <p:nvSpPr>
          <p:cNvPr id="8" name="7 Flecha derecha"/>
          <p:cNvSpPr/>
          <p:nvPr/>
        </p:nvSpPr>
        <p:spPr bwMode="auto">
          <a:xfrm rot="19791806">
            <a:off x="2886351" y="3794022"/>
            <a:ext cx="990600" cy="533400"/>
          </a:xfrm>
          <a:prstGeom prst="rightArrow">
            <a:avLst>
              <a:gd name="adj1" fmla="val 43277"/>
              <a:gd name="adj2" fmla="val 50000"/>
            </a:avLst>
          </a:prstGeom>
          <a:gradFill flip="none" rotWithShape="1">
            <a:gsLst>
              <a:gs pos="0">
                <a:srgbClr val="2A1BEB"/>
              </a:gs>
              <a:gs pos="50000">
                <a:schemeClr val="accent1">
                  <a:tint val="44500"/>
                  <a:satMod val="160000"/>
                </a:schemeClr>
              </a:gs>
              <a:gs pos="100000">
                <a:schemeClr val="accent1">
                  <a:tint val="23500"/>
                  <a:satMod val="160000"/>
                </a:schemeClr>
              </a:gs>
            </a:gsLst>
            <a:path path="circle">
              <a:fillToRect l="100000" t="100000"/>
            </a:path>
            <a:tileRect r="-100000" b="-100000"/>
          </a:gradFill>
          <a:ln w="12700"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342900" marR="0" indent="-342900" algn="ctr" defTabSz="914400" rtl="0" eaLnBrk="1" fontAlgn="base" latinLnBrk="0" hangingPunct="1">
              <a:lnSpc>
                <a:spcPct val="80000"/>
              </a:lnSpc>
              <a:spcBef>
                <a:spcPct val="20000"/>
              </a:spcBef>
              <a:spcAft>
                <a:spcPct val="0"/>
              </a:spcAft>
              <a:buClr>
                <a:schemeClr val="bg1"/>
              </a:buClr>
              <a:buSzPct val="100000"/>
              <a:buFont typeface="Wingdings" pitchFamily="2" charset="2"/>
              <a:buNone/>
              <a:tabLst/>
            </a:pPr>
            <a:endParaRPr kumimoji="0" lang="en-US" sz="2000" b="0" i="1" u="none" strike="noStrike" cap="none" normalizeH="0" baseline="0" smtClean="0">
              <a:ln>
                <a:noFill/>
              </a:ln>
              <a:solidFill>
                <a:srgbClr val="7979FF"/>
              </a:solidFill>
              <a:effectLst/>
              <a:latin typeface="Calibri" pitchFamily="34" charset="0"/>
            </a:endParaRPr>
          </a:p>
        </p:txBody>
      </p:sp>
      <p:sp>
        <p:nvSpPr>
          <p:cNvPr id="9" name="8 Flecha derecha"/>
          <p:cNvSpPr/>
          <p:nvPr/>
        </p:nvSpPr>
        <p:spPr bwMode="auto">
          <a:xfrm rot="8830850">
            <a:off x="675092" y="5102679"/>
            <a:ext cx="990600" cy="533400"/>
          </a:xfrm>
          <a:prstGeom prst="rightArrow">
            <a:avLst>
              <a:gd name="adj1" fmla="val 43277"/>
              <a:gd name="adj2" fmla="val 50000"/>
            </a:avLst>
          </a:prstGeom>
          <a:gradFill flip="none" rotWithShape="1">
            <a:gsLst>
              <a:gs pos="0">
                <a:srgbClr val="2A1BEB"/>
              </a:gs>
              <a:gs pos="50000">
                <a:schemeClr val="accent1">
                  <a:tint val="44500"/>
                  <a:satMod val="160000"/>
                </a:schemeClr>
              </a:gs>
              <a:gs pos="100000">
                <a:schemeClr val="accent1">
                  <a:tint val="23500"/>
                  <a:satMod val="160000"/>
                </a:schemeClr>
              </a:gs>
            </a:gsLst>
            <a:path path="circle">
              <a:fillToRect l="100000" t="100000"/>
            </a:path>
            <a:tileRect r="-100000" b="-100000"/>
          </a:gradFill>
          <a:ln w="12700"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342900" marR="0" indent="-342900" algn="ctr" defTabSz="914400" rtl="0" eaLnBrk="1" fontAlgn="base" latinLnBrk="0" hangingPunct="1">
              <a:lnSpc>
                <a:spcPct val="80000"/>
              </a:lnSpc>
              <a:spcBef>
                <a:spcPct val="20000"/>
              </a:spcBef>
              <a:spcAft>
                <a:spcPct val="0"/>
              </a:spcAft>
              <a:buClr>
                <a:schemeClr val="bg1"/>
              </a:buClr>
              <a:buSzPct val="100000"/>
              <a:buFont typeface="Wingdings" pitchFamily="2" charset="2"/>
              <a:buNone/>
              <a:tabLst/>
            </a:pPr>
            <a:endParaRPr kumimoji="0" lang="en-US" sz="2000" b="0" i="1" u="none" strike="noStrike" cap="none" normalizeH="0" baseline="0" smtClean="0">
              <a:ln>
                <a:noFill/>
              </a:ln>
              <a:solidFill>
                <a:srgbClr val="7979FF"/>
              </a:solidFill>
              <a:effectLst/>
              <a:latin typeface="Calibri" pitchFamily="34" charset="0"/>
            </a:endParaRPr>
          </a:p>
        </p:txBody>
      </p:sp>
      <p:sp>
        <p:nvSpPr>
          <p:cNvPr id="10" name="9 Elipse"/>
          <p:cNvSpPr/>
          <p:nvPr/>
        </p:nvSpPr>
        <p:spPr bwMode="auto">
          <a:xfrm>
            <a:off x="1905000" y="3048000"/>
            <a:ext cx="457200" cy="479138"/>
          </a:xfrm>
          <a:prstGeom prst="ellipse">
            <a:avLst/>
          </a:prstGeom>
          <a:noFill/>
          <a:ln w="12700" cap="flat" cmpd="sng" algn="ctr">
            <a:solidFill>
              <a:schemeClr val="bg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342900" marR="0" indent="-342900" algn="ctr" defTabSz="914400" rtl="0" eaLnBrk="1" fontAlgn="base" latinLnBrk="0" hangingPunct="1">
              <a:lnSpc>
                <a:spcPct val="80000"/>
              </a:lnSpc>
              <a:spcBef>
                <a:spcPct val="20000"/>
              </a:spcBef>
              <a:spcAft>
                <a:spcPct val="0"/>
              </a:spcAft>
              <a:buClr>
                <a:schemeClr val="bg1"/>
              </a:buClr>
              <a:buSzPct val="100000"/>
              <a:buFont typeface="Wingdings" pitchFamily="2" charset="2"/>
              <a:buNone/>
              <a:tabLst/>
            </a:pPr>
            <a:endParaRPr kumimoji="0" lang="en-US" sz="2000" b="0" i="1" u="none" strike="noStrike" cap="none" normalizeH="0" baseline="0" smtClean="0">
              <a:ln>
                <a:noFill/>
              </a:ln>
              <a:solidFill>
                <a:srgbClr val="7979FF"/>
              </a:solidFill>
              <a:effectLst/>
              <a:latin typeface="Calibri" pitchFamily="34" charset="0"/>
            </a:endParaRPr>
          </a:p>
        </p:txBody>
      </p:sp>
      <p:sp>
        <p:nvSpPr>
          <p:cNvPr id="11" name="10 Llamada con línea 1"/>
          <p:cNvSpPr/>
          <p:nvPr/>
        </p:nvSpPr>
        <p:spPr bwMode="auto">
          <a:xfrm>
            <a:off x="1981200" y="2438400"/>
            <a:ext cx="3541524" cy="340735"/>
          </a:xfrm>
          <a:prstGeom prst="borderCallout1">
            <a:avLst>
              <a:gd name="adj1" fmla="val 118728"/>
              <a:gd name="adj2" fmla="val 45331"/>
              <a:gd name="adj3" fmla="val 233526"/>
              <a:gd name="adj4" fmla="val 6725"/>
            </a:avLst>
          </a:prstGeom>
          <a:noFill/>
          <a:ln w="12700" cap="flat" cmpd="sng" algn="ctr">
            <a:solidFill>
              <a:srgbClr val="FF0000"/>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342900" marR="0" indent="-342900" algn="ctr" defTabSz="914400" rtl="0" eaLnBrk="1" fontAlgn="base" latinLnBrk="0" hangingPunct="1">
              <a:lnSpc>
                <a:spcPct val="80000"/>
              </a:lnSpc>
              <a:spcBef>
                <a:spcPct val="20000"/>
              </a:spcBef>
              <a:spcAft>
                <a:spcPct val="0"/>
              </a:spcAft>
              <a:buClr>
                <a:schemeClr val="bg1"/>
              </a:buClr>
              <a:buSzPct val="100000"/>
              <a:buFont typeface="Wingdings" pitchFamily="2" charset="2"/>
              <a:buNone/>
              <a:tabLst/>
            </a:pPr>
            <a:r>
              <a:rPr kumimoji="0" lang="en-US" sz="2000" b="0" i="1" u="none" strike="noStrike" cap="none" normalizeH="0" baseline="0" dirty="0" smtClean="0">
                <a:ln>
                  <a:noFill/>
                </a:ln>
                <a:solidFill>
                  <a:srgbClr val="7979FF"/>
                </a:solidFill>
                <a:effectLst/>
                <a:latin typeface="Calibri" pitchFamily="34" charset="0"/>
              </a:rPr>
              <a:t>STRAIN FBG</a:t>
            </a:r>
            <a:r>
              <a:rPr kumimoji="0" lang="en-US" sz="2000" b="0" i="1" u="none" strike="noStrike" cap="none" normalizeH="0" dirty="0" smtClean="0">
                <a:ln>
                  <a:noFill/>
                </a:ln>
                <a:solidFill>
                  <a:srgbClr val="7979FF"/>
                </a:solidFill>
                <a:effectLst/>
                <a:latin typeface="Calibri" pitchFamily="34" charset="0"/>
              </a:rPr>
              <a:t> SENSOR ON THE TIP</a:t>
            </a:r>
            <a:endParaRPr kumimoji="0" lang="en-US" sz="2000" b="0" i="1" u="none" strike="noStrike" cap="none" normalizeH="0" baseline="0" dirty="0" smtClean="0">
              <a:ln>
                <a:noFill/>
              </a:ln>
              <a:solidFill>
                <a:srgbClr val="7979FF"/>
              </a:solidFill>
              <a:effectLst/>
              <a:latin typeface="Calibri" pitchFamily="34" charset="0"/>
            </a:endParaRPr>
          </a:p>
        </p:txBody>
      </p:sp>
      <p:pic>
        <p:nvPicPr>
          <p:cNvPr id="82948" name="Picture 4"/>
          <p:cNvPicPr>
            <a:picLocks noChangeAspect="1" noChangeArrowheads="1"/>
          </p:cNvPicPr>
          <p:nvPr/>
        </p:nvPicPr>
        <p:blipFill>
          <a:blip r:embed="rId4" cstate="print"/>
          <a:srcRect/>
          <a:stretch>
            <a:fillRect/>
          </a:stretch>
        </p:blipFill>
        <p:spPr bwMode="auto">
          <a:xfrm>
            <a:off x="5715000" y="2438400"/>
            <a:ext cx="2828925" cy="2314575"/>
          </a:xfrm>
          <a:prstGeom prst="rect">
            <a:avLst/>
          </a:prstGeom>
          <a:noFill/>
          <a:ln w="9525">
            <a:noFill/>
            <a:miter lim="800000"/>
            <a:headEnd/>
            <a:tailEnd/>
          </a:ln>
        </p:spPr>
      </p:pic>
      <p:sp>
        <p:nvSpPr>
          <p:cNvPr id="13" name="12 Llamada con línea 1"/>
          <p:cNvSpPr/>
          <p:nvPr/>
        </p:nvSpPr>
        <p:spPr bwMode="auto">
          <a:xfrm>
            <a:off x="7162800" y="5105400"/>
            <a:ext cx="1675757" cy="962444"/>
          </a:xfrm>
          <a:prstGeom prst="borderCallout1">
            <a:avLst>
              <a:gd name="adj1" fmla="val -20371"/>
              <a:gd name="adj2" fmla="val 45163"/>
              <a:gd name="adj3" fmla="val -166936"/>
              <a:gd name="adj4" fmla="val 20513"/>
            </a:avLst>
          </a:prstGeom>
          <a:noFill/>
          <a:ln w="12700"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342900" marR="0" indent="-342900" algn="ctr" defTabSz="914400" rtl="0" eaLnBrk="1" fontAlgn="base" latinLnBrk="0" hangingPunct="1">
              <a:lnSpc>
                <a:spcPct val="80000"/>
              </a:lnSpc>
              <a:spcBef>
                <a:spcPct val="20000"/>
              </a:spcBef>
              <a:spcAft>
                <a:spcPct val="0"/>
              </a:spcAft>
              <a:buClr>
                <a:schemeClr val="bg1"/>
              </a:buClr>
              <a:buSzPct val="100000"/>
              <a:buFont typeface="Wingdings" pitchFamily="2" charset="2"/>
              <a:buNone/>
              <a:tabLst/>
            </a:pPr>
            <a:r>
              <a:rPr kumimoji="0" lang="en-US" sz="2000" b="0" i="1" u="none" strike="noStrike" cap="none" normalizeH="0" baseline="0" dirty="0" smtClean="0">
                <a:ln>
                  <a:noFill/>
                </a:ln>
                <a:solidFill>
                  <a:srgbClr val="7979FF"/>
                </a:solidFill>
                <a:effectLst/>
                <a:latin typeface="Calibri" pitchFamily="34" charset="0"/>
              </a:rPr>
              <a:t>Temperature</a:t>
            </a:r>
          </a:p>
          <a:p>
            <a:pPr marL="342900" marR="0" indent="-342900" algn="ctr" defTabSz="914400" rtl="0" eaLnBrk="1" fontAlgn="base" latinLnBrk="0" hangingPunct="1">
              <a:lnSpc>
                <a:spcPct val="80000"/>
              </a:lnSpc>
              <a:spcBef>
                <a:spcPct val="20000"/>
              </a:spcBef>
              <a:spcAft>
                <a:spcPct val="0"/>
              </a:spcAft>
              <a:buClr>
                <a:schemeClr val="bg1"/>
              </a:buClr>
              <a:buSzPct val="100000"/>
              <a:buFont typeface="Wingdings" pitchFamily="2" charset="2"/>
              <a:buNone/>
              <a:tabLst/>
            </a:pPr>
            <a:r>
              <a:rPr kumimoji="0" lang="en-US" sz="2000" b="0" i="1" u="none" strike="noStrike" cap="none" normalizeH="0" baseline="0" dirty="0" smtClean="0">
                <a:ln>
                  <a:noFill/>
                </a:ln>
                <a:solidFill>
                  <a:srgbClr val="7979FF"/>
                </a:solidFill>
                <a:effectLst/>
                <a:latin typeface="Calibri" pitchFamily="34" charset="0"/>
              </a:rPr>
              <a:t>Compensating</a:t>
            </a:r>
          </a:p>
          <a:p>
            <a:pPr marL="342900" marR="0" indent="-342900" algn="ctr" defTabSz="914400" rtl="0" eaLnBrk="1" fontAlgn="base" latinLnBrk="0" hangingPunct="1">
              <a:lnSpc>
                <a:spcPct val="80000"/>
              </a:lnSpc>
              <a:spcBef>
                <a:spcPct val="20000"/>
              </a:spcBef>
              <a:spcAft>
                <a:spcPct val="0"/>
              </a:spcAft>
              <a:buClr>
                <a:schemeClr val="bg1"/>
              </a:buClr>
              <a:buSzPct val="100000"/>
              <a:buFont typeface="Wingdings" pitchFamily="2" charset="2"/>
              <a:buNone/>
              <a:tabLst/>
            </a:pPr>
            <a:r>
              <a:rPr lang="en-US" dirty="0" smtClean="0"/>
              <a:t>“omega”</a:t>
            </a:r>
            <a:endParaRPr kumimoji="0" lang="en-US" sz="2000" b="0" i="1" u="none" strike="noStrike" cap="none" normalizeH="0" baseline="0" dirty="0" smtClean="0">
              <a:ln>
                <a:noFill/>
              </a:ln>
              <a:solidFill>
                <a:srgbClr val="7979FF"/>
              </a:solidFill>
              <a:effectLst/>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Displacement sensors based on strain FBG</a:t>
            </a:r>
            <a:endParaRPr lang="en-US" dirty="0"/>
          </a:p>
        </p:txBody>
      </p:sp>
      <p:sp>
        <p:nvSpPr>
          <p:cNvPr id="3" name="2 Marcador de contenido"/>
          <p:cNvSpPr>
            <a:spLocks noGrp="1"/>
          </p:cNvSpPr>
          <p:nvPr>
            <p:ph idx="1"/>
          </p:nvPr>
        </p:nvSpPr>
        <p:spPr>
          <a:xfrm>
            <a:off x="457200" y="1295400"/>
            <a:ext cx="8229600" cy="4530725"/>
          </a:xfrm>
        </p:spPr>
        <p:txBody>
          <a:bodyPr/>
          <a:lstStyle/>
          <a:p>
            <a:r>
              <a:rPr lang="en-US" dirty="0" smtClean="0"/>
              <a:t>Improvement paths:</a:t>
            </a:r>
          </a:p>
          <a:p>
            <a:pPr lvl="1"/>
            <a:r>
              <a:rPr lang="en-US" sz="3200" dirty="0" smtClean="0"/>
              <a:t>Adjust the mechanical design to our displacement range.</a:t>
            </a:r>
          </a:p>
          <a:p>
            <a:pPr lvl="1"/>
            <a:r>
              <a:rPr lang="en-US" sz="3200" dirty="0" smtClean="0"/>
              <a:t>Embedding of the fiber, avoid glues.</a:t>
            </a:r>
          </a:p>
          <a:p>
            <a:pPr lvl="1"/>
            <a:r>
              <a:rPr lang="en-US" sz="3200" dirty="0" smtClean="0"/>
              <a:t>Integrate the </a:t>
            </a:r>
            <a:r>
              <a:rPr lang="en-US" sz="3200" smtClean="0"/>
              <a:t>temperature compensation of </a:t>
            </a:r>
            <a:r>
              <a:rPr lang="en-US" sz="3200" dirty="0" smtClean="0"/>
              <a:t>FBG</a:t>
            </a:r>
          </a:p>
          <a:p>
            <a:pPr lvl="1"/>
            <a:r>
              <a:rPr lang="en-US" sz="3200" dirty="0" smtClean="0"/>
              <a:t>Now first toy </a:t>
            </a:r>
            <a:r>
              <a:rPr lang="en-US" sz="3200" dirty="0" err="1" smtClean="0"/>
              <a:t>montecarlos</a:t>
            </a:r>
            <a:r>
              <a:rPr lang="en-US" sz="3200" dirty="0" smtClean="0"/>
              <a:t>.</a:t>
            </a:r>
            <a:endParaRPr lang="en-US" sz="3200" dirty="0"/>
          </a:p>
        </p:txBody>
      </p:sp>
      <p:sp>
        <p:nvSpPr>
          <p:cNvPr id="4" name="3 Marcador de número de diapositiva"/>
          <p:cNvSpPr>
            <a:spLocks noGrp="1"/>
          </p:cNvSpPr>
          <p:nvPr>
            <p:ph type="sldNum" sz="quarter" idx="10"/>
          </p:nvPr>
        </p:nvSpPr>
        <p:spPr/>
        <p:txBody>
          <a:bodyPr/>
          <a:lstStyle/>
          <a:p>
            <a:pPr>
              <a:defRPr/>
            </a:pPr>
            <a:fld id="{F50B81A8-EBE5-423D-B090-3334D662ACB9}" type="slidenum">
              <a:rPr lang="es-ES_tradnl" altLang="en-US" smtClean="0"/>
              <a:pPr>
                <a:defRPr/>
              </a:pPr>
              <a:t>15</a:t>
            </a:fld>
            <a:endParaRPr lang="es-ES_tradnl" altLang="en-US"/>
          </a:p>
        </p:txBody>
      </p:sp>
      <p:sp>
        <p:nvSpPr>
          <p:cNvPr id="5" name="4 Marcador de pie de página"/>
          <p:cNvSpPr>
            <a:spLocks noGrp="1"/>
          </p:cNvSpPr>
          <p:nvPr>
            <p:ph type="ftr" sz="quarter" idx="11"/>
          </p:nvPr>
        </p:nvSpPr>
        <p:spPr/>
        <p:txBody>
          <a:bodyPr/>
          <a:lstStyle/>
          <a:p>
            <a:pPr>
              <a:defRPr/>
            </a:pPr>
            <a:r>
              <a:rPr lang="en-US" altLang="en-US" smtClean="0"/>
              <a:t>DEPFET Workshop ,27th  Januray  '10,   I. Vila</a:t>
            </a:r>
            <a:endParaRPr lang="es-ES_tradnl"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Short term plans</a:t>
            </a:r>
            <a:endParaRPr lang="en-US" dirty="0"/>
          </a:p>
        </p:txBody>
      </p:sp>
      <p:sp>
        <p:nvSpPr>
          <p:cNvPr id="3" name="2 Marcador de contenido"/>
          <p:cNvSpPr>
            <a:spLocks noGrp="1"/>
          </p:cNvSpPr>
          <p:nvPr>
            <p:ph idx="1"/>
          </p:nvPr>
        </p:nvSpPr>
        <p:spPr>
          <a:xfrm>
            <a:off x="457200" y="990600"/>
            <a:ext cx="8229600" cy="4530725"/>
          </a:xfrm>
        </p:spPr>
        <p:txBody>
          <a:bodyPr/>
          <a:lstStyle/>
          <a:p>
            <a:r>
              <a:rPr lang="en-US" sz="2800" dirty="0" smtClean="0"/>
              <a:t>Working  together with the  thermo-mechanical group on a </a:t>
            </a:r>
            <a:r>
              <a:rPr lang="en-US" sz="2800" dirty="0" err="1" smtClean="0"/>
              <a:t>strawman</a:t>
            </a:r>
            <a:r>
              <a:rPr lang="en-US" sz="2800" dirty="0" smtClean="0"/>
              <a:t> design for a temperature and position monitor for the PXD</a:t>
            </a:r>
          </a:p>
          <a:p>
            <a:r>
              <a:rPr lang="en-US" sz="2800" dirty="0" smtClean="0"/>
              <a:t>Use FBG in the Valencia thermal test stand. </a:t>
            </a:r>
            <a:endParaRPr lang="en-US" sz="2800" dirty="0" smtClean="0"/>
          </a:p>
          <a:p>
            <a:r>
              <a:rPr lang="en-US" sz="2800" dirty="0" smtClean="0"/>
              <a:t>Expect first results concerning the FBG sensors calibrations (reliability studies) in the 3QT of 2010.</a:t>
            </a:r>
          </a:p>
          <a:p>
            <a:r>
              <a:rPr lang="en-US" sz="2800" dirty="0" smtClean="0"/>
              <a:t>By the end of the year characterization of the fiber materials and embedded fibers in Carbon Fiber composites.</a:t>
            </a:r>
          </a:p>
          <a:p>
            <a:r>
              <a:rPr lang="en-US" sz="2800" dirty="0" smtClean="0"/>
              <a:t>Design of displacement FBG sensors by the end of the year.</a:t>
            </a:r>
            <a:endParaRPr lang="en-US" sz="2800" dirty="0"/>
          </a:p>
        </p:txBody>
      </p:sp>
      <p:sp>
        <p:nvSpPr>
          <p:cNvPr id="4" name="3 Marcador de número de diapositiva"/>
          <p:cNvSpPr>
            <a:spLocks noGrp="1"/>
          </p:cNvSpPr>
          <p:nvPr>
            <p:ph type="sldNum" sz="quarter" idx="10"/>
          </p:nvPr>
        </p:nvSpPr>
        <p:spPr/>
        <p:txBody>
          <a:bodyPr/>
          <a:lstStyle/>
          <a:p>
            <a:pPr>
              <a:defRPr/>
            </a:pPr>
            <a:fld id="{F50B81A8-EBE5-423D-B090-3334D662ACB9}" type="slidenum">
              <a:rPr lang="es-ES_tradnl" altLang="en-US" smtClean="0"/>
              <a:pPr>
                <a:defRPr/>
              </a:pPr>
              <a:t>16</a:t>
            </a:fld>
            <a:endParaRPr lang="es-ES_tradnl" altLang="en-US"/>
          </a:p>
        </p:txBody>
      </p:sp>
      <p:sp>
        <p:nvSpPr>
          <p:cNvPr id="5" name="4 Marcador de pie de página"/>
          <p:cNvSpPr>
            <a:spLocks noGrp="1"/>
          </p:cNvSpPr>
          <p:nvPr>
            <p:ph type="ftr" sz="quarter" idx="11"/>
          </p:nvPr>
        </p:nvSpPr>
        <p:spPr/>
        <p:txBody>
          <a:bodyPr/>
          <a:lstStyle/>
          <a:p>
            <a:pPr>
              <a:defRPr/>
            </a:pPr>
            <a:r>
              <a:rPr lang="en-US" altLang="en-US" smtClean="0"/>
              <a:t>DEPFET Workshop ,27th  Januray  '10,   I. Vila</a:t>
            </a:r>
            <a:endParaRPr lang="es-ES_tradnl"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Summary</a:t>
            </a:r>
            <a:endParaRPr lang="en-US" dirty="0"/>
          </a:p>
        </p:txBody>
      </p:sp>
      <p:sp>
        <p:nvSpPr>
          <p:cNvPr id="3" name="2 Marcador de contenido"/>
          <p:cNvSpPr>
            <a:spLocks noGrp="1"/>
          </p:cNvSpPr>
          <p:nvPr>
            <p:ph idx="1"/>
          </p:nvPr>
        </p:nvSpPr>
        <p:spPr>
          <a:xfrm>
            <a:off x="228600" y="1143000"/>
            <a:ext cx="8686800" cy="5334000"/>
          </a:xfrm>
        </p:spPr>
        <p:txBody>
          <a:bodyPr/>
          <a:lstStyle/>
          <a:p>
            <a:r>
              <a:rPr lang="en-US" dirty="0" smtClean="0"/>
              <a:t>Temperature monitor: having a system with many distributed measurement points supported by a single fiber is essentially already available.</a:t>
            </a:r>
          </a:p>
          <a:p>
            <a:r>
              <a:rPr lang="en-US" dirty="0" smtClean="0"/>
              <a:t>Deformation and displacement monitoring requires much work.</a:t>
            </a:r>
          </a:p>
          <a:p>
            <a:r>
              <a:rPr lang="en-US" dirty="0" smtClean="0"/>
              <a:t>Good news is that a community of interested experimental HEP group is been created around this technology aiming to extend also the scope of the technology: CO</a:t>
            </a:r>
            <a:r>
              <a:rPr lang="en-US" baseline="-25000" dirty="0" smtClean="0"/>
              <a:t>2</a:t>
            </a:r>
            <a:r>
              <a:rPr lang="en-US" dirty="0" smtClean="0"/>
              <a:t>, Humidity, O</a:t>
            </a:r>
            <a:r>
              <a:rPr lang="en-US" baseline="-25000" dirty="0" smtClean="0"/>
              <a:t>2</a:t>
            </a:r>
            <a:r>
              <a:rPr lang="en-US" dirty="0" smtClean="0"/>
              <a:t>, magnetic field </a:t>
            </a:r>
            <a:r>
              <a:rPr lang="en-US" dirty="0" smtClean="0">
                <a:sym typeface="Symbol"/>
              </a:rPr>
              <a:t></a:t>
            </a:r>
            <a:r>
              <a:rPr lang="en-US" dirty="0" smtClean="0"/>
              <a:t> 22</a:t>
            </a:r>
            <a:r>
              <a:rPr lang="en-US" baseline="30000" dirty="0" smtClean="0"/>
              <a:t>nd</a:t>
            </a:r>
            <a:r>
              <a:rPr lang="en-US" dirty="0" smtClean="0"/>
              <a:t> December EU F7 proposal filed </a:t>
            </a:r>
            <a:r>
              <a:rPr lang="en-US" dirty="0" smtClean="0">
                <a:solidFill>
                  <a:srgbClr val="FF0000"/>
                </a:solidFill>
              </a:rPr>
              <a:t>FOS4HEP</a:t>
            </a:r>
          </a:p>
          <a:p>
            <a:endParaRPr lang="en-US" dirty="0" smtClean="0"/>
          </a:p>
          <a:p>
            <a:endParaRPr lang="en-US" dirty="0"/>
          </a:p>
        </p:txBody>
      </p:sp>
      <p:sp>
        <p:nvSpPr>
          <p:cNvPr id="4" name="3 Marcador de número de diapositiva"/>
          <p:cNvSpPr>
            <a:spLocks noGrp="1"/>
          </p:cNvSpPr>
          <p:nvPr>
            <p:ph type="sldNum" sz="quarter" idx="10"/>
          </p:nvPr>
        </p:nvSpPr>
        <p:spPr/>
        <p:txBody>
          <a:bodyPr/>
          <a:lstStyle/>
          <a:p>
            <a:pPr>
              <a:defRPr/>
            </a:pPr>
            <a:fld id="{F50B81A8-EBE5-423D-B090-3334D662ACB9}" type="slidenum">
              <a:rPr lang="es-ES_tradnl" altLang="en-US" smtClean="0"/>
              <a:pPr>
                <a:defRPr/>
              </a:pPr>
              <a:t>17</a:t>
            </a:fld>
            <a:endParaRPr lang="es-ES_tradnl" altLang="en-US"/>
          </a:p>
        </p:txBody>
      </p:sp>
      <p:sp>
        <p:nvSpPr>
          <p:cNvPr id="5" name="4 Marcador de pie de página"/>
          <p:cNvSpPr>
            <a:spLocks noGrp="1"/>
          </p:cNvSpPr>
          <p:nvPr>
            <p:ph type="ftr" sz="quarter" idx="11"/>
          </p:nvPr>
        </p:nvSpPr>
        <p:spPr/>
        <p:txBody>
          <a:bodyPr/>
          <a:lstStyle/>
          <a:p>
            <a:pPr>
              <a:defRPr/>
            </a:pPr>
            <a:r>
              <a:rPr lang="en-US" altLang="en-US" smtClean="0"/>
              <a:t>DEPFET Workshop ,27th  Januray  '10,   I. Vila</a:t>
            </a:r>
            <a:endParaRPr lang="es-ES_tradnl"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2 Marcador de texto"/>
          <p:cNvSpPr>
            <a:spLocks noGrp="1"/>
          </p:cNvSpPr>
          <p:nvPr>
            <p:ph type="body" sz="half" idx="1"/>
          </p:nvPr>
        </p:nvSpPr>
        <p:spPr>
          <a:xfrm>
            <a:off x="457200" y="1600200"/>
            <a:ext cx="7696200" cy="4530725"/>
          </a:xfrm>
        </p:spPr>
        <p:txBody>
          <a:bodyPr/>
          <a:lstStyle/>
          <a:p>
            <a:pPr>
              <a:buFont typeface="Wingdings" pitchFamily="2" charset="2"/>
              <a:buNone/>
            </a:pPr>
            <a:r>
              <a:rPr lang="en-US" sz="16600" smtClean="0"/>
              <a:t>BACKUP</a:t>
            </a:r>
          </a:p>
        </p:txBody>
      </p:sp>
      <p:sp>
        <p:nvSpPr>
          <p:cNvPr id="6" name="5 Marcador de número de diapositiva"/>
          <p:cNvSpPr>
            <a:spLocks noGrp="1"/>
          </p:cNvSpPr>
          <p:nvPr>
            <p:ph type="sldNum" sz="quarter" idx="10"/>
          </p:nvPr>
        </p:nvSpPr>
        <p:spPr/>
        <p:txBody>
          <a:bodyPr/>
          <a:lstStyle/>
          <a:p>
            <a:pPr>
              <a:defRPr/>
            </a:pPr>
            <a:fld id="{7124B5DB-CCFA-4205-ADFA-05AB63D0BE18}" type="slidenum">
              <a:rPr lang="es-ES_tradnl" altLang="en-US" smtClean="0"/>
              <a:pPr>
                <a:defRPr/>
              </a:pPr>
              <a:t>18</a:t>
            </a:fld>
            <a:endParaRPr lang="es-ES_tradnl" altLang="en-US"/>
          </a:p>
        </p:txBody>
      </p:sp>
      <p:sp>
        <p:nvSpPr>
          <p:cNvPr id="7" name="6 Marcador de pie de página"/>
          <p:cNvSpPr>
            <a:spLocks noGrp="1"/>
          </p:cNvSpPr>
          <p:nvPr>
            <p:ph type="ftr" sz="quarter" idx="11"/>
          </p:nvPr>
        </p:nvSpPr>
        <p:spPr/>
        <p:txBody>
          <a:bodyPr/>
          <a:lstStyle/>
          <a:p>
            <a:pPr>
              <a:defRPr/>
            </a:pPr>
            <a:r>
              <a:rPr lang="en-US" altLang="en-US" smtClean="0"/>
              <a:t>DEPFET Workshop ,27th  Januray  '10,   I. Vila</a:t>
            </a:r>
            <a:endParaRPr lang="es-ES_tradnl" alt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fld id="{5B47BEEB-4928-4C92-B273-F3AAE6D1E57B}" type="slidenum">
              <a:rPr lang="es-ES_tradnl" altLang="en-US"/>
              <a:pPr>
                <a:defRPr/>
              </a:pPr>
              <a:t>19</a:t>
            </a:fld>
            <a:endParaRPr lang="es-ES_tradnl" altLang="en-US"/>
          </a:p>
        </p:txBody>
      </p:sp>
      <p:sp>
        <p:nvSpPr>
          <p:cNvPr id="5" name="4 Marcador de pie de página"/>
          <p:cNvSpPr>
            <a:spLocks noGrp="1"/>
          </p:cNvSpPr>
          <p:nvPr>
            <p:ph type="ftr" sz="quarter" idx="11"/>
          </p:nvPr>
        </p:nvSpPr>
        <p:spPr/>
        <p:txBody>
          <a:bodyPr/>
          <a:lstStyle/>
          <a:p>
            <a:pPr>
              <a:defRPr/>
            </a:pPr>
            <a:r>
              <a:rPr lang="en-US" altLang="en-US" smtClean="0"/>
              <a:t>DEPFET Workshop ,27th  Januray  '10,   I. Vila</a:t>
            </a:r>
            <a:endParaRPr lang="es-ES_tradnl" altLang="en-US"/>
          </a:p>
        </p:txBody>
      </p:sp>
      <p:sp>
        <p:nvSpPr>
          <p:cNvPr id="14340" name="Rectangle 2"/>
          <p:cNvSpPr>
            <a:spLocks noGrp="1" noChangeArrowheads="1"/>
          </p:cNvSpPr>
          <p:nvPr>
            <p:ph type="title"/>
          </p:nvPr>
        </p:nvSpPr>
        <p:spPr/>
        <p:txBody>
          <a:bodyPr/>
          <a:lstStyle/>
          <a:p>
            <a:pPr eaLnBrk="1" hangingPunct="1"/>
            <a:r>
              <a:rPr lang="en-US" dirty="0" smtClean="0"/>
              <a:t>Bragg grating sensors basics</a:t>
            </a:r>
          </a:p>
        </p:txBody>
      </p:sp>
      <p:sp>
        <p:nvSpPr>
          <p:cNvPr id="14341" name="Rectangle 3"/>
          <p:cNvSpPr>
            <a:spLocks noGrp="1" noChangeArrowheads="1"/>
          </p:cNvSpPr>
          <p:nvPr>
            <p:ph type="body" idx="1"/>
          </p:nvPr>
        </p:nvSpPr>
        <p:spPr>
          <a:xfrm>
            <a:off x="457200" y="1066800"/>
            <a:ext cx="8229600" cy="1143000"/>
          </a:xfrm>
        </p:spPr>
        <p:txBody>
          <a:bodyPr/>
          <a:lstStyle/>
          <a:p>
            <a:pPr eaLnBrk="1" hangingPunct="1">
              <a:lnSpc>
                <a:spcPct val="90000"/>
              </a:lnSpc>
            </a:pPr>
            <a:r>
              <a:rPr lang="en-US" dirty="0" smtClean="0"/>
              <a:t>Fiber Bragg Grating optical transducer</a:t>
            </a:r>
          </a:p>
        </p:txBody>
      </p:sp>
      <p:pic>
        <p:nvPicPr>
          <p:cNvPr id="14342" name="Picture 2"/>
          <p:cNvPicPr>
            <a:picLocks noChangeAspect="1" noChangeArrowheads="1"/>
          </p:cNvPicPr>
          <p:nvPr/>
        </p:nvPicPr>
        <p:blipFill>
          <a:blip r:embed="rId2" cstate="print"/>
          <a:srcRect/>
          <a:stretch>
            <a:fillRect/>
          </a:stretch>
        </p:blipFill>
        <p:spPr bwMode="auto">
          <a:xfrm>
            <a:off x="304800" y="1981200"/>
            <a:ext cx="8456613" cy="3200400"/>
          </a:xfrm>
          <a:prstGeom prst="rect">
            <a:avLst/>
          </a:prstGeom>
          <a:noFill/>
          <a:ln w="19050" algn="ctr">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7391400" cy="1139825"/>
          </a:xfrm>
        </p:spPr>
        <p:txBody>
          <a:bodyPr/>
          <a:lstStyle/>
          <a:p>
            <a:r>
              <a:rPr lang="en-US" sz="3600" dirty="0" smtClean="0"/>
              <a:t>Caveat</a:t>
            </a:r>
            <a:endParaRPr lang="en-US" dirty="0"/>
          </a:p>
        </p:txBody>
      </p:sp>
      <p:sp>
        <p:nvSpPr>
          <p:cNvPr id="3" name="2 Marcador de contenido"/>
          <p:cNvSpPr>
            <a:spLocks noGrp="1"/>
          </p:cNvSpPr>
          <p:nvPr>
            <p:ph idx="1"/>
          </p:nvPr>
        </p:nvSpPr>
        <p:spPr>
          <a:xfrm>
            <a:off x="457200" y="1066800"/>
            <a:ext cx="8229600" cy="4530725"/>
          </a:xfrm>
        </p:spPr>
        <p:txBody>
          <a:bodyPr/>
          <a:lstStyle/>
          <a:p>
            <a:r>
              <a:rPr lang="en-US" sz="3200" dirty="0" smtClean="0"/>
              <a:t>Third Talk on Bragg Grating  Fiber Optic Sensors</a:t>
            </a:r>
          </a:p>
          <a:p>
            <a:endParaRPr lang="en-US" sz="3200" dirty="0" smtClean="0"/>
          </a:p>
          <a:p>
            <a:r>
              <a:rPr lang="en-US" sz="3200" dirty="0" smtClean="0"/>
              <a:t>Not going to reiterate the goodness and working principle of the technology.</a:t>
            </a:r>
          </a:p>
          <a:p>
            <a:pPr>
              <a:buNone/>
            </a:pPr>
            <a:endParaRPr lang="en-US" sz="3200" dirty="0" smtClean="0"/>
          </a:p>
          <a:p>
            <a:r>
              <a:rPr lang="en-US" sz="3200" dirty="0" smtClean="0"/>
              <a:t>Here, I will  point out which are the FBG sensors weak points with respect to the HEP applications, please do not get scared !</a:t>
            </a:r>
            <a:endParaRPr lang="en-US" sz="3200" dirty="0"/>
          </a:p>
        </p:txBody>
      </p:sp>
      <p:sp>
        <p:nvSpPr>
          <p:cNvPr id="4" name="3 Marcador de número de diapositiva"/>
          <p:cNvSpPr>
            <a:spLocks noGrp="1"/>
          </p:cNvSpPr>
          <p:nvPr>
            <p:ph type="sldNum" sz="quarter" idx="10"/>
          </p:nvPr>
        </p:nvSpPr>
        <p:spPr/>
        <p:txBody>
          <a:bodyPr/>
          <a:lstStyle/>
          <a:p>
            <a:pPr>
              <a:defRPr/>
            </a:pPr>
            <a:fld id="{F50B81A8-EBE5-423D-B090-3334D662ACB9}" type="slidenum">
              <a:rPr lang="es-ES_tradnl" altLang="en-US" smtClean="0"/>
              <a:pPr>
                <a:defRPr/>
              </a:pPr>
              <a:t>2</a:t>
            </a:fld>
            <a:endParaRPr lang="es-ES_tradnl" altLang="en-US"/>
          </a:p>
        </p:txBody>
      </p:sp>
      <p:sp>
        <p:nvSpPr>
          <p:cNvPr id="5" name="4 Marcador de pie de página"/>
          <p:cNvSpPr>
            <a:spLocks noGrp="1"/>
          </p:cNvSpPr>
          <p:nvPr>
            <p:ph type="ftr" sz="quarter" idx="11"/>
          </p:nvPr>
        </p:nvSpPr>
        <p:spPr/>
        <p:txBody>
          <a:bodyPr/>
          <a:lstStyle/>
          <a:p>
            <a:pPr>
              <a:defRPr/>
            </a:pPr>
            <a:r>
              <a:rPr lang="en-US" altLang="en-US" smtClean="0"/>
              <a:t>DEPFET Workshop ,27th  Januray  '10,   I. Vila</a:t>
            </a:r>
            <a:endParaRPr lang="es-ES_tradnl"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1 Título"/>
          <p:cNvSpPr>
            <a:spLocks noGrp="1"/>
          </p:cNvSpPr>
          <p:nvPr>
            <p:ph type="title"/>
          </p:nvPr>
        </p:nvSpPr>
        <p:spPr/>
        <p:txBody>
          <a:bodyPr/>
          <a:lstStyle/>
          <a:p>
            <a:r>
              <a:rPr lang="en-US" dirty="0" smtClean="0"/>
              <a:t>Multiplexing Bragg grating </a:t>
            </a:r>
          </a:p>
        </p:txBody>
      </p:sp>
      <p:sp>
        <p:nvSpPr>
          <p:cNvPr id="6" name="5 Marcador de número de diapositiva"/>
          <p:cNvSpPr>
            <a:spLocks noGrp="1"/>
          </p:cNvSpPr>
          <p:nvPr>
            <p:ph type="sldNum" sz="quarter" idx="10"/>
          </p:nvPr>
        </p:nvSpPr>
        <p:spPr/>
        <p:txBody>
          <a:bodyPr/>
          <a:lstStyle/>
          <a:p>
            <a:pPr>
              <a:defRPr/>
            </a:pPr>
            <a:fld id="{6A1315FD-905B-4E67-A579-E9C5C74DA385}" type="slidenum">
              <a:rPr lang="es-ES_tradnl" altLang="en-US" smtClean="0"/>
              <a:pPr>
                <a:defRPr/>
              </a:pPr>
              <a:t>20</a:t>
            </a:fld>
            <a:endParaRPr lang="es-ES_tradnl" altLang="en-US"/>
          </a:p>
        </p:txBody>
      </p:sp>
      <p:sp>
        <p:nvSpPr>
          <p:cNvPr id="7" name="6 Marcador de pie de página"/>
          <p:cNvSpPr>
            <a:spLocks noGrp="1"/>
          </p:cNvSpPr>
          <p:nvPr>
            <p:ph type="ftr" sz="quarter" idx="11"/>
          </p:nvPr>
        </p:nvSpPr>
        <p:spPr/>
        <p:txBody>
          <a:bodyPr/>
          <a:lstStyle/>
          <a:p>
            <a:pPr>
              <a:defRPr/>
            </a:pPr>
            <a:r>
              <a:rPr lang="en-US" altLang="en-US" smtClean="0"/>
              <a:t>DEPFET Workshop ,27th  Januray  '10,   I. Vila</a:t>
            </a:r>
            <a:endParaRPr lang="es-ES_tradnl" altLang="en-US"/>
          </a:p>
        </p:txBody>
      </p:sp>
      <p:pic>
        <p:nvPicPr>
          <p:cNvPr id="15365" name="Picture 2"/>
          <p:cNvPicPr>
            <a:picLocks noChangeAspect="1" noChangeArrowheads="1"/>
          </p:cNvPicPr>
          <p:nvPr/>
        </p:nvPicPr>
        <p:blipFill>
          <a:blip r:embed="rId2" cstate="print"/>
          <a:srcRect/>
          <a:stretch>
            <a:fillRect/>
          </a:stretch>
        </p:blipFill>
        <p:spPr bwMode="auto">
          <a:xfrm>
            <a:off x="225425" y="1447800"/>
            <a:ext cx="8613775" cy="4343400"/>
          </a:xfrm>
          <a:prstGeom prst="rect">
            <a:avLst/>
          </a:prstGeom>
          <a:noFill/>
          <a:ln w="19050" algn="ctr">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1 Título"/>
          <p:cNvSpPr>
            <a:spLocks noGrp="1"/>
          </p:cNvSpPr>
          <p:nvPr>
            <p:ph type="title"/>
          </p:nvPr>
        </p:nvSpPr>
        <p:spPr/>
        <p:txBody>
          <a:bodyPr/>
          <a:lstStyle/>
          <a:p>
            <a:r>
              <a:rPr lang="en-US" smtClean="0"/>
              <a:t>OFS &amp; FBG advantages</a:t>
            </a:r>
          </a:p>
        </p:txBody>
      </p:sp>
      <p:sp>
        <p:nvSpPr>
          <p:cNvPr id="6" name="5 Marcador de número de diapositiva"/>
          <p:cNvSpPr>
            <a:spLocks noGrp="1"/>
          </p:cNvSpPr>
          <p:nvPr>
            <p:ph type="sldNum" sz="quarter" idx="10"/>
          </p:nvPr>
        </p:nvSpPr>
        <p:spPr/>
        <p:txBody>
          <a:bodyPr/>
          <a:lstStyle/>
          <a:p>
            <a:pPr>
              <a:defRPr/>
            </a:pPr>
            <a:fld id="{2C5660BB-2767-4141-B252-05DC9748CA8F}" type="slidenum">
              <a:rPr lang="es-ES_tradnl" altLang="en-US" smtClean="0"/>
              <a:pPr>
                <a:defRPr/>
              </a:pPr>
              <a:t>21</a:t>
            </a:fld>
            <a:endParaRPr lang="es-ES_tradnl" altLang="en-US"/>
          </a:p>
        </p:txBody>
      </p:sp>
      <p:sp>
        <p:nvSpPr>
          <p:cNvPr id="7" name="6 Marcador de pie de página"/>
          <p:cNvSpPr>
            <a:spLocks noGrp="1"/>
          </p:cNvSpPr>
          <p:nvPr>
            <p:ph type="ftr" sz="quarter" idx="11"/>
          </p:nvPr>
        </p:nvSpPr>
        <p:spPr/>
        <p:txBody>
          <a:bodyPr/>
          <a:lstStyle/>
          <a:p>
            <a:pPr>
              <a:defRPr/>
            </a:pPr>
            <a:r>
              <a:rPr lang="en-US" altLang="en-US" smtClean="0"/>
              <a:t>DEPFET Workshop ,27th  Januray  '10,   I. Vila</a:t>
            </a:r>
            <a:endParaRPr lang="es-ES_tradnl" altLang="en-US"/>
          </a:p>
        </p:txBody>
      </p:sp>
      <p:pic>
        <p:nvPicPr>
          <p:cNvPr id="16389" name="Picture 2"/>
          <p:cNvPicPr>
            <a:picLocks noChangeAspect="1" noChangeArrowheads="1"/>
          </p:cNvPicPr>
          <p:nvPr/>
        </p:nvPicPr>
        <p:blipFill>
          <a:blip r:embed="rId2" cstate="print"/>
          <a:srcRect/>
          <a:stretch>
            <a:fillRect/>
          </a:stretch>
        </p:blipFill>
        <p:spPr bwMode="auto">
          <a:xfrm>
            <a:off x="233363" y="942975"/>
            <a:ext cx="8677275" cy="5229225"/>
          </a:xfrm>
          <a:prstGeom prst="rect">
            <a:avLst/>
          </a:prstGeom>
          <a:noFill/>
          <a:ln w="19050" algn="ctr">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IR-Transparent sensors </a:t>
            </a:r>
            <a:endParaRPr lang="en-US" dirty="0"/>
          </a:p>
        </p:txBody>
      </p:sp>
      <p:sp>
        <p:nvSpPr>
          <p:cNvPr id="3" name="2 Marcador de contenido"/>
          <p:cNvSpPr>
            <a:spLocks noGrp="1"/>
          </p:cNvSpPr>
          <p:nvPr>
            <p:ph idx="1"/>
          </p:nvPr>
        </p:nvSpPr>
        <p:spPr>
          <a:xfrm>
            <a:off x="304800" y="1371600"/>
            <a:ext cx="8229600" cy="4530725"/>
          </a:xfrm>
        </p:spPr>
        <p:txBody>
          <a:bodyPr/>
          <a:lstStyle/>
          <a:p>
            <a:r>
              <a:rPr lang="en-US" dirty="0" smtClean="0"/>
              <a:t>Test Beam last August with “alignment HPK sensors” (Jointly with HEPHY)</a:t>
            </a:r>
          </a:p>
          <a:p>
            <a:r>
              <a:rPr lang="en-US" dirty="0" smtClean="0"/>
              <a:t>PLANS</a:t>
            </a:r>
          </a:p>
          <a:p>
            <a:pPr lvl="1"/>
            <a:r>
              <a:rPr lang="en-US" dirty="0" smtClean="0"/>
              <a:t>Sensors almost finished, last passivation layer.</a:t>
            </a:r>
          </a:p>
          <a:p>
            <a:pPr lvl="1"/>
            <a:r>
              <a:rPr lang="en-US" dirty="0" smtClean="0"/>
              <a:t>Electric characterization of each geometry and layout. </a:t>
            </a:r>
          </a:p>
          <a:p>
            <a:pPr lvl="1"/>
            <a:r>
              <a:rPr lang="en-US" dirty="0" smtClean="0"/>
              <a:t>Optical characterization with laser. </a:t>
            </a:r>
          </a:p>
          <a:p>
            <a:pPr lvl="1"/>
            <a:r>
              <a:rPr lang="en-US" dirty="0" smtClean="0"/>
              <a:t>Response  characterization with laser and Sr-90 source.</a:t>
            </a:r>
          </a:p>
          <a:p>
            <a:pPr lvl="1"/>
            <a:r>
              <a:rPr lang="en-US" dirty="0" smtClean="0"/>
              <a:t>R/O with ALIVABA system (pitch adaptor and sensor boards to be produced soon)</a:t>
            </a:r>
          </a:p>
          <a:p>
            <a:pPr lvl="1"/>
            <a:r>
              <a:rPr lang="en-US" dirty="0" smtClean="0"/>
              <a:t>Irradiation.</a:t>
            </a:r>
            <a:endParaRPr lang="en-US" dirty="0"/>
          </a:p>
        </p:txBody>
      </p:sp>
      <p:sp>
        <p:nvSpPr>
          <p:cNvPr id="4" name="3 Marcador de número de diapositiva"/>
          <p:cNvSpPr>
            <a:spLocks noGrp="1"/>
          </p:cNvSpPr>
          <p:nvPr>
            <p:ph type="sldNum" sz="quarter" idx="10"/>
          </p:nvPr>
        </p:nvSpPr>
        <p:spPr/>
        <p:txBody>
          <a:bodyPr/>
          <a:lstStyle/>
          <a:p>
            <a:pPr>
              <a:defRPr/>
            </a:pPr>
            <a:fld id="{F50B81A8-EBE5-423D-B090-3334D662ACB9}" type="slidenum">
              <a:rPr lang="es-ES_tradnl" altLang="en-US" smtClean="0"/>
              <a:pPr>
                <a:defRPr/>
              </a:pPr>
              <a:t>22</a:t>
            </a:fld>
            <a:endParaRPr lang="es-ES_tradnl" altLang="en-US"/>
          </a:p>
        </p:txBody>
      </p:sp>
      <p:sp>
        <p:nvSpPr>
          <p:cNvPr id="5" name="4 Marcador de pie de página"/>
          <p:cNvSpPr>
            <a:spLocks noGrp="1"/>
          </p:cNvSpPr>
          <p:nvPr>
            <p:ph type="ftr" sz="quarter" idx="11"/>
          </p:nvPr>
        </p:nvSpPr>
        <p:spPr/>
        <p:txBody>
          <a:bodyPr/>
          <a:lstStyle/>
          <a:p>
            <a:pPr>
              <a:defRPr/>
            </a:pPr>
            <a:r>
              <a:rPr lang="en-US" altLang="en-US" smtClean="0"/>
              <a:t>DEPFET Workshop ,27th  Januray  '10,   I. Vila</a:t>
            </a:r>
            <a:endParaRPr lang="es-ES_tradnl" altLang="en-US"/>
          </a:p>
        </p:txBody>
      </p:sp>
      <p:sp>
        <p:nvSpPr>
          <p:cNvPr id="6" name="5 CuadroTexto"/>
          <p:cNvSpPr txBox="1"/>
          <p:nvPr/>
        </p:nvSpPr>
        <p:spPr>
          <a:xfrm>
            <a:off x="4572000" y="1066800"/>
            <a:ext cx="2953437" cy="338554"/>
          </a:xfrm>
          <a:prstGeom prst="rect">
            <a:avLst/>
          </a:prstGeom>
          <a:noFill/>
        </p:spPr>
        <p:txBody>
          <a:bodyPr wrap="none" rtlCol="0">
            <a:spAutoFit/>
          </a:bodyPr>
          <a:lstStyle/>
          <a:p>
            <a:r>
              <a:rPr lang="en-US" dirty="0" smtClean="0"/>
              <a:t>See Marcos Fernandez talk</a:t>
            </a:r>
            <a:endParaRPr lang="en-US" dirty="0"/>
          </a:p>
        </p:txBody>
      </p:sp>
      <p:pic>
        <p:nvPicPr>
          <p:cNvPr id="7" name="Picture 18" descr="cnm"/>
          <p:cNvPicPr>
            <a:picLocks noChangeAspect="1" noChangeArrowheads="1"/>
          </p:cNvPicPr>
          <p:nvPr/>
        </p:nvPicPr>
        <p:blipFill>
          <a:blip r:embed="rId2" cstate="print"/>
          <a:srcRect/>
          <a:stretch>
            <a:fillRect/>
          </a:stretch>
        </p:blipFill>
        <p:spPr bwMode="auto">
          <a:xfrm>
            <a:off x="7696200" y="914400"/>
            <a:ext cx="1371600" cy="4016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1 Título"/>
          <p:cNvSpPr>
            <a:spLocks noGrp="1"/>
          </p:cNvSpPr>
          <p:nvPr>
            <p:ph type="title"/>
          </p:nvPr>
        </p:nvSpPr>
        <p:spPr>
          <a:xfrm>
            <a:off x="457200" y="57150"/>
            <a:ext cx="7391400" cy="628650"/>
          </a:xfrm>
        </p:spPr>
        <p:txBody>
          <a:bodyPr/>
          <a:lstStyle/>
          <a:p>
            <a:pPr eaLnBrk="1" hangingPunct="1"/>
            <a:r>
              <a:rPr lang="en-US" dirty="0" smtClean="0"/>
              <a:t>Thin </a:t>
            </a:r>
            <a:r>
              <a:rPr lang="en-US" dirty="0" err="1" smtClean="0"/>
              <a:t>ustrips</a:t>
            </a:r>
            <a:r>
              <a:rPr lang="en-US" dirty="0" smtClean="0"/>
              <a:t> </a:t>
            </a:r>
          </a:p>
        </p:txBody>
      </p:sp>
      <p:sp>
        <p:nvSpPr>
          <p:cNvPr id="11267" name="2 Marcador de contenido"/>
          <p:cNvSpPr>
            <a:spLocks noGrp="1"/>
          </p:cNvSpPr>
          <p:nvPr>
            <p:ph idx="1"/>
          </p:nvPr>
        </p:nvSpPr>
        <p:spPr>
          <a:xfrm>
            <a:off x="152400" y="990600"/>
            <a:ext cx="7467600" cy="5105400"/>
          </a:xfrm>
        </p:spPr>
        <p:txBody>
          <a:bodyPr/>
          <a:lstStyle/>
          <a:p>
            <a:pPr eaLnBrk="1" hangingPunct="1"/>
            <a:r>
              <a:rPr lang="en-US" dirty="0" smtClean="0"/>
              <a:t> </a:t>
            </a:r>
            <a:r>
              <a:rPr lang="en-US" i="1" dirty="0" smtClean="0"/>
              <a:t>PROCEDURE: </a:t>
            </a:r>
            <a:r>
              <a:rPr lang="en-US" dirty="0" smtClean="0"/>
              <a:t>SOI n-type wafers + deep   anisotropic  etching. (already in house)</a:t>
            </a:r>
          </a:p>
          <a:p>
            <a:pPr eaLnBrk="1" hangingPunct="1"/>
            <a:r>
              <a:rPr lang="en-US" i="1" dirty="0" smtClean="0"/>
              <a:t>GOALS:</a:t>
            </a:r>
          </a:p>
          <a:p>
            <a:pPr marL="858837" lvl="1" indent="-514350" eaLnBrk="1" hangingPunct="1">
              <a:buSzPct val="100000"/>
              <a:buFont typeface="+mj-lt"/>
              <a:buAutoNum type="arabicPeriod"/>
            </a:pPr>
            <a:r>
              <a:rPr lang="en-US" dirty="0" smtClean="0"/>
              <a:t>Establish handling  procedure for thin sensors.</a:t>
            </a:r>
          </a:p>
          <a:p>
            <a:pPr marL="858837" lvl="1" indent="-514350" eaLnBrk="1" hangingPunct="1">
              <a:buSzPct val="100000"/>
              <a:buFont typeface="+mj-lt"/>
              <a:buAutoNum type="arabicPeriod"/>
            </a:pPr>
            <a:r>
              <a:rPr lang="en-US" dirty="0" smtClean="0"/>
              <a:t>Mechanical characterization of thinned sensors (150, 200 &amp; 250 um thick + 300um frame)</a:t>
            </a:r>
          </a:p>
          <a:p>
            <a:pPr marL="858837" lvl="1" indent="-514350" eaLnBrk="1" hangingPunct="1">
              <a:buSzPct val="100000"/>
              <a:buFont typeface="+mj-lt"/>
              <a:buAutoNum type="arabicPeriod"/>
            </a:pPr>
            <a:r>
              <a:rPr lang="en-US" dirty="0" smtClean="0"/>
              <a:t>quantitative study of the effect of passivation layer on sensor deformation (FEA).</a:t>
            </a:r>
          </a:p>
          <a:p>
            <a:pPr marL="858837" lvl="1" indent="-514350" eaLnBrk="1" hangingPunct="1">
              <a:buSzPct val="100000"/>
              <a:buFont typeface="+mj-lt"/>
              <a:buAutoNum type="arabicPeriod"/>
            </a:pPr>
            <a:r>
              <a:rPr lang="en-US" dirty="0" smtClean="0"/>
              <a:t>Evaluation of Integrated Pitch Adapter and DML readout</a:t>
            </a:r>
          </a:p>
          <a:p>
            <a:pPr marL="858837" lvl="1" indent="-514350" eaLnBrk="1" hangingPunct="1">
              <a:buSzPct val="100000"/>
              <a:buFont typeface="+mj-lt"/>
              <a:buAutoNum type="arabicPeriod"/>
            </a:pPr>
            <a:r>
              <a:rPr lang="en-US" dirty="0" smtClean="0"/>
              <a:t>Integration of fiber optics sensors on silicon</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
        <p:nvSpPr>
          <p:cNvPr id="4" name="3 Marcador de número de diapositiva"/>
          <p:cNvSpPr>
            <a:spLocks noGrp="1"/>
          </p:cNvSpPr>
          <p:nvPr>
            <p:ph type="sldNum" sz="quarter" idx="10"/>
          </p:nvPr>
        </p:nvSpPr>
        <p:spPr/>
        <p:txBody>
          <a:bodyPr/>
          <a:lstStyle/>
          <a:p>
            <a:pPr>
              <a:defRPr/>
            </a:pPr>
            <a:fld id="{B4597902-F00B-479D-9833-83C848423F69}" type="slidenum">
              <a:rPr lang="es-ES_tradnl" altLang="en-US"/>
              <a:pPr>
                <a:defRPr/>
              </a:pPr>
              <a:t>23</a:t>
            </a:fld>
            <a:endParaRPr lang="es-ES_tradnl" altLang="en-US"/>
          </a:p>
        </p:txBody>
      </p:sp>
      <p:sp>
        <p:nvSpPr>
          <p:cNvPr id="5" name="4 Marcador de pie de página"/>
          <p:cNvSpPr>
            <a:spLocks noGrp="1"/>
          </p:cNvSpPr>
          <p:nvPr>
            <p:ph type="ftr" sz="quarter" idx="11"/>
          </p:nvPr>
        </p:nvSpPr>
        <p:spPr/>
        <p:txBody>
          <a:bodyPr/>
          <a:lstStyle/>
          <a:p>
            <a:pPr>
              <a:defRPr/>
            </a:pPr>
            <a:r>
              <a:rPr lang="en-US" altLang="en-US" smtClean="0"/>
              <a:t>DEPFET Workshop ,27th  Januray  '10,   I. Vila</a:t>
            </a:r>
            <a:endParaRPr lang="es-ES_tradnl" altLang="en-US"/>
          </a:p>
        </p:txBody>
      </p:sp>
      <p:pic>
        <p:nvPicPr>
          <p:cNvPr id="11270" name="Picture 18" descr="cnm"/>
          <p:cNvPicPr>
            <a:picLocks noChangeAspect="1" noChangeArrowheads="1"/>
          </p:cNvPicPr>
          <p:nvPr/>
        </p:nvPicPr>
        <p:blipFill>
          <a:blip r:embed="rId2" cstate="print"/>
          <a:srcRect/>
          <a:stretch>
            <a:fillRect/>
          </a:stretch>
        </p:blipFill>
        <p:spPr bwMode="auto">
          <a:xfrm>
            <a:off x="7620000" y="762000"/>
            <a:ext cx="1371600" cy="401638"/>
          </a:xfrm>
          <a:prstGeom prst="rect">
            <a:avLst/>
          </a:prstGeom>
          <a:noFill/>
          <a:ln w="9525">
            <a:noFill/>
            <a:miter lim="800000"/>
            <a:headEnd/>
            <a:tailEnd/>
          </a:ln>
        </p:spPr>
      </p:pic>
      <p:pic>
        <p:nvPicPr>
          <p:cNvPr id="8" name="Picture 7"/>
          <p:cNvPicPr>
            <a:picLocks noChangeAspect="1" noChangeArrowheads="1"/>
          </p:cNvPicPr>
          <p:nvPr/>
        </p:nvPicPr>
        <p:blipFill>
          <a:blip r:embed="rId3" cstate="print"/>
          <a:srcRect/>
          <a:stretch>
            <a:fillRect/>
          </a:stretch>
        </p:blipFill>
        <p:spPr bwMode="auto">
          <a:xfrm>
            <a:off x="7922418" y="1371600"/>
            <a:ext cx="916782" cy="838200"/>
          </a:xfrm>
          <a:prstGeom prst="rect">
            <a:avLst/>
          </a:prstGeom>
          <a:noFill/>
          <a:ln w="19050" cap="flat" cmpd="sng" algn="ctr">
            <a:noFill/>
            <a:prstDash val="solid"/>
            <a:miter lim="800000"/>
            <a:headEnd/>
            <a:tailEnd/>
          </a:ln>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Thin </a:t>
            </a:r>
            <a:r>
              <a:rPr lang="en-US" dirty="0" err="1" smtClean="0"/>
              <a:t>ustrips</a:t>
            </a:r>
            <a:r>
              <a:rPr lang="en-US" dirty="0" smtClean="0"/>
              <a:t> (2)</a:t>
            </a:r>
            <a:endParaRPr lang="en-US" dirty="0"/>
          </a:p>
        </p:txBody>
      </p:sp>
      <p:sp>
        <p:nvSpPr>
          <p:cNvPr id="3" name="2 Marcador de contenido"/>
          <p:cNvSpPr>
            <a:spLocks noGrp="1"/>
          </p:cNvSpPr>
          <p:nvPr>
            <p:ph idx="1"/>
          </p:nvPr>
        </p:nvSpPr>
        <p:spPr>
          <a:xfrm>
            <a:off x="457200" y="650875"/>
            <a:ext cx="7239000" cy="4530725"/>
          </a:xfrm>
        </p:spPr>
        <p:txBody>
          <a:bodyPr/>
          <a:lstStyle/>
          <a:p>
            <a:r>
              <a:rPr lang="en-US" dirty="0" smtClean="0"/>
              <a:t>WORK Sequence: </a:t>
            </a:r>
          </a:p>
          <a:p>
            <a:pPr marL="858837" lvl="1" indent="-514350">
              <a:buFont typeface="+mj-lt"/>
              <a:buAutoNum type="arabicPeriod"/>
            </a:pPr>
            <a:r>
              <a:rPr lang="en-US" dirty="0" smtClean="0"/>
              <a:t>(OCT’ 09)  MECHANICAL DUMMIES &amp;        multi-groove  wafer structures.</a:t>
            </a:r>
          </a:p>
          <a:p>
            <a:pPr marL="1211262" lvl="2" indent="-514350">
              <a:buFont typeface="+mj-lt"/>
              <a:buAutoNum type="arabicPeriod"/>
            </a:pPr>
            <a:r>
              <a:rPr lang="en-US" dirty="0" smtClean="0"/>
              <a:t>Exp. validation of FEA simulations.</a:t>
            </a:r>
          </a:p>
          <a:p>
            <a:pPr marL="1211262" lvl="2" indent="-514350">
              <a:buFont typeface="+mj-lt"/>
              <a:buAutoNum type="arabicPeriod"/>
            </a:pPr>
            <a:r>
              <a:rPr lang="en-US" dirty="0" smtClean="0"/>
              <a:t>Fiber Optic Sensor insertion test on silicon.</a:t>
            </a:r>
          </a:p>
          <a:p>
            <a:pPr marL="858837" lvl="1" indent="-514350">
              <a:buFont typeface="+mj-lt"/>
              <a:buAutoNum type="arabicPeriod"/>
            </a:pPr>
            <a:r>
              <a:rPr lang="en-US" dirty="0" smtClean="0"/>
              <a:t>(NOV ‘09) PRODUCTION FULL FLEDGED SENSORS:  Standard, DML, Integrated pitch adapter, </a:t>
            </a:r>
            <a:r>
              <a:rPr lang="en-US" dirty="0" err="1" smtClean="0"/>
              <a:t>PolySi</a:t>
            </a:r>
            <a:r>
              <a:rPr lang="en-US" dirty="0" smtClean="0"/>
              <a:t> electrodes.</a:t>
            </a:r>
          </a:p>
          <a:p>
            <a:pPr marL="1211262" lvl="2" indent="-514350">
              <a:buNone/>
            </a:pPr>
            <a:endParaRPr lang="en-US" dirty="0" smtClean="0"/>
          </a:p>
          <a:p>
            <a:pPr marL="1211262" lvl="2" indent="-514350">
              <a:buFont typeface="+mj-lt"/>
              <a:buAutoNum type="arabicPeriod"/>
            </a:pPr>
            <a:endParaRPr lang="en-US" dirty="0"/>
          </a:p>
        </p:txBody>
      </p:sp>
      <p:sp>
        <p:nvSpPr>
          <p:cNvPr id="4" name="3 Marcador de número de diapositiva"/>
          <p:cNvSpPr>
            <a:spLocks noGrp="1"/>
          </p:cNvSpPr>
          <p:nvPr>
            <p:ph type="sldNum" sz="quarter" idx="10"/>
          </p:nvPr>
        </p:nvSpPr>
        <p:spPr/>
        <p:txBody>
          <a:bodyPr/>
          <a:lstStyle/>
          <a:p>
            <a:pPr>
              <a:defRPr/>
            </a:pPr>
            <a:fld id="{F50B81A8-EBE5-423D-B090-3334D662ACB9}" type="slidenum">
              <a:rPr lang="es-ES_tradnl" altLang="en-US" smtClean="0"/>
              <a:pPr>
                <a:defRPr/>
              </a:pPr>
              <a:t>24</a:t>
            </a:fld>
            <a:endParaRPr lang="es-ES_tradnl" altLang="en-US"/>
          </a:p>
        </p:txBody>
      </p:sp>
      <p:sp>
        <p:nvSpPr>
          <p:cNvPr id="5" name="4 Marcador de pie de página"/>
          <p:cNvSpPr>
            <a:spLocks noGrp="1"/>
          </p:cNvSpPr>
          <p:nvPr>
            <p:ph type="ftr" sz="quarter" idx="11"/>
          </p:nvPr>
        </p:nvSpPr>
        <p:spPr/>
        <p:txBody>
          <a:bodyPr/>
          <a:lstStyle/>
          <a:p>
            <a:pPr>
              <a:defRPr/>
            </a:pPr>
            <a:r>
              <a:rPr lang="en-US" altLang="en-US" smtClean="0"/>
              <a:t>DEPFET Workshop ,27th  Januray  '10,   I. Vila</a:t>
            </a:r>
            <a:endParaRPr lang="es-ES_tradnl" altLang="en-US"/>
          </a:p>
        </p:txBody>
      </p:sp>
      <p:pic>
        <p:nvPicPr>
          <p:cNvPr id="6" name="Picture 18" descr="cnm"/>
          <p:cNvPicPr>
            <a:picLocks noChangeAspect="1" noChangeArrowheads="1"/>
          </p:cNvPicPr>
          <p:nvPr/>
        </p:nvPicPr>
        <p:blipFill>
          <a:blip r:embed="rId2" cstate="print"/>
          <a:srcRect/>
          <a:stretch>
            <a:fillRect/>
          </a:stretch>
        </p:blipFill>
        <p:spPr bwMode="auto">
          <a:xfrm>
            <a:off x="7620000" y="817562"/>
            <a:ext cx="1371600" cy="401638"/>
          </a:xfrm>
          <a:prstGeom prst="rect">
            <a:avLst/>
          </a:prstGeom>
          <a:noFill/>
          <a:ln w="9525">
            <a:noFill/>
            <a:miter lim="800000"/>
            <a:headEnd/>
            <a:tailEnd/>
          </a:ln>
        </p:spPr>
      </p:pic>
      <p:pic>
        <p:nvPicPr>
          <p:cNvPr id="7" name="Picture 7"/>
          <p:cNvPicPr>
            <a:picLocks noChangeAspect="1" noChangeArrowheads="1"/>
          </p:cNvPicPr>
          <p:nvPr/>
        </p:nvPicPr>
        <p:blipFill>
          <a:blip r:embed="rId3" cstate="print"/>
          <a:srcRect/>
          <a:stretch>
            <a:fillRect/>
          </a:stretch>
        </p:blipFill>
        <p:spPr bwMode="auto">
          <a:xfrm>
            <a:off x="7922418" y="1371600"/>
            <a:ext cx="916782" cy="838200"/>
          </a:xfrm>
          <a:prstGeom prst="rect">
            <a:avLst/>
          </a:prstGeom>
          <a:noFill/>
          <a:ln w="19050" cap="flat" cmpd="sng" algn="ctr">
            <a:noFill/>
            <a:prstDash val="solid"/>
            <a:miter lim="800000"/>
            <a:headEnd/>
            <a:tailEnd/>
          </a:ln>
          <a:effectLst/>
        </p:spPr>
      </p:pic>
      <p:pic>
        <p:nvPicPr>
          <p:cNvPr id="8" name="Picture 4"/>
          <p:cNvPicPr>
            <a:picLocks noChangeAspect="1" noChangeArrowheads="1"/>
          </p:cNvPicPr>
          <p:nvPr/>
        </p:nvPicPr>
        <p:blipFill>
          <a:blip r:embed="rId4" cstate="print"/>
          <a:srcRect l="17708" t="17513" r="14948" b="8659"/>
          <a:stretch>
            <a:fillRect/>
          </a:stretch>
        </p:blipFill>
        <p:spPr bwMode="auto">
          <a:xfrm>
            <a:off x="5867400" y="4168775"/>
            <a:ext cx="2718777" cy="2384425"/>
          </a:xfrm>
          <a:prstGeom prst="rect">
            <a:avLst/>
          </a:prstGeom>
          <a:noFill/>
          <a:ln w="9525">
            <a:noFill/>
            <a:miter lim="800000"/>
            <a:headEnd/>
            <a:tailEnd/>
          </a:ln>
          <a:effectLst/>
        </p:spPr>
      </p:pic>
      <p:grpSp>
        <p:nvGrpSpPr>
          <p:cNvPr id="58370" name="Group 2"/>
          <p:cNvGrpSpPr>
            <a:grpSpLocks/>
          </p:cNvGrpSpPr>
          <p:nvPr/>
        </p:nvGrpSpPr>
        <p:grpSpPr bwMode="auto">
          <a:xfrm>
            <a:off x="990600" y="4572000"/>
            <a:ext cx="4211637" cy="1255713"/>
            <a:chOff x="1567" y="6821"/>
            <a:chExt cx="6633" cy="1976"/>
          </a:xfrm>
        </p:grpSpPr>
        <p:sp>
          <p:nvSpPr>
            <p:cNvPr id="58371" name="Oval 3"/>
            <p:cNvSpPr>
              <a:spLocks noChangeArrowheads="1"/>
            </p:cNvSpPr>
            <p:nvPr/>
          </p:nvSpPr>
          <p:spPr bwMode="auto">
            <a:xfrm>
              <a:off x="1567" y="6870"/>
              <a:ext cx="1970" cy="1926"/>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372" name="Oval 4"/>
            <p:cNvSpPr>
              <a:spLocks noChangeArrowheads="1"/>
            </p:cNvSpPr>
            <p:nvPr/>
          </p:nvSpPr>
          <p:spPr bwMode="auto">
            <a:xfrm>
              <a:off x="3933" y="6871"/>
              <a:ext cx="1970" cy="1926"/>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373" name="Oval 5"/>
            <p:cNvSpPr>
              <a:spLocks noChangeArrowheads="1"/>
            </p:cNvSpPr>
            <p:nvPr/>
          </p:nvSpPr>
          <p:spPr bwMode="auto">
            <a:xfrm>
              <a:off x="6230" y="6821"/>
              <a:ext cx="1970" cy="1926"/>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374" name="Rectangle 6"/>
            <p:cNvSpPr>
              <a:spLocks noChangeArrowheads="1"/>
            </p:cNvSpPr>
            <p:nvPr/>
          </p:nvSpPr>
          <p:spPr bwMode="auto">
            <a:xfrm>
              <a:off x="1886" y="7178"/>
              <a:ext cx="1321" cy="129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375" name="Rectangle 7"/>
            <p:cNvSpPr>
              <a:spLocks noChangeArrowheads="1"/>
            </p:cNvSpPr>
            <p:nvPr/>
          </p:nvSpPr>
          <p:spPr bwMode="auto">
            <a:xfrm>
              <a:off x="1954" y="7226"/>
              <a:ext cx="1193" cy="120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376" name="Rectangle 8"/>
            <p:cNvSpPr>
              <a:spLocks noChangeArrowheads="1"/>
            </p:cNvSpPr>
            <p:nvPr/>
          </p:nvSpPr>
          <p:spPr bwMode="auto">
            <a:xfrm>
              <a:off x="4246" y="7178"/>
              <a:ext cx="1304" cy="130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377" name="Rectangle 9"/>
            <p:cNvSpPr>
              <a:spLocks noChangeArrowheads="1"/>
            </p:cNvSpPr>
            <p:nvPr/>
          </p:nvSpPr>
          <p:spPr bwMode="auto">
            <a:xfrm>
              <a:off x="4314" y="7226"/>
              <a:ext cx="567" cy="56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378" name="Rectangle 10"/>
            <p:cNvSpPr>
              <a:spLocks noChangeArrowheads="1"/>
            </p:cNvSpPr>
            <p:nvPr/>
          </p:nvSpPr>
          <p:spPr bwMode="auto">
            <a:xfrm>
              <a:off x="4937" y="7236"/>
              <a:ext cx="567" cy="56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379" name="Rectangle 11"/>
            <p:cNvSpPr>
              <a:spLocks noChangeArrowheads="1"/>
            </p:cNvSpPr>
            <p:nvPr/>
          </p:nvSpPr>
          <p:spPr bwMode="auto">
            <a:xfrm>
              <a:off x="4934" y="7852"/>
              <a:ext cx="567" cy="56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380" name="Rectangle 12"/>
            <p:cNvSpPr>
              <a:spLocks noChangeArrowheads="1"/>
            </p:cNvSpPr>
            <p:nvPr/>
          </p:nvSpPr>
          <p:spPr bwMode="auto">
            <a:xfrm>
              <a:off x="4320" y="7855"/>
              <a:ext cx="567" cy="56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58381" name="AutoShape 13"/>
            <p:cNvCxnSpPr>
              <a:cxnSpLocks noChangeShapeType="1"/>
            </p:cNvCxnSpPr>
            <p:nvPr/>
          </p:nvCxnSpPr>
          <p:spPr bwMode="auto">
            <a:xfrm flipH="1">
              <a:off x="6798" y="7226"/>
              <a:ext cx="9" cy="1038"/>
            </a:xfrm>
            <a:prstGeom prst="straightConnector1">
              <a:avLst/>
            </a:prstGeom>
            <a:noFill/>
            <a:ln w="9525">
              <a:solidFill>
                <a:srgbClr val="000000"/>
              </a:solidFill>
              <a:round/>
              <a:headEnd/>
              <a:tailEnd/>
            </a:ln>
          </p:spPr>
        </p:cxnSp>
        <p:cxnSp>
          <p:nvCxnSpPr>
            <p:cNvPr id="58382" name="AutoShape 14"/>
            <p:cNvCxnSpPr>
              <a:cxnSpLocks noChangeShapeType="1"/>
            </p:cNvCxnSpPr>
            <p:nvPr/>
          </p:nvCxnSpPr>
          <p:spPr bwMode="auto">
            <a:xfrm flipH="1">
              <a:off x="7038" y="7206"/>
              <a:ext cx="9" cy="1038"/>
            </a:xfrm>
            <a:prstGeom prst="straightConnector1">
              <a:avLst/>
            </a:prstGeom>
            <a:noFill/>
            <a:ln w="9525">
              <a:solidFill>
                <a:srgbClr val="000000"/>
              </a:solidFill>
              <a:round/>
              <a:headEnd/>
              <a:tailEnd/>
            </a:ln>
          </p:spPr>
        </p:cxnSp>
        <p:cxnSp>
          <p:nvCxnSpPr>
            <p:cNvPr id="58383" name="AutoShape 15"/>
            <p:cNvCxnSpPr>
              <a:cxnSpLocks noChangeShapeType="1"/>
            </p:cNvCxnSpPr>
            <p:nvPr/>
          </p:nvCxnSpPr>
          <p:spPr bwMode="auto">
            <a:xfrm flipH="1">
              <a:off x="7278" y="7212"/>
              <a:ext cx="9" cy="1038"/>
            </a:xfrm>
            <a:prstGeom prst="straightConnector1">
              <a:avLst/>
            </a:prstGeom>
            <a:noFill/>
            <a:ln w="9525">
              <a:solidFill>
                <a:srgbClr val="000000"/>
              </a:solidFill>
              <a:round/>
              <a:headEnd/>
              <a:tailEnd/>
            </a:ln>
          </p:spPr>
        </p:cxnSp>
        <p:cxnSp>
          <p:nvCxnSpPr>
            <p:cNvPr id="58384" name="AutoShape 16"/>
            <p:cNvCxnSpPr>
              <a:cxnSpLocks noChangeShapeType="1"/>
            </p:cNvCxnSpPr>
            <p:nvPr/>
          </p:nvCxnSpPr>
          <p:spPr bwMode="auto">
            <a:xfrm flipH="1">
              <a:off x="7518" y="7192"/>
              <a:ext cx="9" cy="1038"/>
            </a:xfrm>
            <a:prstGeom prst="straightConnector1">
              <a:avLst/>
            </a:prstGeom>
            <a:noFill/>
            <a:ln w="9525">
              <a:solidFill>
                <a:srgbClr val="000000"/>
              </a:solidFill>
              <a:round/>
              <a:headEnd/>
              <a:tailEnd/>
            </a:ln>
          </p:spPr>
        </p:cxnSp>
        <p:cxnSp>
          <p:nvCxnSpPr>
            <p:cNvPr id="58385" name="AutoShape 17"/>
            <p:cNvCxnSpPr>
              <a:cxnSpLocks noChangeShapeType="1"/>
            </p:cNvCxnSpPr>
            <p:nvPr/>
          </p:nvCxnSpPr>
          <p:spPr bwMode="auto">
            <a:xfrm flipH="1">
              <a:off x="7758" y="7198"/>
              <a:ext cx="9" cy="1038"/>
            </a:xfrm>
            <a:prstGeom prst="straightConnector1">
              <a:avLst/>
            </a:prstGeom>
            <a:noFill/>
            <a:ln w="9525">
              <a:solidFill>
                <a:srgbClr val="000000"/>
              </a:solidFill>
              <a:round/>
              <a:headEnd/>
              <a:tailEnd/>
            </a:ln>
          </p:spPr>
        </p:cxnSp>
      </p:gr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fld id="{609D7F33-B7C7-4C37-9721-889432694D49}" type="slidenum">
              <a:rPr lang="es-ES_tradnl" altLang="en-US"/>
              <a:pPr>
                <a:defRPr/>
              </a:pPr>
              <a:t>25</a:t>
            </a:fld>
            <a:endParaRPr lang="es-ES_tradnl" altLang="en-US"/>
          </a:p>
        </p:txBody>
      </p:sp>
      <p:sp>
        <p:nvSpPr>
          <p:cNvPr id="5" name="4 Marcador de pie de página"/>
          <p:cNvSpPr>
            <a:spLocks noGrp="1"/>
          </p:cNvSpPr>
          <p:nvPr>
            <p:ph type="ftr" sz="quarter" idx="11"/>
          </p:nvPr>
        </p:nvSpPr>
        <p:spPr/>
        <p:txBody>
          <a:bodyPr/>
          <a:lstStyle/>
          <a:p>
            <a:pPr>
              <a:defRPr/>
            </a:pPr>
            <a:r>
              <a:rPr lang="en-US" altLang="en-US" smtClean="0"/>
              <a:t>DEPFET Workshop ,27th  Januray  '10,   I. Vila</a:t>
            </a:r>
            <a:endParaRPr lang="es-ES_tradnl" altLang="en-US"/>
          </a:p>
        </p:txBody>
      </p:sp>
      <p:sp>
        <p:nvSpPr>
          <p:cNvPr id="13316" name="Rectangle 2"/>
          <p:cNvSpPr>
            <a:spLocks noGrp="1" noChangeArrowheads="1"/>
          </p:cNvSpPr>
          <p:nvPr>
            <p:ph type="title"/>
          </p:nvPr>
        </p:nvSpPr>
        <p:spPr/>
        <p:txBody>
          <a:bodyPr/>
          <a:lstStyle/>
          <a:p>
            <a:pPr eaLnBrk="1" hangingPunct="1"/>
            <a:r>
              <a:rPr lang="en-US" dirty="0" smtClean="0"/>
              <a:t>Structural  &amp; </a:t>
            </a:r>
            <a:r>
              <a:rPr lang="en-US" dirty="0" err="1" smtClean="0"/>
              <a:t>Enviromental</a:t>
            </a:r>
            <a:r>
              <a:rPr lang="en-US" dirty="0" smtClean="0"/>
              <a:t> Monitoring   - OFS</a:t>
            </a:r>
          </a:p>
        </p:txBody>
      </p:sp>
      <p:sp>
        <p:nvSpPr>
          <p:cNvPr id="13317" name="Rectangle 3"/>
          <p:cNvSpPr>
            <a:spLocks noGrp="1" noChangeArrowheads="1"/>
          </p:cNvSpPr>
          <p:nvPr>
            <p:ph type="body" idx="1"/>
          </p:nvPr>
        </p:nvSpPr>
        <p:spPr>
          <a:xfrm>
            <a:off x="457200" y="1066800"/>
            <a:ext cx="8229600" cy="4953000"/>
          </a:xfrm>
        </p:spPr>
        <p:txBody>
          <a:bodyPr/>
          <a:lstStyle/>
          <a:p>
            <a:pPr eaLnBrk="1" hangingPunct="1">
              <a:lnSpc>
                <a:spcPct val="90000"/>
              </a:lnSpc>
            </a:pPr>
            <a:r>
              <a:rPr lang="en-US" dirty="0" smtClean="0"/>
              <a:t>Well know monitoring technologies in aeronautics and civil works based on optical fiber sensors (OFS) </a:t>
            </a:r>
          </a:p>
          <a:p>
            <a:pPr eaLnBrk="1" hangingPunct="1">
              <a:lnSpc>
                <a:spcPct val="90000"/>
              </a:lnSpc>
            </a:pPr>
            <a:r>
              <a:rPr lang="en-US" dirty="0" smtClean="0"/>
              <a:t>Distributed </a:t>
            </a:r>
            <a:r>
              <a:rPr lang="en-US" dirty="0" smtClean="0">
                <a:solidFill>
                  <a:srgbClr val="2A1BEB"/>
                </a:solidFill>
              </a:rPr>
              <a:t>strain &amp; temperature </a:t>
            </a:r>
            <a:r>
              <a:rPr lang="en-US" dirty="0" smtClean="0"/>
              <a:t>sensors are conventionally used for structure health monitoring : </a:t>
            </a:r>
            <a:r>
              <a:rPr lang="en-US" sz="3200" i="1" dirty="0" smtClean="0"/>
              <a:t>SMART structures</a:t>
            </a:r>
            <a:endParaRPr lang="en-US" i="1" dirty="0" smtClean="0"/>
          </a:p>
          <a:p>
            <a:pPr eaLnBrk="1" hangingPunct="1">
              <a:lnSpc>
                <a:spcPct val="90000"/>
              </a:lnSpc>
            </a:pPr>
            <a:r>
              <a:rPr lang="en-US" dirty="0" smtClean="0"/>
              <a:t>Other OFS: </a:t>
            </a:r>
            <a:r>
              <a:rPr lang="en-US" dirty="0" err="1" smtClean="0"/>
              <a:t>dosimetry</a:t>
            </a:r>
            <a:r>
              <a:rPr lang="en-US" dirty="0" smtClean="0"/>
              <a:t>, humidity, B field, acceleration, etc.</a:t>
            </a:r>
          </a:p>
          <a:p>
            <a:pPr eaLnBrk="1" hangingPunct="1">
              <a:lnSpc>
                <a:spcPct val="90000"/>
              </a:lnSpc>
            </a:pPr>
            <a:r>
              <a:rPr lang="en-US" dirty="0" smtClean="0"/>
              <a:t>In aeronautics (embedded or bonded) on the of the CFRP composite ( for instance, plane radar </a:t>
            </a:r>
            <a:r>
              <a:rPr lang="en-US" dirty="0" err="1" smtClean="0"/>
              <a:t>redome</a:t>
            </a:r>
            <a:r>
              <a:rPr lang="en-US" dirty="0" smtClean="0"/>
              <a:t>) </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1 Título"/>
          <p:cNvSpPr>
            <a:spLocks noGrp="1"/>
          </p:cNvSpPr>
          <p:nvPr>
            <p:ph type="title"/>
          </p:nvPr>
        </p:nvSpPr>
        <p:spPr/>
        <p:txBody>
          <a:bodyPr/>
          <a:lstStyle/>
          <a:p>
            <a:r>
              <a:rPr lang="en-US" sz="3200" dirty="0" smtClean="0"/>
              <a:t>Deformation monitoring with FBG sensors</a:t>
            </a:r>
            <a:br>
              <a:rPr lang="en-US" sz="3200" dirty="0" smtClean="0"/>
            </a:br>
            <a:endParaRPr lang="en-US" dirty="0" smtClean="0"/>
          </a:p>
        </p:txBody>
      </p:sp>
      <p:sp>
        <p:nvSpPr>
          <p:cNvPr id="6" name="5 Marcador de número de diapositiva"/>
          <p:cNvSpPr>
            <a:spLocks noGrp="1"/>
          </p:cNvSpPr>
          <p:nvPr>
            <p:ph type="sldNum" sz="quarter" idx="10"/>
          </p:nvPr>
        </p:nvSpPr>
        <p:spPr/>
        <p:txBody>
          <a:bodyPr/>
          <a:lstStyle/>
          <a:p>
            <a:pPr>
              <a:defRPr/>
            </a:pPr>
            <a:fld id="{198FDE39-FDE5-4A2D-BC1F-850CDF75E4A1}" type="slidenum">
              <a:rPr lang="es-ES_tradnl" altLang="en-US" smtClean="0"/>
              <a:pPr>
                <a:defRPr/>
              </a:pPr>
              <a:t>26</a:t>
            </a:fld>
            <a:endParaRPr lang="es-ES_tradnl" altLang="en-US"/>
          </a:p>
        </p:txBody>
      </p:sp>
      <p:sp>
        <p:nvSpPr>
          <p:cNvPr id="7" name="6 Marcador de pie de página"/>
          <p:cNvSpPr>
            <a:spLocks noGrp="1"/>
          </p:cNvSpPr>
          <p:nvPr>
            <p:ph type="ftr" sz="quarter" idx="11"/>
          </p:nvPr>
        </p:nvSpPr>
        <p:spPr/>
        <p:txBody>
          <a:bodyPr/>
          <a:lstStyle/>
          <a:p>
            <a:pPr>
              <a:defRPr/>
            </a:pPr>
            <a:r>
              <a:rPr lang="en-US" altLang="en-US" smtClean="0"/>
              <a:t>DEPFET Workshop ,27th  Januray  '10,   I. Vila</a:t>
            </a:r>
            <a:endParaRPr lang="es-ES_tradnl" altLang="en-US"/>
          </a:p>
        </p:txBody>
      </p:sp>
      <p:sp>
        <p:nvSpPr>
          <p:cNvPr id="8" name="4 Marcador de pie de página"/>
          <p:cNvSpPr txBox="1">
            <a:spLocks/>
          </p:cNvSpPr>
          <p:nvPr/>
        </p:nvSpPr>
        <p:spPr bwMode="auto">
          <a:xfrm>
            <a:off x="3132138" y="6165850"/>
            <a:ext cx="2895600" cy="476250"/>
          </a:xfrm>
          <a:prstGeom prst="rect">
            <a:avLst/>
          </a:prstGeom>
          <a:noFill/>
          <a:ln w="9525">
            <a:noFill/>
            <a:miter lim="800000"/>
            <a:headEnd/>
            <a:tailEnd/>
          </a:ln>
          <a:effectLst/>
        </p:spPr>
        <p:txBody>
          <a:bodyPr anchor="b"/>
          <a:lstStyle/>
          <a:p>
            <a:pPr algn="r">
              <a:lnSpc>
                <a:spcPct val="100000"/>
              </a:lnSpc>
              <a:spcBef>
                <a:spcPct val="0"/>
              </a:spcBef>
              <a:buClrTx/>
              <a:buSzTx/>
              <a:buFontTx/>
              <a:buNone/>
              <a:defRPr/>
            </a:pPr>
            <a:r>
              <a:rPr lang="es-ES" sz="1200" i="0">
                <a:solidFill>
                  <a:schemeClr val="bg1"/>
                </a:solidFill>
                <a:latin typeface="+mn-lt"/>
              </a:rPr>
              <a:t>SMART MECHANICS FOR SILICON TRACKERS</a:t>
            </a:r>
          </a:p>
        </p:txBody>
      </p:sp>
      <p:graphicFrame>
        <p:nvGraphicFramePr>
          <p:cNvPr id="1026" name="Object 2"/>
          <p:cNvGraphicFramePr>
            <a:graphicFrameLocks noChangeAspect="1"/>
          </p:cNvGraphicFramePr>
          <p:nvPr/>
        </p:nvGraphicFramePr>
        <p:xfrm>
          <a:off x="1371600" y="2743200"/>
          <a:ext cx="7667625" cy="2919413"/>
        </p:xfrm>
        <a:graphic>
          <a:graphicData uri="http://schemas.openxmlformats.org/presentationml/2006/ole">
            <p:oleObj spid="_x0000_s1026" name="Immagine" r:id="rId3" imgW="5760720" imgH="3079800" progId="Word.Picture.8">
              <p:embed/>
            </p:oleObj>
          </a:graphicData>
        </a:graphic>
      </p:graphicFrame>
      <p:sp>
        <p:nvSpPr>
          <p:cNvPr id="1031" name="Text Box 8"/>
          <p:cNvSpPr txBox="1">
            <a:spLocks noChangeArrowheads="1"/>
          </p:cNvSpPr>
          <p:nvPr/>
        </p:nvSpPr>
        <p:spPr bwMode="auto">
          <a:xfrm>
            <a:off x="468313" y="1143000"/>
            <a:ext cx="8370887" cy="879475"/>
          </a:xfrm>
          <a:prstGeom prst="rect">
            <a:avLst/>
          </a:prstGeom>
          <a:noFill/>
          <a:ln w="9525">
            <a:noFill/>
            <a:miter lim="800000"/>
            <a:headEnd/>
            <a:tailEnd/>
          </a:ln>
        </p:spPr>
        <p:txBody>
          <a:bodyPr>
            <a:spAutoFit/>
          </a:bodyPr>
          <a:lstStyle/>
          <a:p>
            <a:pPr algn="l"/>
            <a:r>
              <a:rPr lang="en-GB" sz="3200">
                <a:solidFill>
                  <a:srgbClr val="2A1BEB"/>
                </a:solidFill>
                <a:cs typeface="Times New Roman" pitchFamily="18" charset="0"/>
              </a:rPr>
              <a:t>Diffracted wavelength depends on FBG geometry, that is affected by stress and temperature.</a:t>
            </a:r>
          </a:p>
        </p:txBody>
      </p:sp>
      <p:sp>
        <p:nvSpPr>
          <p:cNvPr id="1032" name="Rectangle 9"/>
          <p:cNvSpPr>
            <a:spLocks noChangeArrowheads="1"/>
          </p:cNvSpPr>
          <p:nvPr/>
        </p:nvSpPr>
        <p:spPr bwMode="auto">
          <a:xfrm>
            <a:off x="468313" y="2895600"/>
            <a:ext cx="4103687" cy="868363"/>
          </a:xfrm>
          <a:prstGeom prst="rect">
            <a:avLst/>
          </a:prstGeom>
          <a:noFill/>
          <a:ln w="9525">
            <a:noFill/>
            <a:miter lim="800000"/>
            <a:headEnd/>
            <a:tailEnd/>
          </a:ln>
        </p:spPr>
        <p:txBody>
          <a:bodyPr>
            <a:spAutoFit/>
          </a:bodyPr>
          <a:lstStyle/>
          <a:p>
            <a:pPr algn="l">
              <a:spcBef>
                <a:spcPct val="50000"/>
              </a:spcBef>
            </a:pPr>
            <a:r>
              <a:rPr lang="en-GB" sz="2400">
                <a:latin typeface="Tahoma" pitchFamily="34" charset="0"/>
                <a:cs typeface="Times New Roman" pitchFamily="18" charset="0"/>
              </a:rPr>
              <a:t>Typical values:</a:t>
            </a:r>
            <a:endParaRPr lang="en-GB" sz="2400">
              <a:latin typeface="Symbol" pitchFamily="18" charset="2"/>
              <a:cs typeface="Times New Roman" pitchFamily="18" charset="0"/>
            </a:endParaRPr>
          </a:p>
          <a:p>
            <a:pPr algn="l">
              <a:spcBef>
                <a:spcPct val="50000"/>
              </a:spcBef>
            </a:pPr>
            <a:r>
              <a:rPr lang="en-GB" sz="2400">
                <a:latin typeface="Symbol" pitchFamily="18" charset="2"/>
                <a:cs typeface="Times New Roman" pitchFamily="18" charset="0"/>
              </a:rPr>
              <a:t>Ds</a:t>
            </a:r>
            <a:r>
              <a:rPr lang="en-GB" sz="2400">
                <a:latin typeface="Times New Roman" pitchFamily="18" charset="0"/>
                <a:cs typeface="Times New Roman" pitchFamily="18" charset="0"/>
              </a:rPr>
              <a:t> = 1-0.1</a:t>
            </a:r>
            <a:r>
              <a:rPr lang="en-GB" sz="2400">
                <a:latin typeface="Symbol" pitchFamily="18" charset="2"/>
                <a:cs typeface="Times New Roman" pitchFamily="18" charset="0"/>
              </a:rPr>
              <a:t>me</a:t>
            </a:r>
            <a:r>
              <a:rPr lang="en-GB" sz="2400">
                <a:latin typeface="Times New Roman" pitchFamily="18" charset="0"/>
                <a:cs typeface="Times New Roman" pitchFamily="18" charset="0"/>
              </a:rPr>
              <a:t> </a:t>
            </a:r>
            <a:r>
              <a:rPr lang="en-GB" sz="2400">
                <a:latin typeface="Times New Roman" pitchFamily="18" charset="0"/>
                <a:cs typeface="Times New Roman" pitchFamily="18" charset="0"/>
                <a:sym typeface="Wingdings" pitchFamily="2" charset="2"/>
              </a:rPr>
              <a:t> </a:t>
            </a:r>
            <a:r>
              <a:rPr lang="en-GB" sz="2400">
                <a:latin typeface="Symbol" pitchFamily="18" charset="2"/>
                <a:cs typeface="Times New Roman" pitchFamily="18" charset="0"/>
              </a:rPr>
              <a:t>Dl = </a:t>
            </a:r>
            <a:r>
              <a:rPr lang="en-GB" sz="2400">
                <a:latin typeface="Times New Roman" pitchFamily="18" charset="0"/>
                <a:cs typeface="Times New Roman" pitchFamily="18" charset="0"/>
              </a:rPr>
              <a:t>1</a:t>
            </a:r>
            <a:r>
              <a:rPr lang="en-GB" sz="2400">
                <a:latin typeface="Tahoma" pitchFamily="34" charset="0"/>
                <a:cs typeface="Times New Roman" pitchFamily="18" charset="0"/>
              </a:rPr>
              <a:t>pm</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5 Marcador de número de diapositiva"/>
          <p:cNvSpPr>
            <a:spLocks noGrp="1"/>
          </p:cNvSpPr>
          <p:nvPr>
            <p:ph type="sldNum" sz="quarter" idx="10"/>
          </p:nvPr>
        </p:nvSpPr>
        <p:spPr/>
        <p:txBody>
          <a:bodyPr/>
          <a:lstStyle/>
          <a:p>
            <a:pPr>
              <a:defRPr/>
            </a:pPr>
            <a:fld id="{CAAAA6F0-055B-41D9-AA89-28BEE7FF43E8}" type="slidenum">
              <a:rPr lang="es-ES_tradnl" altLang="en-US"/>
              <a:pPr>
                <a:defRPr/>
              </a:pPr>
              <a:t>27</a:t>
            </a:fld>
            <a:endParaRPr lang="es-ES_tradnl" altLang="en-US"/>
          </a:p>
        </p:txBody>
      </p:sp>
      <p:sp>
        <p:nvSpPr>
          <p:cNvPr id="9" name="6 Marcador de pie de página"/>
          <p:cNvSpPr>
            <a:spLocks noGrp="1"/>
          </p:cNvSpPr>
          <p:nvPr>
            <p:ph type="ftr" sz="quarter" idx="11"/>
          </p:nvPr>
        </p:nvSpPr>
        <p:spPr/>
        <p:txBody>
          <a:bodyPr/>
          <a:lstStyle/>
          <a:p>
            <a:pPr>
              <a:defRPr/>
            </a:pPr>
            <a:r>
              <a:rPr lang="en-US" altLang="en-US" smtClean="0"/>
              <a:t>DEPFET Workshop ,27th  Januray  '10,   I. Vila</a:t>
            </a:r>
            <a:endParaRPr lang="es-ES_tradnl" altLang="en-US"/>
          </a:p>
        </p:txBody>
      </p:sp>
      <p:sp>
        <p:nvSpPr>
          <p:cNvPr id="17412" name="Rectangle 2"/>
          <p:cNvSpPr>
            <a:spLocks noGrp="1" noChangeArrowheads="1"/>
          </p:cNvSpPr>
          <p:nvPr>
            <p:ph type="title"/>
          </p:nvPr>
        </p:nvSpPr>
        <p:spPr/>
        <p:txBody>
          <a:bodyPr/>
          <a:lstStyle/>
          <a:p>
            <a:pPr eaLnBrk="1" hangingPunct="1"/>
            <a:r>
              <a:rPr lang="en-US" sz="2600" smtClean="0"/>
              <a:t>Integrating OFS &amp; carbon fiber composites</a:t>
            </a:r>
          </a:p>
        </p:txBody>
      </p:sp>
      <p:sp>
        <p:nvSpPr>
          <p:cNvPr id="17413" name="Rectangle 3"/>
          <p:cNvSpPr>
            <a:spLocks noGrp="1" noChangeArrowheads="1"/>
          </p:cNvSpPr>
          <p:nvPr>
            <p:ph type="body" sz="half" idx="1"/>
          </p:nvPr>
        </p:nvSpPr>
        <p:spPr>
          <a:xfrm>
            <a:off x="376238" y="1066800"/>
            <a:ext cx="4043362" cy="2692400"/>
          </a:xfrm>
        </p:spPr>
        <p:txBody>
          <a:bodyPr/>
          <a:lstStyle/>
          <a:p>
            <a:pPr eaLnBrk="1" hangingPunct="1">
              <a:lnSpc>
                <a:spcPct val="90000"/>
              </a:lnSpc>
            </a:pPr>
            <a:r>
              <a:rPr lang="en-US" sz="2000" smtClean="0"/>
              <a:t>For the Track structure would be interesting to use a embedded fiber optic sensor.</a:t>
            </a:r>
          </a:p>
          <a:p>
            <a:pPr marL="742950" lvl="1" indent="-285750" eaLnBrk="1" hangingPunct="1">
              <a:lnSpc>
                <a:spcPct val="90000"/>
              </a:lnSpc>
            </a:pPr>
            <a:r>
              <a:rPr lang="en-US" sz="1800" smtClean="0"/>
              <a:t>more precise and reliable data</a:t>
            </a:r>
            <a:r>
              <a:rPr lang="en-US" sz="1500" smtClean="0"/>
              <a:t> </a:t>
            </a:r>
          </a:p>
          <a:p>
            <a:pPr eaLnBrk="1" hangingPunct="1">
              <a:lnSpc>
                <a:spcPct val="90000"/>
              </a:lnSpc>
            </a:pPr>
            <a:r>
              <a:rPr lang="en-US" sz="2000" smtClean="0"/>
              <a:t>It could be use 2 side solution</a:t>
            </a:r>
          </a:p>
          <a:p>
            <a:pPr marL="742950" lvl="1" indent="-285750" eaLnBrk="1" hangingPunct="1">
              <a:lnSpc>
                <a:spcPct val="90000"/>
              </a:lnSpc>
            </a:pPr>
            <a:r>
              <a:rPr lang="en-US" sz="1800" smtClean="0"/>
              <a:t>Better understanding of the results</a:t>
            </a:r>
          </a:p>
          <a:p>
            <a:pPr marL="742950" lvl="1" indent="-285750" eaLnBrk="1" hangingPunct="1">
              <a:lnSpc>
                <a:spcPct val="90000"/>
              </a:lnSpc>
            </a:pPr>
            <a:r>
              <a:rPr lang="en-US" sz="1800" smtClean="0"/>
              <a:t>Useful to quantify the thermal strain</a:t>
            </a:r>
          </a:p>
          <a:p>
            <a:pPr eaLnBrk="1" hangingPunct="1">
              <a:lnSpc>
                <a:spcPct val="90000"/>
              </a:lnSpc>
              <a:buFont typeface="Wingdings" pitchFamily="2" charset="2"/>
              <a:buNone/>
            </a:pPr>
            <a:endParaRPr lang="en-US" sz="2000" smtClean="0"/>
          </a:p>
        </p:txBody>
      </p:sp>
      <p:pic>
        <p:nvPicPr>
          <p:cNvPr id="17414" name="Picture 4"/>
          <p:cNvPicPr>
            <a:picLocks noGrp="1" noChangeAspect="1" noChangeArrowheads="1"/>
          </p:cNvPicPr>
          <p:nvPr>
            <p:ph sz="quarter" idx="2"/>
          </p:nvPr>
        </p:nvPicPr>
        <p:blipFill>
          <a:blip r:embed="rId3" cstate="print"/>
          <a:srcRect/>
          <a:stretch>
            <a:fillRect/>
          </a:stretch>
        </p:blipFill>
        <p:spPr>
          <a:xfrm>
            <a:off x="4716463" y="1484313"/>
            <a:ext cx="2554287" cy="2185987"/>
          </a:xfrm>
          <a:noFill/>
        </p:spPr>
      </p:pic>
      <p:pic>
        <p:nvPicPr>
          <p:cNvPr id="17415" name="Picture 5"/>
          <p:cNvPicPr>
            <a:picLocks noChangeAspect="1" noChangeArrowheads="1"/>
          </p:cNvPicPr>
          <p:nvPr/>
        </p:nvPicPr>
        <p:blipFill>
          <a:blip r:embed="rId4" cstate="print"/>
          <a:srcRect/>
          <a:stretch>
            <a:fillRect/>
          </a:stretch>
        </p:blipFill>
        <p:spPr bwMode="auto">
          <a:xfrm>
            <a:off x="539750" y="4076700"/>
            <a:ext cx="2814638" cy="2187575"/>
          </a:xfrm>
          <a:prstGeom prst="rect">
            <a:avLst/>
          </a:prstGeom>
          <a:noFill/>
          <a:ln w="9525">
            <a:noFill/>
            <a:miter lim="800000"/>
            <a:headEnd/>
            <a:tailEnd/>
          </a:ln>
        </p:spPr>
      </p:pic>
      <p:pic>
        <p:nvPicPr>
          <p:cNvPr id="17416" name="Picture 10"/>
          <p:cNvPicPr>
            <a:picLocks noChangeAspect="1" noChangeArrowheads="1"/>
          </p:cNvPicPr>
          <p:nvPr/>
        </p:nvPicPr>
        <p:blipFill>
          <a:blip r:embed="rId5" cstate="print"/>
          <a:srcRect/>
          <a:stretch>
            <a:fillRect/>
          </a:stretch>
        </p:blipFill>
        <p:spPr bwMode="auto">
          <a:xfrm>
            <a:off x="3733800" y="3960813"/>
            <a:ext cx="5029200" cy="2363787"/>
          </a:xfrm>
          <a:prstGeom prst="rect">
            <a:avLst/>
          </a:prstGeom>
          <a:noFill/>
          <a:ln w="19050" algn="ctr">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1 Título"/>
          <p:cNvSpPr>
            <a:spLocks noGrp="1"/>
          </p:cNvSpPr>
          <p:nvPr>
            <p:ph type="title"/>
          </p:nvPr>
        </p:nvSpPr>
        <p:spPr/>
        <p:txBody>
          <a:bodyPr/>
          <a:lstStyle/>
          <a:p>
            <a:r>
              <a:rPr lang="en-US" dirty="0" smtClean="0"/>
              <a:t>OFS work plan – Integration on CF</a:t>
            </a:r>
          </a:p>
        </p:txBody>
      </p:sp>
      <p:sp>
        <p:nvSpPr>
          <p:cNvPr id="18435" name="2 Marcador de texto"/>
          <p:cNvSpPr>
            <a:spLocks noGrp="1"/>
          </p:cNvSpPr>
          <p:nvPr>
            <p:ph type="body" sz="half" idx="1"/>
          </p:nvPr>
        </p:nvSpPr>
        <p:spPr>
          <a:xfrm>
            <a:off x="304800" y="838200"/>
            <a:ext cx="7848600" cy="5562600"/>
          </a:xfrm>
        </p:spPr>
        <p:txBody>
          <a:bodyPr/>
          <a:lstStyle/>
          <a:p>
            <a:r>
              <a:rPr lang="en-US" sz="2800" dirty="0" smtClean="0"/>
              <a:t>Currently working collaboration agreement with Spanish Aerospace Agency (INTA) for a two year period.</a:t>
            </a:r>
          </a:p>
          <a:p>
            <a:r>
              <a:rPr lang="en-US" sz="2800" dirty="0" smtClean="0"/>
              <a:t>The preliminary  plan includes:</a:t>
            </a:r>
          </a:p>
          <a:p>
            <a:pPr lvl="1"/>
            <a:r>
              <a:rPr lang="en-US" sz="2400" dirty="0" smtClean="0"/>
              <a:t>Complete the market survey.</a:t>
            </a:r>
          </a:p>
          <a:p>
            <a:pPr lvl="1"/>
            <a:r>
              <a:rPr lang="en-US" sz="2400" dirty="0" smtClean="0"/>
              <a:t>Proposal of fiber routing for CMS upgraded tracker</a:t>
            </a:r>
          </a:p>
          <a:p>
            <a:pPr lvl="1"/>
            <a:r>
              <a:rPr lang="en-US" sz="2400" dirty="0" smtClean="0"/>
              <a:t>Testing of standalone fibers (irradiation).</a:t>
            </a:r>
          </a:p>
          <a:p>
            <a:pPr lvl="1"/>
            <a:r>
              <a:rPr lang="en-US" sz="2400" dirty="0" smtClean="0"/>
              <a:t>CF test structures with bonded or embedded fibers.</a:t>
            </a:r>
          </a:p>
          <a:p>
            <a:pPr lvl="1"/>
            <a:r>
              <a:rPr lang="en-US" sz="2400" dirty="0" smtClean="0"/>
              <a:t>Mechanical expansion and compression test under several thermal and humidity conditions.</a:t>
            </a:r>
          </a:p>
          <a:p>
            <a:pPr lvl="1"/>
            <a:r>
              <a:rPr lang="en-US" sz="2400" dirty="0" smtClean="0"/>
              <a:t>Experimental validation of OFS vs. electrical expansion gauges.</a:t>
            </a:r>
          </a:p>
          <a:p>
            <a:pPr lvl="1"/>
            <a:r>
              <a:rPr lang="en-US" sz="2400" dirty="0" smtClean="0"/>
              <a:t>Comparison with FEA simulations</a:t>
            </a:r>
          </a:p>
          <a:p>
            <a:pPr lvl="1">
              <a:buNone/>
            </a:pPr>
            <a:endParaRPr lang="en-US" dirty="0" smtClean="0"/>
          </a:p>
          <a:p>
            <a:pPr lvl="1"/>
            <a:endParaRPr lang="en-US" dirty="0" smtClean="0"/>
          </a:p>
          <a:p>
            <a:pPr lvl="1"/>
            <a:endParaRPr lang="en-US" dirty="0" smtClean="0"/>
          </a:p>
        </p:txBody>
      </p:sp>
      <p:sp>
        <p:nvSpPr>
          <p:cNvPr id="6" name="5 Marcador de número de diapositiva"/>
          <p:cNvSpPr>
            <a:spLocks noGrp="1"/>
          </p:cNvSpPr>
          <p:nvPr>
            <p:ph type="sldNum" sz="quarter" idx="10"/>
          </p:nvPr>
        </p:nvSpPr>
        <p:spPr/>
        <p:txBody>
          <a:bodyPr/>
          <a:lstStyle/>
          <a:p>
            <a:pPr>
              <a:defRPr/>
            </a:pPr>
            <a:fld id="{39B43012-FFDD-499B-A94D-9C9B403652E8}" type="slidenum">
              <a:rPr lang="es-ES_tradnl" altLang="en-US" smtClean="0"/>
              <a:pPr>
                <a:defRPr/>
              </a:pPr>
              <a:t>28</a:t>
            </a:fld>
            <a:endParaRPr lang="es-ES_tradnl" altLang="en-US"/>
          </a:p>
        </p:txBody>
      </p:sp>
      <p:sp>
        <p:nvSpPr>
          <p:cNvPr id="7" name="6 Marcador de pie de página"/>
          <p:cNvSpPr>
            <a:spLocks noGrp="1"/>
          </p:cNvSpPr>
          <p:nvPr>
            <p:ph type="ftr" sz="quarter" idx="11"/>
          </p:nvPr>
        </p:nvSpPr>
        <p:spPr/>
        <p:txBody>
          <a:bodyPr/>
          <a:lstStyle/>
          <a:p>
            <a:pPr>
              <a:defRPr/>
            </a:pPr>
            <a:r>
              <a:rPr lang="en-US" altLang="en-US" smtClean="0"/>
              <a:t>DEPFET Workshop ,27th  Januray  '10,   I. Vila</a:t>
            </a:r>
            <a:endParaRPr lang="es-ES_tradnl" altLang="en-US" dirty="0"/>
          </a:p>
        </p:txBody>
      </p:sp>
      <p:pic>
        <p:nvPicPr>
          <p:cNvPr id="8" name="Picture 9"/>
          <p:cNvPicPr>
            <a:picLocks noChangeAspect="1" noChangeArrowheads="1"/>
          </p:cNvPicPr>
          <p:nvPr/>
        </p:nvPicPr>
        <p:blipFill>
          <a:blip r:embed="rId2" cstate="print"/>
          <a:srcRect/>
          <a:stretch>
            <a:fillRect/>
          </a:stretch>
        </p:blipFill>
        <p:spPr bwMode="auto">
          <a:xfrm>
            <a:off x="7848600" y="762000"/>
            <a:ext cx="762000" cy="762000"/>
          </a:xfrm>
          <a:prstGeom prst="rect">
            <a:avLst/>
          </a:prstGeom>
          <a:noFill/>
          <a:ln w="19050" cap="flat" cmpd="sng" algn="ctr">
            <a:noFill/>
            <a:prstDash val="solid"/>
            <a:miter lim="800000"/>
            <a:headEnd/>
            <a:tailEnd/>
          </a:ln>
          <a:effec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Ataching</a:t>
            </a:r>
            <a:r>
              <a:rPr lang="en-US" dirty="0" smtClean="0"/>
              <a:t> to silicon</a:t>
            </a:r>
            <a:endParaRPr lang="en-US" dirty="0"/>
          </a:p>
        </p:txBody>
      </p:sp>
      <p:sp>
        <p:nvSpPr>
          <p:cNvPr id="6" name="5 Marcador de número de diapositiva"/>
          <p:cNvSpPr>
            <a:spLocks noGrp="1"/>
          </p:cNvSpPr>
          <p:nvPr>
            <p:ph type="sldNum" sz="quarter" idx="10"/>
          </p:nvPr>
        </p:nvSpPr>
        <p:spPr/>
        <p:txBody>
          <a:bodyPr/>
          <a:lstStyle/>
          <a:p>
            <a:pPr>
              <a:defRPr/>
            </a:pPr>
            <a:fld id="{1EF979FB-A789-4B9B-9AF5-AE19CF1BE42B}" type="slidenum">
              <a:rPr lang="es-ES_tradnl" altLang="en-US" smtClean="0"/>
              <a:pPr>
                <a:defRPr/>
              </a:pPr>
              <a:t>29</a:t>
            </a:fld>
            <a:endParaRPr lang="es-ES_tradnl" altLang="en-US"/>
          </a:p>
        </p:txBody>
      </p:sp>
      <p:sp>
        <p:nvSpPr>
          <p:cNvPr id="7" name="6 Marcador de pie de página"/>
          <p:cNvSpPr>
            <a:spLocks noGrp="1"/>
          </p:cNvSpPr>
          <p:nvPr>
            <p:ph type="ftr" sz="quarter" idx="11"/>
          </p:nvPr>
        </p:nvSpPr>
        <p:spPr/>
        <p:txBody>
          <a:bodyPr/>
          <a:lstStyle/>
          <a:p>
            <a:pPr>
              <a:defRPr/>
            </a:pPr>
            <a:r>
              <a:rPr lang="en-US" altLang="en-US" smtClean="0"/>
              <a:t>DEPFET Workshop ,27th  Januray  '10,   I. Vila</a:t>
            </a:r>
            <a:endParaRPr lang="es-ES_tradnl" altLang="en-US"/>
          </a:p>
        </p:txBody>
      </p:sp>
      <p:pic>
        <p:nvPicPr>
          <p:cNvPr id="59394" name="Picture 2"/>
          <p:cNvPicPr>
            <a:picLocks noChangeAspect="1" noChangeArrowheads="1"/>
          </p:cNvPicPr>
          <p:nvPr/>
        </p:nvPicPr>
        <p:blipFill>
          <a:blip r:embed="rId2" cstate="print"/>
          <a:srcRect/>
          <a:stretch>
            <a:fillRect/>
          </a:stretch>
        </p:blipFill>
        <p:spPr bwMode="auto">
          <a:xfrm rot="5400000">
            <a:off x="2233612" y="1423988"/>
            <a:ext cx="3219450" cy="4791075"/>
          </a:xfrm>
          <a:prstGeom prst="rect">
            <a:avLst/>
          </a:prstGeom>
          <a:noFill/>
          <a:ln w="19050" cap="flat" cmpd="sng" algn="ctr">
            <a:noFill/>
            <a:prstDash val="solid"/>
            <a:miter lim="800000"/>
            <a:headEnd/>
            <a:tailEnd/>
          </a:ln>
          <a:effectLst/>
        </p:spPr>
      </p:pic>
      <p:sp>
        <p:nvSpPr>
          <p:cNvPr id="10" name="9 CuadroTexto"/>
          <p:cNvSpPr txBox="1"/>
          <p:nvPr/>
        </p:nvSpPr>
        <p:spPr>
          <a:xfrm>
            <a:off x="381000" y="1219200"/>
            <a:ext cx="7228837" cy="876522"/>
          </a:xfrm>
          <a:prstGeom prst="rect">
            <a:avLst/>
          </a:prstGeom>
          <a:noFill/>
        </p:spPr>
        <p:txBody>
          <a:bodyPr wrap="none" rtlCol="0">
            <a:spAutoFit/>
          </a:bodyPr>
          <a:lstStyle/>
          <a:p>
            <a:r>
              <a:rPr lang="en-US" sz="2800" dirty="0" smtClean="0"/>
              <a:t>Attaching Procedure to be tested on </a:t>
            </a:r>
            <a:r>
              <a:rPr lang="en-US" sz="2800" dirty="0" err="1" smtClean="0"/>
              <a:t>multigroove</a:t>
            </a:r>
            <a:endParaRPr lang="en-US" sz="2800" dirty="0" smtClean="0"/>
          </a:p>
          <a:p>
            <a:r>
              <a:rPr lang="en-US" sz="2800" dirty="0" smtClean="0"/>
              <a:t> wafer and thin mechanical dummies</a:t>
            </a:r>
            <a:endParaRPr lang="en-US" sz="2800" dirty="0"/>
          </a:p>
        </p:txBody>
      </p:sp>
      <p:pic>
        <p:nvPicPr>
          <p:cNvPr id="11" name="Picture 18" descr="cnm"/>
          <p:cNvPicPr>
            <a:picLocks noChangeAspect="1" noChangeArrowheads="1"/>
          </p:cNvPicPr>
          <p:nvPr/>
        </p:nvPicPr>
        <p:blipFill>
          <a:blip r:embed="rId3" cstate="print"/>
          <a:srcRect/>
          <a:stretch>
            <a:fillRect/>
          </a:stretch>
        </p:blipFill>
        <p:spPr bwMode="auto">
          <a:xfrm>
            <a:off x="7620000" y="817562"/>
            <a:ext cx="1371600" cy="401638"/>
          </a:xfrm>
          <a:prstGeom prst="rect">
            <a:avLst/>
          </a:prstGeom>
          <a:noFill/>
          <a:ln w="9525">
            <a:noFill/>
            <a:miter lim="800000"/>
            <a:headEnd/>
            <a:tailEnd/>
          </a:ln>
        </p:spPr>
      </p:pic>
      <p:pic>
        <p:nvPicPr>
          <p:cNvPr id="12" name="Picture 7"/>
          <p:cNvPicPr>
            <a:picLocks noChangeAspect="1" noChangeArrowheads="1"/>
          </p:cNvPicPr>
          <p:nvPr/>
        </p:nvPicPr>
        <p:blipFill>
          <a:blip r:embed="rId4" cstate="print"/>
          <a:srcRect/>
          <a:stretch>
            <a:fillRect/>
          </a:stretch>
        </p:blipFill>
        <p:spPr bwMode="auto">
          <a:xfrm>
            <a:off x="7922418" y="1371600"/>
            <a:ext cx="916782" cy="838200"/>
          </a:xfrm>
          <a:prstGeom prst="rect">
            <a:avLst/>
          </a:prstGeom>
          <a:noFill/>
          <a:ln w="19050" cap="flat" cmpd="sng" algn="ctr">
            <a:noFill/>
            <a:prstDash val="solid"/>
            <a:miter lim="800000"/>
            <a:headEnd/>
            <a:tailEnd/>
          </a:ln>
          <a:effec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fld id="{C3E26A4A-EB41-42F9-9934-634D34DAE9CD}" type="slidenum">
              <a:rPr lang="es-ES_tradnl" altLang="en-US"/>
              <a:pPr>
                <a:defRPr/>
              </a:pPr>
              <a:t>3</a:t>
            </a:fld>
            <a:endParaRPr lang="es-ES_tradnl" altLang="en-US"/>
          </a:p>
        </p:txBody>
      </p:sp>
      <p:sp>
        <p:nvSpPr>
          <p:cNvPr id="5" name="4 Marcador de pie de página"/>
          <p:cNvSpPr>
            <a:spLocks noGrp="1"/>
          </p:cNvSpPr>
          <p:nvPr>
            <p:ph type="ftr" sz="quarter" idx="11"/>
          </p:nvPr>
        </p:nvSpPr>
        <p:spPr/>
        <p:txBody>
          <a:bodyPr/>
          <a:lstStyle/>
          <a:p>
            <a:pPr>
              <a:defRPr/>
            </a:pPr>
            <a:r>
              <a:rPr lang="en-US" altLang="en-US" smtClean="0"/>
              <a:t>DEPFET Workshop ,27th  Januray  '10,   I. Vila</a:t>
            </a:r>
            <a:endParaRPr lang="es-ES_tradnl" altLang="en-US"/>
          </a:p>
        </p:txBody>
      </p:sp>
      <p:sp>
        <p:nvSpPr>
          <p:cNvPr id="7172" name="Rectangle 2"/>
          <p:cNvSpPr>
            <a:spLocks noGrp="1" noChangeArrowheads="1"/>
          </p:cNvSpPr>
          <p:nvPr>
            <p:ph type="title"/>
          </p:nvPr>
        </p:nvSpPr>
        <p:spPr/>
        <p:txBody>
          <a:bodyPr/>
          <a:lstStyle/>
          <a:p>
            <a:pPr eaLnBrk="1" hangingPunct="1"/>
            <a:r>
              <a:rPr lang="en-US" sz="3600" dirty="0" smtClean="0"/>
              <a:t>Outline</a:t>
            </a:r>
          </a:p>
        </p:txBody>
      </p:sp>
      <p:sp>
        <p:nvSpPr>
          <p:cNvPr id="7173" name="Rectangle 3"/>
          <p:cNvSpPr>
            <a:spLocks noGrp="1" noChangeArrowheads="1"/>
          </p:cNvSpPr>
          <p:nvPr>
            <p:ph type="body" idx="1"/>
          </p:nvPr>
        </p:nvSpPr>
        <p:spPr>
          <a:xfrm>
            <a:off x="381000" y="1219200"/>
            <a:ext cx="8763000" cy="4572000"/>
          </a:xfrm>
        </p:spPr>
        <p:txBody>
          <a:bodyPr/>
          <a:lstStyle/>
          <a:p>
            <a:pPr eaLnBrk="1" hangingPunct="1"/>
            <a:r>
              <a:rPr lang="en-US" sz="4000" dirty="0" smtClean="0"/>
              <a:t> R&amp;D on Fiber Optics Sensors for HEP.</a:t>
            </a:r>
          </a:p>
          <a:p>
            <a:pPr lvl="1" eaLnBrk="1" hangingPunct="1"/>
            <a:r>
              <a:rPr lang="en-US" sz="3600" dirty="0" smtClean="0"/>
              <a:t>Reliability and  response reproducibility (</a:t>
            </a:r>
            <a:r>
              <a:rPr lang="en-US" sz="3600" dirty="0" err="1" smtClean="0"/>
              <a:t>T,</a:t>
            </a:r>
            <a:r>
              <a:rPr lang="en-US" sz="3600" dirty="0" err="1" smtClean="0">
                <a:latin typeface="Symbol" pitchFamily="18" charset="2"/>
              </a:rPr>
              <a:t>e</a:t>
            </a:r>
            <a:r>
              <a:rPr lang="en-US" sz="3600" dirty="0" smtClean="0"/>
              <a:t>). </a:t>
            </a:r>
          </a:p>
          <a:p>
            <a:pPr lvl="1" eaLnBrk="1" hangingPunct="1"/>
            <a:r>
              <a:rPr lang="en-US" sz="3600" dirty="0" smtClean="0"/>
              <a:t>Embedding and bonding of the sensors.</a:t>
            </a:r>
          </a:p>
          <a:p>
            <a:pPr lvl="1" eaLnBrk="1" hangingPunct="1"/>
            <a:r>
              <a:rPr lang="en-US" sz="3600" dirty="0" smtClean="0"/>
              <a:t>Radiation resistance.</a:t>
            </a:r>
          </a:p>
          <a:p>
            <a:pPr lvl="1" eaLnBrk="1" hangingPunct="1"/>
            <a:r>
              <a:rPr lang="en-US" sz="3600" dirty="0" smtClean="0"/>
              <a:t>A displacement sensor base on FBG</a:t>
            </a:r>
          </a:p>
          <a:p>
            <a:pPr eaLnBrk="1" hangingPunct="1"/>
            <a:endParaRPr lang="en-US" sz="32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Brief Summary</a:t>
            </a:r>
            <a:endParaRPr lang="en-US" dirty="0"/>
          </a:p>
        </p:txBody>
      </p:sp>
      <p:sp>
        <p:nvSpPr>
          <p:cNvPr id="3" name="2 Marcador de texto"/>
          <p:cNvSpPr>
            <a:spLocks noGrp="1"/>
          </p:cNvSpPr>
          <p:nvPr>
            <p:ph type="body" sz="half" idx="1"/>
          </p:nvPr>
        </p:nvSpPr>
        <p:spPr>
          <a:xfrm>
            <a:off x="457200" y="1600200"/>
            <a:ext cx="8229600" cy="4530725"/>
          </a:xfrm>
        </p:spPr>
        <p:txBody>
          <a:bodyPr/>
          <a:lstStyle/>
          <a:p>
            <a:r>
              <a:rPr lang="en-US" sz="3600" dirty="0" smtClean="0"/>
              <a:t>IR-Transparent sensors almost ready.</a:t>
            </a:r>
          </a:p>
          <a:p>
            <a:r>
              <a:rPr lang="en-US" sz="3600" dirty="0" smtClean="0"/>
              <a:t>Thin sensors with DML and Integrated PA production starting before the end of the year.</a:t>
            </a:r>
          </a:p>
          <a:p>
            <a:r>
              <a:rPr lang="en-US" sz="3600" dirty="0" smtClean="0"/>
              <a:t>OFS R&amp;D program still to be better defined / still on market survey phase.</a:t>
            </a:r>
            <a:endParaRPr lang="en-US" sz="3600" dirty="0"/>
          </a:p>
        </p:txBody>
      </p:sp>
      <p:sp>
        <p:nvSpPr>
          <p:cNvPr id="6" name="5 Marcador de número de diapositiva"/>
          <p:cNvSpPr>
            <a:spLocks noGrp="1"/>
          </p:cNvSpPr>
          <p:nvPr>
            <p:ph type="sldNum" sz="quarter" idx="10"/>
          </p:nvPr>
        </p:nvSpPr>
        <p:spPr/>
        <p:txBody>
          <a:bodyPr/>
          <a:lstStyle/>
          <a:p>
            <a:pPr>
              <a:defRPr/>
            </a:pPr>
            <a:fld id="{1EF979FB-A789-4B9B-9AF5-AE19CF1BE42B}" type="slidenum">
              <a:rPr lang="es-ES_tradnl" altLang="en-US" smtClean="0"/>
              <a:pPr>
                <a:defRPr/>
              </a:pPr>
              <a:t>30</a:t>
            </a:fld>
            <a:endParaRPr lang="es-ES_tradnl" altLang="en-US"/>
          </a:p>
        </p:txBody>
      </p:sp>
      <p:sp>
        <p:nvSpPr>
          <p:cNvPr id="7" name="6 Marcador de pie de página"/>
          <p:cNvSpPr>
            <a:spLocks noGrp="1"/>
          </p:cNvSpPr>
          <p:nvPr>
            <p:ph type="ftr" sz="quarter" idx="11"/>
          </p:nvPr>
        </p:nvSpPr>
        <p:spPr/>
        <p:txBody>
          <a:bodyPr/>
          <a:lstStyle/>
          <a:p>
            <a:pPr>
              <a:defRPr/>
            </a:pPr>
            <a:r>
              <a:rPr lang="en-US" altLang="en-US" smtClean="0"/>
              <a:t>DEPFET Workshop ,27th  Januray  '10,   I. Vila</a:t>
            </a:r>
            <a:endParaRPr lang="es-ES_tradnl" altLang="en-US"/>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3 Marcador de pie de página"/>
          <p:cNvSpPr>
            <a:spLocks noGrp="1"/>
          </p:cNvSpPr>
          <p:nvPr>
            <p:ph type="ftr" sz="quarter" idx="11"/>
          </p:nvPr>
        </p:nvSpPr>
        <p:spPr>
          <a:xfrm>
            <a:off x="8653463" y="6362700"/>
            <a:ext cx="533400" cy="457200"/>
          </a:xfrm>
        </p:spPr>
        <p:txBody>
          <a:bodyPr/>
          <a:lstStyle/>
          <a:p>
            <a:pPr algn="ctr">
              <a:defRPr/>
            </a:pPr>
            <a:r>
              <a:rPr lang="en-US" altLang="en-US" smtClean="0"/>
              <a:t>DEPFET Workshop ,27th  Januray  '10,   I. Vila</a:t>
            </a:r>
            <a:endParaRPr lang="es-ES_tradnl" altLang="en-US"/>
          </a:p>
        </p:txBody>
      </p:sp>
      <p:sp>
        <p:nvSpPr>
          <p:cNvPr id="7" name="4 Marcador de número de diapositiva"/>
          <p:cNvSpPr>
            <a:spLocks noGrp="1"/>
          </p:cNvSpPr>
          <p:nvPr>
            <p:ph type="sldNum" sz="quarter" idx="10"/>
          </p:nvPr>
        </p:nvSpPr>
        <p:spPr>
          <a:xfrm>
            <a:off x="1308100" y="6667500"/>
            <a:ext cx="7086600" cy="152400"/>
          </a:xfrm>
        </p:spPr>
        <p:txBody>
          <a:bodyPr/>
          <a:lstStyle/>
          <a:p>
            <a:pPr algn="r">
              <a:defRPr/>
            </a:pPr>
            <a:fld id="{4FC45CD6-7CF0-45A7-936F-40E28EEE1916}" type="slidenum">
              <a:rPr lang="es-ES_tradnl" altLang="en-US" smtClean="0"/>
              <a:pPr algn="r">
                <a:defRPr/>
              </a:pPr>
              <a:t>31</a:t>
            </a:fld>
            <a:endParaRPr lang="es-ES_tradnl" altLang="en-US" smtClean="0"/>
          </a:p>
        </p:txBody>
      </p:sp>
      <p:sp>
        <p:nvSpPr>
          <p:cNvPr id="24580" name="Rectangle 2"/>
          <p:cNvSpPr>
            <a:spLocks noGrp="1" noChangeArrowheads="1"/>
          </p:cNvSpPr>
          <p:nvPr>
            <p:ph type="title"/>
          </p:nvPr>
        </p:nvSpPr>
        <p:spPr/>
        <p:txBody>
          <a:bodyPr/>
          <a:lstStyle/>
          <a:p>
            <a:r>
              <a:rPr lang="en-US" smtClean="0"/>
              <a:t>Naïve FEA model</a:t>
            </a:r>
          </a:p>
        </p:txBody>
      </p:sp>
      <p:sp>
        <p:nvSpPr>
          <p:cNvPr id="24581" name="Rectangle 3"/>
          <p:cNvSpPr>
            <a:spLocks noGrp="1" noChangeArrowheads="1"/>
          </p:cNvSpPr>
          <p:nvPr>
            <p:ph type="body" idx="1"/>
          </p:nvPr>
        </p:nvSpPr>
        <p:spPr>
          <a:xfrm>
            <a:off x="304800" y="1066800"/>
            <a:ext cx="8382000" cy="1219200"/>
          </a:xfrm>
        </p:spPr>
        <p:txBody>
          <a:bodyPr/>
          <a:lstStyle/>
          <a:p>
            <a:pPr>
              <a:lnSpc>
                <a:spcPct val="80000"/>
              </a:lnSpc>
              <a:buFont typeface="Wingdings" pitchFamily="2" charset="2"/>
              <a:buNone/>
            </a:pPr>
            <a:r>
              <a:rPr lang="en-US" sz="1900" smtClean="0"/>
              <a:t>Simple Geometry with frame + thinned area.</a:t>
            </a:r>
          </a:p>
          <a:p>
            <a:pPr>
              <a:lnSpc>
                <a:spcPct val="80000"/>
              </a:lnSpc>
              <a:buFont typeface="Wingdings" pitchFamily="2" charset="2"/>
              <a:buNone/>
            </a:pPr>
            <a:r>
              <a:rPr lang="en-US" sz="1900" smtClean="0"/>
              <a:t>Support: Four corners fixed.</a:t>
            </a:r>
          </a:p>
          <a:p>
            <a:pPr>
              <a:lnSpc>
                <a:spcPct val="80000"/>
              </a:lnSpc>
              <a:buFont typeface="Wingdings" pitchFamily="2" charset="2"/>
              <a:buNone/>
            </a:pPr>
            <a:r>
              <a:rPr lang="en-US" sz="1900" smtClean="0"/>
              <a:t>All Silicon structure			</a:t>
            </a:r>
          </a:p>
          <a:p>
            <a:pPr>
              <a:lnSpc>
                <a:spcPct val="80000"/>
              </a:lnSpc>
              <a:buFont typeface="Wingdings" pitchFamily="2" charset="2"/>
              <a:buNone/>
            </a:pPr>
            <a:r>
              <a:rPr lang="en-US" sz="1900" smtClean="0"/>
              <a:t>Measured dummy structure shows 20 um bow</a:t>
            </a:r>
          </a:p>
        </p:txBody>
      </p:sp>
      <p:pic>
        <p:nvPicPr>
          <p:cNvPr id="24582" name="Picture 4"/>
          <p:cNvPicPr>
            <a:picLocks noChangeAspect="1" noChangeArrowheads="1"/>
          </p:cNvPicPr>
          <p:nvPr/>
        </p:nvPicPr>
        <p:blipFill>
          <a:blip r:embed="rId3" cstate="print"/>
          <a:srcRect/>
          <a:stretch>
            <a:fillRect/>
          </a:stretch>
        </p:blipFill>
        <p:spPr bwMode="auto">
          <a:xfrm>
            <a:off x="152400" y="2482850"/>
            <a:ext cx="4876800" cy="3460750"/>
          </a:xfrm>
          <a:prstGeom prst="rect">
            <a:avLst/>
          </a:prstGeom>
          <a:noFill/>
          <a:ln w="19050" algn="ctr">
            <a:noFill/>
            <a:miter lim="800000"/>
            <a:headEnd/>
            <a:tailEnd/>
          </a:ln>
        </p:spPr>
      </p:pic>
      <p:pic>
        <p:nvPicPr>
          <p:cNvPr id="24583" name="Picture 5"/>
          <p:cNvPicPr>
            <a:picLocks noChangeAspect="1" noChangeArrowheads="1"/>
          </p:cNvPicPr>
          <p:nvPr/>
        </p:nvPicPr>
        <p:blipFill>
          <a:blip r:embed="rId4" cstate="print"/>
          <a:srcRect/>
          <a:stretch>
            <a:fillRect/>
          </a:stretch>
        </p:blipFill>
        <p:spPr bwMode="auto">
          <a:xfrm>
            <a:off x="5029200" y="3276600"/>
            <a:ext cx="3733800" cy="2212975"/>
          </a:xfrm>
          <a:prstGeom prst="rect">
            <a:avLst/>
          </a:prstGeom>
          <a:noFill/>
          <a:ln w="19050" algn="ctr">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3 Marcador de pie de página"/>
          <p:cNvSpPr>
            <a:spLocks noGrp="1"/>
          </p:cNvSpPr>
          <p:nvPr>
            <p:ph type="ftr" sz="quarter" idx="11"/>
          </p:nvPr>
        </p:nvSpPr>
        <p:spPr>
          <a:xfrm>
            <a:off x="8653463" y="6362700"/>
            <a:ext cx="533400" cy="457200"/>
          </a:xfrm>
        </p:spPr>
        <p:txBody>
          <a:bodyPr/>
          <a:lstStyle/>
          <a:p>
            <a:pPr algn="ctr">
              <a:defRPr/>
            </a:pPr>
            <a:r>
              <a:rPr lang="en-US" altLang="en-US" smtClean="0"/>
              <a:t>DEPFET Workshop ,27th  Januray  '10,   I. Vila</a:t>
            </a:r>
            <a:endParaRPr lang="es-ES_tradnl" altLang="en-US"/>
          </a:p>
        </p:txBody>
      </p:sp>
      <p:sp>
        <p:nvSpPr>
          <p:cNvPr id="7" name="4 Marcador de número de diapositiva"/>
          <p:cNvSpPr>
            <a:spLocks noGrp="1"/>
          </p:cNvSpPr>
          <p:nvPr>
            <p:ph type="sldNum" sz="quarter" idx="10"/>
          </p:nvPr>
        </p:nvSpPr>
        <p:spPr>
          <a:xfrm>
            <a:off x="1308100" y="6667500"/>
            <a:ext cx="7086600" cy="152400"/>
          </a:xfrm>
        </p:spPr>
        <p:txBody>
          <a:bodyPr/>
          <a:lstStyle/>
          <a:p>
            <a:pPr algn="r">
              <a:defRPr/>
            </a:pPr>
            <a:fld id="{492BEBE3-5778-4604-99B1-DEFE2FEE18E7}" type="slidenum">
              <a:rPr lang="es-ES_tradnl" altLang="en-US" smtClean="0"/>
              <a:pPr algn="r">
                <a:defRPr/>
              </a:pPr>
              <a:t>32</a:t>
            </a:fld>
            <a:endParaRPr lang="es-ES_tradnl" altLang="en-US" smtClean="0"/>
          </a:p>
        </p:txBody>
      </p:sp>
      <p:sp>
        <p:nvSpPr>
          <p:cNvPr id="25604" name="Rectangle 7"/>
          <p:cNvSpPr>
            <a:spLocks noGrp="1" noChangeArrowheads="1"/>
          </p:cNvSpPr>
          <p:nvPr>
            <p:ph type="title"/>
          </p:nvPr>
        </p:nvSpPr>
        <p:spPr/>
        <p:txBody>
          <a:bodyPr/>
          <a:lstStyle/>
          <a:p>
            <a:r>
              <a:rPr lang="en-US" smtClean="0"/>
              <a:t>Naïve FEA: gravitational bend</a:t>
            </a:r>
          </a:p>
        </p:txBody>
      </p:sp>
      <p:pic>
        <p:nvPicPr>
          <p:cNvPr id="25605" name="Picture 8"/>
          <p:cNvPicPr>
            <a:picLocks noGrp="1" noChangeAspect="1" noChangeArrowheads="1"/>
          </p:cNvPicPr>
          <p:nvPr>
            <p:ph type="body" idx="1"/>
          </p:nvPr>
        </p:nvPicPr>
        <p:blipFill>
          <a:blip r:embed="rId3" cstate="print"/>
          <a:srcRect/>
          <a:stretch>
            <a:fillRect/>
          </a:stretch>
        </p:blipFill>
        <p:spPr>
          <a:xfrm>
            <a:off x="457200" y="3119438"/>
            <a:ext cx="8229600" cy="1492250"/>
          </a:xfrm>
        </p:spPr>
      </p:pic>
      <p:pic>
        <p:nvPicPr>
          <p:cNvPr id="25606" name="Picture 6"/>
          <p:cNvPicPr>
            <a:picLocks noChangeAspect="1" noChangeArrowheads="1"/>
          </p:cNvPicPr>
          <p:nvPr/>
        </p:nvPicPr>
        <p:blipFill>
          <a:blip r:embed="rId4" cstate="print"/>
          <a:srcRect/>
          <a:stretch>
            <a:fillRect/>
          </a:stretch>
        </p:blipFill>
        <p:spPr bwMode="auto">
          <a:xfrm>
            <a:off x="0" y="4800600"/>
            <a:ext cx="9099550" cy="693738"/>
          </a:xfrm>
          <a:prstGeom prst="rect">
            <a:avLst/>
          </a:prstGeom>
          <a:noFill/>
          <a:ln w="19050" algn="ctr">
            <a:noFill/>
            <a:miter lim="800000"/>
            <a:headEnd/>
            <a:tailEnd/>
          </a:ln>
        </p:spPr>
      </p:pic>
      <p:sp>
        <p:nvSpPr>
          <p:cNvPr id="25607" name="Rectangle 9"/>
          <p:cNvSpPr>
            <a:spLocks noChangeArrowheads="1"/>
          </p:cNvSpPr>
          <p:nvPr/>
        </p:nvSpPr>
        <p:spPr bwMode="auto">
          <a:xfrm>
            <a:off x="304800" y="1219200"/>
            <a:ext cx="8382000" cy="1219200"/>
          </a:xfrm>
          <a:prstGeom prst="rect">
            <a:avLst/>
          </a:prstGeom>
          <a:noFill/>
          <a:ln w="9525">
            <a:noFill/>
            <a:miter lim="800000"/>
            <a:headEnd/>
            <a:tailEnd/>
          </a:ln>
        </p:spPr>
        <p:txBody>
          <a:bodyPr/>
          <a:lstStyle/>
          <a:p>
            <a:pPr marL="342900" indent="-342900" algn="l">
              <a:buClr>
                <a:srgbClr val="0E3E58"/>
              </a:buClr>
              <a:buSzPct val="65000"/>
            </a:pPr>
            <a:r>
              <a:rPr lang="en-US" sz="2900" i="0">
                <a:solidFill>
                  <a:srgbClr val="0E3E58"/>
                </a:solidFill>
              </a:rPr>
              <a:t>Gravity parallel to Z axis</a:t>
            </a:r>
          </a:p>
          <a:p>
            <a:pPr marL="342900" indent="-342900" algn="l">
              <a:buClr>
                <a:srgbClr val="0E3E58"/>
              </a:buClr>
              <a:buSzPct val="65000"/>
            </a:pPr>
            <a:r>
              <a:rPr lang="en-US" sz="2900" i="0">
                <a:solidFill>
                  <a:srgbClr val="0E3E58"/>
                </a:solidFill>
              </a:rPr>
              <a:t>Deformation in Z direction</a:t>
            </a:r>
          </a:p>
          <a:p>
            <a:pPr marL="342900" indent="-342900" algn="l">
              <a:buClr>
                <a:srgbClr val="0E3E58"/>
              </a:buClr>
              <a:buSzPct val="65000"/>
            </a:pPr>
            <a:r>
              <a:rPr lang="en-US" sz="2900" i="0">
                <a:solidFill>
                  <a:srgbClr val="0E3E58"/>
                </a:solidFill>
              </a:rPr>
              <a:t>Max deformation 12 um</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3 Marcador de pie de página"/>
          <p:cNvSpPr>
            <a:spLocks noGrp="1"/>
          </p:cNvSpPr>
          <p:nvPr>
            <p:ph type="ftr" sz="quarter" idx="11"/>
          </p:nvPr>
        </p:nvSpPr>
        <p:spPr>
          <a:xfrm>
            <a:off x="8653463" y="6362700"/>
            <a:ext cx="533400" cy="457200"/>
          </a:xfrm>
        </p:spPr>
        <p:txBody>
          <a:bodyPr/>
          <a:lstStyle/>
          <a:p>
            <a:pPr algn="ctr">
              <a:defRPr/>
            </a:pPr>
            <a:r>
              <a:rPr lang="en-US" altLang="en-US" smtClean="0"/>
              <a:t>DEPFET Workshop ,27th  Januray  '10,   I. Vila</a:t>
            </a:r>
            <a:endParaRPr lang="es-ES_tradnl" altLang="en-US"/>
          </a:p>
        </p:txBody>
      </p:sp>
      <p:sp>
        <p:nvSpPr>
          <p:cNvPr id="9" name="4 Marcador de número de diapositiva"/>
          <p:cNvSpPr>
            <a:spLocks noGrp="1"/>
          </p:cNvSpPr>
          <p:nvPr>
            <p:ph type="sldNum" sz="quarter" idx="10"/>
          </p:nvPr>
        </p:nvSpPr>
        <p:spPr>
          <a:xfrm>
            <a:off x="1308100" y="6667500"/>
            <a:ext cx="7086600" cy="152400"/>
          </a:xfrm>
        </p:spPr>
        <p:txBody>
          <a:bodyPr/>
          <a:lstStyle/>
          <a:p>
            <a:pPr algn="r">
              <a:defRPr/>
            </a:pPr>
            <a:fld id="{9ED5E631-84B4-480D-971A-12C32A319171}" type="slidenum">
              <a:rPr lang="es-ES_tradnl" altLang="en-US" smtClean="0"/>
              <a:pPr algn="r">
                <a:defRPr/>
              </a:pPr>
              <a:t>33</a:t>
            </a:fld>
            <a:endParaRPr lang="es-ES_tradnl" altLang="en-US" smtClean="0"/>
          </a:p>
        </p:txBody>
      </p:sp>
      <p:sp>
        <p:nvSpPr>
          <p:cNvPr id="26628" name="Rectangle 2"/>
          <p:cNvSpPr>
            <a:spLocks noGrp="1" noChangeArrowheads="1"/>
          </p:cNvSpPr>
          <p:nvPr>
            <p:ph type="title"/>
          </p:nvPr>
        </p:nvSpPr>
        <p:spPr/>
        <p:txBody>
          <a:bodyPr/>
          <a:lstStyle/>
          <a:p>
            <a:r>
              <a:rPr lang="en-US" smtClean="0"/>
              <a:t>Naïve FEA: Longitudinal (X) strain</a:t>
            </a:r>
          </a:p>
        </p:txBody>
      </p:sp>
      <p:pic>
        <p:nvPicPr>
          <p:cNvPr id="26629" name="Picture 4"/>
          <p:cNvPicPr>
            <a:picLocks noGrp="1" noChangeAspect="1" noChangeArrowheads="1"/>
          </p:cNvPicPr>
          <p:nvPr>
            <p:ph type="body" idx="1"/>
          </p:nvPr>
        </p:nvPicPr>
        <p:blipFill>
          <a:blip r:embed="rId3" cstate="print"/>
          <a:srcRect/>
          <a:stretch>
            <a:fillRect/>
          </a:stretch>
        </p:blipFill>
        <p:spPr>
          <a:xfrm>
            <a:off x="3352800" y="3505200"/>
            <a:ext cx="5332413" cy="2170113"/>
          </a:xfrm>
          <a:noFill/>
        </p:spPr>
      </p:pic>
      <p:pic>
        <p:nvPicPr>
          <p:cNvPr id="26630" name="Picture 5"/>
          <p:cNvPicPr>
            <a:picLocks noChangeAspect="1" noChangeArrowheads="1"/>
          </p:cNvPicPr>
          <p:nvPr/>
        </p:nvPicPr>
        <p:blipFill>
          <a:blip r:embed="rId4" cstate="print"/>
          <a:srcRect/>
          <a:stretch>
            <a:fillRect/>
          </a:stretch>
        </p:blipFill>
        <p:spPr bwMode="auto">
          <a:xfrm>
            <a:off x="3429000" y="5943600"/>
            <a:ext cx="5334000" cy="444500"/>
          </a:xfrm>
          <a:prstGeom prst="rect">
            <a:avLst/>
          </a:prstGeom>
          <a:noFill/>
          <a:ln w="19050" algn="ctr">
            <a:noFill/>
            <a:miter lim="800000"/>
            <a:headEnd/>
            <a:tailEnd/>
          </a:ln>
        </p:spPr>
      </p:pic>
      <p:pic>
        <p:nvPicPr>
          <p:cNvPr id="26631" name="Picture 6"/>
          <p:cNvPicPr>
            <a:picLocks noChangeAspect="1" noChangeArrowheads="1"/>
          </p:cNvPicPr>
          <p:nvPr/>
        </p:nvPicPr>
        <p:blipFill>
          <a:blip r:embed="rId5" cstate="print"/>
          <a:srcRect/>
          <a:stretch>
            <a:fillRect/>
          </a:stretch>
        </p:blipFill>
        <p:spPr bwMode="auto">
          <a:xfrm>
            <a:off x="381000" y="838200"/>
            <a:ext cx="5559425" cy="2546350"/>
          </a:xfrm>
          <a:prstGeom prst="rect">
            <a:avLst/>
          </a:prstGeom>
          <a:noFill/>
          <a:ln w="9525">
            <a:noFill/>
            <a:miter lim="800000"/>
            <a:headEnd/>
            <a:tailEnd/>
          </a:ln>
        </p:spPr>
      </p:pic>
      <p:sp>
        <p:nvSpPr>
          <p:cNvPr id="26632" name="Rectangle 7"/>
          <p:cNvSpPr>
            <a:spLocks noChangeArrowheads="1"/>
          </p:cNvSpPr>
          <p:nvPr/>
        </p:nvSpPr>
        <p:spPr bwMode="auto">
          <a:xfrm>
            <a:off x="6477000" y="1219200"/>
            <a:ext cx="2057400" cy="1219200"/>
          </a:xfrm>
          <a:prstGeom prst="rect">
            <a:avLst/>
          </a:prstGeom>
          <a:noFill/>
          <a:ln w="9525">
            <a:noFill/>
            <a:miter lim="800000"/>
            <a:headEnd/>
            <a:tailEnd/>
          </a:ln>
        </p:spPr>
        <p:txBody>
          <a:bodyPr/>
          <a:lstStyle/>
          <a:p>
            <a:pPr marL="342900" indent="-342900" algn="l">
              <a:buClr>
                <a:srgbClr val="0E3E58"/>
              </a:buClr>
              <a:buSzPct val="65000"/>
            </a:pPr>
            <a:r>
              <a:rPr lang="en-US" sz="2900" i="0">
                <a:solidFill>
                  <a:srgbClr val="0E3E58"/>
                </a:solidFill>
              </a:rPr>
              <a:t>Top surface </a:t>
            </a:r>
          </a:p>
        </p:txBody>
      </p:sp>
      <p:pic>
        <p:nvPicPr>
          <p:cNvPr id="26633" name="Picture 10" descr="\epsilon = \frac{\text{extension}}{\text{original length}}"/>
          <p:cNvPicPr>
            <a:picLocks noChangeAspect="1" noChangeArrowheads="1"/>
          </p:cNvPicPr>
          <p:nvPr/>
        </p:nvPicPr>
        <p:blipFill>
          <a:blip r:embed="rId6" cstate="print"/>
          <a:srcRect/>
          <a:stretch>
            <a:fillRect/>
          </a:stretch>
        </p:blipFill>
        <p:spPr bwMode="auto">
          <a:xfrm>
            <a:off x="228600" y="4191000"/>
            <a:ext cx="2438400" cy="720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3 Marcador de pie de página"/>
          <p:cNvSpPr>
            <a:spLocks noGrp="1"/>
          </p:cNvSpPr>
          <p:nvPr>
            <p:ph type="ftr" sz="quarter" idx="11"/>
          </p:nvPr>
        </p:nvSpPr>
        <p:spPr>
          <a:xfrm>
            <a:off x="8653463" y="6362700"/>
            <a:ext cx="533400" cy="457200"/>
          </a:xfrm>
        </p:spPr>
        <p:txBody>
          <a:bodyPr/>
          <a:lstStyle/>
          <a:p>
            <a:pPr algn="ctr">
              <a:defRPr/>
            </a:pPr>
            <a:r>
              <a:rPr lang="en-US" altLang="en-US" smtClean="0"/>
              <a:t>DEPFET Workshop ,27th  Januray  '10,   I. Vila</a:t>
            </a:r>
            <a:endParaRPr lang="es-ES_tradnl" altLang="en-US"/>
          </a:p>
        </p:txBody>
      </p:sp>
      <p:sp>
        <p:nvSpPr>
          <p:cNvPr id="9" name="4 Marcador de número de diapositiva"/>
          <p:cNvSpPr>
            <a:spLocks noGrp="1"/>
          </p:cNvSpPr>
          <p:nvPr>
            <p:ph type="sldNum" sz="quarter" idx="10"/>
          </p:nvPr>
        </p:nvSpPr>
        <p:spPr>
          <a:xfrm>
            <a:off x="1308100" y="6667500"/>
            <a:ext cx="7086600" cy="152400"/>
          </a:xfrm>
        </p:spPr>
        <p:txBody>
          <a:bodyPr/>
          <a:lstStyle/>
          <a:p>
            <a:pPr algn="r">
              <a:defRPr/>
            </a:pPr>
            <a:fld id="{39EB114F-2A35-4C63-B0DA-F99FDF7A8D76}" type="slidenum">
              <a:rPr lang="es-ES_tradnl" altLang="en-US" smtClean="0"/>
              <a:pPr algn="r">
                <a:defRPr/>
              </a:pPr>
              <a:t>34</a:t>
            </a:fld>
            <a:endParaRPr lang="es-ES_tradnl" altLang="en-US" smtClean="0"/>
          </a:p>
        </p:txBody>
      </p:sp>
      <p:sp>
        <p:nvSpPr>
          <p:cNvPr id="27652" name="Rectangle 2"/>
          <p:cNvSpPr>
            <a:spLocks noGrp="1" noChangeArrowheads="1"/>
          </p:cNvSpPr>
          <p:nvPr>
            <p:ph type="title"/>
          </p:nvPr>
        </p:nvSpPr>
        <p:spPr/>
        <p:txBody>
          <a:bodyPr/>
          <a:lstStyle/>
          <a:p>
            <a:r>
              <a:rPr lang="en-US" smtClean="0"/>
              <a:t>Naïve FEA: Transversal (Y) strain</a:t>
            </a:r>
          </a:p>
        </p:txBody>
      </p:sp>
      <p:sp>
        <p:nvSpPr>
          <p:cNvPr id="27653" name="Rectangle 3"/>
          <p:cNvSpPr>
            <a:spLocks noGrp="1" noChangeArrowheads="1"/>
          </p:cNvSpPr>
          <p:nvPr>
            <p:ph type="body" idx="1"/>
          </p:nvPr>
        </p:nvSpPr>
        <p:spPr>
          <a:xfrm>
            <a:off x="444500" y="838200"/>
            <a:ext cx="8318500" cy="685800"/>
          </a:xfrm>
        </p:spPr>
        <p:txBody>
          <a:bodyPr/>
          <a:lstStyle/>
          <a:p>
            <a:endParaRPr lang="en-US" smtClean="0"/>
          </a:p>
        </p:txBody>
      </p:sp>
      <p:pic>
        <p:nvPicPr>
          <p:cNvPr id="27654" name="Picture 4"/>
          <p:cNvPicPr>
            <a:picLocks noChangeAspect="1" noChangeArrowheads="1"/>
          </p:cNvPicPr>
          <p:nvPr/>
        </p:nvPicPr>
        <p:blipFill>
          <a:blip r:embed="rId3" cstate="print"/>
          <a:srcRect/>
          <a:stretch>
            <a:fillRect/>
          </a:stretch>
        </p:blipFill>
        <p:spPr bwMode="auto">
          <a:xfrm>
            <a:off x="304800" y="1447800"/>
            <a:ext cx="6419850" cy="1265238"/>
          </a:xfrm>
          <a:prstGeom prst="rect">
            <a:avLst/>
          </a:prstGeom>
          <a:noFill/>
          <a:ln w="19050" algn="ctr">
            <a:noFill/>
            <a:miter lim="800000"/>
            <a:headEnd/>
            <a:tailEnd/>
          </a:ln>
        </p:spPr>
      </p:pic>
      <p:pic>
        <p:nvPicPr>
          <p:cNvPr id="27655" name="Picture 5"/>
          <p:cNvPicPr>
            <a:picLocks noChangeAspect="1" noChangeArrowheads="1"/>
          </p:cNvPicPr>
          <p:nvPr/>
        </p:nvPicPr>
        <p:blipFill>
          <a:blip r:embed="rId4" cstate="print"/>
          <a:srcRect/>
          <a:stretch>
            <a:fillRect/>
          </a:stretch>
        </p:blipFill>
        <p:spPr bwMode="auto">
          <a:xfrm>
            <a:off x="309563" y="2519363"/>
            <a:ext cx="6700837" cy="528637"/>
          </a:xfrm>
          <a:prstGeom prst="rect">
            <a:avLst/>
          </a:prstGeom>
          <a:noFill/>
          <a:ln w="19050" algn="ctr">
            <a:noFill/>
            <a:miter lim="800000"/>
            <a:headEnd/>
            <a:tailEnd/>
          </a:ln>
        </p:spPr>
      </p:pic>
      <p:pic>
        <p:nvPicPr>
          <p:cNvPr id="27656" name="Picture 6"/>
          <p:cNvPicPr>
            <a:picLocks noChangeAspect="1" noChangeArrowheads="1"/>
          </p:cNvPicPr>
          <p:nvPr/>
        </p:nvPicPr>
        <p:blipFill>
          <a:blip r:embed="rId5" cstate="print"/>
          <a:srcRect/>
          <a:stretch>
            <a:fillRect/>
          </a:stretch>
        </p:blipFill>
        <p:spPr bwMode="auto">
          <a:xfrm>
            <a:off x="2590800" y="3124200"/>
            <a:ext cx="6240463" cy="3235325"/>
          </a:xfrm>
          <a:prstGeom prst="rect">
            <a:avLst/>
          </a:prstGeom>
          <a:noFill/>
          <a:ln w="19050" algn="ctr">
            <a:noFill/>
            <a:miter lim="800000"/>
            <a:headEnd/>
            <a:tailEnd/>
          </a:ln>
        </p:spPr>
      </p:pic>
      <p:sp>
        <p:nvSpPr>
          <p:cNvPr id="27657" name="Rectangle 7"/>
          <p:cNvSpPr>
            <a:spLocks noChangeArrowheads="1"/>
          </p:cNvSpPr>
          <p:nvPr/>
        </p:nvSpPr>
        <p:spPr bwMode="auto">
          <a:xfrm>
            <a:off x="6781800" y="1600200"/>
            <a:ext cx="2057400" cy="1219200"/>
          </a:xfrm>
          <a:prstGeom prst="rect">
            <a:avLst/>
          </a:prstGeom>
          <a:noFill/>
          <a:ln w="9525">
            <a:noFill/>
            <a:miter lim="800000"/>
            <a:headEnd/>
            <a:tailEnd/>
          </a:ln>
        </p:spPr>
        <p:txBody>
          <a:bodyPr/>
          <a:lstStyle/>
          <a:p>
            <a:pPr marL="342900" indent="-342900" algn="l">
              <a:buClr>
                <a:srgbClr val="0E3E58"/>
              </a:buClr>
              <a:buSzPct val="65000"/>
            </a:pPr>
            <a:r>
              <a:rPr lang="en-US" sz="2900" i="0">
                <a:solidFill>
                  <a:srgbClr val="0E3E58"/>
                </a:solidFill>
              </a:rPr>
              <a:t>Top surface </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3 Marcador de pie de página"/>
          <p:cNvSpPr>
            <a:spLocks noGrp="1"/>
          </p:cNvSpPr>
          <p:nvPr>
            <p:ph type="ftr" sz="quarter" idx="11"/>
          </p:nvPr>
        </p:nvSpPr>
        <p:spPr>
          <a:xfrm>
            <a:off x="8653463" y="6362700"/>
            <a:ext cx="533400" cy="457200"/>
          </a:xfrm>
        </p:spPr>
        <p:txBody>
          <a:bodyPr/>
          <a:lstStyle/>
          <a:p>
            <a:pPr algn="ctr">
              <a:defRPr/>
            </a:pPr>
            <a:r>
              <a:rPr lang="en-US" altLang="en-US" smtClean="0"/>
              <a:t>DEPFET Workshop ,27th  Januray  '10,   I. Vila</a:t>
            </a:r>
            <a:endParaRPr lang="es-ES_tradnl" altLang="en-US"/>
          </a:p>
        </p:txBody>
      </p:sp>
      <p:sp>
        <p:nvSpPr>
          <p:cNvPr id="6" name="4 Marcador de número de diapositiva"/>
          <p:cNvSpPr>
            <a:spLocks noGrp="1"/>
          </p:cNvSpPr>
          <p:nvPr>
            <p:ph type="sldNum" sz="quarter" idx="10"/>
          </p:nvPr>
        </p:nvSpPr>
        <p:spPr>
          <a:xfrm>
            <a:off x="1308100" y="6667500"/>
            <a:ext cx="7086600" cy="152400"/>
          </a:xfrm>
        </p:spPr>
        <p:txBody>
          <a:bodyPr/>
          <a:lstStyle/>
          <a:p>
            <a:pPr algn="r">
              <a:defRPr/>
            </a:pPr>
            <a:fld id="{24E8E06E-8DD6-44E6-870B-02CEC47F82CA}" type="slidenum">
              <a:rPr lang="es-ES_tradnl" altLang="en-US" smtClean="0"/>
              <a:pPr algn="r">
                <a:defRPr/>
              </a:pPr>
              <a:t>35</a:t>
            </a:fld>
            <a:endParaRPr lang="es-ES_tradnl" altLang="en-US" smtClean="0"/>
          </a:p>
        </p:txBody>
      </p:sp>
      <p:sp>
        <p:nvSpPr>
          <p:cNvPr id="2054" name="Rectangle 2"/>
          <p:cNvSpPr>
            <a:spLocks noGrp="1" noChangeArrowheads="1"/>
          </p:cNvSpPr>
          <p:nvPr>
            <p:ph type="title"/>
          </p:nvPr>
        </p:nvSpPr>
        <p:spPr/>
        <p:txBody>
          <a:bodyPr/>
          <a:lstStyle/>
          <a:p>
            <a:r>
              <a:rPr lang="en-US" smtClean="0"/>
              <a:t>Naïve FEA: Strain vs. Deformation</a:t>
            </a:r>
          </a:p>
        </p:txBody>
      </p:sp>
      <p:graphicFrame>
        <p:nvGraphicFramePr>
          <p:cNvPr id="2050" name="Object 2"/>
          <p:cNvGraphicFramePr>
            <a:graphicFrameLocks noChangeAspect="1"/>
          </p:cNvGraphicFramePr>
          <p:nvPr>
            <p:ph type="body" idx="1"/>
          </p:nvPr>
        </p:nvGraphicFramePr>
        <p:xfrm>
          <a:off x="0" y="762000"/>
          <a:ext cx="4495800" cy="3014663"/>
        </p:xfrm>
        <a:graphic>
          <a:graphicData uri="http://schemas.openxmlformats.org/presentationml/2006/ole">
            <p:oleObj spid="_x0000_s2050" name="Gráfico" r:id="rId4" imgW="6391351" imgH="4286402" progId="MSGraph.Chart.8">
              <p:embed followColorScheme="full"/>
            </p:oleObj>
          </a:graphicData>
        </a:graphic>
      </p:graphicFrame>
      <p:graphicFrame>
        <p:nvGraphicFramePr>
          <p:cNvPr id="2051" name="Object 3"/>
          <p:cNvGraphicFramePr>
            <a:graphicFrameLocks noChangeAspect="1"/>
          </p:cNvGraphicFramePr>
          <p:nvPr/>
        </p:nvGraphicFramePr>
        <p:xfrm>
          <a:off x="3502025" y="2917825"/>
          <a:ext cx="5641975" cy="3787775"/>
        </p:xfrm>
        <a:graphic>
          <a:graphicData uri="http://schemas.openxmlformats.org/presentationml/2006/ole">
            <p:oleObj spid="_x0000_s2051" name="Gráfico" r:id="rId5" imgW="6381902" imgH="4295851" progId="MSGraph.Chart.8">
              <p:embed followColorScheme="full"/>
            </p:oleObj>
          </a:graphicData>
        </a:graphic>
      </p:graphicFrame>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8653463" y="6362700"/>
            <a:ext cx="533400" cy="457200"/>
          </a:xfrm>
        </p:spPr>
        <p:txBody>
          <a:bodyPr/>
          <a:lstStyle/>
          <a:p>
            <a:pPr algn="ctr">
              <a:defRPr/>
            </a:pPr>
            <a:r>
              <a:rPr lang="en-US" altLang="en-US" smtClean="0"/>
              <a:t>DEPFET Workshop ,27th  Januray  '10,   I. Vila</a:t>
            </a:r>
            <a:endParaRPr lang="es-ES_tradnl" altLang="en-US"/>
          </a:p>
        </p:txBody>
      </p:sp>
      <p:sp>
        <p:nvSpPr>
          <p:cNvPr id="5" name="4 Marcador de número de diapositiva"/>
          <p:cNvSpPr>
            <a:spLocks noGrp="1"/>
          </p:cNvSpPr>
          <p:nvPr>
            <p:ph type="sldNum" sz="quarter" idx="10"/>
          </p:nvPr>
        </p:nvSpPr>
        <p:spPr>
          <a:xfrm>
            <a:off x="1308100" y="6667500"/>
            <a:ext cx="7086600" cy="152400"/>
          </a:xfrm>
        </p:spPr>
        <p:txBody>
          <a:bodyPr/>
          <a:lstStyle/>
          <a:p>
            <a:pPr algn="r">
              <a:defRPr/>
            </a:pPr>
            <a:fld id="{FCCC9599-B941-4D87-A450-CEF094158D59}" type="slidenum">
              <a:rPr lang="es-ES_tradnl" altLang="en-US" smtClean="0"/>
              <a:pPr algn="r">
                <a:defRPr/>
              </a:pPr>
              <a:t>36</a:t>
            </a:fld>
            <a:endParaRPr lang="es-ES_tradnl" altLang="en-US" smtClean="0"/>
          </a:p>
        </p:txBody>
      </p:sp>
      <p:sp>
        <p:nvSpPr>
          <p:cNvPr id="28676" name="Rectangle 2"/>
          <p:cNvSpPr>
            <a:spLocks noGrp="1" noChangeArrowheads="1"/>
          </p:cNvSpPr>
          <p:nvPr>
            <p:ph type="title"/>
          </p:nvPr>
        </p:nvSpPr>
        <p:spPr/>
        <p:txBody>
          <a:bodyPr/>
          <a:lstStyle/>
          <a:p>
            <a:r>
              <a:rPr lang="en-US" smtClean="0"/>
              <a:t>Naïve FEA: Conclusions</a:t>
            </a:r>
          </a:p>
        </p:txBody>
      </p:sp>
      <p:sp>
        <p:nvSpPr>
          <p:cNvPr id="28677" name="Rectangle 3"/>
          <p:cNvSpPr>
            <a:spLocks noGrp="1" noChangeArrowheads="1"/>
          </p:cNvSpPr>
          <p:nvPr>
            <p:ph type="body" idx="1"/>
          </p:nvPr>
        </p:nvSpPr>
        <p:spPr/>
        <p:txBody>
          <a:bodyPr/>
          <a:lstStyle/>
          <a:p>
            <a:r>
              <a:rPr lang="en-US" smtClean="0"/>
              <a:t>Gravitation bend depends linearly with top surface strain</a:t>
            </a:r>
          </a:p>
          <a:p>
            <a:r>
              <a:rPr lang="en-US" smtClean="0"/>
              <a:t>Output values for nominal conditions:</a:t>
            </a:r>
          </a:p>
          <a:p>
            <a:pPr lvl="1"/>
            <a:r>
              <a:rPr lang="en-US" smtClean="0"/>
              <a:t>Maximum deformation of 12 um</a:t>
            </a:r>
          </a:p>
          <a:p>
            <a:pPr lvl="1"/>
            <a:r>
              <a:rPr lang="en-US" smtClean="0"/>
              <a:t>Maximum longitudinal strain about 2.5 </a:t>
            </a:r>
            <a:r>
              <a:rPr lang="en-US" smtClean="0">
                <a:latin typeface="Symbol" pitchFamily="18" charset="2"/>
              </a:rPr>
              <a:t>me </a:t>
            </a:r>
            <a:r>
              <a:rPr lang="en-US" smtClean="0"/>
              <a:t>at  the middle of the DEPFET “frame”.</a:t>
            </a:r>
            <a:endParaRPr lang="en-US" smtClean="0">
              <a:latin typeface="Symbol" pitchFamily="18" charset="2"/>
            </a:endParaRPr>
          </a:p>
          <a:p>
            <a:pPr lvl="1"/>
            <a:r>
              <a:rPr lang="en-US" smtClean="0"/>
              <a:t>Maximum transversal strain about 1 </a:t>
            </a:r>
            <a:r>
              <a:rPr lang="en-US" smtClean="0">
                <a:latin typeface="Symbol" pitchFamily="18" charset="2"/>
              </a:rPr>
              <a:t>me </a:t>
            </a:r>
            <a:r>
              <a:rPr lang="en-US" smtClean="0"/>
              <a:t>at  the middle of the DEPFET “frame”.</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3 Marcador de pie de página"/>
          <p:cNvSpPr>
            <a:spLocks noGrp="1"/>
          </p:cNvSpPr>
          <p:nvPr>
            <p:ph type="ftr" sz="quarter" idx="11"/>
          </p:nvPr>
        </p:nvSpPr>
        <p:spPr>
          <a:xfrm>
            <a:off x="8653463" y="6362700"/>
            <a:ext cx="533400" cy="457200"/>
          </a:xfrm>
        </p:spPr>
        <p:txBody>
          <a:bodyPr/>
          <a:lstStyle/>
          <a:p>
            <a:pPr algn="ctr">
              <a:defRPr/>
            </a:pPr>
            <a:r>
              <a:rPr lang="en-US" altLang="en-US" smtClean="0"/>
              <a:t>DEPFET Workshop ,27th  Januray  '10,   I. Vila</a:t>
            </a:r>
            <a:endParaRPr lang="es-ES_tradnl" altLang="en-US"/>
          </a:p>
        </p:txBody>
      </p:sp>
      <p:sp>
        <p:nvSpPr>
          <p:cNvPr id="9" name="4 Marcador de número de diapositiva"/>
          <p:cNvSpPr>
            <a:spLocks noGrp="1"/>
          </p:cNvSpPr>
          <p:nvPr>
            <p:ph type="sldNum" sz="quarter" idx="10"/>
          </p:nvPr>
        </p:nvSpPr>
        <p:spPr>
          <a:xfrm>
            <a:off x="1308100" y="6667500"/>
            <a:ext cx="7086600" cy="152400"/>
          </a:xfrm>
        </p:spPr>
        <p:txBody>
          <a:bodyPr/>
          <a:lstStyle/>
          <a:p>
            <a:pPr algn="r">
              <a:defRPr/>
            </a:pPr>
            <a:fld id="{7BEE0E0F-842B-489F-B685-470EDCC91876}" type="slidenum">
              <a:rPr lang="es-ES_tradnl" altLang="en-US" smtClean="0"/>
              <a:pPr algn="r">
                <a:defRPr/>
              </a:pPr>
              <a:t>37</a:t>
            </a:fld>
            <a:endParaRPr lang="es-ES_tradnl" altLang="en-US" smtClean="0"/>
          </a:p>
        </p:txBody>
      </p:sp>
      <p:sp>
        <p:nvSpPr>
          <p:cNvPr id="29700" name="Rectangle 2"/>
          <p:cNvSpPr>
            <a:spLocks noGrp="1" noChangeArrowheads="1"/>
          </p:cNvSpPr>
          <p:nvPr>
            <p:ph type="title"/>
          </p:nvPr>
        </p:nvSpPr>
        <p:spPr/>
        <p:txBody>
          <a:bodyPr/>
          <a:lstStyle/>
          <a:p>
            <a:r>
              <a:rPr lang="en-US" smtClean="0"/>
              <a:t>A possible commercial solution</a:t>
            </a:r>
          </a:p>
        </p:txBody>
      </p:sp>
      <p:pic>
        <p:nvPicPr>
          <p:cNvPr id="29701" name="Picture 5"/>
          <p:cNvPicPr>
            <a:picLocks noGrp="1" noChangeAspect="1" noChangeArrowheads="1"/>
          </p:cNvPicPr>
          <p:nvPr>
            <p:ph type="body" idx="1"/>
          </p:nvPr>
        </p:nvPicPr>
        <p:blipFill>
          <a:blip r:embed="rId3" cstate="print"/>
          <a:srcRect/>
          <a:stretch>
            <a:fillRect/>
          </a:stretch>
        </p:blipFill>
        <p:spPr>
          <a:xfrm>
            <a:off x="685800" y="1579563"/>
            <a:ext cx="4343400" cy="1268412"/>
          </a:xfrm>
          <a:noFill/>
        </p:spPr>
      </p:pic>
      <p:pic>
        <p:nvPicPr>
          <p:cNvPr id="29702" name="Picture 6"/>
          <p:cNvPicPr>
            <a:picLocks noChangeAspect="1" noChangeArrowheads="1"/>
          </p:cNvPicPr>
          <p:nvPr/>
        </p:nvPicPr>
        <p:blipFill>
          <a:blip r:embed="rId4" cstate="print"/>
          <a:srcRect/>
          <a:stretch>
            <a:fillRect/>
          </a:stretch>
        </p:blipFill>
        <p:spPr bwMode="auto">
          <a:xfrm>
            <a:off x="5334000" y="1055688"/>
            <a:ext cx="3124200" cy="2124075"/>
          </a:xfrm>
          <a:prstGeom prst="rect">
            <a:avLst/>
          </a:prstGeom>
          <a:noFill/>
          <a:ln w="19050" algn="ctr">
            <a:noFill/>
            <a:miter lim="800000"/>
            <a:headEnd/>
            <a:tailEnd/>
          </a:ln>
        </p:spPr>
      </p:pic>
      <p:pic>
        <p:nvPicPr>
          <p:cNvPr id="29703" name="Picture 7"/>
          <p:cNvPicPr>
            <a:picLocks noChangeAspect="1" noChangeArrowheads="1"/>
          </p:cNvPicPr>
          <p:nvPr/>
        </p:nvPicPr>
        <p:blipFill>
          <a:blip r:embed="rId5" cstate="print"/>
          <a:srcRect/>
          <a:stretch>
            <a:fillRect/>
          </a:stretch>
        </p:blipFill>
        <p:spPr bwMode="auto">
          <a:xfrm>
            <a:off x="457200" y="3255963"/>
            <a:ext cx="8086725" cy="1011237"/>
          </a:xfrm>
          <a:prstGeom prst="rect">
            <a:avLst/>
          </a:prstGeom>
          <a:noFill/>
          <a:ln w="19050" algn="ctr">
            <a:noFill/>
            <a:miter lim="800000"/>
            <a:headEnd/>
            <a:tailEnd/>
          </a:ln>
        </p:spPr>
      </p:pic>
      <p:pic>
        <p:nvPicPr>
          <p:cNvPr id="29704" name="Picture 8"/>
          <p:cNvPicPr>
            <a:picLocks noChangeAspect="1" noChangeArrowheads="1"/>
          </p:cNvPicPr>
          <p:nvPr/>
        </p:nvPicPr>
        <p:blipFill>
          <a:blip r:embed="rId6" cstate="print"/>
          <a:srcRect/>
          <a:stretch>
            <a:fillRect/>
          </a:stretch>
        </p:blipFill>
        <p:spPr bwMode="auto">
          <a:xfrm>
            <a:off x="6248400" y="4724400"/>
            <a:ext cx="2366963" cy="801688"/>
          </a:xfrm>
          <a:prstGeom prst="rect">
            <a:avLst/>
          </a:prstGeom>
          <a:noFill/>
          <a:ln w="19050" algn="ctr">
            <a:noFill/>
            <a:miter lim="800000"/>
            <a:headEnd/>
            <a:tailEnd/>
          </a:ln>
        </p:spPr>
      </p:pic>
      <p:sp>
        <p:nvSpPr>
          <p:cNvPr id="29705" name="Rectangle 12"/>
          <p:cNvSpPr>
            <a:spLocks noChangeArrowheads="1"/>
          </p:cNvSpPr>
          <p:nvPr/>
        </p:nvSpPr>
        <p:spPr bwMode="auto">
          <a:xfrm>
            <a:off x="609600" y="5791200"/>
            <a:ext cx="8534400" cy="533400"/>
          </a:xfrm>
          <a:prstGeom prst="rect">
            <a:avLst/>
          </a:prstGeom>
          <a:noFill/>
          <a:ln w="9525">
            <a:noFill/>
            <a:miter lim="800000"/>
            <a:headEnd/>
            <a:tailEnd/>
          </a:ln>
        </p:spPr>
        <p:txBody>
          <a:bodyPr/>
          <a:lstStyle/>
          <a:p>
            <a:pPr marL="342900" indent="-342900" algn="l">
              <a:lnSpc>
                <a:spcPct val="100000"/>
              </a:lnSpc>
              <a:buClr>
                <a:srgbClr val="0E3E58"/>
              </a:buClr>
              <a:buSzPct val="65000"/>
            </a:pPr>
            <a:r>
              <a:rPr lang="en-US" sz="3000" i="0">
                <a:solidFill>
                  <a:srgbClr val="0E3E58"/>
                </a:solidFill>
              </a:rPr>
              <a:t>Deformation monitoring with 750nm resolution </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 name="3 Marcador de pie de página"/>
          <p:cNvSpPr>
            <a:spLocks noGrp="1"/>
          </p:cNvSpPr>
          <p:nvPr>
            <p:ph type="ftr" sz="quarter" idx="11"/>
          </p:nvPr>
        </p:nvSpPr>
        <p:spPr>
          <a:xfrm>
            <a:off x="8653463" y="6362700"/>
            <a:ext cx="533400" cy="457200"/>
          </a:xfrm>
        </p:spPr>
        <p:txBody>
          <a:bodyPr/>
          <a:lstStyle/>
          <a:p>
            <a:pPr algn="ctr">
              <a:defRPr/>
            </a:pPr>
            <a:r>
              <a:rPr lang="en-US" altLang="en-US" smtClean="0"/>
              <a:t>DEPFET Workshop ,27th  Januray  '10,   I. Vila</a:t>
            </a:r>
            <a:endParaRPr lang="es-ES_tradnl" altLang="en-US"/>
          </a:p>
        </p:txBody>
      </p:sp>
      <p:sp>
        <p:nvSpPr>
          <p:cNvPr id="31" name="4 Marcador de número de diapositiva"/>
          <p:cNvSpPr>
            <a:spLocks noGrp="1"/>
          </p:cNvSpPr>
          <p:nvPr>
            <p:ph type="sldNum" sz="quarter" idx="10"/>
          </p:nvPr>
        </p:nvSpPr>
        <p:spPr>
          <a:xfrm>
            <a:off x="1308100" y="6667500"/>
            <a:ext cx="7086600" cy="152400"/>
          </a:xfrm>
        </p:spPr>
        <p:txBody>
          <a:bodyPr/>
          <a:lstStyle/>
          <a:p>
            <a:pPr algn="r">
              <a:defRPr/>
            </a:pPr>
            <a:fld id="{F431244C-A52D-4DAD-87D5-AFDC1FAE7C47}" type="slidenum">
              <a:rPr lang="es-ES_tradnl" altLang="en-US" smtClean="0"/>
              <a:pPr algn="r">
                <a:defRPr/>
              </a:pPr>
              <a:t>38</a:t>
            </a:fld>
            <a:endParaRPr lang="es-ES_tradnl" altLang="en-US" smtClean="0"/>
          </a:p>
        </p:txBody>
      </p:sp>
      <p:sp>
        <p:nvSpPr>
          <p:cNvPr id="30724" name="Rectangle 2"/>
          <p:cNvSpPr>
            <a:spLocks noGrp="1" noChangeArrowheads="1"/>
          </p:cNvSpPr>
          <p:nvPr>
            <p:ph type="title"/>
          </p:nvPr>
        </p:nvSpPr>
        <p:spPr/>
        <p:txBody>
          <a:bodyPr/>
          <a:lstStyle/>
          <a:p>
            <a:r>
              <a:rPr lang="en-US" smtClean="0"/>
              <a:t>An event cleaner/lighter solution ?</a:t>
            </a:r>
          </a:p>
        </p:txBody>
      </p:sp>
      <p:sp>
        <p:nvSpPr>
          <p:cNvPr id="30725" name="Rectangle 3"/>
          <p:cNvSpPr>
            <a:spLocks noGrp="1" noChangeArrowheads="1"/>
          </p:cNvSpPr>
          <p:nvPr>
            <p:ph type="body" idx="1"/>
          </p:nvPr>
        </p:nvSpPr>
        <p:spPr>
          <a:xfrm>
            <a:off x="457200" y="838200"/>
            <a:ext cx="8229600" cy="4530725"/>
          </a:xfrm>
        </p:spPr>
        <p:txBody>
          <a:bodyPr/>
          <a:lstStyle/>
          <a:p>
            <a:r>
              <a:rPr lang="en-US" smtClean="0"/>
              <a:t>Several options:</a:t>
            </a:r>
          </a:p>
          <a:p>
            <a:pPr lvl="1"/>
            <a:r>
              <a:rPr lang="en-US" smtClean="0"/>
              <a:t>Embdeding of fiber sensors on suporting structures (BTeV)</a:t>
            </a:r>
          </a:p>
        </p:txBody>
      </p:sp>
      <p:grpSp>
        <p:nvGrpSpPr>
          <p:cNvPr id="30726" name="Group 4"/>
          <p:cNvGrpSpPr>
            <a:grpSpLocks/>
          </p:cNvGrpSpPr>
          <p:nvPr/>
        </p:nvGrpSpPr>
        <p:grpSpPr bwMode="auto">
          <a:xfrm>
            <a:off x="347663" y="2693988"/>
            <a:ext cx="8426450" cy="2106612"/>
            <a:chOff x="163" y="2512"/>
            <a:chExt cx="5308" cy="1327"/>
          </a:xfrm>
        </p:grpSpPr>
        <p:sp>
          <p:nvSpPr>
            <p:cNvPr id="30728" name="AutoShape 5" descr="Intreccio"/>
            <p:cNvSpPr>
              <a:spLocks noChangeArrowheads="1"/>
            </p:cNvSpPr>
            <p:nvPr/>
          </p:nvSpPr>
          <p:spPr bwMode="auto">
            <a:xfrm>
              <a:off x="303" y="2836"/>
              <a:ext cx="3962" cy="116"/>
            </a:xfrm>
            <a:prstGeom prst="parallelogram">
              <a:avLst>
                <a:gd name="adj" fmla="val 474219"/>
              </a:avLst>
            </a:prstGeom>
            <a:pattFill prst="weave">
              <a:fgClr>
                <a:schemeClr val="tx1"/>
              </a:fgClr>
              <a:bgClr>
                <a:srgbClr val="FFFFFF"/>
              </a:bgClr>
            </a:pattFill>
            <a:ln w="9525">
              <a:noFill/>
              <a:miter lim="800000"/>
              <a:headEnd/>
              <a:tailEnd/>
            </a:ln>
          </p:spPr>
          <p:txBody>
            <a:bodyPr wrap="none" anchor="ctr"/>
            <a:lstStyle/>
            <a:p>
              <a:endParaRPr lang="en-US"/>
            </a:p>
          </p:txBody>
        </p:sp>
        <p:sp>
          <p:nvSpPr>
            <p:cNvPr id="30729" name="AutoShape 6" descr="Intreccio"/>
            <p:cNvSpPr>
              <a:spLocks noChangeArrowheads="1"/>
            </p:cNvSpPr>
            <p:nvPr/>
          </p:nvSpPr>
          <p:spPr bwMode="auto">
            <a:xfrm>
              <a:off x="302" y="3404"/>
              <a:ext cx="3962" cy="116"/>
            </a:xfrm>
            <a:prstGeom prst="parallelogram">
              <a:avLst>
                <a:gd name="adj" fmla="val 474219"/>
              </a:avLst>
            </a:prstGeom>
            <a:pattFill prst="weave">
              <a:fgClr>
                <a:schemeClr val="tx1"/>
              </a:fgClr>
              <a:bgClr>
                <a:srgbClr val="FFFFFF"/>
              </a:bgClr>
            </a:pattFill>
            <a:ln w="9525">
              <a:noFill/>
              <a:miter lim="800000"/>
              <a:headEnd/>
              <a:tailEnd/>
            </a:ln>
          </p:spPr>
          <p:txBody>
            <a:bodyPr wrap="none" anchor="ctr"/>
            <a:lstStyle/>
            <a:p>
              <a:endParaRPr lang="en-US"/>
            </a:p>
          </p:txBody>
        </p:sp>
        <p:sp>
          <p:nvSpPr>
            <p:cNvPr id="30730" name="AutoShape 7" descr="Intreccio"/>
            <p:cNvSpPr>
              <a:spLocks noChangeArrowheads="1"/>
            </p:cNvSpPr>
            <p:nvPr/>
          </p:nvSpPr>
          <p:spPr bwMode="auto">
            <a:xfrm>
              <a:off x="302" y="3042"/>
              <a:ext cx="3962" cy="116"/>
            </a:xfrm>
            <a:prstGeom prst="parallelogram">
              <a:avLst>
                <a:gd name="adj" fmla="val 474219"/>
              </a:avLst>
            </a:prstGeom>
            <a:pattFill prst="weave">
              <a:fgClr>
                <a:schemeClr val="tx1"/>
              </a:fgClr>
              <a:bgClr>
                <a:srgbClr val="FFFFFF"/>
              </a:bgClr>
            </a:pattFill>
            <a:ln w="9525">
              <a:noFill/>
              <a:miter lim="800000"/>
              <a:headEnd/>
              <a:tailEnd/>
            </a:ln>
          </p:spPr>
          <p:txBody>
            <a:bodyPr wrap="none" anchor="ctr"/>
            <a:lstStyle/>
            <a:p>
              <a:endParaRPr lang="en-US"/>
            </a:p>
          </p:txBody>
        </p:sp>
        <p:sp>
          <p:nvSpPr>
            <p:cNvPr id="30731" name="AutoShape 8" descr="Intreccio"/>
            <p:cNvSpPr>
              <a:spLocks noChangeArrowheads="1"/>
            </p:cNvSpPr>
            <p:nvPr/>
          </p:nvSpPr>
          <p:spPr bwMode="auto">
            <a:xfrm>
              <a:off x="302" y="2518"/>
              <a:ext cx="3962" cy="115"/>
            </a:xfrm>
            <a:prstGeom prst="parallelogram">
              <a:avLst>
                <a:gd name="adj" fmla="val 478343"/>
              </a:avLst>
            </a:prstGeom>
            <a:pattFill prst="weave">
              <a:fgClr>
                <a:schemeClr val="tx1"/>
              </a:fgClr>
              <a:bgClr>
                <a:srgbClr val="FFFFFF"/>
              </a:bgClr>
            </a:pattFill>
            <a:ln w="9525">
              <a:noFill/>
              <a:miter lim="800000"/>
              <a:headEnd/>
              <a:tailEnd/>
            </a:ln>
          </p:spPr>
          <p:txBody>
            <a:bodyPr wrap="none" anchor="ctr"/>
            <a:lstStyle/>
            <a:p>
              <a:endParaRPr lang="en-US"/>
            </a:p>
          </p:txBody>
        </p:sp>
        <p:sp>
          <p:nvSpPr>
            <p:cNvPr id="30732" name="AutoShape 9" descr="Intreccio"/>
            <p:cNvSpPr>
              <a:spLocks noChangeArrowheads="1"/>
            </p:cNvSpPr>
            <p:nvPr/>
          </p:nvSpPr>
          <p:spPr bwMode="auto">
            <a:xfrm>
              <a:off x="302" y="3201"/>
              <a:ext cx="3962" cy="117"/>
            </a:xfrm>
            <a:prstGeom prst="parallelogram">
              <a:avLst>
                <a:gd name="adj" fmla="val 470166"/>
              </a:avLst>
            </a:prstGeom>
            <a:pattFill prst="weave">
              <a:fgClr>
                <a:schemeClr val="tx1"/>
              </a:fgClr>
              <a:bgClr>
                <a:srgbClr val="FFFFFF"/>
              </a:bgClr>
            </a:pattFill>
            <a:ln w="9525">
              <a:noFill/>
              <a:miter lim="800000"/>
              <a:headEnd/>
              <a:tailEnd/>
            </a:ln>
          </p:spPr>
          <p:txBody>
            <a:bodyPr wrap="none" anchor="ctr"/>
            <a:lstStyle/>
            <a:p>
              <a:endParaRPr lang="en-US"/>
            </a:p>
          </p:txBody>
        </p:sp>
        <p:sp>
          <p:nvSpPr>
            <p:cNvPr id="30733" name="AutoShape 10" descr="Intreccio"/>
            <p:cNvSpPr>
              <a:spLocks noChangeArrowheads="1"/>
            </p:cNvSpPr>
            <p:nvPr/>
          </p:nvSpPr>
          <p:spPr bwMode="auto">
            <a:xfrm>
              <a:off x="302" y="3564"/>
              <a:ext cx="3962" cy="116"/>
            </a:xfrm>
            <a:prstGeom prst="parallelogram">
              <a:avLst>
                <a:gd name="adj" fmla="val 474219"/>
              </a:avLst>
            </a:prstGeom>
            <a:pattFill prst="weave">
              <a:fgClr>
                <a:schemeClr val="tx1"/>
              </a:fgClr>
              <a:bgClr>
                <a:srgbClr val="FFFFFF"/>
              </a:bgClr>
            </a:pattFill>
            <a:ln w="9525">
              <a:noFill/>
              <a:miter lim="800000"/>
              <a:headEnd/>
              <a:tailEnd/>
            </a:ln>
          </p:spPr>
          <p:txBody>
            <a:bodyPr wrap="none" anchor="ctr"/>
            <a:lstStyle/>
            <a:p>
              <a:endParaRPr lang="en-US"/>
            </a:p>
          </p:txBody>
        </p:sp>
        <p:sp>
          <p:nvSpPr>
            <p:cNvPr id="30734" name="AutoShape 11" descr="Intreccio"/>
            <p:cNvSpPr>
              <a:spLocks noChangeArrowheads="1"/>
            </p:cNvSpPr>
            <p:nvPr/>
          </p:nvSpPr>
          <p:spPr bwMode="auto">
            <a:xfrm>
              <a:off x="302" y="3724"/>
              <a:ext cx="3962" cy="115"/>
            </a:xfrm>
            <a:prstGeom prst="parallelogram">
              <a:avLst>
                <a:gd name="adj" fmla="val 478343"/>
              </a:avLst>
            </a:prstGeom>
            <a:pattFill prst="weave">
              <a:fgClr>
                <a:schemeClr val="tx1"/>
              </a:fgClr>
              <a:bgClr>
                <a:srgbClr val="FFFFFF"/>
              </a:bgClr>
            </a:pattFill>
            <a:ln w="9525">
              <a:noFill/>
              <a:miter lim="800000"/>
              <a:headEnd/>
              <a:tailEnd/>
            </a:ln>
          </p:spPr>
          <p:txBody>
            <a:bodyPr wrap="none" anchor="ctr"/>
            <a:lstStyle/>
            <a:p>
              <a:endParaRPr lang="en-US"/>
            </a:p>
          </p:txBody>
        </p:sp>
        <p:sp>
          <p:nvSpPr>
            <p:cNvPr id="30735" name="AutoShape 12" descr="Intreccio"/>
            <p:cNvSpPr>
              <a:spLocks noChangeArrowheads="1"/>
            </p:cNvSpPr>
            <p:nvPr/>
          </p:nvSpPr>
          <p:spPr bwMode="auto">
            <a:xfrm>
              <a:off x="302" y="2676"/>
              <a:ext cx="3962" cy="117"/>
            </a:xfrm>
            <a:prstGeom prst="parallelogram">
              <a:avLst>
                <a:gd name="adj" fmla="val 470166"/>
              </a:avLst>
            </a:prstGeom>
            <a:pattFill prst="weave">
              <a:fgClr>
                <a:schemeClr val="tx1"/>
              </a:fgClr>
              <a:bgClr>
                <a:srgbClr val="FFFFFF"/>
              </a:bgClr>
            </a:pattFill>
            <a:ln w="9525">
              <a:noFill/>
              <a:miter lim="800000"/>
              <a:headEnd/>
              <a:tailEnd/>
            </a:ln>
          </p:spPr>
          <p:txBody>
            <a:bodyPr wrap="none" anchor="ctr"/>
            <a:lstStyle/>
            <a:p>
              <a:endParaRPr lang="en-US"/>
            </a:p>
          </p:txBody>
        </p:sp>
        <p:grpSp>
          <p:nvGrpSpPr>
            <p:cNvPr id="30736" name="Group 13"/>
            <p:cNvGrpSpPr>
              <a:grpSpLocks/>
            </p:cNvGrpSpPr>
            <p:nvPr/>
          </p:nvGrpSpPr>
          <p:grpSpPr bwMode="auto">
            <a:xfrm>
              <a:off x="164" y="2877"/>
              <a:ext cx="4268" cy="3"/>
              <a:chOff x="603" y="1337"/>
              <a:chExt cx="4779" cy="5"/>
            </a:xfrm>
          </p:grpSpPr>
          <p:sp>
            <p:nvSpPr>
              <p:cNvPr id="30750" name="Line 14"/>
              <p:cNvSpPr>
                <a:spLocks noChangeShapeType="1"/>
              </p:cNvSpPr>
              <p:nvPr/>
            </p:nvSpPr>
            <p:spPr bwMode="auto">
              <a:xfrm>
                <a:off x="603" y="1342"/>
                <a:ext cx="4779" cy="0"/>
              </a:xfrm>
              <a:prstGeom prst="line">
                <a:avLst/>
              </a:prstGeom>
              <a:noFill/>
              <a:ln w="9525">
                <a:solidFill>
                  <a:srgbClr val="FF0000"/>
                </a:solidFill>
                <a:round/>
                <a:headEnd/>
                <a:tailEnd/>
              </a:ln>
            </p:spPr>
            <p:txBody>
              <a:bodyPr/>
              <a:lstStyle/>
              <a:p>
                <a:endParaRPr lang="en-US"/>
              </a:p>
            </p:txBody>
          </p:sp>
          <p:sp>
            <p:nvSpPr>
              <p:cNvPr id="30751" name="Line 15"/>
              <p:cNvSpPr>
                <a:spLocks noChangeShapeType="1"/>
              </p:cNvSpPr>
              <p:nvPr/>
            </p:nvSpPr>
            <p:spPr bwMode="auto">
              <a:xfrm>
                <a:off x="3010" y="1337"/>
                <a:ext cx="162" cy="0"/>
              </a:xfrm>
              <a:prstGeom prst="line">
                <a:avLst/>
              </a:prstGeom>
              <a:noFill/>
              <a:ln w="57150">
                <a:solidFill>
                  <a:srgbClr val="FF0000"/>
                </a:solidFill>
                <a:round/>
                <a:headEnd/>
                <a:tailEnd/>
              </a:ln>
            </p:spPr>
            <p:txBody>
              <a:bodyPr/>
              <a:lstStyle/>
              <a:p>
                <a:endParaRPr lang="en-US"/>
              </a:p>
            </p:txBody>
          </p:sp>
        </p:grpSp>
        <p:grpSp>
          <p:nvGrpSpPr>
            <p:cNvPr id="30737" name="Group 16"/>
            <p:cNvGrpSpPr>
              <a:grpSpLocks/>
            </p:cNvGrpSpPr>
            <p:nvPr/>
          </p:nvGrpSpPr>
          <p:grpSpPr bwMode="auto">
            <a:xfrm>
              <a:off x="163" y="3595"/>
              <a:ext cx="4268" cy="3"/>
              <a:chOff x="603" y="1337"/>
              <a:chExt cx="4779" cy="5"/>
            </a:xfrm>
          </p:grpSpPr>
          <p:sp>
            <p:nvSpPr>
              <p:cNvPr id="30748" name="Line 17"/>
              <p:cNvSpPr>
                <a:spLocks noChangeShapeType="1"/>
              </p:cNvSpPr>
              <p:nvPr/>
            </p:nvSpPr>
            <p:spPr bwMode="auto">
              <a:xfrm>
                <a:off x="603" y="1342"/>
                <a:ext cx="4779" cy="0"/>
              </a:xfrm>
              <a:prstGeom prst="line">
                <a:avLst/>
              </a:prstGeom>
              <a:noFill/>
              <a:ln w="9525">
                <a:solidFill>
                  <a:srgbClr val="FF0000"/>
                </a:solidFill>
                <a:round/>
                <a:headEnd/>
                <a:tailEnd/>
              </a:ln>
            </p:spPr>
            <p:txBody>
              <a:bodyPr/>
              <a:lstStyle/>
              <a:p>
                <a:endParaRPr lang="en-US"/>
              </a:p>
            </p:txBody>
          </p:sp>
          <p:sp>
            <p:nvSpPr>
              <p:cNvPr id="30749" name="Line 18"/>
              <p:cNvSpPr>
                <a:spLocks noChangeShapeType="1"/>
              </p:cNvSpPr>
              <p:nvPr/>
            </p:nvSpPr>
            <p:spPr bwMode="auto">
              <a:xfrm>
                <a:off x="3010" y="1337"/>
                <a:ext cx="162" cy="0"/>
              </a:xfrm>
              <a:prstGeom prst="line">
                <a:avLst/>
              </a:prstGeom>
              <a:noFill/>
              <a:ln w="57150">
                <a:solidFill>
                  <a:srgbClr val="FF0000"/>
                </a:solidFill>
                <a:round/>
                <a:headEnd/>
                <a:tailEnd/>
              </a:ln>
            </p:spPr>
            <p:txBody>
              <a:bodyPr/>
              <a:lstStyle/>
              <a:p>
                <a:endParaRPr lang="en-US"/>
              </a:p>
            </p:txBody>
          </p:sp>
        </p:grpSp>
        <p:sp>
          <p:nvSpPr>
            <p:cNvPr id="30738" name="Rectangle 19" descr="Scacchi piccoli"/>
            <p:cNvSpPr>
              <a:spLocks noChangeArrowheads="1"/>
            </p:cNvSpPr>
            <p:nvPr/>
          </p:nvSpPr>
          <p:spPr bwMode="auto">
            <a:xfrm>
              <a:off x="4577" y="2512"/>
              <a:ext cx="894" cy="57"/>
            </a:xfrm>
            <a:prstGeom prst="rect">
              <a:avLst/>
            </a:prstGeom>
            <a:pattFill prst="smCheck">
              <a:fgClr>
                <a:srgbClr val="000000"/>
              </a:fgClr>
              <a:bgClr>
                <a:srgbClr val="FFFFFF"/>
              </a:bgClr>
            </a:pattFill>
            <a:ln w="9525">
              <a:noFill/>
              <a:miter lim="800000"/>
              <a:headEnd/>
              <a:tailEnd/>
            </a:ln>
          </p:spPr>
          <p:txBody>
            <a:bodyPr/>
            <a:lstStyle/>
            <a:p>
              <a:endParaRPr lang="en-US"/>
            </a:p>
          </p:txBody>
        </p:sp>
        <p:sp>
          <p:nvSpPr>
            <p:cNvPr id="30739" name="Rectangle 20" descr="Scacchi piccoli"/>
            <p:cNvSpPr>
              <a:spLocks noChangeArrowheads="1"/>
            </p:cNvSpPr>
            <p:nvPr/>
          </p:nvSpPr>
          <p:spPr bwMode="auto">
            <a:xfrm>
              <a:off x="4577" y="2653"/>
              <a:ext cx="894" cy="57"/>
            </a:xfrm>
            <a:prstGeom prst="rect">
              <a:avLst/>
            </a:prstGeom>
            <a:pattFill prst="smCheck">
              <a:fgClr>
                <a:srgbClr val="000000"/>
              </a:fgClr>
              <a:bgClr>
                <a:srgbClr val="FFFFFF"/>
              </a:bgClr>
            </a:pattFill>
            <a:ln w="9525">
              <a:noFill/>
              <a:miter lim="800000"/>
              <a:headEnd/>
              <a:tailEnd/>
            </a:ln>
          </p:spPr>
          <p:txBody>
            <a:bodyPr/>
            <a:lstStyle/>
            <a:p>
              <a:endParaRPr lang="en-US"/>
            </a:p>
          </p:txBody>
        </p:sp>
        <p:sp>
          <p:nvSpPr>
            <p:cNvPr id="30740" name="Rectangle 21" descr="Scacchi piccoli"/>
            <p:cNvSpPr>
              <a:spLocks noChangeArrowheads="1"/>
            </p:cNvSpPr>
            <p:nvPr/>
          </p:nvSpPr>
          <p:spPr bwMode="auto">
            <a:xfrm>
              <a:off x="4577" y="2901"/>
              <a:ext cx="894" cy="58"/>
            </a:xfrm>
            <a:prstGeom prst="rect">
              <a:avLst/>
            </a:prstGeom>
            <a:pattFill prst="smCheck">
              <a:fgClr>
                <a:srgbClr val="000000"/>
              </a:fgClr>
              <a:bgClr>
                <a:srgbClr val="FFFFFF"/>
              </a:bgClr>
            </a:pattFill>
            <a:ln w="9525">
              <a:noFill/>
              <a:miter lim="800000"/>
              <a:headEnd/>
              <a:tailEnd/>
            </a:ln>
          </p:spPr>
          <p:txBody>
            <a:bodyPr/>
            <a:lstStyle/>
            <a:p>
              <a:endParaRPr lang="en-US"/>
            </a:p>
          </p:txBody>
        </p:sp>
        <p:sp>
          <p:nvSpPr>
            <p:cNvPr id="30741" name="Rectangle 22" descr="Scacchi piccoli"/>
            <p:cNvSpPr>
              <a:spLocks noChangeArrowheads="1"/>
            </p:cNvSpPr>
            <p:nvPr/>
          </p:nvSpPr>
          <p:spPr bwMode="auto">
            <a:xfrm>
              <a:off x="4577" y="3034"/>
              <a:ext cx="894" cy="58"/>
            </a:xfrm>
            <a:prstGeom prst="rect">
              <a:avLst/>
            </a:prstGeom>
            <a:pattFill prst="smCheck">
              <a:fgClr>
                <a:srgbClr val="000000"/>
              </a:fgClr>
              <a:bgClr>
                <a:srgbClr val="FFFFFF"/>
              </a:bgClr>
            </a:pattFill>
            <a:ln w="9525">
              <a:noFill/>
              <a:miter lim="800000"/>
              <a:headEnd/>
              <a:tailEnd/>
            </a:ln>
          </p:spPr>
          <p:txBody>
            <a:bodyPr/>
            <a:lstStyle/>
            <a:p>
              <a:endParaRPr lang="en-US"/>
            </a:p>
          </p:txBody>
        </p:sp>
        <p:sp>
          <p:nvSpPr>
            <p:cNvPr id="30742" name="Rectangle 23" descr="Scacchi piccoli"/>
            <p:cNvSpPr>
              <a:spLocks noChangeArrowheads="1"/>
            </p:cNvSpPr>
            <p:nvPr/>
          </p:nvSpPr>
          <p:spPr bwMode="auto">
            <a:xfrm>
              <a:off x="4577" y="3216"/>
              <a:ext cx="894" cy="57"/>
            </a:xfrm>
            <a:prstGeom prst="rect">
              <a:avLst/>
            </a:prstGeom>
            <a:pattFill prst="smCheck">
              <a:fgClr>
                <a:srgbClr val="000000"/>
              </a:fgClr>
              <a:bgClr>
                <a:srgbClr val="FFFFFF"/>
              </a:bgClr>
            </a:pattFill>
            <a:ln w="9525">
              <a:noFill/>
              <a:miter lim="800000"/>
              <a:headEnd/>
              <a:tailEnd/>
            </a:ln>
          </p:spPr>
          <p:txBody>
            <a:bodyPr/>
            <a:lstStyle/>
            <a:p>
              <a:endParaRPr lang="en-US"/>
            </a:p>
          </p:txBody>
        </p:sp>
        <p:sp>
          <p:nvSpPr>
            <p:cNvPr id="30743" name="Rectangle 24" descr="Scacchi piccoli"/>
            <p:cNvSpPr>
              <a:spLocks noChangeArrowheads="1"/>
            </p:cNvSpPr>
            <p:nvPr/>
          </p:nvSpPr>
          <p:spPr bwMode="auto">
            <a:xfrm>
              <a:off x="4577" y="3341"/>
              <a:ext cx="894" cy="57"/>
            </a:xfrm>
            <a:prstGeom prst="rect">
              <a:avLst/>
            </a:prstGeom>
            <a:pattFill prst="smCheck">
              <a:fgClr>
                <a:srgbClr val="000000"/>
              </a:fgClr>
              <a:bgClr>
                <a:srgbClr val="FFFFFF"/>
              </a:bgClr>
            </a:pattFill>
            <a:ln w="9525">
              <a:noFill/>
              <a:miter lim="800000"/>
              <a:headEnd/>
              <a:tailEnd/>
            </a:ln>
          </p:spPr>
          <p:txBody>
            <a:bodyPr/>
            <a:lstStyle/>
            <a:p>
              <a:endParaRPr lang="en-US"/>
            </a:p>
          </p:txBody>
        </p:sp>
        <p:sp>
          <p:nvSpPr>
            <p:cNvPr id="30744" name="Rectangle 25" descr="Scacchi piccoli"/>
            <p:cNvSpPr>
              <a:spLocks noChangeArrowheads="1"/>
            </p:cNvSpPr>
            <p:nvPr/>
          </p:nvSpPr>
          <p:spPr bwMode="auto">
            <a:xfrm>
              <a:off x="4577" y="3549"/>
              <a:ext cx="894" cy="58"/>
            </a:xfrm>
            <a:prstGeom prst="rect">
              <a:avLst/>
            </a:prstGeom>
            <a:pattFill prst="smCheck">
              <a:fgClr>
                <a:srgbClr val="000000"/>
              </a:fgClr>
              <a:bgClr>
                <a:srgbClr val="FFFFFF"/>
              </a:bgClr>
            </a:pattFill>
            <a:ln w="9525">
              <a:noFill/>
              <a:miter lim="800000"/>
              <a:headEnd/>
              <a:tailEnd/>
            </a:ln>
          </p:spPr>
          <p:txBody>
            <a:bodyPr/>
            <a:lstStyle/>
            <a:p>
              <a:endParaRPr lang="en-US"/>
            </a:p>
          </p:txBody>
        </p:sp>
        <p:sp>
          <p:nvSpPr>
            <p:cNvPr id="30745" name="Rectangle 26" descr="Scacchi piccoli"/>
            <p:cNvSpPr>
              <a:spLocks noChangeArrowheads="1"/>
            </p:cNvSpPr>
            <p:nvPr/>
          </p:nvSpPr>
          <p:spPr bwMode="auto">
            <a:xfrm>
              <a:off x="4577" y="3691"/>
              <a:ext cx="894" cy="57"/>
            </a:xfrm>
            <a:prstGeom prst="rect">
              <a:avLst/>
            </a:prstGeom>
            <a:pattFill prst="smCheck">
              <a:fgClr>
                <a:srgbClr val="000000"/>
              </a:fgClr>
              <a:bgClr>
                <a:srgbClr val="FFFFFF"/>
              </a:bgClr>
            </a:pattFill>
            <a:ln w="9525">
              <a:noFill/>
              <a:miter lim="800000"/>
              <a:headEnd/>
              <a:tailEnd/>
            </a:ln>
          </p:spPr>
          <p:txBody>
            <a:bodyPr/>
            <a:lstStyle/>
            <a:p>
              <a:endParaRPr lang="en-US"/>
            </a:p>
          </p:txBody>
        </p:sp>
        <p:sp>
          <p:nvSpPr>
            <p:cNvPr id="30746" name="Oval 27"/>
            <p:cNvSpPr>
              <a:spLocks noChangeArrowheads="1"/>
            </p:cNvSpPr>
            <p:nvPr/>
          </p:nvSpPr>
          <p:spPr bwMode="auto">
            <a:xfrm>
              <a:off x="4961" y="2733"/>
              <a:ext cx="126" cy="114"/>
            </a:xfrm>
            <a:prstGeom prst="ellipse">
              <a:avLst/>
            </a:prstGeom>
            <a:solidFill>
              <a:srgbClr val="FF0000"/>
            </a:solidFill>
            <a:ln w="9525">
              <a:noFill/>
              <a:round/>
              <a:headEnd/>
              <a:tailEnd/>
            </a:ln>
          </p:spPr>
          <p:txBody>
            <a:bodyPr/>
            <a:lstStyle/>
            <a:p>
              <a:endParaRPr lang="en-US"/>
            </a:p>
          </p:txBody>
        </p:sp>
        <p:sp>
          <p:nvSpPr>
            <p:cNvPr id="30747" name="Oval 28"/>
            <p:cNvSpPr>
              <a:spLocks noChangeArrowheads="1"/>
            </p:cNvSpPr>
            <p:nvPr/>
          </p:nvSpPr>
          <p:spPr bwMode="auto">
            <a:xfrm>
              <a:off x="4961" y="3421"/>
              <a:ext cx="126" cy="114"/>
            </a:xfrm>
            <a:prstGeom prst="ellipse">
              <a:avLst/>
            </a:prstGeom>
            <a:solidFill>
              <a:srgbClr val="FF0000"/>
            </a:solidFill>
            <a:ln w="9525">
              <a:noFill/>
              <a:round/>
              <a:headEnd/>
              <a:tailEnd/>
            </a:ln>
          </p:spPr>
          <p:txBody>
            <a:bodyPr/>
            <a:lstStyle/>
            <a:p>
              <a:endParaRPr lang="en-US"/>
            </a:p>
          </p:txBody>
        </p:sp>
      </p:grpSp>
      <p:sp>
        <p:nvSpPr>
          <p:cNvPr id="30727" name="Rectangle 29"/>
          <p:cNvSpPr>
            <a:spLocks noChangeArrowheads="1"/>
          </p:cNvSpPr>
          <p:nvPr/>
        </p:nvSpPr>
        <p:spPr bwMode="auto">
          <a:xfrm>
            <a:off x="-401638" y="5394325"/>
            <a:ext cx="9183688" cy="762000"/>
          </a:xfrm>
          <a:prstGeom prst="rect">
            <a:avLst/>
          </a:prstGeom>
          <a:noFill/>
          <a:ln w="19050" algn="ctr">
            <a:noFill/>
            <a:miter lim="800000"/>
            <a:headEnd/>
            <a:tailEnd/>
          </a:ln>
        </p:spPr>
        <p:txBody>
          <a:bodyPr wrap="none">
            <a:spAutoFit/>
          </a:bodyPr>
          <a:lstStyle/>
          <a:p>
            <a:pPr lvl="1" algn="l">
              <a:lnSpc>
                <a:spcPct val="100000"/>
              </a:lnSpc>
              <a:buClr>
                <a:srgbClr val="47A4E3"/>
              </a:buClr>
              <a:buSzPct val="60000"/>
            </a:pPr>
            <a:r>
              <a:rPr lang="en-US" i="0">
                <a:solidFill>
                  <a:srgbClr val="0E3E58"/>
                </a:solidFill>
              </a:rPr>
              <a:t>Or event much better, embedding the sensing element on the depfet frame,</a:t>
            </a:r>
          </a:p>
          <a:p>
            <a:pPr lvl="1" algn="l">
              <a:lnSpc>
                <a:spcPct val="100000"/>
              </a:lnSpc>
              <a:buClr>
                <a:srgbClr val="47A4E3"/>
              </a:buClr>
              <a:buSzPct val="60000"/>
            </a:pPr>
            <a:r>
              <a:rPr lang="en-US" i="0">
                <a:solidFill>
                  <a:srgbClr val="0E3E58"/>
                </a:solidFill>
              </a:rPr>
              <a:t>Integrating a Bragg grating on it, still studying its feasibility.</a:t>
            </a:r>
            <a:endParaRPr lang="en-US"/>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8653463" y="6362700"/>
            <a:ext cx="533400" cy="457200"/>
          </a:xfrm>
        </p:spPr>
        <p:txBody>
          <a:bodyPr/>
          <a:lstStyle/>
          <a:p>
            <a:pPr algn="ctr">
              <a:defRPr/>
            </a:pPr>
            <a:r>
              <a:rPr lang="en-US" altLang="en-US" smtClean="0"/>
              <a:t>DEPFET Workshop ,27th  Januray  '10,   I. Vila</a:t>
            </a:r>
            <a:endParaRPr lang="es-ES_tradnl" altLang="en-US"/>
          </a:p>
        </p:txBody>
      </p:sp>
      <p:sp>
        <p:nvSpPr>
          <p:cNvPr id="5" name="4 Marcador de número de diapositiva"/>
          <p:cNvSpPr>
            <a:spLocks noGrp="1"/>
          </p:cNvSpPr>
          <p:nvPr>
            <p:ph type="sldNum" sz="quarter" idx="10"/>
          </p:nvPr>
        </p:nvSpPr>
        <p:spPr>
          <a:xfrm>
            <a:off x="1308100" y="6667500"/>
            <a:ext cx="7086600" cy="152400"/>
          </a:xfrm>
        </p:spPr>
        <p:txBody>
          <a:bodyPr/>
          <a:lstStyle/>
          <a:p>
            <a:pPr algn="r">
              <a:defRPr/>
            </a:pPr>
            <a:fld id="{787BE6F0-AD41-4050-A17D-CC7CE36015C7}" type="slidenum">
              <a:rPr lang="es-ES_tradnl" altLang="en-US" smtClean="0"/>
              <a:pPr algn="r">
                <a:defRPr/>
              </a:pPr>
              <a:t>39</a:t>
            </a:fld>
            <a:endParaRPr lang="es-ES_tradnl" altLang="en-US" smtClean="0"/>
          </a:p>
        </p:txBody>
      </p:sp>
      <p:sp>
        <p:nvSpPr>
          <p:cNvPr id="31748" name="Rectangle 2"/>
          <p:cNvSpPr>
            <a:spLocks noGrp="1" noChangeArrowheads="1"/>
          </p:cNvSpPr>
          <p:nvPr>
            <p:ph type="title"/>
          </p:nvPr>
        </p:nvSpPr>
        <p:spPr/>
        <p:txBody>
          <a:bodyPr/>
          <a:lstStyle/>
          <a:p>
            <a:r>
              <a:rPr lang="en-US" smtClean="0"/>
              <a:t>Summary and next steps</a:t>
            </a:r>
          </a:p>
        </p:txBody>
      </p:sp>
      <p:sp>
        <p:nvSpPr>
          <p:cNvPr id="31749" name="Rectangle 3"/>
          <p:cNvSpPr>
            <a:spLocks noGrp="1" noChangeArrowheads="1"/>
          </p:cNvSpPr>
          <p:nvPr>
            <p:ph type="body" idx="1"/>
          </p:nvPr>
        </p:nvSpPr>
        <p:spPr>
          <a:xfrm>
            <a:off x="381000" y="1412875"/>
            <a:ext cx="8229600" cy="4530725"/>
          </a:xfrm>
        </p:spPr>
        <p:txBody>
          <a:bodyPr/>
          <a:lstStyle/>
          <a:p>
            <a:r>
              <a:rPr lang="en-US" smtClean="0"/>
              <a:t>FBG commercial sensor will provide 750nm monitoring resolution with small amount of extra material.</a:t>
            </a:r>
          </a:p>
          <a:p>
            <a:r>
              <a:rPr lang="en-US" smtClean="0"/>
              <a:t>More realistic FEA simulations are still needed: thermal loads, better mechanical supports,…</a:t>
            </a:r>
          </a:p>
          <a:p>
            <a:r>
              <a:rPr lang="en-US" smtClean="0"/>
              <a:t>Eventually, a realistic test with a mock-up will be needed.</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175"/>
            <a:ext cx="7391400" cy="1139825"/>
          </a:xfrm>
        </p:spPr>
        <p:txBody>
          <a:bodyPr/>
          <a:lstStyle/>
          <a:p>
            <a:r>
              <a:rPr lang="en-US" sz="3600" dirty="0" smtClean="0"/>
              <a:t>R&amp;D targets</a:t>
            </a:r>
            <a:r>
              <a:rPr lang="en-US" dirty="0" smtClean="0"/>
              <a:t>: </a:t>
            </a:r>
            <a:r>
              <a:rPr lang="en-US" sz="3600" dirty="0" smtClean="0"/>
              <a:t>Sensor reliability</a:t>
            </a:r>
            <a:endParaRPr lang="en-US" dirty="0"/>
          </a:p>
        </p:txBody>
      </p:sp>
      <p:sp>
        <p:nvSpPr>
          <p:cNvPr id="3" name="2 Marcador de contenido"/>
          <p:cNvSpPr>
            <a:spLocks noGrp="1"/>
          </p:cNvSpPr>
          <p:nvPr>
            <p:ph idx="1"/>
          </p:nvPr>
        </p:nvSpPr>
        <p:spPr>
          <a:xfrm>
            <a:off x="457200" y="914400"/>
            <a:ext cx="8229600" cy="914400"/>
          </a:xfrm>
        </p:spPr>
        <p:txBody>
          <a:bodyPr/>
          <a:lstStyle/>
          <a:p>
            <a:pPr>
              <a:lnSpc>
                <a:spcPct val="90000"/>
              </a:lnSpc>
              <a:buNone/>
            </a:pPr>
            <a:r>
              <a:rPr lang="en-US" dirty="0" smtClean="0"/>
              <a:t>Stability of the FBG FOS response write in a bare fiber (same response under same conditions T, </a:t>
            </a:r>
            <a:r>
              <a:rPr lang="en-US" dirty="0" smtClean="0">
                <a:latin typeface="Symbol" pitchFamily="18" charset="2"/>
              </a:rPr>
              <a:t>e</a:t>
            </a:r>
            <a:r>
              <a:rPr lang="en-US" dirty="0" smtClean="0"/>
              <a:t>)</a:t>
            </a:r>
          </a:p>
          <a:p>
            <a:pPr lvl="2">
              <a:lnSpc>
                <a:spcPct val="90000"/>
              </a:lnSpc>
              <a:buNone/>
            </a:pPr>
            <a:endParaRPr lang="en-US" dirty="0" smtClean="0"/>
          </a:p>
          <a:p>
            <a:pPr>
              <a:lnSpc>
                <a:spcPct val="90000"/>
              </a:lnSpc>
            </a:pPr>
            <a:endParaRPr lang="en-US" dirty="0" smtClean="0"/>
          </a:p>
          <a:p>
            <a:endParaRPr lang="en-US" dirty="0"/>
          </a:p>
        </p:txBody>
      </p:sp>
      <p:sp>
        <p:nvSpPr>
          <p:cNvPr id="4" name="3 Marcador de número de diapositiva"/>
          <p:cNvSpPr>
            <a:spLocks noGrp="1"/>
          </p:cNvSpPr>
          <p:nvPr>
            <p:ph type="sldNum" sz="quarter" idx="10"/>
          </p:nvPr>
        </p:nvSpPr>
        <p:spPr/>
        <p:txBody>
          <a:bodyPr/>
          <a:lstStyle/>
          <a:p>
            <a:pPr>
              <a:defRPr/>
            </a:pPr>
            <a:fld id="{F50B81A8-EBE5-423D-B090-3334D662ACB9}" type="slidenum">
              <a:rPr lang="es-ES_tradnl" altLang="en-US" smtClean="0"/>
              <a:pPr>
                <a:defRPr/>
              </a:pPr>
              <a:t>4</a:t>
            </a:fld>
            <a:endParaRPr lang="es-ES_tradnl" altLang="en-US"/>
          </a:p>
        </p:txBody>
      </p:sp>
      <p:sp>
        <p:nvSpPr>
          <p:cNvPr id="5" name="4 Marcador de pie de página"/>
          <p:cNvSpPr>
            <a:spLocks noGrp="1"/>
          </p:cNvSpPr>
          <p:nvPr>
            <p:ph type="ftr" sz="quarter" idx="11"/>
          </p:nvPr>
        </p:nvSpPr>
        <p:spPr/>
        <p:txBody>
          <a:bodyPr/>
          <a:lstStyle/>
          <a:p>
            <a:pPr>
              <a:defRPr/>
            </a:pPr>
            <a:r>
              <a:rPr lang="en-US" altLang="en-US" smtClean="0"/>
              <a:t>DEPFET Workshop ,27th  Januray  '10,   I. Vila</a:t>
            </a:r>
            <a:endParaRPr lang="es-ES_tradnl" altLang="en-US"/>
          </a:p>
        </p:txBody>
      </p:sp>
      <p:sp>
        <p:nvSpPr>
          <p:cNvPr id="29" name="Rectangle 2"/>
          <p:cNvSpPr>
            <a:spLocks noChangeArrowheads="1"/>
          </p:cNvSpPr>
          <p:nvPr/>
        </p:nvSpPr>
        <p:spPr bwMode="auto">
          <a:xfrm>
            <a:off x="228600" y="3200400"/>
            <a:ext cx="3962400" cy="3200400"/>
          </a:xfrm>
          <a:prstGeom prst="rect">
            <a:avLst/>
          </a:prstGeom>
          <a:solidFill>
            <a:srgbClr val="CCFFCC"/>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0" name="Rectangle 3"/>
          <p:cNvSpPr>
            <a:spLocks noChangeArrowheads="1"/>
          </p:cNvSpPr>
          <p:nvPr/>
        </p:nvSpPr>
        <p:spPr bwMode="auto">
          <a:xfrm>
            <a:off x="4495800" y="4038600"/>
            <a:ext cx="2133600" cy="609600"/>
          </a:xfrm>
          <a:prstGeom prst="rect">
            <a:avLst/>
          </a:prstGeom>
          <a:solidFill>
            <a:srgbClr val="FFFF99"/>
          </a:solidFill>
          <a:ln w="254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pic>
        <p:nvPicPr>
          <p:cNvPr id="31" name="Picture 4"/>
          <p:cNvPicPr preferRelativeResize="0">
            <a:picLocks noChangeAspect="1" noChangeArrowheads="1"/>
          </p:cNvPicPr>
          <p:nvPr/>
        </p:nvPicPr>
        <p:blipFill>
          <a:blip r:embed="rId3" cstate="print"/>
          <a:srcRect/>
          <a:stretch>
            <a:fillRect/>
          </a:stretch>
        </p:blipFill>
        <p:spPr bwMode="auto">
          <a:xfrm>
            <a:off x="2933700" y="1808163"/>
            <a:ext cx="5791200" cy="1044575"/>
          </a:xfrm>
          <a:prstGeom prst="rect">
            <a:avLst/>
          </a:prstGeom>
          <a:noFill/>
          <a:ln w="9525">
            <a:noFill/>
            <a:miter lim="800000"/>
            <a:headEnd/>
            <a:tailEnd/>
          </a:ln>
        </p:spPr>
      </p:pic>
      <p:sp>
        <p:nvSpPr>
          <p:cNvPr id="32" name="Rectangle 5"/>
          <p:cNvSpPr>
            <a:spLocks noChangeArrowheads="1"/>
          </p:cNvSpPr>
          <p:nvPr/>
        </p:nvSpPr>
        <p:spPr bwMode="auto">
          <a:xfrm>
            <a:off x="1728788" y="2941638"/>
            <a:ext cx="4497387" cy="274637"/>
          </a:xfrm>
          <a:prstGeom prst="rect">
            <a:avLst/>
          </a:prstGeom>
          <a:noFill/>
          <a:ln w="1206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3" name="Rectangle 6"/>
          <p:cNvSpPr>
            <a:spLocks noChangeArrowheads="1"/>
          </p:cNvSpPr>
          <p:nvPr/>
        </p:nvSpPr>
        <p:spPr bwMode="auto">
          <a:xfrm>
            <a:off x="2520950" y="3548063"/>
            <a:ext cx="44450" cy="212725"/>
          </a:xfrm>
          <a:prstGeom prst="rect">
            <a:avLst/>
          </a:prstGeom>
          <a:noFill/>
          <a:ln w="9525">
            <a:noFill/>
            <a:miter lim="800000"/>
            <a:headEnd/>
            <a:tailEnd/>
          </a:ln>
        </p:spPr>
        <p:txBody>
          <a:bodyPr wrap="none" lIns="0" tIns="0" rIns="0" bIns="0">
            <a:spAutoFit/>
          </a:bodyPr>
          <a:lstStyle/>
          <a:p>
            <a:pPr algn="l" eaLnBrk="0" hangingPunct="0">
              <a:spcBef>
                <a:spcPct val="0"/>
              </a:spcBef>
            </a:pPr>
            <a:r>
              <a:rPr lang="en-US" sz="1400" b="0">
                <a:solidFill>
                  <a:srgbClr val="000000"/>
                </a:solidFill>
                <a:latin typeface="Times New Roman" pitchFamily="18" charset="0"/>
              </a:rPr>
              <a:t> </a:t>
            </a:r>
            <a:endParaRPr lang="en-US" sz="1000" b="0">
              <a:latin typeface="Times New Roman" pitchFamily="18" charset="0"/>
            </a:endParaRPr>
          </a:p>
        </p:txBody>
      </p:sp>
      <p:sp>
        <p:nvSpPr>
          <p:cNvPr id="34" name="Oval 8"/>
          <p:cNvSpPr>
            <a:spLocks noChangeArrowheads="1"/>
          </p:cNvSpPr>
          <p:nvPr/>
        </p:nvSpPr>
        <p:spPr bwMode="auto">
          <a:xfrm>
            <a:off x="6297613" y="3225800"/>
            <a:ext cx="2667000" cy="685800"/>
          </a:xfrm>
          <a:prstGeom prst="ellipse">
            <a:avLst/>
          </a:prstGeom>
          <a:solidFill>
            <a:srgbClr val="CCFFCC"/>
          </a:solidFill>
          <a:ln w="9525">
            <a:solidFill>
              <a:srgbClr val="000000"/>
            </a:solidFill>
            <a:round/>
            <a:headEnd/>
            <a:tailEnd/>
          </a:ln>
        </p:spPr>
        <p:txBody>
          <a:bodyPr wrap="none" anchor="ctr"/>
          <a:lstStyle/>
          <a:p>
            <a:pPr marL="0" marR="0" lvl="0" indent="0" defTabSz="914400" eaLnBrk="0" fontAlgn="auto" latinLnBrk="0" hangingPunct="0">
              <a:lnSpc>
                <a:spcPct val="100000"/>
              </a:lnSpc>
              <a:spcBef>
                <a:spcPct val="0"/>
              </a:spcBef>
              <a:spcAft>
                <a:spcPts val="0"/>
              </a:spcAft>
              <a:buClrTx/>
              <a:buSzTx/>
              <a:buFontTx/>
              <a:buNone/>
              <a:tabLst/>
              <a:defRPr/>
            </a:pPr>
            <a:r>
              <a:rPr kumimoji="0" lang="en-US" sz="2000" b="0" i="0" u="none" strike="noStrike" kern="0" cap="none" spc="0" normalizeH="0" baseline="0" noProof="0" smtClean="0">
                <a:ln>
                  <a:noFill/>
                </a:ln>
                <a:solidFill>
                  <a:srgbClr val="006666"/>
                </a:solidFill>
                <a:effectLst/>
                <a:uLnTx/>
                <a:uFillTx/>
              </a:rPr>
              <a:t>Selective narrow </a:t>
            </a:r>
          </a:p>
          <a:p>
            <a:pPr marL="0" marR="0" lvl="0" indent="0" defTabSz="914400" eaLnBrk="0" fontAlgn="auto" latinLnBrk="0" hangingPunct="0">
              <a:lnSpc>
                <a:spcPct val="100000"/>
              </a:lnSpc>
              <a:spcBef>
                <a:spcPct val="0"/>
              </a:spcBef>
              <a:spcAft>
                <a:spcPts val="0"/>
              </a:spcAft>
              <a:buClrTx/>
              <a:buSzTx/>
              <a:buFontTx/>
              <a:buNone/>
              <a:tabLst/>
              <a:defRPr/>
            </a:pPr>
            <a:r>
              <a:rPr kumimoji="0" lang="en-US" sz="2000" b="0" i="0" u="none" strike="noStrike" kern="0" cap="none" spc="0" normalizeH="0" baseline="0" noProof="0" smtClean="0">
                <a:ln>
                  <a:noFill/>
                </a:ln>
                <a:solidFill>
                  <a:srgbClr val="006666"/>
                </a:solidFill>
                <a:effectLst/>
                <a:uLnTx/>
                <a:uFillTx/>
              </a:rPr>
              <a:t>band mirror</a:t>
            </a:r>
            <a:endParaRPr kumimoji="0" lang="en-US" sz="2400" b="0" i="0" u="none" strike="noStrike" kern="0" cap="none" spc="0" normalizeH="0" baseline="0" noProof="0" smtClean="0">
              <a:ln>
                <a:noFill/>
              </a:ln>
              <a:solidFill>
                <a:srgbClr val="006666"/>
              </a:solidFill>
              <a:effectLst/>
              <a:uLnTx/>
              <a:uFillTx/>
            </a:endParaRPr>
          </a:p>
        </p:txBody>
      </p:sp>
      <p:sp>
        <p:nvSpPr>
          <p:cNvPr id="35" name="AutoShape 9"/>
          <p:cNvSpPr>
            <a:spLocks noChangeArrowheads="1"/>
          </p:cNvSpPr>
          <p:nvPr/>
        </p:nvSpPr>
        <p:spPr bwMode="auto">
          <a:xfrm>
            <a:off x="2043113" y="2222500"/>
            <a:ext cx="838200" cy="304800"/>
          </a:xfrm>
          <a:custGeom>
            <a:avLst/>
            <a:gdLst>
              <a:gd name="T0" fmla="*/ 2147483647 w 21600"/>
              <a:gd name="T1" fmla="*/ 0 h 21600"/>
              <a:gd name="T2" fmla="*/ 0 w 21600"/>
              <a:gd name="T3" fmla="*/ 428221154 h 21600"/>
              <a:gd name="T4" fmla="*/ 2147483647 w 21600"/>
              <a:gd name="T5" fmla="*/ 856442309 h 21600"/>
              <a:gd name="T6" fmla="*/ 2147483647 w 21600"/>
              <a:gd name="T7" fmla="*/ 428221154 h 21600"/>
              <a:gd name="T8" fmla="*/ 17694720 60000 65536"/>
              <a:gd name="T9" fmla="*/ 11796480 60000 65536"/>
              <a:gd name="T10" fmla="*/ 5898240 60000 65536"/>
              <a:gd name="T11" fmla="*/ 0 60000 65536"/>
              <a:gd name="T12" fmla="*/ 3375 w 21600"/>
              <a:gd name="T13" fmla="*/ 6300 h 21600"/>
              <a:gd name="T14" fmla="*/ 18764 w 21600"/>
              <a:gd name="T15" fmla="*/ 15300 h 21600"/>
            </a:gdLst>
            <a:ahLst/>
            <a:cxnLst>
              <a:cxn ang="T8">
                <a:pos x="T0" y="T1"/>
              </a:cxn>
              <a:cxn ang="T9">
                <a:pos x="T2" y="T3"/>
              </a:cxn>
              <a:cxn ang="T10">
                <a:pos x="T4" y="T5"/>
              </a:cxn>
              <a:cxn ang="T11">
                <a:pos x="T6" y="T7"/>
              </a:cxn>
            </a:cxnLst>
            <a:rect l="T12" t="T13" r="T14" b="T15"/>
            <a:pathLst>
              <a:path w="21600" h="21600">
                <a:moveTo>
                  <a:pt x="14794" y="0"/>
                </a:moveTo>
                <a:lnTo>
                  <a:pt x="14794" y="6300"/>
                </a:lnTo>
                <a:lnTo>
                  <a:pt x="3375" y="6300"/>
                </a:lnTo>
                <a:lnTo>
                  <a:pt x="3375" y="15300"/>
                </a:lnTo>
                <a:lnTo>
                  <a:pt x="14794" y="15300"/>
                </a:lnTo>
                <a:lnTo>
                  <a:pt x="14794" y="21600"/>
                </a:lnTo>
                <a:lnTo>
                  <a:pt x="21600" y="10800"/>
                </a:lnTo>
                <a:close/>
              </a:path>
              <a:path w="21600" h="21600">
                <a:moveTo>
                  <a:pt x="1350" y="6300"/>
                </a:moveTo>
                <a:lnTo>
                  <a:pt x="1350" y="15300"/>
                </a:lnTo>
                <a:lnTo>
                  <a:pt x="2700" y="15300"/>
                </a:lnTo>
                <a:lnTo>
                  <a:pt x="2700" y="6300"/>
                </a:lnTo>
                <a:close/>
              </a:path>
              <a:path w="21600" h="21600">
                <a:moveTo>
                  <a:pt x="0" y="6300"/>
                </a:moveTo>
                <a:lnTo>
                  <a:pt x="0" y="15300"/>
                </a:lnTo>
                <a:lnTo>
                  <a:pt x="675" y="15300"/>
                </a:lnTo>
                <a:lnTo>
                  <a:pt x="675" y="6300"/>
                </a:lnTo>
                <a:close/>
              </a:path>
            </a:pathLst>
          </a:custGeom>
          <a:solidFill>
            <a:srgbClr val="33CCCC"/>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6" name="Rectangle 10"/>
          <p:cNvSpPr>
            <a:spLocks noChangeArrowheads="1"/>
          </p:cNvSpPr>
          <p:nvPr/>
        </p:nvSpPr>
        <p:spPr bwMode="auto">
          <a:xfrm>
            <a:off x="250825" y="2184400"/>
            <a:ext cx="1752600" cy="381000"/>
          </a:xfrm>
          <a:prstGeom prst="rect">
            <a:avLst/>
          </a:prstGeom>
          <a:solidFill>
            <a:srgbClr val="CCFFFF"/>
          </a:solidFill>
          <a:ln w="9525">
            <a:solidFill>
              <a:srgbClr val="000000"/>
            </a:solidFill>
            <a:miter lim="800000"/>
            <a:headEnd/>
            <a:tailEnd/>
          </a:ln>
        </p:spPr>
        <p:txBody>
          <a:bodyPr wrap="none" anchor="ctr"/>
          <a:lstStyle/>
          <a:p>
            <a:pPr marL="0" marR="0" lvl="0" indent="0" defTabSz="914400" eaLnBrk="0" fontAlgn="auto" latinLnBrk="0" hangingPunct="0">
              <a:lnSpc>
                <a:spcPct val="100000"/>
              </a:lnSpc>
              <a:spcBef>
                <a:spcPct val="0"/>
              </a:spcBef>
              <a:spcAft>
                <a:spcPts val="0"/>
              </a:spcAft>
              <a:buClrTx/>
              <a:buSzTx/>
              <a:buFontTx/>
              <a:buNone/>
              <a:tabLst/>
              <a:defRPr/>
            </a:pPr>
            <a:r>
              <a:rPr kumimoji="0" lang="en-US" sz="1800" b="0" i="0" u="none" strike="noStrike" kern="0" cap="none" spc="0" normalizeH="0" baseline="0" noProof="0" smtClean="0">
                <a:ln>
                  <a:noFill/>
                </a:ln>
                <a:solidFill>
                  <a:srgbClr val="006666"/>
                </a:solidFill>
                <a:effectLst/>
                <a:uLnTx/>
                <a:uFillTx/>
              </a:rPr>
              <a:t>Bragg Grating</a:t>
            </a:r>
            <a:endParaRPr kumimoji="0" lang="en-US" sz="2400" b="0" i="0" u="none" strike="noStrike" kern="0" cap="none" spc="0" normalizeH="0" baseline="0" noProof="0" smtClean="0">
              <a:ln>
                <a:noFill/>
              </a:ln>
              <a:solidFill>
                <a:srgbClr val="006666"/>
              </a:solidFill>
              <a:effectLst/>
              <a:uLnTx/>
              <a:uFillTx/>
            </a:endParaRPr>
          </a:p>
        </p:txBody>
      </p:sp>
      <p:sp>
        <p:nvSpPr>
          <p:cNvPr id="37" name="AutoShape 11"/>
          <p:cNvSpPr>
            <a:spLocks noChangeArrowheads="1"/>
          </p:cNvSpPr>
          <p:nvPr/>
        </p:nvSpPr>
        <p:spPr bwMode="auto">
          <a:xfrm>
            <a:off x="7531100" y="2873375"/>
            <a:ext cx="400050" cy="339725"/>
          </a:xfrm>
          <a:prstGeom prst="downArrow">
            <a:avLst>
              <a:gd name="adj1" fmla="val 50000"/>
              <a:gd name="adj2" fmla="val 25000"/>
            </a:avLst>
          </a:prstGeom>
          <a:solidFill>
            <a:srgbClr val="000000"/>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aphicFrame>
        <p:nvGraphicFramePr>
          <p:cNvPr id="38" name="Object 12"/>
          <p:cNvGraphicFramePr>
            <a:graphicFrameLocks noChangeAspect="1"/>
          </p:cNvGraphicFramePr>
          <p:nvPr/>
        </p:nvGraphicFramePr>
        <p:xfrm>
          <a:off x="4572000" y="4114800"/>
          <a:ext cx="1981200" cy="533400"/>
        </p:xfrm>
        <a:graphic>
          <a:graphicData uri="http://schemas.openxmlformats.org/presentationml/2006/ole">
            <p:oleObj spid="_x0000_s25606" name="Equation" r:id="rId4" imgW="812520" imgH="241200" progId="">
              <p:embed/>
            </p:oleObj>
          </a:graphicData>
        </a:graphic>
      </p:graphicFrame>
      <p:sp>
        <p:nvSpPr>
          <p:cNvPr id="39" name="AutoShape 13"/>
          <p:cNvSpPr>
            <a:spLocks noChangeArrowheads="1"/>
          </p:cNvSpPr>
          <p:nvPr/>
        </p:nvSpPr>
        <p:spPr bwMode="auto">
          <a:xfrm flipH="1" flipV="1">
            <a:off x="6669088" y="3967163"/>
            <a:ext cx="1143000" cy="685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017 h 21600"/>
              <a:gd name="T14" fmla="*/ 18863 w 21600"/>
              <a:gd name="T15" fmla="*/ 8141 h 21600"/>
            </a:gdLst>
            <a:ahLst/>
            <a:cxnLst>
              <a:cxn ang="T8">
                <a:pos x="T0" y="T1"/>
              </a:cxn>
              <a:cxn ang="T9">
                <a:pos x="T2" y="T3"/>
              </a:cxn>
              <a:cxn ang="T10">
                <a:pos x="T4" y="T5"/>
              </a:cxn>
              <a:cxn ang="T11">
                <a:pos x="T6" y="T7"/>
              </a:cxn>
            </a:cxnLst>
            <a:rect l="T12" t="T13" r="T14" b="T15"/>
            <a:pathLst>
              <a:path w="21600" h="21600">
                <a:moveTo>
                  <a:pt x="21600" y="6079"/>
                </a:moveTo>
                <a:lnTo>
                  <a:pt x="13532" y="0"/>
                </a:lnTo>
                <a:lnTo>
                  <a:pt x="13532" y="4017"/>
                </a:lnTo>
                <a:lnTo>
                  <a:pt x="12427" y="4017"/>
                </a:lnTo>
                <a:cubicBezTo>
                  <a:pt x="5564" y="4017"/>
                  <a:pt x="0" y="7662"/>
                  <a:pt x="0" y="12158"/>
                </a:cubicBezTo>
                <a:lnTo>
                  <a:pt x="0" y="21600"/>
                </a:lnTo>
                <a:lnTo>
                  <a:pt x="4215" y="21600"/>
                </a:lnTo>
                <a:lnTo>
                  <a:pt x="4215" y="12158"/>
                </a:lnTo>
                <a:cubicBezTo>
                  <a:pt x="4215" y="9939"/>
                  <a:pt x="7892" y="8141"/>
                  <a:pt x="12427" y="8141"/>
                </a:cubicBezTo>
                <a:lnTo>
                  <a:pt x="13532" y="8141"/>
                </a:lnTo>
                <a:lnTo>
                  <a:pt x="13532" y="12158"/>
                </a:lnTo>
                <a:close/>
              </a:path>
            </a:pathLst>
          </a:custGeom>
          <a:solidFill>
            <a:srgbClr val="000000"/>
          </a:solidFill>
          <a:ln w="9525">
            <a:solidFill>
              <a:srgbClr val="000000"/>
            </a:solidFill>
            <a:miter lim="800000"/>
            <a:headEnd/>
            <a:tailEnd/>
          </a:ln>
          <a:scene3d>
            <a:camera prst="orthographicFront"/>
            <a:lightRig rig="threePt" dir="t"/>
          </a:scene3d>
          <a:sp3d>
            <a:bevelT w="12700"/>
          </a:sp3d>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0" name="Rectangle 14"/>
          <p:cNvSpPr>
            <a:spLocks noChangeArrowheads="1"/>
          </p:cNvSpPr>
          <p:nvPr/>
        </p:nvSpPr>
        <p:spPr bwMode="auto">
          <a:xfrm>
            <a:off x="609600" y="3352800"/>
            <a:ext cx="3276600" cy="304800"/>
          </a:xfrm>
          <a:prstGeom prst="rect">
            <a:avLst/>
          </a:prstGeom>
          <a:solidFill>
            <a:srgbClr val="33CCCC"/>
          </a:solidFill>
          <a:ln w="9525">
            <a:solidFill>
              <a:srgbClr val="000000"/>
            </a:solidFill>
            <a:miter lim="800000"/>
            <a:headEnd/>
            <a:tailEnd/>
          </a:ln>
        </p:spPr>
        <p:txBody>
          <a:bodyPr wrap="none" anchor="ctr"/>
          <a:lstStyle/>
          <a:p>
            <a:pPr marL="0" marR="0" lvl="0" indent="0" defTabSz="914400" eaLnBrk="0" fontAlgn="auto" latinLnBrk="0" hangingPunct="0">
              <a:lnSpc>
                <a:spcPct val="100000"/>
              </a:lnSpc>
              <a:spcBef>
                <a:spcPct val="0"/>
              </a:spcBef>
              <a:spcAft>
                <a:spcPts val="0"/>
              </a:spcAft>
              <a:buClrTx/>
              <a:buSzTx/>
              <a:buFontTx/>
              <a:buNone/>
              <a:tabLst/>
              <a:defRPr/>
            </a:pPr>
            <a:r>
              <a:rPr kumimoji="0" lang="en-US" sz="1600" b="0" i="0" u="none" strike="noStrike" kern="0" cap="none" spc="0" normalizeH="0" baseline="0" noProof="0" smtClean="0">
                <a:ln>
                  <a:noFill/>
                </a:ln>
                <a:solidFill>
                  <a:srgbClr val="006666"/>
                </a:solidFill>
                <a:effectLst/>
                <a:uLnTx/>
                <a:uFillTx/>
              </a:rPr>
              <a:t>TEMPERATURE CHANGE</a:t>
            </a:r>
            <a:endParaRPr kumimoji="0" lang="en-US" sz="2400" b="0" i="0" u="none" strike="noStrike" kern="0" cap="none" spc="0" normalizeH="0" baseline="0" noProof="0" smtClean="0">
              <a:ln>
                <a:noFill/>
              </a:ln>
              <a:solidFill>
                <a:srgbClr val="006666"/>
              </a:solidFill>
              <a:effectLst/>
              <a:uLnTx/>
              <a:uFillTx/>
            </a:endParaRPr>
          </a:p>
        </p:txBody>
      </p:sp>
      <p:sp>
        <p:nvSpPr>
          <p:cNvPr id="41" name="Rectangle 15"/>
          <p:cNvSpPr>
            <a:spLocks noChangeArrowheads="1"/>
          </p:cNvSpPr>
          <p:nvPr/>
        </p:nvSpPr>
        <p:spPr bwMode="auto">
          <a:xfrm>
            <a:off x="395288" y="3962400"/>
            <a:ext cx="3200400" cy="609600"/>
          </a:xfrm>
          <a:prstGeom prst="rect">
            <a:avLst/>
          </a:prstGeom>
          <a:solidFill>
            <a:srgbClr val="CCFFFF"/>
          </a:solidFill>
          <a:ln w="9525">
            <a:solidFill>
              <a:srgbClr val="000000"/>
            </a:solidFill>
            <a:miter lim="800000"/>
            <a:headEnd/>
            <a:tailEnd/>
          </a:ln>
        </p:spPr>
        <p:txBody>
          <a:bodyPr wrap="none" anchor="ctr"/>
          <a:lstStyle/>
          <a:p>
            <a:pPr marL="0" marR="0" lvl="0" indent="0" defTabSz="914400" eaLnBrk="0" fontAlgn="auto" latinLnBrk="0" hangingPunct="0">
              <a:lnSpc>
                <a:spcPct val="100000"/>
              </a:lnSpc>
              <a:spcBef>
                <a:spcPct val="0"/>
              </a:spcBef>
              <a:spcAft>
                <a:spcPts val="0"/>
              </a:spcAft>
              <a:buClrTx/>
              <a:buSzTx/>
              <a:buFontTx/>
              <a:buNone/>
              <a:tabLst/>
              <a:defRPr/>
            </a:pPr>
            <a:r>
              <a:rPr kumimoji="0" lang="en-US" sz="1600" b="0" i="0" u="none" strike="noStrike" kern="0" cap="none" spc="0" normalizeH="0" baseline="0" noProof="0" smtClean="0">
                <a:ln>
                  <a:noFill/>
                </a:ln>
                <a:solidFill>
                  <a:srgbClr val="006666"/>
                </a:solidFill>
                <a:effectLst/>
                <a:uLnTx/>
                <a:uFillTx/>
              </a:rPr>
              <a:t>Thermal expansion for </a:t>
            </a:r>
          </a:p>
          <a:p>
            <a:pPr marL="0" marR="0" lvl="0" indent="0" defTabSz="914400" eaLnBrk="0" fontAlgn="auto" latinLnBrk="0" hangingPunct="0">
              <a:lnSpc>
                <a:spcPct val="100000"/>
              </a:lnSpc>
              <a:spcBef>
                <a:spcPct val="0"/>
              </a:spcBef>
              <a:spcAft>
                <a:spcPts val="0"/>
              </a:spcAft>
              <a:buClrTx/>
              <a:buSzTx/>
              <a:buFontTx/>
              <a:buNone/>
              <a:tabLst/>
              <a:defRPr/>
            </a:pPr>
            <a:r>
              <a:rPr kumimoji="0" lang="en-US" sz="1600" b="0" i="0" u="none" strike="noStrike" kern="0" cap="none" spc="0" normalizeH="0" baseline="0" noProof="0" smtClean="0">
                <a:ln>
                  <a:noFill/>
                </a:ln>
                <a:solidFill>
                  <a:srgbClr val="006666"/>
                </a:solidFill>
                <a:effectLst/>
                <a:uLnTx/>
                <a:uFillTx/>
              </a:rPr>
              <a:t>Termo-optic effect for </a:t>
            </a:r>
          </a:p>
        </p:txBody>
      </p:sp>
      <p:sp>
        <p:nvSpPr>
          <p:cNvPr id="42" name="Rectangle 16"/>
          <p:cNvSpPr>
            <a:spLocks noChangeArrowheads="1"/>
          </p:cNvSpPr>
          <p:nvPr/>
        </p:nvSpPr>
        <p:spPr bwMode="auto">
          <a:xfrm>
            <a:off x="457200" y="4876800"/>
            <a:ext cx="3581400" cy="304800"/>
          </a:xfrm>
          <a:prstGeom prst="rect">
            <a:avLst/>
          </a:prstGeom>
          <a:solidFill>
            <a:srgbClr val="33CCCC"/>
          </a:solidFill>
          <a:ln w="9525">
            <a:solidFill>
              <a:srgbClr val="000000"/>
            </a:solidFill>
            <a:miter lim="800000"/>
            <a:headEnd/>
            <a:tailEnd/>
          </a:ln>
        </p:spPr>
        <p:txBody>
          <a:bodyPr wrap="none" anchor="ctr"/>
          <a:lstStyle/>
          <a:p>
            <a:pPr marL="0" marR="0" lvl="0" indent="0" defTabSz="914400" eaLnBrk="0" fontAlgn="auto" latinLnBrk="0" hangingPunct="0">
              <a:lnSpc>
                <a:spcPct val="100000"/>
              </a:lnSpc>
              <a:spcBef>
                <a:spcPct val="0"/>
              </a:spcBef>
              <a:spcAft>
                <a:spcPts val="0"/>
              </a:spcAft>
              <a:buClrTx/>
              <a:buSzTx/>
              <a:buFontTx/>
              <a:buNone/>
              <a:tabLst/>
              <a:defRPr/>
            </a:pPr>
            <a:r>
              <a:rPr kumimoji="0" lang="en-US" sz="1600" b="0" i="0" u="none" strike="noStrike" kern="0" cap="none" spc="0" normalizeH="0" baseline="0" noProof="0" smtClean="0">
                <a:ln>
                  <a:noFill/>
                </a:ln>
                <a:solidFill>
                  <a:srgbClr val="006666"/>
                </a:solidFill>
                <a:effectLst/>
                <a:uLnTx/>
                <a:uFillTx/>
              </a:rPr>
              <a:t>STRESS</a:t>
            </a:r>
            <a:endParaRPr kumimoji="0" lang="en-US" sz="2400" b="0" i="0" u="none" strike="noStrike" kern="0" cap="none" spc="0" normalizeH="0" baseline="0" noProof="0" smtClean="0">
              <a:ln>
                <a:noFill/>
              </a:ln>
              <a:solidFill>
                <a:srgbClr val="006666"/>
              </a:solidFill>
              <a:effectLst/>
              <a:uLnTx/>
              <a:uFillTx/>
            </a:endParaRPr>
          </a:p>
        </p:txBody>
      </p:sp>
      <p:sp>
        <p:nvSpPr>
          <p:cNvPr id="43" name="Rectangle 17"/>
          <p:cNvSpPr>
            <a:spLocks noChangeArrowheads="1"/>
          </p:cNvSpPr>
          <p:nvPr/>
        </p:nvSpPr>
        <p:spPr bwMode="auto">
          <a:xfrm>
            <a:off x="609600" y="5486400"/>
            <a:ext cx="3048000" cy="685800"/>
          </a:xfrm>
          <a:prstGeom prst="rect">
            <a:avLst/>
          </a:prstGeom>
          <a:solidFill>
            <a:srgbClr val="CCFFFF"/>
          </a:solidFill>
          <a:ln w="9525">
            <a:solidFill>
              <a:srgbClr val="000000"/>
            </a:solidFill>
            <a:miter lim="800000"/>
            <a:headEnd/>
            <a:tailEnd/>
          </a:ln>
        </p:spPr>
        <p:txBody>
          <a:bodyPr wrap="none" anchor="ctr"/>
          <a:lstStyle/>
          <a:p>
            <a:pPr marL="0" marR="0" lvl="0" indent="0" defTabSz="914400" eaLnBrk="0" fontAlgn="auto" latinLnBrk="0" hangingPunct="0">
              <a:lnSpc>
                <a:spcPct val="100000"/>
              </a:lnSpc>
              <a:spcBef>
                <a:spcPct val="0"/>
              </a:spcBef>
              <a:spcAft>
                <a:spcPts val="0"/>
              </a:spcAft>
              <a:buClrTx/>
              <a:buSzTx/>
              <a:buFontTx/>
              <a:buNone/>
              <a:tabLst/>
              <a:defRPr/>
            </a:pPr>
            <a:r>
              <a:rPr kumimoji="0" lang="en-US" sz="1600" b="0" i="0" u="none" strike="noStrike" kern="0" cap="none" spc="0" normalizeH="0" baseline="0" noProof="0" smtClean="0">
                <a:ln>
                  <a:noFill/>
                </a:ln>
                <a:solidFill>
                  <a:srgbClr val="006666"/>
                </a:solidFill>
                <a:effectLst/>
                <a:uLnTx/>
                <a:uFillTx/>
              </a:rPr>
              <a:t>Elasto-optic effect for</a:t>
            </a:r>
            <a:endParaRPr kumimoji="0" lang="en-US" sz="1600" b="0" i="0" u="none" strike="noStrike" kern="0" cap="none" spc="0" normalizeH="0" baseline="-25000" noProof="0" smtClean="0">
              <a:ln>
                <a:noFill/>
              </a:ln>
              <a:solidFill>
                <a:srgbClr val="006666"/>
              </a:solidFill>
              <a:effectLst/>
              <a:uLnTx/>
              <a:uFillTx/>
            </a:endParaRPr>
          </a:p>
          <a:p>
            <a:pPr marL="0" marR="0" lvl="0" indent="0" defTabSz="914400" eaLnBrk="0" fontAlgn="auto" latinLnBrk="0" hangingPunct="0">
              <a:lnSpc>
                <a:spcPct val="100000"/>
              </a:lnSpc>
              <a:spcBef>
                <a:spcPct val="0"/>
              </a:spcBef>
              <a:spcAft>
                <a:spcPts val="0"/>
              </a:spcAft>
              <a:buClrTx/>
              <a:buSzTx/>
              <a:buFontTx/>
              <a:buNone/>
              <a:tabLst/>
              <a:defRPr/>
            </a:pPr>
            <a:r>
              <a:rPr kumimoji="0" lang="en-US" sz="1600" b="0" i="0" u="none" strike="noStrike" kern="0" cap="none" spc="0" normalizeH="0" baseline="0" noProof="0" smtClean="0">
                <a:ln>
                  <a:noFill/>
                </a:ln>
                <a:solidFill>
                  <a:srgbClr val="006666"/>
                </a:solidFill>
                <a:effectLst/>
                <a:uLnTx/>
                <a:uFillTx/>
              </a:rPr>
              <a:t>Direct Strain for  </a:t>
            </a:r>
            <a:endParaRPr kumimoji="0" lang="en-US" sz="1800" b="0" i="0" u="none" strike="noStrike" kern="0" cap="none" spc="0" normalizeH="0" baseline="0" noProof="0" smtClean="0">
              <a:ln>
                <a:noFill/>
              </a:ln>
              <a:solidFill>
                <a:srgbClr val="006666"/>
              </a:solidFill>
              <a:effectLst/>
              <a:uLnTx/>
              <a:uFillTx/>
              <a:sym typeface="MT Symbol" pitchFamily="82" charset="2"/>
            </a:endParaRPr>
          </a:p>
        </p:txBody>
      </p:sp>
      <p:sp>
        <p:nvSpPr>
          <p:cNvPr id="44" name="Line 18"/>
          <p:cNvSpPr>
            <a:spLocks noChangeShapeType="1"/>
          </p:cNvSpPr>
          <p:nvPr/>
        </p:nvSpPr>
        <p:spPr bwMode="auto">
          <a:xfrm>
            <a:off x="2209800" y="3581400"/>
            <a:ext cx="1588" cy="381000"/>
          </a:xfrm>
          <a:prstGeom prst="line">
            <a:avLst/>
          </a:prstGeom>
          <a:noFill/>
          <a:ln w="44450">
            <a:solidFill>
              <a:srgbClr val="000000"/>
            </a:solidFill>
            <a:round/>
            <a:headEnd/>
            <a:tailEnd type="arrow"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5" name="Line 19"/>
          <p:cNvSpPr>
            <a:spLocks noChangeShapeType="1"/>
          </p:cNvSpPr>
          <p:nvPr/>
        </p:nvSpPr>
        <p:spPr bwMode="auto">
          <a:xfrm>
            <a:off x="2209800" y="5181600"/>
            <a:ext cx="1588" cy="304800"/>
          </a:xfrm>
          <a:prstGeom prst="line">
            <a:avLst/>
          </a:prstGeom>
          <a:noFill/>
          <a:ln w="44450">
            <a:solidFill>
              <a:srgbClr val="000000"/>
            </a:solidFill>
            <a:round/>
            <a:headEnd/>
            <a:tailEnd type="arrow"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6" name="AutoShape 20"/>
          <p:cNvSpPr>
            <a:spLocks noChangeArrowheads="1"/>
          </p:cNvSpPr>
          <p:nvPr/>
        </p:nvSpPr>
        <p:spPr bwMode="auto">
          <a:xfrm flipV="1">
            <a:off x="3886200" y="3581400"/>
            <a:ext cx="1143000" cy="381000"/>
          </a:xfrm>
          <a:custGeom>
            <a:avLst/>
            <a:gdLst>
              <a:gd name="T0" fmla="*/ 2147483647 w 21600"/>
              <a:gd name="T1" fmla="*/ 0 h 21600"/>
              <a:gd name="T2" fmla="*/ 2147483647 w 21600"/>
              <a:gd name="T3" fmla="*/ 696974901 h 21600"/>
              <a:gd name="T4" fmla="*/ 0 w 21600"/>
              <a:gd name="T5" fmla="*/ 1866827640 h 21600"/>
              <a:gd name="T6" fmla="*/ 2147483647 w 21600"/>
              <a:gd name="T7" fmla="*/ 2090924422 h 21600"/>
              <a:gd name="T8" fmla="*/ 2147483647 w 21600"/>
              <a:gd name="T9" fmla="*/ 1452028857 h 21600"/>
              <a:gd name="T10" fmla="*/ 2147483647 w 21600"/>
              <a:gd name="T11" fmla="*/ 696974901 h 21600"/>
              <a:gd name="T12" fmla="*/ 17694720 60000 65536"/>
              <a:gd name="T13" fmla="*/ 11796480 60000 65536"/>
              <a:gd name="T14" fmla="*/ 11796480 60000 65536"/>
              <a:gd name="T15" fmla="*/ 5898240 60000 65536"/>
              <a:gd name="T16" fmla="*/ 0 60000 65536"/>
              <a:gd name="T17" fmla="*/ 0 60000 65536"/>
              <a:gd name="T18" fmla="*/ 0 w 21600"/>
              <a:gd name="T19" fmla="*/ 16969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530" y="0"/>
                </a:moveTo>
                <a:lnTo>
                  <a:pt x="11459" y="7200"/>
                </a:lnTo>
                <a:lnTo>
                  <a:pt x="14545" y="7200"/>
                </a:lnTo>
                <a:lnTo>
                  <a:pt x="14545" y="16969"/>
                </a:lnTo>
                <a:lnTo>
                  <a:pt x="0" y="16969"/>
                </a:lnTo>
                <a:lnTo>
                  <a:pt x="0" y="21600"/>
                </a:lnTo>
                <a:lnTo>
                  <a:pt x="18514" y="21600"/>
                </a:lnTo>
                <a:lnTo>
                  <a:pt x="18514" y="7200"/>
                </a:lnTo>
                <a:lnTo>
                  <a:pt x="21600" y="7200"/>
                </a:lnTo>
                <a:close/>
              </a:path>
            </a:pathLst>
          </a:custGeom>
          <a:solidFill>
            <a:srgbClr val="000000"/>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7" name="AutoShape 21"/>
          <p:cNvSpPr>
            <a:spLocks noChangeArrowheads="1"/>
          </p:cNvSpPr>
          <p:nvPr/>
        </p:nvSpPr>
        <p:spPr bwMode="auto">
          <a:xfrm>
            <a:off x="4051300" y="4699000"/>
            <a:ext cx="952500" cy="457200"/>
          </a:xfrm>
          <a:custGeom>
            <a:avLst/>
            <a:gdLst>
              <a:gd name="T0" fmla="*/ 2147483647 w 21600"/>
              <a:gd name="T1" fmla="*/ 0 h 21600"/>
              <a:gd name="T2" fmla="*/ 2147483647 w 21600"/>
              <a:gd name="T3" fmla="*/ 1445247963 h 21600"/>
              <a:gd name="T4" fmla="*/ 0 w 21600"/>
              <a:gd name="T5" fmla="*/ 2147483647 h 21600"/>
              <a:gd name="T6" fmla="*/ 2147483647 w 21600"/>
              <a:gd name="T7" fmla="*/ 2147483647 h 21600"/>
              <a:gd name="T8" fmla="*/ 2147483647 w 21600"/>
              <a:gd name="T9" fmla="*/ 2147483647 h 21600"/>
              <a:gd name="T10" fmla="*/ 2147483647 w 21600"/>
              <a:gd name="T11" fmla="*/ 1445247963 h 21600"/>
              <a:gd name="T12" fmla="*/ 17694720 60000 65536"/>
              <a:gd name="T13" fmla="*/ 11796480 60000 65536"/>
              <a:gd name="T14" fmla="*/ 11796480 60000 65536"/>
              <a:gd name="T15" fmla="*/ 5898240 60000 65536"/>
              <a:gd name="T16" fmla="*/ 0 60000 65536"/>
              <a:gd name="T17" fmla="*/ 0 60000 65536"/>
              <a:gd name="T18" fmla="*/ 0 w 21600"/>
              <a:gd name="T19" fmla="*/ 16969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530" y="0"/>
                </a:moveTo>
                <a:lnTo>
                  <a:pt x="11459" y="7200"/>
                </a:lnTo>
                <a:lnTo>
                  <a:pt x="14545" y="7200"/>
                </a:lnTo>
                <a:lnTo>
                  <a:pt x="14545" y="16969"/>
                </a:lnTo>
                <a:lnTo>
                  <a:pt x="0" y="16969"/>
                </a:lnTo>
                <a:lnTo>
                  <a:pt x="0" y="21600"/>
                </a:lnTo>
                <a:lnTo>
                  <a:pt x="18514" y="21600"/>
                </a:lnTo>
                <a:lnTo>
                  <a:pt x="18514" y="7200"/>
                </a:lnTo>
                <a:lnTo>
                  <a:pt x="21600" y="7200"/>
                </a:lnTo>
                <a:close/>
              </a:path>
            </a:pathLst>
          </a:custGeom>
          <a:solidFill>
            <a:srgbClr val="000000"/>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aphicFrame>
        <p:nvGraphicFramePr>
          <p:cNvPr id="48" name="Object 22"/>
          <p:cNvGraphicFramePr>
            <a:graphicFrameLocks noChangeAspect="1"/>
          </p:cNvGraphicFramePr>
          <p:nvPr/>
        </p:nvGraphicFramePr>
        <p:xfrm>
          <a:off x="3201988" y="5486400"/>
          <a:ext cx="396875" cy="342900"/>
        </p:xfrm>
        <a:graphic>
          <a:graphicData uri="http://schemas.openxmlformats.org/presentationml/2006/ole">
            <p:oleObj spid="_x0000_s25607" name="Equation" r:id="rId5" imgW="279360" imgH="241200" progId="">
              <p:embed/>
            </p:oleObj>
          </a:graphicData>
        </a:graphic>
      </p:graphicFrame>
      <p:graphicFrame>
        <p:nvGraphicFramePr>
          <p:cNvPr id="49" name="Object 23"/>
          <p:cNvGraphicFramePr>
            <a:graphicFrameLocks noChangeAspect="1"/>
          </p:cNvGraphicFramePr>
          <p:nvPr/>
        </p:nvGraphicFramePr>
        <p:xfrm>
          <a:off x="3049588" y="4191000"/>
          <a:ext cx="396875" cy="342900"/>
        </p:xfrm>
        <a:graphic>
          <a:graphicData uri="http://schemas.openxmlformats.org/presentationml/2006/ole">
            <p:oleObj spid="_x0000_s25608" name="Equation" r:id="rId6" imgW="279360" imgH="241200" progId="">
              <p:embed/>
            </p:oleObj>
          </a:graphicData>
        </a:graphic>
      </p:graphicFrame>
      <p:graphicFrame>
        <p:nvGraphicFramePr>
          <p:cNvPr id="50" name="Object 24"/>
          <p:cNvGraphicFramePr>
            <a:graphicFrameLocks noChangeAspect="1"/>
          </p:cNvGraphicFramePr>
          <p:nvPr/>
        </p:nvGraphicFramePr>
        <p:xfrm>
          <a:off x="3124200" y="3962400"/>
          <a:ext cx="304800" cy="304800"/>
        </p:xfrm>
        <a:graphic>
          <a:graphicData uri="http://schemas.openxmlformats.org/presentationml/2006/ole">
            <p:oleObj spid="_x0000_s25609" name="Equation" r:id="rId7" imgW="177480" imgH="177480" progId="">
              <p:embed/>
            </p:oleObj>
          </a:graphicData>
        </a:graphic>
      </p:graphicFrame>
      <p:graphicFrame>
        <p:nvGraphicFramePr>
          <p:cNvPr id="51" name="Object 25"/>
          <p:cNvGraphicFramePr>
            <a:graphicFrameLocks noChangeAspect="1"/>
          </p:cNvGraphicFramePr>
          <p:nvPr/>
        </p:nvGraphicFramePr>
        <p:xfrm>
          <a:off x="2971800" y="5791200"/>
          <a:ext cx="304800" cy="304800"/>
        </p:xfrm>
        <a:graphic>
          <a:graphicData uri="http://schemas.openxmlformats.org/presentationml/2006/ole">
            <p:oleObj spid="_x0000_s25610" name="Equation" r:id="rId8" imgW="177480" imgH="177480" progId="">
              <p:embed/>
            </p:oleObj>
          </a:graphicData>
        </a:graphic>
      </p:graphicFrame>
      <p:sp>
        <p:nvSpPr>
          <p:cNvPr id="52" name="2 Marcador de contenido"/>
          <p:cNvSpPr txBox="1">
            <a:spLocks/>
          </p:cNvSpPr>
          <p:nvPr/>
        </p:nvSpPr>
        <p:spPr bwMode="auto">
          <a:xfrm>
            <a:off x="4800600" y="5181600"/>
            <a:ext cx="38862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0000"/>
              </a:lnSpc>
              <a:spcBef>
                <a:spcPct val="20000"/>
              </a:spcBef>
              <a:spcAft>
                <a:spcPct val="0"/>
              </a:spcAft>
              <a:buClr>
                <a:srgbClr val="0E3E58"/>
              </a:buClr>
              <a:buSzPct val="65000"/>
              <a:buFont typeface="Wingdings" pitchFamily="2" charset="2"/>
              <a:buNone/>
              <a:tabLst/>
              <a:defRPr/>
            </a:pPr>
            <a:r>
              <a:rPr kumimoji="0" lang="en-US" sz="3000" b="0" i="0" u="none" strike="noStrike" kern="0" cap="none" spc="0" normalizeH="0" baseline="0" noProof="0" dirty="0" smtClean="0">
                <a:ln>
                  <a:noFill/>
                </a:ln>
                <a:solidFill>
                  <a:srgbClr val="0E3E58"/>
                </a:solidFill>
                <a:effectLst/>
                <a:uLnTx/>
                <a:uFillTx/>
                <a:latin typeface="Calibri" pitchFamily="34" charset="0"/>
                <a:ea typeface="+mn-ea"/>
                <a:cs typeface="+mn-cs"/>
              </a:rPr>
              <a:t>Depends</a:t>
            </a:r>
            <a:r>
              <a:rPr kumimoji="0" lang="en-US" sz="3000" b="0" i="0" u="none" strike="noStrike" kern="0" cap="none" spc="0" normalizeH="0" noProof="0" dirty="0" smtClean="0">
                <a:ln>
                  <a:noFill/>
                </a:ln>
                <a:solidFill>
                  <a:srgbClr val="0E3E58"/>
                </a:solidFill>
                <a:effectLst/>
                <a:uLnTx/>
                <a:uFillTx/>
                <a:latin typeface="Calibri" pitchFamily="34" charset="0"/>
                <a:ea typeface="+mn-ea"/>
                <a:cs typeface="+mn-cs"/>
              </a:rPr>
              <a:t> on refract</a:t>
            </a:r>
            <a:r>
              <a:rPr lang="en-US" sz="3000" i="0" kern="0" dirty="0" smtClean="0">
                <a:solidFill>
                  <a:srgbClr val="0E3E58"/>
                </a:solidFill>
              </a:rPr>
              <a:t>ion </a:t>
            </a:r>
            <a:r>
              <a:rPr kumimoji="0" lang="en-US" sz="3000" b="0" i="0" u="none" strike="noStrike" kern="0" cap="none" spc="0" normalizeH="0" noProof="0" dirty="0" smtClean="0">
                <a:ln>
                  <a:noFill/>
                </a:ln>
                <a:solidFill>
                  <a:srgbClr val="0E3E58"/>
                </a:solidFill>
                <a:effectLst/>
                <a:uLnTx/>
                <a:uFillTx/>
                <a:latin typeface="Calibri" pitchFamily="34" charset="0"/>
                <a:ea typeface="+mn-ea"/>
                <a:cs typeface="+mn-cs"/>
              </a:rPr>
              <a:t> Index and geometry stability </a:t>
            </a:r>
            <a:endParaRPr kumimoji="0" lang="en-US" sz="3000" b="0" i="0" u="none" strike="noStrike" kern="0" cap="none" spc="0" normalizeH="0" baseline="0" noProof="0" dirty="0" smtClean="0">
              <a:ln>
                <a:noFill/>
              </a:ln>
              <a:solidFill>
                <a:srgbClr val="0E3E58"/>
              </a:solidFill>
              <a:effectLst/>
              <a:uLnTx/>
              <a:uFillTx/>
              <a:latin typeface="Calibri" pitchFamily="34" charset="0"/>
              <a:ea typeface="+mn-ea"/>
              <a:cs typeface="+mn-cs"/>
            </a:endParaRPr>
          </a:p>
          <a:p>
            <a:pPr marL="1022350" marR="0" lvl="2" indent="-350838" algn="l" defTabSz="914400" rtl="0" eaLnBrk="0" fontAlgn="base" latinLnBrk="0" hangingPunct="0">
              <a:lnSpc>
                <a:spcPct val="90000"/>
              </a:lnSpc>
              <a:spcBef>
                <a:spcPct val="20000"/>
              </a:spcBef>
              <a:spcAft>
                <a:spcPct val="0"/>
              </a:spcAft>
              <a:buClr>
                <a:srgbClr val="2A1BEB"/>
              </a:buClr>
              <a:buSzPct val="65000"/>
              <a:buFont typeface="Wingdings" pitchFamily="2" charset="2"/>
              <a:buNone/>
              <a:tabLst/>
              <a:defRPr/>
            </a:pPr>
            <a:endParaRPr kumimoji="0" lang="en-US" sz="2200" b="0" i="0" u="none" strike="noStrike" kern="0" cap="none" spc="0" normalizeH="0" baseline="0" noProof="0" dirty="0" smtClean="0">
              <a:ln>
                <a:noFill/>
              </a:ln>
              <a:solidFill>
                <a:srgbClr val="2A1BEB"/>
              </a:solidFill>
              <a:effectLst/>
              <a:uLnTx/>
              <a:uFillTx/>
              <a:latin typeface="Calibri" pitchFamily="34" charset="0"/>
            </a:endParaRPr>
          </a:p>
          <a:p>
            <a:pPr marL="342900" marR="0" lvl="0" indent="-342900" algn="l" defTabSz="914400" rtl="0" eaLnBrk="0" fontAlgn="base" latinLnBrk="0" hangingPunct="0">
              <a:lnSpc>
                <a:spcPct val="90000"/>
              </a:lnSpc>
              <a:spcBef>
                <a:spcPct val="20000"/>
              </a:spcBef>
              <a:spcAft>
                <a:spcPct val="0"/>
              </a:spcAft>
              <a:buClr>
                <a:srgbClr val="0E3E58"/>
              </a:buClr>
              <a:buSzPct val="65000"/>
              <a:buFont typeface="Wingdings" pitchFamily="2" charset="2"/>
              <a:buChar char="n"/>
              <a:tabLst/>
              <a:defRPr/>
            </a:pPr>
            <a:endParaRPr kumimoji="0" lang="en-US" sz="3000" b="0" i="0" u="none" strike="noStrike" kern="0" cap="none" spc="0" normalizeH="0" baseline="0" noProof="0" dirty="0" smtClean="0">
              <a:ln>
                <a:noFill/>
              </a:ln>
              <a:solidFill>
                <a:srgbClr val="0E3E58"/>
              </a:solidFill>
              <a:effectLst/>
              <a:uLnTx/>
              <a:uFillTx/>
              <a:latin typeface="Calibri"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0E3E58"/>
              </a:buClr>
              <a:buSzPct val="65000"/>
              <a:buFont typeface="Wingdings" pitchFamily="2" charset="2"/>
              <a:buChar char="n"/>
              <a:tabLst/>
              <a:defRPr/>
            </a:pPr>
            <a:endParaRPr kumimoji="0" lang="en-US" sz="3000" b="0" i="0" u="none" strike="noStrike" kern="0" cap="none" spc="0" normalizeH="0" baseline="0" noProof="0" dirty="0">
              <a:ln>
                <a:noFill/>
              </a:ln>
              <a:solidFill>
                <a:srgbClr val="0E3E58"/>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________________________</a:t>
            </a:r>
            <a:endParaRPr lang="en-US" dirty="0"/>
          </a:p>
        </p:txBody>
      </p:sp>
      <p:sp>
        <p:nvSpPr>
          <p:cNvPr id="3" name="2 Marcador de contenido"/>
          <p:cNvSpPr>
            <a:spLocks noGrp="1"/>
          </p:cNvSpPr>
          <p:nvPr>
            <p:ph idx="1"/>
          </p:nvPr>
        </p:nvSpPr>
        <p:spPr>
          <a:xfrm>
            <a:off x="457200" y="1295400"/>
            <a:ext cx="8229600" cy="4530725"/>
          </a:xfrm>
        </p:spPr>
        <p:txBody>
          <a:bodyPr/>
          <a:lstStyle/>
          <a:p>
            <a:pPr>
              <a:buNone/>
            </a:pPr>
            <a:r>
              <a:rPr lang="en-US" sz="11500" dirty="0" smtClean="0"/>
              <a:t>BACK - UP</a:t>
            </a:r>
            <a:endParaRPr lang="en-US" sz="11500" dirty="0"/>
          </a:p>
        </p:txBody>
      </p:sp>
      <p:sp>
        <p:nvSpPr>
          <p:cNvPr id="4" name="3 Marcador de número de diapositiva"/>
          <p:cNvSpPr>
            <a:spLocks noGrp="1"/>
          </p:cNvSpPr>
          <p:nvPr>
            <p:ph type="sldNum" sz="quarter" idx="10"/>
          </p:nvPr>
        </p:nvSpPr>
        <p:spPr/>
        <p:txBody>
          <a:bodyPr/>
          <a:lstStyle/>
          <a:p>
            <a:pPr>
              <a:defRPr/>
            </a:pPr>
            <a:fld id="{F50B81A8-EBE5-423D-B090-3334D662ACB9}" type="slidenum">
              <a:rPr lang="es-ES_tradnl" altLang="en-US" smtClean="0"/>
              <a:pPr>
                <a:defRPr/>
              </a:pPr>
              <a:t>40</a:t>
            </a:fld>
            <a:endParaRPr lang="es-ES_tradnl" altLang="en-US"/>
          </a:p>
        </p:txBody>
      </p:sp>
      <p:sp>
        <p:nvSpPr>
          <p:cNvPr id="5" name="4 Marcador de pie de página"/>
          <p:cNvSpPr>
            <a:spLocks noGrp="1"/>
          </p:cNvSpPr>
          <p:nvPr>
            <p:ph type="ftr" sz="quarter" idx="11"/>
          </p:nvPr>
        </p:nvSpPr>
        <p:spPr/>
        <p:txBody>
          <a:bodyPr/>
          <a:lstStyle/>
          <a:p>
            <a:pPr>
              <a:defRPr/>
            </a:pPr>
            <a:r>
              <a:rPr lang="en-US" altLang="en-US" smtClean="0"/>
              <a:t>DEPFET Workshop ,27th  Januray  '10,   I. Vila</a:t>
            </a:r>
            <a:endParaRPr lang="es-ES_tradnl" altLang="en-US"/>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fld id="{88402878-42A9-4B74-8298-A7B3290415CC}" type="slidenum">
              <a:rPr lang="es-ES_tradnl" altLang="en-US"/>
              <a:pPr>
                <a:defRPr/>
              </a:pPr>
              <a:t>41</a:t>
            </a:fld>
            <a:endParaRPr lang="es-ES_tradnl" altLang="en-US"/>
          </a:p>
        </p:txBody>
      </p:sp>
      <p:sp>
        <p:nvSpPr>
          <p:cNvPr id="5" name="4 Marcador de pie de página"/>
          <p:cNvSpPr>
            <a:spLocks noGrp="1"/>
          </p:cNvSpPr>
          <p:nvPr>
            <p:ph type="ftr" sz="quarter" idx="11"/>
          </p:nvPr>
        </p:nvSpPr>
        <p:spPr/>
        <p:txBody>
          <a:bodyPr/>
          <a:lstStyle/>
          <a:p>
            <a:pPr>
              <a:defRPr/>
            </a:pPr>
            <a:r>
              <a:rPr lang="en-US" altLang="en-US" smtClean="0"/>
              <a:t>DEPFET Workshop ,27th  Januray  '10,   I. Vila</a:t>
            </a:r>
            <a:endParaRPr lang="es-ES_tradnl" altLang="en-US"/>
          </a:p>
        </p:txBody>
      </p:sp>
      <p:sp>
        <p:nvSpPr>
          <p:cNvPr id="8196" name="Rectangle 2"/>
          <p:cNvSpPr>
            <a:spLocks noGrp="1" noChangeArrowheads="1"/>
          </p:cNvSpPr>
          <p:nvPr>
            <p:ph type="title"/>
          </p:nvPr>
        </p:nvSpPr>
        <p:spPr/>
        <p:txBody>
          <a:bodyPr/>
          <a:lstStyle/>
          <a:p>
            <a:pPr eaLnBrk="1" hangingPunct="1"/>
            <a:r>
              <a:rPr lang="en-US" smtClean="0"/>
              <a:t>RD on Sensors: IRuS for alignment</a:t>
            </a:r>
          </a:p>
        </p:txBody>
      </p:sp>
      <p:sp>
        <p:nvSpPr>
          <p:cNvPr id="8197" name="Rectangle 3"/>
          <p:cNvSpPr>
            <a:spLocks noGrp="1" noChangeArrowheads="1"/>
          </p:cNvSpPr>
          <p:nvPr>
            <p:ph type="body" idx="1"/>
          </p:nvPr>
        </p:nvSpPr>
        <p:spPr>
          <a:xfrm>
            <a:off x="457200" y="1066800"/>
            <a:ext cx="8229600" cy="5064125"/>
          </a:xfrm>
        </p:spPr>
        <p:txBody>
          <a:bodyPr/>
          <a:lstStyle/>
          <a:p>
            <a:pPr eaLnBrk="1" hangingPunct="1">
              <a:lnSpc>
                <a:spcPct val="90000"/>
              </a:lnSpc>
            </a:pPr>
            <a:r>
              <a:rPr lang="en-US" smtClean="0"/>
              <a:t>Statement of the issue:</a:t>
            </a:r>
          </a:p>
          <a:p>
            <a:pPr lvl="1" eaLnBrk="1" hangingPunct="1">
              <a:lnSpc>
                <a:spcPct val="90000"/>
              </a:lnSpc>
            </a:pPr>
            <a:r>
              <a:rPr lang="en-US" smtClean="0"/>
              <a:t>The ultimate alignment precision will be achieved by track-based alignment algorithms. BUT …</a:t>
            </a:r>
          </a:p>
          <a:p>
            <a:pPr lvl="1" eaLnBrk="1" hangingPunct="1">
              <a:lnSpc>
                <a:spcPct val="90000"/>
              </a:lnSpc>
              <a:buFont typeface="Wingdings" pitchFamily="2" charset="2"/>
              <a:buNone/>
            </a:pPr>
            <a:r>
              <a:rPr lang="en-US" smtClean="0"/>
              <a:t>   ….a real time monitoring of the vtx/tracker stability/deformation during detector normal operation (gravitational, thermal, magnetic loads) must provide a quick a precise starting point and cover some difficult degrees of freedom.</a:t>
            </a:r>
          </a:p>
          <a:p>
            <a:pPr lvl="1" eaLnBrk="1" hangingPunct="1">
              <a:lnSpc>
                <a:spcPct val="90000"/>
              </a:lnSpc>
            </a:pPr>
            <a:r>
              <a:rPr lang="en-US" smtClean="0"/>
              <a:t>Name of the game, increase the IR transmitance of the sensors without introducing minimal modifications to the sensor layout: Same materials, avoid fine tuning</a:t>
            </a:r>
          </a:p>
          <a:p>
            <a:pPr eaLnBrk="1" hangingPunct="1">
              <a:lnSpc>
                <a:spcPct val="90000"/>
              </a:lnSpc>
            </a:pPr>
            <a:endParaRPr lang="en-US" smtClean="0"/>
          </a:p>
        </p:txBody>
      </p:sp>
      <p:pic>
        <p:nvPicPr>
          <p:cNvPr id="8198" name="Picture 18" descr="cnm"/>
          <p:cNvPicPr>
            <a:picLocks noChangeAspect="1" noChangeArrowheads="1"/>
          </p:cNvPicPr>
          <p:nvPr/>
        </p:nvPicPr>
        <p:blipFill>
          <a:blip r:embed="rId2" cstate="print"/>
          <a:srcRect/>
          <a:stretch>
            <a:fillRect/>
          </a:stretch>
        </p:blipFill>
        <p:spPr bwMode="auto">
          <a:xfrm>
            <a:off x="7620000" y="762000"/>
            <a:ext cx="1371600" cy="4016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fld id="{9CDCB501-F63C-4A7E-9BC1-B76E1AF0F50D}" type="slidenum">
              <a:rPr lang="es-ES_tradnl" altLang="en-US"/>
              <a:pPr>
                <a:defRPr/>
              </a:pPr>
              <a:t>42</a:t>
            </a:fld>
            <a:endParaRPr lang="es-ES_tradnl" altLang="en-US"/>
          </a:p>
        </p:txBody>
      </p:sp>
      <p:sp>
        <p:nvSpPr>
          <p:cNvPr id="5" name="4 Marcador de pie de página"/>
          <p:cNvSpPr>
            <a:spLocks noGrp="1"/>
          </p:cNvSpPr>
          <p:nvPr>
            <p:ph type="ftr" sz="quarter" idx="11"/>
          </p:nvPr>
        </p:nvSpPr>
        <p:spPr/>
        <p:txBody>
          <a:bodyPr/>
          <a:lstStyle/>
          <a:p>
            <a:pPr>
              <a:defRPr/>
            </a:pPr>
            <a:r>
              <a:rPr lang="en-US" altLang="en-US" smtClean="0"/>
              <a:t>DEPFET Workshop ,27th  Januray  '10,   I. Vila</a:t>
            </a:r>
            <a:endParaRPr lang="es-ES_tradnl" altLang="en-US"/>
          </a:p>
        </p:txBody>
      </p:sp>
      <p:sp>
        <p:nvSpPr>
          <p:cNvPr id="9220" name="Rectangle 2"/>
          <p:cNvSpPr>
            <a:spLocks noGrp="1" noChangeArrowheads="1"/>
          </p:cNvSpPr>
          <p:nvPr>
            <p:ph type="title"/>
          </p:nvPr>
        </p:nvSpPr>
        <p:spPr/>
        <p:txBody>
          <a:bodyPr/>
          <a:lstStyle/>
          <a:p>
            <a:pPr eaLnBrk="1" hangingPunct="1"/>
            <a:r>
              <a:rPr lang="en-US" smtClean="0"/>
              <a:t>RD on Sensors: IRuS for alignment (2)</a:t>
            </a:r>
            <a:br>
              <a:rPr lang="en-US" smtClean="0"/>
            </a:br>
            <a:endParaRPr lang="en-US" smtClean="0"/>
          </a:p>
        </p:txBody>
      </p:sp>
      <p:sp>
        <p:nvSpPr>
          <p:cNvPr id="9221" name="Rectangle 3"/>
          <p:cNvSpPr>
            <a:spLocks noGrp="1" noChangeArrowheads="1"/>
          </p:cNvSpPr>
          <p:nvPr>
            <p:ph type="body" idx="1"/>
          </p:nvPr>
        </p:nvSpPr>
        <p:spPr>
          <a:xfrm>
            <a:off x="228600" y="1108075"/>
            <a:ext cx="8915400" cy="5216525"/>
          </a:xfrm>
        </p:spPr>
        <p:txBody>
          <a:bodyPr/>
          <a:lstStyle/>
          <a:p>
            <a:pPr eaLnBrk="1" hangingPunct="1"/>
            <a:r>
              <a:rPr lang="en-US" smtClean="0"/>
              <a:t>1</a:t>
            </a:r>
            <a:r>
              <a:rPr lang="en-US" baseline="30000" smtClean="0"/>
              <a:t>st</a:t>
            </a:r>
            <a:r>
              <a:rPr lang="en-US" smtClean="0"/>
              <a:t> Validation of optical simulation software with material samples. </a:t>
            </a:r>
            <a:r>
              <a:rPr lang="en-US" smtClean="0">
                <a:solidFill>
                  <a:srgbClr val="00B050"/>
                </a:solidFill>
                <a:sym typeface="Symbol" pitchFamily="18" charset="2"/>
              </a:rPr>
              <a:t>(done)</a:t>
            </a:r>
          </a:p>
          <a:p>
            <a:pPr eaLnBrk="1" hangingPunct="1"/>
            <a:r>
              <a:rPr lang="en-US" smtClean="0"/>
              <a:t>2</a:t>
            </a:r>
            <a:r>
              <a:rPr lang="en-US" baseline="30000" smtClean="0"/>
              <a:t>nd</a:t>
            </a:r>
            <a:r>
              <a:rPr lang="en-US" smtClean="0"/>
              <a:t> Babysensor baseline design (p on n; AC coupling, 50 um pitch)  minimal design modifications to boost sensor IR transmittance. </a:t>
            </a:r>
            <a:r>
              <a:rPr lang="en-US" smtClean="0">
                <a:solidFill>
                  <a:srgbClr val="00B050"/>
                </a:solidFill>
              </a:rPr>
              <a:t>(done)</a:t>
            </a:r>
          </a:p>
          <a:p>
            <a:pPr eaLnBrk="1" hangingPunct="1"/>
            <a:r>
              <a:rPr lang="en-US" smtClean="0">
                <a:sym typeface="Symbol" pitchFamily="18" charset="2"/>
              </a:rPr>
              <a:t>3</a:t>
            </a:r>
            <a:r>
              <a:rPr lang="en-US" baseline="30000" smtClean="0">
                <a:sym typeface="Symbol" pitchFamily="18" charset="2"/>
              </a:rPr>
              <a:t>th</a:t>
            </a:r>
            <a:r>
              <a:rPr lang="en-US" smtClean="0">
                <a:sym typeface="Symbol" pitchFamily="18" charset="2"/>
              </a:rPr>
              <a:t> </a:t>
            </a:r>
            <a:r>
              <a:rPr lang="en-US" smtClean="0"/>
              <a:t>Production  of IR babysensors. </a:t>
            </a:r>
            <a:r>
              <a:rPr lang="en-US" smtClean="0">
                <a:solidFill>
                  <a:srgbClr val="FFFF00"/>
                </a:solidFill>
              </a:rPr>
              <a:t>(on progress)</a:t>
            </a:r>
          </a:p>
          <a:p>
            <a:pPr eaLnBrk="1" hangingPunct="1"/>
            <a:r>
              <a:rPr lang="en-US" smtClean="0"/>
              <a:t>4</a:t>
            </a:r>
            <a:r>
              <a:rPr lang="en-US" baseline="30000" smtClean="0"/>
              <a:t>th</a:t>
            </a:r>
            <a:r>
              <a:rPr lang="en-US" smtClean="0"/>
              <a:t> Bench and beam testing of sensors</a:t>
            </a:r>
          </a:p>
          <a:p>
            <a:pPr eaLnBrk="1" hangingPunct="1"/>
            <a:r>
              <a:rPr lang="en-US" smtClean="0"/>
              <a:t>5</a:t>
            </a:r>
            <a:r>
              <a:rPr lang="en-US" baseline="30000" smtClean="0"/>
              <a:t>th</a:t>
            </a:r>
            <a:r>
              <a:rPr lang="en-US" smtClean="0"/>
              <a:t> Know-how transfer to main manufactures</a:t>
            </a:r>
          </a:p>
          <a:p>
            <a:pPr eaLnBrk="1" hangingPunct="1">
              <a:buFont typeface="Wingdings" pitchFamily="2" charset="2"/>
              <a:buNone/>
            </a:pPr>
            <a:endParaRPr lang="en-US" smtClean="0"/>
          </a:p>
        </p:txBody>
      </p:sp>
      <p:pic>
        <p:nvPicPr>
          <p:cNvPr id="9222" name="Picture 18" descr="cnm"/>
          <p:cNvPicPr>
            <a:picLocks noChangeAspect="1" noChangeArrowheads="1"/>
          </p:cNvPicPr>
          <p:nvPr/>
        </p:nvPicPr>
        <p:blipFill>
          <a:blip r:embed="rId2" cstate="print"/>
          <a:srcRect/>
          <a:stretch>
            <a:fillRect/>
          </a:stretch>
        </p:blipFill>
        <p:spPr bwMode="auto">
          <a:xfrm>
            <a:off x="7620000" y="762000"/>
            <a:ext cx="1371600" cy="4016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fld id="{D75F0A60-3A37-4AA4-8E11-3F67383DC3BD}" type="slidenum">
              <a:rPr lang="es-ES_tradnl" altLang="en-US"/>
              <a:pPr>
                <a:defRPr/>
              </a:pPr>
              <a:t>43</a:t>
            </a:fld>
            <a:endParaRPr lang="es-ES_tradnl" altLang="en-US"/>
          </a:p>
        </p:txBody>
      </p:sp>
      <p:sp>
        <p:nvSpPr>
          <p:cNvPr id="5" name="4 Marcador de pie de página"/>
          <p:cNvSpPr>
            <a:spLocks noGrp="1"/>
          </p:cNvSpPr>
          <p:nvPr>
            <p:ph type="ftr" sz="quarter" idx="11"/>
          </p:nvPr>
        </p:nvSpPr>
        <p:spPr/>
        <p:txBody>
          <a:bodyPr/>
          <a:lstStyle/>
          <a:p>
            <a:pPr>
              <a:defRPr/>
            </a:pPr>
            <a:r>
              <a:rPr lang="en-US" altLang="en-US" smtClean="0"/>
              <a:t>DEPFET Workshop ,27th  Januray  '10,   I. Vila</a:t>
            </a:r>
            <a:endParaRPr lang="es-ES_tradnl" altLang="en-US"/>
          </a:p>
        </p:txBody>
      </p:sp>
      <p:sp>
        <p:nvSpPr>
          <p:cNvPr id="10244" name="Rectangle 2"/>
          <p:cNvSpPr>
            <a:spLocks noGrp="1" noChangeArrowheads="1"/>
          </p:cNvSpPr>
          <p:nvPr>
            <p:ph type="title"/>
          </p:nvPr>
        </p:nvSpPr>
        <p:spPr/>
        <p:txBody>
          <a:bodyPr/>
          <a:lstStyle/>
          <a:p>
            <a:pPr eaLnBrk="1" hangingPunct="1"/>
            <a:r>
              <a:rPr lang="en-US" smtClean="0"/>
              <a:t>RD on Sensors: IRuS for alignment (3)</a:t>
            </a:r>
            <a:br>
              <a:rPr lang="en-US" smtClean="0"/>
            </a:br>
            <a:endParaRPr lang="en-US" smtClean="0"/>
          </a:p>
        </p:txBody>
      </p:sp>
      <p:sp>
        <p:nvSpPr>
          <p:cNvPr id="10245" name="Rectangle 3"/>
          <p:cNvSpPr>
            <a:spLocks noGrp="1" noChangeArrowheads="1"/>
          </p:cNvSpPr>
          <p:nvPr>
            <p:ph type="body" idx="1"/>
          </p:nvPr>
        </p:nvSpPr>
        <p:spPr>
          <a:xfrm>
            <a:off x="457200" y="914400"/>
            <a:ext cx="8686800" cy="5410200"/>
          </a:xfrm>
        </p:spPr>
        <p:txBody>
          <a:bodyPr/>
          <a:lstStyle/>
          <a:p>
            <a:pPr eaLnBrk="1" hangingPunct="1">
              <a:lnSpc>
                <a:spcPct val="80000"/>
              </a:lnSpc>
            </a:pPr>
            <a:r>
              <a:rPr lang="en-US" sz="4400" smtClean="0"/>
              <a:t>Raised issues this meeting:</a:t>
            </a:r>
          </a:p>
          <a:p>
            <a:pPr lvl="1" eaLnBrk="1" hangingPunct="1">
              <a:lnSpc>
                <a:spcPct val="80000"/>
              </a:lnSpc>
            </a:pPr>
            <a:r>
              <a:rPr lang="en-US" sz="4000" smtClean="0"/>
              <a:t>Binary read-out.</a:t>
            </a:r>
          </a:p>
          <a:p>
            <a:pPr lvl="1" eaLnBrk="1" hangingPunct="1">
              <a:lnSpc>
                <a:spcPct val="80000"/>
              </a:lnSpc>
            </a:pPr>
            <a:r>
              <a:rPr lang="en-US" sz="4000" smtClean="0"/>
              <a:t>Minimal strip width vs  voltage bias.</a:t>
            </a:r>
          </a:p>
          <a:p>
            <a:pPr lvl="1" eaLnBrk="1" hangingPunct="1">
              <a:lnSpc>
                <a:spcPct val="80000"/>
              </a:lnSpc>
            </a:pPr>
            <a:r>
              <a:rPr lang="en-US" sz="4000" smtClean="0"/>
              <a:t>Material Radiation resistance.</a:t>
            </a:r>
          </a:p>
          <a:p>
            <a:pPr lvl="1" eaLnBrk="1" hangingPunct="1">
              <a:lnSpc>
                <a:spcPct val="80000"/>
              </a:lnSpc>
            </a:pPr>
            <a:r>
              <a:rPr lang="en-US" sz="4000" smtClean="0"/>
              <a:t>Other pasivation materials.</a:t>
            </a:r>
          </a:p>
          <a:p>
            <a:pPr lvl="1" eaLnBrk="1" hangingPunct="1">
              <a:lnSpc>
                <a:spcPct val="80000"/>
              </a:lnSpc>
            </a:pPr>
            <a:r>
              <a:rPr lang="en-US" sz="4000" smtClean="0"/>
              <a:t>Fine tuning of pasivation layers</a:t>
            </a:r>
          </a:p>
        </p:txBody>
      </p:sp>
      <p:pic>
        <p:nvPicPr>
          <p:cNvPr id="10246" name="Picture 18" descr="cnm"/>
          <p:cNvPicPr>
            <a:picLocks noChangeAspect="1" noChangeArrowheads="1"/>
          </p:cNvPicPr>
          <p:nvPr/>
        </p:nvPicPr>
        <p:blipFill>
          <a:blip r:embed="rId2" cstate="print"/>
          <a:srcRect/>
          <a:stretch>
            <a:fillRect/>
          </a:stretch>
        </p:blipFill>
        <p:spPr bwMode="auto">
          <a:xfrm>
            <a:off x="7620000" y="762000"/>
            <a:ext cx="1371600" cy="4016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3200" dirty="0" smtClean="0"/>
              <a:t>R&amp;D targets</a:t>
            </a:r>
            <a:r>
              <a:rPr lang="en-US" dirty="0" smtClean="0"/>
              <a:t>: </a:t>
            </a:r>
            <a:r>
              <a:rPr lang="en-US" sz="3200" dirty="0" smtClean="0"/>
              <a:t>Sensor reliability</a:t>
            </a:r>
            <a:endParaRPr lang="en-US" dirty="0"/>
          </a:p>
        </p:txBody>
      </p:sp>
      <p:sp>
        <p:nvSpPr>
          <p:cNvPr id="3" name="2 Marcador de contenido"/>
          <p:cNvSpPr>
            <a:spLocks noGrp="1"/>
          </p:cNvSpPr>
          <p:nvPr>
            <p:ph idx="1"/>
          </p:nvPr>
        </p:nvSpPr>
        <p:spPr>
          <a:xfrm>
            <a:off x="457200" y="1143000"/>
            <a:ext cx="8229600" cy="609600"/>
          </a:xfrm>
        </p:spPr>
        <p:txBody>
          <a:bodyPr/>
          <a:lstStyle/>
          <a:p>
            <a:pPr>
              <a:buNone/>
            </a:pPr>
            <a:r>
              <a:rPr lang="en-US" dirty="0" smtClean="0"/>
              <a:t>“Bare” Optical Fibers are quite inhomogeneous</a:t>
            </a:r>
            <a:endParaRPr lang="en-US" dirty="0"/>
          </a:p>
        </p:txBody>
      </p:sp>
      <p:sp>
        <p:nvSpPr>
          <p:cNvPr id="4" name="3 Marcador de número de diapositiva"/>
          <p:cNvSpPr>
            <a:spLocks noGrp="1"/>
          </p:cNvSpPr>
          <p:nvPr>
            <p:ph type="sldNum" sz="quarter" idx="10"/>
          </p:nvPr>
        </p:nvSpPr>
        <p:spPr/>
        <p:txBody>
          <a:bodyPr/>
          <a:lstStyle/>
          <a:p>
            <a:pPr>
              <a:defRPr/>
            </a:pPr>
            <a:fld id="{F50B81A8-EBE5-423D-B090-3334D662ACB9}" type="slidenum">
              <a:rPr lang="es-ES_tradnl" altLang="en-US" smtClean="0"/>
              <a:pPr>
                <a:defRPr/>
              </a:pPr>
              <a:t>5</a:t>
            </a:fld>
            <a:endParaRPr lang="es-ES_tradnl" altLang="en-US"/>
          </a:p>
        </p:txBody>
      </p:sp>
      <p:sp>
        <p:nvSpPr>
          <p:cNvPr id="5" name="4 Marcador de pie de página"/>
          <p:cNvSpPr>
            <a:spLocks noGrp="1"/>
          </p:cNvSpPr>
          <p:nvPr>
            <p:ph type="ftr" sz="quarter" idx="11"/>
          </p:nvPr>
        </p:nvSpPr>
        <p:spPr/>
        <p:txBody>
          <a:bodyPr/>
          <a:lstStyle/>
          <a:p>
            <a:pPr>
              <a:defRPr/>
            </a:pPr>
            <a:r>
              <a:rPr lang="en-US" altLang="en-US" smtClean="0"/>
              <a:t>DEPFET Workshop ,27th  Januray  '10,   I. Vila</a:t>
            </a:r>
            <a:endParaRPr lang="es-ES_tradnl" altLang="en-US"/>
          </a:p>
        </p:txBody>
      </p:sp>
      <p:pic>
        <p:nvPicPr>
          <p:cNvPr id="58370" name="Picture 2"/>
          <p:cNvPicPr>
            <a:picLocks noChangeAspect="1" noChangeArrowheads="1"/>
          </p:cNvPicPr>
          <p:nvPr/>
        </p:nvPicPr>
        <p:blipFill>
          <a:blip r:embed="rId2" cstate="print"/>
          <a:srcRect/>
          <a:stretch>
            <a:fillRect/>
          </a:stretch>
        </p:blipFill>
        <p:spPr bwMode="auto">
          <a:xfrm>
            <a:off x="762000" y="2057400"/>
            <a:ext cx="4762500" cy="2105025"/>
          </a:xfrm>
          <a:prstGeom prst="rect">
            <a:avLst/>
          </a:prstGeom>
          <a:noFill/>
          <a:ln w="9525">
            <a:noFill/>
            <a:miter lim="800000"/>
            <a:headEnd/>
            <a:tailEnd/>
          </a:ln>
        </p:spPr>
      </p:pic>
      <p:sp>
        <p:nvSpPr>
          <p:cNvPr id="8" name="2 Marcador de contenido"/>
          <p:cNvSpPr txBox="1">
            <a:spLocks/>
          </p:cNvSpPr>
          <p:nvPr/>
        </p:nvSpPr>
        <p:spPr bwMode="auto">
          <a:xfrm>
            <a:off x="609600" y="4343400"/>
            <a:ext cx="82296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0E3E58"/>
              </a:buClr>
              <a:buSzPct val="65000"/>
              <a:buFont typeface="Wingdings" pitchFamily="2" charset="2"/>
              <a:buNone/>
              <a:tabLst/>
              <a:defRPr/>
            </a:pPr>
            <a:r>
              <a:rPr lang="en-US" sz="3000" i="0" kern="0" dirty="0" smtClean="0">
                <a:solidFill>
                  <a:srgbClr val="0E3E58"/>
                </a:solidFill>
              </a:rPr>
              <a:t> External agents can induce changes of the mechanical properties of the fiber materials (young, </a:t>
            </a:r>
            <a:r>
              <a:rPr lang="en-US" sz="3000" i="0" kern="0" dirty="0" err="1" smtClean="0">
                <a:solidFill>
                  <a:srgbClr val="0E3E58"/>
                </a:solidFill>
              </a:rPr>
              <a:t>poisson</a:t>
            </a:r>
            <a:r>
              <a:rPr lang="en-US" sz="3000" i="0" kern="0" dirty="0" smtClean="0">
                <a:solidFill>
                  <a:srgbClr val="0E3E58"/>
                </a:solidFill>
              </a:rPr>
              <a:t> parameters) </a:t>
            </a:r>
            <a:r>
              <a:rPr lang="en-US" sz="3000" i="0" kern="0" dirty="0" smtClean="0">
                <a:solidFill>
                  <a:srgbClr val="0E3E58"/>
                </a:solidFill>
                <a:sym typeface="Symbol"/>
              </a:rPr>
              <a:t> </a:t>
            </a:r>
            <a:r>
              <a:rPr lang="en-US" sz="3000" i="0" kern="0" dirty="0" smtClean="0">
                <a:solidFill>
                  <a:srgbClr val="0E3E58"/>
                </a:solidFill>
                <a:latin typeface="Symbol" pitchFamily="18" charset="2"/>
                <a:sym typeface="Symbol"/>
              </a:rPr>
              <a:t>L</a:t>
            </a:r>
            <a:r>
              <a:rPr lang="en-US" sz="3000" i="0" kern="0" dirty="0" smtClean="0">
                <a:solidFill>
                  <a:srgbClr val="0E3E58"/>
                </a:solidFill>
                <a:sym typeface="Symbol"/>
              </a:rPr>
              <a:t> changes</a:t>
            </a:r>
          </a:p>
          <a:p>
            <a:pPr marL="342900" marR="0" lvl="0" indent="-342900" algn="l" defTabSz="914400" rtl="0" eaLnBrk="0" fontAlgn="base" latinLnBrk="0" hangingPunct="0">
              <a:lnSpc>
                <a:spcPct val="100000"/>
              </a:lnSpc>
              <a:spcBef>
                <a:spcPct val="20000"/>
              </a:spcBef>
              <a:spcAft>
                <a:spcPct val="0"/>
              </a:spcAft>
              <a:buClr>
                <a:srgbClr val="0E3E58"/>
              </a:buClr>
              <a:buSzPct val="65000"/>
              <a:buFont typeface="Wingdings" pitchFamily="2" charset="2"/>
              <a:buNone/>
              <a:tabLst/>
              <a:defRPr/>
            </a:pPr>
            <a:r>
              <a:rPr kumimoji="0" lang="en-US" sz="3000" b="0" i="0" u="none" strike="noStrike" kern="0" cap="none" spc="0" normalizeH="0" baseline="0" noProof="0" dirty="0" smtClean="0">
                <a:ln>
                  <a:noFill/>
                </a:ln>
                <a:solidFill>
                  <a:srgbClr val="0E3E58"/>
                </a:solidFill>
                <a:effectLst/>
                <a:uLnTx/>
                <a:uFillTx/>
                <a:latin typeface="Calibri" pitchFamily="34" charset="0"/>
                <a:ea typeface="+mn-ea"/>
                <a:cs typeface="+mn-cs"/>
                <a:sym typeface="Symbol"/>
              </a:rPr>
              <a:t>Others (radiation)</a:t>
            </a:r>
            <a:r>
              <a:rPr kumimoji="0" lang="en-US" sz="3000" b="0" i="0" u="none" strike="noStrike" kern="0" cap="none" spc="0" normalizeH="0" noProof="0" dirty="0" smtClean="0">
                <a:ln>
                  <a:noFill/>
                </a:ln>
                <a:solidFill>
                  <a:srgbClr val="0E3E58"/>
                </a:solidFill>
                <a:effectLst/>
                <a:uLnTx/>
                <a:uFillTx/>
                <a:latin typeface="Calibri" pitchFamily="34" charset="0"/>
                <a:ea typeface="+mn-ea"/>
                <a:cs typeface="+mn-cs"/>
                <a:sym typeface="Symbol"/>
              </a:rPr>
              <a:t> can also induce changes in </a:t>
            </a:r>
            <a:r>
              <a:rPr kumimoji="0" lang="en-US" sz="3000" b="0" i="0" u="none" strike="noStrike" kern="0" cap="none" spc="0" normalizeH="0" noProof="0" dirty="0" smtClean="0">
                <a:ln>
                  <a:noFill/>
                </a:ln>
                <a:solidFill>
                  <a:srgbClr val="0E3E58"/>
                </a:solidFill>
                <a:effectLst/>
                <a:uLnTx/>
                <a:uFillTx/>
                <a:sym typeface="Symbol"/>
              </a:rPr>
              <a:t>n</a:t>
            </a:r>
            <a:endParaRPr kumimoji="0" lang="en-US" sz="3000" b="0" i="0" u="none" strike="noStrike" kern="0" cap="none" spc="0" normalizeH="0" baseline="0" noProof="0" dirty="0">
              <a:ln>
                <a:noFill/>
              </a:ln>
              <a:solidFill>
                <a:srgbClr val="0E3E58"/>
              </a:solidFill>
              <a:effectLst/>
              <a:uLnTx/>
              <a:uFillTx/>
            </a:endParaRPr>
          </a:p>
        </p:txBody>
      </p:sp>
      <p:sp>
        <p:nvSpPr>
          <p:cNvPr id="9" name="8 CuadroTexto"/>
          <p:cNvSpPr txBox="1"/>
          <p:nvPr/>
        </p:nvSpPr>
        <p:spPr>
          <a:xfrm>
            <a:off x="6102443" y="2209800"/>
            <a:ext cx="2203357" cy="1938992"/>
          </a:xfrm>
          <a:prstGeom prst="rect">
            <a:avLst/>
          </a:prstGeom>
          <a:noFill/>
        </p:spPr>
        <p:txBody>
          <a:bodyPr wrap="square" rtlCol="0">
            <a:spAutoFit/>
          </a:bodyPr>
          <a:lstStyle/>
          <a:p>
            <a:r>
              <a:rPr lang="en-US" sz="2400" dirty="0" smtClean="0"/>
              <a:t>Many coating available:</a:t>
            </a:r>
          </a:p>
          <a:p>
            <a:r>
              <a:rPr lang="en-US" sz="2400" dirty="0" err="1" smtClean="0"/>
              <a:t>Acriyate</a:t>
            </a:r>
            <a:r>
              <a:rPr lang="en-US" sz="2400" dirty="0" smtClean="0"/>
              <a:t>, polyimide, </a:t>
            </a:r>
            <a:r>
              <a:rPr lang="en-US" sz="2400" dirty="0" err="1" smtClean="0"/>
              <a:t>ormocer</a:t>
            </a:r>
            <a:r>
              <a:rPr lang="en-US" sz="2400" dirty="0" smtClean="0"/>
              <a:t>, </a:t>
            </a:r>
            <a:r>
              <a:rPr lang="en-US" sz="2400" dirty="0" err="1" smtClean="0"/>
              <a:t>metalic</a:t>
            </a:r>
            <a:r>
              <a:rPr lang="en-US" dirty="0" smtClean="0"/>
              <a:t>,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R&amp;D Targets: Test Setup (1)</a:t>
            </a:r>
            <a:endParaRPr lang="en-US" dirty="0"/>
          </a:p>
        </p:txBody>
      </p:sp>
      <p:sp>
        <p:nvSpPr>
          <p:cNvPr id="3" name="2 Marcador de contenido"/>
          <p:cNvSpPr>
            <a:spLocks noGrp="1"/>
          </p:cNvSpPr>
          <p:nvPr>
            <p:ph idx="1"/>
          </p:nvPr>
        </p:nvSpPr>
        <p:spPr>
          <a:xfrm>
            <a:off x="457200" y="914401"/>
            <a:ext cx="8229600" cy="1524000"/>
          </a:xfrm>
        </p:spPr>
        <p:txBody>
          <a:bodyPr/>
          <a:lstStyle/>
          <a:p>
            <a:pPr marL="0" indent="0">
              <a:buNone/>
            </a:pPr>
            <a:r>
              <a:rPr lang="en-US" dirty="0" smtClean="0"/>
              <a:t>Calibration of bare fibers with different </a:t>
            </a:r>
            <a:r>
              <a:rPr lang="en-US" dirty="0" err="1" smtClean="0"/>
              <a:t>coattings</a:t>
            </a:r>
            <a:r>
              <a:rPr lang="en-US" dirty="0" smtClean="0"/>
              <a:t> (</a:t>
            </a:r>
            <a:r>
              <a:rPr lang="en-US" dirty="0" err="1" smtClean="0"/>
              <a:t>acrylate</a:t>
            </a:r>
            <a:r>
              <a:rPr lang="en-US" dirty="0" smtClean="0"/>
              <a:t>, polyimide, </a:t>
            </a:r>
            <a:r>
              <a:rPr lang="en-US" dirty="0" err="1" smtClean="0"/>
              <a:t>ormocer</a:t>
            </a:r>
            <a:r>
              <a:rPr lang="en-US" dirty="0" smtClean="0"/>
              <a:t>) and without </a:t>
            </a:r>
            <a:r>
              <a:rPr lang="en-US" dirty="0" err="1" smtClean="0"/>
              <a:t>coattings</a:t>
            </a:r>
            <a:r>
              <a:rPr lang="en-US" dirty="0" smtClean="0"/>
              <a:t>.</a:t>
            </a:r>
            <a:endParaRPr lang="en-US" dirty="0"/>
          </a:p>
        </p:txBody>
      </p:sp>
      <p:sp>
        <p:nvSpPr>
          <p:cNvPr id="4" name="3 Marcador de número de diapositiva"/>
          <p:cNvSpPr>
            <a:spLocks noGrp="1"/>
          </p:cNvSpPr>
          <p:nvPr>
            <p:ph type="sldNum" sz="quarter" idx="10"/>
          </p:nvPr>
        </p:nvSpPr>
        <p:spPr/>
        <p:txBody>
          <a:bodyPr/>
          <a:lstStyle/>
          <a:p>
            <a:pPr>
              <a:defRPr/>
            </a:pPr>
            <a:fld id="{F50B81A8-EBE5-423D-B090-3334D662ACB9}" type="slidenum">
              <a:rPr lang="es-ES_tradnl" altLang="en-US" smtClean="0"/>
              <a:pPr>
                <a:defRPr/>
              </a:pPr>
              <a:t>6</a:t>
            </a:fld>
            <a:endParaRPr lang="es-ES_tradnl" altLang="en-US"/>
          </a:p>
        </p:txBody>
      </p:sp>
      <p:sp>
        <p:nvSpPr>
          <p:cNvPr id="5" name="4 Marcador de pie de página"/>
          <p:cNvSpPr>
            <a:spLocks noGrp="1"/>
          </p:cNvSpPr>
          <p:nvPr>
            <p:ph type="ftr" sz="quarter" idx="11"/>
          </p:nvPr>
        </p:nvSpPr>
        <p:spPr/>
        <p:txBody>
          <a:bodyPr/>
          <a:lstStyle/>
          <a:p>
            <a:pPr>
              <a:defRPr/>
            </a:pPr>
            <a:r>
              <a:rPr lang="en-US" altLang="en-US" smtClean="0"/>
              <a:t>DEPFET Workshop ,27th  Januray  '10,   I. Vila</a:t>
            </a:r>
            <a:endParaRPr lang="es-ES_tradnl" altLang="en-US"/>
          </a:p>
        </p:txBody>
      </p:sp>
      <p:pic>
        <p:nvPicPr>
          <p:cNvPr id="7" name="6 Imagen" descr="CONJUNTO4.bmp"/>
          <p:cNvPicPr>
            <a:picLocks noChangeAspect="1"/>
          </p:cNvPicPr>
          <p:nvPr/>
        </p:nvPicPr>
        <p:blipFill>
          <a:blip r:embed="rId2" cstate="print"/>
          <a:stretch>
            <a:fillRect/>
          </a:stretch>
        </p:blipFill>
        <p:spPr>
          <a:xfrm>
            <a:off x="228600" y="2819400"/>
            <a:ext cx="5334000" cy="3131715"/>
          </a:xfrm>
          <a:prstGeom prst="rect">
            <a:avLst/>
          </a:prstGeom>
        </p:spPr>
      </p:pic>
      <p:sp>
        <p:nvSpPr>
          <p:cNvPr id="12" name="11 Llamada con línea 1"/>
          <p:cNvSpPr/>
          <p:nvPr/>
        </p:nvSpPr>
        <p:spPr bwMode="auto">
          <a:xfrm>
            <a:off x="6400800" y="4267200"/>
            <a:ext cx="1219200" cy="914400"/>
          </a:xfrm>
          <a:prstGeom prst="borderCallout1">
            <a:avLst/>
          </a:prstGeom>
          <a:noFill/>
          <a:ln w="19050"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342900" marR="0" indent="-342900" algn="ctr" defTabSz="914400" rtl="0" eaLnBrk="1" fontAlgn="base" latinLnBrk="0" hangingPunct="1">
              <a:lnSpc>
                <a:spcPct val="80000"/>
              </a:lnSpc>
              <a:spcBef>
                <a:spcPct val="20000"/>
              </a:spcBef>
              <a:spcAft>
                <a:spcPct val="0"/>
              </a:spcAft>
              <a:buClr>
                <a:schemeClr val="bg1"/>
              </a:buClr>
              <a:buSzPct val="100000"/>
              <a:buFont typeface="Wingdings" pitchFamily="2" charset="2"/>
              <a:buNone/>
              <a:tabLst/>
            </a:pPr>
            <a:endParaRPr kumimoji="0" lang="en-US" sz="2000" b="0" i="1" u="none" strike="noStrike" cap="none" normalizeH="0" baseline="0" smtClean="0">
              <a:ln>
                <a:noFill/>
              </a:ln>
              <a:solidFill>
                <a:srgbClr val="7979FF"/>
              </a:solidFill>
              <a:effectLst/>
              <a:latin typeface="Calibri" pitchFamily="34" charset="0"/>
            </a:endParaRPr>
          </a:p>
        </p:txBody>
      </p:sp>
      <p:sp>
        <p:nvSpPr>
          <p:cNvPr id="13" name="12 Llamada con línea 1"/>
          <p:cNvSpPr/>
          <p:nvPr/>
        </p:nvSpPr>
        <p:spPr bwMode="auto">
          <a:xfrm>
            <a:off x="5105400" y="3581400"/>
            <a:ext cx="1676400" cy="45719"/>
          </a:xfrm>
          <a:prstGeom prst="borderCallout1">
            <a:avLst/>
          </a:prstGeom>
          <a:noFill/>
          <a:ln w="19050"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342900" marR="0" indent="-342900" algn="ctr" defTabSz="914400" rtl="0" eaLnBrk="1" fontAlgn="base" latinLnBrk="0" hangingPunct="1">
              <a:lnSpc>
                <a:spcPct val="80000"/>
              </a:lnSpc>
              <a:spcBef>
                <a:spcPct val="20000"/>
              </a:spcBef>
              <a:spcAft>
                <a:spcPct val="0"/>
              </a:spcAft>
              <a:buClr>
                <a:schemeClr val="bg1"/>
              </a:buClr>
              <a:buSzPct val="100000"/>
              <a:buFont typeface="Wingdings" pitchFamily="2" charset="2"/>
              <a:buNone/>
              <a:tabLst/>
            </a:pPr>
            <a:endParaRPr kumimoji="0" lang="en-US" sz="2000" b="0" i="1" u="none" strike="noStrike" cap="none" normalizeH="0" baseline="0" smtClean="0">
              <a:ln>
                <a:noFill/>
              </a:ln>
              <a:solidFill>
                <a:srgbClr val="7979FF"/>
              </a:solidFill>
              <a:effectLst/>
              <a:latin typeface="Calibri" pitchFamily="34" charset="0"/>
            </a:endParaRPr>
          </a:p>
        </p:txBody>
      </p:sp>
      <p:sp>
        <p:nvSpPr>
          <p:cNvPr id="14" name="13 Llamada con línea 1"/>
          <p:cNvSpPr/>
          <p:nvPr/>
        </p:nvSpPr>
        <p:spPr bwMode="auto">
          <a:xfrm>
            <a:off x="6138954" y="2057400"/>
            <a:ext cx="2516500" cy="1264065"/>
          </a:xfrm>
          <a:prstGeom prst="borderCallout1">
            <a:avLst>
              <a:gd name="adj1" fmla="val 18750"/>
              <a:gd name="adj2" fmla="val -8333"/>
              <a:gd name="adj3" fmla="val 88971"/>
              <a:gd name="adj4" fmla="val -155980"/>
            </a:avLst>
          </a:prstGeom>
          <a:noFill/>
          <a:ln w="19050" cap="flat" cmpd="sng" algn="ctr">
            <a:solidFill>
              <a:srgbClr val="2A1BEB"/>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342900" marR="0" indent="-342900" algn="ctr" defTabSz="914400" rtl="0" eaLnBrk="1" fontAlgn="base" latinLnBrk="0" hangingPunct="1">
              <a:lnSpc>
                <a:spcPct val="80000"/>
              </a:lnSpc>
              <a:spcBef>
                <a:spcPct val="20000"/>
              </a:spcBef>
              <a:spcAft>
                <a:spcPct val="0"/>
              </a:spcAft>
              <a:buClr>
                <a:schemeClr val="bg1"/>
              </a:buClr>
              <a:buSzPct val="100000"/>
              <a:buFont typeface="Wingdings" pitchFamily="2" charset="2"/>
              <a:buNone/>
              <a:tabLst/>
            </a:pPr>
            <a:r>
              <a:rPr lang="en-US" dirty="0" err="1" smtClean="0"/>
              <a:t>Confocal</a:t>
            </a:r>
            <a:r>
              <a:rPr lang="en-US" dirty="0" smtClean="0"/>
              <a:t> profile meter</a:t>
            </a:r>
          </a:p>
          <a:p>
            <a:pPr marL="342900" marR="0" indent="-342900" algn="ctr" defTabSz="914400" rtl="0" eaLnBrk="1" fontAlgn="base" latinLnBrk="0" hangingPunct="1">
              <a:lnSpc>
                <a:spcPct val="80000"/>
              </a:lnSpc>
              <a:spcBef>
                <a:spcPct val="20000"/>
              </a:spcBef>
              <a:spcAft>
                <a:spcPct val="0"/>
              </a:spcAft>
              <a:buClr>
                <a:schemeClr val="bg1"/>
              </a:buClr>
              <a:buSzPct val="100000"/>
              <a:buFont typeface="Wingdings" pitchFamily="2" charset="2"/>
              <a:buNone/>
              <a:tabLst/>
            </a:pPr>
            <a:r>
              <a:rPr kumimoji="0" lang="en-US" sz="2000" b="0" i="1" u="none" strike="noStrike" cap="none" normalizeH="0" baseline="0" dirty="0" smtClean="0">
                <a:ln>
                  <a:noFill/>
                </a:ln>
                <a:solidFill>
                  <a:srgbClr val="7979FF"/>
                </a:solidFill>
                <a:effectLst/>
                <a:latin typeface="Calibri" pitchFamily="34" charset="0"/>
              </a:rPr>
              <a:t>15nm</a:t>
            </a:r>
            <a:r>
              <a:rPr kumimoji="0" lang="en-US" sz="2000" b="0" i="1" u="none" strike="noStrike" cap="none" normalizeH="0" dirty="0" smtClean="0">
                <a:ln>
                  <a:noFill/>
                </a:ln>
                <a:solidFill>
                  <a:srgbClr val="7979FF"/>
                </a:solidFill>
                <a:effectLst/>
                <a:latin typeface="Calibri" pitchFamily="34" charset="0"/>
              </a:rPr>
              <a:t> resolution with </a:t>
            </a:r>
          </a:p>
          <a:p>
            <a:pPr marL="342900" marR="0" indent="-342900" algn="ctr" defTabSz="914400" rtl="0" eaLnBrk="1" fontAlgn="base" latinLnBrk="0" hangingPunct="1">
              <a:lnSpc>
                <a:spcPct val="80000"/>
              </a:lnSpc>
              <a:spcBef>
                <a:spcPct val="20000"/>
              </a:spcBef>
              <a:spcAft>
                <a:spcPct val="0"/>
              </a:spcAft>
              <a:buClr>
                <a:schemeClr val="bg1"/>
              </a:buClr>
              <a:buSzPct val="100000"/>
              <a:buFont typeface="Wingdings" pitchFamily="2" charset="2"/>
              <a:buNone/>
              <a:tabLst/>
            </a:pPr>
            <a:r>
              <a:rPr lang="en-US" baseline="0" dirty="0" smtClean="0"/>
              <a:t>3mm</a:t>
            </a:r>
            <a:r>
              <a:rPr lang="en-US" dirty="0" smtClean="0"/>
              <a:t> range</a:t>
            </a:r>
          </a:p>
          <a:p>
            <a:pPr marL="342900" marR="0" indent="-342900" algn="ctr" defTabSz="914400" rtl="0" eaLnBrk="1" fontAlgn="base" latinLnBrk="0" hangingPunct="1">
              <a:lnSpc>
                <a:spcPct val="80000"/>
              </a:lnSpc>
              <a:spcBef>
                <a:spcPct val="20000"/>
              </a:spcBef>
              <a:spcAft>
                <a:spcPct val="0"/>
              </a:spcAft>
              <a:buClr>
                <a:schemeClr val="bg1"/>
              </a:buClr>
              <a:buSzPct val="100000"/>
              <a:buFont typeface="Wingdings" pitchFamily="2" charset="2"/>
              <a:buNone/>
              <a:tabLst/>
            </a:pPr>
            <a:r>
              <a:rPr lang="en-US" dirty="0" smtClean="0"/>
              <a:t>(Installed Dec ‘09)</a:t>
            </a:r>
            <a:endParaRPr kumimoji="0" lang="en-US" sz="2000" b="0" i="1" u="none" strike="noStrike" cap="none" normalizeH="0" baseline="0" dirty="0" smtClean="0">
              <a:ln>
                <a:noFill/>
              </a:ln>
              <a:solidFill>
                <a:srgbClr val="7979FF"/>
              </a:solidFill>
              <a:effectLst/>
              <a:latin typeface="Calibri" pitchFamily="34" charset="0"/>
            </a:endParaRPr>
          </a:p>
        </p:txBody>
      </p:sp>
      <p:sp>
        <p:nvSpPr>
          <p:cNvPr id="15" name="14 Llamada con línea 1"/>
          <p:cNvSpPr/>
          <p:nvPr/>
        </p:nvSpPr>
        <p:spPr bwMode="auto">
          <a:xfrm>
            <a:off x="6172200" y="4114800"/>
            <a:ext cx="2743200" cy="1756508"/>
          </a:xfrm>
          <a:prstGeom prst="borderCallout1">
            <a:avLst>
              <a:gd name="adj1" fmla="val 45699"/>
              <a:gd name="adj2" fmla="val -8333"/>
              <a:gd name="adj3" fmla="val 48884"/>
              <a:gd name="adj4" fmla="val -138789"/>
            </a:avLst>
          </a:prstGeom>
          <a:noFill/>
          <a:ln w="19050" cap="flat" cmpd="sng" algn="ctr">
            <a:solidFill>
              <a:srgbClr val="2A1BEB"/>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342900" indent="-342900"/>
            <a:r>
              <a:rPr lang="en-US" dirty="0" err="1" smtClean="0"/>
              <a:t>Miniclimatic</a:t>
            </a:r>
            <a:r>
              <a:rPr lang="en-US" dirty="0" smtClean="0"/>
              <a:t> chamber Temp range (-196 to 350 deg) +-0.2 deg.</a:t>
            </a:r>
          </a:p>
          <a:p>
            <a:pPr marL="342900" marR="0" indent="-342900" algn="ctr" defTabSz="914400" rtl="0" eaLnBrk="1" fontAlgn="base" latinLnBrk="0" hangingPunct="1">
              <a:lnSpc>
                <a:spcPct val="80000"/>
              </a:lnSpc>
              <a:spcBef>
                <a:spcPct val="20000"/>
              </a:spcBef>
              <a:spcAft>
                <a:spcPct val="0"/>
              </a:spcAft>
              <a:buClr>
                <a:schemeClr val="bg1"/>
              </a:buClr>
              <a:buSzPct val="100000"/>
              <a:buFont typeface="Wingdings" pitchFamily="2" charset="2"/>
              <a:buNone/>
              <a:tabLst/>
            </a:pPr>
            <a:r>
              <a:rPr lang="en-US" dirty="0" smtClean="0"/>
              <a:t> with optical window</a:t>
            </a:r>
          </a:p>
          <a:p>
            <a:pPr marL="342900" marR="0" indent="-342900" algn="ctr" defTabSz="914400" rtl="0" eaLnBrk="1" fontAlgn="base" latinLnBrk="0" hangingPunct="1">
              <a:lnSpc>
                <a:spcPct val="80000"/>
              </a:lnSpc>
              <a:spcBef>
                <a:spcPct val="20000"/>
              </a:spcBef>
              <a:spcAft>
                <a:spcPct val="0"/>
              </a:spcAft>
              <a:buClr>
                <a:schemeClr val="bg1"/>
              </a:buClr>
              <a:buSzPct val="100000"/>
              <a:buFont typeface="Wingdings" pitchFamily="2" charset="2"/>
              <a:buNone/>
              <a:tabLst/>
            </a:pPr>
            <a:r>
              <a:rPr kumimoji="0" lang="en-US" sz="2000" b="0" i="1" u="none" strike="noStrike" cap="none" normalizeH="0" dirty="0" smtClean="0">
                <a:ln>
                  <a:noFill/>
                </a:ln>
                <a:solidFill>
                  <a:srgbClr val="7979FF"/>
                </a:solidFill>
                <a:effectLst/>
                <a:latin typeface="Calibri" pitchFamily="34" charset="0"/>
              </a:rPr>
              <a:t>Contains the  </a:t>
            </a:r>
            <a:r>
              <a:rPr lang="en-US" dirty="0" smtClean="0"/>
              <a:t>FBG FOS </a:t>
            </a:r>
            <a:endParaRPr kumimoji="0" lang="en-US" sz="2000" b="0" i="1" u="none" strike="noStrike" cap="none" normalizeH="0" dirty="0" smtClean="0">
              <a:ln>
                <a:noFill/>
              </a:ln>
              <a:solidFill>
                <a:srgbClr val="7979FF"/>
              </a:solidFill>
              <a:effectLst/>
              <a:latin typeface="Calibri" pitchFamily="34" charset="0"/>
            </a:endParaRPr>
          </a:p>
          <a:p>
            <a:pPr marL="342900" marR="0" indent="-342900" algn="ctr" defTabSz="914400" rtl="0" eaLnBrk="1" fontAlgn="base" latinLnBrk="0" hangingPunct="1">
              <a:lnSpc>
                <a:spcPct val="80000"/>
              </a:lnSpc>
              <a:spcBef>
                <a:spcPct val="20000"/>
              </a:spcBef>
              <a:spcAft>
                <a:spcPct val="0"/>
              </a:spcAft>
              <a:buClr>
                <a:schemeClr val="bg1"/>
              </a:buClr>
              <a:buSzPct val="100000"/>
              <a:buFont typeface="Wingdings" pitchFamily="2" charset="2"/>
              <a:buNone/>
              <a:tabLst/>
            </a:pPr>
            <a:r>
              <a:rPr lang="en-US" baseline="0" dirty="0" smtClean="0"/>
              <a:t>(Feb</a:t>
            </a:r>
            <a:r>
              <a:rPr lang="en-US" dirty="0" smtClean="0"/>
              <a:t> ‘10)</a:t>
            </a:r>
            <a:endParaRPr kumimoji="0" lang="en-US" sz="2000" b="0" i="1" u="none" strike="noStrike" cap="none" normalizeH="0" baseline="0" dirty="0" smtClean="0">
              <a:ln>
                <a:noFill/>
              </a:ln>
              <a:solidFill>
                <a:srgbClr val="7979FF"/>
              </a:solidFill>
              <a:effectLst/>
              <a:latin typeface="Calibri" pitchFamily="34" charset="0"/>
            </a:endParaRPr>
          </a:p>
        </p:txBody>
      </p:sp>
      <p:sp>
        <p:nvSpPr>
          <p:cNvPr id="16" name="15 Llamada con línea 1"/>
          <p:cNvSpPr/>
          <p:nvPr/>
        </p:nvSpPr>
        <p:spPr bwMode="auto">
          <a:xfrm>
            <a:off x="6019800" y="3581400"/>
            <a:ext cx="2971800" cy="340735"/>
          </a:xfrm>
          <a:prstGeom prst="borderCallout1">
            <a:avLst>
              <a:gd name="adj1" fmla="val 45699"/>
              <a:gd name="adj2" fmla="val -8333"/>
              <a:gd name="adj3" fmla="val 161373"/>
              <a:gd name="adj4" fmla="val -40800"/>
            </a:avLst>
          </a:prstGeom>
          <a:noFill/>
          <a:ln w="19050" cap="flat" cmpd="sng" algn="ctr">
            <a:solidFill>
              <a:srgbClr val="2A1BEB"/>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342900" indent="-342900"/>
            <a:r>
              <a:rPr lang="en-US" dirty="0" smtClean="0"/>
              <a:t>Nitrogen Dewar (Feb ‘10) </a:t>
            </a:r>
          </a:p>
        </p:txBody>
      </p:sp>
      <p:pic>
        <p:nvPicPr>
          <p:cNvPr id="17" name="Picture 12" descr="tm-aq6317c_0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76600" y="5257800"/>
            <a:ext cx="1813956" cy="1104741"/>
          </a:xfrm>
          <a:prstGeom prst="rect">
            <a:avLst/>
          </a:prstGeom>
          <a:noFill/>
          <a:ln w="9525">
            <a:noFill/>
            <a:miter lim="800000"/>
            <a:headEnd/>
            <a:tailEnd/>
          </a:ln>
        </p:spPr>
      </p:pic>
      <p:sp>
        <p:nvSpPr>
          <p:cNvPr id="18" name="17 Llamada con línea 1"/>
          <p:cNvSpPr/>
          <p:nvPr/>
        </p:nvSpPr>
        <p:spPr bwMode="auto">
          <a:xfrm>
            <a:off x="6172200" y="6053909"/>
            <a:ext cx="2743200" cy="593112"/>
          </a:xfrm>
          <a:prstGeom prst="borderCallout1">
            <a:avLst>
              <a:gd name="adj1" fmla="val 45699"/>
              <a:gd name="adj2" fmla="val 164"/>
              <a:gd name="adj3" fmla="val -40483"/>
              <a:gd name="adj4" fmla="val -51207"/>
            </a:avLst>
          </a:prstGeom>
          <a:noFill/>
          <a:ln w="19050" cap="flat" cmpd="sng" algn="ctr">
            <a:solidFill>
              <a:srgbClr val="2A1BEB"/>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342900" marR="0" indent="-342900" algn="ctr" defTabSz="914400" rtl="0" eaLnBrk="1" fontAlgn="base" latinLnBrk="0" hangingPunct="1">
              <a:lnSpc>
                <a:spcPct val="80000"/>
              </a:lnSpc>
              <a:spcBef>
                <a:spcPct val="20000"/>
              </a:spcBef>
              <a:spcAft>
                <a:spcPct val="0"/>
              </a:spcAft>
              <a:buClr>
                <a:schemeClr val="bg1"/>
              </a:buClr>
              <a:buSzPct val="100000"/>
              <a:buFont typeface="Wingdings" pitchFamily="2" charset="2"/>
              <a:buNone/>
              <a:tabLst/>
            </a:pPr>
            <a:r>
              <a:rPr lang="en-US" dirty="0" smtClean="0"/>
              <a:t>Interrogating unit (March ‘10)</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R&amp;D Targets: test setup (2)</a:t>
            </a:r>
            <a:endParaRPr lang="en-US" dirty="0"/>
          </a:p>
        </p:txBody>
      </p:sp>
      <p:pic>
        <p:nvPicPr>
          <p:cNvPr id="9" name="8 Marcador de contenido" descr="CONJUNTO1.bmp"/>
          <p:cNvPicPr>
            <a:picLocks noGrp="1" noChangeAspect="1"/>
          </p:cNvPicPr>
          <p:nvPr>
            <p:ph idx="1"/>
          </p:nvPr>
        </p:nvPicPr>
        <p:blipFill>
          <a:blip r:embed="rId2" cstate="print"/>
          <a:stretch>
            <a:fillRect/>
          </a:stretch>
        </p:blipFill>
        <p:spPr>
          <a:xfrm>
            <a:off x="2743200" y="685800"/>
            <a:ext cx="5369695" cy="3159125"/>
          </a:xfrm>
        </p:spPr>
      </p:pic>
      <p:sp>
        <p:nvSpPr>
          <p:cNvPr id="4" name="3 Marcador de número de diapositiva"/>
          <p:cNvSpPr>
            <a:spLocks noGrp="1"/>
          </p:cNvSpPr>
          <p:nvPr>
            <p:ph type="sldNum" sz="quarter" idx="10"/>
          </p:nvPr>
        </p:nvSpPr>
        <p:spPr/>
        <p:txBody>
          <a:bodyPr/>
          <a:lstStyle/>
          <a:p>
            <a:pPr>
              <a:defRPr/>
            </a:pPr>
            <a:fld id="{F50B81A8-EBE5-423D-B090-3334D662ACB9}" type="slidenum">
              <a:rPr lang="es-ES_tradnl" altLang="en-US" smtClean="0"/>
              <a:pPr>
                <a:defRPr/>
              </a:pPr>
              <a:t>7</a:t>
            </a:fld>
            <a:endParaRPr lang="es-ES_tradnl" altLang="en-US"/>
          </a:p>
        </p:txBody>
      </p:sp>
      <p:sp>
        <p:nvSpPr>
          <p:cNvPr id="5" name="4 Marcador de pie de página"/>
          <p:cNvSpPr>
            <a:spLocks noGrp="1"/>
          </p:cNvSpPr>
          <p:nvPr>
            <p:ph type="ftr" sz="quarter" idx="11"/>
          </p:nvPr>
        </p:nvSpPr>
        <p:spPr/>
        <p:txBody>
          <a:bodyPr/>
          <a:lstStyle/>
          <a:p>
            <a:pPr>
              <a:defRPr/>
            </a:pPr>
            <a:r>
              <a:rPr lang="en-US" altLang="en-US" smtClean="0"/>
              <a:t>DEPFET Workshop ,27th  Januray  '10,   I. Vila</a:t>
            </a:r>
            <a:endParaRPr lang="es-ES_tradnl" altLang="en-US"/>
          </a:p>
        </p:txBody>
      </p:sp>
      <p:pic>
        <p:nvPicPr>
          <p:cNvPr id="59394" name="Picture 2" descr="http://lh5.ggpht.com/_YE2DFT56G3Y/SpKUYgIkN_I/AAAAAAAAAUk/e1kXS5yzirI/s640/TST350_stage_open.jpg"/>
          <p:cNvPicPr>
            <a:picLocks noChangeAspect="1" noChangeArrowheads="1"/>
          </p:cNvPicPr>
          <p:nvPr/>
        </p:nvPicPr>
        <p:blipFill>
          <a:blip r:embed="rId3" cstate="print"/>
          <a:srcRect/>
          <a:stretch>
            <a:fillRect/>
          </a:stretch>
        </p:blipFill>
        <p:spPr bwMode="auto">
          <a:xfrm>
            <a:off x="228600" y="3425427"/>
            <a:ext cx="3810000" cy="2899173"/>
          </a:xfrm>
          <a:prstGeom prst="rect">
            <a:avLst/>
          </a:prstGeom>
          <a:noFill/>
        </p:spPr>
      </p:pic>
      <p:pic>
        <p:nvPicPr>
          <p:cNvPr id="59396" name="Picture 4" descr="http://lh6.ggpht.com/_YE2DFT56G3Y/SpKUWillIfI/AAAAAAAAAUg/GwqeViDK6-U/s640/TST350_stage_arial.jpg"/>
          <p:cNvPicPr>
            <a:picLocks noChangeAspect="1" noChangeArrowheads="1"/>
          </p:cNvPicPr>
          <p:nvPr/>
        </p:nvPicPr>
        <p:blipFill>
          <a:blip r:embed="rId4" cstate="print"/>
          <a:srcRect/>
          <a:stretch>
            <a:fillRect/>
          </a:stretch>
        </p:blipFill>
        <p:spPr bwMode="auto">
          <a:xfrm>
            <a:off x="304800" y="3429000"/>
            <a:ext cx="3733800" cy="2782849"/>
          </a:xfrm>
          <a:prstGeom prst="rect">
            <a:avLst/>
          </a:prstGeom>
          <a:noFill/>
        </p:spPr>
      </p:pic>
      <p:sp>
        <p:nvSpPr>
          <p:cNvPr id="12" name="2 Marcador de contenido"/>
          <p:cNvSpPr txBox="1">
            <a:spLocks/>
          </p:cNvSpPr>
          <p:nvPr/>
        </p:nvSpPr>
        <p:spPr bwMode="auto">
          <a:xfrm>
            <a:off x="4572000" y="4038600"/>
            <a:ext cx="4572000"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
                <a:srgbClr val="0E3E58"/>
              </a:buClr>
              <a:buSzPct val="65000"/>
              <a:buFont typeface="Wingdings" pitchFamily="2" charset="2"/>
              <a:buNone/>
              <a:tabLst/>
              <a:defRPr/>
            </a:pPr>
            <a:r>
              <a:rPr kumimoji="0" lang="en-US" sz="3000" b="0" i="0" u="none" strike="noStrike" kern="0" cap="none" spc="0" normalizeH="0" baseline="0" noProof="0" dirty="0" smtClean="0">
                <a:ln>
                  <a:noFill/>
                </a:ln>
                <a:solidFill>
                  <a:srgbClr val="2A1BEB"/>
                </a:solidFill>
                <a:effectLst/>
                <a:uLnTx/>
                <a:uFillTx/>
                <a:latin typeface="Calibri" pitchFamily="34" charset="0"/>
                <a:ea typeface="+mn-ea"/>
                <a:cs typeface="+mn-cs"/>
              </a:rPr>
              <a:t>Redundant</a:t>
            </a:r>
            <a:r>
              <a:rPr kumimoji="0" lang="en-US" sz="3000" b="0" i="0" u="none" strike="noStrike" kern="0" cap="none" spc="0" normalizeH="0" noProof="0" dirty="0" smtClean="0">
                <a:ln>
                  <a:noFill/>
                </a:ln>
                <a:solidFill>
                  <a:srgbClr val="2A1BEB"/>
                </a:solidFill>
                <a:effectLst/>
                <a:uLnTx/>
                <a:uFillTx/>
                <a:latin typeface="Calibri" pitchFamily="34" charset="0"/>
                <a:ea typeface="+mn-ea"/>
                <a:cs typeface="+mn-cs"/>
              </a:rPr>
              <a:t> calibration:</a:t>
            </a:r>
          </a:p>
          <a:p>
            <a:pPr marL="0" marR="0" lvl="0" indent="0" algn="l" defTabSz="914400" rtl="0" eaLnBrk="0" fontAlgn="base" latinLnBrk="0" hangingPunct="0">
              <a:lnSpc>
                <a:spcPct val="100000"/>
              </a:lnSpc>
              <a:spcBef>
                <a:spcPct val="20000"/>
              </a:spcBef>
              <a:spcAft>
                <a:spcPct val="0"/>
              </a:spcAft>
              <a:buClr>
                <a:srgbClr val="0E3E58"/>
              </a:buClr>
              <a:buSzPct val="65000"/>
              <a:buFont typeface="Arial" pitchFamily="34" charset="0"/>
              <a:buChar char="•"/>
              <a:tabLst/>
              <a:defRPr/>
            </a:pPr>
            <a:r>
              <a:rPr lang="en-US" sz="3000" i="0" kern="0" dirty="0" smtClean="0">
                <a:solidFill>
                  <a:srgbClr val="2A1BEB"/>
                </a:solidFill>
              </a:rPr>
              <a:t> </a:t>
            </a:r>
            <a:r>
              <a:rPr lang="en-US" sz="2800" i="0" kern="0" dirty="0" smtClean="0">
                <a:solidFill>
                  <a:srgbClr val="2A1BEB"/>
                </a:solidFill>
              </a:rPr>
              <a:t>Reference T and </a:t>
            </a:r>
            <a:r>
              <a:rPr lang="en-US" sz="2800" i="0" kern="0" dirty="0" smtClean="0">
                <a:solidFill>
                  <a:srgbClr val="2A1BEB"/>
                </a:solidFill>
                <a:latin typeface="Symbol" pitchFamily="18" charset="2"/>
              </a:rPr>
              <a:t>e</a:t>
            </a:r>
            <a:r>
              <a:rPr lang="en-US" sz="2800" i="0" kern="0" dirty="0" smtClean="0">
                <a:solidFill>
                  <a:srgbClr val="2A1BEB"/>
                </a:solidFill>
              </a:rPr>
              <a:t> sensors.</a:t>
            </a:r>
          </a:p>
          <a:p>
            <a:pPr marL="0" marR="0" lvl="0" indent="0" algn="l" defTabSz="914400" rtl="0" eaLnBrk="0" fontAlgn="base" latinLnBrk="0" hangingPunct="0">
              <a:lnSpc>
                <a:spcPct val="100000"/>
              </a:lnSpc>
              <a:spcBef>
                <a:spcPct val="20000"/>
              </a:spcBef>
              <a:spcAft>
                <a:spcPct val="0"/>
              </a:spcAft>
              <a:buClr>
                <a:srgbClr val="0E3E58"/>
              </a:buClr>
              <a:buSzPct val="65000"/>
              <a:buFont typeface="Arial" pitchFamily="34" charset="0"/>
              <a:buChar char="•"/>
              <a:tabLst/>
              <a:defRPr/>
            </a:pPr>
            <a:r>
              <a:rPr kumimoji="0" lang="en-US" sz="2800" b="0" i="0" u="none" strike="noStrike" kern="0" cap="none" spc="0" normalizeH="0" noProof="0" dirty="0" smtClean="0">
                <a:ln>
                  <a:noFill/>
                </a:ln>
                <a:solidFill>
                  <a:srgbClr val="2A1BEB"/>
                </a:solidFill>
                <a:effectLst/>
                <a:uLnTx/>
                <a:uFillTx/>
                <a:latin typeface="Calibri" pitchFamily="34" charset="0"/>
                <a:ea typeface="+mn-ea"/>
                <a:cs typeface="+mn-cs"/>
              </a:rPr>
              <a:t> Tensile testing system and </a:t>
            </a:r>
            <a:r>
              <a:rPr kumimoji="0" lang="en-US" sz="2800" b="0" i="0" u="none" strike="noStrike" kern="0" cap="none" spc="0" normalizeH="0" noProof="0" dirty="0" err="1" smtClean="0">
                <a:ln>
                  <a:noFill/>
                </a:ln>
                <a:solidFill>
                  <a:srgbClr val="2A1BEB"/>
                </a:solidFill>
                <a:effectLst/>
                <a:uLnTx/>
                <a:uFillTx/>
                <a:latin typeface="Calibri" pitchFamily="34" charset="0"/>
                <a:ea typeface="+mn-ea"/>
                <a:cs typeface="+mn-cs"/>
              </a:rPr>
              <a:t>confocal</a:t>
            </a:r>
            <a:r>
              <a:rPr kumimoji="0" lang="en-US" sz="2800" b="0" i="0" u="none" strike="noStrike" kern="0" cap="none" spc="0" normalizeH="0" noProof="0" dirty="0" smtClean="0">
                <a:ln>
                  <a:noFill/>
                </a:ln>
                <a:solidFill>
                  <a:srgbClr val="2A1BEB"/>
                </a:solidFill>
                <a:effectLst/>
                <a:uLnTx/>
                <a:uFillTx/>
                <a:latin typeface="Calibri" pitchFamily="34" charset="0"/>
                <a:ea typeface="+mn-ea"/>
                <a:cs typeface="+mn-cs"/>
              </a:rPr>
              <a:t> profile meter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box(in)">
                                      <p:cBhvr>
                                        <p:cTn id="7" dur="500"/>
                                        <p:tgtEl>
                                          <p:spTgt spid="59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R&amp;D Targets</a:t>
            </a:r>
            <a:r>
              <a:rPr lang="en-US" dirty="0" smtClean="0"/>
              <a:t>: Test setup  (3)</a:t>
            </a:r>
            <a:endParaRPr lang="en-US" dirty="0"/>
          </a:p>
        </p:txBody>
      </p:sp>
      <p:sp>
        <p:nvSpPr>
          <p:cNvPr id="3" name="2 Marcador de contenido"/>
          <p:cNvSpPr>
            <a:spLocks noGrp="1"/>
          </p:cNvSpPr>
          <p:nvPr>
            <p:ph idx="1"/>
          </p:nvPr>
        </p:nvSpPr>
        <p:spPr/>
        <p:txBody>
          <a:bodyPr/>
          <a:lstStyle/>
          <a:p>
            <a:endParaRPr lang="en-US"/>
          </a:p>
        </p:txBody>
      </p:sp>
      <p:sp>
        <p:nvSpPr>
          <p:cNvPr id="4" name="3 Marcador de número de diapositiva"/>
          <p:cNvSpPr>
            <a:spLocks noGrp="1"/>
          </p:cNvSpPr>
          <p:nvPr>
            <p:ph type="sldNum" sz="quarter" idx="10"/>
          </p:nvPr>
        </p:nvSpPr>
        <p:spPr/>
        <p:txBody>
          <a:bodyPr/>
          <a:lstStyle/>
          <a:p>
            <a:pPr>
              <a:defRPr/>
            </a:pPr>
            <a:fld id="{F50B81A8-EBE5-423D-B090-3334D662ACB9}" type="slidenum">
              <a:rPr lang="es-ES_tradnl" altLang="en-US" smtClean="0"/>
              <a:pPr>
                <a:defRPr/>
              </a:pPr>
              <a:t>8</a:t>
            </a:fld>
            <a:endParaRPr lang="es-ES_tradnl" altLang="en-US"/>
          </a:p>
        </p:txBody>
      </p:sp>
      <p:sp>
        <p:nvSpPr>
          <p:cNvPr id="5" name="4 Marcador de pie de página"/>
          <p:cNvSpPr>
            <a:spLocks noGrp="1"/>
          </p:cNvSpPr>
          <p:nvPr>
            <p:ph type="ftr" sz="quarter" idx="11"/>
          </p:nvPr>
        </p:nvSpPr>
        <p:spPr/>
        <p:txBody>
          <a:bodyPr/>
          <a:lstStyle/>
          <a:p>
            <a:pPr>
              <a:defRPr/>
            </a:pPr>
            <a:r>
              <a:rPr lang="en-US" altLang="en-US" smtClean="0"/>
              <a:t>DEPFET Workshop ,27th  Januray  '10,   I. Vila</a:t>
            </a:r>
            <a:endParaRPr lang="es-ES_tradnl" altLang="en-US"/>
          </a:p>
        </p:txBody>
      </p:sp>
      <p:pic>
        <p:nvPicPr>
          <p:cNvPr id="6" name="6 Marcador de contenido" descr="CONJUNTO2.bmp"/>
          <p:cNvPicPr>
            <a:picLocks noChangeAspect="1"/>
          </p:cNvPicPr>
          <p:nvPr/>
        </p:nvPicPr>
        <p:blipFill>
          <a:blip r:embed="rId2" cstate="print"/>
          <a:stretch>
            <a:fillRect/>
          </a:stretch>
        </p:blipFill>
        <p:spPr bwMode="auto">
          <a:xfrm>
            <a:off x="721470" y="1600200"/>
            <a:ext cx="7701060" cy="453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FBG direct bonding </a:t>
            </a:r>
            <a:r>
              <a:rPr lang="en-US" dirty="0" smtClean="0"/>
              <a:t>to </a:t>
            </a:r>
            <a:r>
              <a:rPr lang="en-US" dirty="0" smtClean="0"/>
              <a:t>DEPFET frame</a:t>
            </a:r>
            <a:endParaRPr lang="en-US" dirty="0"/>
          </a:p>
        </p:txBody>
      </p:sp>
      <p:sp>
        <p:nvSpPr>
          <p:cNvPr id="3" name="2 Marcador de contenido"/>
          <p:cNvSpPr>
            <a:spLocks noGrp="1"/>
          </p:cNvSpPr>
          <p:nvPr>
            <p:ph idx="1"/>
          </p:nvPr>
        </p:nvSpPr>
        <p:spPr>
          <a:xfrm>
            <a:off x="457200" y="685801"/>
            <a:ext cx="8229600" cy="4648199"/>
          </a:xfrm>
        </p:spPr>
        <p:txBody>
          <a:bodyPr/>
          <a:lstStyle/>
          <a:p>
            <a:r>
              <a:rPr lang="en-US" sz="3600" dirty="0" smtClean="0"/>
              <a:t>Direct monitoring temp. &amp; deformation of sensor</a:t>
            </a:r>
          </a:p>
          <a:p>
            <a:r>
              <a:rPr lang="en-US" sz="3600" dirty="0" smtClean="0"/>
              <a:t>“</a:t>
            </a:r>
            <a:r>
              <a:rPr lang="en-US" sz="3600" dirty="0" smtClean="0"/>
              <a:t>E</a:t>
            </a:r>
            <a:r>
              <a:rPr lang="en-US" sz="3600" dirty="0" smtClean="0"/>
              <a:t>asy</a:t>
            </a:r>
            <a:r>
              <a:rPr lang="en-US" sz="3600" dirty="0" smtClean="0"/>
              <a:t>”  solution gluing the Optical </a:t>
            </a:r>
            <a:r>
              <a:rPr lang="en-US" sz="3600" dirty="0" smtClean="0"/>
              <a:t>fiber (good for temperature monitoring )</a:t>
            </a:r>
            <a:endParaRPr lang="en-US" sz="3600" dirty="0" smtClean="0"/>
          </a:p>
          <a:p>
            <a:r>
              <a:rPr lang="en-US" sz="3600" dirty="0" smtClean="0"/>
              <a:t>Glue act as a mechanical </a:t>
            </a:r>
            <a:r>
              <a:rPr lang="en-US" sz="3600" dirty="0" smtClean="0"/>
              <a:t>interface, </a:t>
            </a:r>
            <a:r>
              <a:rPr lang="en-US" sz="3600" dirty="0" smtClean="0"/>
              <a:t>BUT glue may age, change its mechanical properties </a:t>
            </a:r>
            <a:r>
              <a:rPr lang="en-US" sz="3600" dirty="0" smtClean="0">
                <a:sym typeface="Symbol"/>
              </a:rPr>
              <a:t> change in the FBG sensor </a:t>
            </a:r>
            <a:r>
              <a:rPr lang="en-US" sz="3600" dirty="0" smtClean="0">
                <a:sym typeface="Symbol"/>
              </a:rPr>
              <a:t>sensitivity</a:t>
            </a:r>
            <a:endParaRPr lang="en-US" sz="3600" dirty="0" smtClean="0">
              <a:sym typeface="Symbol"/>
            </a:endParaRPr>
          </a:p>
          <a:p>
            <a:r>
              <a:rPr lang="en-US" sz="3600" dirty="0" smtClean="0">
                <a:sym typeface="Symbol"/>
              </a:rPr>
              <a:t>Second approach micro-mechanical fixation elements in Silicon</a:t>
            </a:r>
            <a:endParaRPr lang="en-US" sz="3600" dirty="0"/>
          </a:p>
        </p:txBody>
      </p:sp>
      <p:sp>
        <p:nvSpPr>
          <p:cNvPr id="4" name="3 Marcador de número de diapositiva"/>
          <p:cNvSpPr>
            <a:spLocks noGrp="1"/>
          </p:cNvSpPr>
          <p:nvPr>
            <p:ph type="sldNum" sz="quarter" idx="10"/>
          </p:nvPr>
        </p:nvSpPr>
        <p:spPr/>
        <p:txBody>
          <a:bodyPr/>
          <a:lstStyle/>
          <a:p>
            <a:pPr>
              <a:defRPr/>
            </a:pPr>
            <a:fld id="{F50B81A8-EBE5-423D-B090-3334D662ACB9}" type="slidenum">
              <a:rPr lang="es-ES_tradnl" altLang="en-US" smtClean="0"/>
              <a:pPr>
                <a:defRPr/>
              </a:pPr>
              <a:t>9</a:t>
            </a:fld>
            <a:endParaRPr lang="es-ES_tradnl" altLang="en-US"/>
          </a:p>
        </p:txBody>
      </p:sp>
      <p:sp>
        <p:nvSpPr>
          <p:cNvPr id="5" name="4 Marcador de pie de página"/>
          <p:cNvSpPr>
            <a:spLocks noGrp="1"/>
          </p:cNvSpPr>
          <p:nvPr>
            <p:ph type="ftr" sz="quarter" idx="11"/>
          </p:nvPr>
        </p:nvSpPr>
        <p:spPr/>
        <p:txBody>
          <a:bodyPr/>
          <a:lstStyle/>
          <a:p>
            <a:pPr>
              <a:defRPr/>
            </a:pPr>
            <a:r>
              <a:rPr lang="en-US" altLang="en-US" smtClean="0"/>
              <a:t>DEPFET Workshop ,27th  Januray  '10,   I. Vila</a:t>
            </a:r>
            <a:endParaRPr lang="es-ES_tradnl"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orde">
  <a:themeElements>
    <a:clrScheme name="Bord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Bord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spPr>
      <a:bodyPr vert="horz" wrap="none" lIns="90000" tIns="46800" rIns="90000" bIns="46800" numCol="1" rtlCol="0" anchor="t" anchorCtr="0" compatLnSpc="1">
        <a:prstTxWarp prst="textNoShape">
          <a:avLst/>
        </a:prstTxWarp>
        <a:spAutoFit/>
      </a:bodyPr>
      <a:lstStyle>
        <a:defPPr marL="342900" marR="0" indent="-342900" algn="ctr" defTabSz="914400" rtl="0" eaLnBrk="1" fontAlgn="base" latinLnBrk="0" hangingPunct="1">
          <a:lnSpc>
            <a:spcPct val="80000"/>
          </a:lnSpc>
          <a:spcBef>
            <a:spcPct val="20000"/>
          </a:spcBef>
          <a:spcAft>
            <a:spcPct val="0"/>
          </a:spcAft>
          <a:buClr>
            <a:schemeClr val="bg1"/>
          </a:buClr>
          <a:buSzPct val="100000"/>
          <a:buFont typeface="Wingdings" pitchFamily="2" charset="2"/>
          <a:buNone/>
          <a:tabLst/>
          <a:defRPr kumimoji="0" sz="2000" b="0" i="1" u="none" strike="noStrike" cap="none" normalizeH="0" baseline="0" smtClean="0">
            <a:ln>
              <a:noFill/>
            </a:ln>
            <a:solidFill>
              <a:srgbClr val="7979FF"/>
            </a:solidFill>
            <a:effectLst/>
            <a:latin typeface="Calibri" pitchFamily="34" charset="0"/>
          </a:defRPr>
        </a:defPPr>
      </a:lstStyle>
    </a:spDef>
    <a:lnDef>
      <a:spPr bwMode="auto">
        <a:noFill/>
        <a:ln w="12700" cap="flat" cmpd="sng" algn="ctr">
          <a:solidFill>
            <a:schemeClr val="tx1"/>
          </a:solidFill>
          <a:prstDash val="solid"/>
          <a:round/>
          <a:headEnd type="none" w="med" len="med"/>
          <a:tailEnd type="none" w="med" len="med"/>
        </a:ln>
        <a:effectLst/>
      </a:spPr>
      <a:bodyPr/>
      <a:lstStyle/>
    </a:lnDef>
  </a:objectDefaults>
  <a:extraClrSchemeLst>
    <a:extraClrScheme>
      <a:clrScheme name="Bord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Bord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Bord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Bord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Bord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Bord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10982</TotalTime>
  <Words>2470</Words>
  <Application>Microsoft Office PowerPoint</Application>
  <PresentationFormat>Presentación en pantalla (4:3)</PresentationFormat>
  <Paragraphs>330</Paragraphs>
  <Slides>43</Slides>
  <Notes>11</Notes>
  <HiddenSlides>26</HiddenSlides>
  <MMClips>0</MMClips>
  <ScaleCrop>false</ScaleCrop>
  <HeadingPairs>
    <vt:vector size="6" baseType="variant">
      <vt:variant>
        <vt:lpstr>Tema</vt:lpstr>
      </vt:variant>
      <vt:variant>
        <vt:i4>1</vt:i4>
      </vt:variant>
      <vt:variant>
        <vt:lpstr>Servidores OLE incrustados</vt:lpstr>
      </vt:variant>
      <vt:variant>
        <vt:i4>4</vt:i4>
      </vt:variant>
      <vt:variant>
        <vt:lpstr>Títulos de diapositiva</vt:lpstr>
      </vt:variant>
      <vt:variant>
        <vt:i4>43</vt:i4>
      </vt:variant>
    </vt:vector>
  </HeadingPairs>
  <TitlesOfParts>
    <vt:vector size="48" baseType="lpstr">
      <vt:lpstr>Borde</vt:lpstr>
      <vt:lpstr>Equation</vt:lpstr>
      <vt:lpstr>Immagine</vt:lpstr>
      <vt:lpstr>Gráfico</vt:lpstr>
      <vt:lpstr>MathType 5.0 Equation</vt:lpstr>
      <vt:lpstr>Progress toward a FBG Monitor for PXD     </vt:lpstr>
      <vt:lpstr>Caveat</vt:lpstr>
      <vt:lpstr>Outline</vt:lpstr>
      <vt:lpstr>R&amp;D targets: Sensor reliability</vt:lpstr>
      <vt:lpstr>R&amp;D targets: Sensor reliability</vt:lpstr>
      <vt:lpstr>R&amp;D Targets: Test Setup (1)</vt:lpstr>
      <vt:lpstr>R&amp;D Targets: test setup (2)</vt:lpstr>
      <vt:lpstr>R&amp;D Targets: Test setup  (3)</vt:lpstr>
      <vt:lpstr>FBG direct bonding to DEPFET frame</vt:lpstr>
      <vt:lpstr>Sensors attachment to Silicon</vt:lpstr>
      <vt:lpstr>Thin Sensor  mechanical dummies </vt:lpstr>
      <vt:lpstr>Embedding in CF composites (or other materials)</vt:lpstr>
      <vt:lpstr>Embedding on CF composites</vt:lpstr>
      <vt:lpstr>Displacement sensors based on strain FBG</vt:lpstr>
      <vt:lpstr>Displacement sensors based on strain FBG</vt:lpstr>
      <vt:lpstr>Short term plans</vt:lpstr>
      <vt:lpstr>Summary</vt:lpstr>
      <vt:lpstr>Diapositiva 18</vt:lpstr>
      <vt:lpstr>Bragg grating sensors basics</vt:lpstr>
      <vt:lpstr>Multiplexing Bragg grating </vt:lpstr>
      <vt:lpstr>OFS &amp; FBG advantages</vt:lpstr>
      <vt:lpstr>IR-Transparent sensors </vt:lpstr>
      <vt:lpstr>Thin ustrips </vt:lpstr>
      <vt:lpstr>Thin ustrips (2)</vt:lpstr>
      <vt:lpstr>Structural  &amp; Enviromental Monitoring   - OFS</vt:lpstr>
      <vt:lpstr>Deformation monitoring with FBG sensors </vt:lpstr>
      <vt:lpstr>Integrating OFS &amp; carbon fiber composites</vt:lpstr>
      <vt:lpstr>OFS work plan – Integration on CF</vt:lpstr>
      <vt:lpstr>Ataching to silicon</vt:lpstr>
      <vt:lpstr>Brief Summary</vt:lpstr>
      <vt:lpstr>Naïve FEA model</vt:lpstr>
      <vt:lpstr>Naïve FEA: gravitational bend</vt:lpstr>
      <vt:lpstr>Naïve FEA: Longitudinal (X) strain</vt:lpstr>
      <vt:lpstr>Naïve FEA: Transversal (Y) strain</vt:lpstr>
      <vt:lpstr>Naïve FEA: Strain vs. Deformation</vt:lpstr>
      <vt:lpstr>Naïve FEA: Conclusions</vt:lpstr>
      <vt:lpstr>A possible commercial solution</vt:lpstr>
      <vt:lpstr>An event cleaner/lighter solution ?</vt:lpstr>
      <vt:lpstr>Summary and next steps</vt:lpstr>
      <vt:lpstr>________________________</vt:lpstr>
      <vt:lpstr>RD on Sensors: IRuS for alignment</vt:lpstr>
      <vt:lpstr>RD on Sensors: IRuS for alignment (2) </vt:lpstr>
      <vt:lpstr>RD on Sensors: IRuS for alignment (3) </vt:lpstr>
    </vt:vector>
  </TitlesOfParts>
  <Company>Kaos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TOF Calibration </dc:title>
  <dc:creator>Maxwell Smart</dc:creator>
  <cp:lastModifiedBy>Iván Vila Álvarez</cp:lastModifiedBy>
  <cp:revision>736</cp:revision>
  <dcterms:created xsi:type="dcterms:W3CDTF">2004-11-30T20:27:42Z</dcterms:created>
  <dcterms:modified xsi:type="dcterms:W3CDTF">2010-01-27T10:17:27Z</dcterms:modified>
</cp:coreProperties>
</file>