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8" r:id="rId1"/>
  </p:sldMasterIdLst>
  <p:notesMasterIdLst>
    <p:notesMasterId r:id="rId20"/>
  </p:notesMasterIdLst>
  <p:handoutMasterIdLst>
    <p:handoutMasterId r:id="rId21"/>
  </p:handoutMasterIdLst>
  <p:sldIdLst>
    <p:sldId id="669" r:id="rId2"/>
    <p:sldId id="670" r:id="rId3"/>
    <p:sldId id="662" r:id="rId4"/>
    <p:sldId id="637" r:id="rId5"/>
    <p:sldId id="676" r:id="rId6"/>
    <p:sldId id="677" r:id="rId7"/>
    <p:sldId id="678" r:id="rId8"/>
    <p:sldId id="679" r:id="rId9"/>
    <p:sldId id="649" r:id="rId10"/>
    <p:sldId id="680" r:id="rId11"/>
    <p:sldId id="681" r:id="rId12"/>
    <p:sldId id="682" r:id="rId13"/>
    <p:sldId id="683" r:id="rId14"/>
    <p:sldId id="684" r:id="rId15"/>
    <p:sldId id="685" r:id="rId16"/>
    <p:sldId id="686" r:id="rId17"/>
    <p:sldId id="674" r:id="rId18"/>
    <p:sldId id="657" r:id="rId19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6B1"/>
    <a:srgbClr val="F75309"/>
    <a:srgbClr val="C9DBD8"/>
    <a:srgbClr val="7CA6A6"/>
    <a:srgbClr val="D9D9D9"/>
    <a:srgbClr val="66FF66"/>
    <a:srgbClr val="FF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2" autoAdjust="0"/>
    <p:restoredTop sz="96454" autoAdjust="0"/>
  </p:normalViewPr>
  <p:slideViewPr>
    <p:cSldViewPr snapToGrid="0">
      <p:cViewPr varScale="1">
        <p:scale>
          <a:sx n="90" d="100"/>
          <a:sy n="90" d="100"/>
        </p:scale>
        <p:origin x="-11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76"/>
    </p:cViewPr>
  </p:sorterViewPr>
  <p:notesViewPr>
    <p:cSldViewPr snapToGrid="0">
      <p:cViewPr varScale="1">
        <p:scale>
          <a:sx n="94" d="100"/>
          <a:sy n="94" d="100"/>
        </p:scale>
        <p:origin x="-2178" y="-114"/>
      </p:cViewPr>
      <p:guideLst>
        <p:guide orient="horz" pos="2919"/>
        <p:guide pos="2203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t" anchorCtr="0" compatLnSpc="1">
            <a:prstTxWarp prst="textNoShape">
              <a:avLst/>
            </a:prstTxWarp>
          </a:bodyPr>
          <a:lstStyle>
            <a:lvl1pPr algn="l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7164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t" anchorCtr="0" compatLnSpc="1">
            <a:prstTxWarp prst="textNoShape">
              <a:avLst/>
            </a:prstTxWarp>
          </a:bodyPr>
          <a:lstStyle>
            <a:lvl1pPr algn="r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9A34FF-811F-4DE1-9FF1-0BF17AE654BD}" type="datetime1">
              <a:rPr lang="en-US"/>
              <a:pPr>
                <a:defRPr/>
              </a:pPr>
              <a:t>1/22/2010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b" anchorCtr="0" compatLnSpc="1">
            <a:prstTxWarp prst="textNoShape">
              <a:avLst/>
            </a:prstTxWarp>
          </a:bodyPr>
          <a:lstStyle>
            <a:lvl1pPr algn="l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7164" y="880745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b" anchorCtr="0" compatLnSpc="1">
            <a:prstTxWarp prst="textNoShape">
              <a:avLst/>
            </a:prstTxWarp>
          </a:bodyPr>
          <a:lstStyle>
            <a:lvl1pPr algn="r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D3D22B9-52E5-4F11-B416-09B3F729B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t" anchorCtr="0" compatLnSpc="1">
            <a:prstTxWarp prst="textNoShape">
              <a:avLst/>
            </a:prstTxWarp>
          </a:bodyPr>
          <a:lstStyle>
            <a:lvl1pPr algn="l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4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t" anchorCtr="0" compatLnSpc="1">
            <a:prstTxWarp prst="textNoShape">
              <a:avLst/>
            </a:prstTxWarp>
          </a:bodyPr>
          <a:lstStyle>
            <a:lvl1pPr algn="r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6662A8A-7B18-4380-B575-892FDCB5AA3F}" type="datetime1">
              <a:rPr lang="en-US"/>
              <a:pPr>
                <a:defRPr/>
              </a:pPr>
              <a:t>1/22/2010</a:t>
            </a:fld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339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b" anchorCtr="0" compatLnSpc="1">
            <a:prstTxWarp prst="textNoShape">
              <a:avLst/>
            </a:prstTxWarp>
          </a:bodyPr>
          <a:lstStyle>
            <a:lvl1pPr algn="l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4" y="880745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0" tIns="46352" rIns="92700" bIns="46352" numCol="1" anchor="b" anchorCtr="0" compatLnSpc="1">
            <a:prstTxWarp prst="textNoShape">
              <a:avLst/>
            </a:prstTxWarp>
          </a:bodyPr>
          <a:lstStyle>
            <a:lvl1pPr algn="r" defTabSz="927078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CA45BF9-660F-4B5C-A6FF-15FF8FECA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1/23/2010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1/23/2010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Tests with CNM Barcelona ongoing….you may want skip that …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68EDB-DD09-4F3A-B341-25DF59FE44C7}" type="slidenum">
              <a:rPr lang="de-DE" smtClean="0"/>
              <a:pPr/>
              <a:t>3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8585C3-D8BD-4185-AFFF-2E4826CEAEE5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8585C3-D8BD-4185-AFFF-2E4826CEAEE5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8585C3-D8BD-4185-AFFF-2E4826CEAEE5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8585C3-D8BD-4185-AFFF-2E4826CEAEE5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8585C3-D8BD-4185-AFFF-2E4826CEAEE5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1/22/2010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Ladislav Andricek, MPI für Physik, HLL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2D20-2352-4749-B7C5-DD441254C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 userDrawn="1"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699" name="Rectangle 3"/>
          <p:cNvSpPr>
            <a:spLocks noChangeArrowheads="1"/>
          </p:cNvSpPr>
          <p:nvPr userDrawn="1"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0" name="Rectangle 4"/>
          <p:cNvSpPr>
            <a:spLocks noChangeArrowheads="1"/>
          </p:cNvSpPr>
          <p:nvPr userDrawn="1"/>
        </p:nvSpPr>
        <p:spPr bwMode="auto">
          <a:xfrm>
            <a:off x="0" y="6642100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97702" name="Rectangle 6"/>
          <p:cNvSpPr>
            <a:spLocks noChangeArrowheads="1"/>
          </p:cNvSpPr>
          <p:nvPr userDrawn="1"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3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4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977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7638" y="6669088"/>
            <a:ext cx="3311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797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16675" y="6677025"/>
            <a:ext cx="2546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Ladislav Andricek, MPI für Physik, HLL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pic>
        <p:nvPicPr>
          <p:cNvPr id="2060" name="Picture 12" descr="hll-logo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138" y="142875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709" name="Oval 13"/>
          <p:cNvSpPr>
            <a:spLocks noChangeArrowheads="1"/>
          </p:cNvSpPr>
          <p:nvPr userDrawn="1"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7CA6A6">
                  <a:gamma/>
                  <a:shade val="46275"/>
                  <a:invGamma/>
                </a:srgbClr>
              </a:gs>
              <a:gs pos="50000">
                <a:srgbClr val="7CA6A6"/>
              </a:gs>
              <a:gs pos="100000">
                <a:srgbClr val="7CA6A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4265240" y="6670895"/>
            <a:ext cx="455613" cy="155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6F9865-C8D1-41C0-A188-E38288989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67291" y="2052084"/>
            <a:ext cx="6485861" cy="27750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dirty="0" smtClean="0"/>
              <a:t>  Status of UBM Development (3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Metal layer in Cu)</a:t>
            </a:r>
          </a:p>
          <a:p>
            <a:pPr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Font typeface="Courier New" pitchFamily="49" charset="0"/>
              <a:buChar char="o"/>
            </a:pPr>
            <a:r>
              <a:rPr lang="en-US" sz="2000" dirty="0" smtClean="0"/>
              <a:t>  </a:t>
            </a:r>
            <a:r>
              <a:rPr lang="en-US" sz="2000" dirty="0" smtClean="0"/>
              <a:t>Mechanical, thermal, electrical samples </a:t>
            </a:r>
            <a:endParaRPr lang="en-US" sz="2000" dirty="0" smtClean="0"/>
          </a:p>
          <a:p>
            <a:r>
              <a:rPr lang="en-US" dirty="0" smtClean="0"/>
              <a:t>	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</a:t>
            </a:r>
            <a:r>
              <a:rPr lang="en-US" dirty="0" smtClean="0"/>
              <a:t>ypes of samples (I)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9850" y="1201479"/>
            <a:ext cx="6815471" cy="4890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600" dirty="0" smtClean="0"/>
              <a:t>  for </a:t>
            </a:r>
            <a:r>
              <a:rPr lang="en-US" sz="1600" b="1" dirty="0" smtClean="0"/>
              <a:t>mechanical mockups</a:t>
            </a:r>
            <a:r>
              <a:rPr lang="en-US" sz="1600" dirty="0" smtClean="0"/>
              <a:t>: plai</a:t>
            </a:r>
            <a:r>
              <a:rPr lang="en-US" sz="1600" dirty="0" smtClean="0"/>
              <a:t>n </a:t>
            </a:r>
            <a:r>
              <a:rPr lang="en-US" sz="1600" dirty="0" smtClean="0"/>
              <a:t>Si slabs, first layer ladder, single piece 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33" y="1733106"/>
            <a:ext cx="8362735" cy="200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11617" y="3650510"/>
            <a:ext cx="7109638" cy="1718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/>
              <a:t>  material available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/>
              <a:t> </a:t>
            </a:r>
            <a:r>
              <a:rPr lang="en-US" sz="1600" dirty="0" smtClean="0"/>
              <a:t> make cutting mask, in-house laser cutting (because of holes in Si)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/>
              <a:t> </a:t>
            </a:r>
            <a:r>
              <a:rPr lang="en-US" sz="1600" dirty="0" smtClean="0"/>
              <a:t> start after Prague meeting, end depends on availability of laser expert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 smtClean="0"/>
              <a:t>  for the beginning: 5 wafers </a:t>
            </a:r>
            <a:r>
              <a:rPr lang="en-US" sz="1600" dirty="0" smtClean="0">
                <a:sym typeface="Wingdings" pitchFamily="2" charset="2"/>
              </a:rPr>
              <a:t> ~ 25 .. 30  first layer ladders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Types of samples (II)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9850" y="956919"/>
            <a:ext cx="6815471" cy="6698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600" dirty="0" smtClean="0"/>
              <a:t>  for </a:t>
            </a:r>
            <a:r>
              <a:rPr lang="en-US" sz="1600" b="1" dirty="0" smtClean="0"/>
              <a:t>mechanical</a:t>
            </a:r>
            <a:r>
              <a:rPr lang="en-US" sz="1600" dirty="0" smtClean="0"/>
              <a:t> </a:t>
            </a:r>
            <a:r>
              <a:rPr lang="en-US" sz="1600" b="1" dirty="0" smtClean="0"/>
              <a:t>and thermal studies </a:t>
            </a:r>
            <a:r>
              <a:rPr lang="en-US" sz="1600" dirty="0" smtClean="0"/>
              <a:t>and evaluation of </a:t>
            </a:r>
            <a:r>
              <a:rPr lang="en-US" sz="1600" b="1" dirty="0" smtClean="0"/>
              <a:t>micro-joint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</a:t>
            </a:r>
            <a:r>
              <a:rPr lang="en-US" sz="1600" dirty="0" smtClean="0">
                <a:sym typeface="Wingdings" pitchFamily="2" charset="2"/>
              </a:rPr>
              <a:t> fully </a:t>
            </a:r>
            <a:r>
              <a:rPr lang="en-US" sz="1600" dirty="0" smtClean="0">
                <a:sym typeface="Wingdings" pitchFamily="2" charset="2"/>
              </a:rPr>
              <a:t>Al coated on top wafer, back-thinned</a:t>
            </a:r>
            <a:r>
              <a:rPr lang="en-US" sz="1600" dirty="0" smtClean="0"/>
              <a:t>, </a:t>
            </a:r>
            <a:r>
              <a:rPr lang="en-US" sz="1600" dirty="0" err="1" smtClean="0"/>
              <a:t>BelleII</a:t>
            </a:r>
            <a:r>
              <a:rPr lang="en-US" sz="1600" dirty="0" smtClean="0"/>
              <a:t> layout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25602" name="Picture 2" descr="D:\Laci\1-Conferences-Talks\DEPFET-MEETINGS\2010-01-prag\Belle-dumm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6229" y="1467274"/>
            <a:ext cx="4751898" cy="4334060"/>
          </a:xfrm>
          <a:prstGeom prst="rect">
            <a:avLst/>
          </a:prstGeom>
          <a:noFill/>
        </p:spPr>
      </p:pic>
      <p:pic>
        <p:nvPicPr>
          <p:cNvPr id="25603" name="Picture 3" descr="D:\Laci\1-Conferences-Talks\DEPFET-MEETINGS\2010-01-prag\Belle-dummy-detail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6692" y="1190846"/>
            <a:ext cx="1292495" cy="1710385"/>
          </a:xfrm>
          <a:prstGeom prst="rect">
            <a:avLst/>
          </a:prstGeom>
          <a:noFill/>
        </p:spPr>
      </p:pic>
      <p:pic>
        <p:nvPicPr>
          <p:cNvPr id="25604" name="Picture 4" descr="D:\Laci\1-Conferences-Talks\DEPFET-MEETINGS\2010-01-prag\Belle-dummy-detail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8051" y="3040893"/>
            <a:ext cx="1460919" cy="2862706"/>
          </a:xfrm>
          <a:prstGeom prst="rect">
            <a:avLst/>
          </a:prstGeom>
          <a:noFill/>
        </p:spPr>
      </p:pic>
      <p:pic>
        <p:nvPicPr>
          <p:cNvPr id="25605" name="Picture 5" descr="D:\Laci\1-Conferences-Talks\DEPFET-MEETINGS\2010-01-prag\Belle-dummy-detail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134" y="2317878"/>
            <a:ext cx="1434763" cy="2670876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 bwMode="auto">
          <a:xfrm>
            <a:off x="3051544" y="3253544"/>
            <a:ext cx="2509284" cy="10633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072270" y="3179116"/>
            <a:ext cx="372139" cy="2870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90</a:t>
            </a:r>
            <a:endParaRPr lang="en-US" dirty="0" smtClean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617534" y="3267721"/>
            <a:ext cx="815164" cy="7088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840819" y="3012539"/>
            <a:ext cx="372139" cy="2870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28</a:t>
            </a:r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3257107" y="2402940"/>
            <a:ext cx="1740195" cy="3543"/>
          </a:xfrm>
          <a:prstGeom prst="straightConnector1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77340" y="2314335"/>
            <a:ext cx="372139" cy="2870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61,78</a:t>
            </a:r>
            <a:endParaRPr lang="en-US" dirty="0" smtClean="0"/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5667153" y="1967005"/>
            <a:ext cx="2371061" cy="893135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chemeClr val="tx1"/>
            </a:solidFill>
            <a:prstDash val="solid"/>
            <a:round/>
            <a:headEnd type="oval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299097" y="3682392"/>
            <a:ext cx="3037368" cy="772631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chemeClr val="tx1"/>
            </a:solidFill>
            <a:prstDash val="solid"/>
            <a:round/>
            <a:headEnd type="oval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0800000" flipV="1">
            <a:off x="1573620" y="2505722"/>
            <a:ext cx="1676399" cy="673394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chemeClr val="tx1"/>
            </a:solidFill>
            <a:prstDash val="solid"/>
            <a:round/>
            <a:headEnd type="oval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10362" y="5635259"/>
            <a:ext cx="6815471" cy="106325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600" dirty="0" smtClean="0"/>
              <a:t>  Status: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</a:t>
            </a:r>
            <a:r>
              <a:rPr lang="en-US" dirty="0" smtClean="0"/>
              <a:t> mask and wafer available, litho starts after Prague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 3..5 wafer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end depends again on laser cut availability</a:t>
            </a:r>
            <a:r>
              <a:rPr lang="en-US" dirty="0" smtClean="0">
                <a:sym typeface="Wingdings" pitchFamily="2" charset="2"/>
              </a:rPr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</a:t>
            </a:r>
            <a:r>
              <a:rPr lang="en-US" dirty="0" smtClean="0"/>
              <a:t>ypes of samples (III)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2" name="Picture 5" descr="D:\Laci\2-PROJECTS\Belle-II\Module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42" y="3854560"/>
            <a:ext cx="2334814" cy="2503503"/>
          </a:xfrm>
          <a:prstGeom prst="rect">
            <a:avLst/>
          </a:prstGeom>
          <a:noFill/>
        </p:spPr>
      </p:pic>
      <p:pic>
        <p:nvPicPr>
          <p:cNvPr id="13" name="Picture 2" descr="D:\Laci\2-PROJECTS\Belle-II\Module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9173" y="3891721"/>
            <a:ext cx="2318255" cy="2485749"/>
          </a:xfrm>
          <a:prstGeom prst="rect">
            <a:avLst/>
          </a:prstGeom>
          <a:noFill/>
        </p:spPr>
      </p:pic>
      <p:pic>
        <p:nvPicPr>
          <p:cNvPr id="14" name="Picture 3" descr="D:\Laci\2-PROJECTS\Belle-II\Module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1554" y="1047461"/>
            <a:ext cx="2459006" cy="2636667"/>
          </a:xfrm>
          <a:prstGeom prst="rect">
            <a:avLst/>
          </a:prstGeom>
          <a:noFill/>
        </p:spPr>
      </p:pic>
      <p:pic>
        <p:nvPicPr>
          <p:cNvPr id="16" name="Picture 4" descr="D:\Laci\2-PROJECTS\Belle-II\Module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2099" y="3780027"/>
            <a:ext cx="2512822" cy="2694373"/>
          </a:xfrm>
          <a:prstGeom prst="rect">
            <a:avLst/>
          </a:prstGeom>
          <a:noFill/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720856" y="1141796"/>
            <a:ext cx="4231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Courier New" pitchFamily="49" charset="0"/>
              <a:buChar char="o"/>
            </a:pPr>
            <a:r>
              <a:rPr lang="en-US" sz="1600" dirty="0" smtClean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mask </a:t>
            </a:r>
            <a:r>
              <a:rPr lang="en-US" sz="1600" dirty="0" smtClean="0"/>
              <a:t>layout </a:t>
            </a:r>
            <a:r>
              <a:rPr lang="en-US" sz="1600" dirty="0" smtClean="0">
                <a:sym typeface="Wingdings" pitchFamily="2" charset="2"/>
              </a:rPr>
              <a:t> etch simulator</a:t>
            </a:r>
            <a:endParaRPr lang="en-US" sz="1600" dirty="0" smtClean="0"/>
          </a:p>
          <a:p>
            <a:pPr eaLnBrk="0" hangingPunct="0">
              <a:buFont typeface="Courier New" pitchFamily="49" charset="0"/>
              <a:buChar char="o"/>
            </a:pPr>
            <a:endParaRPr lang="en-US" sz="1600" dirty="0" smtClean="0"/>
          </a:p>
          <a:p>
            <a:pPr eaLnBrk="0" hangingPunct="0">
              <a:buFont typeface="Courier New" pitchFamily="49" charset="0"/>
              <a:buChar char="o"/>
            </a:pPr>
            <a:r>
              <a:rPr lang="en-US" sz="1600" dirty="0" smtClean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material </a:t>
            </a:r>
            <a:r>
              <a:rPr lang="en-US" sz="1600" dirty="0" smtClean="0"/>
              <a:t>reduction on the order of 30%</a:t>
            </a:r>
          </a:p>
          <a:p>
            <a:pPr eaLnBrk="0" hangingPunct="0"/>
            <a:endParaRPr lang="en-US" sz="1200" dirty="0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3976577" y="2232837"/>
            <a:ext cx="531628" cy="563526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736112" y="2339162"/>
            <a:ext cx="411125" cy="43947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75591" y="1648048"/>
            <a:ext cx="450111" cy="51745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1" name="Straight Arrow Connector 20"/>
          <p:cNvCxnSpPr>
            <a:endCxn id="12" idx="0"/>
          </p:cNvCxnSpPr>
          <p:nvPr/>
        </p:nvCxnSpPr>
        <p:spPr bwMode="auto">
          <a:xfrm rot="10800000" flipV="1">
            <a:off x="1616149" y="2806994"/>
            <a:ext cx="1339702" cy="1047565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8" idx="2"/>
            <a:endCxn id="16" idx="0"/>
          </p:cNvCxnSpPr>
          <p:nvPr/>
        </p:nvCxnSpPr>
        <p:spPr bwMode="auto">
          <a:xfrm rot="16200000" flipH="1">
            <a:off x="3843618" y="3195135"/>
            <a:ext cx="983664" cy="186119"/>
          </a:xfrm>
          <a:prstGeom prst="straightConnector1">
            <a:avLst/>
          </a:prstGeom>
          <a:solidFill>
            <a:schemeClr val="tx2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Freeform 22"/>
          <p:cNvSpPr/>
          <p:nvPr/>
        </p:nvSpPr>
        <p:spPr bwMode="auto">
          <a:xfrm>
            <a:off x="3604437" y="1871330"/>
            <a:ext cx="3444949" cy="1935126"/>
          </a:xfrm>
          <a:custGeom>
            <a:avLst/>
            <a:gdLst>
              <a:gd name="connsiteX0" fmla="*/ 0 w 3444949"/>
              <a:gd name="connsiteY0" fmla="*/ 0 h 1935126"/>
              <a:gd name="connsiteX1" fmla="*/ 2275368 w 3444949"/>
              <a:gd name="connsiteY1" fmla="*/ 361507 h 1935126"/>
              <a:gd name="connsiteX2" fmla="*/ 3444949 w 3444949"/>
              <a:gd name="connsiteY2" fmla="*/ 1935126 h 193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949" h="1935126">
                <a:moveTo>
                  <a:pt x="0" y="0"/>
                </a:moveTo>
                <a:cubicBezTo>
                  <a:pt x="850605" y="19493"/>
                  <a:pt x="1701210" y="38986"/>
                  <a:pt x="2275368" y="361507"/>
                </a:cubicBezTo>
                <a:cubicBezTo>
                  <a:pt x="2849526" y="684028"/>
                  <a:pt x="3147237" y="1309577"/>
                  <a:pt x="3444949" y="1935126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</a:t>
            </a:r>
            <a:r>
              <a:rPr lang="en-US" dirty="0" smtClean="0"/>
              <a:t>ypes of samples (III)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669850" y="1201478"/>
            <a:ext cx="8229601" cy="13928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600" dirty="0" smtClean="0"/>
              <a:t>  PXD6 samples: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</a:t>
            </a:r>
            <a:r>
              <a:rPr lang="en-US" dirty="0" smtClean="0"/>
              <a:t> diode wafer D9 (full sheet n-implant instead of DEPFETs and PXD6 back side)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 PXD6 top wafer Al, PXD6 back side like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practice back etching and test diode currents</a:t>
            </a:r>
            <a:endParaRPr lang="en-US" b="1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samples for </a:t>
            </a:r>
            <a:r>
              <a:rPr lang="en-US" b="1" dirty="0" smtClean="0">
                <a:sym typeface="Wingdings" pitchFamily="2" charset="2"/>
              </a:rPr>
              <a:t>wafer probing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 samples for </a:t>
            </a:r>
            <a:r>
              <a:rPr lang="en-US" b="1" dirty="0" smtClean="0"/>
              <a:t>PXD6 module assemblies</a:t>
            </a:r>
            <a:endParaRPr lang="en-US" b="1" dirty="0" smtClean="0"/>
          </a:p>
        </p:txBody>
      </p:sp>
      <p:pic>
        <p:nvPicPr>
          <p:cNvPr id="25" name="Picture 2" descr="C:\Dokumente und Einstellungen\laci\Desktop\IMG_7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677" y="2537175"/>
            <a:ext cx="4430611" cy="370413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67831" y="3211034"/>
            <a:ext cx="3880885" cy="26794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1600" dirty="0" smtClean="0"/>
              <a:t>  Status: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</a:t>
            </a:r>
            <a:r>
              <a:rPr lang="en-US" dirty="0" smtClean="0"/>
              <a:t> first tests (back side) done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 Wafer and front side masks available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front side Al litho starts this week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thick wafer probing samples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    available next week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thinning by the end of February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First PXD6 sample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1" name="Picture 2" descr="D:\Laci\2-PROJECTS\Belle-II\Module\Biegung_3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76" y="1233994"/>
            <a:ext cx="5282215" cy="5282215"/>
          </a:xfrm>
          <a:prstGeom prst="rect">
            <a:avLst/>
          </a:prstGeom>
          <a:noFill/>
        </p:spPr>
      </p:pic>
      <p:pic>
        <p:nvPicPr>
          <p:cNvPr id="12" name="Picture 3" descr="D:\Laci\2-PROJECTS\Belle-II\Module\Biegung-Profil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0802" y="1154097"/>
            <a:ext cx="2900560" cy="2532108"/>
          </a:xfrm>
          <a:prstGeom prst="rect">
            <a:avLst/>
          </a:prstGeom>
          <a:noFill/>
        </p:spPr>
      </p:pic>
      <p:pic>
        <p:nvPicPr>
          <p:cNvPr id="13" name="Picture 4" descr="D:\Laci\2-PROJECTS\Belle-II\Module\Biegung-Profil-quer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1189" y="3852909"/>
            <a:ext cx="2848738" cy="2638996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1403498" y="2955851"/>
            <a:ext cx="3264195" cy="277509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2573080" y="3902149"/>
            <a:ext cx="925033" cy="839972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148316" y="5603358"/>
            <a:ext cx="489098" cy="414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5544" y="2704214"/>
            <a:ext cx="489098" cy="414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6254" y="3654056"/>
            <a:ext cx="489098" cy="414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34319" y="4635795"/>
            <a:ext cx="489098" cy="414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03581" y="1346791"/>
            <a:ext cx="489098" cy="414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A-A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22065" y="4029740"/>
            <a:ext cx="489098" cy="4146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B-B</a:t>
            </a:r>
          </a:p>
        </p:txBody>
      </p:sp>
      <p:pic>
        <p:nvPicPr>
          <p:cNvPr id="22" name="Picture 2" descr="C:\Dokumente und Einstellungen\laci\Desktop\IMG_7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65" y="1014521"/>
            <a:ext cx="1818168" cy="1520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31" y="1211206"/>
            <a:ext cx="4821529" cy="474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</a:t>
            </a:r>
            <a:r>
              <a:rPr lang="en-US" dirty="0" smtClean="0"/>
              <a:t>ypes of samples (IV)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cxnSp>
        <p:nvCxnSpPr>
          <p:cNvPr id="24" name="Straight Connector 23"/>
          <p:cNvCxnSpPr/>
          <p:nvPr/>
        </p:nvCxnSpPr>
        <p:spPr bwMode="auto">
          <a:xfrm rot="5400000" flipH="1" flipV="1">
            <a:off x="2050742" y="1748899"/>
            <a:ext cx="284085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 flipH="1" flipV="1">
            <a:off x="2593774" y="1741495"/>
            <a:ext cx="284085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3882517" y="1778485"/>
            <a:ext cx="284085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281562" y="1544715"/>
            <a:ext cx="328473" cy="2485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61931" y="1537317"/>
            <a:ext cx="328473" cy="2485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3429741" y="1657166"/>
            <a:ext cx="565210" cy="11836"/>
          </a:xfrm>
          <a:prstGeom prst="straightConnector1">
            <a:avLst/>
          </a:prstGeom>
          <a:solidFill>
            <a:schemeClr val="tx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28" idx="1"/>
          </p:cNvCxnSpPr>
          <p:nvPr/>
        </p:nvCxnSpPr>
        <p:spPr bwMode="auto">
          <a:xfrm rot="10800000">
            <a:off x="2734323" y="1651248"/>
            <a:ext cx="427609" cy="10357"/>
          </a:xfrm>
          <a:prstGeom prst="straightConnector1">
            <a:avLst/>
          </a:prstGeom>
          <a:solidFill>
            <a:schemeClr val="tx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5073591" y="3493366"/>
            <a:ext cx="2130638" cy="8875"/>
          </a:xfrm>
          <a:prstGeom prst="straightConnector1">
            <a:avLst/>
          </a:prstGeom>
          <a:solidFill>
            <a:schemeClr val="tx2"/>
          </a:solidFill>
          <a:ln w="254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 rot="16200000">
            <a:off x="6357891" y="2087731"/>
            <a:ext cx="328473" cy="2485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6267637" y="4588272"/>
            <a:ext cx="220461" cy="2056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6127074" y="3374994"/>
            <a:ext cx="328473" cy="2485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12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 rot="5400000" flipH="1" flipV="1">
            <a:off x="7193887" y="2035937"/>
            <a:ext cx="284085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 flipH="1" flipV="1">
            <a:off x="8092012" y="2055172"/>
            <a:ext cx="284085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654034" y="1865791"/>
            <a:ext cx="328473" cy="2485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68939" y="2033544"/>
            <a:ext cx="328473" cy="2485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0.6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04948" y="1100829"/>
            <a:ext cx="3739052" cy="28757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200" dirty="0" smtClean="0"/>
              <a:t>-: 450 micron thick Wafer</a:t>
            </a:r>
          </a:p>
          <a:p>
            <a:r>
              <a:rPr lang="en-US" sz="1200" dirty="0" smtClean="0"/>
              <a:t>-: single Al layer on 230 nm oxide</a:t>
            </a:r>
          </a:p>
          <a:p>
            <a:endParaRPr lang="en-US" sz="1200" dirty="0" smtClean="0"/>
          </a:p>
          <a:p>
            <a:r>
              <a:rPr lang="en-US" sz="1200" dirty="0" smtClean="0"/>
              <a:t>-: </a:t>
            </a:r>
            <a:r>
              <a:rPr lang="en-US" sz="1200" dirty="0" err="1" smtClean="0"/>
              <a:t>Alu</a:t>
            </a:r>
            <a:r>
              <a:rPr lang="en-US" sz="1200" dirty="0" smtClean="0"/>
              <a:t> traces designed by Christian </a:t>
            </a:r>
            <a:r>
              <a:rPr lang="en-US" sz="1200" dirty="0" err="1" smtClean="0"/>
              <a:t>Kreidl</a:t>
            </a:r>
            <a:endParaRPr lang="en-US" sz="1200" dirty="0" smtClean="0"/>
          </a:p>
          <a:p>
            <a:r>
              <a:rPr lang="en-US" sz="1200" dirty="0" smtClean="0"/>
              <a:t>   </a:t>
            </a:r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200" dirty="0" smtClean="0"/>
              <a:t> Chips (footprint) and landing pattern for</a:t>
            </a:r>
          </a:p>
          <a:p>
            <a:r>
              <a:rPr lang="en-US" sz="1200" dirty="0" smtClean="0"/>
              <a:t>     -: DCDs </a:t>
            </a:r>
          </a:p>
          <a:p>
            <a:r>
              <a:rPr lang="en-US" sz="1200" dirty="0" smtClean="0"/>
              <a:t>     -: Switchers</a:t>
            </a:r>
          </a:p>
          <a:p>
            <a:r>
              <a:rPr lang="en-US" sz="1200" dirty="0" smtClean="0"/>
              <a:t>     -: </a:t>
            </a:r>
            <a:r>
              <a:rPr lang="en-US" sz="1200" dirty="0" smtClean="0"/>
              <a:t>DCDROs</a:t>
            </a:r>
          </a:p>
          <a:p>
            <a:r>
              <a:rPr lang="en-US" sz="1200" dirty="0" smtClean="0"/>
              <a:t> </a:t>
            </a:r>
            <a:r>
              <a:rPr lang="en-US" sz="1200" dirty="0" smtClean="0"/>
              <a:t>    -: DCD bump-</a:t>
            </a:r>
            <a:r>
              <a:rPr lang="en-US" sz="1200" dirty="0" err="1" smtClean="0"/>
              <a:t>wirebond</a:t>
            </a:r>
            <a:r>
              <a:rPr lang="en-US" sz="1200" dirty="0" smtClean="0"/>
              <a:t> adapter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-: landing pattern for PXD6 large ladders</a:t>
            </a:r>
          </a:p>
          <a:p>
            <a:endParaRPr lang="en-US" sz="1200" dirty="0" smtClean="0"/>
          </a:p>
          <a:p>
            <a:r>
              <a:rPr lang="en-US" sz="1200" dirty="0" smtClean="0"/>
              <a:t>-: Al etching at HLL, Dicing at Disco</a:t>
            </a:r>
          </a:p>
          <a:p>
            <a:endParaRPr lang="en-US" sz="1200" dirty="0" smtClean="0"/>
          </a:p>
          <a:p>
            <a:r>
              <a:rPr lang="en-US" sz="1200" dirty="0" smtClean="0"/>
              <a:t>-: </a:t>
            </a:r>
            <a:r>
              <a:rPr lang="en-US" sz="1200" b="1" dirty="0" smtClean="0"/>
              <a:t>Status: </a:t>
            </a:r>
            <a:r>
              <a:rPr lang="en-US" sz="1200" b="1" dirty="0" smtClean="0"/>
              <a:t>start litho this week, to Disco week 6</a:t>
            </a:r>
            <a:endParaRPr lang="en-US" sz="1200" b="1" dirty="0" smtClean="0"/>
          </a:p>
          <a:p>
            <a:endParaRPr lang="en-US" sz="1200" dirty="0" smtClean="0"/>
          </a:p>
        </p:txBody>
      </p:sp>
      <p:sp>
        <p:nvSpPr>
          <p:cNvPr id="48" name="Rectangle 47"/>
          <p:cNvSpPr/>
          <p:nvPr/>
        </p:nvSpPr>
        <p:spPr bwMode="auto">
          <a:xfrm>
            <a:off x="3874173" y="4568594"/>
            <a:ext cx="665825" cy="435006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 bwMode="auto">
          <a:xfrm>
            <a:off x="4539998" y="4786097"/>
            <a:ext cx="1371703" cy="445121"/>
          </a:xfrm>
          <a:prstGeom prst="straightConnector1">
            <a:avLst/>
          </a:prstGeom>
          <a:solidFill>
            <a:schemeClr val="tx2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l="23113" t="20629" r="12515" b="12904"/>
          <a:stretch>
            <a:fillRect/>
          </a:stretch>
        </p:blipFill>
        <p:spPr bwMode="auto">
          <a:xfrm>
            <a:off x="5964866" y="4463179"/>
            <a:ext cx="2541180" cy="163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24224" y="1371600"/>
            <a:ext cx="4359348" cy="3200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188913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95151" y="1765005"/>
            <a:ext cx="7091918" cy="27750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dirty="0" smtClean="0"/>
              <a:t>  </a:t>
            </a:r>
            <a:r>
              <a:rPr lang="en-US" sz="1800" dirty="0" smtClean="0"/>
              <a:t>Cu BEOL installation on track</a:t>
            </a:r>
          </a:p>
          <a:p>
            <a:pPr>
              <a:buFont typeface="Courier New" pitchFamily="49" charset="0"/>
              <a:buChar char="o"/>
            </a:pPr>
            <a:r>
              <a:rPr lang="en-US" sz="1800" dirty="0" smtClean="0"/>
              <a:t> </a:t>
            </a:r>
            <a:r>
              <a:rPr lang="en-US" sz="1800" dirty="0" smtClean="0"/>
              <a:t> first tests with CNM reasonably successful, continue 2010</a:t>
            </a:r>
            <a:endParaRPr lang="en-US" sz="1800" dirty="0" smtClean="0"/>
          </a:p>
          <a:p>
            <a:pPr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Font typeface="Courier New" pitchFamily="49" charset="0"/>
              <a:buChar char="o"/>
            </a:pPr>
            <a:r>
              <a:rPr lang="en-US" sz="1800" dirty="0" smtClean="0"/>
              <a:t>  </a:t>
            </a:r>
            <a:r>
              <a:rPr lang="en-US" sz="1800" dirty="0" smtClean="0"/>
              <a:t>Fabrication of Dummies has started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 </a:t>
            </a:r>
            <a:r>
              <a:rPr lang="en-US" sz="1800" dirty="0" smtClean="0"/>
              <a:t>purely mechanical samples with latest dimensions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 </a:t>
            </a:r>
            <a:r>
              <a:rPr lang="en-US" sz="1800" dirty="0" smtClean="0"/>
              <a:t>thinned </a:t>
            </a:r>
            <a:r>
              <a:rPr lang="en-US" sz="1800" dirty="0" err="1" smtClean="0"/>
              <a:t>BelleII</a:t>
            </a:r>
            <a:r>
              <a:rPr lang="en-US" sz="1800" dirty="0" smtClean="0"/>
              <a:t> ladders (L1 and L2), micro joint tests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 </a:t>
            </a:r>
            <a:r>
              <a:rPr lang="en-US" sz="1800" dirty="0" smtClean="0"/>
              <a:t>PXD6 Al samples, thinned, with back side diodes</a:t>
            </a:r>
          </a:p>
          <a:p>
            <a:pPr lvl="1">
              <a:buFont typeface="Courier New" pitchFamily="49" charset="0"/>
              <a:buChar char="o"/>
            </a:pPr>
            <a:r>
              <a:rPr lang="en-US" sz="1800" dirty="0" smtClean="0"/>
              <a:t> </a:t>
            </a:r>
            <a:r>
              <a:rPr lang="en-US" sz="1800" dirty="0" smtClean="0"/>
              <a:t>Bump test chips and bump-wire bond adapter </a:t>
            </a:r>
            <a:endParaRPr lang="en-US" sz="1800" dirty="0" smtClean="0"/>
          </a:p>
          <a:p>
            <a:r>
              <a:rPr lang="en-US" sz="18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24224" y="1371600"/>
            <a:ext cx="4359348" cy="3200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82271" y="1786270"/>
            <a:ext cx="3065365" cy="10313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000" dirty="0" smtClean="0"/>
              <a:t>Backup slides follow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30225" indent="-530225">
              <a:defRPr/>
            </a:pPr>
            <a:r>
              <a:rPr lang="en-US" dirty="0" smtClean="0"/>
              <a:t>Current ladder design (V06a)</a:t>
            </a:r>
            <a:endParaRPr lang="en-US" dirty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grpSp>
        <p:nvGrpSpPr>
          <p:cNvPr id="3079" name="Group 36"/>
          <p:cNvGrpSpPr>
            <a:grpSpLocks/>
          </p:cNvGrpSpPr>
          <p:nvPr/>
        </p:nvGrpSpPr>
        <p:grpSpPr bwMode="auto">
          <a:xfrm>
            <a:off x="3891526" y="1148316"/>
            <a:ext cx="5009799" cy="5178056"/>
            <a:chOff x="2219417" y="958784"/>
            <a:chExt cx="5033639" cy="5269723"/>
          </a:xfrm>
        </p:grpSpPr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19417" y="1269440"/>
              <a:ext cx="5033639" cy="4959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81" name="Straight Connector 22"/>
            <p:cNvCxnSpPr>
              <a:cxnSpLocks noChangeShapeType="1"/>
            </p:cNvCxnSpPr>
            <p:nvPr/>
          </p:nvCxnSpPr>
          <p:spPr bwMode="auto">
            <a:xfrm rot="16200000" flipV="1">
              <a:off x="963229" y="2641108"/>
              <a:ext cx="2744678" cy="1475"/>
            </a:xfrm>
            <a:prstGeom prst="line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082" name="Straight Connector 19"/>
            <p:cNvCxnSpPr>
              <a:cxnSpLocks noChangeShapeType="1"/>
            </p:cNvCxnSpPr>
            <p:nvPr/>
          </p:nvCxnSpPr>
          <p:spPr bwMode="auto">
            <a:xfrm rot="5400000" flipH="1" flipV="1">
              <a:off x="839680" y="2512381"/>
              <a:ext cx="2982897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83" name="Straight Connector 31"/>
            <p:cNvCxnSpPr>
              <a:cxnSpLocks noChangeShapeType="1"/>
            </p:cNvCxnSpPr>
            <p:nvPr/>
          </p:nvCxnSpPr>
          <p:spPr bwMode="auto">
            <a:xfrm rot="16200000" flipV="1">
              <a:off x="5714270" y="2633711"/>
              <a:ext cx="2744678" cy="1475"/>
            </a:xfrm>
            <a:prstGeom prst="line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084" name="Straight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5590721" y="2504984"/>
              <a:ext cx="2982897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85" name="Straight Arrow Connector 34"/>
            <p:cNvCxnSpPr>
              <a:cxnSpLocks noChangeShapeType="1"/>
            </p:cNvCxnSpPr>
            <p:nvPr/>
          </p:nvCxnSpPr>
          <p:spPr bwMode="auto">
            <a:xfrm>
              <a:off x="2379217" y="1171852"/>
              <a:ext cx="4660776" cy="158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3086" name="TextBox 35"/>
            <p:cNvSpPr txBox="1">
              <a:spLocks noChangeArrowheads="1"/>
            </p:cNvSpPr>
            <p:nvPr/>
          </p:nvSpPr>
          <p:spPr bwMode="auto">
            <a:xfrm>
              <a:off x="4208016" y="958784"/>
              <a:ext cx="914400" cy="26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200" dirty="0"/>
                <a:t>150mm</a:t>
              </a:r>
            </a:p>
          </p:txBody>
        </p:sp>
      </p:grp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22117" y="3490406"/>
            <a:ext cx="2222206" cy="302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24243" y="1308089"/>
            <a:ext cx="2886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 length of layer 1: 142 mm!!!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 with metal traces for connector</a:t>
            </a:r>
          </a:p>
          <a:p>
            <a:pPr>
              <a:buFont typeface="Wingdings"/>
              <a:buChar char="à"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0708" y="2353625"/>
            <a:ext cx="34408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Because of alignment structures</a:t>
            </a:r>
          </a:p>
          <a:p>
            <a:r>
              <a:rPr lang="en-US" dirty="0" smtClean="0">
                <a:sym typeface="Wingdings" pitchFamily="2" charset="2"/>
              </a:rPr>
              <a:t>metal layers only possible for ≈ 120 mm,</a:t>
            </a:r>
          </a:p>
          <a:p>
            <a:r>
              <a:rPr lang="en-US" dirty="0" smtClean="0">
                <a:sym typeface="Wingdings" pitchFamily="2" charset="2"/>
              </a:rPr>
              <a:t>Ladder can be longer, but no structured</a:t>
            </a:r>
          </a:p>
          <a:p>
            <a:r>
              <a:rPr lang="en-US" dirty="0" smtClean="0">
                <a:sym typeface="Wingdings" pitchFamily="2" charset="2"/>
              </a:rPr>
              <a:t>metal beyond ±60 mm from center !</a:t>
            </a:r>
            <a:endParaRPr lang="en-US" dirty="0"/>
          </a:p>
        </p:txBody>
      </p:sp>
      <p:cxnSp>
        <p:nvCxnSpPr>
          <p:cNvPr id="20" name="Straight Arrow Connector 34"/>
          <p:cNvCxnSpPr>
            <a:cxnSpLocks noChangeShapeType="1"/>
          </p:cNvCxnSpPr>
          <p:nvPr/>
        </p:nvCxnSpPr>
        <p:spPr bwMode="auto">
          <a:xfrm>
            <a:off x="4540108" y="3923414"/>
            <a:ext cx="3732028" cy="1063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sp>
        <p:nvSpPr>
          <p:cNvPr id="23" name="TextBox 35"/>
          <p:cNvSpPr txBox="1">
            <a:spLocks noChangeArrowheads="1"/>
          </p:cNvSpPr>
          <p:nvPr/>
        </p:nvSpPr>
        <p:spPr bwMode="auto">
          <a:xfrm>
            <a:off x="5938047" y="3905691"/>
            <a:ext cx="910069" cy="26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200" dirty="0" smtClean="0">
                <a:solidFill>
                  <a:schemeClr val="bg1"/>
                </a:solidFill>
              </a:rPr>
              <a:t>≈120mm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Reminder …</a:t>
            </a:r>
            <a:endParaRPr lang="en-US" dirty="0" smtClean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627188" y="5857875"/>
            <a:ext cx="527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/>
          </a:p>
        </p:txBody>
      </p:sp>
      <p:pic>
        <p:nvPicPr>
          <p:cNvPr id="8" name="Picture 61" descr="xfelTechCrossS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7808" y="3965944"/>
            <a:ext cx="3628360" cy="215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82501" y="1137683"/>
            <a:ext cx="7719239" cy="2806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/>
              <a:t>-: Assuming we get bumps on the ASICs - </a:t>
            </a:r>
            <a:r>
              <a:rPr lang="en-US" dirty="0" err="1" smtClean="0"/>
              <a:t>Pactech</a:t>
            </a:r>
            <a:r>
              <a:rPr lang="en-US" dirty="0" smtClean="0"/>
              <a:t> machine or already bumped by IBM/external</a:t>
            </a:r>
          </a:p>
          <a:p>
            <a:r>
              <a:rPr lang="en-US" dirty="0" smtClean="0"/>
              <a:t>    bumping services  – we still need a </a:t>
            </a:r>
            <a:r>
              <a:rPr lang="en-US" dirty="0" err="1" smtClean="0"/>
              <a:t>solderable</a:t>
            </a:r>
            <a:r>
              <a:rPr lang="en-US" dirty="0" smtClean="0"/>
              <a:t> pad on the sensor!</a:t>
            </a:r>
          </a:p>
          <a:p>
            <a:endParaRPr lang="en-US" dirty="0" smtClean="0"/>
          </a:p>
          <a:p>
            <a:r>
              <a:rPr lang="en-US" dirty="0" smtClean="0"/>
              <a:t>-: two options: </a:t>
            </a:r>
          </a:p>
          <a:p>
            <a:r>
              <a:rPr lang="en-US" dirty="0" smtClean="0"/>
              <a:t>                          a. coined gold studs directly on </a:t>
            </a:r>
            <a:r>
              <a:rPr lang="en-US" dirty="0" err="1" smtClean="0"/>
              <a:t>Alu</a:t>
            </a:r>
            <a:endParaRPr lang="en-US" dirty="0" smtClean="0"/>
          </a:p>
          <a:p>
            <a:r>
              <a:rPr lang="en-US" dirty="0" smtClean="0"/>
              <a:t>                          b. Landing pad Cu/</a:t>
            </a:r>
            <a:r>
              <a:rPr lang="en-US" dirty="0" err="1" smtClean="0"/>
              <a:t>Sn</a:t>
            </a:r>
            <a:r>
              <a:rPr lang="en-US" dirty="0" smtClean="0"/>
              <a:t> by electroplating at HLL</a:t>
            </a:r>
          </a:p>
          <a:p>
            <a:endParaRPr lang="en-US" dirty="0" smtClean="0"/>
          </a:p>
          <a:p>
            <a:r>
              <a:rPr lang="en-US" dirty="0" smtClean="0"/>
              <a:t>-: for PXD6 we have to use option a.</a:t>
            </a:r>
          </a:p>
          <a:p>
            <a:r>
              <a:rPr lang="en-US" dirty="0" smtClean="0"/>
              <a:t>                        </a:t>
            </a:r>
            <a:r>
              <a:rPr lang="en-US" dirty="0" smtClean="0">
                <a:sym typeface="Wingdings" pitchFamily="2" charset="2"/>
              </a:rPr>
              <a:t> if this works, it can well be used also for the final run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-: but keep option b. open, it is effectively a 3</a:t>
            </a:r>
            <a:r>
              <a:rPr lang="en-US" baseline="30000" dirty="0" smtClean="0">
                <a:sym typeface="Wingdings" pitchFamily="2" charset="2"/>
              </a:rPr>
              <a:t>rd</a:t>
            </a:r>
            <a:r>
              <a:rPr lang="en-US" dirty="0" smtClean="0">
                <a:sym typeface="Wingdings" pitchFamily="2" charset="2"/>
              </a:rPr>
              <a:t> metal layer, which we might need at the end</a:t>
            </a: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7023" y="4210345"/>
            <a:ext cx="3568700" cy="1849436"/>
            <a:chOff x="558800" y="3689350"/>
            <a:chExt cx="3568700" cy="1849436"/>
          </a:xfrm>
        </p:grpSpPr>
        <p:grpSp>
          <p:nvGrpSpPr>
            <p:cNvPr id="11" name="Group 39"/>
            <p:cNvGrpSpPr/>
            <p:nvPr/>
          </p:nvGrpSpPr>
          <p:grpSpPr>
            <a:xfrm>
              <a:off x="558800" y="3689350"/>
              <a:ext cx="3568700" cy="1836922"/>
              <a:chOff x="558800" y="3816350"/>
              <a:chExt cx="3568700" cy="1836922"/>
            </a:xfrm>
          </p:grpSpPr>
          <p:pic>
            <p:nvPicPr>
              <p:cNvPr id="14" name="Picture 146" descr="Pictur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1466" y="3867150"/>
                <a:ext cx="3434108" cy="1786122"/>
              </a:xfrm>
              <a:prstGeom prst="rect">
                <a:avLst/>
              </a:prstGeom>
              <a:noFill/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558800" y="4857750"/>
                <a:ext cx="1701800" cy="26035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292350" y="5227805"/>
                <a:ext cx="1701800" cy="14605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765550" y="3816350"/>
                <a:ext cx="361950" cy="37465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652462" y="4257674"/>
              <a:ext cx="1533525" cy="290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47700" y="5248273"/>
              <a:ext cx="1533525" cy="2905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2" descr="D:\Laci\1-Conferences-Talks\XFEL\2009-09-Munich\Picture 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45" y="2828260"/>
            <a:ext cx="5470452" cy="364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188913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Small Project with CNM </a:t>
            </a:r>
            <a:r>
              <a:rPr lang="en-US" dirty="0" smtClean="0">
                <a:sym typeface="Wingdings" pitchFamily="2" charset="2"/>
              </a:rPr>
              <a:t> Cu layer on HLL test diodes</a:t>
            </a:r>
            <a:endParaRPr lang="en-US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4468459" y="1188304"/>
            <a:ext cx="4505435" cy="2466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100"/>
              </a:spcBef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en-US" dirty="0"/>
              <a:t>  </a:t>
            </a:r>
            <a:r>
              <a:rPr lang="en-US" sz="1200" dirty="0"/>
              <a:t>at HLL:</a:t>
            </a:r>
          </a:p>
          <a:p>
            <a:pPr eaLnBrk="0" hangingPunct="0">
              <a:spcBef>
                <a:spcPts val="100"/>
              </a:spcBef>
            </a:pPr>
            <a:r>
              <a:rPr lang="de-DE" sz="1200" dirty="0">
                <a:sym typeface="Wingdings" pitchFamily="2" charset="2"/>
              </a:rPr>
              <a:t>        a. </a:t>
            </a:r>
            <a:r>
              <a:rPr lang="en-US" sz="1200" dirty="0">
                <a:sym typeface="Wingdings" pitchFamily="2" charset="2"/>
              </a:rPr>
              <a:t>Pre-processing</a:t>
            </a:r>
            <a:r>
              <a:rPr lang="de-DE" sz="1200" dirty="0">
                <a:sym typeface="Wingdings" pitchFamily="2" charset="2"/>
              </a:rPr>
              <a:t> of 3 SOI and 3 Std. up to BCB </a:t>
            </a:r>
            <a:r>
              <a:rPr lang="en-US" sz="1200" dirty="0">
                <a:sym typeface="Wingdings" pitchFamily="2" charset="2"/>
              </a:rPr>
              <a:t>openings</a:t>
            </a:r>
            <a:br>
              <a:rPr lang="en-US" sz="1200" dirty="0">
                <a:sym typeface="Wingdings" pitchFamily="2" charset="2"/>
              </a:rPr>
            </a:br>
            <a:r>
              <a:rPr lang="en-US" sz="1200" dirty="0">
                <a:sym typeface="Wingdings" pitchFamily="2" charset="2"/>
              </a:rPr>
              <a:t>             </a:t>
            </a:r>
            <a:r>
              <a:rPr lang="en-US" sz="1200" dirty="0" err="1"/>
              <a:t>PiN</a:t>
            </a:r>
            <a:r>
              <a:rPr lang="en-US" sz="1200" dirty="0"/>
              <a:t> Diodes, MOS Caps. many test structures for:</a:t>
            </a:r>
          </a:p>
          <a:p>
            <a:pPr eaLnBrk="0" hangingPunct="0">
              <a:spcBef>
                <a:spcPts val="100"/>
              </a:spcBef>
            </a:pPr>
            <a:r>
              <a:rPr lang="en-US" sz="1200" dirty="0"/>
              <a:t>                  - design rules</a:t>
            </a:r>
          </a:p>
          <a:p>
            <a:pPr eaLnBrk="0" hangingPunct="0">
              <a:spcBef>
                <a:spcPts val="100"/>
              </a:spcBef>
            </a:pPr>
            <a:r>
              <a:rPr lang="en-US" sz="1200" dirty="0"/>
              <a:t>                  - contact and sheet resistance</a:t>
            </a:r>
          </a:p>
          <a:p>
            <a:pPr eaLnBrk="0" hangingPunct="0">
              <a:spcBef>
                <a:spcPts val="100"/>
              </a:spcBef>
            </a:pPr>
            <a:r>
              <a:rPr lang="en-US" sz="1200" dirty="0"/>
              <a:t>                  - contact “chains”</a:t>
            </a:r>
            <a:r>
              <a:rPr lang="de-DE" sz="1200" dirty="0">
                <a:sym typeface="Wingdings" pitchFamily="2" charset="2"/>
              </a:rPr>
              <a:t> </a:t>
            </a:r>
            <a:endParaRPr lang="en-US" sz="1200" b="1" dirty="0">
              <a:sym typeface="Wingdings" pitchFamily="2" charset="2"/>
            </a:endParaRPr>
          </a:p>
          <a:p>
            <a:pPr eaLnBrk="0" hangingPunct="0">
              <a:spcBef>
                <a:spcPts val="100"/>
              </a:spcBef>
            </a:pPr>
            <a:r>
              <a:rPr lang="en-US" sz="1200" dirty="0">
                <a:sym typeface="Wingdings" pitchFamily="2" charset="2"/>
              </a:rPr>
              <a:t>        b. characterization before</a:t>
            </a:r>
            <a:r>
              <a:rPr lang="de-DE" sz="1200" dirty="0">
                <a:sym typeface="Wingdings" pitchFamily="2" charset="2"/>
              </a:rPr>
              <a:t> Cu</a:t>
            </a:r>
            <a:endParaRPr lang="en-US" sz="1200" dirty="0">
              <a:sym typeface="Wingdings" pitchFamily="2" charset="2"/>
            </a:endParaRPr>
          </a:p>
          <a:p>
            <a:pPr eaLnBrk="0" hangingPunct="0">
              <a:spcBef>
                <a:spcPts val="100"/>
              </a:spcBef>
            </a:pPr>
            <a:endParaRPr lang="en-US" sz="1200" dirty="0">
              <a:sym typeface="Wingdings" pitchFamily="2" charset="2"/>
            </a:endParaRPr>
          </a:p>
          <a:p>
            <a:pPr eaLnBrk="0" hangingPunct="0">
              <a:spcBef>
                <a:spcPts val="100"/>
              </a:spcBef>
            </a:pPr>
            <a:r>
              <a:rPr lang="en-US" sz="1200" dirty="0">
                <a:sym typeface="Wingdings" pitchFamily="2" charset="2"/>
              </a:rPr>
              <a:t>-: at CNM, Barcelona :</a:t>
            </a:r>
          </a:p>
          <a:p>
            <a:pPr eaLnBrk="0" hangingPunct="0">
              <a:spcBef>
                <a:spcPts val="100"/>
              </a:spcBef>
            </a:pPr>
            <a:endParaRPr lang="en-US" sz="1200" dirty="0">
              <a:sym typeface="Wingdings" pitchFamily="2" charset="2"/>
            </a:endParaRPr>
          </a:p>
          <a:p>
            <a:pPr eaLnBrk="0" hangingPunct="0">
              <a:spcBef>
                <a:spcPts val="100"/>
              </a:spcBef>
              <a:buClr>
                <a:srgbClr val="FF0000"/>
              </a:buClr>
              <a:buSzPct val="170000"/>
              <a:buFont typeface="Wingdings" pitchFamily="2" charset="2"/>
              <a:buChar char="ü"/>
            </a:pPr>
            <a:r>
              <a:rPr lang="en-US" sz="1200" dirty="0">
                <a:sym typeface="Wingdings" pitchFamily="2" charset="2"/>
              </a:rPr>
              <a:t>         a. sputter barrier and seed layer</a:t>
            </a:r>
          </a:p>
          <a:p>
            <a:pPr eaLnBrk="0" hangingPunct="0">
              <a:spcBef>
                <a:spcPts val="100"/>
              </a:spcBef>
            </a:pPr>
            <a:r>
              <a:rPr lang="de-DE" sz="1200" dirty="0">
                <a:sym typeface="Wingdings" pitchFamily="2" charset="2"/>
              </a:rPr>
              <a:t>             b. </a:t>
            </a:r>
            <a:r>
              <a:rPr lang="en-US" sz="1200" dirty="0">
                <a:sym typeface="Wingdings" pitchFamily="2" charset="2"/>
              </a:rPr>
              <a:t>thru mask electroplating </a:t>
            </a:r>
            <a:r>
              <a:rPr lang="de-DE" sz="1200" dirty="0">
                <a:sym typeface="Wingdings" pitchFamily="2" charset="2"/>
              </a:rPr>
              <a:t>of </a:t>
            </a:r>
            <a:r>
              <a:rPr lang="de-DE" sz="1200" dirty="0" smtClean="0">
                <a:sym typeface="Wingdings" pitchFamily="2" charset="2"/>
              </a:rPr>
              <a:t>Cu</a:t>
            </a:r>
            <a:endParaRPr lang="en-US" sz="1200" dirty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D:\Laci\2-PROJECTS\AppLabor\CNM-Projekt\pictures\nach Cu\cu-alu-strip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373944" y="955062"/>
            <a:ext cx="2456122" cy="2544897"/>
          </a:xfrm>
          <a:prstGeom prst="rect">
            <a:avLst/>
          </a:prstGeom>
          <a:noFill/>
        </p:spPr>
      </p:pic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A few details: </a:t>
            </a:r>
            <a:r>
              <a:rPr lang="en-US" sz="1800" dirty="0" smtClean="0"/>
              <a:t>before and after Cu</a:t>
            </a:r>
            <a:endParaRPr lang="en-US" sz="1800" dirty="0" smtClean="0"/>
          </a:p>
        </p:txBody>
      </p:sp>
      <p:pic>
        <p:nvPicPr>
          <p:cNvPr id="11271" name="Picture 4" descr="D:\Laci\1-Conferences-Talks\XFEL\2009-09-Munich\Bilder\test-cnm-1-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723" y="3834625"/>
            <a:ext cx="329723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6943062" y="1201213"/>
            <a:ext cx="2041450" cy="55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200" dirty="0"/>
              <a:t>BCB </a:t>
            </a:r>
            <a:r>
              <a:rPr lang="en-US" sz="1200" dirty="0" smtClean="0"/>
              <a:t>open</a:t>
            </a:r>
          </a:p>
          <a:p>
            <a:pPr algn="ctr" eaLnBrk="0" hangingPunct="0"/>
            <a:r>
              <a:rPr lang="en-US" sz="1200" dirty="0" smtClean="0">
                <a:sym typeface="Wingdings" pitchFamily="2" charset="2"/>
              </a:rPr>
              <a:t> Al etched by Ti/W etchant</a:t>
            </a:r>
            <a:endParaRPr lang="en-US" sz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10277" y="1005286"/>
            <a:ext cx="3221037" cy="2416175"/>
            <a:chOff x="4910138" y="1260475"/>
            <a:chExt cx="3221037" cy="2416175"/>
          </a:xfrm>
        </p:grpSpPr>
        <p:pic>
          <p:nvPicPr>
            <p:cNvPr id="11272" name="Picture 5" descr="D:\Laci\1-Conferences-Talks\XFEL\2009-09-Munich\Bilder\test-cnm-1-1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10138" y="1260475"/>
              <a:ext cx="3221037" cy="241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0" name="TextBox 26"/>
            <p:cNvSpPr txBox="1">
              <a:spLocks noChangeArrowheads="1"/>
            </p:cNvSpPr>
            <p:nvPr/>
          </p:nvSpPr>
          <p:spPr bwMode="auto">
            <a:xfrm>
              <a:off x="6794500" y="1509713"/>
              <a:ext cx="914400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dirty="0" err="1"/>
                <a:t>Alu</a:t>
              </a:r>
              <a:endParaRPr lang="en-US" dirty="0"/>
            </a:p>
          </p:txBody>
        </p:sp>
        <p:sp>
          <p:nvSpPr>
            <p:cNvPr id="11281" name="TextBox 27"/>
            <p:cNvSpPr txBox="1">
              <a:spLocks noChangeArrowheads="1"/>
            </p:cNvSpPr>
            <p:nvPr/>
          </p:nvSpPr>
          <p:spPr bwMode="auto">
            <a:xfrm>
              <a:off x="6329363" y="2501900"/>
              <a:ext cx="914400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/>
                <a:t>Alu pads</a:t>
              </a: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0242" name="Picture 2" descr="D:\Laci\2-PROJECTS\AppLabor\CNM-Projekt\pictures\nach Cu\cu-alu-strip-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836212" y="1775630"/>
            <a:ext cx="1939354" cy="2038149"/>
          </a:xfrm>
          <a:prstGeom prst="rect">
            <a:avLst/>
          </a:prstGeom>
          <a:noFill/>
        </p:spPr>
      </p:pic>
      <p:cxnSp>
        <p:nvCxnSpPr>
          <p:cNvPr id="24" name="Straight Connector 20"/>
          <p:cNvCxnSpPr>
            <a:cxnSpLocks noChangeShapeType="1"/>
          </p:cNvCxnSpPr>
          <p:nvPr/>
        </p:nvCxnSpPr>
        <p:spPr bwMode="auto">
          <a:xfrm rot="16200000" flipV="1">
            <a:off x="7761767" y="2009546"/>
            <a:ext cx="914400" cy="25518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0243" name="Picture 3" descr="D:\Laci\2-PROJECTS\AppLabor\CNM-Projekt\pictures\nach Cu\cu-dio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4437742" y="3842657"/>
            <a:ext cx="3468914" cy="2601686"/>
          </a:xfrm>
          <a:prstGeom prst="rect">
            <a:avLst/>
          </a:prstGeom>
          <a:noFill/>
        </p:spPr>
      </p:pic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4607958" y="3863053"/>
            <a:ext cx="1168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200" dirty="0">
                <a:solidFill>
                  <a:srgbClr val="FFC000"/>
                </a:solidFill>
              </a:rPr>
              <a:t>Copper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Cu lithography, thickness</a:t>
            </a:r>
            <a:endParaRPr lang="en-US" sz="1800" dirty="0" smtClean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20482" name="Picture 2" descr="D:\Laci\2-PROJECTS\AppLabor\CNM-Projekt\pictures\nach Cu\cu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58" y="1137684"/>
            <a:ext cx="3742537" cy="2806902"/>
          </a:xfrm>
          <a:prstGeom prst="rect">
            <a:avLst/>
          </a:prstGeom>
          <a:noFill/>
        </p:spPr>
      </p:pic>
      <p:pic>
        <p:nvPicPr>
          <p:cNvPr id="20483" name="Picture 3" descr="D:\Laci\2-PROJECTS\AppLabor\CNM-Projekt\pictures\nach Cu\cu-scal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778" y="1110343"/>
            <a:ext cx="3817257" cy="2862943"/>
          </a:xfrm>
          <a:prstGeom prst="rect">
            <a:avLst/>
          </a:prstGeom>
          <a:noFill/>
        </p:spPr>
      </p:pic>
      <p:pic>
        <p:nvPicPr>
          <p:cNvPr id="20484" name="Picture 4" descr="D:\Laci\2-PROJECTS\AppLabor\CNM-Projekt\pictures\nach Cu\F06-3D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4353" y="4016829"/>
            <a:ext cx="2685843" cy="2563585"/>
          </a:xfrm>
          <a:prstGeom prst="rect">
            <a:avLst/>
          </a:prstGeom>
          <a:noFill/>
        </p:spPr>
      </p:pic>
      <p:pic>
        <p:nvPicPr>
          <p:cNvPr id="21" name="Picture 3" descr="D:\Laci\2-PROJECTS\AppLabor\CNM-Projekt\pictures\nach Cu\cu-dio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71798" y="4423143"/>
            <a:ext cx="2099508" cy="1574631"/>
          </a:xfrm>
          <a:prstGeom prst="rect">
            <a:avLst/>
          </a:prstGeom>
          <a:noFill/>
        </p:spPr>
      </p:pic>
      <p:pic>
        <p:nvPicPr>
          <p:cNvPr id="20485" name="Picture 5" descr="D:\Laci\2-PROJECTS\AppLabor\CNM-Projekt\pictures\nach Cu\F06-Prof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5819" y="4029739"/>
            <a:ext cx="2838304" cy="25904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Reverse currents, before and after (std. Wafer)</a:t>
            </a:r>
            <a:endParaRPr lang="en-US" sz="1800" dirty="0" smtClean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11" name="Picture 2" descr="D:\Laci\2-PROJECTS\AppLabor\CNM-Projekt\nach-BCB\Wafer5\Wafer5\tests\data\txt\current-distribution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26" y="1233008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924757" y="1629920"/>
            <a:ext cx="2073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r>
              <a:rPr lang="en-US" sz="1000" dirty="0" err="1"/>
              <a:t>PiN</a:t>
            </a:r>
            <a:r>
              <a:rPr lang="en-US" sz="1000" dirty="0"/>
              <a:t> diodes on std.. Wafer, </a:t>
            </a:r>
          </a:p>
          <a:p>
            <a:pPr algn="ctr" eaLnBrk="0" hangingPunct="0">
              <a:spcBef>
                <a:spcPts val="100"/>
              </a:spcBef>
            </a:pPr>
            <a:r>
              <a:rPr lang="en-US" sz="1000" dirty="0"/>
              <a:t>450 µm thick fully </a:t>
            </a:r>
            <a:r>
              <a:rPr lang="en-US" sz="1000" dirty="0" smtClean="0"/>
              <a:t>depleted</a:t>
            </a:r>
          </a:p>
          <a:p>
            <a:pPr algn="ctr" eaLnBrk="0" hangingPunct="0">
              <a:spcBef>
                <a:spcPts val="100"/>
              </a:spcBef>
            </a:pPr>
            <a:endParaRPr lang="en-US" sz="1000" dirty="0" smtClean="0"/>
          </a:p>
          <a:p>
            <a:pPr algn="ctr" eaLnBrk="0" hangingPunct="0">
              <a:spcBef>
                <a:spcPts val="100"/>
              </a:spcBef>
            </a:pPr>
            <a:r>
              <a:rPr lang="en-US" sz="1000" b="1" dirty="0" smtClean="0">
                <a:solidFill>
                  <a:srgbClr val="FF0000"/>
                </a:solidFill>
              </a:rPr>
              <a:t>Before Copper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21507" name="Picture 3" descr="D:\Laci\2-PROJECTS\AppLabor\CNM-Projekt\nachCu\Wafer6_afterCu_2nd\Data-txt\sample-IVs-Cu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0465" y="1212113"/>
            <a:ext cx="3200400" cy="2286000"/>
          </a:xfrm>
          <a:prstGeom prst="rect">
            <a:avLst/>
          </a:prstGeom>
          <a:noFill/>
        </p:spPr>
      </p:pic>
      <p:sp>
        <p:nvSpPr>
          <p:cNvPr id="15" name="TextBox 46"/>
          <p:cNvSpPr txBox="1">
            <a:spLocks noChangeArrowheads="1"/>
          </p:cNvSpPr>
          <p:nvPr/>
        </p:nvSpPr>
        <p:spPr bwMode="auto">
          <a:xfrm>
            <a:off x="5287650" y="1388915"/>
            <a:ext cx="2073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endParaRPr lang="en-US" sz="1000" dirty="0" smtClean="0"/>
          </a:p>
          <a:p>
            <a:pPr algn="ctr" eaLnBrk="0" hangingPunct="0">
              <a:spcBef>
                <a:spcPts val="100"/>
              </a:spcBef>
            </a:pPr>
            <a:r>
              <a:rPr lang="en-US" sz="1000" b="1" dirty="0" smtClean="0">
                <a:solidFill>
                  <a:srgbClr val="FF0000"/>
                </a:solidFill>
              </a:rPr>
              <a:t>After Copper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21508" name="Picture 4" descr="D:\Laci\2-PROJECTS\AppLabor\CNM-Projekt\nachCu\Wafer6_afterCu_2nd\Data-txt\correlations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5957" y="3525456"/>
            <a:ext cx="4220024" cy="30143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The other wafer … residues (</a:t>
            </a:r>
            <a:r>
              <a:rPr lang="en-US" sz="1800" dirty="0" smtClean="0"/>
              <a:t>T</a:t>
            </a:r>
            <a:r>
              <a:rPr lang="en-US" sz="1800" dirty="0" smtClean="0"/>
              <a:t>i/W???) and shorts</a:t>
            </a:r>
            <a:endParaRPr lang="en-US" sz="1800" dirty="0" smtClean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22530" name="Picture 2" descr="D:\Laci\2-PROJECTS\AppLabor\CNM-Projekt\pictures\nach Cu\wafer3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626" y="3944679"/>
            <a:ext cx="6134766" cy="2604977"/>
          </a:xfrm>
          <a:prstGeom prst="rect">
            <a:avLst/>
          </a:prstGeom>
          <a:noFill/>
        </p:spPr>
      </p:pic>
      <p:pic>
        <p:nvPicPr>
          <p:cNvPr id="22531" name="Picture 3" descr="D:\Laci\2-PROJECTS\AppLabor\CNM-Projekt\pictures\nach Cu\wafer3-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0976" y="988829"/>
            <a:ext cx="3593805" cy="2695354"/>
          </a:xfrm>
          <a:prstGeom prst="rect">
            <a:avLst/>
          </a:prstGeom>
          <a:noFill/>
        </p:spPr>
      </p:pic>
      <p:pic>
        <p:nvPicPr>
          <p:cNvPr id="22532" name="Picture 4" descr="D:\Laci\2-PROJECTS\AppLabor\CNM-Projekt\pictures\nach Cu\wafer3-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55" y="1003965"/>
            <a:ext cx="3538179" cy="26536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More tests under the way …</a:t>
            </a:r>
            <a:endParaRPr lang="en-US" sz="1800" dirty="0" smtClean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  <p:pic>
        <p:nvPicPr>
          <p:cNvPr id="23554" name="Picture 2" descr="D:\Laci\2-PROJECTS\AppLabor\CNM-Projekt\pictures\nach Cu\cu-kelvin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94845" y="479668"/>
            <a:ext cx="1722472" cy="3293704"/>
          </a:xfrm>
          <a:prstGeom prst="rect">
            <a:avLst/>
          </a:prstGeom>
          <a:noFill/>
        </p:spPr>
      </p:pic>
      <p:pic>
        <p:nvPicPr>
          <p:cNvPr id="23555" name="Picture 3" descr="D:\Laci\2-PROJECTS\AppLabor\CNM-Projekt\pictures\nach Cu\cu-koke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5160" y="1275913"/>
            <a:ext cx="2914243" cy="1828799"/>
          </a:xfrm>
          <a:prstGeom prst="rect">
            <a:avLst/>
          </a:prstGeom>
          <a:noFill/>
        </p:spPr>
      </p:pic>
      <p:pic>
        <p:nvPicPr>
          <p:cNvPr id="23556" name="Picture 4" descr="D:\Laci\2-PROJECTS\AppLabor\CNM-Projekt\pictures\nach Cu\cu-mos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1637" y="3848985"/>
            <a:ext cx="3387599" cy="2540699"/>
          </a:xfrm>
          <a:prstGeom prst="rect">
            <a:avLst/>
          </a:prstGeom>
          <a:noFill/>
        </p:spPr>
      </p:pic>
      <p:pic>
        <p:nvPicPr>
          <p:cNvPr id="23557" name="Picture 5" descr="D:\Laci\2-PROJECTS\AppLabor\CNM-Projekt\pictures\nach Cu\cu-sq-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779" y="3831224"/>
            <a:ext cx="3369395" cy="2527046"/>
          </a:xfrm>
          <a:prstGeom prst="rect">
            <a:avLst/>
          </a:prstGeom>
          <a:noFill/>
        </p:spPr>
      </p:pic>
      <p:sp>
        <p:nvSpPr>
          <p:cNvPr id="13" name="TextBox 46"/>
          <p:cNvSpPr txBox="1">
            <a:spLocks noChangeArrowheads="1"/>
          </p:cNvSpPr>
          <p:nvPr/>
        </p:nvSpPr>
        <p:spPr bwMode="auto">
          <a:xfrm>
            <a:off x="1148040" y="928172"/>
            <a:ext cx="2073275" cy="32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r>
              <a:rPr lang="en-US" sz="1800" dirty="0" smtClean="0"/>
              <a:t>Contact resistance</a:t>
            </a:r>
          </a:p>
        </p:txBody>
      </p:sp>
      <p:sp>
        <p:nvSpPr>
          <p:cNvPr id="14" name="TextBox 46"/>
          <p:cNvSpPr txBox="1">
            <a:spLocks noChangeArrowheads="1"/>
          </p:cNvSpPr>
          <p:nvPr/>
        </p:nvSpPr>
        <p:spPr bwMode="auto">
          <a:xfrm>
            <a:off x="4660327" y="931716"/>
            <a:ext cx="2073275" cy="32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r>
              <a:rPr lang="en-US" sz="1800" dirty="0" smtClean="0"/>
              <a:t>Contact yield</a:t>
            </a:r>
          </a:p>
        </p:txBody>
      </p:sp>
      <p:sp>
        <p:nvSpPr>
          <p:cNvPr id="15" name="TextBox 46"/>
          <p:cNvSpPr txBox="1">
            <a:spLocks noChangeArrowheads="1"/>
          </p:cNvSpPr>
          <p:nvPr/>
        </p:nvSpPr>
        <p:spPr bwMode="auto">
          <a:xfrm>
            <a:off x="1279175" y="3409102"/>
            <a:ext cx="2073275" cy="32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r>
              <a:rPr lang="en-US" sz="1800" dirty="0" smtClean="0"/>
              <a:t>Sheet resistance</a:t>
            </a:r>
          </a:p>
        </p:txBody>
      </p:sp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4940320" y="3444545"/>
            <a:ext cx="2073275" cy="32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r>
              <a:rPr lang="en-US" sz="1800" dirty="0" smtClean="0"/>
              <a:t>CV after Cu </a:t>
            </a:r>
          </a:p>
        </p:txBody>
      </p:sp>
      <p:sp>
        <p:nvSpPr>
          <p:cNvPr id="17" name="TextBox 46"/>
          <p:cNvSpPr txBox="1">
            <a:spLocks noChangeArrowheads="1"/>
          </p:cNvSpPr>
          <p:nvPr/>
        </p:nvSpPr>
        <p:spPr bwMode="auto">
          <a:xfrm>
            <a:off x="7123539" y="3171642"/>
            <a:ext cx="1829076" cy="32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spcBef>
                <a:spcPts val="100"/>
              </a:spcBef>
            </a:pPr>
            <a:r>
              <a:rPr lang="en-US" sz="1800" dirty="0" smtClean="0"/>
              <a:t>…. </a:t>
            </a:r>
            <a:r>
              <a:rPr lang="en-US" sz="1800" dirty="0" smtClean="0"/>
              <a:t>a</a:t>
            </a:r>
            <a:r>
              <a:rPr lang="en-US" sz="1800" dirty="0" smtClean="0"/>
              <a:t>nd more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Laci\1-Conferences-Talks\HLL\Expose\RuD-Lab-status-quo-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500" y="1411657"/>
            <a:ext cx="4612335" cy="441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499007" y="1094746"/>
            <a:ext cx="4497387" cy="19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US" sz="1200" dirty="0"/>
              <a:t>Sputter </a:t>
            </a:r>
            <a:r>
              <a:rPr lang="en-US" sz="1200" dirty="0" err="1"/>
              <a:t>Ti:W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r>
              <a:rPr lang="en-US" sz="1200" dirty="0"/>
              <a:t>und Cu </a:t>
            </a:r>
            <a:r>
              <a:rPr lang="en-US" sz="1200" dirty="0" smtClean="0"/>
              <a:t>(externally at the beginning)</a:t>
            </a:r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endParaRPr lang="en-US" sz="1200" dirty="0"/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US" sz="1200" dirty="0"/>
              <a:t>Lithography: </a:t>
            </a:r>
            <a:r>
              <a:rPr lang="de-DE" sz="1200" dirty="0" err="1"/>
              <a:t>thick</a:t>
            </a:r>
            <a:r>
              <a:rPr lang="de-DE" sz="1200" dirty="0"/>
              <a:t> </a:t>
            </a:r>
            <a:r>
              <a:rPr lang="de-DE" sz="1200" dirty="0" err="1"/>
              <a:t>photo</a:t>
            </a:r>
            <a:r>
              <a:rPr lang="de-DE" sz="1200" dirty="0"/>
              <a:t> </a:t>
            </a:r>
            <a:r>
              <a:rPr lang="de-DE" sz="1200" dirty="0" err="1" smtClean="0"/>
              <a:t>resist</a:t>
            </a:r>
            <a:endParaRPr lang="de-DE" sz="1200" dirty="0"/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de-DE" sz="1200" dirty="0" err="1"/>
              <a:t>Thru</a:t>
            </a:r>
            <a:r>
              <a:rPr lang="de-DE" sz="1200" dirty="0"/>
              <a:t> </a:t>
            </a:r>
            <a:r>
              <a:rPr lang="de-DE" sz="1200" dirty="0" err="1"/>
              <a:t>mask</a:t>
            </a:r>
            <a:r>
              <a:rPr lang="de-DE" sz="1200" dirty="0"/>
              <a:t> EP: 3-5 um Cu, ca. 2-3 um </a:t>
            </a:r>
            <a:r>
              <a:rPr lang="de-DE" sz="1200" dirty="0" smtClean="0"/>
              <a:t>Sn</a:t>
            </a:r>
            <a:endParaRPr lang="de-DE" sz="1200" dirty="0"/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de-DE" sz="1200" dirty="0" err="1"/>
              <a:t>Resist</a:t>
            </a:r>
            <a:r>
              <a:rPr lang="de-DE" sz="1200" dirty="0"/>
              <a:t> </a:t>
            </a:r>
            <a:r>
              <a:rPr lang="de-DE" sz="1200" dirty="0" err="1" smtClean="0"/>
              <a:t>strip</a:t>
            </a:r>
            <a:endParaRPr lang="de-DE" sz="1200" dirty="0"/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de-DE" sz="1200" dirty="0"/>
              <a:t> </a:t>
            </a:r>
            <a:r>
              <a:rPr lang="de-DE" sz="1200" dirty="0" err="1"/>
              <a:t>wet</a:t>
            </a:r>
            <a:r>
              <a:rPr lang="de-DE" sz="1200" dirty="0"/>
              <a:t> </a:t>
            </a:r>
            <a:r>
              <a:rPr lang="de-DE" sz="1200" dirty="0" err="1"/>
              <a:t>etch</a:t>
            </a:r>
            <a:r>
              <a:rPr lang="de-DE" sz="1200" dirty="0"/>
              <a:t> </a:t>
            </a:r>
            <a:r>
              <a:rPr lang="de-DE" sz="1200" dirty="0" smtClean="0"/>
              <a:t>Cu</a:t>
            </a:r>
            <a:endParaRPr lang="en-US" sz="1200" dirty="0"/>
          </a:p>
          <a:p>
            <a:pPr marL="342900" indent="-342900" eaLnBrk="0" hangingPunct="0">
              <a:spcBef>
                <a:spcPts val="100"/>
              </a:spcBef>
              <a:buFontTx/>
              <a:buAutoNum type="arabicPeriod"/>
            </a:pPr>
            <a:r>
              <a:rPr lang="en-US" sz="1200" dirty="0"/>
              <a:t>Wet etch </a:t>
            </a:r>
            <a:r>
              <a:rPr lang="en-US" sz="1200" dirty="0" err="1"/>
              <a:t>Ti:W</a:t>
            </a:r>
            <a:r>
              <a:rPr lang="en-US" sz="1200" dirty="0"/>
              <a:t>: H2O2 (with additives</a:t>
            </a:r>
            <a:r>
              <a:rPr lang="en-US" sz="1200" dirty="0" smtClean="0"/>
              <a:t>)</a:t>
            </a:r>
          </a:p>
          <a:p>
            <a:pPr marL="342900" indent="-342900" eaLnBrk="0" hangingPunct="0">
              <a:buFontTx/>
              <a:buAutoNum type="arabicPeriod"/>
            </a:pPr>
            <a:endParaRPr lang="en-US" sz="1200" dirty="0" smtClean="0"/>
          </a:p>
          <a:p>
            <a:pPr marL="342900" indent="-342900" eaLnBrk="0" hangingPunct="0"/>
            <a:r>
              <a:rPr lang="en-US" sz="1200" dirty="0" smtClean="0"/>
              <a:t>                     </a:t>
            </a:r>
            <a:r>
              <a:rPr lang="en-US" sz="1200" b="1" dirty="0" smtClean="0">
                <a:sym typeface="Wingdings" pitchFamily="2" charset="2"/>
              </a:rPr>
              <a:t> install step 2.-6. at HLL</a:t>
            </a:r>
            <a:endParaRPr lang="en-US" sz="1200" b="1" dirty="0"/>
          </a:p>
          <a:p>
            <a:pPr marL="342900" indent="-342900" eaLnBrk="0" hangingPunct="0">
              <a:buFontTx/>
              <a:buAutoNum type="arabicPeriod"/>
            </a:pPr>
            <a:endParaRPr lang="en-US" dirty="0"/>
          </a:p>
          <a:p>
            <a:pPr marL="342900" indent="-342900" eaLnBrk="0" hangingPunct="0">
              <a:buFontTx/>
              <a:buAutoNum type="arabicPeriod"/>
            </a:pPr>
            <a:endParaRPr lang="en-US" dirty="0"/>
          </a:p>
          <a:p>
            <a:pPr marL="342900" indent="-342900" eaLnBrk="0" hangingPunct="0"/>
            <a:endParaRPr lang="de-DE" b="1" dirty="0"/>
          </a:p>
          <a:p>
            <a:pPr marL="342900" indent="-342900" eaLnBrk="0" hangingPunct="0">
              <a:buFontTx/>
              <a:buAutoNum type="arabicPeriod"/>
            </a:pPr>
            <a:endParaRPr lang="en-US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dirty="0" smtClean="0"/>
              <a:t>UBM </a:t>
            </a:r>
            <a:r>
              <a:rPr lang="en-US" sz="1800" dirty="0" smtClean="0"/>
              <a:t>Process at HLL</a:t>
            </a:r>
            <a:endParaRPr lang="en-US" sz="1800" dirty="0" smtClean="0"/>
          </a:p>
        </p:txBody>
      </p:sp>
      <p:sp>
        <p:nvSpPr>
          <p:cNvPr id="14342" name="TextBox 11"/>
          <p:cNvSpPr txBox="1">
            <a:spLocks noChangeArrowheads="1"/>
          </p:cNvSpPr>
          <p:nvPr/>
        </p:nvSpPr>
        <p:spPr bwMode="auto">
          <a:xfrm>
            <a:off x="680484" y="3157870"/>
            <a:ext cx="4221136" cy="325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/>
            <a:r>
              <a:rPr lang="en-US" sz="1200" dirty="0"/>
              <a:t>Result </a:t>
            </a:r>
            <a:r>
              <a:rPr lang="en-US" sz="1200" dirty="0" smtClean="0"/>
              <a:t>after….</a:t>
            </a:r>
            <a:endParaRPr lang="en-US" sz="1200" dirty="0"/>
          </a:p>
          <a:p>
            <a:pPr eaLnBrk="0" hangingPunct="0"/>
            <a:endParaRPr lang="en-US" sz="1200" dirty="0"/>
          </a:p>
          <a:p>
            <a:pPr eaLnBrk="0" hangingPunct="0"/>
            <a:r>
              <a:rPr lang="en-US" sz="1200" dirty="0"/>
              <a:t>   -: a lot of discussions with two equipment manufacturers </a:t>
            </a:r>
            <a:endParaRPr lang="en-US" sz="1200" dirty="0" smtClean="0"/>
          </a:p>
          <a:p>
            <a:pPr eaLnBrk="0" hangingPunct="0"/>
            <a:r>
              <a:rPr lang="en-US" sz="1200" dirty="0" smtClean="0"/>
              <a:t>   </a:t>
            </a:r>
            <a:r>
              <a:rPr lang="en-US" sz="1200" dirty="0"/>
              <a:t>-: consultation of process experts and chemical </a:t>
            </a:r>
            <a:endParaRPr lang="en-US" sz="1200" dirty="0" smtClean="0"/>
          </a:p>
          <a:p>
            <a:pPr eaLnBrk="0" hangingPunct="0"/>
            <a:r>
              <a:rPr lang="en-US" sz="1200" dirty="0" smtClean="0"/>
              <a:t>       suppliers </a:t>
            </a:r>
            <a:r>
              <a:rPr lang="en-US" sz="1200" dirty="0"/>
              <a:t>for electro-plating</a:t>
            </a:r>
          </a:p>
          <a:p>
            <a:pPr eaLnBrk="0" hangingPunct="0"/>
            <a:endParaRPr lang="en-US" sz="1200" dirty="0"/>
          </a:p>
          <a:p>
            <a:pPr eaLnBrk="0" hangingPunct="0">
              <a:buFont typeface="Wingdings" pitchFamily="2" charset="2"/>
              <a:buChar char="à"/>
            </a:pPr>
            <a:r>
              <a:rPr lang="en-US" sz="1200" dirty="0" smtClean="0">
                <a:sym typeface="Wingdings" pitchFamily="2" charset="2"/>
              </a:rPr>
              <a:t>  Fountain </a:t>
            </a:r>
            <a:r>
              <a:rPr lang="en-US" sz="1200" dirty="0" err="1">
                <a:sym typeface="Wingdings" pitchFamily="2" charset="2"/>
              </a:rPr>
              <a:t>plater</a:t>
            </a:r>
            <a:r>
              <a:rPr lang="en-US" sz="1200" dirty="0">
                <a:sym typeface="Wingdings" pitchFamily="2" charset="2"/>
              </a:rPr>
              <a:t> for Cu and </a:t>
            </a:r>
            <a:r>
              <a:rPr lang="en-US" sz="1200" dirty="0" err="1">
                <a:sym typeface="Wingdings" pitchFamily="2" charset="2"/>
              </a:rPr>
              <a:t>Sn</a:t>
            </a:r>
            <a:r>
              <a:rPr lang="en-US" sz="1200" dirty="0">
                <a:sym typeface="Wingdings" pitchFamily="2" charset="2"/>
              </a:rPr>
              <a:t>, </a:t>
            </a:r>
            <a:endParaRPr lang="en-US" sz="1200" dirty="0" smtClean="0">
              <a:sym typeface="Wingdings" pitchFamily="2" charset="2"/>
            </a:endParaRPr>
          </a:p>
          <a:p>
            <a:pPr eaLnBrk="0" hangingPunct="0">
              <a:buFont typeface="Wingdings" pitchFamily="2" charset="2"/>
              <a:buChar char="à"/>
            </a:pPr>
            <a:r>
              <a:rPr lang="en-US" sz="1200" dirty="0" smtClean="0">
                <a:sym typeface="Wingdings" pitchFamily="2" charset="2"/>
              </a:rPr>
              <a:t>  etch baths for seed </a:t>
            </a:r>
            <a:r>
              <a:rPr lang="en-US" sz="1200" dirty="0">
                <a:sym typeface="Wingdings" pitchFamily="2" charset="2"/>
              </a:rPr>
              <a:t>layer removal, </a:t>
            </a:r>
            <a:endParaRPr lang="en-US" sz="1200" dirty="0" smtClean="0">
              <a:sym typeface="Wingdings" pitchFamily="2" charset="2"/>
            </a:endParaRPr>
          </a:p>
          <a:p>
            <a:pPr eaLnBrk="0" hangingPunct="0">
              <a:buFont typeface="Wingdings" pitchFamily="2" charset="2"/>
              <a:buChar char="à"/>
            </a:pPr>
            <a:r>
              <a:rPr lang="en-US" sz="1200" dirty="0" smtClean="0">
                <a:sym typeface="Wingdings" pitchFamily="2" charset="2"/>
              </a:rPr>
              <a:t>  solvent wet bench </a:t>
            </a:r>
            <a:endParaRPr lang="en-US" sz="1200" dirty="0">
              <a:sym typeface="Wingdings" pitchFamily="2" charset="2"/>
            </a:endParaRPr>
          </a:p>
          <a:p>
            <a:pPr eaLnBrk="0" hangingPunct="0"/>
            <a:endParaRPr lang="en-US" sz="1200" dirty="0"/>
          </a:p>
          <a:p>
            <a:pPr eaLnBrk="0" hangingPunct="0"/>
            <a:endParaRPr lang="en-US" sz="1200" dirty="0"/>
          </a:p>
          <a:p>
            <a:pPr eaLnBrk="0" hangingPunct="0"/>
            <a:r>
              <a:rPr lang="en-US" sz="1200" dirty="0" smtClean="0"/>
              <a:t>   </a:t>
            </a:r>
            <a:r>
              <a:rPr lang="en-US" sz="1200" b="1" dirty="0" smtClean="0"/>
              <a:t>Status</a:t>
            </a:r>
            <a:r>
              <a:rPr lang="en-US" sz="1200" b="1" dirty="0" smtClean="0"/>
              <a:t>: ordered, prepare installation</a:t>
            </a:r>
          </a:p>
          <a:p>
            <a:pPr eaLnBrk="0" hangingPunct="0"/>
            <a:endParaRPr lang="en-US" dirty="0">
              <a:sym typeface="Wingdings" pitchFamily="2" charset="2"/>
            </a:endParaRPr>
          </a:p>
          <a:p>
            <a:pPr eaLnBrk="0" hangingPunct="0"/>
            <a:endParaRPr lang="en-US" dirty="0"/>
          </a:p>
          <a:p>
            <a:pPr eaLnBrk="0" hangingPunct="0">
              <a:buFont typeface="Wingdings" pitchFamily="2" charset="2"/>
              <a:buChar char="à"/>
            </a:pP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DEPFET Meeting, Prague, Jan. 2010</a:t>
            </a:r>
            <a:endParaRPr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Ladislav Andricek, MPI für Physik, HLL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  <a:ln>
          <a:noFill/>
        </a:ln>
      </a:spPr>
      <a:bodyPr wrap="none" rtlCol="0">
        <a:no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3397</TotalTime>
  <Words>1175</Words>
  <Application>Microsoft Office PowerPoint</Application>
  <PresentationFormat>On-screen Show (4:3)</PresentationFormat>
  <Paragraphs>245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Slide 1</vt:lpstr>
      <vt:lpstr>Reminder …</vt:lpstr>
      <vt:lpstr>Small Project with CNM  Cu layer on HLL test diodes</vt:lpstr>
      <vt:lpstr>A few details: before and after Cu</vt:lpstr>
      <vt:lpstr>Cu lithography, thickness</vt:lpstr>
      <vt:lpstr>Reverse currents, before and after (std. Wafer)</vt:lpstr>
      <vt:lpstr>The other wafer … residues (Ti/W???) and shorts</vt:lpstr>
      <vt:lpstr>More tests under the way …</vt:lpstr>
      <vt:lpstr>UBM Process at HLL</vt:lpstr>
      <vt:lpstr>Types of samples (I)</vt:lpstr>
      <vt:lpstr>Types of samples (II)</vt:lpstr>
      <vt:lpstr>Types of samples (III)</vt:lpstr>
      <vt:lpstr>Types of samples (III)</vt:lpstr>
      <vt:lpstr>First PXD6 sample</vt:lpstr>
      <vt:lpstr>Types of samples (IV)</vt:lpstr>
      <vt:lpstr>Summary</vt:lpstr>
      <vt:lpstr>Slide 17</vt:lpstr>
      <vt:lpstr>Current ladder design (V06a)</vt:lpstr>
    </vt:vector>
  </TitlesOfParts>
  <Company>MPI HLL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</dc:title>
  <dc:creator>Laci</dc:creator>
  <cp:lastModifiedBy>Laci</cp:lastModifiedBy>
  <cp:revision>994</cp:revision>
  <cp:lastPrinted>2001-12-17T12:31:23Z</cp:lastPrinted>
  <dcterms:created xsi:type="dcterms:W3CDTF">2000-08-08T15:04:12Z</dcterms:created>
  <dcterms:modified xsi:type="dcterms:W3CDTF">2010-01-22T23:32:17Z</dcterms:modified>
</cp:coreProperties>
</file>