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0" r:id="rId1"/>
  </p:sldMasterIdLst>
  <p:notesMasterIdLst>
    <p:notesMasterId r:id="rId22"/>
  </p:notesMasterIdLst>
  <p:handoutMasterIdLst>
    <p:handoutMasterId r:id="rId23"/>
  </p:handoutMasterIdLst>
  <p:sldIdLst>
    <p:sldId id="619" r:id="rId2"/>
    <p:sldId id="557" r:id="rId3"/>
    <p:sldId id="616" r:id="rId4"/>
    <p:sldId id="558" r:id="rId5"/>
    <p:sldId id="621" r:id="rId6"/>
    <p:sldId id="559" r:id="rId7"/>
    <p:sldId id="561" r:id="rId8"/>
    <p:sldId id="579" r:id="rId9"/>
    <p:sldId id="580" r:id="rId10"/>
    <p:sldId id="607" r:id="rId11"/>
    <p:sldId id="615" r:id="rId12"/>
    <p:sldId id="560" r:id="rId13"/>
    <p:sldId id="617" r:id="rId14"/>
    <p:sldId id="562" r:id="rId15"/>
    <p:sldId id="585" r:id="rId16"/>
    <p:sldId id="567" r:id="rId17"/>
    <p:sldId id="620" r:id="rId18"/>
    <p:sldId id="582" r:id="rId19"/>
    <p:sldId id="618" r:id="rId20"/>
    <p:sldId id="606" r:id="rId21"/>
  </p:sldIdLst>
  <p:sldSz cx="9144000" cy="6858000" type="screen4x3"/>
  <p:notesSz cx="6794500" cy="9906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C2BAEC"/>
    <a:srgbClr val="B7ADE9"/>
    <a:srgbClr val="FFCC00"/>
    <a:srgbClr val="FFFF66"/>
    <a:srgbClr val="663300"/>
    <a:srgbClr val="FF00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3" autoAdjust="0"/>
    <p:restoredTop sz="89988" autoAdjust="0"/>
  </p:normalViewPr>
  <p:slideViewPr>
    <p:cSldViewPr snapToGrid="0" snapToObjects="1">
      <p:cViewPr varScale="1">
        <p:scale>
          <a:sx n="86" d="100"/>
          <a:sy n="86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84" y="-84"/>
      </p:cViewPr>
      <p:guideLst>
        <p:guide orient="horz" pos="3119"/>
        <p:guide pos="213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C313250-5B1C-4553-83A0-B3B5E9492607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C7C97D7E-1420-4C09-97F5-5381E4A781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AFBB2129-E484-4BE9-8F9D-C3D07A626106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1F05B2F4-0180-4FD2-AC10-0A21B05089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8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430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31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3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163943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64075"/>
            <a:ext cx="64008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39436" name="Picture 12" descr="hll-logo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42875"/>
            <a:ext cx="1920875" cy="1439863"/>
          </a:xfrm>
          <a:prstGeom prst="rect">
            <a:avLst/>
          </a:prstGeom>
          <a:noFill/>
        </p:spPr>
      </p:pic>
      <p:sp>
        <p:nvSpPr>
          <p:cNvPr id="1639438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264600-5445-42E7-AE53-D70644C6C5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639440" name="Picture 16" descr="MPP_os_logo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</p:spPr>
      </p:pic>
      <p:sp>
        <p:nvSpPr>
          <p:cNvPr id="1639441" name="Text Box 17"/>
          <p:cNvSpPr txBox="1">
            <a:spLocks noChangeArrowheads="1"/>
          </p:cNvSpPr>
          <p:nvPr userDrawn="1"/>
        </p:nvSpPr>
        <p:spPr bwMode="auto">
          <a:xfrm>
            <a:off x="381000" y="6621463"/>
            <a:ext cx="8632825" cy="623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Jelena Ninkovi</a:t>
            </a:r>
            <a:r>
              <a:rPr lang="sr-Latn-CS"/>
              <a:t>ć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5DA75-F4A8-43E6-B505-56BAC049E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95F4-D8D5-4054-A451-53313872E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94" y="6669088"/>
            <a:ext cx="6836833" cy="1889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4th International Workshop on DEPFET Detectors and Applications (May 2-5, 2010, </a:t>
            </a:r>
            <a:r>
              <a:rPr lang="en-US" dirty="0" err="1" smtClean="0"/>
              <a:t>Ringberg</a:t>
            </a:r>
            <a:r>
              <a:rPr lang="en-US" dirty="0" smtClean="0"/>
              <a:t>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74911-54B5-48D8-BFD8-E6F850500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4CFF-FB8E-47FB-BB01-AB96C32D9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97C4-8D3F-4E06-8AA7-5B1F7428A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F8A6-D84C-47EA-B775-DABD8CB6C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D034-2A22-4434-BD7A-AB220936C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6DA41-3128-44B8-8A67-5BFB329D6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2A913-6632-4ECE-AB29-D4B4AD627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94F6-4688-4601-9C94-8FEA0A0E4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669088"/>
            <a:ext cx="61928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8738" y="6677025"/>
            <a:ext cx="2343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28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1283084" name="Picture 12" descr="hll-logo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38925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fld id="{ED7966FF-BDB0-4521-A3AF-3F9D668373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fontAlgn="base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PXD6 - testing plans overview </a:t>
            </a:r>
            <a:r>
              <a:rPr lang="en-US" dirty="0" smtClean="0"/>
              <a:t>-  by </a:t>
            </a:r>
            <a:r>
              <a:rPr lang="en-US" dirty="0" err="1" smtClean="0"/>
              <a:t>Jelena</a:t>
            </a:r>
            <a:r>
              <a:rPr lang="en-US" dirty="0" smtClean="0"/>
              <a:t> NINKOVIC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Hybrid Boards for PXD6  </a:t>
            </a:r>
            <a:r>
              <a:rPr lang="en-US" dirty="0" smtClean="0"/>
              <a:t>- by Christian KOFFMANE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Source measurements on DEPFET matrices using DCD2 readout </a:t>
            </a:r>
            <a:r>
              <a:rPr lang="en-US" dirty="0" smtClean="0"/>
              <a:t>- by Manuel </a:t>
            </a:r>
            <a:br>
              <a:rPr lang="en-US" dirty="0" smtClean="0"/>
            </a:br>
            <a:r>
              <a:rPr lang="en-US" dirty="0" smtClean="0"/>
              <a:t>KOCH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Testbeam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/Lab DAQ for DCDB readout </a:t>
            </a:r>
            <a:r>
              <a:rPr lang="en-US" dirty="0" smtClean="0"/>
              <a:t>– by Sergey FURLETOV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Measuring DEPFET matrices: ASTEROID readout ASIC and VAKDAQ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by Sven Herrmann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Minimatrix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setup </a:t>
            </a:r>
            <a:r>
              <a:rPr lang="en-US" dirty="0" smtClean="0"/>
              <a:t>- by Jan SCHEIRICH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Jelena Ninkovic, MPI Halbleiterlabor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0F462F-BA3D-41BF-BAEE-65CA187CCF9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Wafer map</a:t>
            </a:r>
          </a:p>
        </p:txBody>
      </p:sp>
      <p:sp>
        <p:nvSpPr>
          <p:cNvPr id="1658884" name="Rectangle 4"/>
          <p:cNvSpPr>
            <a:spLocks noChangeArrowheads="1"/>
          </p:cNvSpPr>
          <p:nvPr/>
        </p:nvSpPr>
        <p:spPr bwMode="auto">
          <a:xfrm>
            <a:off x="636588" y="269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l" eaLnBrk="1" hangingPunct="1">
              <a:spcBef>
                <a:spcPct val="0"/>
              </a:spcBef>
              <a:buSzPct val="150000"/>
              <a:defRPr/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5665788" y="537845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algn="l" eaLnBrk="1" hangingPunct="1">
              <a:spcBef>
                <a:spcPct val="20000"/>
              </a:spcBef>
              <a:buClr>
                <a:schemeClr val="tx1"/>
              </a:buClr>
            </a:pPr>
            <a:endParaRPr lang="en-US" sz="1800"/>
          </a:p>
        </p:txBody>
      </p:sp>
      <p:pic>
        <p:nvPicPr>
          <p:cNvPr id="6152" name="Picture 16" descr="Wafermap_simple_2"/>
          <p:cNvPicPr>
            <a:picLocks noChangeAspect="1" noChangeArrowheads="1"/>
          </p:cNvPicPr>
          <p:nvPr/>
        </p:nvPicPr>
        <p:blipFill>
          <a:blip r:embed="rId2" cstate="print"/>
          <a:srcRect l="15808" r="15685"/>
          <a:stretch>
            <a:fillRect/>
          </a:stretch>
        </p:blipFill>
        <p:spPr bwMode="auto">
          <a:xfrm>
            <a:off x="4864100" y="1500188"/>
            <a:ext cx="38433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9089" t="8559" r="15799" b="6314"/>
          <a:stretch>
            <a:fillRect/>
          </a:stretch>
        </p:blipFill>
        <p:spPr bwMode="auto">
          <a:xfrm>
            <a:off x="351308" y="1631950"/>
            <a:ext cx="424815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76696" y="3089275"/>
            <a:ext cx="4324350" cy="838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56146" y="2366963"/>
            <a:ext cx="3060700" cy="2228850"/>
            <a:chOff x="3356" y="1321"/>
            <a:chExt cx="1928" cy="1404"/>
          </a:xfrm>
        </p:grpSpPr>
        <p:sp>
          <p:nvSpPr>
            <p:cNvPr id="6193" name="Rectangle 11"/>
            <p:cNvSpPr>
              <a:spLocks noChangeArrowheads="1"/>
            </p:cNvSpPr>
            <p:nvPr/>
          </p:nvSpPr>
          <p:spPr bwMode="auto">
            <a:xfrm>
              <a:off x="3360" y="2352"/>
              <a:ext cx="384" cy="37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4" name="Rectangle 12"/>
            <p:cNvSpPr>
              <a:spLocks noChangeArrowheads="1"/>
            </p:cNvSpPr>
            <p:nvPr/>
          </p:nvSpPr>
          <p:spPr bwMode="auto">
            <a:xfrm>
              <a:off x="3356" y="1321"/>
              <a:ext cx="384" cy="36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5" name="Rectangle 13"/>
            <p:cNvSpPr>
              <a:spLocks noChangeArrowheads="1"/>
            </p:cNvSpPr>
            <p:nvPr/>
          </p:nvSpPr>
          <p:spPr bwMode="auto">
            <a:xfrm>
              <a:off x="4900" y="2352"/>
              <a:ext cx="384" cy="37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6" name="Rectangle 14"/>
            <p:cNvSpPr>
              <a:spLocks noChangeArrowheads="1"/>
            </p:cNvSpPr>
            <p:nvPr/>
          </p:nvSpPr>
          <p:spPr bwMode="auto">
            <a:xfrm>
              <a:off x="4900" y="1321"/>
              <a:ext cx="384" cy="36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62496" y="2936875"/>
            <a:ext cx="3054350" cy="152400"/>
            <a:chOff x="3360" y="1680"/>
            <a:chExt cx="1924" cy="96"/>
          </a:xfrm>
        </p:grpSpPr>
        <p:sp>
          <p:nvSpPr>
            <p:cNvPr id="6190" name="Rectangle 31"/>
            <p:cNvSpPr>
              <a:spLocks noChangeArrowheads="1"/>
            </p:cNvSpPr>
            <p:nvPr/>
          </p:nvSpPr>
          <p:spPr bwMode="auto">
            <a:xfrm>
              <a:off x="3360" y="1682"/>
              <a:ext cx="175" cy="94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1" name="Rectangle 32"/>
            <p:cNvSpPr>
              <a:spLocks noChangeArrowheads="1"/>
            </p:cNvSpPr>
            <p:nvPr/>
          </p:nvSpPr>
          <p:spPr bwMode="auto">
            <a:xfrm>
              <a:off x="4118" y="1680"/>
              <a:ext cx="391" cy="92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2" name="Rectangle 33"/>
            <p:cNvSpPr>
              <a:spLocks noChangeArrowheads="1"/>
            </p:cNvSpPr>
            <p:nvPr/>
          </p:nvSpPr>
          <p:spPr bwMode="auto">
            <a:xfrm>
              <a:off x="5088" y="1680"/>
              <a:ext cx="196" cy="92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962496" y="3927475"/>
            <a:ext cx="3051175" cy="96838"/>
            <a:chOff x="3360" y="2304"/>
            <a:chExt cx="1922" cy="61"/>
          </a:xfrm>
        </p:grpSpPr>
        <p:sp>
          <p:nvSpPr>
            <p:cNvPr id="6188" name="Rectangle 35"/>
            <p:cNvSpPr>
              <a:spLocks noChangeArrowheads="1"/>
            </p:cNvSpPr>
            <p:nvPr/>
          </p:nvSpPr>
          <p:spPr bwMode="auto">
            <a:xfrm>
              <a:off x="3360" y="2304"/>
              <a:ext cx="384" cy="58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89" name="Rectangle 36"/>
            <p:cNvSpPr>
              <a:spLocks noChangeArrowheads="1"/>
            </p:cNvSpPr>
            <p:nvPr/>
          </p:nvSpPr>
          <p:spPr bwMode="auto">
            <a:xfrm>
              <a:off x="4898" y="2307"/>
              <a:ext cx="384" cy="58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121246" y="1865313"/>
            <a:ext cx="2744787" cy="2840037"/>
            <a:chOff x="3460" y="1005"/>
            <a:chExt cx="1729" cy="1789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933" y="1005"/>
              <a:ext cx="1256" cy="1789"/>
              <a:chOff x="3933" y="1005"/>
              <a:chExt cx="1256" cy="1789"/>
            </a:xfrm>
          </p:grpSpPr>
          <p:sp>
            <p:nvSpPr>
              <p:cNvPr id="6184" name="Rectangle 21"/>
              <p:cNvSpPr>
                <a:spLocks noChangeArrowheads="1"/>
              </p:cNvSpPr>
              <p:nvPr/>
            </p:nvSpPr>
            <p:spPr bwMode="auto">
              <a:xfrm>
                <a:off x="3933" y="1005"/>
                <a:ext cx="576" cy="68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5" name="Rectangle 22"/>
              <p:cNvSpPr>
                <a:spLocks noChangeArrowheads="1"/>
              </p:cNvSpPr>
              <p:nvPr/>
            </p:nvSpPr>
            <p:spPr bwMode="auto">
              <a:xfrm>
                <a:off x="4890" y="1088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6" name="Rectangle 23"/>
              <p:cNvSpPr>
                <a:spLocks noChangeArrowheads="1"/>
              </p:cNvSpPr>
              <p:nvPr/>
            </p:nvSpPr>
            <p:spPr bwMode="auto">
              <a:xfrm>
                <a:off x="5078" y="1251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7" name="Rectangle 25"/>
              <p:cNvSpPr>
                <a:spLocks noChangeArrowheads="1"/>
              </p:cNvSpPr>
              <p:nvPr/>
            </p:nvSpPr>
            <p:spPr bwMode="auto">
              <a:xfrm>
                <a:off x="5088" y="2725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83" name="Rectangle 43"/>
            <p:cNvSpPr>
              <a:spLocks noChangeArrowheads="1"/>
            </p:cNvSpPr>
            <p:nvPr/>
          </p:nvSpPr>
          <p:spPr bwMode="auto">
            <a:xfrm>
              <a:off x="3460" y="2717"/>
              <a:ext cx="75" cy="7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32283" y="1973263"/>
            <a:ext cx="3905250" cy="2984500"/>
            <a:chOff x="3089" y="1073"/>
            <a:chExt cx="2460" cy="1880"/>
          </a:xfrm>
        </p:grpSpPr>
        <p:sp>
          <p:nvSpPr>
            <p:cNvPr id="6170" name="Rectangle 48"/>
            <p:cNvSpPr>
              <a:spLocks noChangeArrowheads="1"/>
            </p:cNvSpPr>
            <p:nvPr/>
          </p:nvSpPr>
          <p:spPr bwMode="auto">
            <a:xfrm>
              <a:off x="3740" y="1073"/>
              <a:ext cx="193" cy="84"/>
            </a:xfrm>
            <a:prstGeom prst="rect">
              <a:avLst/>
            </a:prstGeom>
            <a:noFill/>
            <a:ln w="28575" algn="ctr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3089" y="1235"/>
              <a:ext cx="2460" cy="1718"/>
              <a:chOff x="3089" y="1235"/>
              <a:chExt cx="2460" cy="1718"/>
            </a:xfrm>
          </p:grpSpPr>
          <p:sp>
            <p:nvSpPr>
              <p:cNvPr id="6172" name="Rectangle 38"/>
              <p:cNvSpPr>
                <a:spLocks noChangeArrowheads="1"/>
              </p:cNvSpPr>
              <p:nvPr/>
            </p:nvSpPr>
            <p:spPr bwMode="auto">
              <a:xfrm>
                <a:off x="3089" y="2307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3" name="Rectangle 39"/>
              <p:cNvSpPr>
                <a:spLocks noChangeArrowheads="1"/>
              </p:cNvSpPr>
              <p:nvPr/>
            </p:nvSpPr>
            <p:spPr bwMode="auto">
              <a:xfrm>
                <a:off x="3744" y="2304"/>
                <a:ext cx="190" cy="648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4" name="Rectangle 40"/>
              <p:cNvSpPr>
                <a:spLocks noChangeArrowheads="1"/>
              </p:cNvSpPr>
              <p:nvPr/>
            </p:nvSpPr>
            <p:spPr bwMode="auto">
              <a:xfrm>
                <a:off x="4707" y="2302"/>
                <a:ext cx="190" cy="648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5" name="Rectangle 41"/>
              <p:cNvSpPr>
                <a:spLocks noChangeArrowheads="1"/>
              </p:cNvSpPr>
              <p:nvPr/>
            </p:nvSpPr>
            <p:spPr bwMode="auto">
              <a:xfrm>
                <a:off x="3535" y="2725"/>
                <a:ext cx="207" cy="225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6" name="Rectangle 42"/>
              <p:cNvSpPr>
                <a:spLocks noChangeArrowheads="1"/>
              </p:cNvSpPr>
              <p:nvPr/>
            </p:nvSpPr>
            <p:spPr bwMode="auto">
              <a:xfrm>
                <a:off x="4898" y="2728"/>
                <a:ext cx="180" cy="225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7" name="Rectangle 45"/>
              <p:cNvSpPr>
                <a:spLocks noChangeArrowheads="1"/>
              </p:cNvSpPr>
              <p:nvPr/>
            </p:nvSpPr>
            <p:spPr bwMode="auto">
              <a:xfrm>
                <a:off x="5282" y="2305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8" name="Rectangle 46"/>
              <p:cNvSpPr>
                <a:spLocks noChangeArrowheads="1"/>
              </p:cNvSpPr>
              <p:nvPr/>
            </p:nvSpPr>
            <p:spPr bwMode="auto">
              <a:xfrm>
                <a:off x="3093" y="1237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9" name="Rectangle 47"/>
              <p:cNvSpPr>
                <a:spLocks noChangeArrowheads="1"/>
              </p:cNvSpPr>
              <p:nvPr/>
            </p:nvSpPr>
            <p:spPr bwMode="auto">
              <a:xfrm>
                <a:off x="5281" y="1235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0" name="Rectangle 49"/>
              <p:cNvSpPr>
                <a:spLocks noChangeArrowheads="1"/>
              </p:cNvSpPr>
              <p:nvPr/>
            </p:nvSpPr>
            <p:spPr bwMode="auto">
              <a:xfrm>
                <a:off x="3343" y="1246"/>
                <a:ext cx="193" cy="84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1" name="Rectangle 50"/>
              <p:cNvSpPr>
                <a:spLocks noChangeArrowheads="1"/>
              </p:cNvSpPr>
              <p:nvPr/>
            </p:nvSpPr>
            <p:spPr bwMode="auto">
              <a:xfrm>
                <a:off x="5189" y="1246"/>
                <a:ext cx="87" cy="84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1240308" y="2082800"/>
            <a:ext cx="2465388" cy="2884488"/>
            <a:chOff x="3535" y="1142"/>
            <a:chExt cx="1553" cy="1817"/>
          </a:xfrm>
        </p:grpSpPr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535" y="1142"/>
              <a:ext cx="1553" cy="1817"/>
              <a:chOff x="3535" y="1142"/>
              <a:chExt cx="1553" cy="1817"/>
            </a:xfrm>
          </p:grpSpPr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3535" y="1142"/>
                <a:ext cx="1365" cy="1817"/>
                <a:chOff x="3535" y="1142"/>
                <a:chExt cx="1365" cy="1817"/>
              </a:xfrm>
            </p:grpSpPr>
            <p:sp>
              <p:nvSpPr>
                <p:cNvPr id="6167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3" y="2304"/>
                  <a:ext cx="769" cy="655"/>
                </a:xfrm>
                <a:prstGeom prst="rect">
                  <a:avLst/>
                </a:prstGeom>
                <a:noFill/>
                <a:ln w="38100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8" name="Rectangle 17"/>
                <p:cNvSpPr>
                  <a:spLocks noChangeArrowheads="1"/>
                </p:cNvSpPr>
                <p:nvPr/>
              </p:nvSpPr>
              <p:spPr bwMode="auto">
                <a:xfrm>
                  <a:off x="3744" y="1142"/>
                  <a:ext cx="1156" cy="542"/>
                </a:xfrm>
                <a:prstGeom prst="rect">
                  <a:avLst/>
                </a:prstGeom>
                <a:noFill/>
                <a:ln w="38100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35" y="1142"/>
                  <a:ext cx="205" cy="179"/>
                </a:xfrm>
                <a:prstGeom prst="rect">
                  <a:avLst/>
                </a:prstGeom>
                <a:noFill/>
                <a:ln w="38100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603" y="1682"/>
                <a:ext cx="1485" cy="94"/>
                <a:chOff x="3603" y="1682"/>
                <a:chExt cx="1485" cy="94"/>
              </a:xfrm>
            </p:grpSpPr>
            <p:sp>
              <p:nvSpPr>
                <p:cNvPr id="6165" name="Rectangle 26"/>
                <p:cNvSpPr>
                  <a:spLocks noChangeArrowheads="1"/>
                </p:cNvSpPr>
                <p:nvPr/>
              </p:nvSpPr>
              <p:spPr bwMode="auto">
                <a:xfrm>
                  <a:off x="3603" y="1684"/>
                  <a:ext cx="513" cy="92"/>
                </a:xfrm>
                <a:prstGeom prst="rect">
                  <a:avLst/>
                </a:prstGeom>
                <a:noFill/>
                <a:ln w="28575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6" name="Rectangle 27"/>
                <p:cNvSpPr>
                  <a:spLocks noChangeArrowheads="1"/>
                </p:cNvSpPr>
                <p:nvPr/>
              </p:nvSpPr>
              <p:spPr bwMode="auto">
                <a:xfrm>
                  <a:off x="4511" y="1682"/>
                  <a:ext cx="577" cy="92"/>
                </a:xfrm>
                <a:prstGeom prst="rect">
                  <a:avLst/>
                </a:prstGeom>
                <a:noFill/>
                <a:ln w="28575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162" name="Rectangle 56"/>
            <p:cNvSpPr>
              <a:spLocks noChangeArrowheads="1"/>
            </p:cNvSpPr>
            <p:nvPr/>
          </p:nvSpPr>
          <p:spPr bwMode="auto">
            <a:xfrm>
              <a:off x="4897" y="1157"/>
              <a:ext cx="181" cy="163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3" name="Content Placeholder 6" descr="Picture 03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5689" t="1671" r="10564"/>
          <a:stretch>
            <a:fillRect/>
          </a:stretch>
        </p:blipFill>
        <p:spPr>
          <a:xfrm rot="479351">
            <a:off x="4667619" y="1419809"/>
            <a:ext cx="4782466" cy="4251098"/>
          </a:xfrm>
        </p:spPr>
      </p:pic>
      <p:pic>
        <p:nvPicPr>
          <p:cNvPr id="54" name="Picture 53" descr="Picture 050.jpg"/>
          <p:cNvPicPr>
            <a:picLocks noChangeAspect="1"/>
          </p:cNvPicPr>
          <p:nvPr/>
        </p:nvPicPr>
        <p:blipFill>
          <a:blip r:embed="rId5" cstate="print"/>
          <a:srcRect r="7995"/>
          <a:stretch>
            <a:fillRect/>
          </a:stretch>
        </p:blipFill>
        <p:spPr>
          <a:xfrm>
            <a:off x="1705312" y="1169987"/>
            <a:ext cx="7140845" cy="5174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 system – making of a clone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PA200   </a:t>
            </a:r>
          </a:p>
          <a:p>
            <a:endParaRPr lang="en-US" dirty="0" smtClean="0"/>
          </a:p>
          <a:p>
            <a:r>
              <a:rPr lang="en-US" dirty="0" smtClean="0"/>
              <a:t>Refurbishment/ upgrade - ordered </a:t>
            </a:r>
          </a:p>
          <a:p>
            <a:r>
              <a:rPr lang="en-US" dirty="0" smtClean="0"/>
              <a:t>Measurement system order - ongoing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Backup system for the PXD6 testing </a:t>
            </a:r>
          </a:p>
          <a:p>
            <a:r>
              <a:rPr lang="en-US" dirty="0" smtClean="0"/>
              <a:t>Cu line testing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Bild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4288" y="1390828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37C0-D21E-40C6-804B-A528810AAB76}" type="slidenum">
              <a:rPr lang="en-US"/>
              <a:pPr/>
              <a:t>12</a:t>
            </a:fld>
            <a:endParaRPr lang="en-US"/>
          </a:p>
        </p:txBody>
      </p:sp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plans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Dynamic measurements – Bonded structures</a:t>
            </a:r>
          </a:p>
          <a:p>
            <a:pPr lvl="1">
              <a:buFontTx/>
              <a:buChar char="o"/>
            </a:pPr>
            <a:r>
              <a:rPr lang="en-US"/>
              <a:t>Functionality of the matrices  (laser and source measurements)</a:t>
            </a:r>
          </a:p>
          <a:p>
            <a:pPr lvl="1">
              <a:buFontTx/>
              <a:buChar char="o"/>
            </a:pPr>
            <a:r>
              <a:rPr lang="en-US"/>
              <a:t>Gain</a:t>
            </a:r>
          </a:p>
          <a:p>
            <a:pPr lvl="1">
              <a:buFontTx/>
              <a:buChar char="o"/>
            </a:pPr>
            <a:r>
              <a:rPr lang="en-US"/>
              <a:t>Noise </a:t>
            </a:r>
          </a:p>
          <a:p>
            <a:pPr lvl="1">
              <a:buFontTx/>
              <a:buChar char="o"/>
            </a:pPr>
            <a:r>
              <a:rPr lang="en-US"/>
              <a:t>Homogeneity </a:t>
            </a:r>
          </a:p>
          <a:p>
            <a:pPr lvl="1">
              <a:buFontTx/>
              <a:buChar char="o"/>
            </a:pPr>
            <a:r>
              <a:rPr lang="en-US"/>
              <a:t>Read-out schemes </a:t>
            </a:r>
          </a:p>
          <a:p>
            <a:pPr lvl="1">
              <a:buFontTx/>
              <a:buChar char="o"/>
            </a:pPr>
            <a:r>
              <a:rPr lang="en-US"/>
              <a:t>…</a:t>
            </a:r>
          </a:p>
          <a:p>
            <a:pPr lvl="1">
              <a:buFontTx/>
              <a:buChar char="o"/>
            </a:pPr>
            <a:endParaRPr lang="en-US"/>
          </a:p>
          <a:p>
            <a:pPr lvl="1">
              <a:buFontTx/>
              <a:buChar char="o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6" y="1493838"/>
            <a:ext cx="8229600" cy="4525962"/>
          </a:xfrm>
        </p:spPr>
        <p:txBody>
          <a:bodyPr/>
          <a:lstStyle/>
          <a:p>
            <a:r>
              <a:rPr lang="en-US" dirty="0" smtClean="0"/>
              <a:t>Milestones: </a:t>
            </a:r>
          </a:p>
          <a:p>
            <a:r>
              <a:rPr lang="en-US" dirty="0" smtClean="0"/>
              <a:t>	1.  Testing of DCDB/DCDRO  </a:t>
            </a:r>
          </a:p>
          <a:p>
            <a:endParaRPr lang="en-US" dirty="0" smtClean="0"/>
          </a:p>
          <a:p>
            <a:r>
              <a:rPr lang="en-US" dirty="0" smtClean="0"/>
              <a:t>     fine	</a:t>
            </a:r>
          </a:p>
          <a:p>
            <a:pPr marL="969963" indent="120650">
              <a:buFont typeface="Arial" pitchFamily="34" charset="0"/>
              <a:buChar char="•"/>
            </a:pPr>
            <a:r>
              <a:rPr lang="en-US" dirty="0" smtClean="0"/>
              <a:t>New hybrid</a:t>
            </a:r>
          </a:p>
          <a:p>
            <a:pPr marL="969963" indent="120650">
              <a:buFont typeface="Arial" pitchFamily="34" charset="0"/>
              <a:buChar char="•"/>
            </a:pPr>
            <a:r>
              <a:rPr lang="en-US" dirty="0" smtClean="0"/>
              <a:t>New firmware for FPGA board</a:t>
            </a:r>
          </a:p>
          <a:p>
            <a:pPr marL="969963" indent="120650">
              <a:buFont typeface="Arial" pitchFamily="34" charset="0"/>
              <a:buChar char="•"/>
            </a:pPr>
            <a:r>
              <a:rPr lang="en-US" dirty="0" smtClean="0"/>
              <a:t>New DAQ system</a:t>
            </a:r>
          </a:p>
          <a:p>
            <a:pPr marL="969963" indent="120650">
              <a:buFont typeface="Arial" pitchFamily="34" charset="0"/>
              <a:buChar char="•"/>
            </a:pPr>
            <a:endParaRPr lang="en-US" dirty="0" smtClean="0"/>
          </a:p>
          <a:p>
            <a:pPr marL="969963" indent="120650">
              <a:buFont typeface="Arial" pitchFamily="34" charset="0"/>
              <a:buChar char="•"/>
            </a:pPr>
            <a:endParaRPr lang="en-US" dirty="0" smtClean="0"/>
          </a:p>
          <a:p>
            <a:pPr marL="969963" indent="120650">
              <a:buFont typeface="Arial" pitchFamily="34" charset="0"/>
              <a:buChar char="•"/>
            </a:pPr>
            <a:endParaRPr lang="en-US" dirty="0" smtClean="0"/>
          </a:p>
          <a:p>
            <a:pPr marL="969963" indent="120650">
              <a:buFont typeface="Arial" pitchFamily="34" charset="0"/>
              <a:buChar char="•"/>
            </a:pPr>
            <a:endParaRPr lang="en-US" dirty="0" smtClean="0"/>
          </a:p>
          <a:p>
            <a:pPr marL="803275" indent="0"/>
            <a:r>
              <a:rPr lang="en-US" dirty="0" smtClean="0"/>
              <a:t>2. PXD6 production </a:t>
            </a:r>
          </a:p>
          <a:p>
            <a:pPr marL="969963" indent="120650"/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urved Right Arrow 8"/>
          <p:cNvSpPr/>
          <p:nvPr/>
        </p:nvSpPr>
        <p:spPr bwMode="auto">
          <a:xfrm>
            <a:off x="509859" y="2115239"/>
            <a:ext cx="484742" cy="1002534"/>
          </a:xfrm>
          <a:prstGeom prst="curved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315" y="3292353"/>
            <a:ext cx="4070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Test the system using PXD5 matrices </a:t>
            </a:r>
            <a:br>
              <a:rPr lang="en-US" sz="1800" dirty="0" smtClean="0"/>
            </a:br>
            <a:r>
              <a:rPr lang="en-US" sz="1800" dirty="0" smtClean="0"/>
              <a:t>(Christian’s talk!)</a:t>
            </a:r>
            <a:endParaRPr lang="en-US" sz="1800" dirty="0"/>
          </a:p>
        </p:txBody>
      </p:sp>
      <p:sp>
        <p:nvSpPr>
          <p:cNvPr id="15" name="Down Arrow 14"/>
          <p:cNvSpPr/>
          <p:nvPr/>
        </p:nvSpPr>
        <p:spPr bwMode="auto">
          <a:xfrm>
            <a:off x="6807700" y="4211661"/>
            <a:ext cx="393106" cy="478565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518344" y="3421619"/>
            <a:ext cx="632389" cy="36576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8864" y="5165433"/>
            <a:ext cx="3801041" cy="646331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Labtest</a:t>
            </a:r>
            <a:r>
              <a:rPr lang="en-US" sz="1800" dirty="0" smtClean="0"/>
              <a:t> DCDB read out system for </a:t>
            </a:r>
            <a:br>
              <a:rPr lang="en-US" sz="1800" dirty="0" smtClean="0"/>
            </a:br>
            <a:r>
              <a:rPr lang="en-US" sz="1800" dirty="0" smtClean="0"/>
              <a:t>PXD6 </a:t>
            </a:r>
            <a:r>
              <a:rPr lang="en-US" sz="1800" dirty="0" err="1" smtClean="0"/>
              <a:t>BelleII</a:t>
            </a:r>
            <a:r>
              <a:rPr lang="en-US" sz="1800" dirty="0" smtClean="0"/>
              <a:t> and ILC type matrices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5695-8B74-4224-9C9B-EC46E7C0699A}" type="slidenum">
              <a:rPr lang="en-US"/>
              <a:pPr/>
              <a:t>14</a:t>
            </a:fld>
            <a:endParaRPr lang="en-US"/>
          </a:p>
        </p:txBody>
      </p:sp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Bonded structures : Dynamic  measurements</a:t>
            </a:r>
          </a:p>
        </p:txBody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952500"/>
            <a:ext cx="8558212" cy="53990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128 channel</a:t>
            </a:r>
            <a:r>
              <a:rPr lang="en-US" dirty="0"/>
              <a:t> :</a:t>
            </a:r>
          </a:p>
          <a:p>
            <a:pPr lvl="1">
              <a:buFontTx/>
              <a:buChar char="o"/>
            </a:pPr>
            <a:r>
              <a:rPr lang="en-US" dirty="0" smtClean="0"/>
              <a:t>Working </a:t>
            </a:r>
            <a:r>
              <a:rPr lang="en-US" dirty="0"/>
              <a:t>S3B System can be used </a:t>
            </a:r>
            <a:r>
              <a:rPr lang="en-US" dirty="0" smtClean="0"/>
              <a:t>for ILC type matrices  (CURO &amp; SW3)</a:t>
            </a:r>
          </a:p>
          <a:p>
            <a:pPr lvl="1">
              <a:buFontTx/>
              <a:buChar char="o"/>
            </a:pPr>
            <a:r>
              <a:rPr lang="en-US" dirty="0" smtClean="0"/>
              <a:t>New read out system based on DCD &amp; Switcher B (DCDB &amp; DCDRO &amp; SWB ) for Belle and ILC matrices (only smaller part of the ILC type matrix)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>
              <a:buFontTx/>
              <a:buChar char="o"/>
            </a:pPr>
            <a:endParaRPr lang="en-US" dirty="0">
              <a:sym typeface="Wingdings" pitchFamily="2" charset="2"/>
            </a:endParaRPr>
          </a:p>
          <a:p>
            <a:pPr lvl="1">
              <a:buFontTx/>
              <a:buChar char="o"/>
            </a:pPr>
            <a:endParaRPr lang="en-US" dirty="0">
              <a:solidFill>
                <a:srgbClr val="008080"/>
              </a:solidFill>
              <a:sym typeface="Wingdings" pitchFamily="2" charset="2"/>
            </a:endParaRPr>
          </a:p>
          <a:p>
            <a:pPr lvl="1">
              <a:buFontTx/>
              <a:buChar char="o"/>
            </a:pPr>
            <a:endParaRPr lang="en-US" dirty="0">
              <a:sym typeface="Wingdings" pitchFamily="2" charset="2"/>
            </a:endParaRPr>
          </a:p>
        </p:txBody>
      </p:sp>
      <p:grpSp>
        <p:nvGrpSpPr>
          <p:cNvPr id="1654802" name="Group 18"/>
          <p:cNvGrpSpPr>
            <a:grpSpLocks/>
          </p:cNvGrpSpPr>
          <p:nvPr/>
        </p:nvGrpSpPr>
        <p:grpSpPr bwMode="auto">
          <a:xfrm>
            <a:off x="4243388" y="2511425"/>
            <a:ext cx="4248150" cy="3608388"/>
            <a:chOff x="2975" y="858"/>
            <a:chExt cx="2676" cy="2273"/>
          </a:xfrm>
        </p:grpSpPr>
        <p:pic>
          <p:nvPicPr>
            <p:cNvPr id="1654788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9089" t="8559" r="15799" b="6314"/>
            <a:stretch>
              <a:fillRect/>
            </a:stretch>
          </p:blipFill>
          <p:spPr bwMode="auto">
            <a:xfrm>
              <a:off x="2975" y="858"/>
              <a:ext cx="2676" cy="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54789" name="Group 5"/>
            <p:cNvGrpSpPr>
              <a:grpSpLocks/>
            </p:cNvGrpSpPr>
            <p:nvPr/>
          </p:nvGrpSpPr>
          <p:grpSpPr bwMode="auto">
            <a:xfrm>
              <a:off x="3535" y="1142"/>
              <a:ext cx="1553" cy="1817"/>
              <a:chOff x="3535" y="1142"/>
              <a:chExt cx="1553" cy="1817"/>
            </a:xfrm>
          </p:grpSpPr>
          <p:grpSp>
            <p:nvGrpSpPr>
              <p:cNvPr id="1654790" name="Group 6"/>
              <p:cNvGrpSpPr>
                <a:grpSpLocks/>
              </p:cNvGrpSpPr>
              <p:nvPr/>
            </p:nvGrpSpPr>
            <p:grpSpPr bwMode="auto">
              <a:xfrm>
                <a:off x="3535" y="1142"/>
                <a:ext cx="1553" cy="1817"/>
                <a:chOff x="3535" y="1142"/>
                <a:chExt cx="1553" cy="1817"/>
              </a:xfrm>
            </p:grpSpPr>
            <p:grpSp>
              <p:nvGrpSpPr>
                <p:cNvPr id="1654791" name="Group 7"/>
                <p:cNvGrpSpPr>
                  <a:grpSpLocks/>
                </p:cNvGrpSpPr>
                <p:nvPr/>
              </p:nvGrpSpPr>
              <p:grpSpPr bwMode="auto">
                <a:xfrm>
                  <a:off x="3535" y="1142"/>
                  <a:ext cx="1365" cy="1817"/>
                  <a:chOff x="3535" y="1142"/>
                  <a:chExt cx="1365" cy="1817"/>
                </a:xfrm>
              </p:grpSpPr>
              <p:sp>
                <p:nvSpPr>
                  <p:cNvPr id="165479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933" y="2304"/>
                    <a:ext cx="769" cy="655"/>
                  </a:xfrm>
                  <a:prstGeom prst="rect">
                    <a:avLst/>
                  </a:prstGeom>
                  <a:noFill/>
                  <a:ln w="38100" algn="ctr">
                    <a:solidFill>
                      <a:srgbClr val="FF99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479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142"/>
                    <a:ext cx="1156" cy="542"/>
                  </a:xfrm>
                  <a:prstGeom prst="rect">
                    <a:avLst/>
                  </a:prstGeom>
                  <a:noFill/>
                  <a:ln w="38100" algn="ctr">
                    <a:solidFill>
                      <a:srgbClr val="FF99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479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535" y="1142"/>
                    <a:ext cx="205" cy="179"/>
                  </a:xfrm>
                  <a:prstGeom prst="rect">
                    <a:avLst/>
                  </a:prstGeom>
                  <a:noFill/>
                  <a:ln w="38100" algn="ctr">
                    <a:solidFill>
                      <a:srgbClr val="FF99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54795" name="Group 11"/>
                <p:cNvGrpSpPr>
                  <a:grpSpLocks/>
                </p:cNvGrpSpPr>
                <p:nvPr/>
              </p:nvGrpSpPr>
              <p:grpSpPr bwMode="auto">
                <a:xfrm>
                  <a:off x="3603" y="1682"/>
                  <a:ext cx="1485" cy="94"/>
                  <a:chOff x="3603" y="1682"/>
                  <a:chExt cx="1485" cy="94"/>
                </a:xfrm>
              </p:grpSpPr>
              <p:sp>
                <p:nvSpPr>
                  <p:cNvPr id="165479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1684"/>
                    <a:ext cx="513" cy="92"/>
                  </a:xfrm>
                  <a:prstGeom prst="rect">
                    <a:avLst/>
                  </a:prstGeom>
                  <a:noFill/>
                  <a:ln w="28575" algn="ctr">
                    <a:solidFill>
                      <a:srgbClr val="FF99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479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511" y="1682"/>
                    <a:ext cx="577" cy="92"/>
                  </a:xfrm>
                  <a:prstGeom prst="rect">
                    <a:avLst/>
                  </a:prstGeom>
                  <a:noFill/>
                  <a:ln w="28575" algn="ctr">
                    <a:solidFill>
                      <a:srgbClr val="FF99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54798" name="Rectangle 14"/>
              <p:cNvSpPr>
                <a:spLocks noChangeArrowheads="1"/>
              </p:cNvSpPr>
              <p:nvPr/>
            </p:nvSpPr>
            <p:spPr bwMode="auto">
              <a:xfrm>
                <a:off x="4897" y="1157"/>
                <a:ext cx="181" cy="163"/>
              </a:xfrm>
              <a:prstGeom prst="rect">
                <a:avLst/>
              </a:prstGeom>
              <a:noFill/>
              <a:ln w="28575" algn="ctr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654799" name="Group 15"/>
            <p:cNvGrpSpPr>
              <a:grpSpLocks/>
            </p:cNvGrpSpPr>
            <p:nvPr/>
          </p:nvGrpSpPr>
          <p:grpSpPr bwMode="auto">
            <a:xfrm>
              <a:off x="3360" y="2304"/>
              <a:ext cx="1922" cy="61"/>
              <a:chOff x="3360" y="2304"/>
              <a:chExt cx="1922" cy="61"/>
            </a:xfrm>
          </p:grpSpPr>
          <p:sp>
            <p:nvSpPr>
              <p:cNvPr id="1654800" name="Rectangle 16"/>
              <p:cNvSpPr>
                <a:spLocks noChangeArrowheads="1"/>
              </p:cNvSpPr>
              <p:nvPr/>
            </p:nvSpPr>
            <p:spPr bwMode="auto">
              <a:xfrm>
                <a:off x="3360" y="2304"/>
                <a:ext cx="384" cy="58"/>
              </a:xfrm>
              <a:prstGeom prst="rect">
                <a:avLst/>
              </a:prstGeom>
              <a:noFill/>
              <a:ln w="28575" algn="ctr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4801" name="Rectangle 17"/>
              <p:cNvSpPr>
                <a:spLocks noChangeArrowheads="1"/>
              </p:cNvSpPr>
              <p:nvPr/>
            </p:nvSpPr>
            <p:spPr bwMode="auto">
              <a:xfrm>
                <a:off x="4898" y="2307"/>
                <a:ext cx="384" cy="58"/>
              </a:xfrm>
              <a:prstGeom prst="rect">
                <a:avLst/>
              </a:prstGeom>
              <a:noFill/>
              <a:ln w="28575" algn="ctr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5760-584D-4623-B90D-77FAE28FBBB5}" type="slidenum">
              <a:rPr lang="en-US"/>
              <a:pPr/>
              <a:t>15</a:t>
            </a:fld>
            <a:endParaRPr lang="en-US"/>
          </a:p>
        </p:txBody>
      </p:sp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Bonded structures : Dynamic  measurements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930275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All Si Module</a:t>
            </a:r>
            <a:r>
              <a:rPr lang="en-US" dirty="0">
                <a:sym typeface="Wingdings" pitchFamily="2" charset="2"/>
              </a:rPr>
              <a:t>:</a:t>
            </a:r>
          </a:p>
          <a:p>
            <a:pPr lvl="1">
              <a:buFontTx/>
              <a:buChar char="o"/>
            </a:pP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Bump bonding of chips to the matrix </a:t>
            </a:r>
          </a:p>
          <a:p>
            <a:pPr lvl="1">
              <a:buFontTx/>
              <a:buChar char="o"/>
            </a:pP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2 batches – DCDB &amp; DCDRO    FPGA</a:t>
            </a:r>
            <a:br>
              <a:rPr lang="en-US" dirty="0" smtClean="0">
                <a:solidFill>
                  <a:srgbClr val="00808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8080"/>
                </a:solidFill>
                <a:sym typeface="Wingdings" pitchFamily="2" charset="2"/>
              </a:rPr>
              <a:t>	        DCDB &amp; DHP  new FPGA</a:t>
            </a:r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Alternative : </a:t>
            </a:r>
          </a:p>
          <a:p>
            <a:r>
              <a:rPr lang="en-US" dirty="0" smtClean="0"/>
              <a:t>testing on the probe station </a:t>
            </a:r>
          </a:p>
          <a:p>
            <a:r>
              <a:rPr lang="en-US" dirty="0" smtClean="0"/>
              <a:t>with probe card contacts and an</a:t>
            </a:r>
          </a:p>
          <a:p>
            <a:r>
              <a:rPr lang="en-US" dirty="0" smtClean="0"/>
              <a:t>external switcher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pro </a:t>
            </a:r>
            <a:r>
              <a:rPr lang="en-US" dirty="0" smtClean="0"/>
              <a:t>: fast testing of yield</a:t>
            </a:r>
          </a:p>
          <a:p>
            <a:r>
              <a:rPr lang="en-US" dirty="0" smtClean="0"/>
              <a:t>          non dependant on bump bonding</a:t>
            </a:r>
          </a:p>
          <a:p>
            <a:r>
              <a:rPr lang="en-US" dirty="0" smtClean="0"/>
              <a:t>          experience for final production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con</a:t>
            </a:r>
            <a:r>
              <a:rPr lang="en-US" dirty="0" smtClean="0"/>
              <a:t> : high cost</a:t>
            </a:r>
          </a:p>
          <a:p>
            <a:pPr marL="684213" indent="-684213"/>
            <a:r>
              <a:rPr lang="en-US" dirty="0" smtClean="0"/>
              <a:t>           probe card specific for the layout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probably we can not contact all pads in a single touch down</a:t>
            </a:r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9089" t="8559" r="15799" b="6314"/>
          <a:stretch>
            <a:fillRect/>
          </a:stretch>
        </p:blipFill>
        <p:spPr bwMode="auto">
          <a:xfrm>
            <a:off x="4693081" y="2695575"/>
            <a:ext cx="424815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1957" name="Rectangle 5"/>
          <p:cNvSpPr>
            <a:spLocks noChangeArrowheads="1"/>
          </p:cNvSpPr>
          <p:nvPr/>
        </p:nvSpPr>
        <p:spPr bwMode="auto">
          <a:xfrm>
            <a:off x="4618469" y="4152900"/>
            <a:ext cx="4324350" cy="838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03783" y="1496490"/>
            <a:ext cx="3599451" cy="714814"/>
            <a:chOff x="2177193" y="1416674"/>
            <a:chExt cx="4983866" cy="873158"/>
          </a:xfrm>
        </p:grpSpPr>
        <p:sp>
          <p:nvSpPr>
            <p:cNvPr id="10" name="Rectangle 9"/>
            <p:cNvSpPr/>
            <p:nvPr/>
          </p:nvSpPr>
          <p:spPr bwMode="auto">
            <a:xfrm>
              <a:off x="2516168" y="1951278"/>
              <a:ext cx="4316274" cy="338554"/>
            </a:xfrm>
            <a:prstGeom prst="rect">
              <a:avLst/>
            </a:prstGeom>
            <a:solidFill>
              <a:srgbClr val="00990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Hybrid Board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054616" y="1698362"/>
              <a:ext cx="396000" cy="72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094952" y="1770362"/>
              <a:ext cx="60112" cy="601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215205" y="1770362"/>
              <a:ext cx="60112" cy="601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335459" y="1770362"/>
              <a:ext cx="60112" cy="601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886418" y="1416674"/>
              <a:ext cx="1498689" cy="375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5x SWB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177193" y="2014778"/>
              <a:ext cx="328617" cy="218716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832442" y="2014778"/>
              <a:ext cx="328617" cy="218716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511007" y="1416674"/>
              <a:ext cx="14044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3 x DCD-B  DHP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" name="Group 122"/>
            <p:cNvGrpSpPr/>
            <p:nvPr/>
          </p:nvGrpSpPr>
          <p:grpSpPr>
            <a:xfrm>
              <a:off x="5673316" y="1691060"/>
              <a:ext cx="764830" cy="133417"/>
              <a:chOff x="5784826" y="1828499"/>
              <a:chExt cx="764830" cy="133417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784826" y="1828499"/>
                <a:ext cx="396000" cy="72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225656" y="1828499"/>
                <a:ext cx="324000" cy="72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825162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945415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065669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242323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6353343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6467501" y="1901804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" name="Group 141"/>
            <p:cNvGrpSpPr/>
            <p:nvPr/>
          </p:nvGrpSpPr>
          <p:grpSpPr>
            <a:xfrm>
              <a:off x="6499238" y="1733786"/>
              <a:ext cx="219081" cy="204788"/>
              <a:chOff x="6324624" y="4268799"/>
              <a:chExt cx="292104" cy="25559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rot="5400000" flipH="1" flipV="1">
                <a:off x="6288111" y="4305312"/>
                <a:ext cx="146052" cy="73026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6397650" y="4268799"/>
                <a:ext cx="98400" cy="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rot="16200000" flipH="1">
                <a:off x="6428594" y="4336254"/>
                <a:ext cx="255590" cy="120679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" name="Group 145"/>
            <p:cNvGrpSpPr/>
            <p:nvPr/>
          </p:nvGrpSpPr>
          <p:grpSpPr>
            <a:xfrm flipH="1">
              <a:off x="2683806" y="1748431"/>
              <a:ext cx="237483" cy="204788"/>
              <a:chOff x="6324624" y="4268799"/>
              <a:chExt cx="292104" cy="255590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 rot="5400000" flipH="1" flipV="1">
                <a:off x="6288111" y="4305312"/>
                <a:ext cx="146052" cy="73026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6397650" y="4268799"/>
                <a:ext cx="98400" cy="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16200000" flipH="1">
                <a:off x="6428594" y="4336254"/>
                <a:ext cx="255590" cy="120679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Rectangle 24"/>
            <p:cNvSpPr/>
            <p:nvPr/>
          </p:nvSpPr>
          <p:spPr bwMode="auto">
            <a:xfrm>
              <a:off x="2828712" y="1836180"/>
              <a:ext cx="3780000" cy="108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5760-584D-4623-B90D-77FAE28FBBB5}" type="slidenum">
              <a:rPr lang="en-US"/>
              <a:pPr/>
              <a:t>16</a:t>
            </a:fld>
            <a:endParaRPr lang="en-US"/>
          </a:p>
        </p:txBody>
      </p:sp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Bonded structures : Dynamic  measurements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93027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Mini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matrices:</a:t>
            </a:r>
          </a:p>
          <a:p>
            <a:pPr lvl="1">
              <a:buFontTx/>
              <a:buChar char="o"/>
            </a:pPr>
            <a:r>
              <a:rPr lang="en-US" dirty="0">
                <a:sym typeface="Wingdings" pitchFamily="2" charset="2"/>
              </a:rPr>
              <a:t>4 structures on 5x5 mm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 chip different channel length same other geometry</a:t>
            </a:r>
          </a:p>
          <a:p>
            <a:pPr lvl="1">
              <a:buFontTx/>
              <a:buChar char="o"/>
            </a:pPr>
            <a:r>
              <a:rPr lang="en-US" dirty="0" smtClean="0">
                <a:sym typeface="Wingdings" pitchFamily="2" charset="2"/>
              </a:rPr>
              <a:t>System ready </a:t>
            </a:r>
            <a:endParaRPr lang="en-US" dirty="0">
              <a:sym typeface="Wingdings" pitchFamily="2" charset="2"/>
            </a:endParaRPr>
          </a:p>
          <a:p>
            <a:pPr lvl="1">
              <a:buFontTx/>
              <a:buChar char="o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Single pixel setup</a:t>
            </a:r>
          </a:p>
          <a:p>
            <a:pPr lvl="1">
              <a:buFontTx/>
              <a:buChar char="o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System ready </a:t>
            </a:r>
          </a:p>
          <a:p>
            <a:pPr lvl="1">
              <a:buFontTx/>
              <a:buChar char="o"/>
            </a:pPr>
            <a:endParaRPr lang="en-US" dirty="0"/>
          </a:p>
          <a:p>
            <a:endParaRPr lang="en-US" dirty="0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9089" t="8559" r="15799" b="6314"/>
          <a:stretch>
            <a:fillRect/>
          </a:stretch>
        </p:blipFill>
        <p:spPr bwMode="auto">
          <a:xfrm>
            <a:off x="4429125" y="2695575"/>
            <a:ext cx="424815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61958" name="Group 6"/>
          <p:cNvGrpSpPr>
            <a:grpSpLocks/>
          </p:cNvGrpSpPr>
          <p:nvPr/>
        </p:nvGrpSpPr>
        <p:grpSpPr bwMode="auto">
          <a:xfrm>
            <a:off x="5040313" y="4000500"/>
            <a:ext cx="3054350" cy="152400"/>
            <a:chOff x="3360" y="1680"/>
            <a:chExt cx="1924" cy="96"/>
          </a:xfrm>
        </p:grpSpPr>
        <p:sp>
          <p:nvSpPr>
            <p:cNvPr id="1661959" name="Rectangle 7"/>
            <p:cNvSpPr>
              <a:spLocks noChangeArrowheads="1"/>
            </p:cNvSpPr>
            <p:nvPr/>
          </p:nvSpPr>
          <p:spPr bwMode="auto">
            <a:xfrm>
              <a:off x="3360" y="1682"/>
              <a:ext cx="175" cy="94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1960" name="Rectangle 8"/>
            <p:cNvSpPr>
              <a:spLocks noChangeArrowheads="1"/>
            </p:cNvSpPr>
            <p:nvPr/>
          </p:nvSpPr>
          <p:spPr bwMode="auto">
            <a:xfrm>
              <a:off x="4118" y="1680"/>
              <a:ext cx="391" cy="92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61961" name="Rectangle 9"/>
            <p:cNvSpPr>
              <a:spLocks noChangeArrowheads="1"/>
            </p:cNvSpPr>
            <p:nvPr/>
          </p:nvSpPr>
          <p:spPr bwMode="auto">
            <a:xfrm>
              <a:off x="5088" y="1680"/>
              <a:ext cx="196" cy="92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61962" name="Group 10"/>
          <p:cNvGrpSpPr>
            <a:grpSpLocks/>
          </p:cNvGrpSpPr>
          <p:nvPr/>
        </p:nvGrpSpPr>
        <p:grpSpPr bwMode="auto">
          <a:xfrm>
            <a:off x="5199063" y="2928938"/>
            <a:ext cx="2744787" cy="2840037"/>
            <a:chOff x="3460" y="1005"/>
            <a:chExt cx="1729" cy="1789"/>
          </a:xfrm>
        </p:grpSpPr>
        <p:grpSp>
          <p:nvGrpSpPr>
            <p:cNvPr id="1661963" name="Group 11"/>
            <p:cNvGrpSpPr>
              <a:grpSpLocks/>
            </p:cNvGrpSpPr>
            <p:nvPr/>
          </p:nvGrpSpPr>
          <p:grpSpPr bwMode="auto">
            <a:xfrm>
              <a:off x="3933" y="1005"/>
              <a:ext cx="1256" cy="1789"/>
              <a:chOff x="3933" y="1005"/>
              <a:chExt cx="1256" cy="1789"/>
            </a:xfrm>
          </p:grpSpPr>
          <p:sp>
            <p:nvSpPr>
              <p:cNvPr id="1661964" name="Rectangle 12"/>
              <p:cNvSpPr>
                <a:spLocks noChangeArrowheads="1"/>
              </p:cNvSpPr>
              <p:nvPr/>
            </p:nvSpPr>
            <p:spPr bwMode="auto">
              <a:xfrm>
                <a:off x="3933" y="1005"/>
                <a:ext cx="576" cy="68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1965" name="Rectangle 13"/>
              <p:cNvSpPr>
                <a:spLocks noChangeArrowheads="1"/>
              </p:cNvSpPr>
              <p:nvPr/>
            </p:nvSpPr>
            <p:spPr bwMode="auto">
              <a:xfrm>
                <a:off x="4890" y="1088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1966" name="Rectangle 14"/>
              <p:cNvSpPr>
                <a:spLocks noChangeArrowheads="1"/>
              </p:cNvSpPr>
              <p:nvPr/>
            </p:nvSpPr>
            <p:spPr bwMode="auto">
              <a:xfrm>
                <a:off x="5078" y="1251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1967" name="Rectangle 15"/>
              <p:cNvSpPr>
                <a:spLocks noChangeArrowheads="1"/>
              </p:cNvSpPr>
              <p:nvPr/>
            </p:nvSpPr>
            <p:spPr bwMode="auto">
              <a:xfrm>
                <a:off x="5088" y="2725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661968" name="Rectangle 16"/>
            <p:cNvSpPr>
              <a:spLocks noChangeArrowheads="1"/>
            </p:cNvSpPr>
            <p:nvPr/>
          </p:nvSpPr>
          <p:spPr bwMode="auto">
            <a:xfrm>
              <a:off x="3460" y="2717"/>
              <a:ext cx="75" cy="7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6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6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6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schedule for the test system with DCDB/DCDRO  ???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  is back  </a:t>
            </a:r>
            <a:r>
              <a:rPr lang="en-US" dirty="0" smtClean="0">
                <a:sym typeface="Wingdings" pitchFamily="2" charset="2"/>
              </a:rPr>
              <a:t> testing  adapter boards  are needed –&gt; July 2010</a:t>
            </a:r>
          </a:p>
          <a:p>
            <a:r>
              <a:rPr lang="en-US" dirty="0" smtClean="0">
                <a:sym typeface="Wingdings" pitchFamily="2" charset="2"/>
              </a:rPr>
              <a:t>DCDB/DCDRO  waiting for hybrid</a:t>
            </a:r>
          </a:p>
          <a:p>
            <a:r>
              <a:rPr lang="en-US" dirty="0" smtClean="0">
                <a:sym typeface="Wingdings" pitchFamily="2" charset="2"/>
              </a:rPr>
              <a:t>Hybrid for DCDB/DCDRO   ready till mid </a:t>
            </a:r>
            <a:r>
              <a:rPr lang="en-US" dirty="0" smtClean="0">
                <a:sym typeface="Wingdings" pitchFamily="2" charset="2"/>
              </a:rPr>
              <a:t>Jun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2010</a:t>
            </a:r>
          </a:p>
          <a:p>
            <a:r>
              <a:rPr lang="en-US" dirty="0" smtClean="0">
                <a:sym typeface="Wingdings" pitchFamily="2" charset="2"/>
              </a:rPr>
              <a:t>Firmware and DAQ changes Jun 2010 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PXD5 matrix  - debugging  and testing of the system </a:t>
            </a:r>
          </a:p>
          <a:p>
            <a:r>
              <a:rPr lang="en-US" dirty="0" smtClean="0">
                <a:sym typeface="Wingdings" pitchFamily="2" charset="2"/>
              </a:rPr>
              <a:t>September /October preparations/changes for PXD6 matrix </a:t>
            </a:r>
          </a:p>
          <a:p>
            <a:r>
              <a:rPr lang="en-US" dirty="0" smtClean="0">
                <a:sym typeface="Wingdings" pitchFamily="2" charset="2"/>
              </a:rPr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Jelena Ninkovic, MPI Halbleiterlabor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9B638D-180D-4451-85EB-CC60B4EC083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 schedule PXD6 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wafer tests in July or August – before backside processing </a:t>
            </a:r>
          </a:p>
          <a:p>
            <a:pPr indent="-69850" eaLnBrk="1" hangingPunct="1">
              <a:buFont typeface="Arial" pitchFamily="34" charset="0"/>
              <a:buChar char="•"/>
            </a:pPr>
            <a:r>
              <a:rPr lang="en-US" dirty="0" smtClean="0"/>
              <a:t>	punch trough biasing</a:t>
            </a:r>
          </a:p>
          <a:p>
            <a:pPr indent="-69850" eaLnBrk="1" hangingPunct="1">
              <a:buFont typeface="Arial" pitchFamily="34" charset="0"/>
              <a:buChar char="•"/>
            </a:pPr>
            <a:r>
              <a:rPr lang="en-US" dirty="0" smtClean="0"/>
              <a:t>	yield of double metal process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Full wafer tests by end September/October – fully processed wafers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  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785018" y="3862834"/>
            <a:ext cx="8048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wafer</a:t>
            </a:r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1758926" y="4091434"/>
            <a:ext cx="1704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521051" y="3867597"/>
            <a:ext cx="14970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Clean room</a:t>
            </a:r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>
            <a:off x="5133951" y="4081909"/>
            <a:ext cx="166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6761138" y="3862834"/>
            <a:ext cx="159543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Diced wafer </a:t>
            </a:r>
          </a:p>
        </p:txBody>
      </p:sp>
      <p:sp>
        <p:nvSpPr>
          <p:cNvPr id="14350" name="Text Box 13"/>
          <p:cNvSpPr txBox="1">
            <a:spLocks noChangeArrowheads="1"/>
          </p:cNvSpPr>
          <p:nvPr/>
        </p:nvSpPr>
        <p:spPr bwMode="auto">
          <a:xfrm>
            <a:off x="5503838" y="3777109"/>
            <a:ext cx="992188" cy="623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1-2 weeks</a:t>
            </a:r>
          </a:p>
          <a:p>
            <a:endParaRPr lang="en-US"/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2098651" y="3777109"/>
            <a:ext cx="83502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 weeks</a:t>
            </a:r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7378676" y="4264472"/>
            <a:ext cx="0" cy="1589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6380138" y="4796284"/>
            <a:ext cx="83502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Bonding</a:t>
            </a: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7719988" y="4796284"/>
            <a:ext cx="696913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1week</a:t>
            </a:r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6543651" y="6017072"/>
            <a:ext cx="19177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First test hybrid</a:t>
            </a:r>
          </a:p>
        </p:txBody>
      </p:sp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1590651" y="4112072"/>
            <a:ext cx="181927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static measurements</a:t>
            </a: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54613" y="4104134"/>
            <a:ext cx="1189038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wafer cutting</a:t>
            </a:r>
          </a:p>
        </p:txBody>
      </p:sp>
      <p:sp>
        <p:nvSpPr>
          <p:cNvPr id="14358" name="TextBox 21"/>
          <p:cNvSpPr txBox="1">
            <a:spLocks noChangeArrowheads="1"/>
          </p:cNvSpPr>
          <p:nvPr/>
        </p:nvSpPr>
        <p:spPr bwMode="auto">
          <a:xfrm>
            <a:off x="923901" y="5101084"/>
            <a:ext cx="4972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 month from the production end till first hybrid test!!!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6" y="1493838"/>
            <a:ext cx="8229600" cy="4525962"/>
          </a:xfrm>
        </p:spPr>
        <p:txBody>
          <a:bodyPr/>
          <a:lstStyle/>
          <a:p>
            <a:r>
              <a:rPr lang="en-US" dirty="0" smtClean="0"/>
              <a:t>Milestones: </a:t>
            </a:r>
          </a:p>
          <a:p>
            <a:r>
              <a:rPr lang="en-US" dirty="0" smtClean="0"/>
              <a:t>	1.  Testing of DCDB/DCDRO  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 PROBLEMS</a:t>
            </a:r>
            <a:r>
              <a:rPr lang="en-US" dirty="0" smtClean="0"/>
              <a:t>	</a:t>
            </a:r>
          </a:p>
          <a:p>
            <a:pPr marL="969963" indent="120650">
              <a:buFont typeface="Arial" pitchFamily="34" charset="0"/>
              <a:buChar char="•"/>
            </a:pPr>
            <a:r>
              <a:rPr lang="en-US" dirty="0" smtClean="0"/>
              <a:t>Use S3Bsystem for PXD6</a:t>
            </a:r>
          </a:p>
          <a:p>
            <a:pPr marL="1325563" lvl="1" indent="120650">
              <a:buFont typeface="Arial" pitchFamily="34" charset="0"/>
              <a:buChar char="•"/>
            </a:pPr>
            <a:r>
              <a:rPr lang="en-US" dirty="0" smtClean="0"/>
              <a:t>New hybrid with SWB</a:t>
            </a:r>
          </a:p>
          <a:p>
            <a:pPr marL="1325563" lvl="1" indent="120650">
              <a:buFont typeface="Arial" pitchFamily="34" charset="0"/>
              <a:buChar char="•"/>
            </a:pPr>
            <a:r>
              <a:rPr lang="en-US" dirty="0" smtClean="0"/>
              <a:t>Modification of FPGA</a:t>
            </a:r>
          </a:p>
          <a:p>
            <a:pPr marL="1325563" lvl="1" indent="120650"/>
            <a:endParaRPr lang="en-US" dirty="0" smtClean="0"/>
          </a:p>
          <a:p>
            <a:pPr marL="969963" indent="120650">
              <a:buFont typeface="Arial" pitchFamily="34" charset="0"/>
              <a:buChar char="•"/>
            </a:pPr>
            <a:endParaRPr lang="en-US" dirty="0" smtClean="0"/>
          </a:p>
          <a:p>
            <a:pPr marL="969963" indent="120650">
              <a:buFont typeface="Arial" pitchFamily="34" charset="0"/>
              <a:buChar char="•"/>
            </a:pPr>
            <a:endParaRPr lang="en-US" dirty="0" smtClean="0"/>
          </a:p>
          <a:p>
            <a:pPr marL="969963" indent="120650">
              <a:buFont typeface="Arial" pitchFamily="34" charset="0"/>
              <a:buChar char="•"/>
            </a:pPr>
            <a:endParaRPr lang="en-US" dirty="0" smtClean="0"/>
          </a:p>
          <a:p>
            <a:pPr marL="803275" indent="0"/>
            <a:r>
              <a:rPr lang="en-US" dirty="0" smtClean="0"/>
              <a:t>2. PXD6 production </a:t>
            </a:r>
          </a:p>
          <a:p>
            <a:pPr marL="969963" indent="120650"/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urved Right Arrow 8"/>
          <p:cNvSpPr/>
          <p:nvPr/>
        </p:nvSpPr>
        <p:spPr bwMode="auto">
          <a:xfrm>
            <a:off x="509859" y="2115239"/>
            <a:ext cx="484742" cy="1002534"/>
          </a:xfrm>
          <a:prstGeom prst="curved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8213" y="3028326"/>
            <a:ext cx="36116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Use reference thick wafers to have higher signal </a:t>
            </a:r>
          </a:p>
          <a:p>
            <a:r>
              <a:rPr lang="en-US" sz="1800" dirty="0" smtClean="0"/>
              <a:t>Thin wafers with CURO still fine but at the limit </a:t>
            </a:r>
            <a:endParaRPr lang="en-US" sz="1800" dirty="0"/>
          </a:p>
        </p:txBody>
      </p:sp>
      <p:sp>
        <p:nvSpPr>
          <p:cNvPr id="15" name="Down Arrow 14"/>
          <p:cNvSpPr/>
          <p:nvPr/>
        </p:nvSpPr>
        <p:spPr bwMode="auto">
          <a:xfrm>
            <a:off x="7127193" y="4519317"/>
            <a:ext cx="393106" cy="478565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536475" y="3175575"/>
            <a:ext cx="632389" cy="365760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8864" y="5165433"/>
            <a:ext cx="3801041" cy="646331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Labtest</a:t>
            </a:r>
            <a:r>
              <a:rPr lang="en-US" sz="1800" dirty="0" smtClean="0"/>
              <a:t> S3B read out system for </a:t>
            </a:r>
            <a:br>
              <a:rPr lang="en-US" sz="1800" dirty="0" smtClean="0"/>
            </a:br>
            <a:r>
              <a:rPr lang="en-US" sz="1800" dirty="0" smtClean="0"/>
              <a:t>PXD6 </a:t>
            </a:r>
            <a:r>
              <a:rPr lang="en-US" sz="1800" dirty="0" err="1" smtClean="0"/>
              <a:t>BelleII</a:t>
            </a:r>
            <a:r>
              <a:rPr lang="en-US" sz="1800" dirty="0" smtClean="0"/>
              <a:t> and ILC type matrices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PXD6  - testing plans 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What do we want to learn from PXD6?</a:t>
            </a:r>
          </a:p>
          <a:p>
            <a:pPr algn="l"/>
            <a:r>
              <a:rPr lang="en-US" dirty="0" smtClean="0"/>
              <a:t>Wafer level testing </a:t>
            </a:r>
          </a:p>
          <a:p>
            <a:pPr algn="l"/>
            <a:r>
              <a:rPr lang="en-US" dirty="0" smtClean="0"/>
              <a:t>Dynamic testing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Hybrid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638925"/>
            <a:ext cx="914400" cy="219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7D9278-58D6-454C-80D1-97B241B21D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Jelena Ninkovic, MPI Halbleiterlabor</a:t>
            </a:r>
            <a:endParaRPr lang="de-DE" dirty="0"/>
          </a:p>
        </p:txBody>
      </p:sp>
      <p:sp>
        <p:nvSpPr>
          <p:cNvPr id="70" name="Rectangle 69"/>
          <p:cNvSpPr/>
          <p:nvPr/>
        </p:nvSpPr>
        <p:spPr bwMode="auto">
          <a:xfrm>
            <a:off x="3858301" y="3179261"/>
            <a:ext cx="1459971" cy="338554"/>
          </a:xfrm>
          <a:prstGeom prst="rect">
            <a:avLst/>
          </a:prstGeom>
          <a:solidFill>
            <a:srgbClr val="00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Matrix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Board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 rot="16200000">
            <a:off x="3925777" y="3527267"/>
            <a:ext cx="251425" cy="20565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 rot="16200000">
            <a:off x="5021152" y="3527267"/>
            <a:ext cx="251425" cy="20565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858301" y="3165827"/>
            <a:ext cx="1459971" cy="338554"/>
          </a:xfrm>
          <a:prstGeom prst="rect">
            <a:avLst/>
          </a:prstGeom>
          <a:solidFill>
            <a:srgbClr val="00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Debug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Board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 rot="16200000">
            <a:off x="3925777" y="3513833"/>
            <a:ext cx="251425" cy="20565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 rot="16200000">
            <a:off x="5021152" y="3513833"/>
            <a:ext cx="251425" cy="20565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 bwMode="auto">
          <a:xfrm>
            <a:off x="5564843" y="2441886"/>
            <a:ext cx="35791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To measure the signals of SWB and inject currents for testing DCD-B/DCDRO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 rot="16200000">
            <a:off x="4815498" y="2923835"/>
            <a:ext cx="251425" cy="20565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 rot="16200000">
            <a:off x="4131432" y="2923834"/>
            <a:ext cx="251425" cy="20565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 bwMode="auto">
          <a:xfrm>
            <a:off x="792647" y="2938494"/>
            <a:ext cx="2149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Pin Header Connectors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0" name="Straight Arrow Connector 79"/>
          <p:cNvCxnSpPr>
            <a:stCxn id="79" idx="3"/>
            <a:endCxn id="78" idx="0"/>
          </p:cNvCxnSpPr>
          <p:nvPr/>
        </p:nvCxnSpPr>
        <p:spPr bwMode="auto">
          <a:xfrm flipV="1">
            <a:off x="2941942" y="3026661"/>
            <a:ext cx="1212376" cy="8111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1" name="TextBox 120"/>
          <p:cNvSpPr txBox="1"/>
          <p:nvPr/>
        </p:nvSpPr>
        <p:spPr bwMode="auto">
          <a:xfrm>
            <a:off x="813403" y="1125718"/>
            <a:ext cx="6102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All-Silicon Module &amp; Bump Bond Matrix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177193" y="1416674"/>
            <a:ext cx="4983866" cy="873158"/>
            <a:chOff x="2177193" y="1416674"/>
            <a:chExt cx="4983866" cy="873158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516168" y="1951278"/>
              <a:ext cx="4316274" cy="338554"/>
            </a:xfrm>
            <a:prstGeom prst="rect">
              <a:avLst/>
            </a:prstGeom>
            <a:solidFill>
              <a:srgbClr val="00990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  <a:cs typeface="Calibri" pitchFamily="34" charset="0"/>
                </a:rPr>
                <a:t>Hybrid Board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054616" y="1698362"/>
              <a:ext cx="396000" cy="72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3094952" y="1770362"/>
              <a:ext cx="60112" cy="601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3215205" y="1770362"/>
              <a:ext cx="60112" cy="601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3335459" y="1770362"/>
              <a:ext cx="60112" cy="601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2886418" y="1416674"/>
              <a:ext cx="9606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5x SWB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177193" y="2014778"/>
              <a:ext cx="328617" cy="218716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832442" y="2014778"/>
              <a:ext cx="328617" cy="218716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 bwMode="auto">
            <a:xfrm>
              <a:off x="5511007" y="1416674"/>
              <a:ext cx="14044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dirty="0" smtClean="0">
                  <a:latin typeface="Calibri" pitchFamily="34" charset="0"/>
                  <a:cs typeface="Calibri" pitchFamily="34" charset="0"/>
                </a:rPr>
                <a:t>3 x DCD-B  DHP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122"/>
            <p:cNvGrpSpPr/>
            <p:nvPr/>
          </p:nvGrpSpPr>
          <p:grpSpPr>
            <a:xfrm>
              <a:off x="5673316" y="1691060"/>
              <a:ext cx="764830" cy="133417"/>
              <a:chOff x="5784826" y="1828499"/>
              <a:chExt cx="764830" cy="133417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5784826" y="1828499"/>
                <a:ext cx="396000" cy="72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6225656" y="1828499"/>
                <a:ext cx="324000" cy="72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5825162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5945415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6065669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6242323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6353343" y="1900499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6467501" y="1901804"/>
                <a:ext cx="60112" cy="601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Group 141"/>
            <p:cNvGrpSpPr/>
            <p:nvPr/>
          </p:nvGrpSpPr>
          <p:grpSpPr>
            <a:xfrm>
              <a:off x="6499173" y="1733786"/>
              <a:ext cx="219078" cy="204788"/>
              <a:chOff x="6324624" y="4268799"/>
              <a:chExt cx="292104" cy="255590"/>
            </a:xfrm>
          </p:grpSpPr>
          <p:cxnSp>
            <p:nvCxnSpPr>
              <p:cNvPr id="143" name="Straight Connector 142"/>
              <p:cNvCxnSpPr/>
              <p:nvPr/>
            </p:nvCxnSpPr>
            <p:spPr bwMode="auto">
              <a:xfrm rot="5400000" flipH="1" flipV="1">
                <a:off x="6288111" y="4305312"/>
                <a:ext cx="146052" cy="73026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6397650" y="4268799"/>
                <a:ext cx="98400" cy="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rot="16200000" flipH="1">
                <a:off x="6428594" y="4336254"/>
                <a:ext cx="255590" cy="120679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145"/>
            <p:cNvGrpSpPr/>
            <p:nvPr/>
          </p:nvGrpSpPr>
          <p:grpSpPr>
            <a:xfrm flipH="1">
              <a:off x="2683830" y="1748414"/>
              <a:ext cx="237482" cy="204787"/>
              <a:chOff x="6324624" y="4268799"/>
              <a:chExt cx="292104" cy="255590"/>
            </a:xfrm>
          </p:grpSpPr>
          <p:cxnSp>
            <p:nvCxnSpPr>
              <p:cNvPr id="147" name="Straight Connector 146"/>
              <p:cNvCxnSpPr/>
              <p:nvPr/>
            </p:nvCxnSpPr>
            <p:spPr bwMode="auto">
              <a:xfrm rot="5400000" flipH="1" flipV="1">
                <a:off x="6288111" y="4305312"/>
                <a:ext cx="146052" cy="73026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6397650" y="4268799"/>
                <a:ext cx="98400" cy="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rot="16200000" flipH="1">
                <a:off x="6428594" y="4336254"/>
                <a:ext cx="255590" cy="120679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3" name="Rectangle 102"/>
            <p:cNvSpPr/>
            <p:nvPr/>
          </p:nvSpPr>
          <p:spPr bwMode="auto">
            <a:xfrm>
              <a:off x="2828712" y="1836180"/>
              <a:ext cx="3780000" cy="108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2526526" y="5100838"/>
            <a:ext cx="4316274" cy="338554"/>
          </a:xfrm>
          <a:prstGeom prst="rect">
            <a:avLst/>
          </a:prstGeom>
          <a:solidFill>
            <a:srgbClr val="00990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Hybrid Board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686754" y="5562428"/>
            <a:ext cx="34572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SAMTEC ST/SS  connector series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High pin count, Low profile 3mm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ST4-50-3.00-L-D-P-TR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SS4-50-3.00-L-D-K-TR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7079" y="5100838"/>
            <a:ext cx="1580472" cy="338554"/>
          </a:xfrm>
          <a:prstGeom prst="rect">
            <a:avLst/>
          </a:prstGeom>
          <a:solidFill>
            <a:srgbClr val="00990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FPGA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Board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71417" y="5095279"/>
            <a:ext cx="1580472" cy="338554"/>
          </a:xfrm>
          <a:prstGeom prst="rect">
            <a:avLst/>
          </a:prstGeom>
          <a:solidFill>
            <a:srgbClr val="009900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Power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87551" y="5168305"/>
            <a:ext cx="328617" cy="21871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858301" y="4524292"/>
            <a:ext cx="1459971" cy="338554"/>
          </a:xfrm>
          <a:prstGeom prst="rect">
            <a:avLst/>
          </a:prstGeom>
          <a:solidFill>
            <a:srgbClr val="00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Matrix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Board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842800" y="5168305"/>
            <a:ext cx="328617" cy="21871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V="1">
            <a:off x="5228711" y="5066284"/>
            <a:ext cx="503661" cy="48862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oup 39"/>
          <p:cNvGrpSpPr/>
          <p:nvPr/>
        </p:nvGrpSpPr>
        <p:grpSpPr>
          <a:xfrm>
            <a:off x="6441157" y="4887314"/>
            <a:ext cx="219078" cy="204788"/>
            <a:chOff x="6324624" y="4268799"/>
            <a:chExt cx="292104" cy="255590"/>
          </a:xfrm>
        </p:grpSpPr>
        <p:cxnSp>
          <p:nvCxnSpPr>
            <p:cNvPr id="33" name="Straight Connector 32"/>
            <p:cNvCxnSpPr/>
            <p:nvPr/>
          </p:nvCxnSpPr>
          <p:spPr bwMode="auto">
            <a:xfrm rot="5400000" flipH="1" flipV="1">
              <a:off x="6288111" y="4305312"/>
              <a:ext cx="146052" cy="7302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6397650" y="4268799"/>
              <a:ext cx="984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6428594" y="4336254"/>
              <a:ext cx="255590" cy="12067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40"/>
          <p:cNvGrpSpPr/>
          <p:nvPr/>
        </p:nvGrpSpPr>
        <p:grpSpPr>
          <a:xfrm flipH="1">
            <a:off x="5564844" y="4887314"/>
            <a:ext cx="237482" cy="204787"/>
            <a:chOff x="6324624" y="4268799"/>
            <a:chExt cx="292104" cy="255590"/>
          </a:xfrm>
        </p:grpSpPr>
        <p:cxnSp>
          <p:nvCxnSpPr>
            <p:cNvPr id="42" name="Straight Connector 41"/>
            <p:cNvCxnSpPr/>
            <p:nvPr/>
          </p:nvCxnSpPr>
          <p:spPr bwMode="auto">
            <a:xfrm rot="5400000" flipH="1" flipV="1">
              <a:off x="6288111" y="4305312"/>
              <a:ext cx="146052" cy="7302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397650" y="4268799"/>
              <a:ext cx="984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6200000" flipH="1">
              <a:off x="6428594" y="4336254"/>
              <a:ext cx="255590" cy="12067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Rectangle 44"/>
          <p:cNvSpPr/>
          <p:nvPr/>
        </p:nvSpPr>
        <p:spPr bwMode="auto">
          <a:xfrm>
            <a:off x="5795184" y="4845383"/>
            <a:ext cx="396000" cy="72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236014" y="4845383"/>
            <a:ext cx="198000" cy="72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835520" y="4917383"/>
            <a:ext cx="60112" cy="601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955773" y="4917383"/>
            <a:ext cx="60112" cy="601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076027" y="4917383"/>
            <a:ext cx="60112" cy="601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252681" y="4917383"/>
            <a:ext cx="60112" cy="601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6363701" y="4917383"/>
            <a:ext cx="60112" cy="601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16200000">
            <a:off x="3925777" y="4872298"/>
            <a:ext cx="251425" cy="20565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5021152" y="4872298"/>
            <a:ext cx="251425" cy="205654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52"/>
          <p:cNvGrpSpPr/>
          <p:nvPr/>
        </p:nvGrpSpPr>
        <p:grpSpPr>
          <a:xfrm>
            <a:off x="3580772" y="4889853"/>
            <a:ext cx="219078" cy="204788"/>
            <a:chOff x="6324624" y="4268799"/>
            <a:chExt cx="292104" cy="255590"/>
          </a:xfrm>
        </p:grpSpPr>
        <p:cxnSp>
          <p:nvCxnSpPr>
            <p:cNvPr id="54" name="Straight Connector 53"/>
            <p:cNvCxnSpPr/>
            <p:nvPr/>
          </p:nvCxnSpPr>
          <p:spPr bwMode="auto">
            <a:xfrm rot="5400000" flipH="1" flipV="1">
              <a:off x="6288111" y="4305312"/>
              <a:ext cx="146052" cy="7302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6397650" y="4268799"/>
              <a:ext cx="984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6428594" y="4336254"/>
              <a:ext cx="255590" cy="12067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56"/>
          <p:cNvGrpSpPr/>
          <p:nvPr/>
        </p:nvGrpSpPr>
        <p:grpSpPr>
          <a:xfrm flipH="1">
            <a:off x="2704459" y="4889853"/>
            <a:ext cx="237482" cy="204787"/>
            <a:chOff x="6324624" y="4268799"/>
            <a:chExt cx="292104" cy="255590"/>
          </a:xfrm>
        </p:grpSpPr>
        <p:cxnSp>
          <p:nvCxnSpPr>
            <p:cNvPr id="58" name="Straight Connector 57"/>
            <p:cNvCxnSpPr/>
            <p:nvPr/>
          </p:nvCxnSpPr>
          <p:spPr bwMode="auto">
            <a:xfrm rot="5400000" flipH="1" flipV="1">
              <a:off x="6288111" y="4305312"/>
              <a:ext cx="146052" cy="7302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6397650" y="4268799"/>
              <a:ext cx="984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16200000" flipH="1">
              <a:off x="6428594" y="4336254"/>
              <a:ext cx="255590" cy="12067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Rectangle 60"/>
          <p:cNvSpPr/>
          <p:nvPr/>
        </p:nvSpPr>
        <p:spPr bwMode="auto">
          <a:xfrm>
            <a:off x="3064974" y="4847922"/>
            <a:ext cx="396000" cy="72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3105310" y="4919922"/>
            <a:ext cx="60112" cy="601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225563" y="4919922"/>
            <a:ext cx="60112" cy="601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345817" y="4919922"/>
            <a:ext cx="60112" cy="601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2968506" y="4524292"/>
            <a:ext cx="6670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SWB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5592809" y="4524292"/>
            <a:ext cx="14044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DCD-B/DCDRO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51"/>
          <p:cNvGrpSpPr/>
          <p:nvPr/>
        </p:nvGrpSpPr>
        <p:grpSpPr>
          <a:xfrm>
            <a:off x="4880142" y="4319504"/>
            <a:ext cx="219078" cy="204788"/>
            <a:chOff x="6324624" y="4268799"/>
            <a:chExt cx="292104" cy="255590"/>
          </a:xfrm>
        </p:grpSpPr>
        <p:cxnSp>
          <p:nvCxnSpPr>
            <p:cNvPr id="153" name="Straight Connector 152"/>
            <p:cNvCxnSpPr/>
            <p:nvPr/>
          </p:nvCxnSpPr>
          <p:spPr bwMode="auto">
            <a:xfrm rot="5400000" flipH="1" flipV="1">
              <a:off x="6288111" y="4305312"/>
              <a:ext cx="146052" cy="7302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6397650" y="4268799"/>
              <a:ext cx="984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6428594" y="4336254"/>
              <a:ext cx="255590" cy="12067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155"/>
          <p:cNvGrpSpPr/>
          <p:nvPr/>
        </p:nvGrpSpPr>
        <p:grpSpPr>
          <a:xfrm flipH="1">
            <a:off x="4065748" y="4319504"/>
            <a:ext cx="237482" cy="204787"/>
            <a:chOff x="6324624" y="4268799"/>
            <a:chExt cx="292104" cy="255590"/>
          </a:xfrm>
        </p:grpSpPr>
        <p:cxnSp>
          <p:nvCxnSpPr>
            <p:cNvPr id="157" name="Straight Connector 156"/>
            <p:cNvCxnSpPr/>
            <p:nvPr/>
          </p:nvCxnSpPr>
          <p:spPr bwMode="auto">
            <a:xfrm rot="5400000" flipH="1" flipV="1">
              <a:off x="6288111" y="4305312"/>
              <a:ext cx="146052" cy="7302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6397650" y="4268799"/>
              <a:ext cx="98400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rot="16200000" flipH="1">
              <a:off x="6428594" y="4336254"/>
              <a:ext cx="255590" cy="12067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1" name="Rectangle 150"/>
          <p:cNvSpPr/>
          <p:nvPr/>
        </p:nvSpPr>
        <p:spPr bwMode="auto">
          <a:xfrm>
            <a:off x="4231203" y="4415391"/>
            <a:ext cx="720000" cy="108000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686755" y="4983201"/>
            <a:ext cx="864000" cy="108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826370" y="4985740"/>
            <a:ext cx="864000" cy="108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 bwMode="auto">
          <a:xfrm>
            <a:off x="4338901" y="4107614"/>
            <a:ext cx="6670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PXD6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Date Placeholder 1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to learn from PXD6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lvl="1" indent="-812800">
              <a:buFont typeface="+mj-lt"/>
              <a:buAutoNum type="arabicPeriod"/>
            </a:pPr>
            <a:r>
              <a:rPr lang="en-US" sz="1800" dirty="0" smtClean="0"/>
              <a:t>Back side contact or punch trough via front side </a:t>
            </a:r>
          </a:p>
          <a:p>
            <a:pPr marL="812800" lvl="1" indent="-812800">
              <a:buFont typeface="+mj-lt"/>
              <a:buAutoNum type="arabicPeriod"/>
            </a:pPr>
            <a:endParaRPr lang="en-US" sz="1800" dirty="0" smtClean="0"/>
          </a:p>
          <a:p>
            <a:pPr marL="812800" lvl="1" indent="-812800">
              <a:buFont typeface="+mj-lt"/>
              <a:buAutoNum type="arabicPeriod"/>
            </a:pPr>
            <a:r>
              <a:rPr lang="en-US" sz="1800" dirty="0" smtClean="0"/>
              <a:t>Select preferred design</a:t>
            </a:r>
          </a:p>
          <a:p>
            <a:pPr marL="1168400" lvl="2" indent="-812800">
              <a:buFont typeface="Arial" pitchFamily="34" charset="0"/>
              <a:buChar char="•"/>
            </a:pPr>
            <a:r>
              <a:rPr lang="en-US" sz="1600" dirty="0" smtClean="0"/>
              <a:t>Yield </a:t>
            </a:r>
          </a:p>
          <a:p>
            <a:pPr marL="1168400" lvl="2" indent="-812800">
              <a:buFont typeface="Arial" pitchFamily="34" charset="0"/>
              <a:buChar char="•"/>
            </a:pPr>
            <a:r>
              <a:rPr lang="en-US" sz="1600" dirty="0" smtClean="0"/>
              <a:t>Homogeneity over matrix </a:t>
            </a:r>
          </a:p>
          <a:p>
            <a:pPr marL="1168400" lvl="2" indent="-812800">
              <a:buFont typeface="Arial" pitchFamily="34" charset="0"/>
              <a:buChar char="•"/>
            </a:pPr>
            <a:r>
              <a:rPr lang="en-US" sz="1600" dirty="0" smtClean="0"/>
              <a:t>Signal height (CCE, </a:t>
            </a:r>
            <a:r>
              <a:rPr lang="en-US" sz="1600" dirty="0" err="1" smtClean="0"/>
              <a:t>gQ</a:t>
            </a:r>
            <a:r>
              <a:rPr lang="en-US" sz="1600" dirty="0" smtClean="0"/>
              <a:t>  etc. )</a:t>
            </a:r>
          </a:p>
          <a:p>
            <a:pPr marL="1168400" lvl="2" indent="-812800">
              <a:buFont typeface="Arial" pitchFamily="34" charset="0"/>
              <a:buChar char="•"/>
            </a:pPr>
            <a:r>
              <a:rPr lang="en-US" sz="1600" dirty="0" smtClean="0"/>
              <a:t>Voltage operation window </a:t>
            </a:r>
          </a:p>
          <a:p>
            <a:pPr marL="1168400" lvl="2" indent="-812800">
              <a:buFont typeface="Arial" pitchFamily="34" charset="0"/>
              <a:buChar char="•"/>
            </a:pPr>
            <a:r>
              <a:rPr lang="en-US" sz="1600" dirty="0" smtClean="0"/>
              <a:t>Clear scheme  (CCG or CCCG)</a:t>
            </a:r>
          </a:p>
          <a:p>
            <a:pPr marL="1168400" lvl="2" indent="-812800">
              <a:buFont typeface="Arial" pitchFamily="34" charset="0"/>
              <a:buChar char="•"/>
            </a:pPr>
            <a:endParaRPr lang="en-US" dirty="0" smtClean="0"/>
          </a:p>
          <a:p>
            <a:pPr marL="812800" lvl="1" indent="-812800">
              <a:buFont typeface="+mj-lt"/>
              <a:buAutoNum type="arabicPeriod"/>
            </a:pPr>
            <a:r>
              <a:rPr lang="en-US" sz="1800" dirty="0" smtClean="0"/>
              <a:t>Bump bonding </a:t>
            </a:r>
          </a:p>
          <a:p>
            <a:pPr marL="1168400" lvl="2" indent="-812800">
              <a:buFont typeface="Arial" pitchFamily="34" charset="0"/>
              <a:buChar char="•"/>
            </a:pPr>
            <a:r>
              <a:rPr lang="en-US" sz="1600" dirty="0" smtClean="0"/>
              <a:t>Yield</a:t>
            </a:r>
          </a:p>
          <a:p>
            <a:pPr marL="1168400" lvl="2" indent="-812800">
              <a:buFont typeface="Arial" pitchFamily="34" charset="0"/>
              <a:buChar char="•"/>
            </a:pPr>
            <a:r>
              <a:rPr lang="en-US" sz="1600" dirty="0" smtClean="0"/>
              <a:t>Compatibility of the technologies </a:t>
            </a:r>
          </a:p>
          <a:p>
            <a:pPr marL="812800" lvl="1" indent="-812800"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4th International Workshop on DEPFET Detectors and Applications (May 2-5, 2010, </a:t>
            </a:r>
            <a:r>
              <a:rPr lang="en-US" dirty="0" err="1" smtClean="0"/>
              <a:t>Ringberg</a:t>
            </a:r>
            <a:r>
              <a:rPr lang="en-US" dirty="0" smtClean="0"/>
              <a:t>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FC68-8B29-4E67-948E-633AD001209D}" type="slidenum">
              <a:rPr lang="en-US"/>
              <a:pPr/>
              <a:t>4</a:t>
            </a:fld>
            <a:endParaRPr lang="en-US"/>
          </a:p>
        </p:txBody>
      </p:sp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Wafer summary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8 (6+2) SOI wafers + 2 reference wafers</a:t>
            </a:r>
          </a:p>
          <a:p>
            <a:pPr marL="288925" indent="-288925"/>
            <a:r>
              <a:rPr lang="en-US" dirty="0"/>
              <a:t>	</a:t>
            </a:r>
          </a:p>
          <a:p>
            <a:pPr marL="288925" indent="-288925"/>
            <a:endParaRPr lang="en-US" dirty="0"/>
          </a:p>
          <a:p>
            <a:pPr marL="288925" indent="-288925"/>
            <a:r>
              <a:rPr lang="en-US" dirty="0" smtClean="0"/>
              <a:t>   </a:t>
            </a:r>
            <a:r>
              <a:rPr lang="en-US" dirty="0">
                <a:solidFill>
                  <a:srgbClr val="008080"/>
                </a:solidFill>
              </a:rPr>
              <a:t>2SOI + 2 Ref in the first iteration</a:t>
            </a:r>
          </a:p>
          <a:p>
            <a:pPr marL="288925" indent="-288925"/>
            <a:endParaRPr lang="en-US" dirty="0">
              <a:solidFill>
                <a:srgbClr val="008080"/>
              </a:solidFill>
            </a:endParaRPr>
          </a:p>
          <a:p>
            <a:pPr marL="288925" indent="-288925"/>
            <a:endParaRPr lang="en-US" dirty="0"/>
          </a:p>
          <a:p>
            <a:pPr marL="288925" indent="-288925"/>
            <a:endParaRPr lang="en-US" dirty="0"/>
          </a:p>
        </p:txBody>
      </p:sp>
      <p:sp>
        <p:nvSpPr>
          <p:cNvPr id="1649668" name="AutoShape 4"/>
          <p:cNvSpPr>
            <a:spLocks noChangeArrowheads="1"/>
          </p:cNvSpPr>
          <p:nvPr/>
        </p:nvSpPr>
        <p:spPr bwMode="auto">
          <a:xfrm>
            <a:off x="1836738" y="1916113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9670" name="Text Box 6"/>
          <p:cNvSpPr txBox="1">
            <a:spLocks noChangeArrowheads="1"/>
          </p:cNvSpPr>
          <p:nvPr/>
        </p:nvSpPr>
        <p:spPr bwMode="auto">
          <a:xfrm>
            <a:off x="220663" y="3362325"/>
            <a:ext cx="6313487" cy="3671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1600" dirty="0">
                <a:solidFill>
                  <a:srgbClr val="FF0000"/>
                </a:solidFill>
              </a:rPr>
              <a:t>half-modules 768x120-160 pixels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bump bonded, 4 different design options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>
                <a:solidFill>
                  <a:srgbClr val="FF0000"/>
                </a:solidFill>
              </a:rPr>
              <a:t>(2 inner modules,  2 outer modules)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1600" dirty="0">
                <a:solidFill>
                  <a:srgbClr val="00FF00"/>
                </a:solidFill>
              </a:rPr>
              <a:t>128x16  matrices for bump-bonding</a:t>
            </a:r>
            <a:br>
              <a:rPr lang="en-US" sz="1600" dirty="0">
                <a:solidFill>
                  <a:srgbClr val="00FF00"/>
                </a:solidFill>
              </a:rPr>
            </a:br>
            <a:r>
              <a:rPr lang="en-US" sz="1200" dirty="0">
                <a:solidFill>
                  <a:srgbClr val="00FF00"/>
                </a:solidFill>
              </a:rPr>
              <a:t>same design options as for the big chips (2 of each)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1600" dirty="0">
                <a:solidFill>
                  <a:srgbClr val="FF9900"/>
                </a:solidFill>
              </a:rPr>
              <a:t>128x16 matrices for wire </a:t>
            </a:r>
            <a:r>
              <a:rPr lang="en-US" sz="1600" dirty="0" smtClean="0">
                <a:solidFill>
                  <a:srgbClr val="FF9900"/>
                </a:solidFill>
              </a:rPr>
              <a:t>bonding</a:t>
            </a:r>
            <a:br>
              <a:rPr lang="en-US" sz="1600" dirty="0" smtClean="0">
                <a:solidFill>
                  <a:srgbClr val="FF9900"/>
                </a:solidFill>
              </a:rPr>
            </a:br>
            <a:r>
              <a:rPr lang="en-US" sz="1600" dirty="0" smtClean="0">
                <a:solidFill>
                  <a:srgbClr val="FF9900"/>
                </a:solidFill>
              </a:rPr>
              <a:t>128x8 </a:t>
            </a:r>
            <a:r>
              <a:rPr lang="en-US" sz="1600" dirty="0">
                <a:solidFill>
                  <a:srgbClr val="FF9900"/>
                </a:solidFill>
              </a:rPr>
              <a:t>matrices for wire bonding</a:t>
            </a:r>
            <a:br>
              <a:rPr lang="en-US" sz="1600" dirty="0">
                <a:solidFill>
                  <a:srgbClr val="FF9900"/>
                </a:solidFill>
              </a:rPr>
            </a:br>
            <a:r>
              <a:rPr lang="en-US" sz="1200" dirty="0">
                <a:solidFill>
                  <a:srgbClr val="FF9900"/>
                </a:solidFill>
              </a:rPr>
              <a:t>85 standard  8 of them on thin oxide</a:t>
            </a:r>
            <a:br>
              <a:rPr lang="en-US" sz="1200" dirty="0">
                <a:solidFill>
                  <a:srgbClr val="FF9900"/>
                </a:solidFill>
              </a:rPr>
            </a:br>
            <a:r>
              <a:rPr lang="en-US" sz="1200" dirty="0">
                <a:solidFill>
                  <a:srgbClr val="FF9900"/>
                </a:solidFill>
              </a:rPr>
              <a:t>6 ILC (128x128)  2 of them on thin </a:t>
            </a:r>
            <a:r>
              <a:rPr lang="en-US" sz="1200" dirty="0" smtClean="0">
                <a:solidFill>
                  <a:srgbClr val="FF9900"/>
                </a:solidFill>
              </a:rPr>
              <a:t>oxide – (2 best DUTs from TB2009)</a:t>
            </a:r>
            <a:endParaRPr lang="en-US" sz="1200" dirty="0">
              <a:solidFill>
                <a:srgbClr val="FF9900"/>
              </a:solidFill>
            </a:endParaRPr>
          </a:p>
          <a:p>
            <a:pPr marL="457200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1600" dirty="0"/>
              <a:t>Mini matrices </a:t>
            </a:r>
            <a:r>
              <a:rPr lang="en-US" sz="1200" dirty="0"/>
              <a:t>(9 of which 2 on thin oxide)</a:t>
            </a:r>
            <a:endParaRPr lang="en-US" sz="1600" dirty="0"/>
          </a:p>
          <a:p>
            <a:pPr marL="457200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1600" dirty="0">
                <a:solidFill>
                  <a:srgbClr val="FF00FF"/>
                </a:solidFill>
              </a:rPr>
              <a:t>single DEPFETs </a:t>
            </a:r>
            <a:r>
              <a:rPr lang="en-US" sz="1200" dirty="0">
                <a:solidFill>
                  <a:srgbClr val="FF00FF"/>
                </a:solidFill>
              </a:rPr>
              <a:t>(24 pairs with varied channel and clear gate geometry)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r>
              <a:rPr lang="en-US" sz="1600" dirty="0">
                <a:solidFill>
                  <a:srgbClr val="663300"/>
                </a:solidFill>
              </a:rPr>
              <a:t>Special test structures</a:t>
            </a:r>
            <a:r>
              <a:rPr lang="en-US" sz="1600" dirty="0"/>
              <a:t> 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AutoNum type="arabicPeriod"/>
            </a:pPr>
            <a:endParaRPr lang="en-US" sz="1600" dirty="0"/>
          </a:p>
          <a:p>
            <a:pPr marL="457200" indent="-457200" algn="l">
              <a:buFontTx/>
              <a:buAutoNum type="arabicPeriod"/>
            </a:pPr>
            <a:endParaRPr lang="en-US" sz="1600" dirty="0"/>
          </a:p>
        </p:txBody>
      </p:sp>
      <p:pic>
        <p:nvPicPr>
          <p:cNvPr id="1649672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9089" t="8559" r="15799" b="6314"/>
          <a:stretch>
            <a:fillRect/>
          </a:stretch>
        </p:blipFill>
        <p:spPr>
          <a:xfrm>
            <a:off x="4722813" y="1362075"/>
            <a:ext cx="4248150" cy="3608388"/>
          </a:xfrm>
          <a:noFill/>
          <a:ln/>
        </p:spPr>
      </p:pic>
      <p:sp>
        <p:nvSpPr>
          <p:cNvPr id="1649674" name="Rectangle 10"/>
          <p:cNvSpPr>
            <a:spLocks noChangeArrowheads="1"/>
          </p:cNvSpPr>
          <p:nvPr/>
        </p:nvSpPr>
        <p:spPr bwMode="auto">
          <a:xfrm>
            <a:off x="4648200" y="2819400"/>
            <a:ext cx="4324350" cy="838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649683" name="Group 19"/>
          <p:cNvGrpSpPr>
            <a:grpSpLocks/>
          </p:cNvGrpSpPr>
          <p:nvPr/>
        </p:nvGrpSpPr>
        <p:grpSpPr bwMode="auto">
          <a:xfrm>
            <a:off x="5327650" y="2097088"/>
            <a:ext cx="3060700" cy="2228850"/>
            <a:chOff x="3356" y="1321"/>
            <a:chExt cx="1928" cy="1404"/>
          </a:xfrm>
        </p:grpSpPr>
        <p:sp>
          <p:nvSpPr>
            <p:cNvPr id="1649675" name="Rectangle 11"/>
            <p:cNvSpPr>
              <a:spLocks noChangeArrowheads="1"/>
            </p:cNvSpPr>
            <p:nvPr/>
          </p:nvSpPr>
          <p:spPr bwMode="auto">
            <a:xfrm>
              <a:off x="3360" y="2352"/>
              <a:ext cx="384" cy="37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9676" name="Rectangle 12"/>
            <p:cNvSpPr>
              <a:spLocks noChangeArrowheads="1"/>
            </p:cNvSpPr>
            <p:nvPr/>
          </p:nvSpPr>
          <p:spPr bwMode="auto">
            <a:xfrm>
              <a:off x="3356" y="1321"/>
              <a:ext cx="384" cy="36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9677" name="Rectangle 13"/>
            <p:cNvSpPr>
              <a:spLocks noChangeArrowheads="1"/>
            </p:cNvSpPr>
            <p:nvPr/>
          </p:nvSpPr>
          <p:spPr bwMode="auto">
            <a:xfrm>
              <a:off x="4900" y="2352"/>
              <a:ext cx="384" cy="37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9678" name="Rectangle 14"/>
            <p:cNvSpPr>
              <a:spLocks noChangeArrowheads="1"/>
            </p:cNvSpPr>
            <p:nvPr/>
          </p:nvSpPr>
          <p:spPr bwMode="auto">
            <a:xfrm>
              <a:off x="4900" y="1321"/>
              <a:ext cx="384" cy="36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698" name="Group 34"/>
          <p:cNvGrpSpPr>
            <a:grpSpLocks/>
          </p:cNvGrpSpPr>
          <p:nvPr/>
        </p:nvGrpSpPr>
        <p:grpSpPr bwMode="auto">
          <a:xfrm>
            <a:off x="5334000" y="2667000"/>
            <a:ext cx="3054350" cy="152400"/>
            <a:chOff x="3360" y="1680"/>
            <a:chExt cx="1924" cy="96"/>
          </a:xfrm>
        </p:grpSpPr>
        <p:sp>
          <p:nvSpPr>
            <p:cNvPr id="1649695" name="Rectangle 31"/>
            <p:cNvSpPr>
              <a:spLocks noChangeArrowheads="1"/>
            </p:cNvSpPr>
            <p:nvPr/>
          </p:nvSpPr>
          <p:spPr bwMode="auto">
            <a:xfrm>
              <a:off x="3360" y="1682"/>
              <a:ext cx="175" cy="94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9696" name="Rectangle 32"/>
            <p:cNvSpPr>
              <a:spLocks noChangeArrowheads="1"/>
            </p:cNvSpPr>
            <p:nvPr/>
          </p:nvSpPr>
          <p:spPr bwMode="auto">
            <a:xfrm>
              <a:off x="4118" y="1680"/>
              <a:ext cx="391" cy="92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49697" name="Rectangle 33"/>
            <p:cNvSpPr>
              <a:spLocks noChangeArrowheads="1"/>
            </p:cNvSpPr>
            <p:nvPr/>
          </p:nvSpPr>
          <p:spPr bwMode="auto">
            <a:xfrm>
              <a:off x="5088" y="1680"/>
              <a:ext cx="196" cy="92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701" name="Group 37"/>
          <p:cNvGrpSpPr>
            <a:grpSpLocks/>
          </p:cNvGrpSpPr>
          <p:nvPr/>
        </p:nvGrpSpPr>
        <p:grpSpPr bwMode="auto">
          <a:xfrm>
            <a:off x="5334000" y="3657600"/>
            <a:ext cx="3051175" cy="96838"/>
            <a:chOff x="3360" y="2304"/>
            <a:chExt cx="1922" cy="61"/>
          </a:xfrm>
        </p:grpSpPr>
        <p:sp>
          <p:nvSpPr>
            <p:cNvPr id="1649699" name="Rectangle 35"/>
            <p:cNvSpPr>
              <a:spLocks noChangeArrowheads="1"/>
            </p:cNvSpPr>
            <p:nvPr/>
          </p:nvSpPr>
          <p:spPr bwMode="auto">
            <a:xfrm>
              <a:off x="3360" y="2304"/>
              <a:ext cx="384" cy="58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49700" name="Rectangle 36"/>
            <p:cNvSpPr>
              <a:spLocks noChangeArrowheads="1"/>
            </p:cNvSpPr>
            <p:nvPr/>
          </p:nvSpPr>
          <p:spPr bwMode="auto">
            <a:xfrm>
              <a:off x="4898" y="2307"/>
              <a:ext cx="384" cy="58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708" name="Group 44"/>
          <p:cNvGrpSpPr>
            <a:grpSpLocks/>
          </p:cNvGrpSpPr>
          <p:nvPr/>
        </p:nvGrpSpPr>
        <p:grpSpPr bwMode="auto">
          <a:xfrm>
            <a:off x="5492750" y="1595438"/>
            <a:ext cx="2744788" cy="2840037"/>
            <a:chOff x="3460" y="1005"/>
            <a:chExt cx="1729" cy="1789"/>
          </a:xfrm>
        </p:grpSpPr>
        <p:grpSp>
          <p:nvGrpSpPr>
            <p:cNvPr id="1649694" name="Group 30"/>
            <p:cNvGrpSpPr>
              <a:grpSpLocks/>
            </p:cNvGrpSpPr>
            <p:nvPr/>
          </p:nvGrpSpPr>
          <p:grpSpPr bwMode="auto">
            <a:xfrm>
              <a:off x="3933" y="1005"/>
              <a:ext cx="1256" cy="1789"/>
              <a:chOff x="3933" y="1005"/>
              <a:chExt cx="1256" cy="1789"/>
            </a:xfrm>
          </p:grpSpPr>
          <p:sp>
            <p:nvSpPr>
              <p:cNvPr id="1649685" name="Rectangle 21"/>
              <p:cNvSpPr>
                <a:spLocks noChangeArrowheads="1"/>
              </p:cNvSpPr>
              <p:nvPr/>
            </p:nvSpPr>
            <p:spPr bwMode="auto">
              <a:xfrm>
                <a:off x="3933" y="1005"/>
                <a:ext cx="576" cy="68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686" name="Rectangle 22"/>
              <p:cNvSpPr>
                <a:spLocks noChangeArrowheads="1"/>
              </p:cNvSpPr>
              <p:nvPr/>
            </p:nvSpPr>
            <p:spPr bwMode="auto">
              <a:xfrm>
                <a:off x="4890" y="1088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687" name="Rectangle 23"/>
              <p:cNvSpPr>
                <a:spLocks noChangeArrowheads="1"/>
              </p:cNvSpPr>
              <p:nvPr/>
            </p:nvSpPr>
            <p:spPr bwMode="auto">
              <a:xfrm>
                <a:off x="5078" y="1251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689" name="Rectangle 25"/>
              <p:cNvSpPr>
                <a:spLocks noChangeArrowheads="1"/>
              </p:cNvSpPr>
              <p:nvPr/>
            </p:nvSpPr>
            <p:spPr bwMode="auto">
              <a:xfrm>
                <a:off x="5088" y="2725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649707" name="Rectangle 43"/>
            <p:cNvSpPr>
              <a:spLocks noChangeArrowheads="1"/>
            </p:cNvSpPr>
            <p:nvPr/>
          </p:nvSpPr>
          <p:spPr bwMode="auto">
            <a:xfrm>
              <a:off x="3460" y="2717"/>
              <a:ext cx="75" cy="7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49716" name="Group 52"/>
          <p:cNvGrpSpPr>
            <a:grpSpLocks/>
          </p:cNvGrpSpPr>
          <p:nvPr/>
        </p:nvGrpSpPr>
        <p:grpSpPr bwMode="auto">
          <a:xfrm>
            <a:off x="4903788" y="1703388"/>
            <a:ext cx="3905250" cy="2984500"/>
            <a:chOff x="3089" y="1073"/>
            <a:chExt cx="2460" cy="1880"/>
          </a:xfrm>
        </p:grpSpPr>
        <p:sp>
          <p:nvSpPr>
            <p:cNvPr id="1649712" name="Rectangle 48"/>
            <p:cNvSpPr>
              <a:spLocks noChangeArrowheads="1"/>
            </p:cNvSpPr>
            <p:nvPr/>
          </p:nvSpPr>
          <p:spPr bwMode="auto">
            <a:xfrm>
              <a:off x="3740" y="1073"/>
              <a:ext cx="193" cy="84"/>
            </a:xfrm>
            <a:prstGeom prst="rect">
              <a:avLst/>
            </a:prstGeom>
            <a:noFill/>
            <a:ln w="28575" algn="ctr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649715" name="Group 51"/>
            <p:cNvGrpSpPr>
              <a:grpSpLocks/>
            </p:cNvGrpSpPr>
            <p:nvPr/>
          </p:nvGrpSpPr>
          <p:grpSpPr bwMode="auto">
            <a:xfrm>
              <a:off x="3089" y="1235"/>
              <a:ext cx="2460" cy="1718"/>
              <a:chOff x="3089" y="1235"/>
              <a:chExt cx="2460" cy="1718"/>
            </a:xfrm>
          </p:grpSpPr>
          <p:sp>
            <p:nvSpPr>
              <p:cNvPr id="1649702" name="Rectangle 38"/>
              <p:cNvSpPr>
                <a:spLocks noChangeArrowheads="1"/>
              </p:cNvSpPr>
              <p:nvPr/>
            </p:nvSpPr>
            <p:spPr bwMode="auto">
              <a:xfrm>
                <a:off x="3089" y="2307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703" name="Rectangle 39"/>
              <p:cNvSpPr>
                <a:spLocks noChangeArrowheads="1"/>
              </p:cNvSpPr>
              <p:nvPr/>
            </p:nvSpPr>
            <p:spPr bwMode="auto">
              <a:xfrm>
                <a:off x="3744" y="2304"/>
                <a:ext cx="190" cy="648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704" name="Rectangle 40"/>
              <p:cNvSpPr>
                <a:spLocks noChangeArrowheads="1"/>
              </p:cNvSpPr>
              <p:nvPr/>
            </p:nvSpPr>
            <p:spPr bwMode="auto">
              <a:xfrm>
                <a:off x="4707" y="2302"/>
                <a:ext cx="190" cy="648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705" name="Rectangle 41"/>
              <p:cNvSpPr>
                <a:spLocks noChangeArrowheads="1"/>
              </p:cNvSpPr>
              <p:nvPr/>
            </p:nvSpPr>
            <p:spPr bwMode="auto">
              <a:xfrm>
                <a:off x="3535" y="2725"/>
                <a:ext cx="207" cy="225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706" name="Rectangle 42"/>
              <p:cNvSpPr>
                <a:spLocks noChangeArrowheads="1"/>
              </p:cNvSpPr>
              <p:nvPr/>
            </p:nvSpPr>
            <p:spPr bwMode="auto">
              <a:xfrm>
                <a:off x="4898" y="2728"/>
                <a:ext cx="180" cy="225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709" name="Rectangle 45"/>
              <p:cNvSpPr>
                <a:spLocks noChangeArrowheads="1"/>
              </p:cNvSpPr>
              <p:nvPr/>
            </p:nvSpPr>
            <p:spPr bwMode="auto">
              <a:xfrm>
                <a:off x="5282" y="2305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710" name="Rectangle 46"/>
              <p:cNvSpPr>
                <a:spLocks noChangeArrowheads="1"/>
              </p:cNvSpPr>
              <p:nvPr/>
            </p:nvSpPr>
            <p:spPr bwMode="auto">
              <a:xfrm>
                <a:off x="3093" y="1237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711" name="Rectangle 47"/>
              <p:cNvSpPr>
                <a:spLocks noChangeArrowheads="1"/>
              </p:cNvSpPr>
              <p:nvPr/>
            </p:nvSpPr>
            <p:spPr bwMode="auto">
              <a:xfrm>
                <a:off x="5281" y="1235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713" name="Rectangle 49"/>
              <p:cNvSpPr>
                <a:spLocks noChangeArrowheads="1"/>
              </p:cNvSpPr>
              <p:nvPr/>
            </p:nvSpPr>
            <p:spPr bwMode="auto">
              <a:xfrm>
                <a:off x="3343" y="1246"/>
                <a:ext cx="193" cy="84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9714" name="Rectangle 50"/>
              <p:cNvSpPr>
                <a:spLocks noChangeArrowheads="1"/>
              </p:cNvSpPr>
              <p:nvPr/>
            </p:nvSpPr>
            <p:spPr bwMode="auto">
              <a:xfrm>
                <a:off x="5189" y="1246"/>
                <a:ext cx="87" cy="84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649719" name="Text Box 55"/>
          <p:cNvSpPr txBox="1">
            <a:spLocks noChangeArrowheads="1"/>
          </p:cNvSpPr>
          <p:nvPr/>
        </p:nvSpPr>
        <p:spPr bwMode="auto">
          <a:xfrm>
            <a:off x="4648200" y="5199063"/>
            <a:ext cx="54419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First wafers ready </a:t>
            </a:r>
            <a:r>
              <a:rPr lang="en-US" sz="2000" dirty="0" smtClean="0"/>
              <a:t>Sep </a:t>
            </a:r>
            <a:r>
              <a:rPr lang="en-US" sz="2000" dirty="0"/>
              <a:t>2010</a:t>
            </a:r>
          </a:p>
        </p:txBody>
      </p:sp>
      <p:grpSp>
        <p:nvGrpSpPr>
          <p:cNvPr id="1649721" name="Group 57"/>
          <p:cNvGrpSpPr>
            <a:grpSpLocks/>
          </p:cNvGrpSpPr>
          <p:nvPr/>
        </p:nvGrpSpPr>
        <p:grpSpPr bwMode="auto">
          <a:xfrm>
            <a:off x="5611813" y="1812925"/>
            <a:ext cx="2465387" cy="2884488"/>
            <a:chOff x="3535" y="1142"/>
            <a:chExt cx="1553" cy="1817"/>
          </a:xfrm>
        </p:grpSpPr>
        <p:grpSp>
          <p:nvGrpSpPr>
            <p:cNvPr id="1649693" name="Group 29"/>
            <p:cNvGrpSpPr>
              <a:grpSpLocks/>
            </p:cNvGrpSpPr>
            <p:nvPr/>
          </p:nvGrpSpPr>
          <p:grpSpPr bwMode="auto">
            <a:xfrm>
              <a:off x="3535" y="1142"/>
              <a:ext cx="1553" cy="1817"/>
              <a:chOff x="3535" y="1142"/>
              <a:chExt cx="1553" cy="1817"/>
            </a:xfrm>
          </p:grpSpPr>
          <p:grpSp>
            <p:nvGrpSpPr>
              <p:cNvPr id="1649684" name="Group 20"/>
              <p:cNvGrpSpPr>
                <a:grpSpLocks/>
              </p:cNvGrpSpPr>
              <p:nvPr/>
            </p:nvGrpSpPr>
            <p:grpSpPr bwMode="auto">
              <a:xfrm>
                <a:off x="3535" y="1142"/>
                <a:ext cx="1365" cy="1817"/>
                <a:chOff x="3535" y="1142"/>
                <a:chExt cx="1365" cy="1817"/>
              </a:xfrm>
            </p:grpSpPr>
            <p:sp>
              <p:nvSpPr>
                <p:cNvPr id="1649679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3" y="2304"/>
                  <a:ext cx="769" cy="655"/>
                </a:xfrm>
                <a:prstGeom prst="rect">
                  <a:avLst/>
                </a:prstGeom>
                <a:noFill/>
                <a:ln w="38100" algn="ctr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681" name="Rectangle 17"/>
                <p:cNvSpPr>
                  <a:spLocks noChangeArrowheads="1"/>
                </p:cNvSpPr>
                <p:nvPr/>
              </p:nvSpPr>
              <p:spPr bwMode="auto">
                <a:xfrm>
                  <a:off x="3744" y="1142"/>
                  <a:ext cx="1156" cy="542"/>
                </a:xfrm>
                <a:prstGeom prst="rect">
                  <a:avLst/>
                </a:prstGeom>
                <a:noFill/>
                <a:ln w="38100" algn="ctr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682" name="Rectangle 18"/>
                <p:cNvSpPr>
                  <a:spLocks noChangeArrowheads="1"/>
                </p:cNvSpPr>
                <p:nvPr/>
              </p:nvSpPr>
              <p:spPr bwMode="auto">
                <a:xfrm>
                  <a:off x="3535" y="1142"/>
                  <a:ext cx="205" cy="179"/>
                </a:xfrm>
                <a:prstGeom prst="rect">
                  <a:avLst/>
                </a:prstGeom>
                <a:noFill/>
                <a:ln w="38100" algn="ctr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9692" name="Group 28"/>
              <p:cNvGrpSpPr>
                <a:grpSpLocks/>
              </p:cNvGrpSpPr>
              <p:nvPr/>
            </p:nvGrpSpPr>
            <p:grpSpPr bwMode="auto">
              <a:xfrm>
                <a:off x="3603" y="1682"/>
                <a:ext cx="1485" cy="94"/>
                <a:chOff x="3603" y="1682"/>
                <a:chExt cx="1485" cy="94"/>
              </a:xfrm>
            </p:grpSpPr>
            <p:sp>
              <p:nvSpPr>
                <p:cNvPr id="1649690" name="Rectangle 26"/>
                <p:cNvSpPr>
                  <a:spLocks noChangeArrowheads="1"/>
                </p:cNvSpPr>
                <p:nvPr/>
              </p:nvSpPr>
              <p:spPr bwMode="auto">
                <a:xfrm>
                  <a:off x="3603" y="1684"/>
                  <a:ext cx="513" cy="92"/>
                </a:xfrm>
                <a:prstGeom prst="rect">
                  <a:avLst/>
                </a:prstGeom>
                <a:noFill/>
                <a:ln w="28575" algn="ctr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49691" name="Rectangle 27"/>
                <p:cNvSpPr>
                  <a:spLocks noChangeArrowheads="1"/>
                </p:cNvSpPr>
                <p:nvPr/>
              </p:nvSpPr>
              <p:spPr bwMode="auto">
                <a:xfrm>
                  <a:off x="4511" y="1682"/>
                  <a:ext cx="577" cy="92"/>
                </a:xfrm>
                <a:prstGeom prst="rect">
                  <a:avLst/>
                </a:prstGeom>
                <a:noFill/>
                <a:ln w="28575" algn="ctr">
                  <a:solidFill>
                    <a:srgbClr val="FF99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649720" name="Rectangle 56"/>
            <p:cNvSpPr>
              <a:spLocks noChangeArrowheads="1"/>
            </p:cNvSpPr>
            <p:nvPr/>
          </p:nvSpPr>
          <p:spPr bwMode="auto">
            <a:xfrm>
              <a:off x="4897" y="1157"/>
              <a:ext cx="181" cy="163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9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9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9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4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9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4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49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4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4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4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674" grpId="0" animBg="1"/>
      <p:bldP spid="1649674" grpId="1" animBg="1"/>
      <p:bldP spid="16497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testing after front side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Wafer level measurements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Goal: </a:t>
            </a:r>
          </a:p>
          <a:p>
            <a:pPr marL="587375" lvl="1" indent="-231775">
              <a:buFont typeface="Arial" pitchFamily="34" charset="0"/>
              <a:buChar char="•"/>
            </a:pPr>
            <a:r>
              <a:rPr lang="en-US" sz="1800" dirty="0" smtClean="0"/>
              <a:t>punch through biasing </a:t>
            </a:r>
            <a:r>
              <a:rPr lang="en-US" sz="1800" dirty="0" smtClean="0">
                <a:sym typeface="Wingdings" pitchFamily="2" charset="2"/>
              </a:rPr>
              <a:t> define complexity of back side processing</a:t>
            </a:r>
            <a:endParaRPr lang="en-US" sz="1800" dirty="0" smtClean="0"/>
          </a:p>
          <a:p>
            <a:pPr marL="587375" lvl="1" indent="-231775">
              <a:buFont typeface="Arial" pitchFamily="34" charset="0"/>
              <a:buChar char="•"/>
            </a:pPr>
            <a:r>
              <a:rPr lang="en-US" sz="1800" dirty="0" smtClean="0"/>
              <a:t>M1-M2 yield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Planed for July 2010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5AE-B8ED-476C-9565-935095615877}" type="slidenum">
              <a:rPr lang="en-US"/>
              <a:pPr/>
              <a:t>6</a:t>
            </a:fld>
            <a:endParaRPr lang="en-US"/>
          </a:p>
        </p:txBody>
      </p:sp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plans</a:t>
            </a: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980388"/>
            <a:ext cx="8229600" cy="45259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Static measurements  - Wafer level measurements</a:t>
            </a:r>
            <a:r>
              <a:rPr lang="en-US" dirty="0"/>
              <a:t>:</a:t>
            </a:r>
          </a:p>
          <a:p>
            <a:pPr lvl="1">
              <a:buFontTx/>
              <a:buChar char="o"/>
            </a:pPr>
            <a:r>
              <a:rPr lang="en-US" dirty="0">
                <a:solidFill>
                  <a:srgbClr val="008080"/>
                </a:solidFill>
              </a:rPr>
              <a:t>Special test </a:t>
            </a:r>
            <a:r>
              <a:rPr lang="en-US" dirty="0" smtClean="0">
                <a:solidFill>
                  <a:srgbClr val="008080"/>
                </a:solidFill>
              </a:rPr>
              <a:t>devices – qualification of the production quality </a:t>
            </a:r>
            <a:endParaRPr lang="en-US" dirty="0">
              <a:solidFill>
                <a:srgbClr val="008080"/>
              </a:solidFill>
            </a:endParaRPr>
          </a:p>
          <a:p>
            <a:pPr lvl="2">
              <a:buFontTx/>
              <a:buChar char="o"/>
            </a:pPr>
            <a:r>
              <a:rPr lang="en-US" dirty="0"/>
              <a:t>Leakage currents </a:t>
            </a:r>
          </a:p>
          <a:p>
            <a:pPr lvl="2">
              <a:buFontTx/>
              <a:buChar char="o"/>
            </a:pPr>
            <a:r>
              <a:rPr lang="en-US" dirty="0"/>
              <a:t>Depletion voltage</a:t>
            </a:r>
          </a:p>
          <a:p>
            <a:pPr lvl="2">
              <a:buFontTx/>
              <a:buChar char="o"/>
            </a:pPr>
            <a:r>
              <a:rPr lang="en-US" dirty="0"/>
              <a:t>Threshold voltage of DEPFET</a:t>
            </a:r>
          </a:p>
          <a:p>
            <a:pPr lvl="2">
              <a:buFontTx/>
              <a:buChar char="o"/>
            </a:pPr>
            <a:r>
              <a:rPr lang="en-US" dirty="0"/>
              <a:t>Threshold voltage of Clear</a:t>
            </a:r>
          </a:p>
          <a:p>
            <a:pPr lvl="2">
              <a:buFontTx/>
              <a:buChar char="o"/>
            </a:pPr>
            <a:r>
              <a:rPr lang="en-US" dirty="0"/>
              <a:t>Break down voltages of oxides : Poly 1 to Poly 2 and  Al 1 and Al 2</a:t>
            </a:r>
          </a:p>
          <a:p>
            <a:pPr lvl="2">
              <a:buFontTx/>
              <a:buChar char="o"/>
            </a:pPr>
            <a:r>
              <a:rPr lang="en-US" dirty="0"/>
              <a:t>Contact resistance </a:t>
            </a:r>
          </a:p>
          <a:p>
            <a:pPr lvl="2">
              <a:buFontTx/>
              <a:buChar char="o"/>
            </a:pPr>
            <a:r>
              <a:rPr lang="en-US" dirty="0"/>
              <a:t>Sheet resistance</a:t>
            </a:r>
          </a:p>
          <a:p>
            <a:pPr lvl="1">
              <a:buFontTx/>
              <a:buChar char="o"/>
            </a:pPr>
            <a:r>
              <a:rPr lang="en-US" dirty="0">
                <a:solidFill>
                  <a:srgbClr val="008080"/>
                </a:solidFill>
              </a:rPr>
              <a:t>Matrices </a:t>
            </a:r>
            <a:r>
              <a:rPr lang="en-US" dirty="0" smtClean="0">
                <a:solidFill>
                  <a:srgbClr val="008080"/>
                </a:solidFill>
              </a:rPr>
              <a:t>pretesting – selection of matrices for further testing</a:t>
            </a:r>
            <a:endParaRPr lang="en-US" dirty="0">
              <a:solidFill>
                <a:srgbClr val="008080"/>
              </a:solidFill>
            </a:endParaRPr>
          </a:p>
          <a:p>
            <a:pPr lvl="2">
              <a:buFontTx/>
              <a:buChar char="o"/>
            </a:pPr>
            <a:r>
              <a:rPr lang="en-US" dirty="0"/>
              <a:t>Leakage current of the back diode</a:t>
            </a:r>
          </a:p>
          <a:p>
            <a:pPr lvl="2">
              <a:buFontTx/>
              <a:buChar char="o"/>
            </a:pPr>
            <a:r>
              <a:rPr lang="en-US" dirty="0"/>
              <a:t>Clear vs. Source </a:t>
            </a:r>
          </a:p>
          <a:p>
            <a:pPr lvl="2">
              <a:buFontTx/>
              <a:buChar char="o"/>
            </a:pPr>
            <a:r>
              <a:rPr lang="en-US" dirty="0"/>
              <a:t>Gate vs. Source</a:t>
            </a:r>
          </a:p>
          <a:p>
            <a:pPr lvl="2">
              <a:buFontTx/>
              <a:buChar char="o"/>
            </a:pPr>
            <a:r>
              <a:rPr lang="en-US" dirty="0"/>
              <a:t>Clear Gate vs. Gate</a:t>
            </a:r>
          </a:p>
          <a:p>
            <a:pPr lvl="2">
              <a:buFontTx/>
              <a:buChar char="o"/>
            </a:pPr>
            <a:r>
              <a:rPr lang="en-US" dirty="0"/>
              <a:t>Some representative sample of IV curves  </a:t>
            </a:r>
            <a:endParaRPr lang="en-US" dirty="0" smtClean="0"/>
          </a:p>
          <a:p>
            <a:pPr lvl="2">
              <a:buFontTx/>
              <a:buChar char="o"/>
            </a:pPr>
            <a:endParaRPr lang="en-US" dirty="0" smtClean="0"/>
          </a:p>
          <a:p>
            <a:pPr lvl="2">
              <a:buFontTx/>
              <a:buChar char="o"/>
            </a:pPr>
            <a:endParaRPr lang="en-US" dirty="0" smtClean="0"/>
          </a:p>
          <a:p>
            <a:pPr lvl="2" indent="-1524000"/>
            <a:r>
              <a:rPr lang="en-US" sz="1800" dirty="0" smtClean="0"/>
              <a:t>Planned for end September/October 2010</a:t>
            </a:r>
            <a:endParaRPr lang="en-US" dirty="0"/>
          </a:p>
          <a:p>
            <a:pPr lvl="2">
              <a:buFontTx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50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50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50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50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0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506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3E14-E23C-47D6-8963-21CCB455C7B5}" type="slidenum">
              <a:rPr lang="en-US"/>
              <a:pPr/>
              <a:t>7</a:t>
            </a:fld>
            <a:endParaRPr lang="en-US"/>
          </a:p>
        </p:txBody>
      </p:sp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systems status 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Wafer level</a:t>
            </a:r>
          </a:p>
          <a:p>
            <a:pPr lvl="1">
              <a:buFontTx/>
              <a:buChar char="o"/>
            </a:pPr>
            <a:r>
              <a:rPr lang="en-US" dirty="0"/>
              <a:t>Semiautomatic wafer probing is planned (1-2 weeks /wafer)</a:t>
            </a:r>
          </a:p>
        </p:txBody>
      </p:sp>
      <p:sp>
        <p:nvSpPr>
          <p:cNvPr id="1652743" name="Rectangle 7"/>
          <p:cNvSpPr>
            <a:spLocks noChangeArrowheads="1"/>
          </p:cNvSpPr>
          <p:nvPr/>
        </p:nvSpPr>
        <p:spPr bwMode="auto">
          <a:xfrm>
            <a:off x="636588" y="269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l" eaLnBrk="1" hangingPunct="1">
              <a:spcBef>
                <a:spcPct val="0"/>
              </a:spcBef>
              <a:buSzPct val="150000"/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652744" name="Rectangle 8"/>
          <p:cNvSpPr>
            <a:spLocks noChangeArrowheads="1"/>
          </p:cNvSpPr>
          <p:nvPr/>
        </p:nvSpPr>
        <p:spPr bwMode="auto">
          <a:xfrm>
            <a:off x="5472113" y="45720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1800"/>
              <a:t>I/V,C/V – wafer level on diodes and matrices</a:t>
            </a:r>
          </a:p>
        </p:txBody>
      </p:sp>
      <p:grpSp>
        <p:nvGrpSpPr>
          <p:cNvPr id="1652740" name="Group 4"/>
          <p:cNvGrpSpPr>
            <a:grpSpLocks/>
          </p:cNvGrpSpPr>
          <p:nvPr/>
        </p:nvGrpSpPr>
        <p:grpSpPr bwMode="auto">
          <a:xfrm>
            <a:off x="522288" y="2590800"/>
            <a:ext cx="8086726" cy="2979738"/>
            <a:chOff x="104" y="803"/>
            <a:chExt cx="5094" cy="1877"/>
          </a:xfrm>
        </p:grpSpPr>
        <p:pic>
          <p:nvPicPr>
            <p:cNvPr id="1652741" name="Picture 5" descr="Picture 0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" y="803"/>
              <a:ext cx="2814" cy="1877"/>
            </a:xfrm>
            <a:prstGeom prst="rect">
              <a:avLst/>
            </a:prstGeom>
            <a:noFill/>
          </p:spPr>
        </p:pic>
        <p:sp>
          <p:nvSpPr>
            <p:cNvPr id="1652742" name="Rectangle 6"/>
            <p:cNvSpPr>
              <a:spLocks noChangeArrowheads="1"/>
            </p:cNvSpPr>
            <p:nvPr/>
          </p:nvSpPr>
          <p:spPr bwMode="auto">
            <a:xfrm>
              <a:off x="3218" y="919"/>
              <a:ext cx="198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dirty="0">
                  <a:solidFill>
                    <a:schemeClr val="accent1"/>
                  </a:solidFill>
                </a:rPr>
                <a:t>SUSS </a:t>
              </a:r>
              <a:r>
                <a:rPr lang="en-US" sz="1800" dirty="0" smtClean="0">
                  <a:solidFill>
                    <a:schemeClr val="accent1"/>
                  </a:solidFill>
                </a:rPr>
                <a:t>PA150 </a:t>
              </a:r>
              <a:r>
                <a:rPr lang="en-US" sz="1800" dirty="0">
                  <a:solidFill>
                    <a:schemeClr val="accent1"/>
                  </a:solidFill>
                </a:rPr>
                <a:t>Semiautomatic</a:t>
              </a:r>
              <a:br>
                <a:rPr lang="en-US" sz="1800" dirty="0">
                  <a:solidFill>
                    <a:schemeClr val="accent1"/>
                  </a:solidFill>
                </a:rPr>
              </a:br>
              <a:r>
                <a:rPr lang="en-US" sz="1800" dirty="0">
                  <a:solidFill>
                    <a:schemeClr val="accent1"/>
                  </a:solidFill>
                </a:rPr>
                <a:t> Probe System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1800" dirty="0" smtClean="0">
                  <a:solidFill>
                    <a:schemeClr val="accent1"/>
                  </a:solidFill>
                </a:rPr>
                <a:t>Existing system</a:t>
              </a:r>
              <a:endParaRPr lang="en-US" sz="18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2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2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Jelena Ninkovic, MPI Halbleiterlabor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0F462F-BA3D-41BF-BAEE-65CA187CCF9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Wafer map</a:t>
            </a:r>
          </a:p>
        </p:txBody>
      </p:sp>
      <p:sp>
        <p:nvSpPr>
          <p:cNvPr id="1658884" name="Rectangle 4"/>
          <p:cNvSpPr>
            <a:spLocks noChangeArrowheads="1"/>
          </p:cNvSpPr>
          <p:nvPr/>
        </p:nvSpPr>
        <p:spPr bwMode="auto">
          <a:xfrm>
            <a:off x="636588" y="269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algn="l" eaLnBrk="1" hangingPunct="1">
              <a:spcBef>
                <a:spcPct val="0"/>
              </a:spcBef>
              <a:buSzPct val="150000"/>
              <a:defRPr/>
            </a:pP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5665788" y="537845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algn="l" eaLnBrk="1" hangingPunct="1">
              <a:spcBef>
                <a:spcPct val="20000"/>
              </a:spcBef>
              <a:buClr>
                <a:schemeClr val="tx1"/>
              </a:buClr>
            </a:pPr>
            <a:endParaRPr lang="en-US" sz="1800"/>
          </a:p>
        </p:txBody>
      </p:sp>
      <p:pic>
        <p:nvPicPr>
          <p:cNvPr id="6152" name="Picture 16" descr="Wafermap_simple_2"/>
          <p:cNvPicPr>
            <a:picLocks noChangeAspect="1" noChangeArrowheads="1"/>
          </p:cNvPicPr>
          <p:nvPr/>
        </p:nvPicPr>
        <p:blipFill>
          <a:blip r:embed="rId2" cstate="print"/>
          <a:srcRect l="15808" r="15685"/>
          <a:stretch>
            <a:fillRect/>
          </a:stretch>
        </p:blipFill>
        <p:spPr bwMode="auto">
          <a:xfrm>
            <a:off x="4864100" y="1500188"/>
            <a:ext cx="38433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9089" t="8559" r="15799" b="6314"/>
          <a:stretch>
            <a:fillRect/>
          </a:stretch>
        </p:blipFill>
        <p:spPr bwMode="auto">
          <a:xfrm>
            <a:off x="549275" y="1631950"/>
            <a:ext cx="424815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74663" y="3089275"/>
            <a:ext cx="4324350" cy="8382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54113" y="2366963"/>
            <a:ext cx="3060700" cy="2228850"/>
            <a:chOff x="3356" y="1321"/>
            <a:chExt cx="1928" cy="1404"/>
          </a:xfrm>
        </p:grpSpPr>
        <p:sp>
          <p:nvSpPr>
            <p:cNvPr id="6193" name="Rectangle 11"/>
            <p:cNvSpPr>
              <a:spLocks noChangeArrowheads="1"/>
            </p:cNvSpPr>
            <p:nvPr/>
          </p:nvSpPr>
          <p:spPr bwMode="auto">
            <a:xfrm>
              <a:off x="3360" y="2352"/>
              <a:ext cx="384" cy="37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4" name="Rectangle 12"/>
            <p:cNvSpPr>
              <a:spLocks noChangeArrowheads="1"/>
            </p:cNvSpPr>
            <p:nvPr/>
          </p:nvSpPr>
          <p:spPr bwMode="auto">
            <a:xfrm>
              <a:off x="3356" y="1321"/>
              <a:ext cx="384" cy="36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5" name="Rectangle 13"/>
            <p:cNvSpPr>
              <a:spLocks noChangeArrowheads="1"/>
            </p:cNvSpPr>
            <p:nvPr/>
          </p:nvSpPr>
          <p:spPr bwMode="auto">
            <a:xfrm>
              <a:off x="4900" y="2352"/>
              <a:ext cx="384" cy="37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6" name="Rectangle 14"/>
            <p:cNvSpPr>
              <a:spLocks noChangeArrowheads="1"/>
            </p:cNvSpPr>
            <p:nvPr/>
          </p:nvSpPr>
          <p:spPr bwMode="auto">
            <a:xfrm>
              <a:off x="4900" y="1321"/>
              <a:ext cx="384" cy="363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160463" y="2936875"/>
            <a:ext cx="3054350" cy="152400"/>
            <a:chOff x="3360" y="1680"/>
            <a:chExt cx="1924" cy="96"/>
          </a:xfrm>
        </p:grpSpPr>
        <p:sp>
          <p:nvSpPr>
            <p:cNvPr id="6190" name="Rectangle 31"/>
            <p:cNvSpPr>
              <a:spLocks noChangeArrowheads="1"/>
            </p:cNvSpPr>
            <p:nvPr/>
          </p:nvSpPr>
          <p:spPr bwMode="auto">
            <a:xfrm>
              <a:off x="3360" y="1682"/>
              <a:ext cx="175" cy="94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1" name="Rectangle 32"/>
            <p:cNvSpPr>
              <a:spLocks noChangeArrowheads="1"/>
            </p:cNvSpPr>
            <p:nvPr/>
          </p:nvSpPr>
          <p:spPr bwMode="auto">
            <a:xfrm>
              <a:off x="4118" y="1680"/>
              <a:ext cx="391" cy="92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92" name="Rectangle 33"/>
            <p:cNvSpPr>
              <a:spLocks noChangeArrowheads="1"/>
            </p:cNvSpPr>
            <p:nvPr/>
          </p:nvSpPr>
          <p:spPr bwMode="auto">
            <a:xfrm>
              <a:off x="5088" y="1680"/>
              <a:ext cx="196" cy="92"/>
            </a:xfrm>
            <a:prstGeom prst="rect">
              <a:avLst/>
            </a:prstGeom>
            <a:noFill/>
            <a:ln w="28575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160463" y="3927475"/>
            <a:ext cx="3051175" cy="96838"/>
            <a:chOff x="3360" y="2304"/>
            <a:chExt cx="1922" cy="61"/>
          </a:xfrm>
        </p:grpSpPr>
        <p:sp>
          <p:nvSpPr>
            <p:cNvPr id="6188" name="Rectangle 35"/>
            <p:cNvSpPr>
              <a:spLocks noChangeArrowheads="1"/>
            </p:cNvSpPr>
            <p:nvPr/>
          </p:nvSpPr>
          <p:spPr bwMode="auto">
            <a:xfrm>
              <a:off x="3360" y="2304"/>
              <a:ext cx="384" cy="58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89" name="Rectangle 36"/>
            <p:cNvSpPr>
              <a:spLocks noChangeArrowheads="1"/>
            </p:cNvSpPr>
            <p:nvPr/>
          </p:nvSpPr>
          <p:spPr bwMode="auto">
            <a:xfrm>
              <a:off x="4898" y="2307"/>
              <a:ext cx="384" cy="58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319213" y="1865313"/>
            <a:ext cx="2744787" cy="2840037"/>
            <a:chOff x="3460" y="1005"/>
            <a:chExt cx="1729" cy="1789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933" y="1005"/>
              <a:ext cx="1256" cy="1789"/>
              <a:chOff x="3933" y="1005"/>
              <a:chExt cx="1256" cy="1789"/>
            </a:xfrm>
          </p:grpSpPr>
          <p:sp>
            <p:nvSpPr>
              <p:cNvPr id="6184" name="Rectangle 21"/>
              <p:cNvSpPr>
                <a:spLocks noChangeArrowheads="1"/>
              </p:cNvSpPr>
              <p:nvPr/>
            </p:nvSpPr>
            <p:spPr bwMode="auto">
              <a:xfrm>
                <a:off x="3933" y="1005"/>
                <a:ext cx="576" cy="68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5" name="Rectangle 22"/>
              <p:cNvSpPr>
                <a:spLocks noChangeArrowheads="1"/>
              </p:cNvSpPr>
              <p:nvPr/>
            </p:nvSpPr>
            <p:spPr bwMode="auto">
              <a:xfrm>
                <a:off x="4890" y="1088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6" name="Rectangle 23"/>
              <p:cNvSpPr>
                <a:spLocks noChangeArrowheads="1"/>
              </p:cNvSpPr>
              <p:nvPr/>
            </p:nvSpPr>
            <p:spPr bwMode="auto">
              <a:xfrm>
                <a:off x="5078" y="1251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7" name="Rectangle 25"/>
              <p:cNvSpPr>
                <a:spLocks noChangeArrowheads="1"/>
              </p:cNvSpPr>
              <p:nvPr/>
            </p:nvSpPr>
            <p:spPr bwMode="auto">
              <a:xfrm>
                <a:off x="5088" y="2725"/>
                <a:ext cx="101" cy="6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183" name="Rectangle 43"/>
            <p:cNvSpPr>
              <a:spLocks noChangeArrowheads="1"/>
            </p:cNvSpPr>
            <p:nvPr/>
          </p:nvSpPr>
          <p:spPr bwMode="auto">
            <a:xfrm>
              <a:off x="3460" y="2717"/>
              <a:ext cx="75" cy="77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30250" y="1973263"/>
            <a:ext cx="3905250" cy="2984500"/>
            <a:chOff x="3089" y="1073"/>
            <a:chExt cx="2460" cy="1880"/>
          </a:xfrm>
        </p:grpSpPr>
        <p:sp>
          <p:nvSpPr>
            <p:cNvPr id="6170" name="Rectangle 48"/>
            <p:cNvSpPr>
              <a:spLocks noChangeArrowheads="1"/>
            </p:cNvSpPr>
            <p:nvPr/>
          </p:nvSpPr>
          <p:spPr bwMode="auto">
            <a:xfrm>
              <a:off x="3740" y="1073"/>
              <a:ext cx="193" cy="84"/>
            </a:xfrm>
            <a:prstGeom prst="rect">
              <a:avLst/>
            </a:prstGeom>
            <a:noFill/>
            <a:ln w="28575" algn="ctr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3089" y="1235"/>
              <a:ext cx="2460" cy="1718"/>
              <a:chOff x="3089" y="1235"/>
              <a:chExt cx="2460" cy="1718"/>
            </a:xfrm>
          </p:grpSpPr>
          <p:sp>
            <p:nvSpPr>
              <p:cNvPr id="6172" name="Rectangle 38"/>
              <p:cNvSpPr>
                <a:spLocks noChangeArrowheads="1"/>
              </p:cNvSpPr>
              <p:nvPr/>
            </p:nvSpPr>
            <p:spPr bwMode="auto">
              <a:xfrm>
                <a:off x="3089" y="2307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3" name="Rectangle 39"/>
              <p:cNvSpPr>
                <a:spLocks noChangeArrowheads="1"/>
              </p:cNvSpPr>
              <p:nvPr/>
            </p:nvSpPr>
            <p:spPr bwMode="auto">
              <a:xfrm>
                <a:off x="3744" y="2304"/>
                <a:ext cx="190" cy="648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4" name="Rectangle 40"/>
              <p:cNvSpPr>
                <a:spLocks noChangeArrowheads="1"/>
              </p:cNvSpPr>
              <p:nvPr/>
            </p:nvSpPr>
            <p:spPr bwMode="auto">
              <a:xfrm>
                <a:off x="4707" y="2302"/>
                <a:ext cx="190" cy="648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5" name="Rectangle 41"/>
              <p:cNvSpPr>
                <a:spLocks noChangeArrowheads="1"/>
              </p:cNvSpPr>
              <p:nvPr/>
            </p:nvSpPr>
            <p:spPr bwMode="auto">
              <a:xfrm>
                <a:off x="3535" y="2725"/>
                <a:ext cx="207" cy="225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6" name="Rectangle 42"/>
              <p:cNvSpPr>
                <a:spLocks noChangeArrowheads="1"/>
              </p:cNvSpPr>
              <p:nvPr/>
            </p:nvSpPr>
            <p:spPr bwMode="auto">
              <a:xfrm>
                <a:off x="4898" y="2728"/>
                <a:ext cx="180" cy="225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7" name="Rectangle 45"/>
              <p:cNvSpPr>
                <a:spLocks noChangeArrowheads="1"/>
              </p:cNvSpPr>
              <p:nvPr/>
            </p:nvSpPr>
            <p:spPr bwMode="auto">
              <a:xfrm>
                <a:off x="5282" y="2305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8" name="Rectangle 46"/>
              <p:cNvSpPr>
                <a:spLocks noChangeArrowheads="1"/>
              </p:cNvSpPr>
              <p:nvPr/>
            </p:nvSpPr>
            <p:spPr bwMode="auto">
              <a:xfrm>
                <a:off x="3093" y="1237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79" name="Rectangle 47"/>
              <p:cNvSpPr>
                <a:spLocks noChangeArrowheads="1"/>
              </p:cNvSpPr>
              <p:nvPr/>
            </p:nvSpPr>
            <p:spPr bwMode="auto">
              <a:xfrm>
                <a:off x="5281" y="1235"/>
                <a:ext cx="267" cy="532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0" name="Rectangle 49"/>
              <p:cNvSpPr>
                <a:spLocks noChangeArrowheads="1"/>
              </p:cNvSpPr>
              <p:nvPr/>
            </p:nvSpPr>
            <p:spPr bwMode="auto">
              <a:xfrm>
                <a:off x="3343" y="1246"/>
                <a:ext cx="193" cy="84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81" name="Rectangle 50"/>
              <p:cNvSpPr>
                <a:spLocks noChangeArrowheads="1"/>
              </p:cNvSpPr>
              <p:nvPr/>
            </p:nvSpPr>
            <p:spPr bwMode="auto">
              <a:xfrm>
                <a:off x="5189" y="1246"/>
                <a:ext cx="87" cy="84"/>
              </a:xfrm>
              <a:prstGeom prst="rect">
                <a:avLst/>
              </a:prstGeom>
              <a:noFill/>
              <a:ln w="28575" algn="ctr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1438275" y="2082800"/>
            <a:ext cx="2465388" cy="2884488"/>
            <a:chOff x="3535" y="1142"/>
            <a:chExt cx="1553" cy="1817"/>
          </a:xfrm>
        </p:grpSpPr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535" y="1142"/>
              <a:ext cx="1553" cy="1817"/>
              <a:chOff x="3535" y="1142"/>
              <a:chExt cx="1553" cy="1817"/>
            </a:xfrm>
          </p:grpSpPr>
          <p:grpSp>
            <p:nvGrpSpPr>
              <p:cNvPr id="11" name="Group 20"/>
              <p:cNvGrpSpPr>
                <a:grpSpLocks/>
              </p:cNvGrpSpPr>
              <p:nvPr/>
            </p:nvGrpSpPr>
            <p:grpSpPr bwMode="auto">
              <a:xfrm>
                <a:off x="3535" y="1142"/>
                <a:ext cx="1365" cy="1817"/>
                <a:chOff x="3535" y="1142"/>
                <a:chExt cx="1365" cy="1817"/>
              </a:xfrm>
            </p:grpSpPr>
            <p:sp>
              <p:nvSpPr>
                <p:cNvPr id="6167" name="Rectangle 15"/>
                <p:cNvSpPr>
                  <a:spLocks noChangeArrowheads="1"/>
                </p:cNvSpPr>
                <p:nvPr/>
              </p:nvSpPr>
              <p:spPr bwMode="auto">
                <a:xfrm>
                  <a:off x="3933" y="2304"/>
                  <a:ext cx="769" cy="655"/>
                </a:xfrm>
                <a:prstGeom prst="rect">
                  <a:avLst/>
                </a:prstGeom>
                <a:noFill/>
                <a:ln w="38100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8" name="Rectangle 17"/>
                <p:cNvSpPr>
                  <a:spLocks noChangeArrowheads="1"/>
                </p:cNvSpPr>
                <p:nvPr/>
              </p:nvSpPr>
              <p:spPr bwMode="auto">
                <a:xfrm>
                  <a:off x="3744" y="1142"/>
                  <a:ext cx="1156" cy="542"/>
                </a:xfrm>
                <a:prstGeom prst="rect">
                  <a:avLst/>
                </a:prstGeom>
                <a:noFill/>
                <a:ln w="38100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35" y="1142"/>
                  <a:ext cx="205" cy="179"/>
                </a:xfrm>
                <a:prstGeom prst="rect">
                  <a:avLst/>
                </a:prstGeom>
                <a:noFill/>
                <a:ln w="38100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603" y="1682"/>
                <a:ext cx="1485" cy="94"/>
                <a:chOff x="3603" y="1682"/>
                <a:chExt cx="1485" cy="94"/>
              </a:xfrm>
            </p:grpSpPr>
            <p:sp>
              <p:nvSpPr>
                <p:cNvPr id="6165" name="Rectangle 26"/>
                <p:cNvSpPr>
                  <a:spLocks noChangeArrowheads="1"/>
                </p:cNvSpPr>
                <p:nvPr/>
              </p:nvSpPr>
              <p:spPr bwMode="auto">
                <a:xfrm>
                  <a:off x="3603" y="1684"/>
                  <a:ext cx="513" cy="92"/>
                </a:xfrm>
                <a:prstGeom prst="rect">
                  <a:avLst/>
                </a:prstGeom>
                <a:noFill/>
                <a:ln w="28575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6" name="Rectangle 27"/>
                <p:cNvSpPr>
                  <a:spLocks noChangeArrowheads="1"/>
                </p:cNvSpPr>
                <p:nvPr/>
              </p:nvSpPr>
              <p:spPr bwMode="auto">
                <a:xfrm>
                  <a:off x="4511" y="1682"/>
                  <a:ext cx="577" cy="92"/>
                </a:xfrm>
                <a:prstGeom prst="rect">
                  <a:avLst/>
                </a:prstGeom>
                <a:noFill/>
                <a:ln w="28575" algn="ctr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162" name="Rectangle 56"/>
            <p:cNvSpPr>
              <a:spLocks noChangeArrowheads="1"/>
            </p:cNvSpPr>
            <p:nvPr/>
          </p:nvSpPr>
          <p:spPr bwMode="auto">
            <a:xfrm>
              <a:off x="4897" y="1157"/>
              <a:ext cx="181" cy="163"/>
            </a:xfrm>
            <a:prstGeom prst="rect">
              <a:avLst/>
            </a:prstGeom>
            <a:noFill/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Jelena Ninkovic, MPI Halbleiterlabor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CA5F5E-33B8-4F38-8004-FE573F409D9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Wafer map</a:t>
            </a:r>
          </a:p>
        </p:txBody>
      </p:sp>
      <p:pic>
        <p:nvPicPr>
          <p:cNvPr id="7174" name="Picture 3" descr="Wafermap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1019175"/>
            <a:ext cx="8239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 facilities PXD6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facilities PXD6</Template>
  <TotalTime>10474</TotalTime>
  <Words>1096</Words>
  <Application>Microsoft Office PowerPoint</Application>
  <PresentationFormat>On-screen Show (4:3)</PresentationFormat>
  <Paragraphs>261</Paragraphs>
  <Slides>20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Test facilities PXD6</vt:lpstr>
      <vt:lpstr>Testsystems</vt:lpstr>
      <vt:lpstr>PXD6  - testing plans </vt:lpstr>
      <vt:lpstr>What do we want to learn from PXD6 ?</vt:lpstr>
      <vt:lpstr>Wafer summary</vt:lpstr>
      <vt:lpstr>Pre testing after front side processing </vt:lpstr>
      <vt:lpstr>Testing plans</vt:lpstr>
      <vt:lpstr>Testing systems status </vt:lpstr>
      <vt:lpstr>Wafer map</vt:lpstr>
      <vt:lpstr>Wafer map</vt:lpstr>
      <vt:lpstr>Wafer map</vt:lpstr>
      <vt:lpstr>Second PA system – making of a clone </vt:lpstr>
      <vt:lpstr>Testing plans</vt:lpstr>
      <vt:lpstr>Dynamic tests</vt:lpstr>
      <vt:lpstr>Bonded structures : Dynamic  measurements</vt:lpstr>
      <vt:lpstr>Bonded structures : Dynamic  measurements</vt:lpstr>
      <vt:lpstr>Bonded structures : Dynamic  measurements</vt:lpstr>
      <vt:lpstr>Time schedule for the test system with DCDB/DCDRO  ???  </vt:lpstr>
      <vt:lpstr>Time schedule PXD6 </vt:lpstr>
      <vt:lpstr>Dynamic tests</vt:lpstr>
      <vt:lpstr>Modular Hybrid Concept</vt:lpstr>
    </vt:vector>
  </TitlesOfParts>
  <Company>whi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of the PXD6</dc:title>
  <dc:creator>ninkovic</dc:creator>
  <cp:lastModifiedBy>Jelena Ninkovic</cp:lastModifiedBy>
  <cp:revision>495</cp:revision>
  <cp:lastPrinted>2001-12-17T12:31:23Z</cp:lastPrinted>
  <dcterms:created xsi:type="dcterms:W3CDTF">2009-09-30T11:33:46Z</dcterms:created>
  <dcterms:modified xsi:type="dcterms:W3CDTF">2010-05-04T13:56:33Z</dcterms:modified>
</cp:coreProperties>
</file>