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710" r:id="rId1"/>
  </p:sldMasterIdLst>
  <p:notesMasterIdLst>
    <p:notesMasterId r:id="rId8"/>
  </p:notesMasterIdLst>
  <p:handoutMasterIdLst>
    <p:handoutMasterId r:id="rId9"/>
  </p:handoutMasterIdLst>
  <p:sldIdLst>
    <p:sldId id="557" r:id="rId2"/>
    <p:sldId id="609" r:id="rId3"/>
    <p:sldId id="610" r:id="rId4"/>
    <p:sldId id="605" r:id="rId5"/>
    <p:sldId id="612" r:id="rId6"/>
    <p:sldId id="602" r:id="rId7"/>
  </p:sldIdLst>
  <p:sldSz cx="9144000" cy="6858000" type="screen4x3"/>
  <p:notesSz cx="6794500" cy="9906000"/>
  <p:defaultTextStyle>
    <a:defPPr>
      <a:defRPr lang="en-US"/>
    </a:defPPr>
    <a:lvl1pPr algn="ctr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5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F747"/>
    <a:srgbClr val="C2BAEC"/>
    <a:srgbClr val="FF3300"/>
    <a:srgbClr val="0000FF"/>
    <a:srgbClr val="B7ADE9"/>
    <a:srgbClr val="FFCC00"/>
    <a:srgbClr val="FFFF66"/>
    <a:srgbClr val="663300"/>
    <a:srgbClr val="FF00FF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23" autoAdjust="0"/>
    <p:restoredTop sz="89988" autoAdjust="0"/>
  </p:normalViewPr>
  <p:slideViewPr>
    <p:cSldViewPr snapToGrid="0" snapToObjects="1">
      <p:cViewPr varScale="1">
        <p:scale>
          <a:sx n="86" d="100"/>
          <a:sy n="86" d="100"/>
        </p:scale>
        <p:origin x="-58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2484" y="-84"/>
      </p:cViewPr>
      <p:guideLst>
        <p:guide orient="horz" pos="3119"/>
        <p:guide pos="2139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3" rIns="92702" bIns="46353" numCol="1" anchor="t" anchorCtr="0" compatLnSpc="1">
            <a:prstTxWarp prst="textNoShape">
              <a:avLst/>
            </a:prstTxWarp>
          </a:bodyPr>
          <a:lstStyle>
            <a:lvl1pPr algn="l" defTabSz="92710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3" rIns="92702" bIns="46353" numCol="1" anchor="t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fld id="{3C313250-5B1C-4553-83A0-B3B5E9492607}" type="datetime1">
              <a:rPr lang="en-US"/>
              <a:pPr/>
              <a:t>5/4/2010</a:t>
            </a:fld>
            <a:endParaRPr 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3" rIns="92702" bIns="46353" numCol="1" anchor="b" anchorCtr="0" compatLnSpc="1">
            <a:prstTxWarp prst="textNoShape">
              <a:avLst/>
            </a:prstTxWarp>
          </a:bodyPr>
          <a:lstStyle>
            <a:lvl1pPr algn="l" defTabSz="92710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Ladislav Andricek, MPI Munich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1070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3" rIns="92702" bIns="46353" numCol="1" anchor="b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fld id="{C7C97D7E-1420-4C09-97F5-5381E4A781D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3" rIns="92702" bIns="46353" numCol="1" anchor="t" anchorCtr="0" compatLnSpc="1">
            <a:prstTxWarp prst="textNoShape">
              <a:avLst/>
            </a:prstTxWarp>
          </a:bodyPr>
          <a:lstStyle>
            <a:lvl1pPr algn="l" defTabSz="92710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3" rIns="92702" bIns="46353" numCol="1" anchor="t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fld id="{AFBB2129-E484-4BE9-8F9D-C3D07A626106}" type="datetime1">
              <a:rPr lang="en-US"/>
              <a:pPr/>
              <a:t>5/4/2010</a:t>
            </a:fld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05350"/>
            <a:ext cx="49847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3" rIns="92702" bIns="463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3" rIns="92702" bIns="46353" numCol="1" anchor="b" anchorCtr="0" compatLnSpc="1">
            <a:prstTxWarp prst="textNoShape">
              <a:avLst/>
            </a:prstTxWarp>
          </a:bodyPr>
          <a:lstStyle>
            <a:lvl1pPr algn="l" defTabSz="92710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r>
              <a:rPr lang="en-US"/>
              <a:t>Ladislav Andricek, MPI Munich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1070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3" rIns="92702" bIns="46353" numCol="1" anchor="b" anchorCtr="0" compatLnSpc="1">
            <a:prstTxWarp prst="textNoShape">
              <a:avLst/>
            </a:prstTxWarp>
          </a:bodyPr>
          <a:lstStyle>
            <a:lvl1pPr algn="r" defTabSz="927100">
              <a:spcBef>
                <a:spcPct val="0"/>
              </a:spcBef>
              <a:defRPr sz="1200">
                <a:latin typeface="Times New Roman" pitchFamily="18" charset="0"/>
              </a:defRPr>
            </a:lvl1pPr>
          </a:lstStyle>
          <a:p>
            <a:fld id="{1F05B2F4-0180-4FD2-AC10-0A21B05089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26" name="Rectangle 2"/>
          <p:cNvSpPr>
            <a:spLocks noChangeArrowheads="1"/>
          </p:cNvSpPr>
          <p:nvPr/>
        </p:nvSpPr>
        <p:spPr bwMode="auto">
          <a:xfrm>
            <a:off x="119063" y="0"/>
            <a:ext cx="133350" cy="6669088"/>
          </a:xfrm>
          <a:prstGeom prst="rect">
            <a:avLst/>
          </a:prstGeom>
          <a:solidFill>
            <a:srgbClr val="C9DBD8"/>
          </a:solidFill>
          <a:ln w="9525">
            <a:solidFill>
              <a:srgbClr val="C9DBD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27" name="Rectangle 3"/>
          <p:cNvSpPr>
            <a:spLocks noChangeArrowheads="1"/>
          </p:cNvSpPr>
          <p:nvPr/>
        </p:nvSpPr>
        <p:spPr bwMode="auto">
          <a:xfrm>
            <a:off x="252413" y="0"/>
            <a:ext cx="131762" cy="6858000"/>
          </a:xfrm>
          <a:prstGeom prst="rect">
            <a:avLst/>
          </a:prstGeom>
          <a:solidFill>
            <a:srgbClr val="E6F2F2"/>
          </a:solidFill>
          <a:ln w="9525">
            <a:solidFill>
              <a:srgbClr val="E6F2F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28" name="Rectangle 4"/>
          <p:cNvSpPr>
            <a:spLocks noChangeArrowheads="1"/>
          </p:cNvSpPr>
          <p:nvPr/>
        </p:nvSpPr>
        <p:spPr bwMode="auto">
          <a:xfrm>
            <a:off x="0" y="6669088"/>
            <a:ext cx="9144000" cy="215900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2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39430" name="Rectangle 6"/>
          <p:cNvSpPr>
            <a:spLocks noChangeArrowheads="1"/>
          </p:cNvSpPr>
          <p:nvPr/>
        </p:nvSpPr>
        <p:spPr bwMode="auto">
          <a:xfrm>
            <a:off x="0" y="0"/>
            <a:ext cx="119063" cy="6669088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31" name="Rectangle 7"/>
          <p:cNvSpPr>
            <a:spLocks noChangeArrowheads="1"/>
          </p:cNvSpPr>
          <p:nvPr/>
        </p:nvSpPr>
        <p:spPr bwMode="auto">
          <a:xfrm>
            <a:off x="0" y="-26988"/>
            <a:ext cx="9144000" cy="142876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9433" name="Rectangle 9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1639434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1639435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664075"/>
            <a:ext cx="6400800" cy="1285875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639436" name="Picture 12" descr="hll-logo-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142875"/>
            <a:ext cx="1920875" cy="1439863"/>
          </a:xfrm>
          <a:prstGeom prst="rect">
            <a:avLst/>
          </a:prstGeom>
          <a:noFill/>
        </p:spPr>
      </p:pic>
      <p:sp>
        <p:nvSpPr>
          <p:cNvPr id="1639438" name="Rectangle 1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264600-5445-42E7-AE53-D70644C6C584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639440" name="Picture 16" descr="MPP_os_logo_cmyk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17475"/>
            <a:ext cx="1530350" cy="1462088"/>
          </a:xfrm>
          <a:prstGeom prst="rect">
            <a:avLst/>
          </a:prstGeom>
          <a:noFill/>
        </p:spPr>
      </p:pic>
      <p:sp>
        <p:nvSpPr>
          <p:cNvPr id="1639441" name="Text Box 17"/>
          <p:cNvSpPr txBox="1">
            <a:spLocks noChangeArrowheads="1"/>
          </p:cNvSpPr>
          <p:nvPr userDrawn="1"/>
        </p:nvSpPr>
        <p:spPr bwMode="auto">
          <a:xfrm>
            <a:off x="381000" y="6621463"/>
            <a:ext cx="8632825" cy="623887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Jelena Ninkovi</a:t>
            </a:r>
            <a:r>
              <a:rPr lang="sr-Latn-CS"/>
              <a:t>ć</a:t>
            </a:r>
            <a:endParaRPr lang="en-US"/>
          </a:p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5DA75-F4A8-43E6-B505-56BAC049E5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188913"/>
            <a:ext cx="2090738" cy="58308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5763" y="188913"/>
            <a:ext cx="6122987" cy="58308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6695F4-D8D5-4054-A451-53313872E6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5900" y="6669088"/>
            <a:ext cx="6591300" cy="188912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74911-54B5-48D8-BFD8-E6F850500E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BA4CFF-FB8E-47FB-BB01-AB96C32D9D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288" y="14938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3288" y="14938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AA97C4-8D3F-4E06-8AA7-5B1F7428AF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FF8A6-D84C-47EA-B775-DABD8CB6CFC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3D034-2A22-4434-BD7A-AB220936C0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F6DA41-3128-44B8-8A67-5BFB329D6A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2A913-6632-4ECE-AB29-D4B4AD6270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3094F6-4688-4601-9C94-8FEA0A0E4B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3074" name="Rectangle 2"/>
          <p:cNvSpPr>
            <a:spLocks noChangeArrowheads="1"/>
          </p:cNvSpPr>
          <p:nvPr/>
        </p:nvSpPr>
        <p:spPr bwMode="auto">
          <a:xfrm>
            <a:off x="119063" y="0"/>
            <a:ext cx="133350" cy="6669088"/>
          </a:xfrm>
          <a:prstGeom prst="rect">
            <a:avLst/>
          </a:prstGeom>
          <a:solidFill>
            <a:srgbClr val="C9DBD8"/>
          </a:solidFill>
          <a:ln w="9525">
            <a:solidFill>
              <a:srgbClr val="C9DBD8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3075" name="Rectangle 3"/>
          <p:cNvSpPr>
            <a:spLocks noChangeArrowheads="1"/>
          </p:cNvSpPr>
          <p:nvPr/>
        </p:nvSpPr>
        <p:spPr bwMode="auto">
          <a:xfrm>
            <a:off x="252413" y="0"/>
            <a:ext cx="131762" cy="6858000"/>
          </a:xfrm>
          <a:prstGeom prst="rect">
            <a:avLst/>
          </a:prstGeom>
          <a:solidFill>
            <a:srgbClr val="E6F2F2"/>
          </a:solidFill>
          <a:ln w="9525">
            <a:solidFill>
              <a:srgbClr val="E6F2F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3076" name="Rectangle 4"/>
          <p:cNvSpPr>
            <a:spLocks noChangeArrowheads="1"/>
          </p:cNvSpPr>
          <p:nvPr/>
        </p:nvSpPr>
        <p:spPr bwMode="auto">
          <a:xfrm>
            <a:off x="0" y="6669088"/>
            <a:ext cx="9144000" cy="215900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5763" y="188913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400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Title</a:t>
            </a:r>
          </a:p>
        </p:txBody>
      </p:sp>
      <p:sp>
        <p:nvSpPr>
          <p:cNvPr id="1283078" name="Rectangle 6"/>
          <p:cNvSpPr>
            <a:spLocks noChangeArrowheads="1"/>
          </p:cNvSpPr>
          <p:nvPr/>
        </p:nvSpPr>
        <p:spPr bwMode="auto">
          <a:xfrm>
            <a:off x="0" y="0"/>
            <a:ext cx="119063" cy="6669088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3079" name="Rectangle 7"/>
          <p:cNvSpPr>
            <a:spLocks noChangeArrowheads="1"/>
          </p:cNvSpPr>
          <p:nvPr/>
        </p:nvSpPr>
        <p:spPr bwMode="auto">
          <a:xfrm>
            <a:off x="0" y="-26988"/>
            <a:ext cx="9144000" cy="142876"/>
          </a:xfrm>
          <a:prstGeom prst="rect">
            <a:avLst/>
          </a:prstGeom>
          <a:solidFill>
            <a:srgbClr val="7CA6A6"/>
          </a:solidFill>
          <a:ln w="9525">
            <a:solidFill>
              <a:srgbClr val="7CA6A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3080" name="Line 8"/>
          <p:cNvSpPr>
            <a:spLocks noChangeShapeType="1"/>
          </p:cNvSpPr>
          <p:nvPr/>
        </p:nvSpPr>
        <p:spPr bwMode="auto">
          <a:xfrm>
            <a:off x="296863" y="908050"/>
            <a:ext cx="7124700" cy="0"/>
          </a:xfrm>
          <a:prstGeom prst="line">
            <a:avLst/>
          </a:prstGeom>
          <a:noFill/>
          <a:ln w="38100">
            <a:solidFill>
              <a:srgbClr val="E6F2F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8308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5900" y="6669088"/>
            <a:ext cx="6192838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128308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08738" y="6677025"/>
            <a:ext cx="234315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>
                <a:solidFill>
                  <a:schemeClr val="bg1"/>
                </a:solidFill>
              </a:defRPr>
            </a:lvl1pPr>
          </a:lstStyle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1283083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522288" y="14938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Click to edit Master text styles</a:t>
            </a:r>
          </a:p>
          <a:p>
            <a:pPr lvl="1"/>
            <a:r>
              <a:rPr lang="de-DE" smtClean="0"/>
              <a:t>Second level</a:t>
            </a:r>
          </a:p>
          <a:p>
            <a:pPr lvl="2"/>
            <a:r>
              <a:rPr lang="de-DE" smtClean="0"/>
              <a:t>Third level</a:t>
            </a:r>
          </a:p>
          <a:p>
            <a:pPr lvl="3"/>
            <a:r>
              <a:rPr lang="de-DE" smtClean="0"/>
              <a:t>Fourth level</a:t>
            </a:r>
          </a:p>
          <a:p>
            <a:pPr lvl="4"/>
            <a:r>
              <a:rPr lang="de-DE" smtClean="0"/>
              <a:t>Fifth level</a:t>
            </a:r>
          </a:p>
        </p:txBody>
      </p:sp>
      <p:pic>
        <p:nvPicPr>
          <p:cNvPr id="1283084" name="Picture 12" descr="hll-logo-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704138" y="142875"/>
            <a:ext cx="1439862" cy="1079500"/>
          </a:xfrm>
          <a:prstGeom prst="rect">
            <a:avLst/>
          </a:prstGeom>
          <a:noFill/>
        </p:spPr>
      </p:pic>
      <p:sp>
        <p:nvSpPr>
          <p:cNvPr id="1283085" name="Oval 13"/>
          <p:cNvSpPr>
            <a:spLocks noChangeArrowheads="1"/>
          </p:cNvSpPr>
          <p:nvPr/>
        </p:nvSpPr>
        <p:spPr bwMode="auto">
          <a:xfrm>
            <a:off x="566738" y="414338"/>
            <a:ext cx="179387" cy="180975"/>
          </a:xfrm>
          <a:prstGeom prst="ellipse">
            <a:avLst/>
          </a:prstGeom>
          <a:gradFill rotWithShape="1">
            <a:gsLst>
              <a:gs pos="0">
                <a:srgbClr val="7CA6A6">
                  <a:gamma/>
                  <a:shade val="46275"/>
                  <a:invGamma/>
                </a:srgbClr>
              </a:gs>
              <a:gs pos="50000">
                <a:srgbClr val="7CA6A6"/>
              </a:gs>
              <a:gs pos="100000">
                <a:srgbClr val="7CA6A6">
                  <a:gamma/>
                  <a:shade val="46275"/>
                  <a:invGamma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83086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29600" y="6638925"/>
            <a:ext cx="914400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000">
                <a:solidFill>
                  <a:schemeClr val="bg1"/>
                </a:solidFill>
              </a:defRPr>
            </a:lvl1pPr>
          </a:lstStyle>
          <a:p>
            <a:fld id="{ED7966FF-BDB0-4521-A3AF-3F9D6683731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iming>
    <p:tnLst>
      <p:par>
        <p:cTn id="1" dur="indefinite" restart="never" nodeType="tmRoot"/>
      </p:par>
    </p:tnLst>
  </p:timing>
  <p:hf hdr="0"/>
  <p:txStyles>
    <p:titleStyle>
      <a:lvl1pPr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SzPct val="150000"/>
        <a:defRPr sz="2000">
          <a:solidFill>
            <a:schemeClr val="tx2"/>
          </a:solidFill>
          <a:latin typeface="Arial" charset="0"/>
        </a:defRPr>
      </a:lvl9pPr>
    </p:titleStyle>
    <p:bodyStyle>
      <a:lvl1pPr marL="812800" indent="-812800" algn="l" rtl="0" fontAlgn="base">
        <a:spcBef>
          <a:spcPct val="20000"/>
        </a:spcBef>
        <a:spcAft>
          <a:spcPct val="0"/>
        </a:spcAft>
        <a:buClr>
          <a:schemeClr val="tx1"/>
        </a:buClr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1168400" indent="-711200" algn="l" rtl="0" fontAlgn="base">
        <a:spcBef>
          <a:spcPct val="20000"/>
        </a:spcBef>
        <a:spcAft>
          <a:spcPct val="0"/>
        </a:spcAft>
        <a:buClr>
          <a:schemeClr val="tx1"/>
        </a:buClr>
        <a:defRPr sz="1600">
          <a:solidFill>
            <a:schemeClr val="tx1"/>
          </a:solidFill>
          <a:latin typeface="+mn-lt"/>
        </a:defRPr>
      </a:lvl2pPr>
      <a:lvl3pPr marL="1524000" indent="-609600" algn="l" rtl="0" fontAlgn="base">
        <a:spcBef>
          <a:spcPct val="20000"/>
        </a:spcBef>
        <a:spcAft>
          <a:spcPct val="0"/>
        </a:spcAft>
        <a:buClr>
          <a:schemeClr val="tx1"/>
        </a:buClr>
        <a:defRPr sz="1400">
          <a:solidFill>
            <a:schemeClr val="tx1"/>
          </a:solidFill>
          <a:latin typeface="+mn-lt"/>
        </a:defRPr>
      </a:lvl3pPr>
      <a:lvl4pPr marL="18796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400">
          <a:solidFill>
            <a:schemeClr val="tx1"/>
          </a:solidFill>
          <a:latin typeface="+mn-lt"/>
        </a:defRPr>
      </a:lvl4pPr>
      <a:lvl5pPr marL="23368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400">
          <a:solidFill>
            <a:schemeClr val="tx1"/>
          </a:solidFill>
          <a:latin typeface="+mn-lt"/>
        </a:defRPr>
      </a:lvl5pPr>
      <a:lvl6pPr marL="27940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400">
          <a:solidFill>
            <a:schemeClr val="tx1"/>
          </a:solidFill>
          <a:latin typeface="+mn-lt"/>
        </a:defRPr>
      </a:lvl6pPr>
      <a:lvl7pPr marL="32512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400">
          <a:solidFill>
            <a:schemeClr val="tx1"/>
          </a:solidFill>
          <a:latin typeface="+mn-lt"/>
        </a:defRPr>
      </a:lvl7pPr>
      <a:lvl8pPr marL="37084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400">
          <a:solidFill>
            <a:schemeClr val="tx1"/>
          </a:solidFill>
          <a:latin typeface="+mn-lt"/>
        </a:defRPr>
      </a:lvl8pPr>
      <a:lvl9pPr marL="4165600" indent="-508000" algn="l" rtl="0" fontAlgn="base">
        <a:spcBef>
          <a:spcPct val="20000"/>
        </a:spcBef>
        <a:spcAft>
          <a:spcPct val="0"/>
        </a:spcAft>
        <a:buClr>
          <a:schemeClr val="tx1"/>
        </a:buClr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76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Testing plans for TB2010</a:t>
            </a:r>
            <a:endParaRPr lang="en-US" sz="32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we will have in case of …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4911-54B5-48D8-BFD8-E6F850500ECE}" type="slidenum">
              <a:rPr lang="en-US" smtClean="0"/>
              <a:pPr/>
              <a:t>2</a:t>
            </a:fld>
            <a:endParaRPr lang="en-US"/>
          </a:p>
        </p:txBody>
      </p:sp>
      <p:grpSp>
        <p:nvGrpSpPr>
          <p:cNvPr id="146" name="Group 145"/>
          <p:cNvGrpSpPr/>
          <p:nvPr/>
        </p:nvGrpSpPr>
        <p:grpSpPr>
          <a:xfrm>
            <a:off x="371475" y="1054100"/>
            <a:ext cx="8401050" cy="4752975"/>
            <a:chOff x="371475" y="1054100"/>
            <a:chExt cx="8401050" cy="4752975"/>
          </a:xfrm>
        </p:grpSpPr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5975350" y="1163638"/>
              <a:ext cx="28575" cy="4552950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45" name="Group 144"/>
            <p:cNvGrpSpPr/>
            <p:nvPr/>
          </p:nvGrpSpPr>
          <p:grpSpPr>
            <a:xfrm>
              <a:off x="371475" y="1054100"/>
              <a:ext cx="8401050" cy="4752975"/>
              <a:chOff x="371475" y="1054100"/>
              <a:chExt cx="8401050" cy="4752975"/>
            </a:xfrm>
          </p:grpSpPr>
          <p:grpSp>
            <p:nvGrpSpPr>
              <p:cNvPr id="84" name="Group 83"/>
              <p:cNvGrpSpPr/>
              <p:nvPr/>
            </p:nvGrpSpPr>
            <p:grpSpPr>
              <a:xfrm>
                <a:off x="371475" y="1054100"/>
                <a:ext cx="8401050" cy="4752975"/>
                <a:chOff x="371475" y="1054100"/>
                <a:chExt cx="8401050" cy="4752975"/>
              </a:xfrm>
            </p:grpSpPr>
            <p:sp>
              <p:nvSpPr>
                <p:cNvPr id="38916" name="AutoShape 4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371475" y="1054100"/>
                  <a:ext cx="8401050" cy="47529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19" name="Rectangle 7"/>
                <p:cNvSpPr>
                  <a:spLocks noChangeArrowheads="1"/>
                </p:cNvSpPr>
                <p:nvPr/>
              </p:nvSpPr>
              <p:spPr bwMode="auto">
                <a:xfrm>
                  <a:off x="3203575" y="1163638"/>
                  <a:ext cx="28575" cy="4552950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21" name="Rectangle 9"/>
                <p:cNvSpPr>
                  <a:spLocks noChangeArrowheads="1"/>
                </p:cNvSpPr>
                <p:nvPr/>
              </p:nvSpPr>
              <p:spPr bwMode="auto">
                <a:xfrm>
                  <a:off x="474663" y="2111375"/>
                  <a:ext cx="8201025" cy="28575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22" name="Rectangle 10"/>
                <p:cNvSpPr>
                  <a:spLocks noChangeArrowheads="1"/>
                </p:cNvSpPr>
                <p:nvPr/>
              </p:nvSpPr>
              <p:spPr bwMode="auto">
                <a:xfrm>
                  <a:off x="474663" y="3902075"/>
                  <a:ext cx="8201025" cy="28575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23" name="Rectangle 11"/>
                <p:cNvSpPr>
                  <a:spLocks noChangeArrowheads="1"/>
                </p:cNvSpPr>
                <p:nvPr/>
              </p:nvSpPr>
              <p:spPr bwMode="auto">
                <a:xfrm>
                  <a:off x="469900" y="1163638"/>
                  <a:ext cx="28575" cy="4552950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24" name="Rectangle 12"/>
                <p:cNvSpPr>
                  <a:spLocks noChangeArrowheads="1"/>
                </p:cNvSpPr>
                <p:nvPr/>
              </p:nvSpPr>
              <p:spPr bwMode="auto">
                <a:xfrm>
                  <a:off x="8651875" y="1163638"/>
                  <a:ext cx="28575" cy="4552950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25" name="Rectangle 13"/>
                <p:cNvSpPr>
                  <a:spLocks noChangeArrowheads="1"/>
                </p:cNvSpPr>
                <p:nvPr/>
              </p:nvSpPr>
              <p:spPr bwMode="auto">
                <a:xfrm>
                  <a:off x="474663" y="1158875"/>
                  <a:ext cx="8201025" cy="28575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8926" name="Rectangle 14"/>
              <p:cNvSpPr>
                <a:spLocks noChangeArrowheads="1"/>
              </p:cNvSpPr>
              <p:nvPr/>
            </p:nvSpPr>
            <p:spPr bwMode="auto">
              <a:xfrm>
                <a:off x="474663" y="5683250"/>
                <a:ext cx="8201025" cy="28575"/>
              </a:xfrm>
              <a:prstGeom prst="rect">
                <a:avLst/>
              </a:pr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83" name="Group 82"/>
          <p:cNvGrpSpPr/>
          <p:nvPr/>
        </p:nvGrpSpPr>
        <p:grpSpPr>
          <a:xfrm>
            <a:off x="479425" y="1160463"/>
            <a:ext cx="2743200" cy="979488"/>
            <a:chOff x="479425" y="1160463"/>
            <a:chExt cx="2743200" cy="979488"/>
          </a:xfrm>
        </p:grpSpPr>
        <p:sp>
          <p:nvSpPr>
            <p:cNvPr id="38918" name="Freeform 6"/>
            <p:cNvSpPr>
              <a:spLocks/>
            </p:cNvSpPr>
            <p:nvPr/>
          </p:nvSpPr>
          <p:spPr bwMode="auto">
            <a:xfrm>
              <a:off x="479425" y="1160463"/>
              <a:ext cx="2743200" cy="97948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728" y="600"/>
                </a:cxn>
                <a:cxn ang="0">
                  <a:pos x="1722" y="617"/>
                </a:cxn>
                <a:cxn ang="0">
                  <a:pos x="0" y="17"/>
                </a:cxn>
                <a:cxn ang="0">
                  <a:pos x="6" y="0"/>
                </a:cxn>
              </a:cxnLst>
              <a:rect l="0" t="0" r="r" b="b"/>
              <a:pathLst>
                <a:path w="1728" h="617">
                  <a:moveTo>
                    <a:pt x="6" y="0"/>
                  </a:moveTo>
                  <a:lnTo>
                    <a:pt x="1728" y="600"/>
                  </a:lnTo>
                  <a:lnTo>
                    <a:pt x="1722" y="617"/>
                  </a:lnTo>
                  <a:lnTo>
                    <a:pt x="0" y="1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27" name="Rectangle 15"/>
            <p:cNvSpPr>
              <a:spLocks noChangeArrowheads="1"/>
            </p:cNvSpPr>
            <p:nvPr/>
          </p:nvSpPr>
          <p:spPr bwMode="auto">
            <a:xfrm>
              <a:off x="2405063" y="1504950"/>
              <a:ext cx="6953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PXD6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28" name="Rectangle 16"/>
            <p:cNvSpPr>
              <a:spLocks noChangeArrowheads="1"/>
            </p:cNvSpPr>
            <p:nvPr/>
          </p:nvSpPr>
          <p:spPr bwMode="auto">
            <a:xfrm>
              <a:off x="947738" y="1781175"/>
              <a:ext cx="752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DCDB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4378325" y="1519238"/>
            <a:ext cx="87203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On time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7159625" y="1519238"/>
            <a:ext cx="44884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Late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1624013" y="2889250"/>
            <a:ext cx="4616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YES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85" name="Group 84"/>
          <p:cNvGrpSpPr/>
          <p:nvPr/>
        </p:nvGrpSpPr>
        <p:grpSpPr>
          <a:xfrm>
            <a:off x="3606800" y="3032125"/>
            <a:ext cx="2152650" cy="847725"/>
            <a:chOff x="3606800" y="3032125"/>
            <a:chExt cx="2152650" cy="847725"/>
          </a:xfrm>
        </p:grpSpPr>
        <p:sp>
          <p:nvSpPr>
            <p:cNvPr id="38943" name="Rectangle 31"/>
            <p:cNvSpPr>
              <a:spLocks noChangeArrowheads="1"/>
            </p:cNvSpPr>
            <p:nvPr/>
          </p:nvSpPr>
          <p:spPr bwMode="auto">
            <a:xfrm>
              <a:off x="3606800" y="3032125"/>
              <a:ext cx="157735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69F747"/>
                  </a:solidFill>
                  <a:effectLst/>
                  <a:latin typeface="Arial" pitchFamily="34" charset="0"/>
                </a:rPr>
                <a:t>DCDB/DCDRO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69F747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44" name="Rectangle 32"/>
            <p:cNvSpPr>
              <a:spLocks noChangeArrowheads="1"/>
            </p:cNvSpPr>
            <p:nvPr/>
          </p:nvSpPr>
          <p:spPr bwMode="auto">
            <a:xfrm>
              <a:off x="5226050" y="3032125"/>
              <a:ext cx="5334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test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45" name="Rectangle 33"/>
            <p:cNvSpPr>
              <a:spLocks noChangeArrowheads="1"/>
            </p:cNvSpPr>
            <p:nvPr/>
          </p:nvSpPr>
          <p:spPr bwMode="auto">
            <a:xfrm>
              <a:off x="4244975" y="3308350"/>
              <a:ext cx="8858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system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46" name="Rectangle 34"/>
            <p:cNvSpPr>
              <a:spLocks noChangeArrowheads="1"/>
            </p:cNvSpPr>
            <p:nvPr/>
          </p:nvSpPr>
          <p:spPr bwMode="auto">
            <a:xfrm>
              <a:off x="3683000" y="3575050"/>
              <a:ext cx="19621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for ILC type matrix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6330950" y="3032125"/>
            <a:ext cx="2152650" cy="847725"/>
            <a:chOff x="6330950" y="3032125"/>
            <a:chExt cx="2152650" cy="847725"/>
          </a:xfrm>
        </p:grpSpPr>
        <p:sp>
          <p:nvSpPr>
            <p:cNvPr id="38958" name="Rectangle 46"/>
            <p:cNvSpPr>
              <a:spLocks noChangeArrowheads="1"/>
            </p:cNvSpPr>
            <p:nvPr/>
          </p:nvSpPr>
          <p:spPr bwMode="auto">
            <a:xfrm>
              <a:off x="6330950" y="3032125"/>
              <a:ext cx="157735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69F747"/>
                  </a:solidFill>
                  <a:effectLst/>
                  <a:latin typeface="Arial" pitchFamily="34" charset="0"/>
                </a:rPr>
                <a:t>DCDB/DCDRO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69F747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59" name="Rectangle 47"/>
            <p:cNvSpPr>
              <a:spLocks noChangeArrowheads="1"/>
            </p:cNvSpPr>
            <p:nvPr/>
          </p:nvSpPr>
          <p:spPr bwMode="auto">
            <a:xfrm>
              <a:off x="7950200" y="3032125"/>
              <a:ext cx="5334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test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0" name="Rectangle 48"/>
            <p:cNvSpPr>
              <a:spLocks noChangeArrowheads="1"/>
            </p:cNvSpPr>
            <p:nvPr/>
          </p:nvSpPr>
          <p:spPr bwMode="auto">
            <a:xfrm>
              <a:off x="6969125" y="3308350"/>
              <a:ext cx="8858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system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1" name="Rectangle 49"/>
            <p:cNvSpPr>
              <a:spLocks noChangeArrowheads="1"/>
            </p:cNvSpPr>
            <p:nvPr/>
          </p:nvSpPr>
          <p:spPr bwMode="auto">
            <a:xfrm>
              <a:off x="6407150" y="3575050"/>
              <a:ext cx="19621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for ILC type matrix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8962" name="Rectangle 50"/>
          <p:cNvSpPr>
            <a:spLocks noChangeArrowheads="1"/>
          </p:cNvSpPr>
          <p:nvPr/>
        </p:nvSpPr>
        <p:spPr bwMode="auto">
          <a:xfrm>
            <a:off x="1681163" y="4678363"/>
            <a:ext cx="447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NO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3683000" y="4821238"/>
            <a:ext cx="1971675" cy="830223"/>
            <a:chOff x="3683000" y="4821238"/>
            <a:chExt cx="1971675" cy="830223"/>
          </a:xfrm>
        </p:grpSpPr>
        <p:sp>
          <p:nvSpPr>
            <p:cNvPr id="38974" name="Rectangle 62"/>
            <p:cNvSpPr>
              <a:spLocks noChangeArrowheads="1"/>
            </p:cNvSpPr>
            <p:nvPr/>
          </p:nvSpPr>
          <p:spPr bwMode="auto">
            <a:xfrm>
              <a:off x="3768725" y="4821238"/>
              <a:ext cx="55245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</a:rPr>
                <a:t>S3B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5" name="Rectangle 63"/>
            <p:cNvSpPr>
              <a:spLocks noChangeArrowheads="1"/>
            </p:cNvSpPr>
            <p:nvPr/>
          </p:nvSpPr>
          <p:spPr bwMode="auto">
            <a:xfrm>
              <a:off x="4340225" y="4821238"/>
              <a:ext cx="13144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test system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6" name="Rectangle 64"/>
            <p:cNvSpPr>
              <a:spLocks noChangeArrowheads="1"/>
            </p:cNvSpPr>
            <p:nvPr/>
          </p:nvSpPr>
          <p:spPr bwMode="auto">
            <a:xfrm>
              <a:off x="3683000" y="5097463"/>
              <a:ext cx="1885131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for ILC type matrix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rgbClr val="000000"/>
                  </a:solidFill>
                  <a:latin typeface="Arial" pitchFamily="34" charset="0"/>
                </a:rPr>
                <a:t> - modified  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6407150" y="4959350"/>
            <a:ext cx="1971675" cy="581025"/>
            <a:chOff x="6407150" y="4959350"/>
            <a:chExt cx="1971675" cy="581025"/>
          </a:xfrm>
        </p:grpSpPr>
        <p:sp>
          <p:nvSpPr>
            <p:cNvPr id="38988" name="Rectangle 76"/>
            <p:cNvSpPr>
              <a:spLocks noChangeArrowheads="1"/>
            </p:cNvSpPr>
            <p:nvPr/>
          </p:nvSpPr>
          <p:spPr bwMode="auto">
            <a:xfrm>
              <a:off x="6492875" y="4959350"/>
              <a:ext cx="55245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</a:rPr>
                <a:t>S3B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89" name="Rectangle 77"/>
            <p:cNvSpPr>
              <a:spLocks noChangeArrowheads="1"/>
            </p:cNvSpPr>
            <p:nvPr/>
          </p:nvSpPr>
          <p:spPr bwMode="auto">
            <a:xfrm>
              <a:off x="7064375" y="4959350"/>
              <a:ext cx="13144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test system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90" name="Rectangle 78"/>
            <p:cNvSpPr>
              <a:spLocks noChangeArrowheads="1"/>
            </p:cNvSpPr>
            <p:nvPr/>
          </p:nvSpPr>
          <p:spPr bwMode="auto">
            <a:xfrm>
              <a:off x="6407150" y="5235575"/>
              <a:ext cx="19621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for ILC type matrix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423602" y="4013438"/>
            <a:ext cx="2438400" cy="857250"/>
            <a:chOff x="2054225" y="5781675"/>
            <a:chExt cx="2438400" cy="857250"/>
          </a:xfrm>
        </p:grpSpPr>
        <p:sp>
          <p:nvSpPr>
            <p:cNvPr id="38966" name="Rectangle 54"/>
            <p:cNvSpPr>
              <a:spLocks noChangeArrowheads="1"/>
            </p:cNvSpPr>
            <p:nvPr/>
          </p:nvSpPr>
          <p:spPr bwMode="auto">
            <a:xfrm>
              <a:off x="2654300" y="6038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2054225" y="5781675"/>
              <a:ext cx="2438400" cy="857250"/>
              <a:chOff x="3425825" y="3992563"/>
              <a:chExt cx="2438400" cy="857250"/>
            </a:xfrm>
          </p:grpSpPr>
          <p:sp>
            <p:nvSpPr>
              <p:cNvPr id="38963" name="Rectangle 51"/>
              <p:cNvSpPr>
                <a:spLocks noChangeArrowheads="1"/>
              </p:cNvSpPr>
              <p:nvPr/>
            </p:nvSpPr>
            <p:spPr bwMode="auto">
              <a:xfrm>
                <a:off x="3521075" y="3992563"/>
                <a:ext cx="666849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69F747"/>
                    </a:solidFill>
                    <a:effectLst/>
                    <a:latin typeface="Arial" pitchFamily="34" charset="0"/>
                  </a:rPr>
                  <a:t>PXD6</a:t>
                </a: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00664D"/>
                    </a:solidFill>
                    <a:effectLst/>
                    <a:latin typeface="Arial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64" name="Rectangle 52"/>
              <p:cNvSpPr>
                <a:spLocks noChangeArrowheads="1"/>
              </p:cNvSpPr>
              <p:nvPr/>
            </p:nvSpPr>
            <p:spPr bwMode="auto">
              <a:xfrm>
                <a:off x="4168775" y="3992563"/>
                <a:ext cx="169545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ILC type matrix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65" name="Rectangle 53"/>
              <p:cNvSpPr>
                <a:spLocks noChangeArrowheads="1"/>
              </p:cNvSpPr>
              <p:nvPr/>
            </p:nvSpPr>
            <p:spPr bwMode="auto">
              <a:xfrm>
                <a:off x="3425825" y="4268788"/>
                <a:ext cx="7239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24x24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67" name="Rectangle 55"/>
              <p:cNvSpPr>
                <a:spLocks noChangeArrowheads="1"/>
              </p:cNvSpPr>
              <p:nvPr/>
            </p:nvSpPr>
            <p:spPr bwMode="auto">
              <a:xfrm>
                <a:off x="4149725" y="4268788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68" name="Rectangle 56"/>
              <p:cNvSpPr>
                <a:spLocks noChangeArrowheads="1"/>
              </p:cNvSpPr>
              <p:nvPr/>
            </p:nvSpPr>
            <p:spPr bwMode="auto">
              <a:xfrm>
                <a:off x="4340225" y="4278313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69" name="Rectangle 57"/>
              <p:cNvSpPr>
                <a:spLocks noChangeArrowheads="1"/>
              </p:cNvSpPr>
              <p:nvPr/>
            </p:nvSpPr>
            <p:spPr bwMode="auto">
              <a:xfrm>
                <a:off x="4511675" y="4268788"/>
                <a:ext cx="9906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or 20x20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71" name="Rectangle 59"/>
              <p:cNvSpPr>
                <a:spLocks noChangeArrowheads="1"/>
              </p:cNvSpPr>
              <p:nvPr/>
            </p:nvSpPr>
            <p:spPr bwMode="auto">
              <a:xfrm>
                <a:off x="5502275" y="4268788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72" name="Rectangle 60"/>
              <p:cNvSpPr>
                <a:spLocks noChangeArrowheads="1"/>
              </p:cNvSpPr>
              <p:nvPr/>
            </p:nvSpPr>
            <p:spPr bwMode="auto">
              <a:xfrm>
                <a:off x="5692775" y="4278313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73" name="Rectangle 61"/>
              <p:cNvSpPr>
                <a:spLocks noChangeArrowheads="1"/>
              </p:cNvSpPr>
              <p:nvPr/>
            </p:nvSpPr>
            <p:spPr bwMode="auto">
              <a:xfrm>
                <a:off x="4530725" y="4545013"/>
                <a:ext cx="2571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&amp;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03" name="Rectangle 58"/>
            <p:cNvSpPr>
              <a:spLocks noChangeArrowheads="1"/>
            </p:cNvSpPr>
            <p:nvPr/>
          </p:nvSpPr>
          <p:spPr bwMode="auto">
            <a:xfrm>
              <a:off x="4009257" y="6053005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3385973" y="2225111"/>
            <a:ext cx="2438400" cy="857250"/>
            <a:chOff x="2054225" y="5781675"/>
            <a:chExt cx="2438400" cy="857250"/>
          </a:xfrm>
        </p:grpSpPr>
        <p:sp>
          <p:nvSpPr>
            <p:cNvPr id="106" name="Rectangle 54"/>
            <p:cNvSpPr>
              <a:spLocks noChangeArrowheads="1"/>
            </p:cNvSpPr>
            <p:nvPr/>
          </p:nvSpPr>
          <p:spPr bwMode="auto">
            <a:xfrm>
              <a:off x="2654300" y="6038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07" name="Group 88"/>
            <p:cNvGrpSpPr/>
            <p:nvPr/>
          </p:nvGrpSpPr>
          <p:grpSpPr>
            <a:xfrm>
              <a:off x="2054225" y="5781675"/>
              <a:ext cx="2438400" cy="857250"/>
              <a:chOff x="3425825" y="3992563"/>
              <a:chExt cx="2438400" cy="857250"/>
            </a:xfrm>
          </p:grpSpPr>
          <p:sp>
            <p:nvSpPr>
              <p:cNvPr id="109" name="Rectangle 51"/>
              <p:cNvSpPr>
                <a:spLocks noChangeArrowheads="1"/>
              </p:cNvSpPr>
              <p:nvPr/>
            </p:nvSpPr>
            <p:spPr bwMode="auto">
              <a:xfrm>
                <a:off x="3521075" y="3992563"/>
                <a:ext cx="666849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69F747"/>
                    </a:solidFill>
                    <a:effectLst/>
                    <a:latin typeface="Arial" pitchFamily="34" charset="0"/>
                  </a:rPr>
                  <a:t>PXD6</a:t>
                </a: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00664D"/>
                    </a:solidFill>
                    <a:effectLst/>
                    <a:latin typeface="Arial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0" name="Rectangle 52"/>
              <p:cNvSpPr>
                <a:spLocks noChangeArrowheads="1"/>
              </p:cNvSpPr>
              <p:nvPr/>
            </p:nvSpPr>
            <p:spPr bwMode="auto">
              <a:xfrm>
                <a:off x="4168775" y="3992563"/>
                <a:ext cx="169545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ILC type matrix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1" name="Rectangle 53"/>
              <p:cNvSpPr>
                <a:spLocks noChangeArrowheads="1"/>
              </p:cNvSpPr>
              <p:nvPr/>
            </p:nvSpPr>
            <p:spPr bwMode="auto">
              <a:xfrm>
                <a:off x="3425825" y="4268788"/>
                <a:ext cx="7239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24x24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2" name="Rectangle 55"/>
              <p:cNvSpPr>
                <a:spLocks noChangeArrowheads="1"/>
              </p:cNvSpPr>
              <p:nvPr/>
            </p:nvSpPr>
            <p:spPr bwMode="auto">
              <a:xfrm>
                <a:off x="4149725" y="4268788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3" name="Rectangle 56"/>
              <p:cNvSpPr>
                <a:spLocks noChangeArrowheads="1"/>
              </p:cNvSpPr>
              <p:nvPr/>
            </p:nvSpPr>
            <p:spPr bwMode="auto">
              <a:xfrm>
                <a:off x="4340225" y="4278313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4" name="Rectangle 57"/>
              <p:cNvSpPr>
                <a:spLocks noChangeArrowheads="1"/>
              </p:cNvSpPr>
              <p:nvPr/>
            </p:nvSpPr>
            <p:spPr bwMode="auto">
              <a:xfrm>
                <a:off x="4511675" y="4268788"/>
                <a:ext cx="9906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or 20x20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5" name="Rectangle 59"/>
              <p:cNvSpPr>
                <a:spLocks noChangeArrowheads="1"/>
              </p:cNvSpPr>
              <p:nvPr/>
            </p:nvSpPr>
            <p:spPr bwMode="auto">
              <a:xfrm>
                <a:off x="5502275" y="4268788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6" name="Rectangle 60"/>
              <p:cNvSpPr>
                <a:spLocks noChangeArrowheads="1"/>
              </p:cNvSpPr>
              <p:nvPr/>
            </p:nvSpPr>
            <p:spPr bwMode="auto">
              <a:xfrm>
                <a:off x="5692775" y="4278313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7" name="Rectangle 61"/>
              <p:cNvSpPr>
                <a:spLocks noChangeArrowheads="1"/>
              </p:cNvSpPr>
              <p:nvPr/>
            </p:nvSpPr>
            <p:spPr bwMode="auto">
              <a:xfrm>
                <a:off x="4530725" y="4545013"/>
                <a:ext cx="2571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&amp;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08" name="Rectangle 58"/>
            <p:cNvSpPr>
              <a:spLocks noChangeArrowheads="1"/>
            </p:cNvSpPr>
            <p:nvPr/>
          </p:nvSpPr>
          <p:spPr bwMode="auto">
            <a:xfrm>
              <a:off x="4009257" y="6053005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30" name="Group 129"/>
          <p:cNvGrpSpPr/>
          <p:nvPr/>
        </p:nvGrpSpPr>
        <p:grpSpPr>
          <a:xfrm>
            <a:off x="6149975" y="4130675"/>
            <a:ext cx="2438400" cy="857250"/>
            <a:chOff x="6149975" y="4130675"/>
            <a:chExt cx="2438400" cy="857250"/>
          </a:xfrm>
        </p:grpSpPr>
        <p:sp>
          <p:nvSpPr>
            <p:cNvPr id="118" name="Rectangle 68"/>
            <p:cNvSpPr>
              <a:spLocks noChangeArrowheads="1"/>
            </p:cNvSpPr>
            <p:nvPr/>
          </p:nvSpPr>
          <p:spPr bwMode="auto">
            <a:xfrm>
              <a:off x="6750050" y="4387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9" name="Rectangle 72"/>
            <p:cNvSpPr>
              <a:spLocks noChangeArrowheads="1"/>
            </p:cNvSpPr>
            <p:nvPr/>
          </p:nvSpPr>
          <p:spPr bwMode="auto">
            <a:xfrm>
              <a:off x="8102600" y="4387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20" name="Group 119"/>
            <p:cNvGrpSpPr/>
            <p:nvPr/>
          </p:nvGrpSpPr>
          <p:grpSpPr>
            <a:xfrm>
              <a:off x="6149975" y="4130675"/>
              <a:ext cx="2438400" cy="857250"/>
              <a:chOff x="6149975" y="4130675"/>
              <a:chExt cx="2438400" cy="857250"/>
            </a:xfrm>
          </p:grpSpPr>
          <p:sp>
            <p:nvSpPr>
              <p:cNvPr id="121" name="Rectangle 65"/>
              <p:cNvSpPr>
                <a:spLocks noChangeArrowheads="1"/>
              </p:cNvSpPr>
              <p:nvPr/>
            </p:nvSpPr>
            <p:spPr bwMode="auto">
              <a:xfrm>
                <a:off x="6245225" y="4130675"/>
                <a:ext cx="704850" cy="3238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</a:rPr>
                  <a:t>PXD5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2" name="Rectangle 66"/>
              <p:cNvSpPr>
                <a:spLocks noChangeArrowheads="1"/>
              </p:cNvSpPr>
              <p:nvPr/>
            </p:nvSpPr>
            <p:spPr bwMode="auto">
              <a:xfrm>
                <a:off x="6892925" y="4130675"/>
                <a:ext cx="169545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ILC type matrix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3" name="Rectangle 67"/>
              <p:cNvSpPr>
                <a:spLocks noChangeArrowheads="1"/>
              </p:cNvSpPr>
              <p:nvPr/>
            </p:nvSpPr>
            <p:spPr bwMode="auto">
              <a:xfrm>
                <a:off x="6149975" y="4406900"/>
                <a:ext cx="7239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24x24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4" name="Rectangle 69"/>
              <p:cNvSpPr>
                <a:spLocks noChangeArrowheads="1"/>
              </p:cNvSpPr>
              <p:nvPr/>
            </p:nvSpPr>
            <p:spPr bwMode="auto">
              <a:xfrm>
                <a:off x="6873875" y="4406900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5" name="Rectangle 70"/>
              <p:cNvSpPr>
                <a:spLocks noChangeArrowheads="1"/>
              </p:cNvSpPr>
              <p:nvPr/>
            </p:nvSpPr>
            <p:spPr bwMode="auto">
              <a:xfrm>
                <a:off x="7064375" y="4416425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6" name="Rectangle 71"/>
              <p:cNvSpPr>
                <a:spLocks noChangeArrowheads="1"/>
              </p:cNvSpPr>
              <p:nvPr/>
            </p:nvSpPr>
            <p:spPr bwMode="auto">
              <a:xfrm>
                <a:off x="7235825" y="4406900"/>
                <a:ext cx="9906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or 20x20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7" name="Rectangle 73"/>
              <p:cNvSpPr>
                <a:spLocks noChangeArrowheads="1"/>
              </p:cNvSpPr>
              <p:nvPr/>
            </p:nvSpPr>
            <p:spPr bwMode="auto">
              <a:xfrm>
                <a:off x="8226425" y="4406900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8" name="Rectangle 74"/>
              <p:cNvSpPr>
                <a:spLocks noChangeArrowheads="1"/>
              </p:cNvSpPr>
              <p:nvPr/>
            </p:nvSpPr>
            <p:spPr bwMode="auto">
              <a:xfrm>
                <a:off x="8416925" y="4416425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9" name="Rectangle 75"/>
              <p:cNvSpPr>
                <a:spLocks noChangeArrowheads="1"/>
              </p:cNvSpPr>
              <p:nvPr/>
            </p:nvSpPr>
            <p:spPr bwMode="auto">
              <a:xfrm>
                <a:off x="7283450" y="4683125"/>
                <a:ext cx="2571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&amp;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grpSp>
        <p:nvGrpSpPr>
          <p:cNvPr id="131" name="Group 130"/>
          <p:cNvGrpSpPr/>
          <p:nvPr/>
        </p:nvGrpSpPr>
        <p:grpSpPr>
          <a:xfrm>
            <a:off x="6131455" y="2240581"/>
            <a:ext cx="2438400" cy="857250"/>
            <a:chOff x="6149975" y="4130675"/>
            <a:chExt cx="2438400" cy="857250"/>
          </a:xfrm>
        </p:grpSpPr>
        <p:sp>
          <p:nvSpPr>
            <p:cNvPr id="132" name="Rectangle 68"/>
            <p:cNvSpPr>
              <a:spLocks noChangeArrowheads="1"/>
            </p:cNvSpPr>
            <p:nvPr/>
          </p:nvSpPr>
          <p:spPr bwMode="auto">
            <a:xfrm>
              <a:off x="6750050" y="4387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" name="Rectangle 72"/>
            <p:cNvSpPr>
              <a:spLocks noChangeArrowheads="1"/>
            </p:cNvSpPr>
            <p:nvPr/>
          </p:nvSpPr>
          <p:spPr bwMode="auto">
            <a:xfrm>
              <a:off x="8102600" y="4387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34" name="Group 119"/>
            <p:cNvGrpSpPr/>
            <p:nvPr/>
          </p:nvGrpSpPr>
          <p:grpSpPr>
            <a:xfrm>
              <a:off x="6149975" y="4130675"/>
              <a:ext cx="2438400" cy="857250"/>
              <a:chOff x="6149975" y="4130675"/>
              <a:chExt cx="2438400" cy="857250"/>
            </a:xfrm>
          </p:grpSpPr>
          <p:sp>
            <p:nvSpPr>
              <p:cNvPr id="135" name="Rectangle 65"/>
              <p:cNvSpPr>
                <a:spLocks noChangeArrowheads="1"/>
              </p:cNvSpPr>
              <p:nvPr/>
            </p:nvSpPr>
            <p:spPr bwMode="auto">
              <a:xfrm>
                <a:off x="6245225" y="4130675"/>
                <a:ext cx="704850" cy="3238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</a:rPr>
                  <a:t>PXD5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36" name="Rectangle 66"/>
              <p:cNvSpPr>
                <a:spLocks noChangeArrowheads="1"/>
              </p:cNvSpPr>
              <p:nvPr/>
            </p:nvSpPr>
            <p:spPr bwMode="auto">
              <a:xfrm>
                <a:off x="6892925" y="4130675"/>
                <a:ext cx="169545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ILC type matrix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37" name="Rectangle 67"/>
              <p:cNvSpPr>
                <a:spLocks noChangeArrowheads="1"/>
              </p:cNvSpPr>
              <p:nvPr/>
            </p:nvSpPr>
            <p:spPr bwMode="auto">
              <a:xfrm>
                <a:off x="6149975" y="4406900"/>
                <a:ext cx="7239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24x24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38" name="Rectangle 69"/>
              <p:cNvSpPr>
                <a:spLocks noChangeArrowheads="1"/>
              </p:cNvSpPr>
              <p:nvPr/>
            </p:nvSpPr>
            <p:spPr bwMode="auto">
              <a:xfrm>
                <a:off x="6873875" y="4406900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39" name="Rectangle 70"/>
              <p:cNvSpPr>
                <a:spLocks noChangeArrowheads="1"/>
              </p:cNvSpPr>
              <p:nvPr/>
            </p:nvSpPr>
            <p:spPr bwMode="auto">
              <a:xfrm>
                <a:off x="7064375" y="4416425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40" name="Rectangle 71"/>
              <p:cNvSpPr>
                <a:spLocks noChangeArrowheads="1"/>
              </p:cNvSpPr>
              <p:nvPr/>
            </p:nvSpPr>
            <p:spPr bwMode="auto">
              <a:xfrm>
                <a:off x="7235825" y="4406900"/>
                <a:ext cx="9906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or 20x20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41" name="Rectangle 73"/>
              <p:cNvSpPr>
                <a:spLocks noChangeArrowheads="1"/>
              </p:cNvSpPr>
              <p:nvPr/>
            </p:nvSpPr>
            <p:spPr bwMode="auto">
              <a:xfrm>
                <a:off x="8226425" y="4406900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42" name="Rectangle 74"/>
              <p:cNvSpPr>
                <a:spLocks noChangeArrowheads="1"/>
              </p:cNvSpPr>
              <p:nvPr/>
            </p:nvSpPr>
            <p:spPr bwMode="auto">
              <a:xfrm>
                <a:off x="8416925" y="4416425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43" name="Rectangle 75"/>
              <p:cNvSpPr>
                <a:spLocks noChangeArrowheads="1"/>
              </p:cNvSpPr>
              <p:nvPr/>
            </p:nvSpPr>
            <p:spPr bwMode="auto">
              <a:xfrm>
                <a:off x="7283450" y="4683125"/>
                <a:ext cx="2571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&amp;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144" name="TextBox 143"/>
          <p:cNvSpPr txBox="1"/>
          <p:nvPr/>
        </p:nvSpPr>
        <p:spPr>
          <a:xfrm rot="19750525">
            <a:off x="6429107" y="4412782"/>
            <a:ext cx="1800493" cy="646331"/>
          </a:xfrm>
          <a:prstGeom prst="rect">
            <a:avLst/>
          </a:prstGeom>
          <a:solidFill>
            <a:srgbClr val="C2BAEC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/>
              <a:t>TB2009</a:t>
            </a:r>
            <a:endParaRPr lang="en-US" sz="3600" dirty="0"/>
          </a:p>
        </p:txBody>
      </p:sp>
      <p:sp>
        <p:nvSpPr>
          <p:cNvPr id="97" name="TextBox 96"/>
          <p:cNvSpPr txBox="1"/>
          <p:nvPr/>
        </p:nvSpPr>
        <p:spPr>
          <a:xfrm>
            <a:off x="3743135" y="3642644"/>
            <a:ext cx="136447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 smtClean="0"/>
              <a:t>X</a:t>
            </a:r>
            <a:endParaRPr lang="en-US" sz="13800" dirty="0"/>
          </a:p>
        </p:txBody>
      </p:sp>
      <p:sp>
        <p:nvSpPr>
          <p:cNvPr id="98" name="TextBox 97"/>
          <p:cNvSpPr txBox="1"/>
          <p:nvPr/>
        </p:nvSpPr>
        <p:spPr>
          <a:xfrm>
            <a:off x="1152302" y="3640806"/>
            <a:ext cx="1364477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dirty="0" smtClean="0"/>
              <a:t>X</a:t>
            </a:r>
            <a:endParaRPr lang="en-US" sz="13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8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8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8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9" grpId="0"/>
      <p:bldP spid="38930" grpId="0"/>
      <p:bldP spid="38931" grpId="0"/>
      <p:bldP spid="38962" grpId="0"/>
      <p:bldP spid="144" grpId="0" animBg="1"/>
      <p:bldP spid="97" grpId="0"/>
      <p:bldP spid="9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Jelena Ninkovic, MPI Halbleiterlabor</a:t>
            </a: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4911-54B5-48D8-BFD8-E6F850500ECE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3" name="Group 145"/>
          <p:cNvGrpSpPr/>
          <p:nvPr/>
        </p:nvGrpSpPr>
        <p:grpSpPr>
          <a:xfrm>
            <a:off x="371475" y="1054100"/>
            <a:ext cx="8401050" cy="4752975"/>
            <a:chOff x="371475" y="1054100"/>
            <a:chExt cx="8401050" cy="4752975"/>
          </a:xfrm>
        </p:grpSpPr>
        <p:sp>
          <p:nvSpPr>
            <p:cNvPr id="38920" name="Rectangle 8"/>
            <p:cNvSpPr>
              <a:spLocks noChangeArrowheads="1"/>
            </p:cNvSpPr>
            <p:nvPr/>
          </p:nvSpPr>
          <p:spPr bwMode="auto">
            <a:xfrm>
              <a:off x="5975350" y="1163638"/>
              <a:ext cx="28575" cy="4552950"/>
            </a:xfrm>
            <a:prstGeom prst="rect">
              <a:avLst/>
            </a:pr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7" name="Group 144"/>
            <p:cNvGrpSpPr/>
            <p:nvPr/>
          </p:nvGrpSpPr>
          <p:grpSpPr>
            <a:xfrm>
              <a:off x="371475" y="1054100"/>
              <a:ext cx="8401050" cy="4752975"/>
              <a:chOff x="371475" y="1054100"/>
              <a:chExt cx="8401050" cy="4752975"/>
            </a:xfrm>
          </p:grpSpPr>
          <p:grpSp>
            <p:nvGrpSpPr>
              <p:cNvPr id="8" name="Group 83"/>
              <p:cNvGrpSpPr/>
              <p:nvPr/>
            </p:nvGrpSpPr>
            <p:grpSpPr>
              <a:xfrm>
                <a:off x="371475" y="1054100"/>
                <a:ext cx="8401050" cy="4752975"/>
                <a:chOff x="371475" y="1054100"/>
                <a:chExt cx="8401050" cy="4752975"/>
              </a:xfrm>
            </p:grpSpPr>
            <p:sp>
              <p:nvSpPr>
                <p:cNvPr id="38916" name="AutoShape 4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371475" y="1054100"/>
                  <a:ext cx="8401050" cy="475297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19" name="Rectangle 7"/>
                <p:cNvSpPr>
                  <a:spLocks noChangeArrowheads="1"/>
                </p:cNvSpPr>
                <p:nvPr/>
              </p:nvSpPr>
              <p:spPr bwMode="auto">
                <a:xfrm>
                  <a:off x="3203575" y="1163638"/>
                  <a:ext cx="28575" cy="4552950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21" name="Rectangle 9"/>
                <p:cNvSpPr>
                  <a:spLocks noChangeArrowheads="1"/>
                </p:cNvSpPr>
                <p:nvPr/>
              </p:nvSpPr>
              <p:spPr bwMode="auto">
                <a:xfrm>
                  <a:off x="474663" y="2111375"/>
                  <a:ext cx="8201025" cy="28575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22" name="Rectangle 10"/>
                <p:cNvSpPr>
                  <a:spLocks noChangeArrowheads="1"/>
                </p:cNvSpPr>
                <p:nvPr/>
              </p:nvSpPr>
              <p:spPr bwMode="auto">
                <a:xfrm>
                  <a:off x="474663" y="3902075"/>
                  <a:ext cx="8201025" cy="28575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23" name="Rectangle 11"/>
                <p:cNvSpPr>
                  <a:spLocks noChangeArrowheads="1"/>
                </p:cNvSpPr>
                <p:nvPr/>
              </p:nvSpPr>
              <p:spPr bwMode="auto">
                <a:xfrm>
                  <a:off x="469900" y="1163638"/>
                  <a:ext cx="28575" cy="4552950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24" name="Rectangle 12"/>
                <p:cNvSpPr>
                  <a:spLocks noChangeArrowheads="1"/>
                </p:cNvSpPr>
                <p:nvPr/>
              </p:nvSpPr>
              <p:spPr bwMode="auto">
                <a:xfrm>
                  <a:off x="8651875" y="1163638"/>
                  <a:ext cx="28575" cy="4552950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38925" name="Rectangle 13"/>
                <p:cNvSpPr>
                  <a:spLocks noChangeArrowheads="1"/>
                </p:cNvSpPr>
                <p:nvPr/>
              </p:nvSpPr>
              <p:spPr bwMode="auto">
                <a:xfrm>
                  <a:off x="474663" y="1158875"/>
                  <a:ext cx="8201025" cy="28575"/>
                </a:xfrm>
                <a:prstGeom prst="rect">
                  <a:avLst/>
                </a:prstGeom>
                <a:solidFill>
                  <a:srgbClr val="000000"/>
                </a:solidFill>
                <a:ln w="0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38926" name="Rectangle 14"/>
              <p:cNvSpPr>
                <a:spLocks noChangeArrowheads="1"/>
              </p:cNvSpPr>
              <p:nvPr/>
            </p:nvSpPr>
            <p:spPr bwMode="auto">
              <a:xfrm>
                <a:off x="474663" y="5683250"/>
                <a:ext cx="8201025" cy="28575"/>
              </a:xfrm>
              <a:prstGeom prst="rect">
                <a:avLst/>
              </a:pr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9" name="Group 82"/>
          <p:cNvGrpSpPr/>
          <p:nvPr/>
        </p:nvGrpSpPr>
        <p:grpSpPr>
          <a:xfrm>
            <a:off x="479425" y="1160463"/>
            <a:ext cx="2743200" cy="979488"/>
            <a:chOff x="479425" y="1160463"/>
            <a:chExt cx="2743200" cy="979488"/>
          </a:xfrm>
        </p:grpSpPr>
        <p:sp>
          <p:nvSpPr>
            <p:cNvPr id="38918" name="Freeform 6"/>
            <p:cNvSpPr>
              <a:spLocks/>
            </p:cNvSpPr>
            <p:nvPr/>
          </p:nvSpPr>
          <p:spPr bwMode="auto">
            <a:xfrm>
              <a:off x="479425" y="1160463"/>
              <a:ext cx="2743200" cy="97948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1728" y="600"/>
                </a:cxn>
                <a:cxn ang="0">
                  <a:pos x="1722" y="617"/>
                </a:cxn>
                <a:cxn ang="0">
                  <a:pos x="0" y="17"/>
                </a:cxn>
                <a:cxn ang="0">
                  <a:pos x="6" y="0"/>
                </a:cxn>
              </a:cxnLst>
              <a:rect l="0" t="0" r="r" b="b"/>
              <a:pathLst>
                <a:path w="1728" h="617">
                  <a:moveTo>
                    <a:pt x="6" y="0"/>
                  </a:moveTo>
                  <a:lnTo>
                    <a:pt x="1728" y="600"/>
                  </a:lnTo>
                  <a:lnTo>
                    <a:pt x="1722" y="617"/>
                  </a:lnTo>
                  <a:lnTo>
                    <a:pt x="0" y="17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927" name="Rectangle 15"/>
            <p:cNvSpPr>
              <a:spLocks noChangeArrowheads="1"/>
            </p:cNvSpPr>
            <p:nvPr/>
          </p:nvSpPr>
          <p:spPr bwMode="auto">
            <a:xfrm>
              <a:off x="2405063" y="1504950"/>
              <a:ext cx="6953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PXD6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28" name="Rectangle 16"/>
            <p:cNvSpPr>
              <a:spLocks noChangeArrowheads="1"/>
            </p:cNvSpPr>
            <p:nvPr/>
          </p:nvSpPr>
          <p:spPr bwMode="auto">
            <a:xfrm>
              <a:off x="947738" y="1781175"/>
              <a:ext cx="7524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DCDB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8929" name="Rectangle 17"/>
          <p:cNvSpPr>
            <a:spLocks noChangeArrowheads="1"/>
          </p:cNvSpPr>
          <p:nvPr/>
        </p:nvSpPr>
        <p:spPr bwMode="auto">
          <a:xfrm>
            <a:off x="4378325" y="1519238"/>
            <a:ext cx="561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YES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7159625" y="1519238"/>
            <a:ext cx="447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NO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8931" name="Rectangle 19"/>
          <p:cNvSpPr>
            <a:spLocks noChangeArrowheads="1"/>
          </p:cNvSpPr>
          <p:nvPr/>
        </p:nvSpPr>
        <p:spPr bwMode="auto">
          <a:xfrm>
            <a:off x="1624013" y="2889250"/>
            <a:ext cx="5619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YES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0" name="Group 84"/>
          <p:cNvGrpSpPr/>
          <p:nvPr/>
        </p:nvGrpSpPr>
        <p:grpSpPr>
          <a:xfrm>
            <a:off x="3606800" y="3032125"/>
            <a:ext cx="2152650" cy="847725"/>
            <a:chOff x="3606800" y="3032125"/>
            <a:chExt cx="2152650" cy="847725"/>
          </a:xfrm>
        </p:grpSpPr>
        <p:sp>
          <p:nvSpPr>
            <p:cNvPr id="38943" name="Rectangle 31"/>
            <p:cNvSpPr>
              <a:spLocks noChangeArrowheads="1"/>
            </p:cNvSpPr>
            <p:nvPr/>
          </p:nvSpPr>
          <p:spPr bwMode="auto">
            <a:xfrm>
              <a:off x="3606800" y="3032125"/>
              <a:ext cx="157735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69F747"/>
                  </a:solidFill>
                  <a:effectLst/>
                  <a:latin typeface="Arial" pitchFamily="34" charset="0"/>
                </a:rPr>
                <a:t>DCDB/DCDRO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69F747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44" name="Rectangle 32"/>
            <p:cNvSpPr>
              <a:spLocks noChangeArrowheads="1"/>
            </p:cNvSpPr>
            <p:nvPr/>
          </p:nvSpPr>
          <p:spPr bwMode="auto">
            <a:xfrm>
              <a:off x="5226050" y="3032125"/>
              <a:ext cx="5334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test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45" name="Rectangle 33"/>
            <p:cNvSpPr>
              <a:spLocks noChangeArrowheads="1"/>
            </p:cNvSpPr>
            <p:nvPr/>
          </p:nvSpPr>
          <p:spPr bwMode="auto">
            <a:xfrm>
              <a:off x="4244975" y="3308350"/>
              <a:ext cx="8858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system 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46" name="Rectangle 34"/>
            <p:cNvSpPr>
              <a:spLocks noChangeArrowheads="1"/>
            </p:cNvSpPr>
            <p:nvPr/>
          </p:nvSpPr>
          <p:spPr bwMode="auto">
            <a:xfrm>
              <a:off x="3683000" y="3575050"/>
              <a:ext cx="19621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for ILC type matrix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1" name="Group 85"/>
          <p:cNvGrpSpPr/>
          <p:nvPr/>
        </p:nvGrpSpPr>
        <p:grpSpPr>
          <a:xfrm>
            <a:off x="6330950" y="3032125"/>
            <a:ext cx="2152650" cy="847725"/>
            <a:chOff x="6330950" y="3032125"/>
            <a:chExt cx="2152650" cy="847725"/>
          </a:xfrm>
        </p:grpSpPr>
        <p:sp>
          <p:nvSpPr>
            <p:cNvPr id="38958" name="Rectangle 46"/>
            <p:cNvSpPr>
              <a:spLocks noChangeArrowheads="1"/>
            </p:cNvSpPr>
            <p:nvPr/>
          </p:nvSpPr>
          <p:spPr bwMode="auto">
            <a:xfrm>
              <a:off x="6330950" y="3032125"/>
              <a:ext cx="157735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69F747"/>
                  </a:solidFill>
                  <a:effectLst/>
                  <a:latin typeface="Arial" pitchFamily="34" charset="0"/>
                </a:rPr>
                <a:t>DCDB/DCDRO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69F747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59" name="Rectangle 47"/>
            <p:cNvSpPr>
              <a:spLocks noChangeArrowheads="1"/>
            </p:cNvSpPr>
            <p:nvPr/>
          </p:nvSpPr>
          <p:spPr bwMode="auto">
            <a:xfrm>
              <a:off x="7950200" y="3032125"/>
              <a:ext cx="5334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test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0" name="Rectangle 48"/>
            <p:cNvSpPr>
              <a:spLocks noChangeArrowheads="1"/>
            </p:cNvSpPr>
            <p:nvPr/>
          </p:nvSpPr>
          <p:spPr bwMode="auto">
            <a:xfrm>
              <a:off x="6969125" y="3308350"/>
              <a:ext cx="88582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system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61" name="Rectangle 49"/>
            <p:cNvSpPr>
              <a:spLocks noChangeArrowheads="1"/>
            </p:cNvSpPr>
            <p:nvPr/>
          </p:nvSpPr>
          <p:spPr bwMode="auto">
            <a:xfrm>
              <a:off x="6407150" y="3575050"/>
              <a:ext cx="19621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for ILC type matrix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38962" name="Rectangle 50"/>
          <p:cNvSpPr>
            <a:spLocks noChangeArrowheads="1"/>
          </p:cNvSpPr>
          <p:nvPr/>
        </p:nvSpPr>
        <p:spPr bwMode="auto">
          <a:xfrm>
            <a:off x="1681163" y="4678363"/>
            <a:ext cx="4476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</a:rPr>
              <a:t>NO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pSp>
        <p:nvGrpSpPr>
          <p:cNvPr id="12" name="Group 90"/>
          <p:cNvGrpSpPr/>
          <p:nvPr/>
        </p:nvGrpSpPr>
        <p:grpSpPr>
          <a:xfrm>
            <a:off x="3683000" y="4821238"/>
            <a:ext cx="1971675" cy="830223"/>
            <a:chOff x="3683000" y="4821238"/>
            <a:chExt cx="1971675" cy="830223"/>
          </a:xfrm>
        </p:grpSpPr>
        <p:sp>
          <p:nvSpPr>
            <p:cNvPr id="38974" name="Rectangle 62"/>
            <p:cNvSpPr>
              <a:spLocks noChangeArrowheads="1"/>
            </p:cNvSpPr>
            <p:nvPr/>
          </p:nvSpPr>
          <p:spPr bwMode="auto">
            <a:xfrm>
              <a:off x="3768725" y="4821238"/>
              <a:ext cx="55245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</a:rPr>
                <a:t>S3B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5" name="Rectangle 63"/>
            <p:cNvSpPr>
              <a:spLocks noChangeArrowheads="1"/>
            </p:cNvSpPr>
            <p:nvPr/>
          </p:nvSpPr>
          <p:spPr bwMode="auto">
            <a:xfrm>
              <a:off x="4340225" y="4821238"/>
              <a:ext cx="13144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test system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76" name="Rectangle 64"/>
            <p:cNvSpPr>
              <a:spLocks noChangeArrowheads="1"/>
            </p:cNvSpPr>
            <p:nvPr/>
          </p:nvSpPr>
          <p:spPr bwMode="auto">
            <a:xfrm>
              <a:off x="3683000" y="5097463"/>
              <a:ext cx="1885131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for ILC type matrix</a:t>
              </a:r>
            </a:p>
            <a:p>
              <a:pPr marL="0" marR="0" lvl="0" indent="0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solidFill>
                    <a:srgbClr val="000000"/>
                  </a:solidFill>
                  <a:latin typeface="Arial" pitchFamily="34" charset="0"/>
                </a:rPr>
                <a:t> - modified  -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3" name="Group 91"/>
          <p:cNvGrpSpPr/>
          <p:nvPr/>
        </p:nvGrpSpPr>
        <p:grpSpPr>
          <a:xfrm>
            <a:off x="6407150" y="4959350"/>
            <a:ext cx="1971675" cy="581025"/>
            <a:chOff x="6407150" y="4959350"/>
            <a:chExt cx="1971675" cy="581025"/>
          </a:xfrm>
        </p:grpSpPr>
        <p:sp>
          <p:nvSpPr>
            <p:cNvPr id="38988" name="Rectangle 76"/>
            <p:cNvSpPr>
              <a:spLocks noChangeArrowheads="1"/>
            </p:cNvSpPr>
            <p:nvPr/>
          </p:nvSpPr>
          <p:spPr bwMode="auto">
            <a:xfrm>
              <a:off x="6492875" y="4959350"/>
              <a:ext cx="55245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pitchFamily="34" charset="0"/>
                </a:rPr>
                <a:t>S3B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89" name="Rectangle 77"/>
            <p:cNvSpPr>
              <a:spLocks noChangeArrowheads="1"/>
            </p:cNvSpPr>
            <p:nvPr/>
          </p:nvSpPr>
          <p:spPr bwMode="auto">
            <a:xfrm>
              <a:off x="7064375" y="4959350"/>
              <a:ext cx="13144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test system 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38990" name="Rectangle 78"/>
            <p:cNvSpPr>
              <a:spLocks noChangeArrowheads="1"/>
            </p:cNvSpPr>
            <p:nvPr/>
          </p:nvSpPr>
          <p:spPr bwMode="auto">
            <a:xfrm>
              <a:off x="6407150" y="5235575"/>
              <a:ext cx="196215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</a:rPr>
                <a:t>for ILC type matrix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4" name="Group 103"/>
          <p:cNvGrpSpPr/>
          <p:nvPr/>
        </p:nvGrpSpPr>
        <p:grpSpPr>
          <a:xfrm>
            <a:off x="3423602" y="4013438"/>
            <a:ext cx="2438400" cy="857250"/>
            <a:chOff x="2054225" y="5781675"/>
            <a:chExt cx="2438400" cy="857250"/>
          </a:xfrm>
        </p:grpSpPr>
        <p:sp>
          <p:nvSpPr>
            <p:cNvPr id="38966" name="Rectangle 54"/>
            <p:cNvSpPr>
              <a:spLocks noChangeArrowheads="1"/>
            </p:cNvSpPr>
            <p:nvPr/>
          </p:nvSpPr>
          <p:spPr bwMode="auto">
            <a:xfrm>
              <a:off x="2654300" y="6038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5" name="Group 88"/>
            <p:cNvGrpSpPr/>
            <p:nvPr/>
          </p:nvGrpSpPr>
          <p:grpSpPr>
            <a:xfrm>
              <a:off x="2054225" y="5781675"/>
              <a:ext cx="2438400" cy="857250"/>
              <a:chOff x="3425825" y="3992563"/>
              <a:chExt cx="2438400" cy="857250"/>
            </a:xfrm>
          </p:grpSpPr>
          <p:sp>
            <p:nvSpPr>
              <p:cNvPr id="38963" name="Rectangle 51"/>
              <p:cNvSpPr>
                <a:spLocks noChangeArrowheads="1"/>
              </p:cNvSpPr>
              <p:nvPr/>
            </p:nvSpPr>
            <p:spPr bwMode="auto">
              <a:xfrm>
                <a:off x="3521075" y="3992563"/>
                <a:ext cx="666849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69F747"/>
                    </a:solidFill>
                    <a:effectLst/>
                    <a:latin typeface="Arial" pitchFamily="34" charset="0"/>
                  </a:rPr>
                  <a:t>PXD6</a:t>
                </a: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00664D"/>
                    </a:solidFill>
                    <a:effectLst/>
                    <a:latin typeface="Arial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64" name="Rectangle 52"/>
              <p:cNvSpPr>
                <a:spLocks noChangeArrowheads="1"/>
              </p:cNvSpPr>
              <p:nvPr/>
            </p:nvSpPr>
            <p:spPr bwMode="auto">
              <a:xfrm>
                <a:off x="4168775" y="3992563"/>
                <a:ext cx="169545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ILC type matrix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65" name="Rectangle 53"/>
              <p:cNvSpPr>
                <a:spLocks noChangeArrowheads="1"/>
              </p:cNvSpPr>
              <p:nvPr/>
            </p:nvSpPr>
            <p:spPr bwMode="auto">
              <a:xfrm>
                <a:off x="3425825" y="4268788"/>
                <a:ext cx="7239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24x24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67" name="Rectangle 55"/>
              <p:cNvSpPr>
                <a:spLocks noChangeArrowheads="1"/>
              </p:cNvSpPr>
              <p:nvPr/>
            </p:nvSpPr>
            <p:spPr bwMode="auto">
              <a:xfrm>
                <a:off x="4149725" y="4268788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68" name="Rectangle 56"/>
              <p:cNvSpPr>
                <a:spLocks noChangeArrowheads="1"/>
              </p:cNvSpPr>
              <p:nvPr/>
            </p:nvSpPr>
            <p:spPr bwMode="auto">
              <a:xfrm>
                <a:off x="4340225" y="4278313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69" name="Rectangle 57"/>
              <p:cNvSpPr>
                <a:spLocks noChangeArrowheads="1"/>
              </p:cNvSpPr>
              <p:nvPr/>
            </p:nvSpPr>
            <p:spPr bwMode="auto">
              <a:xfrm>
                <a:off x="4511675" y="4268788"/>
                <a:ext cx="9906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or 20x20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71" name="Rectangle 59"/>
              <p:cNvSpPr>
                <a:spLocks noChangeArrowheads="1"/>
              </p:cNvSpPr>
              <p:nvPr/>
            </p:nvSpPr>
            <p:spPr bwMode="auto">
              <a:xfrm>
                <a:off x="5502275" y="4268788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72" name="Rectangle 60"/>
              <p:cNvSpPr>
                <a:spLocks noChangeArrowheads="1"/>
              </p:cNvSpPr>
              <p:nvPr/>
            </p:nvSpPr>
            <p:spPr bwMode="auto">
              <a:xfrm>
                <a:off x="5692775" y="4278313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38973" name="Rectangle 61"/>
              <p:cNvSpPr>
                <a:spLocks noChangeArrowheads="1"/>
              </p:cNvSpPr>
              <p:nvPr/>
            </p:nvSpPr>
            <p:spPr bwMode="auto">
              <a:xfrm>
                <a:off x="4530725" y="4545013"/>
                <a:ext cx="2571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&amp;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03" name="Rectangle 58"/>
            <p:cNvSpPr>
              <a:spLocks noChangeArrowheads="1"/>
            </p:cNvSpPr>
            <p:nvPr/>
          </p:nvSpPr>
          <p:spPr bwMode="auto">
            <a:xfrm>
              <a:off x="4009257" y="6053005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6" name="Group 104"/>
          <p:cNvGrpSpPr/>
          <p:nvPr/>
        </p:nvGrpSpPr>
        <p:grpSpPr>
          <a:xfrm>
            <a:off x="3385973" y="2225111"/>
            <a:ext cx="2438400" cy="857250"/>
            <a:chOff x="2054225" y="5781675"/>
            <a:chExt cx="2438400" cy="857250"/>
          </a:xfrm>
        </p:grpSpPr>
        <p:sp>
          <p:nvSpPr>
            <p:cNvPr id="106" name="Rectangle 54"/>
            <p:cNvSpPr>
              <a:spLocks noChangeArrowheads="1"/>
            </p:cNvSpPr>
            <p:nvPr/>
          </p:nvSpPr>
          <p:spPr bwMode="auto">
            <a:xfrm>
              <a:off x="2654300" y="6038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7" name="Group 88"/>
            <p:cNvGrpSpPr/>
            <p:nvPr/>
          </p:nvGrpSpPr>
          <p:grpSpPr>
            <a:xfrm>
              <a:off x="2054225" y="5781675"/>
              <a:ext cx="2438400" cy="857250"/>
              <a:chOff x="3425825" y="3992563"/>
              <a:chExt cx="2438400" cy="857250"/>
            </a:xfrm>
          </p:grpSpPr>
          <p:sp>
            <p:nvSpPr>
              <p:cNvPr id="109" name="Rectangle 51"/>
              <p:cNvSpPr>
                <a:spLocks noChangeArrowheads="1"/>
              </p:cNvSpPr>
              <p:nvPr/>
            </p:nvSpPr>
            <p:spPr bwMode="auto">
              <a:xfrm>
                <a:off x="3521075" y="3992563"/>
                <a:ext cx="666849" cy="27699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69F747"/>
                    </a:solidFill>
                    <a:effectLst/>
                    <a:latin typeface="Arial" pitchFamily="34" charset="0"/>
                  </a:rPr>
                  <a:t>PXD6</a:t>
                </a: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00664D"/>
                    </a:solidFill>
                    <a:effectLst/>
                    <a:latin typeface="Arial" pitchFamily="34" charset="0"/>
                  </a:rPr>
                  <a:t>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0" name="Rectangle 52"/>
              <p:cNvSpPr>
                <a:spLocks noChangeArrowheads="1"/>
              </p:cNvSpPr>
              <p:nvPr/>
            </p:nvSpPr>
            <p:spPr bwMode="auto">
              <a:xfrm>
                <a:off x="4168775" y="3992563"/>
                <a:ext cx="169545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ILC type matrix 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1" name="Rectangle 53"/>
              <p:cNvSpPr>
                <a:spLocks noChangeArrowheads="1"/>
              </p:cNvSpPr>
              <p:nvPr/>
            </p:nvSpPr>
            <p:spPr bwMode="auto">
              <a:xfrm>
                <a:off x="3425825" y="4268788"/>
                <a:ext cx="7239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24x24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2" name="Rectangle 55"/>
              <p:cNvSpPr>
                <a:spLocks noChangeArrowheads="1"/>
              </p:cNvSpPr>
              <p:nvPr/>
            </p:nvSpPr>
            <p:spPr bwMode="auto">
              <a:xfrm>
                <a:off x="4149725" y="4268788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3" name="Rectangle 56"/>
              <p:cNvSpPr>
                <a:spLocks noChangeArrowheads="1"/>
              </p:cNvSpPr>
              <p:nvPr/>
            </p:nvSpPr>
            <p:spPr bwMode="auto">
              <a:xfrm>
                <a:off x="4340225" y="4278313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4" name="Rectangle 57"/>
              <p:cNvSpPr>
                <a:spLocks noChangeArrowheads="1"/>
              </p:cNvSpPr>
              <p:nvPr/>
            </p:nvSpPr>
            <p:spPr bwMode="auto">
              <a:xfrm>
                <a:off x="4511675" y="4268788"/>
                <a:ext cx="9906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or 20x20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5" name="Rectangle 59"/>
              <p:cNvSpPr>
                <a:spLocks noChangeArrowheads="1"/>
              </p:cNvSpPr>
              <p:nvPr/>
            </p:nvSpPr>
            <p:spPr bwMode="auto">
              <a:xfrm>
                <a:off x="5502275" y="4268788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6" name="Rectangle 60"/>
              <p:cNvSpPr>
                <a:spLocks noChangeArrowheads="1"/>
              </p:cNvSpPr>
              <p:nvPr/>
            </p:nvSpPr>
            <p:spPr bwMode="auto">
              <a:xfrm>
                <a:off x="5692775" y="4278313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17" name="Rectangle 61"/>
              <p:cNvSpPr>
                <a:spLocks noChangeArrowheads="1"/>
              </p:cNvSpPr>
              <p:nvPr/>
            </p:nvSpPr>
            <p:spPr bwMode="auto">
              <a:xfrm>
                <a:off x="4530725" y="4545013"/>
                <a:ext cx="2571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&amp;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sp>
          <p:nvSpPr>
            <p:cNvPr id="108" name="Rectangle 58"/>
            <p:cNvSpPr>
              <a:spLocks noChangeArrowheads="1"/>
            </p:cNvSpPr>
            <p:nvPr/>
          </p:nvSpPr>
          <p:spPr bwMode="auto">
            <a:xfrm>
              <a:off x="4009257" y="6053005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8" name="Group 129"/>
          <p:cNvGrpSpPr/>
          <p:nvPr/>
        </p:nvGrpSpPr>
        <p:grpSpPr>
          <a:xfrm>
            <a:off x="6149975" y="4130675"/>
            <a:ext cx="2438400" cy="857250"/>
            <a:chOff x="6149975" y="4130675"/>
            <a:chExt cx="2438400" cy="857250"/>
          </a:xfrm>
        </p:grpSpPr>
        <p:sp>
          <p:nvSpPr>
            <p:cNvPr id="118" name="Rectangle 68"/>
            <p:cNvSpPr>
              <a:spLocks noChangeArrowheads="1"/>
            </p:cNvSpPr>
            <p:nvPr/>
          </p:nvSpPr>
          <p:spPr bwMode="auto">
            <a:xfrm>
              <a:off x="6750050" y="4387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19" name="Rectangle 72"/>
            <p:cNvSpPr>
              <a:spLocks noChangeArrowheads="1"/>
            </p:cNvSpPr>
            <p:nvPr/>
          </p:nvSpPr>
          <p:spPr bwMode="auto">
            <a:xfrm>
              <a:off x="8102600" y="4387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19" name="Group 119"/>
            <p:cNvGrpSpPr/>
            <p:nvPr/>
          </p:nvGrpSpPr>
          <p:grpSpPr>
            <a:xfrm>
              <a:off x="6149975" y="4130675"/>
              <a:ext cx="2438400" cy="857250"/>
              <a:chOff x="6149975" y="4130675"/>
              <a:chExt cx="2438400" cy="857250"/>
            </a:xfrm>
          </p:grpSpPr>
          <p:sp>
            <p:nvSpPr>
              <p:cNvPr id="121" name="Rectangle 65"/>
              <p:cNvSpPr>
                <a:spLocks noChangeArrowheads="1"/>
              </p:cNvSpPr>
              <p:nvPr/>
            </p:nvSpPr>
            <p:spPr bwMode="auto">
              <a:xfrm>
                <a:off x="6245225" y="4130675"/>
                <a:ext cx="704850" cy="3238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</a:rPr>
                  <a:t>PXD5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2" name="Rectangle 66"/>
              <p:cNvSpPr>
                <a:spLocks noChangeArrowheads="1"/>
              </p:cNvSpPr>
              <p:nvPr/>
            </p:nvSpPr>
            <p:spPr bwMode="auto">
              <a:xfrm>
                <a:off x="6892925" y="4130675"/>
                <a:ext cx="169545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ILC type matrix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3" name="Rectangle 67"/>
              <p:cNvSpPr>
                <a:spLocks noChangeArrowheads="1"/>
              </p:cNvSpPr>
              <p:nvPr/>
            </p:nvSpPr>
            <p:spPr bwMode="auto">
              <a:xfrm>
                <a:off x="6149975" y="4406900"/>
                <a:ext cx="7239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24x24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4" name="Rectangle 69"/>
              <p:cNvSpPr>
                <a:spLocks noChangeArrowheads="1"/>
              </p:cNvSpPr>
              <p:nvPr/>
            </p:nvSpPr>
            <p:spPr bwMode="auto">
              <a:xfrm>
                <a:off x="6873875" y="4406900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5" name="Rectangle 70"/>
              <p:cNvSpPr>
                <a:spLocks noChangeArrowheads="1"/>
              </p:cNvSpPr>
              <p:nvPr/>
            </p:nvSpPr>
            <p:spPr bwMode="auto">
              <a:xfrm>
                <a:off x="7064375" y="4416425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6" name="Rectangle 71"/>
              <p:cNvSpPr>
                <a:spLocks noChangeArrowheads="1"/>
              </p:cNvSpPr>
              <p:nvPr/>
            </p:nvSpPr>
            <p:spPr bwMode="auto">
              <a:xfrm>
                <a:off x="7235825" y="4406900"/>
                <a:ext cx="9906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or 20x20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7" name="Rectangle 73"/>
              <p:cNvSpPr>
                <a:spLocks noChangeArrowheads="1"/>
              </p:cNvSpPr>
              <p:nvPr/>
            </p:nvSpPr>
            <p:spPr bwMode="auto">
              <a:xfrm>
                <a:off x="8226425" y="4406900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8" name="Rectangle 74"/>
              <p:cNvSpPr>
                <a:spLocks noChangeArrowheads="1"/>
              </p:cNvSpPr>
              <p:nvPr/>
            </p:nvSpPr>
            <p:spPr bwMode="auto">
              <a:xfrm>
                <a:off x="8416925" y="4416425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29" name="Rectangle 75"/>
              <p:cNvSpPr>
                <a:spLocks noChangeArrowheads="1"/>
              </p:cNvSpPr>
              <p:nvPr/>
            </p:nvSpPr>
            <p:spPr bwMode="auto">
              <a:xfrm>
                <a:off x="7283450" y="4683125"/>
                <a:ext cx="2571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&amp;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grpSp>
        <p:nvGrpSpPr>
          <p:cNvPr id="20" name="Group 130"/>
          <p:cNvGrpSpPr/>
          <p:nvPr/>
        </p:nvGrpSpPr>
        <p:grpSpPr>
          <a:xfrm>
            <a:off x="6131455" y="2240581"/>
            <a:ext cx="2438400" cy="857250"/>
            <a:chOff x="6149975" y="4130675"/>
            <a:chExt cx="2438400" cy="857250"/>
          </a:xfrm>
        </p:grpSpPr>
        <p:sp>
          <p:nvSpPr>
            <p:cNvPr id="132" name="Rectangle 68"/>
            <p:cNvSpPr>
              <a:spLocks noChangeArrowheads="1"/>
            </p:cNvSpPr>
            <p:nvPr/>
          </p:nvSpPr>
          <p:spPr bwMode="auto">
            <a:xfrm>
              <a:off x="6750050" y="4387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33" name="Rectangle 72"/>
            <p:cNvSpPr>
              <a:spLocks noChangeArrowheads="1"/>
            </p:cNvSpPr>
            <p:nvPr/>
          </p:nvSpPr>
          <p:spPr bwMode="auto">
            <a:xfrm>
              <a:off x="8102600" y="4387850"/>
              <a:ext cx="266700" cy="3238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Symbol" pitchFamily="18" charset="2"/>
                </a:rPr>
                <a:t>m</a:t>
              </a: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21" name="Group 119"/>
            <p:cNvGrpSpPr/>
            <p:nvPr/>
          </p:nvGrpSpPr>
          <p:grpSpPr>
            <a:xfrm>
              <a:off x="6149975" y="4130675"/>
              <a:ext cx="2438400" cy="857250"/>
              <a:chOff x="6149975" y="4130675"/>
              <a:chExt cx="2438400" cy="857250"/>
            </a:xfrm>
          </p:grpSpPr>
          <p:sp>
            <p:nvSpPr>
              <p:cNvPr id="135" name="Rectangle 65"/>
              <p:cNvSpPr>
                <a:spLocks noChangeArrowheads="1"/>
              </p:cNvSpPr>
              <p:nvPr/>
            </p:nvSpPr>
            <p:spPr bwMode="auto">
              <a:xfrm>
                <a:off x="6245225" y="4130675"/>
                <a:ext cx="704850" cy="3238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1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/>
                    <a:latin typeface="Arial" pitchFamily="34" charset="0"/>
                  </a:rPr>
                  <a:t>PXD5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36" name="Rectangle 66"/>
              <p:cNvSpPr>
                <a:spLocks noChangeArrowheads="1"/>
              </p:cNvSpPr>
              <p:nvPr/>
            </p:nvSpPr>
            <p:spPr bwMode="auto">
              <a:xfrm>
                <a:off x="6892925" y="4130675"/>
                <a:ext cx="169545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ILC type matrix 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37" name="Rectangle 67"/>
              <p:cNvSpPr>
                <a:spLocks noChangeArrowheads="1"/>
              </p:cNvSpPr>
              <p:nvPr/>
            </p:nvSpPr>
            <p:spPr bwMode="auto">
              <a:xfrm>
                <a:off x="6149975" y="4406900"/>
                <a:ext cx="7239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24x24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38" name="Rectangle 69"/>
              <p:cNvSpPr>
                <a:spLocks noChangeArrowheads="1"/>
              </p:cNvSpPr>
              <p:nvPr/>
            </p:nvSpPr>
            <p:spPr bwMode="auto">
              <a:xfrm>
                <a:off x="6873875" y="4406900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39" name="Rectangle 70"/>
              <p:cNvSpPr>
                <a:spLocks noChangeArrowheads="1"/>
              </p:cNvSpPr>
              <p:nvPr/>
            </p:nvSpPr>
            <p:spPr bwMode="auto">
              <a:xfrm>
                <a:off x="7064375" y="4416425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40" name="Rectangle 71"/>
              <p:cNvSpPr>
                <a:spLocks noChangeArrowheads="1"/>
              </p:cNvSpPr>
              <p:nvPr/>
            </p:nvSpPr>
            <p:spPr bwMode="auto">
              <a:xfrm>
                <a:off x="7235825" y="4406900"/>
                <a:ext cx="990600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or 20x20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41" name="Rectangle 73"/>
              <p:cNvSpPr>
                <a:spLocks noChangeArrowheads="1"/>
              </p:cNvSpPr>
              <p:nvPr/>
            </p:nvSpPr>
            <p:spPr bwMode="auto">
              <a:xfrm>
                <a:off x="8226425" y="4406900"/>
                <a:ext cx="2952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m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42" name="Rectangle 74"/>
              <p:cNvSpPr>
                <a:spLocks noChangeArrowheads="1"/>
              </p:cNvSpPr>
              <p:nvPr/>
            </p:nvSpPr>
            <p:spPr bwMode="auto">
              <a:xfrm>
                <a:off x="8416925" y="4416425"/>
                <a:ext cx="152400" cy="209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2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sp>
            <p:nvSpPr>
              <p:cNvPr id="143" name="Rectangle 75"/>
              <p:cNvSpPr>
                <a:spLocks noChangeArrowheads="1"/>
              </p:cNvSpPr>
              <p:nvPr/>
            </p:nvSpPr>
            <p:spPr bwMode="auto">
              <a:xfrm>
                <a:off x="7283450" y="4683125"/>
                <a:ext cx="257175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Arial" pitchFamily="34" charset="0"/>
                  </a:rPr>
                  <a:t>&amp;</a:t>
                </a: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</p:grpSp>
      <p:sp>
        <p:nvSpPr>
          <p:cNvPr id="144" name="TextBox 143"/>
          <p:cNvSpPr txBox="1"/>
          <p:nvPr/>
        </p:nvSpPr>
        <p:spPr>
          <a:xfrm rot="19750525">
            <a:off x="6429107" y="4412782"/>
            <a:ext cx="1800493" cy="646331"/>
          </a:xfrm>
          <a:prstGeom prst="rect">
            <a:avLst/>
          </a:prstGeom>
          <a:solidFill>
            <a:srgbClr val="C2BAEC"/>
          </a:solidFill>
        </p:spPr>
        <p:txBody>
          <a:bodyPr wrap="none" rtlCol="0">
            <a:spAutoFit/>
          </a:bodyPr>
          <a:lstStyle/>
          <a:p>
            <a:r>
              <a:rPr lang="en-US" sz="3600" dirty="0" smtClean="0"/>
              <a:t>TB2009</a:t>
            </a:r>
            <a:endParaRPr lang="en-US" sz="3600" dirty="0"/>
          </a:p>
        </p:txBody>
      </p:sp>
      <p:sp>
        <p:nvSpPr>
          <p:cNvPr id="97" name="Oval 96"/>
          <p:cNvSpPr/>
          <p:nvPr/>
        </p:nvSpPr>
        <p:spPr bwMode="auto">
          <a:xfrm rot="19872245">
            <a:off x="3479471" y="2564431"/>
            <a:ext cx="2278227" cy="822960"/>
          </a:xfrm>
          <a:prstGeom prst="ellipse">
            <a:avLst/>
          </a:prstGeom>
          <a:solidFill>
            <a:schemeClr val="bg1">
              <a:alpha val="51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Option 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Oval 97"/>
          <p:cNvSpPr/>
          <p:nvPr/>
        </p:nvSpPr>
        <p:spPr bwMode="auto">
          <a:xfrm rot="19872245">
            <a:off x="6186129" y="2627398"/>
            <a:ext cx="2278227" cy="735747"/>
          </a:xfrm>
          <a:prstGeom prst="ellipse">
            <a:avLst/>
          </a:prstGeom>
          <a:solidFill>
            <a:schemeClr val="bg1">
              <a:alpha val="51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Option B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Oval 98"/>
          <p:cNvSpPr/>
          <p:nvPr/>
        </p:nvSpPr>
        <p:spPr bwMode="auto">
          <a:xfrm rot="19872245">
            <a:off x="3507381" y="4502815"/>
            <a:ext cx="2278227" cy="735747"/>
          </a:xfrm>
          <a:prstGeom prst="ellipse">
            <a:avLst/>
          </a:prstGeom>
          <a:solidFill>
            <a:schemeClr val="bg1">
              <a:alpha val="51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800" dirty="0" smtClean="0"/>
              <a:t>Option C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hybrid DCDB_DCDRO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0008" y="2746629"/>
            <a:ext cx="3611880" cy="38922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638925"/>
            <a:ext cx="914400" cy="2190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7D9278-58D6-454C-80D1-97B241B21DE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Jelena Ninkovic, MPI Halbleiterlabor</a:t>
            </a:r>
            <a:endParaRPr lang="de-DE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pic>
        <p:nvPicPr>
          <p:cNvPr id="17" name="Picture 16" descr="COCG_VS_H07.PNG"/>
          <p:cNvPicPr>
            <a:picLocks noChangeAspect="1"/>
          </p:cNvPicPr>
          <p:nvPr/>
        </p:nvPicPr>
        <p:blipFill>
          <a:blip r:embed="rId3" cstate="print"/>
          <a:srcRect l="3911" t="6882" r="1615" b="7521"/>
          <a:stretch>
            <a:fillRect/>
          </a:stretch>
        </p:blipFill>
        <p:spPr>
          <a:xfrm>
            <a:off x="5359176" y="1213503"/>
            <a:ext cx="3055866" cy="140035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27099" y="1068160"/>
            <a:ext cx="4666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PXD6 and Hybrid  - DCD-B/DCDRO + SWB</a:t>
            </a:r>
            <a:endParaRPr lang="en-US" sz="1800" dirty="0"/>
          </a:p>
        </p:txBody>
      </p:sp>
      <p:sp>
        <p:nvSpPr>
          <p:cNvPr id="20" name="TextBox 19"/>
          <p:cNvSpPr txBox="1"/>
          <p:nvPr/>
        </p:nvSpPr>
        <p:spPr>
          <a:xfrm>
            <a:off x="5918828" y="1760430"/>
            <a:ext cx="1370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9F747"/>
                </a:solidFill>
              </a:rPr>
              <a:t>PXD6 ILC type</a:t>
            </a:r>
            <a:endParaRPr lang="en-US" dirty="0">
              <a:solidFill>
                <a:srgbClr val="69F747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706" y="2310220"/>
            <a:ext cx="458330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PXD6  </a:t>
            </a:r>
          </a:p>
          <a:p>
            <a:r>
              <a:rPr lang="en-US" sz="1800" dirty="0" smtClean="0"/>
              <a:t>ILC type 24x24</a:t>
            </a:r>
            <a:r>
              <a:rPr lang="en-US" sz="1800" dirty="0" smtClean="0">
                <a:latin typeface="Symbol" pitchFamily="18" charset="2"/>
              </a:rPr>
              <a:t>m</a:t>
            </a:r>
            <a:r>
              <a:rPr lang="en-US" sz="1800" dirty="0" smtClean="0"/>
              <a:t>m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or 20x20</a:t>
            </a:r>
            <a:r>
              <a:rPr lang="en-US" sz="1800" dirty="0" smtClean="0">
                <a:latin typeface="Symbol" pitchFamily="18" charset="2"/>
              </a:rPr>
              <a:t>m</a:t>
            </a:r>
            <a:r>
              <a:rPr lang="en-US" sz="1800" dirty="0" smtClean="0"/>
              <a:t>m</a:t>
            </a:r>
            <a:r>
              <a:rPr lang="en-US" sz="1800" baseline="30000" dirty="0" smtClean="0"/>
              <a:t>2</a:t>
            </a:r>
          </a:p>
          <a:p>
            <a:r>
              <a:rPr lang="en-US" sz="1800" dirty="0" smtClean="0"/>
              <a:t>Same as 2 best DUTs from PXD5</a:t>
            </a:r>
          </a:p>
          <a:p>
            <a:r>
              <a:rPr lang="en-US" sz="1800" dirty="0" smtClean="0"/>
              <a:t>50</a:t>
            </a:r>
            <a:r>
              <a:rPr lang="en-US" sz="1800" dirty="0" smtClean="0">
                <a:latin typeface="Symbol" pitchFamily="18" charset="2"/>
              </a:rPr>
              <a:t>m</a:t>
            </a:r>
            <a:r>
              <a:rPr lang="en-US" sz="1800" dirty="0" smtClean="0"/>
              <a:t>m  thick </a:t>
            </a:r>
          </a:p>
          <a:p>
            <a:r>
              <a:rPr lang="en-US" sz="1800" dirty="0" smtClean="0"/>
              <a:t>New read out system with DCDB and SWB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hybrid DCDB_DCDRO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0008" y="2746629"/>
            <a:ext cx="3611880" cy="38922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229600" y="6638925"/>
            <a:ext cx="914400" cy="2190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7D9278-58D6-454C-80D1-97B241B21DE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Jelena Ninkovic, MPI Halbleiterlabor</a:t>
            </a:r>
            <a:endParaRPr lang="de-DE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4th International Workshop on DEPFET Detectors and Applications (May 2-5, 2010, Ringberg Castle, Germany)</a:t>
            </a:r>
            <a:endParaRPr lang="de-DE"/>
          </a:p>
        </p:txBody>
      </p:sp>
      <p:pic>
        <p:nvPicPr>
          <p:cNvPr id="17" name="Picture 16" descr="COCG_VS_H07.PNG"/>
          <p:cNvPicPr>
            <a:picLocks noChangeAspect="1"/>
          </p:cNvPicPr>
          <p:nvPr/>
        </p:nvPicPr>
        <p:blipFill>
          <a:blip r:embed="rId3" cstate="print"/>
          <a:srcRect l="3911" t="6882" r="1615" b="7521"/>
          <a:stretch>
            <a:fillRect/>
          </a:stretch>
        </p:blipFill>
        <p:spPr>
          <a:xfrm>
            <a:off x="5359176" y="1213503"/>
            <a:ext cx="3055866" cy="1400353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27099" y="1068160"/>
            <a:ext cx="4666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PXD5 and Hybrid  - DCD-B/DCDRO + SWB</a:t>
            </a:r>
            <a:endParaRPr lang="en-US" sz="1800" dirty="0"/>
          </a:p>
        </p:txBody>
      </p:sp>
      <p:sp>
        <p:nvSpPr>
          <p:cNvPr id="20" name="TextBox 19"/>
          <p:cNvSpPr txBox="1"/>
          <p:nvPr/>
        </p:nvSpPr>
        <p:spPr>
          <a:xfrm>
            <a:off x="5918828" y="1760430"/>
            <a:ext cx="1370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69F747"/>
                </a:solidFill>
              </a:rPr>
              <a:t>PXD5 ILC type</a:t>
            </a:r>
            <a:endParaRPr lang="en-US" dirty="0">
              <a:solidFill>
                <a:srgbClr val="69F747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00706" y="2310220"/>
            <a:ext cx="458330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PXD5</a:t>
            </a:r>
          </a:p>
          <a:p>
            <a:r>
              <a:rPr lang="en-US" sz="1800" dirty="0" smtClean="0"/>
              <a:t>ILC type 24x24</a:t>
            </a:r>
            <a:r>
              <a:rPr lang="en-US" sz="1800" dirty="0" smtClean="0">
                <a:latin typeface="Symbol" pitchFamily="18" charset="2"/>
              </a:rPr>
              <a:t>m</a:t>
            </a:r>
            <a:r>
              <a:rPr lang="en-US" sz="1800" dirty="0" smtClean="0"/>
              <a:t>m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or 20x20</a:t>
            </a:r>
            <a:r>
              <a:rPr lang="en-US" sz="1800" dirty="0" smtClean="0">
                <a:latin typeface="Symbol" pitchFamily="18" charset="2"/>
              </a:rPr>
              <a:t>m</a:t>
            </a:r>
            <a:r>
              <a:rPr lang="en-US" sz="1800" dirty="0" smtClean="0"/>
              <a:t>m</a:t>
            </a:r>
            <a:r>
              <a:rPr lang="en-US" sz="1800" baseline="30000" dirty="0" smtClean="0"/>
              <a:t>2</a:t>
            </a:r>
          </a:p>
          <a:p>
            <a:r>
              <a:rPr lang="en-US" sz="1800" dirty="0" smtClean="0"/>
              <a:t>Same as 2 best DUTs from PXD5</a:t>
            </a:r>
          </a:p>
          <a:p>
            <a:r>
              <a:rPr lang="en-US" sz="1800" dirty="0" smtClean="0"/>
              <a:t>450</a:t>
            </a:r>
            <a:r>
              <a:rPr lang="en-US" sz="1800" dirty="0" smtClean="0">
                <a:latin typeface="Symbol" pitchFamily="18" charset="2"/>
              </a:rPr>
              <a:t>m</a:t>
            </a:r>
            <a:r>
              <a:rPr lang="en-US" sz="1800" dirty="0" smtClean="0"/>
              <a:t>m  thick </a:t>
            </a:r>
          </a:p>
          <a:p>
            <a:r>
              <a:rPr lang="en-US" sz="1800" dirty="0" smtClean="0"/>
              <a:t>New read out system with DCDB and SWB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epfet_hybrid_3.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63840" y="2009443"/>
            <a:ext cx="4799014" cy="43325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763" y="188913"/>
            <a:ext cx="8154922" cy="609600"/>
          </a:xfrm>
        </p:spPr>
        <p:txBody>
          <a:bodyPr/>
          <a:lstStyle/>
          <a:p>
            <a:r>
              <a:rPr lang="en-US" dirty="0" smtClean="0"/>
              <a:t>Version C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Jelena Ninkovic, MPI Halbleiterlabor</a:t>
            </a:r>
            <a:endParaRPr lang="de-DE" dirty="0"/>
          </a:p>
        </p:txBody>
      </p:sp>
      <p:pic>
        <p:nvPicPr>
          <p:cNvPr id="9" name="Picture 8" descr="COCG_VS_H07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8499" y="1691943"/>
            <a:ext cx="3454401" cy="1747161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4th International Workshop on DEPFET Detectors and Applications (May 2-5, 2010, Ringberg Castle, Germany)</a:t>
            </a:r>
            <a:endParaRPr lang="de-DE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74911-54B5-48D8-BFD8-E6F850500EC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423607" y="1093797"/>
            <a:ext cx="5124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PXD6 – ILC  Type S3B system (CURO + SW3)</a:t>
            </a:r>
            <a:endParaRPr lang="en-US" sz="1800" dirty="0"/>
          </a:p>
        </p:txBody>
      </p:sp>
      <p:sp>
        <p:nvSpPr>
          <p:cNvPr id="13" name="TextBox 12"/>
          <p:cNvSpPr txBox="1"/>
          <p:nvPr/>
        </p:nvSpPr>
        <p:spPr>
          <a:xfrm>
            <a:off x="439178" y="3995821"/>
            <a:ext cx="450636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PXD6  </a:t>
            </a:r>
          </a:p>
          <a:p>
            <a:r>
              <a:rPr lang="en-US" sz="1800" dirty="0" smtClean="0"/>
              <a:t>ILC type 24x24</a:t>
            </a:r>
            <a:r>
              <a:rPr lang="en-US" sz="1800" dirty="0" smtClean="0">
                <a:latin typeface="Symbol" pitchFamily="18" charset="2"/>
              </a:rPr>
              <a:t>m</a:t>
            </a:r>
            <a:r>
              <a:rPr lang="en-US" sz="1800" dirty="0" smtClean="0"/>
              <a:t>m</a:t>
            </a:r>
            <a:r>
              <a:rPr lang="en-US" sz="1800" baseline="30000" dirty="0" smtClean="0"/>
              <a:t>2</a:t>
            </a:r>
            <a:r>
              <a:rPr lang="en-US" sz="1800" dirty="0" smtClean="0"/>
              <a:t> or 20x20</a:t>
            </a:r>
            <a:r>
              <a:rPr lang="en-US" sz="1800" dirty="0" smtClean="0">
                <a:latin typeface="Symbol" pitchFamily="18" charset="2"/>
              </a:rPr>
              <a:t>m</a:t>
            </a:r>
            <a:r>
              <a:rPr lang="en-US" sz="1800" dirty="0" smtClean="0"/>
              <a:t>m</a:t>
            </a:r>
            <a:r>
              <a:rPr lang="en-US" sz="1800" baseline="30000" dirty="0" smtClean="0"/>
              <a:t>2</a:t>
            </a:r>
          </a:p>
          <a:p>
            <a:r>
              <a:rPr lang="en-US" sz="1800" dirty="0" smtClean="0"/>
              <a:t>Same as 2 best DUTs from PXD5</a:t>
            </a:r>
          </a:p>
          <a:p>
            <a:r>
              <a:rPr lang="en-US" sz="1800" dirty="0" smtClean="0"/>
              <a:t>50</a:t>
            </a:r>
            <a:r>
              <a:rPr lang="en-US" sz="1800" dirty="0" smtClean="0">
                <a:latin typeface="Symbol" pitchFamily="18" charset="2"/>
              </a:rPr>
              <a:t>m</a:t>
            </a:r>
            <a:r>
              <a:rPr lang="en-US" sz="1800" dirty="0" smtClean="0"/>
              <a:t>m  thick </a:t>
            </a:r>
          </a:p>
          <a:p>
            <a:r>
              <a:rPr lang="en-US" sz="1800" dirty="0" smtClean="0"/>
              <a:t>Old read out system with CURO and SW3</a:t>
            </a:r>
            <a:endParaRPr lang="en-US" sz="1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st facilities PXD6">
  <a:themeElements>
    <a:clrScheme name="Test facilities PXD6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st facilities PXD6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Test facilities PXD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 facilities PXD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st facilities PXD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 facilities PXD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 facilities PXD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 facilities PXD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st facilities PXD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Test facilities PXD6</Template>
  <TotalTime>8797</TotalTime>
  <Words>442</Words>
  <Application>Microsoft Office PowerPoint</Application>
  <PresentationFormat>On-screen Show (4:3)</PresentationFormat>
  <Paragraphs>177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Test facilities PXD6</vt:lpstr>
      <vt:lpstr>Testing plans for TB2010</vt:lpstr>
      <vt:lpstr>Options we will have in case of …</vt:lpstr>
      <vt:lpstr>Slide 3</vt:lpstr>
      <vt:lpstr>Option A</vt:lpstr>
      <vt:lpstr>Option B</vt:lpstr>
      <vt:lpstr>Version C</vt:lpstr>
    </vt:vector>
  </TitlesOfParts>
  <Company>whi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of the PXD6</dc:title>
  <dc:creator>ninkovic</dc:creator>
  <cp:lastModifiedBy>Jelena Ninkovic</cp:lastModifiedBy>
  <cp:revision>317</cp:revision>
  <cp:lastPrinted>2001-12-17T12:31:23Z</cp:lastPrinted>
  <dcterms:created xsi:type="dcterms:W3CDTF">2009-09-30T11:33:46Z</dcterms:created>
  <dcterms:modified xsi:type="dcterms:W3CDTF">2010-05-04T06:58:55Z</dcterms:modified>
</cp:coreProperties>
</file>