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0" r:id="rId1"/>
  </p:sldMasterIdLst>
  <p:notesMasterIdLst>
    <p:notesMasterId r:id="rId14"/>
  </p:notesMasterIdLst>
  <p:handoutMasterIdLst>
    <p:handoutMasterId r:id="rId15"/>
  </p:handoutMasterIdLst>
  <p:sldIdLst>
    <p:sldId id="557" r:id="rId2"/>
    <p:sldId id="593" r:id="rId3"/>
    <p:sldId id="615" r:id="rId4"/>
    <p:sldId id="609" r:id="rId5"/>
    <p:sldId id="610" r:id="rId6"/>
    <p:sldId id="617" r:id="rId7"/>
    <p:sldId id="611" r:id="rId8"/>
    <p:sldId id="589" r:id="rId9"/>
    <p:sldId id="612" r:id="rId10"/>
    <p:sldId id="614" r:id="rId11"/>
    <p:sldId id="616" r:id="rId12"/>
    <p:sldId id="618" r:id="rId13"/>
  </p:sldIdLst>
  <p:sldSz cx="9144000" cy="6858000" type="screen4x3"/>
  <p:notesSz cx="6794500" cy="9906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C2BAEC"/>
    <a:srgbClr val="B7ADE9"/>
    <a:srgbClr val="FFCC00"/>
    <a:srgbClr val="FFFF66"/>
    <a:srgbClr val="663300"/>
    <a:srgbClr val="FF00FF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3" autoAdjust="0"/>
    <p:restoredTop sz="89988" autoAdjust="0"/>
  </p:normalViewPr>
  <p:slideViewPr>
    <p:cSldViewPr snapToGrid="0" snapToObjects="1">
      <p:cViewPr varScale="1">
        <p:scale>
          <a:sx n="86" d="100"/>
          <a:sy n="86" d="100"/>
        </p:scale>
        <p:origin x="-11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484" y="-84"/>
      </p:cViewPr>
      <p:guideLst>
        <p:guide orient="horz" pos="3119"/>
        <p:guide pos="2139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3C313250-5B1C-4553-83A0-B3B5E9492607}" type="datetime1">
              <a:rPr lang="en-US"/>
              <a:pPr/>
              <a:t>5/3/2010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Ladislav Andricek, MPI Munich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C7C97D7E-1420-4C09-97F5-5381E4A781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AFBB2129-E484-4BE9-8F9D-C3D07A626106}" type="datetime1">
              <a:rPr lang="en-US"/>
              <a:pPr/>
              <a:t>5/3/2010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847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Ladislav Andricek, MPI Munich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1F05B2F4-0180-4FD2-AC10-0A21B05089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27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28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430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31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33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163943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16394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64075"/>
            <a:ext cx="6400800" cy="128587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39436" name="Picture 12" descr="hll-logo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42875"/>
            <a:ext cx="1920875" cy="1439863"/>
          </a:xfrm>
          <a:prstGeom prst="rect">
            <a:avLst/>
          </a:prstGeom>
          <a:noFill/>
        </p:spPr>
      </p:pic>
      <p:sp>
        <p:nvSpPr>
          <p:cNvPr id="1639438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264600-5445-42E7-AE53-D70644C6C58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639440" name="Picture 16" descr="MPP_os_logo_cmy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7475"/>
            <a:ext cx="1530350" cy="1462088"/>
          </a:xfrm>
          <a:prstGeom prst="rect">
            <a:avLst/>
          </a:prstGeom>
          <a:noFill/>
        </p:spPr>
      </p:pic>
      <p:sp>
        <p:nvSpPr>
          <p:cNvPr id="1639441" name="Text Box 17"/>
          <p:cNvSpPr txBox="1">
            <a:spLocks noChangeArrowheads="1"/>
          </p:cNvSpPr>
          <p:nvPr userDrawn="1"/>
        </p:nvSpPr>
        <p:spPr bwMode="auto">
          <a:xfrm>
            <a:off x="381000" y="6621463"/>
            <a:ext cx="8632825" cy="623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Jelena Ninkovi</a:t>
            </a:r>
            <a:r>
              <a:rPr lang="sr-Latn-CS"/>
              <a:t>ć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5DA75-F4A8-43E6-B505-56BAC049E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188913"/>
            <a:ext cx="2090738" cy="5830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188913"/>
            <a:ext cx="6122987" cy="5830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95F4-D8D5-4054-A451-53313872E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94" y="6669088"/>
            <a:ext cx="6675967" cy="1889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6998" y="6669089"/>
            <a:ext cx="2325692" cy="18891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Jelena Ninkovic, MPI Halbleiterlabor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74911-54B5-48D8-BFD8-E6F850500E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A4CFF-FB8E-47FB-BB01-AB96C32D9D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A97C4-8D3F-4E06-8AA7-5B1F7428A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F8A6-D84C-47EA-B775-DABD8CB6CF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3D034-2A22-4434-BD7A-AB220936C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6DA41-3128-44B8-8A67-5BFB329D6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2A913-6632-4ECE-AB29-D4B4AD627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094F6-4688-4601-9C94-8FEA0A0E4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76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283078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79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80" name="Line 8"/>
          <p:cNvSpPr>
            <a:spLocks noChangeShapeType="1"/>
          </p:cNvSpPr>
          <p:nvPr/>
        </p:nvSpPr>
        <p:spPr bwMode="auto">
          <a:xfrm>
            <a:off x="296863" y="908050"/>
            <a:ext cx="71247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" y="6669088"/>
            <a:ext cx="619283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128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8738" y="6677025"/>
            <a:ext cx="23431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128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pic>
        <p:nvPicPr>
          <p:cNvPr id="1283084" name="Picture 12" descr="hll-logo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04138" y="142875"/>
            <a:ext cx="1439862" cy="1079500"/>
          </a:xfrm>
          <a:prstGeom prst="rect">
            <a:avLst/>
          </a:prstGeom>
          <a:noFill/>
        </p:spPr>
      </p:pic>
      <p:sp>
        <p:nvSpPr>
          <p:cNvPr id="1283085" name="Oval 13"/>
          <p:cNvSpPr>
            <a:spLocks noChangeArrowheads="1"/>
          </p:cNvSpPr>
          <p:nvPr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8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638925"/>
            <a:ext cx="914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fld id="{ED7966FF-BDB0-4521-A3AF-3F9D668373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9pPr>
    </p:titleStyle>
    <p:bodyStyle>
      <a:lvl1pPr marL="812800" indent="-812800" algn="l" rtl="0" fontAlgn="base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fontAlgn="base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</a:defRPr>
      </a:lvl2pPr>
      <a:lvl3pPr marL="1524000" indent="-6096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3pPr>
      <a:lvl4pPr marL="1879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4pPr>
      <a:lvl5pPr marL="23368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48002" cy="1470025"/>
          </a:xfrm>
        </p:spPr>
        <p:txBody>
          <a:bodyPr/>
          <a:lstStyle/>
          <a:p>
            <a:r>
              <a:rPr lang="en-US" sz="3200" dirty="0" smtClean="0"/>
              <a:t>S/N for thin DEPFETs in the </a:t>
            </a:r>
            <a:br>
              <a:rPr lang="en-US" sz="3200" dirty="0" smtClean="0"/>
            </a:br>
            <a:r>
              <a:rPr lang="en-US" sz="3200" dirty="0" smtClean="0"/>
              <a:t>Belle II environment</a:t>
            </a:r>
            <a:br>
              <a:rPr lang="en-US" sz="3200" dirty="0" smtClean="0"/>
            </a:br>
            <a:r>
              <a:rPr lang="en-US" sz="3200" dirty="0" smtClean="0"/>
              <a:t>– simple calculus –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S/N for the thin DEPFETs in the Belle II environment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522288" y="1189247"/>
          <a:ext cx="8229597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609"/>
                <a:gridCol w="1112998"/>
                <a:gridCol w="1112998"/>
                <a:gridCol w="1112998"/>
                <a:gridCol w="1112998"/>
                <a:gridCol w="1112998"/>
                <a:gridCol w="11129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Thickness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Elect. noise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T[°C]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 </a:t>
                      </a:r>
                      <a:br>
                        <a:rPr lang="pt-B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S-S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pt-BR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w Ped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 </a:t>
                      </a:r>
                      <a:br>
                        <a:rPr lang="pt-B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S-S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pt-BR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w Ped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 </a:t>
                      </a:r>
                      <a:br>
                        <a:rPr lang="pt-B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S-S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pt-BR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w/o Ped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 </a:t>
                      </a:r>
                      <a:br>
                        <a:rPr lang="pt-B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S-S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pt-BR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w/o Ped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 </a:t>
                      </a:r>
                      <a:br>
                        <a:rPr lang="pt-B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D-S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 </a:t>
                      </a:r>
                      <a:br>
                        <a:rPr lang="pt-B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D-S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4292867" y="985192"/>
            <a:ext cx="2242687" cy="256032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04700" y="4186264"/>
          <a:ext cx="3830857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167"/>
                <a:gridCol w="1121345"/>
                <a:gridCol w="11213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Thickness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Elect. noise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T[°C]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 </a:t>
                      </a:r>
                      <a:br>
                        <a:rPr lang="pt-B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S-S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pt-BR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w/o Ped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 </a:t>
                      </a:r>
                      <a:br>
                        <a:rPr lang="pt-B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S-S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pt-BR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w/o Ped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Down Arrow 10"/>
          <p:cNvSpPr/>
          <p:nvPr/>
        </p:nvSpPr>
        <p:spPr bwMode="auto">
          <a:xfrm>
            <a:off x="5053265" y="3621515"/>
            <a:ext cx="721895" cy="404262"/>
          </a:xfrm>
          <a:prstGeom prst="downArrow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1936" y="3600107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7.5 </a:t>
            </a:r>
            <a:r>
              <a:rPr lang="en-US" sz="2400" dirty="0" err="1" smtClean="0">
                <a:solidFill>
                  <a:srgbClr val="FF0000"/>
                </a:solidFill>
              </a:rPr>
              <a:t>MRad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97680" y="4091728"/>
            <a:ext cx="2242687" cy="246888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Q</a:t>
            </a:r>
            <a:r>
              <a:rPr lang="en-US" dirty="0" smtClean="0"/>
              <a:t> variations </a:t>
            </a:r>
            <a:endParaRPr lang="en-US" dirty="0"/>
          </a:p>
        </p:txBody>
      </p:sp>
      <p:pic>
        <p:nvPicPr>
          <p:cNvPr id="7" name="Content Placeholder 6" descr="GQvariations75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819" t="3650" r="9588" b="3420"/>
          <a:stretch>
            <a:fillRect/>
          </a:stretch>
        </p:blipFill>
        <p:spPr>
          <a:xfrm>
            <a:off x="4663440" y="1691639"/>
            <a:ext cx="4402993" cy="38281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GQvariations50um.jpg"/>
          <p:cNvPicPr>
            <a:picLocks noChangeAspect="1"/>
          </p:cNvPicPr>
          <p:nvPr/>
        </p:nvPicPr>
        <p:blipFill>
          <a:blip r:embed="rId3" cstate="print"/>
          <a:srcRect l="7258" t="4277" r="9480" b="3365"/>
          <a:stretch>
            <a:fillRect/>
          </a:stretch>
        </p:blipFill>
        <p:spPr>
          <a:xfrm>
            <a:off x="209366" y="1694630"/>
            <a:ext cx="4438657" cy="380456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564023" y="1657888"/>
            <a:ext cx="1760434" cy="4327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004427" y="1691639"/>
            <a:ext cx="1760434" cy="4327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Qvariations50um.jpg"/>
          <p:cNvPicPr>
            <a:picLocks noChangeAspect="1"/>
          </p:cNvPicPr>
          <p:nvPr/>
        </p:nvPicPr>
        <p:blipFill>
          <a:blip r:embed="rId2" cstate="print"/>
          <a:srcRect l="7908" r="8159"/>
          <a:stretch>
            <a:fillRect/>
          </a:stretch>
        </p:blipFill>
        <p:spPr>
          <a:xfrm>
            <a:off x="332666" y="1476278"/>
            <a:ext cx="4474428" cy="4119372"/>
          </a:xfrm>
          <a:prstGeom prst="rect">
            <a:avLst/>
          </a:prstGeom>
        </p:spPr>
      </p:pic>
      <p:pic>
        <p:nvPicPr>
          <p:cNvPr id="12" name="Content Placeholder 11" descr="GQvariations100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909" r="7084"/>
          <a:stretch>
            <a:fillRect/>
          </a:stretch>
        </p:blipFill>
        <p:spPr>
          <a:xfrm>
            <a:off x="4505899" y="1508369"/>
            <a:ext cx="4601328" cy="41340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Q</a:t>
            </a:r>
            <a:r>
              <a:rPr lang="en-US" dirty="0" smtClean="0"/>
              <a:t> variations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663176" y="1602803"/>
            <a:ext cx="1760434" cy="4327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82393" y="1636554"/>
            <a:ext cx="1760434" cy="4327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079310"/>
            <a:ext cx="8758237" cy="4525962"/>
          </a:xfrm>
        </p:spPr>
        <p:txBody>
          <a:bodyPr/>
          <a:lstStyle/>
          <a:p>
            <a:r>
              <a:rPr lang="en-US" dirty="0" smtClean="0"/>
              <a:t>DEPFET: 50x50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g</a:t>
            </a:r>
            <a:r>
              <a:rPr lang="en-US" baseline="-25000" dirty="0" err="1" smtClean="0"/>
              <a:t>Q</a:t>
            </a:r>
            <a:r>
              <a:rPr lang="en-US" baseline="-25000" dirty="0" smtClean="0"/>
              <a:t> </a:t>
            </a:r>
            <a:r>
              <a:rPr lang="en-US" dirty="0" smtClean="0"/>
              <a:t>= 400 </a:t>
            </a:r>
            <a:r>
              <a:rPr lang="en-US" dirty="0" err="1" smtClean="0"/>
              <a:t>pA</a:t>
            </a:r>
            <a:r>
              <a:rPr lang="en-US" dirty="0" smtClean="0"/>
              <a:t>/e             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Q</a:t>
            </a:r>
            <a:r>
              <a:rPr lang="en-US" dirty="0" smtClean="0"/>
              <a:t> ~ (</a:t>
            </a:r>
            <a:r>
              <a:rPr lang="en-US" dirty="0" err="1" smtClean="0"/>
              <a:t>d</a:t>
            </a:r>
            <a:r>
              <a:rPr lang="en-US" baseline="-25000" dirty="0" err="1" smtClean="0"/>
              <a:t>OX</a:t>
            </a:r>
            <a:r>
              <a:rPr lang="en-US" dirty="0" smtClean="0"/>
              <a:t>/L</a:t>
            </a:r>
            <a:r>
              <a:rPr lang="en-US" baseline="-25000" dirty="0" smtClean="0"/>
              <a:t>gate</a:t>
            </a:r>
            <a:r>
              <a:rPr lang="en-US" baseline="30000" dirty="0" smtClean="0"/>
              <a:t>3</a:t>
            </a:r>
            <a:r>
              <a:rPr lang="en-US" dirty="0" smtClean="0"/>
              <a:t> )</a:t>
            </a:r>
            <a:r>
              <a:rPr lang="en-US" baseline="30000" dirty="0" smtClean="0"/>
              <a:t>1/2</a:t>
            </a:r>
          </a:p>
          <a:p>
            <a:endParaRPr lang="en-US" baseline="30000" dirty="0" smtClean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Electronic noise</a:t>
            </a:r>
          </a:p>
          <a:p>
            <a:r>
              <a:rPr lang="en-US" dirty="0" smtClean="0"/>
              <a:t>Single sampling no pedestal correction with  20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 read out time</a:t>
            </a:r>
          </a:p>
          <a:p>
            <a:r>
              <a:rPr lang="en-US" dirty="0" smtClean="0"/>
              <a:t>		47nA  </a:t>
            </a:r>
            <a:r>
              <a:rPr lang="en-US" dirty="0" smtClean="0">
                <a:sym typeface="Wingdings" pitchFamily="2" charset="2"/>
              </a:rPr>
              <a:t> ENC = 117e</a:t>
            </a:r>
          </a:p>
          <a:p>
            <a:r>
              <a:rPr lang="en-US" dirty="0" smtClean="0">
                <a:sym typeface="Wingdings" pitchFamily="2" charset="2"/>
              </a:rPr>
              <a:t>Single sampling with pedestal correction with </a:t>
            </a:r>
            <a:r>
              <a:rPr lang="en-US" dirty="0" smtClean="0"/>
              <a:t>20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 read out time</a:t>
            </a:r>
          </a:p>
          <a:p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/>
              <a:t> 30nA  </a:t>
            </a:r>
            <a:r>
              <a:rPr lang="en-US" dirty="0" smtClean="0">
                <a:sym typeface="Wingdings" pitchFamily="2" charset="2"/>
              </a:rPr>
              <a:t> ENC = 88e</a:t>
            </a:r>
          </a:p>
          <a:p>
            <a:r>
              <a:rPr lang="en-US" dirty="0" smtClean="0">
                <a:sym typeface="Wingdings" pitchFamily="2" charset="2"/>
              </a:rPr>
              <a:t>Double correlated sampling with </a:t>
            </a:r>
            <a:r>
              <a:rPr lang="en-US" dirty="0" smtClean="0"/>
              <a:t>20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 read out time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/>
              <a:t> 102nA  </a:t>
            </a:r>
            <a:r>
              <a:rPr lang="en-US" dirty="0" smtClean="0">
                <a:sym typeface="Wingdings" pitchFamily="2" charset="2"/>
              </a:rPr>
              <a:t> ENC = 300e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Device noise</a:t>
            </a:r>
          </a:p>
          <a:p>
            <a:r>
              <a:rPr lang="en-US" dirty="0" smtClean="0">
                <a:sym typeface="Wingdings" pitchFamily="2" charset="2"/>
              </a:rPr>
              <a:t>DEPFET noise    40e 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4th International Workshop on DEPFET Detectors and Applications (May 2-5, 2010, </a:t>
            </a:r>
            <a:r>
              <a:rPr lang="en-US" dirty="0" err="1" smtClean="0"/>
              <a:t>Ringberg</a:t>
            </a:r>
            <a:r>
              <a:rPr lang="en-US" dirty="0" smtClean="0"/>
              <a:t>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079310"/>
            <a:ext cx="8758237" cy="45259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Bulk contribution </a:t>
            </a:r>
          </a:p>
          <a:p>
            <a:r>
              <a:rPr lang="en-US" dirty="0" smtClean="0">
                <a:sym typeface="Wingdings" pitchFamily="2" charset="2"/>
              </a:rPr>
              <a:t>1% occupancy  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F </a:t>
            </a:r>
            <a:r>
              <a:rPr lang="en-US" dirty="0" smtClean="0">
                <a:sym typeface="Wingdings" pitchFamily="2" charset="2"/>
              </a:rPr>
              <a:t>= 1·10</a:t>
            </a:r>
            <a:r>
              <a:rPr lang="en-US" baseline="30000" dirty="0" smtClean="0">
                <a:sym typeface="Wingdings" pitchFamily="2" charset="2"/>
              </a:rPr>
              <a:t>13</a:t>
            </a:r>
            <a:r>
              <a:rPr lang="en-US" dirty="0" smtClean="0">
                <a:sym typeface="Wingdings" pitchFamily="2" charset="2"/>
              </a:rPr>
              <a:t> n/cm</a:t>
            </a:r>
            <a:r>
              <a:rPr lang="en-US" baseline="30000" dirty="0" smtClean="0">
                <a:sym typeface="Wingdings" pitchFamily="2" charset="2"/>
              </a:rPr>
              <a:t>2</a:t>
            </a:r>
          </a:p>
          <a:p>
            <a:r>
              <a:rPr lang="en-US" dirty="0" smtClean="0">
                <a:sym typeface="Wingdings" pitchFamily="2" charset="2"/>
              </a:rPr>
              <a:t>I</a:t>
            </a:r>
            <a:r>
              <a:rPr lang="en-US" baseline="-25000" dirty="0" smtClean="0">
                <a:sym typeface="Wingdings" pitchFamily="2" charset="2"/>
              </a:rPr>
              <a:t>0</a:t>
            </a:r>
            <a:r>
              <a:rPr lang="en-US" dirty="0" smtClean="0">
                <a:sym typeface="Wingdings" pitchFamily="2" charset="2"/>
              </a:rPr>
              <a:t>= 100pA/cm</a:t>
            </a:r>
            <a:r>
              <a:rPr lang="en-US" baseline="30000" dirty="0" smtClean="0">
                <a:sym typeface="Wingdings" pitchFamily="2" charset="2"/>
              </a:rPr>
              <a:t>2  </a:t>
            </a:r>
            <a:r>
              <a:rPr lang="en-US" dirty="0" smtClean="0">
                <a:sym typeface="Wingdings" pitchFamily="2" charset="2"/>
              </a:rPr>
              <a:t>(bulk leakage current from produced thin PIN diodes)</a:t>
            </a:r>
          </a:p>
          <a:p>
            <a:endParaRPr lang="en-US" baseline="30000" dirty="0" smtClean="0">
              <a:sym typeface="Wingdings" pitchFamily="2" charset="2"/>
            </a:endParaRPr>
          </a:p>
          <a:p>
            <a:endParaRPr lang="en-US" baseline="30000" dirty="0" smtClean="0">
              <a:sym typeface="Wingdings" pitchFamily="2" charset="2"/>
            </a:endParaRPr>
          </a:p>
          <a:p>
            <a:endParaRPr lang="en-US" baseline="30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Surface generated current  (10Mrad)</a:t>
            </a:r>
            <a:endParaRPr lang="en-US" dirty="0" smtClean="0"/>
          </a:p>
          <a:p>
            <a:r>
              <a:rPr lang="en-US" dirty="0" smtClean="0"/>
              <a:t>I (</a:t>
            </a:r>
            <a:r>
              <a:rPr lang="en-US" dirty="0" err="1" smtClean="0"/>
              <a:t>depfet</a:t>
            </a:r>
            <a:r>
              <a:rPr lang="en-US" dirty="0" smtClean="0"/>
              <a:t> area) = 12 </a:t>
            </a:r>
            <a:r>
              <a:rPr lang="en-US" dirty="0" err="1" smtClean="0"/>
              <a:t>p</a:t>
            </a:r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78262" y="2452634"/>
          <a:ext cx="4108986" cy="907506"/>
        </p:xfrm>
        <a:graphic>
          <a:graphicData uri="http://schemas.openxmlformats.org/presentationml/2006/ole">
            <p:oleObj spid="_x0000_s1026" name="Equation" r:id="rId3" imgW="20700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S/N for the thin DEPFETs in the Belle II environment …</a:t>
            </a:r>
            <a:endParaRPr lang="en-US" dirty="0"/>
          </a:p>
        </p:txBody>
      </p:sp>
      <p:pic>
        <p:nvPicPr>
          <p:cNvPr id="7" name="Content Placeholder 6" descr="ENC_contribu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904" y="1140443"/>
            <a:ext cx="7402259" cy="516859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95700" y="3012613"/>
            <a:ext cx="461665" cy="100284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800" dirty="0" smtClean="0"/>
              <a:t>Noise [e]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26097" y="6155149"/>
            <a:ext cx="3429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sampling w/o pedestal subtraction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S/N for the thin DEPFETs in the Belle II environment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" name="Content Placeholder 13" descr="sn50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015"/>
          <a:stretch>
            <a:fillRect/>
          </a:stretch>
        </p:blipFill>
        <p:spPr>
          <a:xfrm>
            <a:off x="385763" y="914400"/>
            <a:ext cx="8366125" cy="5440680"/>
          </a:xfrm>
        </p:spPr>
      </p:pic>
      <p:pic>
        <p:nvPicPr>
          <p:cNvPr id="15" name="Picture 14" descr="sn75um.jpg"/>
          <p:cNvPicPr>
            <a:picLocks noChangeAspect="1"/>
          </p:cNvPicPr>
          <p:nvPr/>
        </p:nvPicPr>
        <p:blipFill>
          <a:blip r:embed="rId3" cstate="print"/>
          <a:srcRect r="8015"/>
          <a:stretch>
            <a:fillRect/>
          </a:stretch>
        </p:blipFill>
        <p:spPr>
          <a:xfrm>
            <a:off x="385763" y="914400"/>
            <a:ext cx="8366125" cy="544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S/N for the thin DEPFETs in the Belle II environment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Content Placeholder 10" descr="sn100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9317"/>
          <a:stretch>
            <a:fillRect/>
          </a:stretch>
        </p:blipFill>
        <p:spPr>
          <a:xfrm>
            <a:off x="385762" y="1188720"/>
            <a:ext cx="8416927" cy="5394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S/N for the thin DEPFETs in the Belle II environment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522288" y="1493838"/>
          <a:ext cx="8229597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609"/>
                <a:gridCol w="1112998"/>
                <a:gridCol w="1112998"/>
                <a:gridCol w="1112998"/>
                <a:gridCol w="1112998"/>
                <a:gridCol w="1112998"/>
                <a:gridCol w="11129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Thickness</a:t>
                      </a:r>
                    </a:p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Elect. noise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T[°C]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 </a:t>
                      </a:r>
                      <a:br>
                        <a:rPr lang="pt-B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S-S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pt-BR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w Ped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 </a:t>
                      </a:r>
                      <a:br>
                        <a:rPr lang="pt-B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S-S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pt-BR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w Ped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 </a:t>
                      </a:r>
                      <a:br>
                        <a:rPr lang="pt-B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S-S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pt-BR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w/o Ped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 </a:t>
                      </a:r>
                      <a:br>
                        <a:rPr lang="pt-B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S-S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pt-BR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w/o Ped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 </a:t>
                      </a:r>
                      <a:br>
                        <a:rPr lang="pt-B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D-S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m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m </a:t>
                      </a:r>
                      <a:br>
                        <a:rPr lang="pt-B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D-S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4292867" y="1289784"/>
            <a:ext cx="2242687" cy="265176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DEPFET – </a:t>
            </a:r>
            <a:r>
              <a:rPr lang="en-US" kern="1200" dirty="0" err="1" smtClean="0">
                <a:solidFill>
                  <a:schemeClr val="dk1"/>
                </a:solidFill>
              </a:rPr>
              <a:t>Transconductance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 descr="gm-dut93_DEPF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6921" y="1493838"/>
            <a:ext cx="6615667" cy="44002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2798" y="2897088"/>
            <a:ext cx="220605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</a:t>
            </a:r>
            <a:r>
              <a:rPr lang="en-US" sz="2000" baseline="-25000" dirty="0" smtClean="0"/>
              <a:t>m</a:t>
            </a:r>
            <a:r>
              <a:rPr lang="en-US" sz="2000" dirty="0" smtClean="0"/>
              <a:t> is 25% lower   </a:t>
            </a:r>
            <a:br>
              <a:rPr lang="en-US" sz="2000" dirty="0" smtClean="0"/>
            </a:br>
            <a:r>
              <a:rPr lang="en-US" sz="2000" dirty="0" smtClean="0"/>
              <a:t>after 7.5MRad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S/N for the thin DEPFETs in the Belle II environment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4th International Workshop on DEPFET Detectors and Applications (May 2-5, 2010,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" name="Content Placeholder 12" descr="Graph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7040880" cy="544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 facilities PXD6">
  <a:themeElements>
    <a:clrScheme name="Test facilities PXD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st facilities PXD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st facilities PXD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 facilities PXD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 facilities PXD6</Template>
  <TotalTime>8709</TotalTime>
  <Words>526</Words>
  <Application>Microsoft Office PowerPoint</Application>
  <PresentationFormat>On-screen Show (4:3)</PresentationFormat>
  <Paragraphs>149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Test facilities PXD6</vt:lpstr>
      <vt:lpstr>Equation</vt:lpstr>
      <vt:lpstr>S/N for thin DEPFETs in the  Belle II environment – simple calculus –  </vt:lpstr>
      <vt:lpstr>Assumptions … </vt:lpstr>
      <vt:lpstr>Assumptions … </vt:lpstr>
      <vt:lpstr>S/N for the thin DEPFETs in the Belle II environment …</vt:lpstr>
      <vt:lpstr>S/N for the thin DEPFETs in the Belle II environment …</vt:lpstr>
      <vt:lpstr>S/N for the thin DEPFETs in the Belle II environment …</vt:lpstr>
      <vt:lpstr>S/N for the thin DEPFETs in the Belle II environment …</vt:lpstr>
      <vt:lpstr>DEPFET – Transconductance </vt:lpstr>
      <vt:lpstr>S/N for the thin DEPFETs in the Belle II environment …</vt:lpstr>
      <vt:lpstr>S/N for the thin DEPFETs in the Belle II environment …</vt:lpstr>
      <vt:lpstr>gQ variations </vt:lpstr>
      <vt:lpstr>gQ variations </vt:lpstr>
    </vt:vector>
  </TitlesOfParts>
  <Company>whi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of the PXD6</dc:title>
  <dc:creator>ninkovic</dc:creator>
  <cp:lastModifiedBy>Jelena Ninkovic</cp:lastModifiedBy>
  <cp:revision>327</cp:revision>
  <cp:lastPrinted>2001-12-17T12:31:23Z</cp:lastPrinted>
  <dcterms:created xsi:type="dcterms:W3CDTF">2009-09-30T11:33:46Z</dcterms:created>
  <dcterms:modified xsi:type="dcterms:W3CDTF">2010-05-03T08:25:38Z</dcterms:modified>
</cp:coreProperties>
</file>