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70" r:id="rId3"/>
    <p:sldId id="418" r:id="rId4"/>
    <p:sldId id="421" r:id="rId5"/>
    <p:sldId id="401" r:id="rId6"/>
    <p:sldId id="417" r:id="rId7"/>
    <p:sldId id="414" r:id="rId8"/>
    <p:sldId id="415" r:id="rId9"/>
    <p:sldId id="419" r:id="rId10"/>
    <p:sldId id="403" r:id="rId11"/>
    <p:sldId id="402" r:id="rId12"/>
    <p:sldId id="410" r:id="rId13"/>
    <p:sldId id="423" r:id="rId14"/>
    <p:sldId id="409" r:id="rId15"/>
    <p:sldId id="411" r:id="rId16"/>
    <p:sldId id="420" r:id="rId17"/>
    <p:sldId id="422" r:id="rId18"/>
    <p:sldId id="416" r:id="rId19"/>
    <p:sldId id="41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Microsoft Sans Serif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FFFFCC"/>
    <a:srgbClr val="FF9900"/>
    <a:srgbClr val="FF0000"/>
    <a:srgbClr val="990033"/>
    <a:srgbClr val="339933"/>
    <a:srgbClr val="FFCC00"/>
    <a:srgbClr val="FFFF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2" autoAdjust="0"/>
  </p:normalViewPr>
  <p:slideViewPr>
    <p:cSldViewPr>
      <p:cViewPr>
        <p:scale>
          <a:sx n="100" d="100"/>
          <a:sy n="100" d="100"/>
        </p:scale>
        <p:origin x="-7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782" y="-84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6601F81B-4833-4379-8264-F031A73C69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611188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BBECB99C-C186-4373-98A0-A9C6965435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5B10D-367A-4337-9540-E3C7761855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04440-D78F-4E25-8A9D-B337230207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AEABE-07FF-49D0-B675-B9883DFF22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6197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75425"/>
            <a:ext cx="1219200" cy="282575"/>
          </a:xfrm>
        </p:spPr>
        <p:txBody>
          <a:bodyPr/>
          <a:lstStyle>
            <a:lvl1pPr>
              <a:defRPr sz="1100" b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6572250"/>
            <a:ext cx="7353300" cy="285750"/>
          </a:xfrm>
        </p:spPr>
        <p:txBody>
          <a:bodyPr/>
          <a:lstStyle>
            <a:lvl1pPr>
              <a:defRPr sz="110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DEPFET WS, </a:t>
            </a:r>
            <a:r>
              <a:rPr lang="en-US" dirty="0" err="1" smtClean="0"/>
              <a:t>Ringberg</a:t>
            </a:r>
            <a:r>
              <a:rPr lang="en-US" dirty="0" smtClean="0"/>
              <a:t>                                         </a:t>
            </a:r>
            <a:r>
              <a:rPr lang="ru-RU" dirty="0" smtClean="0"/>
              <a:t>И.Коноров</a:t>
            </a:r>
            <a:r>
              <a:rPr lang="en-US" dirty="0" smtClean="0"/>
              <a:t> TUM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8213" y="6572250"/>
            <a:ext cx="585787" cy="285750"/>
          </a:xfrm>
        </p:spPr>
        <p:txBody>
          <a:bodyPr/>
          <a:lstStyle>
            <a:lvl1pPr>
              <a:defRPr sz="120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158C907-08F9-45C2-9E02-C62554FED60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0" y="847725"/>
            <a:ext cx="9144000" cy="0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49551-5AA3-48DD-AE81-A3F8941BA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A0080-FCD1-4FF7-96EA-A5367110B5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17897-B55E-481B-B94D-C78E63900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6DA8A-52ED-4378-B7BF-23B12A1588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2A05F-712F-4920-A6AB-9F8CB41E1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A410E-E0E5-42D2-A53C-170D8C258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6A134-1AC3-4A6F-BCD5-F8C16F0C7B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r>
              <a:rPr lang="en-US" smtClean="0"/>
              <a:t>22-d April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381750"/>
            <a:ext cx="5041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381750"/>
            <a:ext cx="5857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DEAA9F99-D99F-407E-AC91-E91B5776DF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93345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Data Handling Hybrid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6363" y="2573338"/>
            <a:ext cx="6400800" cy="1284290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TUM Physics Department E18</a:t>
            </a:r>
          </a:p>
          <a:p>
            <a:r>
              <a:rPr lang="en-US" sz="1800" u="sng" dirty="0" err="1" smtClean="0">
                <a:solidFill>
                  <a:srgbClr val="0070C0"/>
                </a:solidFill>
              </a:rPr>
              <a:t>I.Konorov</a:t>
            </a:r>
            <a:endParaRPr lang="en-US" sz="1800" dirty="0" smtClean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72264" y="5214950"/>
            <a:ext cx="714380" cy="1428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de-DE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Proposal: DHH card design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658" y="2257425"/>
            <a:ext cx="6646197" cy="387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943725" y="4486275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b="1" dirty="0" smtClean="0"/>
              <a:t>to DAQ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31535" y="5133975"/>
            <a:ext cx="2212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2000" b="1" dirty="0" smtClean="0"/>
              <a:t>to DHH Controller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52500"/>
            <a:ext cx="5181227" cy="1034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DHH design based on commercial components : 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FPGA(Lattice/Xilinx)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Optical transceivers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DHH system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sp>
        <p:nvSpPr>
          <p:cNvPr id="62" name="Rectangle 61"/>
          <p:cNvSpPr/>
          <p:nvPr/>
        </p:nvSpPr>
        <p:spPr bwMode="auto">
          <a:xfrm>
            <a:off x="4572000" y="1381125"/>
            <a:ext cx="2952749" cy="295275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228600" y="1919289"/>
            <a:ext cx="3599863" cy="1547812"/>
            <a:chOff x="0" y="2805114"/>
            <a:chExt cx="3599863" cy="1547812"/>
          </a:xfrm>
        </p:grpSpPr>
        <p:cxnSp>
          <p:nvCxnSpPr>
            <p:cNvPr id="36" name="Straight Connector 35"/>
            <p:cNvCxnSpPr/>
            <p:nvPr/>
          </p:nvCxnSpPr>
          <p:spPr bwMode="auto">
            <a:xfrm flipV="1">
              <a:off x="1937751" y="3669506"/>
              <a:ext cx="585787" cy="16670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2090151" y="3829050"/>
              <a:ext cx="552450" cy="9525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242551" y="3981450"/>
              <a:ext cx="552450" cy="9525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2394951" y="4140994"/>
              <a:ext cx="576262" cy="2383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805114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" y="2957514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3109914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3262314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0" name="Straight Connector 49"/>
            <p:cNvCxnSpPr/>
            <p:nvPr/>
          </p:nvCxnSpPr>
          <p:spPr bwMode="auto">
            <a:xfrm rot="16200000" flipV="1">
              <a:off x="2723563" y="3919538"/>
              <a:ext cx="66676" cy="57150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16200000" flipV="1">
              <a:off x="2792619" y="3955257"/>
              <a:ext cx="195264" cy="171450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628313" y="3829051"/>
              <a:ext cx="54769" cy="50005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518776" y="3669506"/>
              <a:ext cx="195262" cy="159544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2823576" y="3945731"/>
              <a:ext cx="392906" cy="7145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2716419" y="3898106"/>
              <a:ext cx="500063" cy="14288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V="1">
              <a:off x="2664032" y="3857626"/>
              <a:ext cx="554831" cy="9524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2704513" y="3819525"/>
              <a:ext cx="509588" cy="4764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3211719" y="3769519"/>
              <a:ext cx="388144" cy="207169"/>
            </a:xfrm>
            <a:prstGeom prst="rect">
              <a:avLst/>
            </a:prstGeom>
            <a:solidFill>
              <a:srgbClr val="FF9900"/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</p:grpSp>
      <p:cxnSp>
        <p:nvCxnSpPr>
          <p:cNvPr id="82" name="Straight Connector 81"/>
          <p:cNvCxnSpPr/>
          <p:nvPr/>
        </p:nvCxnSpPr>
        <p:spPr bwMode="auto">
          <a:xfrm flipV="1">
            <a:off x="3833226" y="16359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3838576" y="1897857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 flipV="1">
            <a:off x="3838575" y="21693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V="1">
            <a:off x="3829050" y="24360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3833813" y="2697957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3833812" y="2997993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 flipV="1">
            <a:off x="3833813" y="3250407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 flipV="1">
            <a:off x="3838575" y="3540918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 flipV="1">
            <a:off x="3838574" y="380761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6" name="Rectangle 175"/>
          <p:cNvSpPr/>
          <p:nvPr/>
        </p:nvSpPr>
        <p:spPr bwMode="auto">
          <a:xfrm>
            <a:off x="4410075" y="1562100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410075" y="1828800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400550" y="2100262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4405313" y="2366962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4405312" y="2633662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4400550" y="2924175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400550" y="3171825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4405313" y="3467100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4410075" y="3743325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4410075" y="4038600"/>
            <a:ext cx="361950" cy="13335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5534025" y="2505075"/>
            <a:ext cx="752475" cy="695325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95000"/>
                  </a:schemeClr>
                </a:solidFill>
                <a:effectLst/>
                <a:latin typeface="Microsoft Sans Serif" pitchFamily="34" charset="0"/>
                <a:cs typeface="Arial" charset="0"/>
              </a:rPr>
              <a:t>FPGA</a:t>
            </a:r>
          </a:p>
        </p:txBody>
      </p:sp>
      <p:sp>
        <p:nvSpPr>
          <p:cNvPr id="189" name="Up-Down Arrow 188"/>
          <p:cNvSpPr/>
          <p:nvPr/>
        </p:nvSpPr>
        <p:spPr bwMode="auto">
          <a:xfrm>
            <a:off x="5534025" y="3200400"/>
            <a:ext cx="276225" cy="1133475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857750" y="4333875"/>
            <a:ext cx="1326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err="1" smtClean="0"/>
              <a:t>PCIe</a:t>
            </a:r>
            <a:r>
              <a:rPr lang="en-US" sz="1200" dirty="0" smtClean="0"/>
              <a:t> , USB, Ethernet</a:t>
            </a:r>
          </a:p>
        </p:txBody>
      </p:sp>
      <p:sp>
        <p:nvSpPr>
          <p:cNvPr id="191" name="Up-Down Arrow 190"/>
          <p:cNvSpPr/>
          <p:nvPr/>
        </p:nvSpPr>
        <p:spPr bwMode="auto">
          <a:xfrm>
            <a:off x="6086475" y="3209925"/>
            <a:ext cx="104775" cy="1133475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6010275" y="4343400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smtClean="0"/>
              <a:t>JTAG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7696200" y="2590800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 smtClean="0"/>
              <a:t>Trigger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7686675" y="2809875"/>
            <a:ext cx="5229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 smtClean="0"/>
              <a:t>Clock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962525" y="847725"/>
            <a:ext cx="1923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DHH Controller</a:t>
            </a:r>
            <a:endParaRPr lang="en-US" sz="2000" dirty="0"/>
          </a:p>
        </p:txBody>
      </p:sp>
      <p:sp>
        <p:nvSpPr>
          <p:cNvPr id="84" name="TextBox 83"/>
          <p:cNvSpPr txBox="1"/>
          <p:nvPr/>
        </p:nvSpPr>
        <p:spPr>
          <a:xfrm>
            <a:off x="7686675" y="3057525"/>
            <a:ext cx="5373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 smtClean="0"/>
              <a:t>Reset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86675" y="3305175"/>
            <a:ext cx="4844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 err="1" smtClean="0"/>
              <a:t>Ackn</a:t>
            </a:r>
            <a:endParaRPr lang="en-US" sz="1050" b="1" dirty="0" smtClean="0"/>
          </a:p>
        </p:txBody>
      </p:sp>
      <p:sp>
        <p:nvSpPr>
          <p:cNvPr id="90" name="Right Brace 89"/>
          <p:cNvSpPr/>
          <p:nvPr/>
        </p:nvSpPr>
        <p:spPr bwMode="auto">
          <a:xfrm>
            <a:off x="8324850" y="2628900"/>
            <a:ext cx="155448" cy="914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510493" y="2628900"/>
            <a:ext cx="633507" cy="835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 smtClean="0"/>
              <a:t>Belle</a:t>
            </a:r>
          </a:p>
          <a:p>
            <a:pPr>
              <a:buNone/>
            </a:pPr>
            <a:r>
              <a:rPr lang="en-US" sz="1050" b="1" dirty="0" smtClean="0"/>
              <a:t>Trigger</a:t>
            </a:r>
          </a:p>
          <a:p>
            <a:pPr>
              <a:buNone/>
            </a:pPr>
            <a:r>
              <a:rPr lang="en-US" sz="1050" b="1" dirty="0" smtClean="0"/>
              <a:t>Distr.</a:t>
            </a:r>
          </a:p>
          <a:p>
            <a:pPr>
              <a:buNone/>
            </a:pPr>
            <a:r>
              <a:rPr lang="en-US" sz="1050" b="1" dirty="0" smtClean="0"/>
              <a:t>System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4038600" y="14859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038600" y="1743075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4038600" y="20193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4038600" y="2276475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4038600" y="25527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4038600" y="283845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4038600" y="30861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048125" y="3400425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048125" y="3667125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4048125" y="3962400"/>
            <a:ext cx="142875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7229475" y="2886075"/>
            <a:ext cx="400050" cy="3048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flipV="1">
            <a:off x="3829049" y="4093369"/>
            <a:ext cx="576262" cy="2383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715250" y="17526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RJ45</a:t>
            </a:r>
            <a:endParaRPr lang="en-US" sz="1800" dirty="0"/>
          </a:p>
        </p:txBody>
      </p:sp>
      <p:cxnSp>
        <p:nvCxnSpPr>
          <p:cNvPr id="109" name="Straight Arrow Connector 108"/>
          <p:cNvCxnSpPr/>
          <p:nvPr/>
        </p:nvCxnSpPr>
        <p:spPr bwMode="auto">
          <a:xfrm rot="5400000">
            <a:off x="7358063" y="2347912"/>
            <a:ext cx="695325" cy="22860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 </a:t>
            </a:r>
            <a:r>
              <a:rPr lang="en-US" dirty="0" smtClean="0">
                <a:sym typeface="Wingdings" pitchFamily="2" charset="2"/>
              </a:rPr>
              <a:t> </a:t>
            </a:r>
            <a:r>
              <a:rPr lang="en-US" dirty="0" smtClean="0">
                <a:sym typeface="Wingdings" pitchFamily="2" charset="2"/>
              </a:rPr>
              <a:t>Trigger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 smtClean="0"/>
              <a:t>Belle II Trigger  Distribution System provides:</a:t>
            </a:r>
          </a:p>
          <a:p>
            <a:pPr lvl="1">
              <a:buNone/>
            </a:pPr>
            <a:r>
              <a:rPr lang="en-US" sz="1600" dirty="0" smtClean="0"/>
              <a:t>LVDS: Common clock – 127 MHz (508.87 MHz/4) </a:t>
            </a:r>
          </a:p>
          <a:p>
            <a:pPr lvl="1">
              <a:buNone/>
            </a:pPr>
            <a:r>
              <a:rPr lang="en-US" sz="1600" dirty="0" smtClean="0"/>
              <a:t>LVDS DDR Serial link 254 Mb/s: Trigger, Hard Reset, Soft Reset, Event number(8 bits)…</a:t>
            </a:r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800" b="1" dirty="0" smtClean="0"/>
              <a:t>DHH :</a:t>
            </a:r>
          </a:p>
          <a:p>
            <a:pPr lvl="1">
              <a:buNone/>
            </a:pPr>
            <a:r>
              <a:rPr lang="en-US" sz="1800" dirty="0" smtClean="0"/>
              <a:t>Trigger Acknowledge LVDS within 30 us after trigger</a:t>
            </a:r>
          </a:p>
          <a:p>
            <a:pPr lvl="1"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600" dirty="0" smtClean="0"/>
              <a:t>*@PXD-DAQ work shop Japanese colleagues proposed to come with trigger copper cable directly to DHH cards</a:t>
            </a:r>
          </a:p>
          <a:p>
            <a:pPr lvl="1">
              <a:buNone/>
            </a:pPr>
            <a:r>
              <a:rPr lang="en-US" sz="1400" dirty="0" smtClean="0"/>
              <a:t>Issues to be addresses:</a:t>
            </a:r>
          </a:p>
          <a:p>
            <a:pPr lvl="2"/>
            <a:r>
              <a:rPr lang="en-US" sz="1200" dirty="0" smtClean="0"/>
              <a:t>Grounding</a:t>
            </a:r>
          </a:p>
          <a:p>
            <a:pPr lvl="2"/>
            <a:r>
              <a:rPr lang="en-US" sz="1200" dirty="0" smtClean="0"/>
              <a:t>Additional interfaces for Slow Control and JTAG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r>
              <a:rPr lang="en-US" sz="1400" dirty="0" smtClean="0"/>
              <a:t>No final decision yet, although advantage of optical network solution was acknowledged</a:t>
            </a:r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 lvl="1">
              <a:buNone/>
            </a:pPr>
            <a:endParaRPr lang="en-US" sz="1600" dirty="0" smtClean="0"/>
          </a:p>
          <a:p>
            <a:pPr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 DHP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0" y="1125538"/>
            <a:ext cx="8756650" cy="2198687"/>
          </a:xfrm>
        </p:spPr>
        <p:txBody>
          <a:bodyPr/>
          <a:lstStyle/>
          <a:p>
            <a:r>
              <a:rPr lang="en-US" sz="1600" dirty="0" smtClean="0"/>
              <a:t>DHH generates t</a:t>
            </a:r>
            <a:r>
              <a:rPr lang="en-US" sz="1600" dirty="0" smtClean="0"/>
              <a:t>wo clock signals</a:t>
            </a:r>
          </a:p>
          <a:p>
            <a:pPr lvl="1"/>
            <a:r>
              <a:rPr lang="en-US" sz="1400" dirty="0" smtClean="0"/>
              <a:t>Frame clock: 508.87 MHz/10240 = 49.69 kHz (~20 </a:t>
            </a:r>
            <a:r>
              <a:rPr lang="el-GR" sz="1400" dirty="0" smtClean="0"/>
              <a:t>μ</a:t>
            </a:r>
            <a:r>
              <a:rPr lang="en-US" sz="1400" dirty="0" smtClean="0"/>
              <a:t>s period)</a:t>
            </a:r>
          </a:p>
          <a:p>
            <a:pPr lvl="1"/>
            <a:r>
              <a:rPr lang="en-US" sz="1400" dirty="0" smtClean="0"/>
              <a:t>Switcher clock: 508.87 MHz * 5/32 = </a:t>
            </a:r>
            <a:r>
              <a:rPr lang="en-US" sz="1400" dirty="0" smtClean="0">
                <a:solidFill>
                  <a:srgbClr val="FF0000"/>
                </a:solidFill>
              </a:rPr>
              <a:t>79.5 MHz </a:t>
            </a:r>
            <a:r>
              <a:rPr lang="en-US" sz="1400" dirty="0" smtClean="0"/>
              <a:t>or 508.87 MHz * 3/20 = </a:t>
            </a:r>
            <a:r>
              <a:rPr lang="en-US" sz="1400" dirty="0" smtClean="0">
                <a:solidFill>
                  <a:srgbClr val="FF0000"/>
                </a:solidFill>
              </a:rPr>
              <a:t>76.3 MHz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Propagate Soft/Hard RESET signal ?</a:t>
            </a:r>
          </a:p>
          <a:p>
            <a:r>
              <a:rPr lang="en-US" sz="1600" dirty="0" smtClean="0"/>
              <a:t>Convert pulsed trigger signal to level trigger signal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WS, Ringberg                                         </a:t>
            </a:r>
            <a:r>
              <a:rPr lang="ru-RU" smtClean="0"/>
              <a:t>И.Коноров</a:t>
            </a:r>
            <a:r>
              <a:rPr lang="en-US" smtClean="0"/>
              <a:t> TUM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460500" y="3962400"/>
            <a:ext cx="75565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2082800" y="3829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 flipH="1" flipV="1">
            <a:off x="2260600" y="3829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216150" y="3695700"/>
            <a:ext cx="1778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393950" y="3962400"/>
            <a:ext cx="24003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rot="5400000" flipH="1" flipV="1">
            <a:off x="4660900" y="3829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 flipH="1" flipV="1">
            <a:off x="4838700" y="3829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794250" y="3695700"/>
            <a:ext cx="1778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972050" y="3962400"/>
            <a:ext cx="75565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 flipH="1" flipV="1">
            <a:off x="5594350" y="3829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5772150" y="3829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5727700" y="3695700"/>
            <a:ext cx="1778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905500" y="3962400"/>
            <a:ext cx="31115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1460500" y="4851400"/>
            <a:ext cx="75565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5400000" flipH="1" flipV="1">
            <a:off x="2082800" y="4718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 flipH="1" flipV="1">
            <a:off x="4260850" y="4718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216150" y="4584700"/>
            <a:ext cx="217805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394200" y="4851400"/>
            <a:ext cx="40005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5400000" flipH="1" flipV="1">
            <a:off x="4660900" y="4718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4794250" y="4584700"/>
            <a:ext cx="306705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 flipH="1" flipV="1">
            <a:off x="7727950" y="4718050"/>
            <a:ext cx="266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7861300" y="4851400"/>
            <a:ext cx="11557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rot="5400000" flipH="1" flipV="1">
            <a:off x="6838950" y="4718050"/>
            <a:ext cx="266700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0800000">
            <a:off x="6972300" y="4851400"/>
            <a:ext cx="889000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>
            <a:off x="2216150" y="4451350"/>
            <a:ext cx="217805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0" y="3606800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Belle Trigger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0" y="4451350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DHP Trigger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DAQ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267287" y="1385889"/>
            <a:ext cx="5723938" cy="1843086"/>
            <a:chOff x="267287" y="1385889"/>
            <a:chExt cx="5723938" cy="1843086"/>
          </a:xfrm>
        </p:grpSpPr>
        <p:cxnSp>
          <p:nvCxnSpPr>
            <p:cNvPr id="36" name="Straight Connector 35"/>
            <p:cNvCxnSpPr/>
            <p:nvPr/>
          </p:nvCxnSpPr>
          <p:spPr bwMode="auto">
            <a:xfrm flipV="1">
              <a:off x="2195513" y="2085975"/>
              <a:ext cx="3795712" cy="9526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2347913" y="2228850"/>
              <a:ext cx="3643312" cy="19051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500313" y="2390775"/>
              <a:ext cx="3481387" cy="9526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2652713" y="2552700"/>
              <a:ext cx="3338512" cy="3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7287" y="13858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687" y="15382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2087" y="16906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4487" y="18430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Oval 62"/>
            <p:cNvSpPr/>
            <p:nvPr/>
          </p:nvSpPr>
          <p:spPr bwMode="auto">
            <a:xfrm>
              <a:off x="1428750" y="3095625"/>
              <a:ext cx="133350" cy="13335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</p:grpSp>
      <p:sp>
        <p:nvSpPr>
          <p:cNvPr id="64" name="Oval 63"/>
          <p:cNvSpPr/>
          <p:nvPr/>
        </p:nvSpPr>
        <p:spPr bwMode="auto">
          <a:xfrm>
            <a:off x="1438275" y="3333750"/>
            <a:ext cx="133350" cy="13335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1438275" y="3581400"/>
            <a:ext cx="133350" cy="13335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5972175" y="1809750"/>
            <a:ext cx="1133475" cy="952500"/>
            <a:chOff x="5981700" y="1981200"/>
            <a:chExt cx="1133475" cy="952500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5981700" y="1981200"/>
              <a:ext cx="1133475" cy="9525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982829" y="2105025"/>
              <a:ext cx="1120820" cy="7017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800" dirty="0" smtClean="0">
                  <a:solidFill>
                    <a:srgbClr val="0070C0"/>
                  </a:solidFill>
                </a:rPr>
                <a:t>Compute</a:t>
              </a:r>
            </a:p>
            <a:p>
              <a:pPr algn="ctr">
                <a:buNone/>
              </a:pPr>
              <a:r>
                <a:rPr lang="en-US" sz="1800" dirty="0" smtClean="0">
                  <a:solidFill>
                    <a:srgbClr val="0070C0"/>
                  </a:solidFill>
                </a:rPr>
                <a:t>Node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6000750" y="4543425"/>
            <a:ext cx="1133475" cy="952500"/>
            <a:chOff x="5981700" y="1981200"/>
            <a:chExt cx="1133475" cy="952500"/>
          </a:xfrm>
        </p:grpSpPr>
        <p:sp>
          <p:nvSpPr>
            <p:cNvPr id="112" name="Rectangle 111"/>
            <p:cNvSpPr/>
            <p:nvPr/>
          </p:nvSpPr>
          <p:spPr bwMode="auto">
            <a:xfrm>
              <a:off x="5981700" y="1981200"/>
              <a:ext cx="1133475" cy="9525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982829" y="2105025"/>
              <a:ext cx="1120820" cy="7017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1800" dirty="0" smtClean="0">
                  <a:solidFill>
                    <a:srgbClr val="0070C0"/>
                  </a:solidFill>
                </a:rPr>
                <a:t>Compute</a:t>
              </a:r>
            </a:p>
            <a:p>
              <a:pPr algn="ctr">
                <a:buNone/>
              </a:pPr>
              <a:r>
                <a:rPr lang="en-US" sz="1800" dirty="0" smtClean="0">
                  <a:solidFill>
                    <a:srgbClr val="0070C0"/>
                  </a:solidFill>
                </a:rPr>
                <a:t>Node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57762" y="4062414"/>
            <a:ext cx="5723938" cy="1843086"/>
            <a:chOff x="267287" y="1385889"/>
            <a:chExt cx="5723938" cy="1843086"/>
          </a:xfrm>
        </p:grpSpPr>
        <p:cxnSp>
          <p:nvCxnSpPr>
            <p:cNvPr id="34" name="Straight Connector 33"/>
            <p:cNvCxnSpPr/>
            <p:nvPr/>
          </p:nvCxnSpPr>
          <p:spPr bwMode="auto">
            <a:xfrm flipV="1">
              <a:off x="2195513" y="2085975"/>
              <a:ext cx="3795712" cy="9526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2347913" y="2228850"/>
              <a:ext cx="3643312" cy="19051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500313" y="2390775"/>
              <a:ext cx="3481387" cy="9526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652713" y="2552700"/>
              <a:ext cx="3338512" cy="3"/>
            </a:xfrm>
            <a:prstGeom prst="lin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7287" y="13858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687" y="15382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2087" y="16906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4487" y="1843089"/>
              <a:ext cx="1951451" cy="109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Oval 45"/>
            <p:cNvSpPr/>
            <p:nvPr/>
          </p:nvSpPr>
          <p:spPr bwMode="auto">
            <a:xfrm>
              <a:off x="1428750" y="3095625"/>
              <a:ext cx="133350" cy="13335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PXD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DHH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DAQ </a:t>
            </a:r>
            <a:r>
              <a:rPr lang="en-US" dirty="0" smtClean="0"/>
              <a:t>interface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PXD =&gt; DHH</a:t>
            </a:r>
          </a:p>
          <a:p>
            <a:pPr lvl="1"/>
            <a:r>
              <a:rPr lang="en-US" dirty="0" smtClean="0"/>
              <a:t>4 copper serial links, </a:t>
            </a:r>
            <a:r>
              <a:rPr lang="en-US" dirty="0" smtClean="0"/>
              <a:t>1.5 </a:t>
            </a:r>
            <a:r>
              <a:rPr lang="en-US" dirty="0" err="1" smtClean="0"/>
              <a:t>Gb</a:t>
            </a:r>
            <a:r>
              <a:rPr lang="en-US" dirty="0" smtClean="0"/>
              <a:t>/s </a:t>
            </a:r>
            <a:r>
              <a:rPr lang="en-US" dirty="0" smtClean="0"/>
              <a:t>each</a:t>
            </a:r>
          </a:p>
          <a:p>
            <a:pPr lvl="1"/>
            <a:r>
              <a:rPr lang="en-US" dirty="0" smtClean="0"/>
              <a:t>Aurora protocol, 8/10 bit encoding</a:t>
            </a:r>
          </a:p>
          <a:p>
            <a:pPr lvl="1"/>
            <a:r>
              <a:rPr lang="en-US" dirty="0" smtClean="0"/>
              <a:t>One data block is one or more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Data format defined</a:t>
            </a:r>
            <a:endParaRPr lang="en-US" dirty="0" smtClean="0"/>
          </a:p>
          <a:p>
            <a:pPr lvl="1"/>
            <a:r>
              <a:rPr lang="en-US" dirty="0" smtClean="0"/>
              <a:t>Average network bandwidth utilization – 80-90% </a:t>
            </a:r>
          </a:p>
          <a:p>
            <a:endParaRPr lang="en-US" dirty="0" smtClean="0"/>
          </a:p>
          <a:p>
            <a:r>
              <a:rPr lang="en-US" dirty="0" smtClean="0"/>
              <a:t>DHH =&gt; DAQ</a:t>
            </a:r>
          </a:p>
          <a:p>
            <a:pPr lvl="1"/>
            <a:r>
              <a:rPr lang="en-US" dirty="0" smtClean="0"/>
              <a:t>6 </a:t>
            </a:r>
            <a:r>
              <a:rPr lang="en-US" dirty="0" err="1" smtClean="0"/>
              <a:t>Gb</a:t>
            </a:r>
            <a:r>
              <a:rPr lang="en-US" dirty="0" smtClean="0"/>
              <a:t>/s </a:t>
            </a:r>
            <a:r>
              <a:rPr lang="en-US" dirty="0" smtClean="0"/>
              <a:t>or </a:t>
            </a:r>
            <a:r>
              <a:rPr lang="en-US" dirty="0" smtClean="0"/>
              <a:t>2x3 </a:t>
            </a:r>
            <a:r>
              <a:rPr lang="en-US" dirty="0" err="1" smtClean="0"/>
              <a:t>Gb</a:t>
            </a:r>
            <a:r>
              <a:rPr lang="en-US" dirty="0" smtClean="0"/>
              <a:t>/s</a:t>
            </a:r>
            <a:endParaRPr lang="en-US" dirty="0" smtClean="0"/>
          </a:p>
          <a:p>
            <a:pPr lvl="1"/>
            <a:r>
              <a:rPr lang="en-US" dirty="0" smtClean="0"/>
              <a:t>“Sub event” building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PXD frame timing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2557461" y="3710782"/>
            <a:ext cx="284960" cy="873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419350" y="38862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err="1" smtClean="0"/>
              <a:t>Trg</a:t>
            </a:r>
            <a:r>
              <a:rPr lang="en-US" sz="1200" dirty="0" smtClean="0"/>
              <a:t> M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809625" y="3571875"/>
            <a:ext cx="8096250" cy="1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rot="16200000" flipV="1">
            <a:off x="-466724" y="2324100"/>
            <a:ext cx="2705098" cy="1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553450" y="360997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T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180975" y="942975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Rows</a:t>
            </a:r>
            <a:endParaRPr lang="en-US" sz="1400" dirty="0"/>
          </a:p>
        </p:txBody>
      </p:sp>
      <p:sp>
        <p:nvSpPr>
          <p:cNvPr id="46" name="Parallelogram 45"/>
          <p:cNvSpPr/>
          <p:nvPr/>
        </p:nvSpPr>
        <p:spPr bwMode="auto">
          <a:xfrm>
            <a:off x="1419225" y="2009775"/>
            <a:ext cx="2438400" cy="1038225"/>
          </a:xfrm>
          <a:prstGeom prst="parallelogram">
            <a:avLst>
              <a:gd name="adj" fmla="val 100214"/>
            </a:avLst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Part of frame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 </a:t>
            </a:r>
            <a:r>
              <a:rPr lang="en-US" sz="1000" dirty="0" smtClean="0"/>
              <a:t>N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Event </a:t>
            </a:r>
            <a:r>
              <a:rPr lang="en-US" sz="1000" dirty="0" smtClean="0"/>
              <a:t> M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67" name="Parallelogram 66"/>
          <p:cNvSpPr/>
          <p:nvPr/>
        </p:nvSpPr>
        <p:spPr bwMode="auto">
          <a:xfrm>
            <a:off x="4610099" y="2009775"/>
            <a:ext cx="2162176" cy="714376"/>
          </a:xfrm>
          <a:prstGeom prst="parallelogram">
            <a:avLst>
              <a:gd name="adj" fmla="val 100214"/>
            </a:avLst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Frame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 </a:t>
            </a:r>
            <a:r>
              <a:rPr lang="en-US" sz="1000" dirty="0" smtClean="0"/>
              <a:t>N+2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Event </a:t>
            </a:r>
            <a:r>
              <a:rPr lang="en-US" sz="1000" dirty="0" smtClean="0"/>
              <a:t> M+1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69" name="Parallelogram 68"/>
          <p:cNvSpPr/>
          <p:nvPr/>
        </p:nvSpPr>
        <p:spPr bwMode="auto">
          <a:xfrm>
            <a:off x="2428875" y="3009900"/>
            <a:ext cx="1885950" cy="438150"/>
          </a:xfrm>
          <a:prstGeom prst="parallelogram">
            <a:avLst>
              <a:gd name="adj" fmla="val 100214"/>
            </a:avLst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Part of frame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 </a:t>
            </a:r>
            <a:r>
              <a:rPr lang="en-US" sz="900" dirty="0" smtClean="0"/>
              <a:t>N+1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Event </a:t>
            </a:r>
            <a:r>
              <a:rPr lang="en-US" sz="900" dirty="0" smtClean="0"/>
              <a:t> M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70" name="Parallelogram 69"/>
          <p:cNvSpPr/>
          <p:nvPr/>
        </p:nvSpPr>
        <p:spPr bwMode="auto">
          <a:xfrm>
            <a:off x="5324474" y="2676525"/>
            <a:ext cx="2228851" cy="800101"/>
          </a:xfrm>
          <a:prstGeom prst="parallelogram">
            <a:avLst>
              <a:gd name="adj" fmla="val 100214"/>
            </a:avLst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Frame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 </a:t>
            </a:r>
            <a:r>
              <a:rPr lang="en-US" sz="1000" dirty="0" smtClean="0"/>
              <a:t>N+2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Event </a:t>
            </a:r>
            <a:r>
              <a:rPr lang="en-US" sz="1000" dirty="0" smtClean="0"/>
              <a:t> M+1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71" name="Parallelogram 70"/>
          <p:cNvSpPr/>
          <p:nvPr/>
        </p:nvSpPr>
        <p:spPr bwMode="auto">
          <a:xfrm>
            <a:off x="6124574" y="2181225"/>
            <a:ext cx="1924051" cy="485776"/>
          </a:xfrm>
          <a:prstGeom prst="parallelogram">
            <a:avLst>
              <a:gd name="adj" fmla="val 100214"/>
            </a:avLst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Frame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 </a:t>
            </a:r>
            <a:r>
              <a:rPr lang="en-US" sz="1000" dirty="0" smtClean="0"/>
              <a:t>N+2</a:t>
            </a: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rPr>
              <a:t>Event </a:t>
            </a:r>
            <a:r>
              <a:rPr lang="en-US" sz="1000" dirty="0" smtClean="0"/>
              <a:t> M+2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rot="5400000" flipH="1" flipV="1">
            <a:off x="5862636" y="3710782"/>
            <a:ext cx="284960" cy="873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rot="5400000" flipH="1" flipV="1">
            <a:off x="6167436" y="3720307"/>
            <a:ext cx="284960" cy="873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543550" y="3886200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err="1" smtClean="0"/>
              <a:t>Trg</a:t>
            </a:r>
            <a:r>
              <a:rPr lang="en-US" sz="1200" dirty="0" smtClean="0"/>
              <a:t> M+1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6296025" y="3886200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err="1" smtClean="0"/>
              <a:t>Trg</a:t>
            </a:r>
            <a:r>
              <a:rPr lang="en-US" sz="1200" dirty="0" smtClean="0"/>
              <a:t> M+2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4171950"/>
            <a:ext cx="8254183" cy="21113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Belle II dead time: 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in </a:t>
            </a:r>
            <a:r>
              <a:rPr lang="en-US" sz="1600" dirty="0" smtClean="0">
                <a:solidFill>
                  <a:srgbClr val="0070C0"/>
                </a:solidFill>
              </a:rPr>
              <a:t>current scenario SVD requires not more than  5 triggers in 125us – 18% dead time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PXD: </a:t>
            </a:r>
            <a:r>
              <a:rPr lang="en-US" sz="1600" dirty="0" smtClean="0">
                <a:solidFill>
                  <a:srgbClr val="0070C0"/>
                </a:solidFill>
              </a:rPr>
              <a:t>data </a:t>
            </a:r>
            <a:r>
              <a:rPr lang="en-US" sz="1600" dirty="0" smtClean="0">
                <a:solidFill>
                  <a:srgbClr val="0070C0"/>
                </a:solidFill>
              </a:rPr>
              <a:t>block combines up to 5 events  </a:t>
            </a:r>
            <a:r>
              <a:rPr lang="en-US" sz="1600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en-US" sz="1600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Due 18% dead time more probable scenario </a:t>
            </a:r>
            <a:r>
              <a:rPr lang="en-US" sz="1600" dirty="0" smtClean="0">
                <a:solidFill>
                  <a:srgbClr val="0070C0"/>
                </a:solidFill>
              </a:rPr>
              <a:t>for SVD is </a:t>
            </a:r>
            <a:r>
              <a:rPr lang="en-US" sz="1600" dirty="0" smtClean="0">
                <a:solidFill>
                  <a:srgbClr val="0070C0"/>
                </a:solidFill>
              </a:rPr>
              <a:t>10 events in 125 </a:t>
            </a:r>
            <a:r>
              <a:rPr lang="en-US" sz="1600" dirty="0" smtClean="0">
                <a:solidFill>
                  <a:srgbClr val="0070C0"/>
                </a:solidFill>
              </a:rPr>
              <a:t>us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Probability for 10 triggers within 180us is 2.6%</a:t>
            </a:r>
            <a:endParaRPr lang="en-US" sz="16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PXD </a:t>
            </a:r>
            <a:r>
              <a:rPr lang="en-US" sz="1600" dirty="0" smtClean="0">
                <a:solidFill>
                  <a:srgbClr val="FF0000"/>
                </a:solidFill>
              </a:rPr>
              <a:t>data </a:t>
            </a:r>
            <a:r>
              <a:rPr lang="en-US" sz="1600" dirty="0" smtClean="0">
                <a:solidFill>
                  <a:srgbClr val="FF0000"/>
                </a:solidFill>
              </a:rPr>
              <a:t>block is not limited by any number of events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collaborator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Ricard</a:t>
            </a:r>
            <a:r>
              <a:rPr lang="en-US" sz="2000" dirty="0" smtClean="0"/>
              <a:t> </a:t>
            </a:r>
            <a:r>
              <a:rPr lang="en-US" sz="2000" dirty="0" err="1" smtClean="0"/>
              <a:t>Aquilué</a:t>
            </a:r>
            <a:r>
              <a:rPr lang="en-US" sz="2000" dirty="0" smtClean="0"/>
              <a:t>, from La Salle Engineering – </a:t>
            </a:r>
            <a:r>
              <a:rPr lang="en-US" sz="2000" dirty="0" err="1" smtClean="0"/>
              <a:t>Universitat</a:t>
            </a:r>
            <a:r>
              <a:rPr lang="en-US" sz="2000" dirty="0" smtClean="0"/>
              <a:t> Ramon </a:t>
            </a:r>
            <a:r>
              <a:rPr lang="en-US" sz="2000" dirty="0" err="1" smtClean="0"/>
              <a:t>Llull</a:t>
            </a:r>
            <a:r>
              <a:rPr lang="en-US" sz="2000" dirty="0" smtClean="0"/>
              <a:t>, Barcelona </a:t>
            </a:r>
          </a:p>
          <a:p>
            <a:endParaRPr lang="en-US" sz="2000" dirty="0" smtClean="0"/>
          </a:p>
          <a:p>
            <a:r>
              <a:rPr lang="en-US" sz="2000" dirty="0" smtClean="0"/>
              <a:t>Experience </a:t>
            </a:r>
            <a:r>
              <a:rPr lang="en-US" sz="2000" dirty="0" smtClean="0"/>
              <a:t>in FPGA designs, High Speed Serial Links</a:t>
            </a:r>
          </a:p>
          <a:p>
            <a:endParaRPr lang="en-US" sz="2000" dirty="0" smtClean="0"/>
          </a:p>
          <a:p>
            <a:r>
              <a:rPr lang="en-US" sz="2000" dirty="0" smtClean="0"/>
              <a:t>Expressed </a:t>
            </a:r>
            <a:r>
              <a:rPr lang="en-US" sz="2000" dirty="0" smtClean="0"/>
              <a:t>interest to participate in development of DHH system</a:t>
            </a:r>
          </a:p>
          <a:p>
            <a:endParaRPr lang="en-US" sz="2000" dirty="0" smtClean="0"/>
          </a:p>
          <a:p>
            <a:r>
              <a:rPr lang="en-US" sz="2000" dirty="0" smtClean="0"/>
              <a:t>Contribution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Implementing precise time distribution functionality using Xilinx FPGAs</a:t>
            </a:r>
          </a:p>
          <a:p>
            <a:pPr lvl="1"/>
            <a:r>
              <a:rPr lang="en-US" sz="1600" dirty="0" smtClean="0"/>
              <a:t>Slow Control Functionality by employing soft </a:t>
            </a:r>
            <a:r>
              <a:rPr lang="en-US" sz="1600" dirty="0" err="1" smtClean="0"/>
              <a:t>μ</a:t>
            </a:r>
            <a:r>
              <a:rPr lang="en-US" sz="1600" dirty="0" err="1" smtClean="0"/>
              <a:t>P</a:t>
            </a:r>
            <a:r>
              <a:rPr lang="en-US" sz="1600" dirty="0" smtClean="0"/>
              <a:t> </a:t>
            </a:r>
            <a:r>
              <a:rPr lang="en-US" sz="1600" dirty="0" smtClean="0"/>
              <a:t>core in FPGA and Linux OS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WS, Ringberg                                         </a:t>
            </a:r>
            <a:r>
              <a:rPr lang="ru-RU" smtClean="0"/>
              <a:t>И.Коноров</a:t>
            </a:r>
            <a:r>
              <a:rPr lang="en-US" smtClean="0"/>
              <a:t> TUM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Time lines (preliminary)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Requirements and specification 		- 09.2010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Prototype development			- 03.2011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Test, debugging, final specification 	- 01.2012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Final prototype				- 03.2012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Final production				- 09.2012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8-th March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meeting                                         I.Konorov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DHH location to be defined</a:t>
            </a:r>
          </a:p>
          <a:p>
            <a:r>
              <a:rPr lang="en-US" sz="2000" dirty="0" smtClean="0"/>
              <a:t>Radiation conditions to be clarified</a:t>
            </a:r>
            <a:endParaRPr lang="en-US" sz="1600" dirty="0" smtClean="0"/>
          </a:p>
          <a:p>
            <a:r>
              <a:rPr lang="en-US" sz="2000" dirty="0" smtClean="0"/>
              <a:t>Trigger interface specified - OK</a:t>
            </a:r>
          </a:p>
          <a:p>
            <a:r>
              <a:rPr lang="en-US" sz="2000" dirty="0" smtClean="0"/>
              <a:t>Trigger distribution scheme to be defined</a:t>
            </a:r>
          </a:p>
          <a:p>
            <a:pPr lvl="1"/>
            <a:r>
              <a:rPr lang="en-US" sz="1400" dirty="0" smtClean="0"/>
              <a:t>via DHH controller</a:t>
            </a:r>
          </a:p>
          <a:p>
            <a:pPr lvl="1"/>
            <a:r>
              <a:rPr lang="en-US" sz="1400" dirty="0" smtClean="0"/>
              <a:t>Directly to DHH card </a:t>
            </a:r>
            <a:endParaRPr lang="en-US" sz="1400" dirty="0" smtClean="0"/>
          </a:p>
          <a:p>
            <a:r>
              <a:rPr lang="en-US" sz="2000" dirty="0" smtClean="0"/>
              <a:t>Maximum number of events per data block is not limited</a:t>
            </a:r>
          </a:p>
          <a:p>
            <a:pPr>
              <a:buNone/>
            </a:pPr>
            <a:r>
              <a:rPr lang="en-US" sz="2000" dirty="0" smtClean="0"/>
              <a:t>Introduce PXD dead time to limit number of events ?</a:t>
            </a:r>
            <a:endParaRPr lang="en-US" sz="2000" dirty="0" smtClean="0"/>
          </a:p>
          <a:p>
            <a:r>
              <a:rPr lang="en-US" sz="2000" dirty="0" smtClean="0"/>
              <a:t>DHP </a:t>
            </a:r>
            <a:r>
              <a:rPr lang="en-US" sz="2000" dirty="0" smtClean="0">
                <a:sym typeface="Wingdings" pitchFamily="2" charset="2"/>
              </a:rPr>
              <a:t>DHH interface in progress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Goal:</a:t>
            </a:r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Fix DHH </a:t>
            </a:r>
            <a:r>
              <a:rPr lang="en-US" sz="2000" smtClean="0">
                <a:sym typeface="Wingdings" pitchFamily="2" charset="2"/>
              </a:rPr>
              <a:t>specification by </a:t>
            </a:r>
            <a:r>
              <a:rPr lang="en-US" sz="2000" dirty="0" smtClean="0">
                <a:sym typeface="Wingdings" pitchFamily="2" charset="2"/>
              </a:rPr>
              <a:t>September 2010 !!</a:t>
            </a:r>
            <a:endParaRPr lang="en-US" sz="2000" dirty="0" smtClean="0"/>
          </a:p>
          <a:p>
            <a:endParaRPr lang="en-US" sz="2000" dirty="0" smtClean="0"/>
          </a:p>
          <a:p>
            <a:pPr lvl="2">
              <a:buNone/>
            </a:pPr>
            <a:endParaRPr lang="en-US" sz="1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Overview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DHH </a:t>
            </a:r>
            <a:r>
              <a:rPr lang="en-US" dirty="0" smtClean="0"/>
              <a:t>functionality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Proposal for DHH architecture based on SODA -Time Distribution system for PANDA</a:t>
            </a:r>
          </a:p>
          <a:p>
            <a:r>
              <a:rPr lang="en-US" dirty="0" smtClean="0"/>
              <a:t>DHH design</a:t>
            </a:r>
          </a:p>
          <a:p>
            <a:r>
              <a:rPr lang="en-US" dirty="0" smtClean="0"/>
              <a:t>Project time estimate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38" y="1125538"/>
            <a:ext cx="792652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98438"/>
            <a:ext cx="8329642" cy="561975"/>
          </a:xfrm>
        </p:spPr>
        <p:txBody>
          <a:bodyPr/>
          <a:lstStyle/>
          <a:p>
            <a:r>
              <a:rPr lang="en-US" dirty="0" smtClean="0"/>
              <a:t>Proposal for DHH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Based on our prototype development of Time Distribution System for PANDA</a:t>
            </a:r>
          </a:p>
          <a:p>
            <a:endParaRPr lang="en-US" sz="2000" dirty="0" smtClean="0"/>
          </a:p>
          <a:p>
            <a:r>
              <a:rPr lang="en-US" sz="2000" dirty="0" smtClean="0"/>
              <a:t>FPGA based, commercial components</a:t>
            </a:r>
          </a:p>
          <a:p>
            <a:endParaRPr lang="en-US" sz="2000" dirty="0" smtClean="0"/>
          </a:p>
          <a:p>
            <a:r>
              <a:rPr lang="en-US" sz="2000" dirty="0" smtClean="0"/>
              <a:t>Not radiation hard</a:t>
            </a:r>
          </a:p>
          <a:p>
            <a:endParaRPr lang="en-US" sz="2000" dirty="0" smtClean="0"/>
          </a:p>
          <a:p>
            <a:r>
              <a:rPr lang="en-US" sz="2000" dirty="0" smtClean="0"/>
              <a:t>Anticipated location : DOCK ~2m away from half ladder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600" dirty="0" smtClean="0"/>
              <a:t>*SVD group measured radiation dose in the DOCK recently and within few weeks they accumulated 5 </a:t>
            </a:r>
            <a:r>
              <a:rPr lang="en-US" sz="1600" dirty="0" err="1" smtClean="0"/>
              <a:t>kRad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WS, Ringberg                                         </a:t>
            </a:r>
            <a:r>
              <a:rPr lang="ru-RU" smtClean="0"/>
              <a:t>И.Коноров</a:t>
            </a:r>
            <a:r>
              <a:rPr lang="en-US" smtClean="0"/>
              <a:t> TUM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DHH functionality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Voltage regulators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070C0"/>
                </a:solidFill>
              </a:rPr>
              <a:t>Slow control support:</a:t>
            </a:r>
          </a:p>
          <a:p>
            <a:pPr marL="857250" lvl="1" indent="-457200">
              <a:buNone/>
            </a:pPr>
            <a:r>
              <a:rPr lang="en-US" sz="1400" dirty="0" smtClean="0"/>
              <a:t>Provision of JTAG interface to configure PXD</a:t>
            </a:r>
          </a:p>
          <a:p>
            <a:pPr marL="857250" lvl="1" indent="-457200">
              <a:buNone/>
            </a:pPr>
            <a:r>
              <a:rPr lang="en-US" sz="1400" dirty="0" smtClean="0"/>
              <a:t>Provision of slow control interface to configure DHH cards 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</a:p>
          <a:p>
            <a:pPr marL="857250" lvl="1" indent="-457200">
              <a:buNone/>
            </a:pPr>
            <a:r>
              <a:rPr lang="en-US" sz="1400" dirty="0" smtClean="0"/>
              <a:t>M</a:t>
            </a:r>
            <a:r>
              <a:rPr lang="en-US" sz="1400" dirty="0" smtClean="0">
                <a:solidFill>
                  <a:srgbClr val="0070C0"/>
                </a:solidFill>
              </a:rPr>
              <a:t>onitoring voltages, currents, temperature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070C0"/>
                </a:solidFill>
              </a:rPr>
              <a:t>CLOCK synthesis from COMMON clock and distribution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solidFill>
                  <a:srgbClr val="0070C0"/>
                </a:solidFill>
              </a:rPr>
              <a:t>DAQ functionality</a:t>
            </a:r>
          </a:p>
          <a:p>
            <a:pPr marL="857250" lvl="1" indent="-457200"/>
            <a:r>
              <a:rPr lang="en-US" sz="1400" dirty="0" smtClean="0"/>
              <a:t>Synchronous distribution of TRIGGER, RESET(?), … signals</a:t>
            </a:r>
            <a:endParaRPr lang="en-US" sz="1400" dirty="0" smtClean="0">
              <a:solidFill>
                <a:srgbClr val="0070C0"/>
              </a:solidFill>
            </a:endParaRPr>
          </a:p>
          <a:p>
            <a:pPr marL="857250" lvl="1" indent="-457200"/>
            <a:r>
              <a:rPr lang="en-US" sz="1400" dirty="0" smtClean="0"/>
              <a:t>Data b</a:t>
            </a:r>
            <a:r>
              <a:rPr lang="en-US" sz="1400" dirty="0" smtClean="0">
                <a:solidFill>
                  <a:srgbClr val="0070C0"/>
                </a:solidFill>
              </a:rPr>
              <a:t>uffering  : 4x1Gb/sec</a:t>
            </a:r>
          </a:p>
          <a:p>
            <a:pPr marL="857250" lvl="1" indent="-457200"/>
            <a:r>
              <a:rPr lang="en-US" sz="1400" dirty="0" smtClean="0">
                <a:solidFill>
                  <a:srgbClr val="0070C0"/>
                </a:solidFill>
              </a:rPr>
              <a:t>Sub event building : merging 4 data blocks into one</a:t>
            </a:r>
          </a:p>
          <a:p>
            <a:pPr marL="857250" lvl="1" indent="-457200"/>
            <a:r>
              <a:rPr lang="en-US" sz="1400" dirty="0" smtClean="0"/>
              <a:t>T</a:t>
            </a:r>
            <a:r>
              <a:rPr lang="en-US" sz="1400" dirty="0" smtClean="0">
                <a:solidFill>
                  <a:srgbClr val="0070C0"/>
                </a:solidFill>
              </a:rPr>
              <a:t>ransmission of merged data to DAQ via high speed optical serial link</a:t>
            </a:r>
          </a:p>
          <a:p>
            <a:pPr marL="857250" lvl="1" indent="-457200"/>
            <a:endParaRPr lang="en-US" sz="1400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22-d April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Workshop PXD-DAQ                                         I.Konorov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SODA serial interface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rgbClr val="0070C0"/>
                </a:solidFill>
              </a:rPr>
              <a:t>Optical network with STAR topology using passive optical splitters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125 MHz or 1.25 </a:t>
            </a:r>
            <a:r>
              <a:rPr lang="en-US" sz="1800" dirty="0" err="1" smtClean="0">
                <a:solidFill>
                  <a:srgbClr val="0070C0"/>
                </a:solidFill>
              </a:rPr>
              <a:t>Gb</a:t>
            </a:r>
            <a:r>
              <a:rPr lang="en-US" sz="1800" dirty="0" smtClean="0">
                <a:solidFill>
                  <a:srgbClr val="0070C0"/>
                </a:solidFill>
              </a:rPr>
              <a:t>/s now, in future may go up to 2.5Gb/s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Bidirectional link :</a:t>
            </a: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Controller -&gt; Receivers full bandwidth of 125 MB/s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Broadcast synchronous commands with fixed latency, 32 bit long: </a:t>
            </a:r>
          </a:p>
          <a:p>
            <a:pPr lvl="3"/>
            <a:r>
              <a:rPr lang="en-US" sz="1200" dirty="0" smtClean="0">
                <a:solidFill>
                  <a:srgbClr val="0070C0"/>
                </a:solidFill>
              </a:rPr>
              <a:t>RESET, Start/Stop data taking, Start/End of burst</a:t>
            </a:r>
          </a:p>
          <a:p>
            <a:pPr lvl="4">
              <a:buNone/>
            </a:pPr>
            <a:endParaRPr lang="en-US" sz="1200" dirty="0" smtClean="0">
              <a:solidFill>
                <a:srgbClr val="0070C0"/>
              </a:solidFill>
            </a:endParaRP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Asynchronous commands , 32 bit long</a:t>
            </a:r>
          </a:p>
          <a:p>
            <a:pPr lvl="3"/>
            <a:r>
              <a:rPr lang="en-US" sz="1200" dirty="0" smtClean="0">
                <a:solidFill>
                  <a:srgbClr val="0070C0"/>
                </a:solidFill>
              </a:rPr>
              <a:t>Scanning connected modules</a:t>
            </a:r>
          </a:p>
          <a:p>
            <a:pPr lvl="3"/>
            <a:r>
              <a:rPr lang="en-US" sz="1200" dirty="0" smtClean="0">
                <a:solidFill>
                  <a:srgbClr val="0070C0"/>
                </a:solidFill>
              </a:rPr>
              <a:t>Control 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Packets up to 1kB</a:t>
            </a:r>
          </a:p>
          <a:p>
            <a:pPr lvl="3"/>
            <a:endParaRPr lang="en-US" sz="1200" dirty="0" smtClean="0">
              <a:solidFill>
                <a:srgbClr val="0070C0"/>
              </a:solidFill>
            </a:endParaRPr>
          </a:p>
          <a:p>
            <a:pPr lvl="1"/>
            <a:r>
              <a:rPr lang="en-US" sz="1600" dirty="0" smtClean="0">
                <a:solidFill>
                  <a:srgbClr val="0070C0"/>
                </a:solidFill>
              </a:rPr>
              <a:t>Receivers -&gt; Controller 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Time sharing principle, similar to common bus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Only one receiver can send data at a time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Controller schedules Receivers access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Switching from one receiver to another takes 400 ns</a:t>
            </a:r>
          </a:p>
          <a:p>
            <a:pPr lvl="3"/>
            <a:r>
              <a:rPr lang="en-US" sz="1200" dirty="0" smtClean="0">
                <a:solidFill>
                  <a:srgbClr val="0070C0"/>
                </a:solidFill>
              </a:rPr>
              <a:t>Laser OFF - Laser On – Relock  SERDES to new receiver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Heartbeat packet</a:t>
            </a:r>
          </a:p>
          <a:p>
            <a:pPr lvl="2"/>
            <a:r>
              <a:rPr lang="en-US" sz="1400" dirty="0" smtClean="0">
                <a:solidFill>
                  <a:srgbClr val="0070C0"/>
                </a:solidFill>
              </a:rPr>
              <a:t>Status packet</a:t>
            </a:r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pPr lvl="3"/>
            <a:endParaRPr lang="en-US" sz="1200" dirty="0" smtClean="0"/>
          </a:p>
          <a:p>
            <a:pPr lvl="2"/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8-th March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meeting                                         I.Konorov</a:t>
            </a: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983147" y="2888990"/>
            <a:ext cx="3019425" cy="984338"/>
            <a:chOff x="1390650" y="2097088"/>
            <a:chExt cx="4514850" cy="1550987"/>
          </a:xfrm>
        </p:grpSpPr>
        <p:sp>
          <p:nvSpPr>
            <p:cNvPr id="7" name="Rectangle 6"/>
            <p:cNvSpPr/>
            <p:nvPr/>
          </p:nvSpPr>
          <p:spPr bwMode="auto">
            <a:xfrm>
              <a:off x="1390650" y="2705100"/>
              <a:ext cx="685800" cy="342900"/>
            </a:xfrm>
            <a:prstGeom prst="rect">
              <a:avLst/>
            </a:prstGeom>
            <a:solidFill>
              <a:srgbClr val="99003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None/>
                <a:tabLst/>
              </a:pPr>
              <a:r>
                <a:rPr kumimoji="0" lang="en-US" sz="7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Microsoft Sans Serif" pitchFamily="34" charset="0"/>
                  <a:cs typeface="Arial" charset="0"/>
                </a:rPr>
                <a:t>CNTR</a:t>
              </a:r>
              <a:endParaRPr kumimoji="0" lang="de-DE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62550" y="2097088"/>
              <a:ext cx="742950" cy="342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Microsoft Sans Serif" pitchFamily="34" charset="0"/>
                  <a:cs typeface="Arial" charset="0"/>
                </a:rPr>
                <a:t>RCV</a:t>
              </a:r>
              <a:endParaRPr kumimoji="0" lang="de-DE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cxnSp>
          <p:nvCxnSpPr>
            <p:cNvPr id="9" name="Straight Connector 8"/>
            <p:cNvCxnSpPr>
              <a:stCxn id="7" idx="3"/>
            </p:cNvCxnSpPr>
            <p:nvPr/>
          </p:nvCxnSpPr>
          <p:spPr bwMode="auto">
            <a:xfrm>
              <a:off x="2076450" y="2876550"/>
              <a:ext cx="1457325" cy="1588"/>
            </a:xfrm>
            <a:prstGeom prst="line">
              <a:avLst/>
            </a:prstGeom>
            <a:noFill/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3533775" y="2762250"/>
              <a:ext cx="193675" cy="222250"/>
            </a:xfrm>
            <a:prstGeom prst="rect">
              <a:avLst/>
            </a:prstGeom>
            <a:solidFill>
              <a:schemeClr val="accent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de-DE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cxnSp>
          <p:nvCxnSpPr>
            <p:cNvPr id="11" name="Straight Connector 10"/>
            <p:cNvCxnSpPr>
              <a:stCxn id="10" idx="3"/>
              <a:endCxn id="8" idx="1"/>
            </p:cNvCxnSpPr>
            <p:nvPr/>
          </p:nvCxnSpPr>
          <p:spPr bwMode="auto">
            <a:xfrm flipV="1">
              <a:off x="3727450" y="2268538"/>
              <a:ext cx="1435100" cy="604837"/>
            </a:xfrm>
            <a:prstGeom prst="line">
              <a:avLst/>
            </a:prstGeom>
            <a:noFill/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0" idx="3"/>
            </p:cNvCxnSpPr>
            <p:nvPr/>
          </p:nvCxnSpPr>
          <p:spPr bwMode="auto">
            <a:xfrm>
              <a:off x="3727450" y="2873375"/>
              <a:ext cx="1435100" cy="4763"/>
            </a:xfrm>
            <a:prstGeom prst="line">
              <a:avLst/>
            </a:prstGeom>
            <a:noFill/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10" idx="3"/>
            </p:cNvCxnSpPr>
            <p:nvPr/>
          </p:nvCxnSpPr>
          <p:spPr bwMode="auto">
            <a:xfrm>
              <a:off x="3727450" y="2873375"/>
              <a:ext cx="1435100" cy="603250"/>
            </a:xfrm>
            <a:prstGeom prst="line">
              <a:avLst/>
            </a:prstGeom>
            <a:noFill/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5162550" y="2705100"/>
              <a:ext cx="742950" cy="342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Microsoft Sans Serif" pitchFamily="34" charset="0"/>
                  <a:cs typeface="Arial" charset="0"/>
                </a:rPr>
                <a:t>RCV</a:t>
              </a:r>
              <a:endParaRPr kumimoji="0" lang="de-DE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162550" y="3305175"/>
              <a:ext cx="742950" cy="342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None/>
                <a:tabLst/>
              </a:pPr>
              <a:r>
                <a:rPr kumimoji="0" lang="en-US" sz="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Microsoft Sans Serif" pitchFamily="34" charset="0"/>
                  <a:cs typeface="Arial" charset="0"/>
                </a:rPr>
                <a:t>RCV</a:t>
              </a:r>
              <a:endParaRPr kumimoji="0" lang="de-DE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crosoft Sans Serif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SODA –PANDA time distribution system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7498" y="3409949"/>
            <a:ext cx="6186502" cy="2790826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SODA controller :</a:t>
            </a:r>
          </a:p>
          <a:p>
            <a:pPr lvl="1"/>
            <a:r>
              <a:rPr lang="en-US" sz="1100" dirty="0" smtClean="0"/>
              <a:t>Provision of 155.52 MHz reference clock, 10ppm or better</a:t>
            </a:r>
          </a:p>
          <a:p>
            <a:pPr lvl="1"/>
            <a:r>
              <a:rPr lang="en-US" sz="1100" dirty="0" smtClean="0"/>
              <a:t>Provision of RESET, Burst, </a:t>
            </a:r>
            <a:r>
              <a:rPr lang="en-US" sz="1100" dirty="0" err="1" smtClean="0"/>
              <a:t>SuperBurst</a:t>
            </a:r>
            <a:r>
              <a:rPr lang="en-US" sz="1100" dirty="0" smtClean="0"/>
              <a:t>, Start/Stop</a:t>
            </a:r>
          </a:p>
          <a:p>
            <a:pPr lvl="1"/>
            <a:r>
              <a:rPr lang="en-US" sz="1100" dirty="0" smtClean="0"/>
              <a:t>PC interface for configuration and status information</a:t>
            </a:r>
            <a:endParaRPr lang="en-US" sz="1050" dirty="0" smtClean="0">
              <a:solidFill>
                <a:srgbClr val="0070C0"/>
              </a:solidFill>
            </a:endParaRPr>
          </a:p>
          <a:p>
            <a:pPr lvl="1"/>
            <a:r>
              <a:rPr lang="en-US" sz="1100" dirty="0" smtClean="0">
                <a:solidFill>
                  <a:srgbClr val="0070C0"/>
                </a:solidFill>
              </a:rPr>
              <a:t>Lattice FPGA  with SERDES</a:t>
            </a:r>
            <a:endParaRPr lang="en-US" sz="7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450" dirty="0" smtClean="0"/>
              <a:t>Optical splitter :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00B050"/>
                </a:solidFill>
              </a:rPr>
              <a:t>1x8; 1x16;</a:t>
            </a:r>
            <a:r>
              <a:rPr lang="en-US" sz="1100" dirty="0" smtClean="0">
                <a:solidFill>
                  <a:srgbClr val="FF0000"/>
                </a:solidFill>
              </a:rPr>
              <a:t> 1x32</a:t>
            </a:r>
          </a:p>
          <a:p>
            <a:pPr>
              <a:buNone/>
            </a:pPr>
            <a:r>
              <a:rPr lang="en-US" sz="1400" dirty="0" smtClean="0"/>
              <a:t>SODA receiver:</a:t>
            </a:r>
            <a:endParaRPr lang="en-US" sz="1100" dirty="0" smtClean="0"/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0070C0"/>
                </a:solidFill>
              </a:rPr>
              <a:t>Mounted directly on Data Concentrator/Multiplexer module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/>
              <a:t>155.52 MHz</a:t>
            </a:r>
          </a:p>
          <a:p>
            <a:pPr lvl="1">
              <a:buFont typeface="Arial" pitchFamily="34" charset="0"/>
              <a:buChar char="•"/>
            </a:pPr>
            <a:r>
              <a:rPr lang="en-US" sz="1100" dirty="0" smtClean="0">
                <a:solidFill>
                  <a:srgbClr val="0070C0"/>
                </a:solidFill>
              </a:rPr>
              <a:t>RESET,  SOB, EOB, Start/Stop</a:t>
            </a:r>
          </a:p>
          <a:p>
            <a:pPr lvl="1">
              <a:buFont typeface="Arial" pitchFamily="34" charset="0"/>
              <a:buChar char="•"/>
            </a:pPr>
            <a:endParaRPr lang="en-US" sz="1100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14-16 2010 Rauischholzhausen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PANDA DAQT &amp;  FEE WS</a:t>
            </a:r>
            <a:endParaRPr lang="de-DE" dirty="0"/>
          </a:p>
        </p:txBody>
      </p:sp>
      <p:sp>
        <p:nvSpPr>
          <p:cNvPr id="20" name="Rectangle 19"/>
          <p:cNvSpPr/>
          <p:nvPr/>
        </p:nvSpPr>
        <p:spPr>
          <a:xfrm>
            <a:off x="3876667" y="1652575"/>
            <a:ext cx="428628" cy="1428760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Straight Connector 22"/>
          <p:cNvCxnSpPr/>
          <p:nvPr/>
        </p:nvCxnSpPr>
        <p:spPr>
          <a:xfrm>
            <a:off x="4305295" y="1795451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05295" y="1938327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305295" y="2081203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05295" y="2224079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305295" y="2366955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305295" y="2509831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305295" y="2652707"/>
            <a:ext cx="285752" cy="1588"/>
          </a:xfrm>
          <a:prstGeom prst="line">
            <a:avLst/>
          </a:pr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36336" y="1009633"/>
            <a:ext cx="1393330" cy="5663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dirty="0" smtClean="0">
                <a:solidFill>
                  <a:srgbClr val="FD6E03"/>
                </a:solidFill>
              </a:rPr>
              <a:t>Passive splitter</a:t>
            </a:r>
          </a:p>
          <a:p>
            <a:pPr algn="ctr">
              <a:buNone/>
            </a:pPr>
            <a:r>
              <a:rPr lang="en-US" sz="1400" dirty="0" smtClean="0">
                <a:solidFill>
                  <a:srgbClr val="FD6E03"/>
                </a:solidFill>
              </a:rPr>
              <a:t>1x8, 1x16</a:t>
            </a:r>
            <a:endParaRPr lang="de-DE" sz="1400" dirty="0">
              <a:solidFill>
                <a:srgbClr val="FD6E03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738202" y="2138598"/>
            <a:ext cx="1131683" cy="585458"/>
          </a:xfrm>
          <a:custGeom>
            <a:avLst/>
            <a:gdLst>
              <a:gd name="connsiteX0" fmla="*/ 0 w 1131683"/>
              <a:gd name="connsiteY0" fmla="*/ 125240 h 585458"/>
              <a:gd name="connsiteX1" fmla="*/ 99588 w 1131683"/>
              <a:gd name="connsiteY1" fmla="*/ 134293 h 585458"/>
              <a:gd name="connsiteX2" fmla="*/ 162962 w 1131683"/>
              <a:gd name="connsiteY2" fmla="*/ 98079 h 585458"/>
              <a:gd name="connsiteX3" fmla="*/ 244443 w 1131683"/>
              <a:gd name="connsiteY3" fmla="*/ 7545 h 585458"/>
              <a:gd name="connsiteX4" fmla="*/ 470780 w 1131683"/>
              <a:gd name="connsiteY4" fmla="*/ 52812 h 585458"/>
              <a:gd name="connsiteX5" fmla="*/ 534154 w 1131683"/>
              <a:gd name="connsiteY5" fmla="*/ 306309 h 585458"/>
              <a:gd name="connsiteX6" fmla="*/ 742384 w 1131683"/>
              <a:gd name="connsiteY6" fmla="*/ 541699 h 585458"/>
              <a:gd name="connsiteX7" fmla="*/ 1131683 w 1131683"/>
              <a:gd name="connsiteY7" fmla="*/ 568860 h 585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1683" h="585458">
                <a:moveTo>
                  <a:pt x="0" y="125240"/>
                </a:moveTo>
                <a:cubicBezTo>
                  <a:pt x="36214" y="132030"/>
                  <a:pt x="72428" y="138820"/>
                  <a:pt x="99588" y="134293"/>
                </a:cubicBezTo>
                <a:cubicBezTo>
                  <a:pt x="126748" y="129766"/>
                  <a:pt x="138820" y="119204"/>
                  <a:pt x="162962" y="98079"/>
                </a:cubicBezTo>
                <a:cubicBezTo>
                  <a:pt x="187104" y="76954"/>
                  <a:pt x="193140" y="15090"/>
                  <a:pt x="244443" y="7545"/>
                </a:cubicBezTo>
                <a:cubicBezTo>
                  <a:pt x="295746" y="0"/>
                  <a:pt x="422495" y="3018"/>
                  <a:pt x="470780" y="52812"/>
                </a:cubicBezTo>
                <a:cubicBezTo>
                  <a:pt x="519065" y="102606"/>
                  <a:pt x="488887" y="224828"/>
                  <a:pt x="534154" y="306309"/>
                </a:cubicBezTo>
                <a:cubicBezTo>
                  <a:pt x="579421" y="387790"/>
                  <a:pt x="642796" y="497941"/>
                  <a:pt x="742384" y="541699"/>
                </a:cubicBezTo>
                <a:cubicBezTo>
                  <a:pt x="841972" y="585458"/>
                  <a:pt x="1069818" y="574896"/>
                  <a:pt x="1131683" y="568860"/>
                </a:cubicBezTo>
              </a:path>
            </a:pathLst>
          </a:cu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tangle 31"/>
          <p:cNvSpPr/>
          <p:nvPr/>
        </p:nvSpPr>
        <p:spPr>
          <a:xfrm>
            <a:off x="5519741" y="2366955"/>
            <a:ext cx="1143008" cy="642942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Freeform 34"/>
          <p:cNvSpPr/>
          <p:nvPr/>
        </p:nvSpPr>
        <p:spPr>
          <a:xfrm>
            <a:off x="4304451" y="2683315"/>
            <a:ext cx="1231272" cy="245952"/>
          </a:xfrm>
          <a:custGeom>
            <a:avLst/>
            <a:gdLst>
              <a:gd name="connsiteX0" fmla="*/ 0 w 1231272"/>
              <a:gd name="connsiteY0" fmla="*/ 187105 h 245952"/>
              <a:gd name="connsiteX1" fmla="*/ 280658 w 1231272"/>
              <a:gd name="connsiteY1" fmla="*/ 187105 h 245952"/>
              <a:gd name="connsiteX2" fmla="*/ 479834 w 1231272"/>
              <a:gd name="connsiteY2" fmla="*/ 232372 h 245952"/>
              <a:gd name="connsiteX3" fmla="*/ 697117 w 1231272"/>
              <a:gd name="connsiteY3" fmla="*/ 105624 h 245952"/>
              <a:gd name="connsiteX4" fmla="*/ 923454 w 1231272"/>
              <a:gd name="connsiteY4" fmla="*/ 15089 h 245952"/>
              <a:gd name="connsiteX5" fmla="*/ 1231272 w 1231272"/>
              <a:gd name="connsiteY5" fmla="*/ 15089 h 245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1272" h="245952">
                <a:moveTo>
                  <a:pt x="0" y="187105"/>
                </a:moveTo>
                <a:cubicBezTo>
                  <a:pt x="100343" y="183333"/>
                  <a:pt x="200686" y="179561"/>
                  <a:pt x="280658" y="187105"/>
                </a:cubicBezTo>
                <a:cubicBezTo>
                  <a:pt x="360630" y="194650"/>
                  <a:pt x="410424" y="245952"/>
                  <a:pt x="479834" y="232372"/>
                </a:cubicBezTo>
                <a:cubicBezTo>
                  <a:pt x="549244" y="218792"/>
                  <a:pt x="623180" y="141838"/>
                  <a:pt x="697117" y="105624"/>
                </a:cubicBezTo>
                <a:cubicBezTo>
                  <a:pt x="771054" y="69410"/>
                  <a:pt x="834428" y="30178"/>
                  <a:pt x="923454" y="15089"/>
                </a:cubicBezTo>
                <a:cubicBezTo>
                  <a:pt x="1012480" y="0"/>
                  <a:pt x="1231272" y="15089"/>
                  <a:pt x="1231272" y="15089"/>
                </a:cubicBezTo>
              </a:path>
            </a:pathLst>
          </a:custGeom>
          <a:ln w="28575">
            <a:solidFill>
              <a:srgbClr val="FD6E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tangle 35"/>
          <p:cNvSpPr/>
          <p:nvPr/>
        </p:nvSpPr>
        <p:spPr>
          <a:xfrm>
            <a:off x="5448303" y="2652707"/>
            <a:ext cx="28575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tangle 36"/>
          <p:cNvSpPr/>
          <p:nvPr/>
        </p:nvSpPr>
        <p:spPr>
          <a:xfrm>
            <a:off x="5876931" y="2581269"/>
            <a:ext cx="214314" cy="2143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ounded Rectangle 37"/>
          <p:cNvSpPr/>
          <p:nvPr/>
        </p:nvSpPr>
        <p:spPr>
          <a:xfrm>
            <a:off x="6448435" y="2509831"/>
            <a:ext cx="71438" cy="35719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Box 38"/>
          <p:cNvSpPr txBox="1"/>
          <p:nvPr/>
        </p:nvSpPr>
        <p:spPr>
          <a:xfrm>
            <a:off x="1590651" y="1438261"/>
            <a:ext cx="1031051" cy="63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solidFill>
                  <a:srgbClr val="218F2B"/>
                </a:solidFill>
              </a:rPr>
              <a:t>SODA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218F2B"/>
                </a:solidFill>
              </a:rPr>
              <a:t>controller</a:t>
            </a:r>
            <a:endParaRPr lang="de-DE" sz="1600" dirty="0">
              <a:solidFill>
                <a:srgbClr val="218F2B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1957" y="312854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PCI-e</a:t>
            </a:r>
            <a:endParaRPr lang="de-DE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00075" y="2354454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HESR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19741" y="1729208"/>
            <a:ext cx="82266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1400" dirty="0" smtClean="0">
                <a:solidFill>
                  <a:srgbClr val="218F2B"/>
                </a:solidFill>
              </a:rPr>
              <a:t>SODA</a:t>
            </a:r>
          </a:p>
          <a:p>
            <a:pPr algn="ctr">
              <a:buNone/>
            </a:pPr>
            <a:r>
              <a:rPr lang="en-US" sz="1400" dirty="0" smtClean="0">
                <a:solidFill>
                  <a:srgbClr val="218F2B"/>
                </a:solidFill>
              </a:rPr>
              <a:t>receiver</a:t>
            </a:r>
            <a:endParaRPr lang="de-DE" sz="1400" dirty="0">
              <a:solidFill>
                <a:srgbClr val="218F2B"/>
              </a:solidFill>
            </a:endParaRPr>
          </a:p>
        </p:txBody>
      </p:sp>
      <p:sp>
        <p:nvSpPr>
          <p:cNvPr id="45" name="Left-Right Arrow 44"/>
          <p:cNvSpPr/>
          <p:nvPr/>
        </p:nvSpPr>
        <p:spPr bwMode="auto">
          <a:xfrm>
            <a:off x="6519873" y="2546484"/>
            <a:ext cx="642926" cy="243904"/>
          </a:xfrm>
          <a:prstGeom prst="leftRightArrow">
            <a:avLst/>
          </a:prstGeom>
          <a:solidFill>
            <a:srgbClr val="CCE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96099" y="1747180"/>
            <a:ext cx="185820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Multiplexer/</a:t>
            </a:r>
          </a:p>
          <a:p>
            <a:pPr>
              <a:buNone/>
            </a:pPr>
            <a:r>
              <a:rPr lang="en-US" sz="1600" dirty="0" smtClean="0"/>
              <a:t>Data Concentrator</a:t>
            </a:r>
            <a:endParaRPr lang="en-US" sz="1200" dirty="0" smtClean="0"/>
          </a:p>
          <a:p>
            <a:pPr lvl="1"/>
            <a:r>
              <a:rPr lang="en-US" sz="1200" dirty="0" smtClean="0"/>
              <a:t>  155.52 MHz</a:t>
            </a:r>
          </a:p>
          <a:p>
            <a:pPr lvl="1"/>
            <a:r>
              <a:rPr lang="en-US" sz="1200" dirty="0" smtClean="0"/>
              <a:t>   Reset</a:t>
            </a:r>
          </a:p>
          <a:p>
            <a:pPr lvl="1"/>
            <a:r>
              <a:rPr lang="en-US" sz="1200" dirty="0" smtClean="0"/>
              <a:t>   Burst </a:t>
            </a:r>
          </a:p>
          <a:p>
            <a:pPr lvl="1"/>
            <a:r>
              <a:rPr lang="en-US" sz="1200" dirty="0" smtClean="0"/>
              <a:t>   Start/Stop</a:t>
            </a: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grpSp>
        <p:nvGrpSpPr>
          <p:cNvPr id="6" name="Group 49"/>
          <p:cNvGrpSpPr/>
          <p:nvPr/>
        </p:nvGrpSpPr>
        <p:grpSpPr>
          <a:xfrm>
            <a:off x="1305082" y="2123792"/>
            <a:ext cx="1433120" cy="1713386"/>
            <a:chOff x="785786" y="2071678"/>
            <a:chExt cx="3576664" cy="3871922"/>
          </a:xfrm>
        </p:grpSpPr>
        <p:sp>
          <p:nvSpPr>
            <p:cNvPr id="51" name="Rectangle 50"/>
            <p:cNvSpPr/>
            <p:nvPr/>
          </p:nvSpPr>
          <p:spPr>
            <a:xfrm>
              <a:off x="1637373" y="2071678"/>
              <a:ext cx="2554760" cy="3871922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681181" y="2338707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681181" y="2605736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681181" y="2872765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681181" y="3139794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681181" y="3406824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681181" y="3673853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681181" y="3940882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681181" y="4207911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81181" y="4474940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681181" y="4741969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681181" y="5008998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681181" y="5276027"/>
              <a:ext cx="681269" cy="133515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892849" y="3455691"/>
              <a:ext cx="851587" cy="66757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Up-Down Arrow 64"/>
            <p:cNvSpPr/>
            <p:nvPr/>
          </p:nvSpPr>
          <p:spPr>
            <a:xfrm rot="5400000">
              <a:off x="1202060" y="4058666"/>
              <a:ext cx="534058" cy="1366606"/>
            </a:xfrm>
            <a:prstGeom prst="upDown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Right Arrow 65"/>
            <p:cNvSpPr/>
            <p:nvPr/>
          </p:nvSpPr>
          <p:spPr>
            <a:xfrm>
              <a:off x="956103" y="2739251"/>
              <a:ext cx="1192221" cy="400544"/>
            </a:xfrm>
            <a:prstGeom prst="right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Rectangle 66"/>
            <p:cNvSpPr/>
            <p:nvPr/>
          </p:nvSpPr>
          <p:spPr>
            <a:xfrm flipV="1">
              <a:off x="3358751" y="2386775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tangle 67"/>
            <p:cNvSpPr/>
            <p:nvPr/>
          </p:nvSpPr>
          <p:spPr>
            <a:xfrm flipV="1">
              <a:off x="3358750" y="2653802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tangle 68"/>
            <p:cNvSpPr/>
            <p:nvPr/>
          </p:nvSpPr>
          <p:spPr>
            <a:xfrm flipV="1">
              <a:off x="3358752" y="2920835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tangle 69"/>
            <p:cNvSpPr/>
            <p:nvPr/>
          </p:nvSpPr>
          <p:spPr>
            <a:xfrm flipV="1">
              <a:off x="3358751" y="3187862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tangle 70"/>
            <p:cNvSpPr/>
            <p:nvPr/>
          </p:nvSpPr>
          <p:spPr>
            <a:xfrm flipV="1">
              <a:off x="3358753" y="3455691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tangle 71"/>
            <p:cNvSpPr/>
            <p:nvPr/>
          </p:nvSpPr>
          <p:spPr>
            <a:xfrm flipV="1">
              <a:off x="3358752" y="3722718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tangle 72"/>
            <p:cNvSpPr/>
            <p:nvPr/>
          </p:nvSpPr>
          <p:spPr>
            <a:xfrm flipV="1">
              <a:off x="3358754" y="3989751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tangle 73"/>
            <p:cNvSpPr/>
            <p:nvPr/>
          </p:nvSpPr>
          <p:spPr>
            <a:xfrm flipV="1">
              <a:off x="3358753" y="4256778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tangle 74"/>
            <p:cNvSpPr/>
            <p:nvPr/>
          </p:nvSpPr>
          <p:spPr>
            <a:xfrm flipV="1">
              <a:off x="3358755" y="4474940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tangle 75"/>
            <p:cNvSpPr/>
            <p:nvPr/>
          </p:nvSpPr>
          <p:spPr>
            <a:xfrm flipV="1">
              <a:off x="3358754" y="4741967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tangle 76"/>
            <p:cNvSpPr/>
            <p:nvPr/>
          </p:nvSpPr>
          <p:spPr>
            <a:xfrm flipV="1">
              <a:off x="3358756" y="5009000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tangle 77"/>
            <p:cNvSpPr/>
            <p:nvPr/>
          </p:nvSpPr>
          <p:spPr>
            <a:xfrm flipV="1">
              <a:off x="3358755" y="5276027"/>
              <a:ext cx="109000" cy="854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79" name="Rectangle 78"/>
          <p:cNvSpPr/>
          <p:nvPr/>
        </p:nvSpPr>
        <p:spPr bwMode="auto">
          <a:xfrm>
            <a:off x="1857375" y="3495675"/>
            <a:ext cx="123825" cy="114300"/>
          </a:xfrm>
          <a:prstGeom prst="rect">
            <a:avLst/>
          </a:prstGeom>
          <a:solidFill>
            <a:schemeClr val="accent3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SODA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117600"/>
            <a:ext cx="8229600" cy="500062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8/10 bit encoding</a:t>
            </a:r>
          </a:p>
          <a:p>
            <a:pPr>
              <a:buNone/>
            </a:pPr>
            <a:r>
              <a:rPr lang="en-US" sz="1800" dirty="0" smtClean="0"/>
              <a:t>Command(packet) transmission/handshake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IDLE status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Synchronous command:</a:t>
            </a:r>
          </a:p>
          <a:p>
            <a:pPr lvl="1">
              <a:buNone/>
            </a:pPr>
            <a:r>
              <a:rPr lang="en-US" sz="1400" dirty="0" smtClean="0"/>
              <a:t>RESET, SOB, EOB, </a:t>
            </a:r>
            <a:r>
              <a:rPr lang="en-US" sz="1400" dirty="0" err="1" smtClean="0"/>
              <a:t>SuperBurst</a:t>
            </a:r>
            <a:r>
              <a:rPr lang="en-US" sz="1400" dirty="0" smtClean="0"/>
              <a:t>, Start, Stop, Trigger, 3 spare bits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800" dirty="0" smtClean="0"/>
              <a:t>Asynchronous commands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14-16 2010 Rauischholzhausen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PANDA DAQT &amp;  FEE WS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78225" y="3848100"/>
            <a:ext cx="133350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78175" y="3848100"/>
            <a:ext cx="38735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3178175" y="3803650"/>
            <a:ext cx="35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0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44925" y="3803650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10 bits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911725" y="3848100"/>
            <a:ext cx="120015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6175" y="380365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ECC(5b)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701800" y="2593975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68500" y="2549525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3168650" y="2593975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35350" y="2549525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635500" y="2593975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02200" y="2549525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6102350" y="2593975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9050" y="2549525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111875" y="3848100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78575" y="3803650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711325" y="3848100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8025" y="3803650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3549650" y="5029200"/>
            <a:ext cx="133350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149600" y="5029200"/>
            <a:ext cx="38735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0800000" flipV="1">
            <a:off x="3149600" y="4984750"/>
            <a:ext cx="35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6350" y="4984750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8 bits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4883150" y="5029200"/>
            <a:ext cx="120015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7600" y="498475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ECC(7b)</a:t>
            </a:r>
            <a:endParaRPr lang="en-US" sz="20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6083300" y="5029200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0000" y="4984750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1682750" y="5029200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949450" y="4984750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1727200" y="5695950"/>
            <a:ext cx="142240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416800" y="5695950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83500" y="5651500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260350" y="5695950"/>
            <a:ext cx="1466850" cy="304800"/>
          </a:xfrm>
          <a:prstGeom prst="rect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27050" y="5651500"/>
            <a:ext cx="854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/>
              <a:t>K28.7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3149600" y="5695950"/>
            <a:ext cx="142240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994400" y="5695950"/>
            <a:ext cx="1422400" cy="30480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  <a:cs typeface="Arial" charset="0"/>
            </a:endParaRPr>
          </a:p>
        </p:txBody>
      </p:sp>
      <p:cxnSp>
        <p:nvCxnSpPr>
          <p:cNvPr id="50" name="Curved Connector 49"/>
          <p:cNvCxnSpPr/>
          <p:nvPr/>
        </p:nvCxnSpPr>
        <p:spPr bwMode="auto">
          <a:xfrm rot="16200000" flipH="1">
            <a:off x="4883150" y="5740400"/>
            <a:ext cx="444500" cy="1778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4572000" y="5695950"/>
            <a:ext cx="4445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urved Connector 55"/>
          <p:cNvCxnSpPr/>
          <p:nvPr/>
        </p:nvCxnSpPr>
        <p:spPr bwMode="auto">
          <a:xfrm rot="16200000" flipH="1">
            <a:off x="4972050" y="5740400"/>
            <a:ext cx="444500" cy="1778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4572000" y="6007100"/>
            <a:ext cx="6223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5149850" y="5695950"/>
            <a:ext cx="84455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5283200" y="6007100"/>
            <a:ext cx="7112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Test setup</a:t>
            </a:r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6" name="Content Placeholder 5" descr="IMG_2855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31592" y="938652"/>
            <a:ext cx="5212408" cy="388385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8-th March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DEPFET meeting                                         I.Konorov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1926" y="938652"/>
            <a:ext cx="3638550" cy="171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Lattice PCI-e evaluation card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 Optical splitter 1:8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 2x SODA receivers mounted on evaluation cards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3290471"/>
            <a:ext cx="3943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Reference Clock </a:t>
            </a:r>
            <a:r>
              <a:rPr lang="en-US" sz="1600" dirty="0" err="1" smtClean="0">
                <a:solidFill>
                  <a:srgbClr val="0070C0"/>
                </a:solidFill>
              </a:rPr>
              <a:t>vs</a:t>
            </a:r>
            <a:r>
              <a:rPr lang="en-US" sz="1600" dirty="0" smtClean="0">
                <a:solidFill>
                  <a:srgbClr val="0070C0"/>
                </a:solidFill>
              </a:rPr>
              <a:t> Recovered Rx Clock</a:t>
            </a:r>
            <a:endParaRPr lang="de-DE" sz="1600" dirty="0">
              <a:solidFill>
                <a:srgbClr val="0070C0"/>
              </a:solidFill>
            </a:endParaRPr>
          </a:p>
        </p:txBody>
      </p:sp>
      <p:pic>
        <p:nvPicPr>
          <p:cNvPr id="9" name="Content Placeholder 9" descr="jit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05353" y="3629025"/>
            <a:ext cx="3726239" cy="249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662023" y="3629025"/>
            <a:ext cx="1138453" cy="63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10ps/div</a:t>
            </a:r>
          </a:p>
          <a:p>
            <a:pPr>
              <a:buNone/>
            </a:pPr>
            <a:r>
              <a:rPr lang="en-US" sz="1600" dirty="0" smtClean="0"/>
              <a:t>RMS 15ps</a:t>
            </a:r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q_seminar_2007_0">
  <a:themeElements>
    <a:clrScheme name="daq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q">
      <a:majorFont>
        <a:latin typeface="Microsoft Sans Serif"/>
        <a:ea typeface=""/>
        <a:cs typeface="Microsoft Sans Serif"/>
      </a:majorFont>
      <a:minorFont>
        <a:latin typeface="MS Reference Sans Serif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  <a:cs typeface="Arial" charset="0"/>
          </a:defRPr>
        </a:defPPr>
      </a:lstStyle>
    </a:lnDef>
  </a:objectDefaults>
  <a:extraClrSchemeLst>
    <a:extraClrScheme>
      <a:clrScheme name="daq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q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q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daq_seminar_2007_0</Template>
  <TotalTime>1241</TotalTime>
  <Words>1058</Words>
  <Application>Microsoft Office PowerPoint</Application>
  <PresentationFormat>On-screen Show (4:3)</PresentationFormat>
  <Paragraphs>282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daq_seminar_2007_0</vt:lpstr>
      <vt:lpstr>The Data Handling Hybrid</vt:lpstr>
      <vt:lpstr>Overview</vt:lpstr>
      <vt:lpstr>DHH</vt:lpstr>
      <vt:lpstr>Proposal for DHH</vt:lpstr>
      <vt:lpstr>DHH functionality</vt:lpstr>
      <vt:lpstr>SODA serial interface</vt:lpstr>
      <vt:lpstr>SODA –PANDA time distribution system</vt:lpstr>
      <vt:lpstr>SODA interface</vt:lpstr>
      <vt:lpstr>Test setup</vt:lpstr>
      <vt:lpstr>Proposal: DHH card design </vt:lpstr>
      <vt:lpstr>Proposal: DHH system architecture</vt:lpstr>
      <vt:lpstr>DHH  Trigger interface</vt:lpstr>
      <vt:lpstr>DHH  DHP</vt:lpstr>
      <vt:lpstr>DHHDAQ</vt:lpstr>
      <vt:lpstr>PXDDHHDAQ interface </vt:lpstr>
      <vt:lpstr>PXD frame timing</vt:lpstr>
      <vt:lpstr>New collaborator</vt:lpstr>
      <vt:lpstr>Time lines (preliminary) 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Data Acquisition Systems and front end electronics development</dc:title>
  <dc:creator>Konorov Igor</dc:creator>
  <cp:lastModifiedBy>Igor Konorov</cp:lastModifiedBy>
  <cp:revision>261</cp:revision>
  <dcterms:created xsi:type="dcterms:W3CDTF">2008-03-02T21:30:25Z</dcterms:created>
  <dcterms:modified xsi:type="dcterms:W3CDTF">2010-05-04T03:05:16Z</dcterms:modified>
</cp:coreProperties>
</file>