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2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41"/>
  </p:notesMasterIdLst>
  <p:sldIdLst>
    <p:sldId id="256" r:id="rId2"/>
    <p:sldId id="272" r:id="rId3"/>
    <p:sldId id="273" r:id="rId4"/>
    <p:sldId id="297" r:id="rId5"/>
    <p:sldId id="274" r:id="rId6"/>
    <p:sldId id="294" r:id="rId7"/>
    <p:sldId id="298" r:id="rId8"/>
    <p:sldId id="308" r:id="rId9"/>
    <p:sldId id="275" r:id="rId10"/>
    <p:sldId id="276" r:id="rId11"/>
    <p:sldId id="280" r:id="rId12"/>
    <p:sldId id="277" r:id="rId13"/>
    <p:sldId id="279" r:id="rId14"/>
    <p:sldId id="306" r:id="rId15"/>
    <p:sldId id="278" r:id="rId16"/>
    <p:sldId id="296" r:id="rId17"/>
    <p:sldId id="300" r:id="rId18"/>
    <p:sldId id="303" r:id="rId19"/>
    <p:sldId id="302" r:id="rId20"/>
    <p:sldId id="304" r:id="rId21"/>
    <p:sldId id="313" r:id="rId22"/>
    <p:sldId id="283" r:id="rId23"/>
    <p:sldId id="307" r:id="rId24"/>
    <p:sldId id="314" r:id="rId25"/>
    <p:sldId id="264" r:id="rId26"/>
    <p:sldId id="288" r:id="rId27"/>
    <p:sldId id="309" r:id="rId28"/>
    <p:sldId id="310" r:id="rId29"/>
    <p:sldId id="311" r:id="rId30"/>
    <p:sldId id="295" r:id="rId31"/>
    <p:sldId id="305" r:id="rId32"/>
    <p:sldId id="299" r:id="rId33"/>
    <p:sldId id="271" r:id="rId34"/>
    <p:sldId id="301" r:id="rId35"/>
    <p:sldId id="312" r:id="rId36"/>
    <p:sldId id="284" r:id="rId37"/>
    <p:sldId id="290" r:id="rId38"/>
    <p:sldId id="291" r:id="rId39"/>
    <p:sldId id="293" r:id="rId40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ED7D31"/>
    <a:srgbClr val="4472C4"/>
    <a:srgbClr val="000000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9" autoAdjust="0"/>
    <p:restoredTop sz="94712" autoAdjust="0"/>
  </p:normalViewPr>
  <p:slideViewPr>
    <p:cSldViewPr snapToGrid="0">
      <p:cViewPr varScale="1">
        <p:scale>
          <a:sx n="104" d="100"/>
          <a:sy n="104" d="100"/>
        </p:scale>
        <p:origin x="546" y="12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72BFB9-9FCE-455D-9596-F1986589891B}" type="doc">
      <dgm:prSet loTypeId="urn:microsoft.com/office/officeart/2005/8/layout/cycle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DE"/>
        </a:p>
      </dgm:t>
    </dgm:pt>
    <dgm:pt modelId="{ACAE5D4B-664B-4330-BDE4-29314DF36129}">
      <dgm:prSet phldrT="[Text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dirty="0"/>
            <a:t>apply equations of motion</a:t>
          </a:r>
          <a:endParaRPr lang="en-DE" dirty="0"/>
        </a:p>
      </dgm:t>
    </dgm:pt>
    <dgm:pt modelId="{EAF7C8AF-C404-487F-9895-11FCAE11FC75}" type="parTrans" cxnId="{E95E3F78-EF39-41D7-A0C5-B24B9257B203}">
      <dgm:prSet/>
      <dgm:spPr/>
      <dgm:t>
        <a:bodyPr/>
        <a:lstStyle/>
        <a:p>
          <a:endParaRPr lang="en-DE"/>
        </a:p>
      </dgm:t>
    </dgm:pt>
    <dgm:pt modelId="{C1CD3093-6ED6-4A6B-914D-13C48238173E}" type="sibTrans" cxnId="{E95E3F78-EF39-41D7-A0C5-B24B9257B203}">
      <dgm:prSet/>
      <dgm:spPr/>
      <dgm:t>
        <a:bodyPr/>
        <a:lstStyle/>
        <a:p>
          <a:endParaRPr lang="en-DE"/>
        </a:p>
      </dgm:t>
    </dgm:pt>
    <dgm:pt modelId="{EDF454A5-73B8-49EE-A693-BE0D1FCE94C7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dirty="0"/>
            <a:t>deposit charge density and current on the grid</a:t>
          </a:r>
          <a:endParaRPr lang="en-DE" dirty="0"/>
        </a:p>
      </dgm:t>
    </dgm:pt>
    <dgm:pt modelId="{A4F0B944-E1DD-46FF-A0E3-FC5CC583B389}" type="parTrans" cxnId="{F788DAE0-DAFB-444B-87DC-0C85A75AC551}">
      <dgm:prSet/>
      <dgm:spPr/>
      <dgm:t>
        <a:bodyPr/>
        <a:lstStyle/>
        <a:p>
          <a:endParaRPr lang="en-DE"/>
        </a:p>
      </dgm:t>
    </dgm:pt>
    <dgm:pt modelId="{80813434-AF47-4F15-828E-5D59D18F451C}" type="sibTrans" cxnId="{F788DAE0-DAFB-444B-87DC-0C85A75AC551}">
      <dgm:prSet/>
      <dgm:spPr/>
      <dgm:t>
        <a:bodyPr/>
        <a:lstStyle/>
        <a:p>
          <a:endParaRPr lang="en-DE"/>
        </a:p>
      </dgm:t>
    </dgm:pt>
    <dgm:pt modelId="{28C63711-F7B6-4927-B5EB-30D0D6BE3987}">
      <dgm:prSet phldrT="[Text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dirty="0"/>
            <a:t>apply Maxwell’s equations</a:t>
          </a:r>
          <a:endParaRPr lang="en-DE" dirty="0"/>
        </a:p>
      </dgm:t>
    </dgm:pt>
    <dgm:pt modelId="{BF588AF1-245D-4C6C-991D-E1B6E9B7B542}" type="parTrans" cxnId="{1E3F1CD0-C2BA-4470-839D-AE6DD5496B1E}">
      <dgm:prSet/>
      <dgm:spPr/>
      <dgm:t>
        <a:bodyPr/>
        <a:lstStyle/>
        <a:p>
          <a:endParaRPr lang="en-DE"/>
        </a:p>
      </dgm:t>
    </dgm:pt>
    <dgm:pt modelId="{0AA14DDF-D533-46ED-8D61-2F3FD0C0C01D}" type="sibTrans" cxnId="{1E3F1CD0-C2BA-4470-839D-AE6DD5496B1E}">
      <dgm:prSet/>
      <dgm:spPr/>
      <dgm:t>
        <a:bodyPr/>
        <a:lstStyle/>
        <a:p>
          <a:endParaRPr lang="en-DE"/>
        </a:p>
      </dgm:t>
    </dgm:pt>
    <dgm:pt modelId="{9C556F17-FDEE-40AE-9CB2-2A39932E15A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dirty="0"/>
            <a:t>interpolate fields to particle positions</a:t>
          </a:r>
          <a:endParaRPr lang="en-DE" dirty="0"/>
        </a:p>
      </dgm:t>
    </dgm:pt>
    <dgm:pt modelId="{2361FC1F-DB2F-4A5C-9F06-728AC223DD5E}" type="parTrans" cxnId="{D85CF875-9CB9-433A-97CA-C22060EC79F7}">
      <dgm:prSet/>
      <dgm:spPr/>
      <dgm:t>
        <a:bodyPr/>
        <a:lstStyle/>
        <a:p>
          <a:endParaRPr lang="en-DE"/>
        </a:p>
      </dgm:t>
    </dgm:pt>
    <dgm:pt modelId="{4F2FA562-BC98-45DB-A528-51855828CCD0}" type="sibTrans" cxnId="{D85CF875-9CB9-433A-97CA-C22060EC79F7}">
      <dgm:prSet/>
      <dgm:spPr/>
      <dgm:t>
        <a:bodyPr/>
        <a:lstStyle/>
        <a:p>
          <a:endParaRPr lang="en-DE"/>
        </a:p>
      </dgm:t>
    </dgm:pt>
    <dgm:pt modelId="{3274E57B-F7D4-4147-8688-E21F3CF8760D}" type="pres">
      <dgm:prSet presAssocID="{F572BFB9-9FCE-455D-9596-F1986589891B}" presName="cycle" presStyleCnt="0">
        <dgm:presLayoutVars>
          <dgm:dir/>
          <dgm:resizeHandles val="exact"/>
        </dgm:presLayoutVars>
      </dgm:prSet>
      <dgm:spPr/>
    </dgm:pt>
    <dgm:pt modelId="{5869BD5F-176E-4309-BAC5-B1ECFC325051}" type="pres">
      <dgm:prSet presAssocID="{ACAE5D4B-664B-4330-BDE4-29314DF36129}" presName="node" presStyleLbl="node1" presStyleIdx="0" presStyleCnt="4">
        <dgm:presLayoutVars>
          <dgm:bulletEnabled val="1"/>
        </dgm:presLayoutVars>
      </dgm:prSet>
      <dgm:spPr/>
    </dgm:pt>
    <dgm:pt modelId="{F2745569-726B-4F34-8457-BB5C1F908D39}" type="pres">
      <dgm:prSet presAssocID="{ACAE5D4B-664B-4330-BDE4-29314DF36129}" presName="spNode" presStyleCnt="0"/>
      <dgm:spPr/>
    </dgm:pt>
    <dgm:pt modelId="{51EA92B4-2995-48E4-8C1E-E68459A9B6DC}" type="pres">
      <dgm:prSet presAssocID="{C1CD3093-6ED6-4A6B-914D-13C48238173E}" presName="sibTrans" presStyleLbl="sibTrans1D1" presStyleIdx="0" presStyleCnt="4"/>
      <dgm:spPr/>
    </dgm:pt>
    <dgm:pt modelId="{0590CC90-A6DE-455A-B167-D089C83D1711}" type="pres">
      <dgm:prSet presAssocID="{EDF454A5-73B8-49EE-A693-BE0D1FCE94C7}" presName="node" presStyleLbl="node1" presStyleIdx="1" presStyleCnt="4" custScaleX="102355">
        <dgm:presLayoutVars>
          <dgm:bulletEnabled val="1"/>
        </dgm:presLayoutVars>
      </dgm:prSet>
      <dgm:spPr/>
    </dgm:pt>
    <dgm:pt modelId="{07A60366-B768-4771-851B-254E081358C1}" type="pres">
      <dgm:prSet presAssocID="{EDF454A5-73B8-49EE-A693-BE0D1FCE94C7}" presName="spNode" presStyleCnt="0"/>
      <dgm:spPr/>
    </dgm:pt>
    <dgm:pt modelId="{F650838D-1536-43E0-A320-067D92AA5A0A}" type="pres">
      <dgm:prSet presAssocID="{80813434-AF47-4F15-828E-5D59D18F451C}" presName="sibTrans" presStyleLbl="sibTrans1D1" presStyleIdx="1" presStyleCnt="4"/>
      <dgm:spPr/>
    </dgm:pt>
    <dgm:pt modelId="{3D232102-3781-4AA5-8C2E-ACEC7A32DA3F}" type="pres">
      <dgm:prSet presAssocID="{28C63711-F7B6-4927-B5EB-30D0D6BE3987}" presName="node" presStyleLbl="node1" presStyleIdx="2" presStyleCnt="4">
        <dgm:presLayoutVars>
          <dgm:bulletEnabled val="1"/>
        </dgm:presLayoutVars>
      </dgm:prSet>
      <dgm:spPr/>
    </dgm:pt>
    <dgm:pt modelId="{F1E5783D-200F-4831-BA1F-6C05CEC9BB68}" type="pres">
      <dgm:prSet presAssocID="{28C63711-F7B6-4927-B5EB-30D0D6BE3987}" presName="spNode" presStyleCnt="0"/>
      <dgm:spPr/>
    </dgm:pt>
    <dgm:pt modelId="{17EB32DB-389F-4F24-BF6A-34EF1E6F2A50}" type="pres">
      <dgm:prSet presAssocID="{0AA14DDF-D533-46ED-8D61-2F3FD0C0C01D}" presName="sibTrans" presStyleLbl="sibTrans1D1" presStyleIdx="2" presStyleCnt="4"/>
      <dgm:spPr/>
    </dgm:pt>
    <dgm:pt modelId="{6E61703B-0FC7-4E5D-8A2F-7896AE68327F}" type="pres">
      <dgm:prSet presAssocID="{9C556F17-FDEE-40AE-9CB2-2A39932E15AC}" presName="node" presStyleLbl="node1" presStyleIdx="3" presStyleCnt="4">
        <dgm:presLayoutVars>
          <dgm:bulletEnabled val="1"/>
        </dgm:presLayoutVars>
      </dgm:prSet>
      <dgm:spPr/>
    </dgm:pt>
    <dgm:pt modelId="{386417EC-9417-4E91-9FAF-8CA8045049E3}" type="pres">
      <dgm:prSet presAssocID="{9C556F17-FDEE-40AE-9CB2-2A39932E15AC}" presName="spNode" presStyleCnt="0"/>
      <dgm:spPr/>
    </dgm:pt>
    <dgm:pt modelId="{B8CDA149-9D13-49FA-BEA9-83D593C91D43}" type="pres">
      <dgm:prSet presAssocID="{4F2FA562-BC98-45DB-A528-51855828CCD0}" presName="sibTrans" presStyleLbl="sibTrans1D1" presStyleIdx="3" presStyleCnt="4"/>
      <dgm:spPr/>
    </dgm:pt>
  </dgm:ptLst>
  <dgm:cxnLst>
    <dgm:cxn modelId="{4C05D60B-CBA3-4972-8D3B-5D9644BE0507}" type="presOf" srcId="{EDF454A5-73B8-49EE-A693-BE0D1FCE94C7}" destId="{0590CC90-A6DE-455A-B167-D089C83D1711}" srcOrd="0" destOrd="0" presId="urn:microsoft.com/office/officeart/2005/8/layout/cycle5"/>
    <dgm:cxn modelId="{42063B14-96AC-48D6-B062-B3B9C4A02830}" type="presOf" srcId="{80813434-AF47-4F15-828E-5D59D18F451C}" destId="{F650838D-1536-43E0-A320-067D92AA5A0A}" srcOrd="0" destOrd="0" presId="urn:microsoft.com/office/officeart/2005/8/layout/cycle5"/>
    <dgm:cxn modelId="{58740B29-732A-495A-8226-135DE0B10ACB}" type="presOf" srcId="{C1CD3093-6ED6-4A6B-914D-13C48238173E}" destId="{51EA92B4-2995-48E4-8C1E-E68459A9B6DC}" srcOrd="0" destOrd="0" presId="urn:microsoft.com/office/officeart/2005/8/layout/cycle5"/>
    <dgm:cxn modelId="{73B7516B-C12C-4EA3-8A37-357D8DB21D1E}" type="presOf" srcId="{4F2FA562-BC98-45DB-A528-51855828CCD0}" destId="{B8CDA149-9D13-49FA-BEA9-83D593C91D43}" srcOrd="0" destOrd="0" presId="urn:microsoft.com/office/officeart/2005/8/layout/cycle5"/>
    <dgm:cxn modelId="{CCCCF175-88D0-4060-B34D-3705E481A021}" type="presOf" srcId="{0AA14DDF-D533-46ED-8D61-2F3FD0C0C01D}" destId="{17EB32DB-389F-4F24-BF6A-34EF1E6F2A50}" srcOrd="0" destOrd="0" presId="urn:microsoft.com/office/officeart/2005/8/layout/cycle5"/>
    <dgm:cxn modelId="{D85CF875-9CB9-433A-97CA-C22060EC79F7}" srcId="{F572BFB9-9FCE-455D-9596-F1986589891B}" destId="{9C556F17-FDEE-40AE-9CB2-2A39932E15AC}" srcOrd="3" destOrd="0" parTransId="{2361FC1F-DB2F-4A5C-9F06-728AC223DD5E}" sibTransId="{4F2FA562-BC98-45DB-A528-51855828CCD0}"/>
    <dgm:cxn modelId="{E95E3F78-EF39-41D7-A0C5-B24B9257B203}" srcId="{F572BFB9-9FCE-455D-9596-F1986589891B}" destId="{ACAE5D4B-664B-4330-BDE4-29314DF36129}" srcOrd="0" destOrd="0" parTransId="{EAF7C8AF-C404-487F-9895-11FCAE11FC75}" sibTransId="{C1CD3093-6ED6-4A6B-914D-13C48238173E}"/>
    <dgm:cxn modelId="{6BBD5FA3-C69F-4F89-A15A-A3E08E990E50}" type="presOf" srcId="{F572BFB9-9FCE-455D-9596-F1986589891B}" destId="{3274E57B-F7D4-4147-8688-E21F3CF8760D}" srcOrd="0" destOrd="0" presId="urn:microsoft.com/office/officeart/2005/8/layout/cycle5"/>
    <dgm:cxn modelId="{4B0CC8BD-BA20-42C9-A75D-0E0E895140C9}" type="presOf" srcId="{28C63711-F7B6-4927-B5EB-30D0D6BE3987}" destId="{3D232102-3781-4AA5-8C2E-ACEC7A32DA3F}" srcOrd="0" destOrd="0" presId="urn:microsoft.com/office/officeart/2005/8/layout/cycle5"/>
    <dgm:cxn modelId="{1E3F1CD0-C2BA-4470-839D-AE6DD5496B1E}" srcId="{F572BFB9-9FCE-455D-9596-F1986589891B}" destId="{28C63711-F7B6-4927-B5EB-30D0D6BE3987}" srcOrd="2" destOrd="0" parTransId="{BF588AF1-245D-4C6C-991D-E1B6E9B7B542}" sibTransId="{0AA14DDF-D533-46ED-8D61-2F3FD0C0C01D}"/>
    <dgm:cxn modelId="{F788DAE0-DAFB-444B-87DC-0C85A75AC551}" srcId="{F572BFB9-9FCE-455D-9596-F1986589891B}" destId="{EDF454A5-73B8-49EE-A693-BE0D1FCE94C7}" srcOrd="1" destOrd="0" parTransId="{A4F0B944-E1DD-46FF-A0E3-FC5CC583B389}" sibTransId="{80813434-AF47-4F15-828E-5D59D18F451C}"/>
    <dgm:cxn modelId="{955023E4-E16B-4C4D-9D4F-C667CAB179A4}" type="presOf" srcId="{9C556F17-FDEE-40AE-9CB2-2A39932E15AC}" destId="{6E61703B-0FC7-4E5D-8A2F-7896AE68327F}" srcOrd="0" destOrd="0" presId="urn:microsoft.com/office/officeart/2005/8/layout/cycle5"/>
    <dgm:cxn modelId="{19E7BDFC-68E5-4CD1-B6BE-8CEDFE4B036B}" type="presOf" srcId="{ACAE5D4B-664B-4330-BDE4-29314DF36129}" destId="{5869BD5F-176E-4309-BAC5-B1ECFC325051}" srcOrd="0" destOrd="0" presId="urn:microsoft.com/office/officeart/2005/8/layout/cycle5"/>
    <dgm:cxn modelId="{426D1AA5-CD53-482E-8111-46FE9A5E9167}" type="presParOf" srcId="{3274E57B-F7D4-4147-8688-E21F3CF8760D}" destId="{5869BD5F-176E-4309-BAC5-B1ECFC325051}" srcOrd="0" destOrd="0" presId="urn:microsoft.com/office/officeart/2005/8/layout/cycle5"/>
    <dgm:cxn modelId="{B3AD2BC6-5153-4A3F-8327-6AADC4F7CF44}" type="presParOf" srcId="{3274E57B-F7D4-4147-8688-E21F3CF8760D}" destId="{F2745569-726B-4F34-8457-BB5C1F908D39}" srcOrd="1" destOrd="0" presId="urn:microsoft.com/office/officeart/2005/8/layout/cycle5"/>
    <dgm:cxn modelId="{02C52B51-E5EF-44F1-9EC7-DC56CA52EBCF}" type="presParOf" srcId="{3274E57B-F7D4-4147-8688-E21F3CF8760D}" destId="{51EA92B4-2995-48E4-8C1E-E68459A9B6DC}" srcOrd="2" destOrd="0" presId="urn:microsoft.com/office/officeart/2005/8/layout/cycle5"/>
    <dgm:cxn modelId="{DD22541E-FDA4-4CF9-81A3-FC1B0DBAC3F4}" type="presParOf" srcId="{3274E57B-F7D4-4147-8688-E21F3CF8760D}" destId="{0590CC90-A6DE-455A-B167-D089C83D1711}" srcOrd="3" destOrd="0" presId="urn:microsoft.com/office/officeart/2005/8/layout/cycle5"/>
    <dgm:cxn modelId="{A615DF0D-19C2-4FA6-BD5F-1F33B3076AED}" type="presParOf" srcId="{3274E57B-F7D4-4147-8688-E21F3CF8760D}" destId="{07A60366-B768-4771-851B-254E081358C1}" srcOrd="4" destOrd="0" presId="urn:microsoft.com/office/officeart/2005/8/layout/cycle5"/>
    <dgm:cxn modelId="{003B9AD6-6D92-4435-9546-18BD48EC9B39}" type="presParOf" srcId="{3274E57B-F7D4-4147-8688-E21F3CF8760D}" destId="{F650838D-1536-43E0-A320-067D92AA5A0A}" srcOrd="5" destOrd="0" presId="urn:microsoft.com/office/officeart/2005/8/layout/cycle5"/>
    <dgm:cxn modelId="{7C42B490-AFAE-4498-A1CC-D9330795F698}" type="presParOf" srcId="{3274E57B-F7D4-4147-8688-E21F3CF8760D}" destId="{3D232102-3781-4AA5-8C2E-ACEC7A32DA3F}" srcOrd="6" destOrd="0" presId="urn:microsoft.com/office/officeart/2005/8/layout/cycle5"/>
    <dgm:cxn modelId="{68AB8C66-9735-4A41-BF76-F7528CFD9FE8}" type="presParOf" srcId="{3274E57B-F7D4-4147-8688-E21F3CF8760D}" destId="{F1E5783D-200F-4831-BA1F-6C05CEC9BB68}" srcOrd="7" destOrd="0" presId="urn:microsoft.com/office/officeart/2005/8/layout/cycle5"/>
    <dgm:cxn modelId="{F5A2230F-F2E9-413F-8606-7907BDC265D2}" type="presParOf" srcId="{3274E57B-F7D4-4147-8688-E21F3CF8760D}" destId="{17EB32DB-389F-4F24-BF6A-34EF1E6F2A50}" srcOrd="8" destOrd="0" presId="urn:microsoft.com/office/officeart/2005/8/layout/cycle5"/>
    <dgm:cxn modelId="{E2A3AD4B-8342-49B7-BA7B-45B872CECCCF}" type="presParOf" srcId="{3274E57B-F7D4-4147-8688-E21F3CF8760D}" destId="{6E61703B-0FC7-4E5D-8A2F-7896AE68327F}" srcOrd="9" destOrd="0" presId="urn:microsoft.com/office/officeart/2005/8/layout/cycle5"/>
    <dgm:cxn modelId="{281863CC-1FA2-4DC6-9E99-284F10B97A43}" type="presParOf" srcId="{3274E57B-F7D4-4147-8688-E21F3CF8760D}" destId="{386417EC-9417-4E91-9FAF-8CA8045049E3}" srcOrd="10" destOrd="0" presId="urn:microsoft.com/office/officeart/2005/8/layout/cycle5"/>
    <dgm:cxn modelId="{13D3A08B-9F77-420D-BEF8-DC514290D595}" type="presParOf" srcId="{3274E57B-F7D4-4147-8688-E21F3CF8760D}" destId="{B8CDA149-9D13-49FA-BEA9-83D593C91D43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72BFB9-9FCE-455D-9596-F1986589891B}" type="doc">
      <dgm:prSet loTypeId="urn:microsoft.com/office/officeart/2005/8/layout/cycle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DE"/>
        </a:p>
      </dgm:t>
    </dgm:pt>
    <dgm:pt modelId="{ACAE5D4B-664B-4330-BDE4-29314DF36129}">
      <dgm:prSet phldrT="[Text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dirty="0"/>
            <a:t>apply equations of motion</a:t>
          </a:r>
          <a:endParaRPr lang="en-DE" dirty="0"/>
        </a:p>
      </dgm:t>
    </dgm:pt>
    <dgm:pt modelId="{EAF7C8AF-C404-487F-9895-11FCAE11FC75}" type="parTrans" cxnId="{E95E3F78-EF39-41D7-A0C5-B24B9257B203}">
      <dgm:prSet/>
      <dgm:spPr/>
      <dgm:t>
        <a:bodyPr/>
        <a:lstStyle/>
        <a:p>
          <a:endParaRPr lang="en-DE"/>
        </a:p>
      </dgm:t>
    </dgm:pt>
    <dgm:pt modelId="{C1CD3093-6ED6-4A6B-914D-13C48238173E}" type="sibTrans" cxnId="{E95E3F78-EF39-41D7-A0C5-B24B9257B203}">
      <dgm:prSet/>
      <dgm:spPr/>
      <dgm:t>
        <a:bodyPr/>
        <a:lstStyle/>
        <a:p>
          <a:endParaRPr lang="en-DE"/>
        </a:p>
      </dgm:t>
    </dgm:pt>
    <dgm:pt modelId="{EDF454A5-73B8-49EE-A693-BE0D1FCE94C7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dirty="0"/>
            <a:t>deposit charge density and current on the grid</a:t>
          </a:r>
          <a:endParaRPr lang="en-DE" dirty="0"/>
        </a:p>
      </dgm:t>
    </dgm:pt>
    <dgm:pt modelId="{A4F0B944-E1DD-46FF-A0E3-FC5CC583B389}" type="parTrans" cxnId="{F788DAE0-DAFB-444B-87DC-0C85A75AC551}">
      <dgm:prSet/>
      <dgm:spPr/>
      <dgm:t>
        <a:bodyPr/>
        <a:lstStyle/>
        <a:p>
          <a:endParaRPr lang="en-DE"/>
        </a:p>
      </dgm:t>
    </dgm:pt>
    <dgm:pt modelId="{80813434-AF47-4F15-828E-5D59D18F451C}" type="sibTrans" cxnId="{F788DAE0-DAFB-444B-87DC-0C85A75AC551}">
      <dgm:prSet/>
      <dgm:spPr/>
      <dgm:t>
        <a:bodyPr/>
        <a:lstStyle/>
        <a:p>
          <a:endParaRPr lang="en-DE"/>
        </a:p>
      </dgm:t>
    </dgm:pt>
    <dgm:pt modelId="{28C63711-F7B6-4927-B5EB-30D0D6BE3987}">
      <dgm:prSet phldrT="[Text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dirty="0"/>
            <a:t>apply Maxwell’s equations</a:t>
          </a:r>
          <a:endParaRPr lang="en-DE" dirty="0"/>
        </a:p>
      </dgm:t>
    </dgm:pt>
    <dgm:pt modelId="{BF588AF1-245D-4C6C-991D-E1B6E9B7B542}" type="parTrans" cxnId="{1E3F1CD0-C2BA-4470-839D-AE6DD5496B1E}">
      <dgm:prSet/>
      <dgm:spPr/>
      <dgm:t>
        <a:bodyPr/>
        <a:lstStyle/>
        <a:p>
          <a:endParaRPr lang="en-DE"/>
        </a:p>
      </dgm:t>
    </dgm:pt>
    <dgm:pt modelId="{0AA14DDF-D533-46ED-8D61-2F3FD0C0C01D}" type="sibTrans" cxnId="{1E3F1CD0-C2BA-4470-839D-AE6DD5496B1E}">
      <dgm:prSet/>
      <dgm:spPr/>
      <dgm:t>
        <a:bodyPr/>
        <a:lstStyle/>
        <a:p>
          <a:endParaRPr lang="en-DE"/>
        </a:p>
      </dgm:t>
    </dgm:pt>
    <dgm:pt modelId="{9C556F17-FDEE-40AE-9CB2-2A39932E15A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dirty="0"/>
            <a:t>interpolate fields to particle positions</a:t>
          </a:r>
          <a:endParaRPr lang="en-DE" dirty="0"/>
        </a:p>
      </dgm:t>
    </dgm:pt>
    <dgm:pt modelId="{2361FC1F-DB2F-4A5C-9F06-728AC223DD5E}" type="parTrans" cxnId="{D85CF875-9CB9-433A-97CA-C22060EC79F7}">
      <dgm:prSet/>
      <dgm:spPr/>
      <dgm:t>
        <a:bodyPr/>
        <a:lstStyle/>
        <a:p>
          <a:endParaRPr lang="en-DE"/>
        </a:p>
      </dgm:t>
    </dgm:pt>
    <dgm:pt modelId="{4F2FA562-BC98-45DB-A528-51855828CCD0}" type="sibTrans" cxnId="{D85CF875-9CB9-433A-97CA-C22060EC79F7}">
      <dgm:prSet/>
      <dgm:spPr/>
      <dgm:t>
        <a:bodyPr/>
        <a:lstStyle/>
        <a:p>
          <a:endParaRPr lang="en-DE"/>
        </a:p>
      </dgm:t>
    </dgm:pt>
    <dgm:pt modelId="{3274E57B-F7D4-4147-8688-E21F3CF8760D}" type="pres">
      <dgm:prSet presAssocID="{F572BFB9-9FCE-455D-9596-F1986589891B}" presName="cycle" presStyleCnt="0">
        <dgm:presLayoutVars>
          <dgm:dir/>
          <dgm:resizeHandles val="exact"/>
        </dgm:presLayoutVars>
      </dgm:prSet>
      <dgm:spPr/>
    </dgm:pt>
    <dgm:pt modelId="{5869BD5F-176E-4309-BAC5-B1ECFC325051}" type="pres">
      <dgm:prSet presAssocID="{ACAE5D4B-664B-4330-BDE4-29314DF36129}" presName="node" presStyleLbl="node1" presStyleIdx="0" presStyleCnt="4">
        <dgm:presLayoutVars>
          <dgm:bulletEnabled val="1"/>
        </dgm:presLayoutVars>
      </dgm:prSet>
      <dgm:spPr/>
    </dgm:pt>
    <dgm:pt modelId="{F2745569-726B-4F34-8457-BB5C1F908D39}" type="pres">
      <dgm:prSet presAssocID="{ACAE5D4B-664B-4330-BDE4-29314DF36129}" presName="spNode" presStyleCnt="0"/>
      <dgm:spPr/>
    </dgm:pt>
    <dgm:pt modelId="{51EA92B4-2995-48E4-8C1E-E68459A9B6DC}" type="pres">
      <dgm:prSet presAssocID="{C1CD3093-6ED6-4A6B-914D-13C48238173E}" presName="sibTrans" presStyleLbl="sibTrans1D1" presStyleIdx="0" presStyleCnt="4"/>
      <dgm:spPr/>
    </dgm:pt>
    <dgm:pt modelId="{0590CC90-A6DE-455A-B167-D089C83D1711}" type="pres">
      <dgm:prSet presAssocID="{EDF454A5-73B8-49EE-A693-BE0D1FCE94C7}" presName="node" presStyleLbl="node1" presStyleIdx="1" presStyleCnt="4" custScaleX="102355">
        <dgm:presLayoutVars>
          <dgm:bulletEnabled val="1"/>
        </dgm:presLayoutVars>
      </dgm:prSet>
      <dgm:spPr/>
    </dgm:pt>
    <dgm:pt modelId="{07A60366-B768-4771-851B-254E081358C1}" type="pres">
      <dgm:prSet presAssocID="{EDF454A5-73B8-49EE-A693-BE0D1FCE94C7}" presName="spNode" presStyleCnt="0"/>
      <dgm:spPr/>
    </dgm:pt>
    <dgm:pt modelId="{F650838D-1536-43E0-A320-067D92AA5A0A}" type="pres">
      <dgm:prSet presAssocID="{80813434-AF47-4F15-828E-5D59D18F451C}" presName="sibTrans" presStyleLbl="sibTrans1D1" presStyleIdx="1" presStyleCnt="4"/>
      <dgm:spPr/>
    </dgm:pt>
    <dgm:pt modelId="{3D232102-3781-4AA5-8C2E-ACEC7A32DA3F}" type="pres">
      <dgm:prSet presAssocID="{28C63711-F7B6-4927-B5EB-30D0D6BE3987}" presName="node" presStyleLbl="node1" presStyleIdx="2" presStyleCnt="4">
        <dgm:presLayoutVars>
          <dgm:bulletEnabled val="1"/>
        </dgm:presLayoutVars>
      </dgm:prSet>
      <dgm:spPr/>
    </dgm:pt>
    <dgm:pt modelId="{F1E5783D-200F-4831-BA1F-6C05CEC9BB68}" type="pres">
      <dgm:prSet presAssocID="{28C63711-F7B6-4927-B5EB-30D0D6BE3987}" presName="spNode" presStyleCnt="0"/>
      <dgm:spPr/>
    </dgm:pt>
    <dgm:pt modelId="{17EB32DB-389F-4F24-BF6A-34EF1E6F2A50}" type="pres">
      <dgm:prSet presAssocID="{0AA14DDF-D533-46ED-8D61-2F3FD0C0C01D}" presName="sibTrans" presStyleLbl="sibTrans1D1" presStyleIdx="2" presStyleCnt="4"/>
      <dgm:spPr/>
    </dgm:pt>
    <dgm:pt modelId="{6E61703B-0FC7-4E5D-8A2F-7896AE68327F}" type="pres">
      <dgm:prSet presAssocID="{9C556F17-FDEE-40AE-9CB2-2A39932E15AC}" presName="node" presStyleLbl="node1" presStyleIdx="3" presStyleCnt="4">
        <dgm:presLayoutVars>
          <dgm:bulletEnabled val="1"/>
        </dgm:presLayoutVars>
      </dgm:prSet>
      <dgm:spPr/>
    </dgm:pt>
    <dgm:pt modelId="{386417EC-9417-4E91-9FAF-8CA8045049E3}" type="pres">
      <dgm:prSet presAssocID="{9C556F17-FDEE-40AE-9CB2-2A39932E15AC}" presName="spNode" presStyleCnt="0"/>
      <dgm:spPr/>
    </dgm:pt>
    <dgm:pt modelId="{B8CDA149-9D13-49FA-BEA9-83D593C91D43}" type="pres">
      <dgm:prSet presAssocID="{4F2FA562-BC98-45DB-A528-51855828CCD0}" presName="sibTrans" presStyleLbl="sibTrans1D1" presStyleIdx="3" presStyleCnt="4"/>
      <dgm:spPr/>
    </dgm:pt>
  </dgm:ptLst>
  <dgm:cxnLst>
    <dgm:cxn modelId="{4C05D60B-CBA3-4972-8D3B-5D9644BE0507}" type="presOf" srcId="{EDF454A5-73B8-49EE-A693-BE0D1FCE94C7}" destId="{0590CC90-A6DE-455A-B167-D089C83D1711}" srcOrd="0" destOrd="0" presId="urn:microsoft.com/office/officeart/2005/8/layout/cycle5"/>
    <dgm:cxn modelId="{42063B14-96AC-48D6-B062-B3B9C4A02830}" type="presOf" srcId="{80813434-AF47-4F15-828E-5D59D18F451C}" destId="{F650838D-1536-43E0-A320-067D92AA5A0A}" srcOrd="0" destOrd="0" presId="urn:microsoft.com/office/officeart/2005/8/layout/cycle5"/>
    <dgm:cxn modelId="{58740B29-732A-495A-8226-135DE0B10ACB}" type="presOf" srcId="{C1CD3093-6ED6-4A6B-914D-13C48238173E}" destId="{51EA92B4-2995-48E4-8C1E-E68459A9B6DC}" srcOrd="0" destOrd="0" presId="urn:microsoft.com/office/officeart/2005/8/layout/cycle5"/>
    <dgm:cxn modelId="{73B7516B-C12C-4EA3-8A37-357D8DB21D1E}" type="presOf" srcId="{4F2FA562-BC98-45DB-A528-51855828CCD0}" destId="{B8CDA149-9D13-49FA-BEA9-83D593C91D43}" srcOrd="0" destOrd="0" presId="urn:microsoft.com/office/officeart/2005/8/layout/cycle5"/>
    <dgm:cxn modelId="{CCCCF175-88D0-4060-B34D-3705E481A021}" type="presOf" srcId="{0AA14DDF-D533-46ED-8D61-2F3FD0C0C01D}" destId="{17EB32DB-389F-4F24-BF6A-34EF1E6F2A50}" srcOrd="0" destOrd="0" presId="urn:microsoft.com/office/officeart/2005/8/layout/cycle5"/>
    <dgm:cxn modelId="{D85CF875-9CB9-433A-97CA-C22060EC79F7}" srcId="{F572BFB9-9FCE-455D-9596-F1986589891B}" destId="{9C556F17-FDEE-40AE-9CB2-2A39932E15AC}" srcOrd="3" destOrd="0" parTransId="{2361FC1F-DB2F-4A5C-9F06-728AC223DD5E}" sibTransId="{4F2FA562-BC98-45DB-A528-51855828CCD0}"/>
    <dgm:cxn modelId="{E95E3F78-EF39-41D7-A0C5-B24B9257B203}" srcId="{F572BFB9-9FCE-455D-9596-F1986589891B}" destId="{ACAE5D4B-664B-4330-BDE4-29314DF36129}" srcOrd="0" destOrd="0" parTransId="{EAF7C8AF-C404-487F-9895-11FCAE11FC75}" sibTransId="{C1CD3093-6ED6-4A6B-914D-13C48238173E}"/>
    <dgm:cxn modelId="{6BBD5FA3-C69F-4F89-A15A-A3E08E990E50}" type="presOf" srcId="{F572BFB9-9FCE-455D-9596-F1986589891B}" destId="{3274E57B-F7D4-4147-8688-E21F3CF8760D}" srcOrd="0" destOrd="0" presId="urn:microsoft.com/office/officeart/2005/8/layout/cycle5"/>
    <dgm:cxn modelId="{4B0CC8BD-BA20-42C9-A75D-0E0E895140C9}" type="presOf" srcId="{28C63711-F7B6-4927-B5EB-30D0D6BE3987}" destId="{3D232102-3781-4AA5-8C2E-ACEC7A32DA3F}" srcOrd="0" destOrd="0" presId="urn:microsoft.com/office/officeart/2005/8/layout/cycle5"/>
    <dgm:cxn modelId="{1E3F1CD0-C2BA-4470-839D-AE6DD5496B1E}" srcId="{F572BFB9-9FCE-455D-9596-F1986589891B}" destId="{28C63711-F7B6-4927-B5EB-30D0D6BE3987}" srcOrd="2" destOrd="0" parTransId="{BF588AF1-245D-4C6C-991D-E1B6E9B7B542}" sibTransId="{0AA14DDF-D533-46ED-8D61-2F3FD0C0C01D}"/>
    <dgm:cxn modelId="{F788DAE0-DAFB-444B-87DC-0C85A75AC551}" srcId="{F572BFB9-9FCE-455D-9596-F1986589891B}" destId="{EDF454A5-73B8-49EE-A693-BE0D1FCE94C7}" srcOrd="1" destOrd="0" parTransId="{A4F0B944-E1DD-46FF-A0E3-FC5CC583B389}" sibTransId="{80813434-AF47-4F15-828E-5D59D18F451C}"/>
    <dgm:cxn modelId="{955023E4-E16B-4C4D-9D4F-C667CAB179A4}" type="presOf" srcId="{9C556F17-FDEE-40AE-9CB2-2A39932E15AC}" destId="{6E61703B-0FC7-4E5D-8A2F-7896AE68327F}" srcOrd="0" destOrd="0" presId="urn:microsoft.com/office/officeart/2005/8/layout/cycle5"/>
    <dgm:cxn modelId="{19E7BDFC-68E5-4CD1-B6BE-8CEDFE4B036B}" type="presOf" srcId="{ACAE5D4B-664B-4330-BDE4-29314DF36129}" destId="{5869BD5F-176E-4309-BAC5-B1ECFC325051}" srcOrd="0" destOrd="0" presId="urn:microsoft.com/office/officeart/2005/8/layout/cycle5"/>
    <dgm:cxn modelId="{426D1AA5-CD53-482E-8111-46FE9A5E9167}" type="presParOf" srcId="{3274E57B-F7D4-4147-8688-E21F3CF8760D}" destId="{5869BD5F-176E-4309-BAC5-B1ECFC325051}" srcOrd="0" destOrd="0" presId="urn:microsoft.com/office/officeart/2005/8/layout/cycle5"/>
    <dgm:cxn modelId="{B3AD2BC6-5153-4A3F-8327-6AADC4F7CF44}" type="presParOf" srcId="{3274E57B-F7D4-4147-8688-E21F3CF8760D}" destId="{F2745569-726B-4F34-8457-BB5C1F908D39}" srcOrd="1" destOrd="0" presId="urn:microsoft.com/office/officeart/2005/8/layout/cycle5"/>
    <dgm:cxn modelId="{02C52B51-E5EF-44F1-9EC7-DC56CA52EBCF}" type="presParOf" srcId="{3274E57B-F7D4-4147-8688-E21F3CF8760D}" destId="{51EA92B4-2995-48E4-8C1E-E68459A9B6DC}" srcOrd="2" destOrd="0" presId="urn:microsoft.com/office/officeart/2005/8/layout/cycle5"/>
    <dgm:cxn modelId="{DD22541E-FDA4-4CF9-81A3-FC1B0DBAC3F4}" type="presParOf" srcId="{3274E57B-F7D4-4147-8688-E21F3CF8760D}" destId="{0590CC90-A6DE-455A-B167-D089C83D1711}" srcOrd="3" destOrd="0" presId="urn:microsoft.com/office/officeart/2005/8/layout/cycle5"/>
    <dgm:cxn modelId="{A615DF0D-19C2-4FA6-BD5F-1F33B3076AED}" type="presParOf" srcId="{3274E57B-F7D4-4147-8688-E21F3CF8760D}" destId="{07A60366-B768-4771-851B-254E081358C1}" srcOrd="4" destOrd="0" presId="urn:microsoft.com/office/officeart/2005/8/layout/cycle5"/>
    <dgm:cxn modelId="{003B9AD6-6D92-4435-9546-18BD48EC9B39}" type="presParOf" srcId="{3274E57B-F7D4-4147-8688-E21F3CF8760D}" destId="{F650838D-1536-43E0-A320-067D92AA5A0A}" srcOrd="5" destOrd="0" presId="urn:microsoft.com/office/officeart/2005/8/layout/cycle5"/>
    <dgm:cxn modelId="{7C42B490-AFAE-4498-A1CC-D9330795F698}" type="presParOf" srcId="{3274E57B-F7D4-4147-8688-E21F3CF8760D}" destId="{3D232102-3781-4AA5-8C2E-ACEC7A32DA3F}" srcOrd="6" destOrd="0" presId="urn:microsoft.com/office/officeart/2005/8/layout/cycle5"/>
    <dgm:cxn modelId="{68AB8C66-9735-4A41-BF76-F7528CFD9FE8}" type="presParOf" srcId="{3274E57B-F7D4-4147-8688-E21F3CF8760D}" destId="{F1E5783D-200F-4831-BA1F-6C05CEC9BB68}" srcOrd="7" destOrd="0" presId="urn:microsoft.com/office/officeart/2005/8/layout/cycle5"/>
    <dgm:cxn modelId="{F5A2230F-F2E9-413F-8606-7907BDC265D2}" type="presParOf" srcId="{3274E57B-F7D4-4147-8688-E21F3CF8760D}" destId="{17EB32DB-389F-4F24-BF6A-34EF1E6F2A50}" srcOrd="8" destOrd="0" presId="urn:microsoft.com/office/officeart/2005/8/layout/cycle5"/>
    <dgm:cxn modelId="{E2A3AD4B-8342-49B7-BA7B-45B872CECCCF}" type="presParOf" srcId="{3274E57B-F7D4-4147-8688-E21F3CF8760D}" destId="{6E61703B-0FC7-4E5D-8A2F-7896AE68327F}" srcOrd="9" destOrd="0" presId="urn:microsoft.com/office/officeart/2005/8/layout/cycle5"/>
    <dgm:cxn modelId="{281863CC-1FA2-4DC6-9E99-284F10B97A43}" type="presParOf" srcId="{3274E57B-F7D4-4147-8688-E21F3CF8760D}" destId="{386417EC-9417-4E91-9FAF-8CA8045049E3}" srcOrd="10" destOrd="0" presId="urn:microsoft.com/office/officeart/2005/8/layout/cycle5"/>
    <dgm:cxn modelId="{13D3A08B-9F77-420D-BEF8-DC514290D595}" type="presParOf" srcId="{3274E57B-F7D4-4147-8688-E21F3CF8760D}" destId="{B8CDA149-9D13-49FA-BEA9-83D593C91D43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69BD5F-176E-4309-BAC5-B1ECFC325051}">
      <dsp:nvSpPr>
        <dsp:cNvPr id="0" name=""/>
        <dsp:cNvSpPr/>
      </dsp:nvSpPr>
      <dsp:spPr>
        <a:xfrm>
          <a:off x="2557699" y="889"/>
          <a:ext cx="1195126" cy="776832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apply equations of motion</a:t>
          </a:r>
          <a:endParaRPr lang="en-DE" sz="1100" kern="1200" dirty="0"/>
        </a:p>
      </dsp:txBody>
      <dsp:txXfrm>
        <a:off x="2595621" y="38811"/>
        <a:ext cx="1119282" cy="700988"/>
      </dsp:txXfrm>
    </dsp:sp>
    <dsp:sp modelId="{51EA92B4-2995-48E4-8C1E-E68459A9B6DC}">
      <dsp:nvSpPr>
        <dsp:cNvPr id="0" name=""/>
        <dsp:cNvSpPr/>
      </dsp:nvSpPr>
      <dsp:spPr>
        <a:xfrm>
          <a:off x="1870361" y="389306"/>
          <a:ext cx="2569802" cy="2569802"/>
        </a:xfrm>
        <a:custGeom>
          <a:avLst/>
          <a:gdLst/>
          <a:ahLst/>
          <a:cxnLst/>
          <a:rect l="0" t="0" r="0" b="0"/>
          <a:pathLst>
            <a:path>
              <a:moveTo>
                <a:pt x="2047885" y="251060"/>
              </a:moveTo>
              <a:arcTo wR="1284901" hR="1284901" stAng="18385659" swAng="1635829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90CC90-A6DE-455A-B167-D089C83D1711}">
      <dsp:nvSpPr>
        <dsp:cNvPr id="0" name=""/>
        <dsp:cNvSpPr/>
      </dsp:nvSpPr>
      <dsp:spPr>
        <a:xfrm>
          <a:off x="3828528" y="1285791"/>
          <a:ext cx="1223272" cy="776832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deposit charge density and current on the grid</a:t>
          </a:r>
          <a:endParaRPr lang="en-DE" sz="1100" kern="1200" dirty="0"/>
        </a:p>
      </dsp:txBody>
      <dsp:txXfrm>
        <a:off x="3866450" y="1323713"/>
        <a:ext cx="1147428" cy="700988"/>
      </dsp:txXfrm>
    </dsp:sp>
    <dsp:sp modelId="{F650838D-1536-43E0-A320-067D92AA5A0A}">
      <dsp:nvSpPr>
        <dsp:cNvPr id="0" name=""/>
        <dsp:cNvSpPr/>
      </dsp:nvSpPr>
      <dsp:spPr>
        <a:xfrm>
          <a:off x="1870361" y="389306"/>
          <a:ext cx="2569802" cy="2569802"/>
        </a:xfrm>
        <a:custGeom>
          <a:avLst/>
          <a:gdLst/>
          <a:ahLst/>
          <a:cxnLst/>
          <a:rect l="0" t="0" r="0" b="0"/>
          <a:pathLst>
            <a:path>
              <a:moveTo>
                <a:pt x="2436713" y="1854375"/>
              </a:moveTo>
              <a:arcTo wR="1284901" hR="1284901" stAng="1578512" swAng="1635829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232102-3781-4AA5-8C2E-ACEC7A32DA3F}">
      <dsp:nvSpPr>
        <dsp:cNvPr id="0" name=""/>
        <dsp:cNvSpPr/>
      </dsp:nvSpPr>
      <dsp:spPr>
        <a:xfrm>
          <a:off x="2557699" y="2570692"/>
          <a:ext cx="1195126" cy="776832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apply Maxwell’s equations</a:t>
          </a:r>
          <a:endParaRPr lang="en-DE" sz="1100" kern="1200" dirty="0"/>
        </a:p>
      </dsp:txBody>
      <dsp:txXfrm>
        <a:off x="2595621" y="2608614"/>
        <a:ext cx="1119282" cy="700988"/>
      </dsp:txXfrm>
    </dsp:sp>
    <dsp:sp modelId="{17EB32DB-389F-4F24-BF6A-34EF1E6F2A50}">
      <dsp:nvSpPr>
        <dsp:cNvPr id="0" name=""/>
        <dsp:cNvSpPr/>
      </dsp:nvSpPr>
      <dsp:spPr>
        <a:xfrm>
          <a:off x="1870361" y="389306"/>
          <a:ext cx="2569802" cy="2569802"/>
        </a:xfrm>
        <a:custGeom>
          <a:avLst/>
          <a:gdLst/>
          <a:ahLst/>
          <a:cxnLst/>
          <a:rect l="0" t="0" r="0" b="0"/>
          <a:pathLst>
            <a:path>
              <a:moveTo>
                <a:pt x="521917" y="2318742"/>
              </a:moveTo>
              <a:arcTo wR="1284901" hR="1284901" stAng="7585659" swAng="1635829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61703B-0FC7-4E5D-8A2F-7896AE68327F}">
      <dsp:nvSpPr>
        <dsp:cNvPr id="0" name=""/>
        <dsp:cNvSpPr/>
      </dsp:nvSpPr>
      <dsp:spPr>
        <a:xfrm>
          <a:off x="1272798" y="1285791"/>
          <a:ext cx="1195126" cy="776832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interpolate fields to particle positions</a:t>
          </a:r>
          <a:endParaRPr lang="en-DE" sz="1100" kern="1200" dirty="0"/>
        </a:p>
      </dsp:txBody>
      <dsp:txXfrm>
        <a:off x="1310720" y="1323713"/>
        <a:ext cx="1119282" cy="700988"/>
      </dsp:txXfrm>
    </dsp:sp>
    <dsp:sp modelId="{B8CDA149-9D13-49FA-BEA9-83D593C91D43}">
      <dsp:nvSpPr>
        <dsp:cNvPr id="0" name=""/>
        <dsp:cNvSpPr/>
      </dsp:nvSpPr>
      <dsp:spPr>
        <a:xfrm>
          <a:off x="1870361" y="389306"/>
          <a:ext cx="2569802" cy="2569802"/>
        </a:xfrm>
        <a:custGeom>
          <a:avLst/>
          <a:gdLst/>
          <a:ahLst/>
          <a:cxnLst/>
          <a:rect l="0" t="0" r="0" b="0"/>
          <a:pathLst>
            <a:path>
              <a:moveTo>
                <a:pt x="133089" y="715427"/>
              </a:moveTo>
              <a:arcTo wR="1284901" hR="1284901" stAng="12378512" swAng="1635829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86C5F-610F-46C1-9945-108284693152}" type="datetimeFigureOut">
              <a:rPr lang="x-none" smtClean="0"/>
              <a:pPr/>
              <a:t>29/04/2021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0A6824-F62B-4957-B1A0-1B0AF2D389A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67439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order</a:t>
            </a:r>
            <a:r>
              <a:rPr lang="en-US" baseline="0" dirty="0"/>
              <a:t> to reach 209 GeV collision energy at LEP, 3% of energy was lost each turn! In comparison, today protons at LHC loose 10e-7%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A6824-F62B-4957-B1A0-1B0AF2D389A7}" type="slidenum">
              <a:rPr lang="x-none" smtClean="0"/>
              <a:pPr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65237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A6824-F62B-4957-B1A0-1B0AF2D389A7}" type="slidenum">
              <a:rPr lang="x-none" smtClean="0"/>
              <a:pPr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2390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41254" y="6412071"/>
            <a:ext cx="2866037" cy="365125"/>
          </a:xfrm>
        </p:spPr>
        <p:txBody>
          <a:bodyPr/>
          <a:lstStyle>
            <a:lvl1pPr>
              <a:defRPr/>
            </a:lvl1pPr>
          </a:lstStyle>
          <a:p>
            <a:fld id="{9D328939-28AF-4A17-A34D-5117BCCD45C7}" type="datetime8">
              <a:rPr lang="en-DE" smtClean="0"/>
              <a:t>04/29/2021 12:12</a:t>
            </a:fld>
            <a:endParaRPr lang="x-non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P I Morales Guzmán | J Pucek | AWAKE | IMPRS Seminar</a:t>
            </a:r>
            <a:endParaRPr lang="x-non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‹#›</a:t>
            </a:fld>
            <a:endParaRPr lang="x-none"/>
          </a:p>
        </p:txBody>
      </p:sp>
      <p:pic>
        <p:nvPicPr>
          <p:cNvPr id="7" name="Imagen 4">
            <a:extLst>
              <a:ext uri="{FF2B5EF4-FFF2-40B4-BE49-F238E27FC236}">
                <a16:creationId xmlns:a16="http://schemas.microsoft.com/office/drawing/2014/main" id="{FBA0AFE9-D793-4981-B0ED-C289044CD3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7246" y="94824"/>
            <a:ext cx="953108" cy="659450"/>
          </a:xfrm>
          <a:prstGeom prst="rect">
            <a:avLst/>
          </a:prstGeom>
        </p:spPr>
      </p:pic>
      <p:pic>
        <p:nvPicPr>
          <p:cNvPr id="8" name="Imagen 5">
            <a:extLst>
              <a:ext uri="{FF2B5EF4-FFF2-40B4-BE49-F238E27FC236}">
                <a16:creationId xmlns:a16="http://schemas.microsoft.com/office/drawing/2014/main" id="{2C627100-5D7C-4113-9700-1EA8DADD56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664" y="138040"/>
            <a:ext cx="1167342" cy="659580"/>
          </a:xfrm>
          <a:prstGeom prst="rect">
            <a:avLst/>
          </a:prstGeom>
        </p:spPr>
      </p:pic>
      <p:pic>
        <p:nvPicPr>
          <p:cNvPr id="10" name="Imagen 7">
            <a:extLst>
              <a:ext uri="{FF2B5EF4-FFF2-40B4-BE49-F238E27FC236}">
                <a16:creationId xmlns:a16="http://schemas.microsoft.com/office/drawing/2014/main" id="{0A155606-7264-4788-8ECF-DA65790636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910" y="-59378"/>
            <a:ext cx="1634868" cy="93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17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9F436-E2A5-4C06-AFED-77DDD0B81741}" type="datetime8">
              <a:rPr lang="en-DE" smtClean="0"/>
              <a:t>04/29/2021 12:12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P I Morales Guzmán | J Pucek | AWAKE | IMPRS Seminar</a:t>
            </a:r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0478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CAD60-2FAC-4D98-BE62-E4BC75E564C7}" type="datetime8">
              <a:rPr lang="en-DE" smtClean="0"/>
              <a:t>04/29/2021 12:12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P I Morales Guzmán | J Pucek | AWAKE | IMPRS Seminar</a:t>
            </a:r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48619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41255" y="6412071"/>
            <a:ext cx="2807314" cy="365125"/>
          </a:xfrm>
        </p:spPr>
        <p:txBody>
          <a:bodyPr/>
          <a:lstStyle/>
          <a:p>
            <a:fld id="{4CD9AAA1-9328-4DB2-80BF-4F6E71CC05A7}" type="datetime8">
              <a:rPr lang="en-DE" smtClean="0"/>
              <a:t>04/29/2021 12:12</a:t>
            </a:fld>
            <a:endParaRPr lang="x-non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P I Morales Guzmán | J Pucek | AWAKE | IMPRS Seminar</a:t>
            </a:r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8886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41254" y="6412071"/>
            <a:ext cx="2866037" cy="365125"/>
          </a:xfrm>
        </p:spPr>
        <p:txBody>
          <a:bodyPr/>
          <a:lstStyle/>
          <a:p>
            <a:fld id="{C01F6EC8-51A8-4365-956A-67AD9BCA980D}" type="datetime8">
              <a:rPr lang="en-DE" smtClean="0"/>
              <a:t>04/29/2021 12:12</a:t>
            </a:fld>
            <a:endParaRPr lang="x-non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P I Morales Guzmán | J Pucek | AWAKE | IMPRS Seminar</a:t>
            </a:r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71878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B3E7D-7D44-482B-B815-BEA4E7B4A8EF}" type="datetime8">
              <a:rPr lang="en-DE" smtClean="0"/>
              <a:t>04/29/2021 12:12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P I Morales Guzmán | J Pucek | AWAKE | IMPRS Seminar</a:t>
            </a:r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40052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66614-9C37-4808-9E77-4113853E2B5E}" type="datetime8">
              <a:rPr lang="en-DE" smtClean="0"/>
              <a:t>04/29/2021 12:12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P I Morales Guzmán | J Pucek | AWAKE | IMPRS Seminar</a:t>
            </a:r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65173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6B78-5588-4417-845E-66283A9E251E}" type="datetime8">
              <a:rPr lang="en-DE" smtClean="0"/>
              <a:t>04/29/2021 12:12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P I Morales Guzmán | J Pucek | AWAKE | IMPRS Seminar</a:t>
            </a:r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24281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1E4DE-8795-4431-823B-106B0881B170}" type="datetime8">
              <a:rPr lang="en-DE" smtClean="0"/>
              <a:t>04/29/2021 12:12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P I Morales Guzmán | J Pucek | AWAKE | IMPRS Seminar</a:t>
            </a:r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39439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7E745-BBBB-4D28-8EA2-6306E96642F0}" type="datetime8">
              <a:rPr lang="en-DE" smtClean="0"/>
              <a:t>04/29/2021 12:12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P I Morales Guzmán | J Pucek | AWAKE | IMPRS Seminar</a:t>
            </a:r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39984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0845-7014-4BA5-B8E0-DE617C4A2B1E}" type="datetime8">
              <a:rPr lang="en-DE" smtClean="0"/>
              <a:t>04/29/2021 12:12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P I Morales Guzmán | J Pucek | AWAKE | IMPRS Seminar</a:t>
            </a:r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80978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9243" y="122171"/>
            <a:ext cx="9871136" cy="717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117406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1255" y="64120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D4A82-069D-4373-9556-02E330F60ABB}" type="datetime8">
              <a:rPr lang="en-DE" smtClean="0"/>
              <a:t>04/29/2021 12:12</a:t>
            </a:fld>
            <a:endParaRPr lang="x-non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4898" y="643820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P I Morales Guzmán | J Pucek | AWAKE | IMPRS Seminar</a:t>
            </a:r>
            <a:endParaRPr lang="x-non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3644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2A922-28AE-46D3-B41A-D5688C0ADA0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1478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155CC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rgbClr val="1155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150.png"/><Relationship Id="rId4" Type="http://schemas.openxmlformats.org/officeDocument/2006/relationships/image" Target="../media/image1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my.matterport.com/show/?m=21e5ne2M9TV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55.png"/><Relationship Id="rId7" Type="http://schemas.openxmlformats.org/officeDocument/2006/relationships/image" Target="../media/image10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0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13" Type="http://schemas.openxmlformats.org/officeDocument/2006/relationships/image" Target="../media/image61.png"/><Relationship Id="rId18" Type="http://schemas.openxmlformats.org/officeDocument/2006/relationships/image" Target="../media/image111.png"/><Relationship Id="rId3" Type="http://schemas.openxmlformats.org/officeDocument/2006/relationships/diagramLayout" Target="../diagrams/layout1.xml"/><Relationship Id="rId21" Type="http://schemas.openxmlformats.org/officeDocument/2006/relationships/image" Target="../media/image14.png"/><Relationship Id="rId7" Type="http://schemas.openxmlformats.org/officeDocument/2006/relationships/diagramData" Target="../diagrams/data2.xml"/><Relationship Id="rId12" Type="http://schemas.openxmlformats.org/officeDocument/2006/relationships/image" Target="../media/image50.png"/><Relationship Id="rId17" Type="http://schemas.openxmlformats.org/officeDocument/2006/relationships/image" Target="../media/image101.png"/><Relationship Id="rId25" Type="http://schemas.openxmlformats.org/officeDocument/2006/relationships/image" Target="../media/image18.png"/><Relationship Id="rId2" Type="http://schemas.openxmlformats.org/officeDocument/2006/relationships/diagramData" Target="../diagrams/data1.xml"/><Relationship Id="rId16" Type="http://schemas.openxmlformats.org/officeDocument/2006/relationships/image" Target="../media/image9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openxmlformats.org/officeDocument/2006/relationships/image" Target="../media/image40.png"/><Relationship Id="rId24" Type="http://schemas.openxmlformats.org/officeDocument/2006/relationships/image" Target="../media/image17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81.png"/><Relationship Id="rId23" Type="http://schemas.openxmlformats.org/officeDocument/2006/relationships/image" Target="../media/image16.png"/><Relationship Id="rId10" Type="http://schemas.openxmlformats.org/officeDocument/2006/relationships/diagramColors" Target="../diagrams/colors10.xml"/><Relationship Id="rId19" Type="http://schemas.openxmlformats.org/officeDocument/2006/relationships/image" Target="../media/image121.png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10.xml"/><Relationship Id="rId14" Type="http://schemas.openxmlformats.org/officeDocument/2006/relationships/image" Target="../media/image71.png"/><Relationship Id="rId2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AF033-7525-40C4-9500-D135BEA796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063030"/>
          </a:xfrm>
        </p:spPr>
        <p:txBody>
          <a:bodyPr>
            <a:normAutofit/>
          </a:bodyPr>
          <a:lstStyle/>
          <a:p>
            <a:r>
              <a:rPr lang="en-GB" sz="4000"/>
              <a:t>Advanced Proton Driven Plasma Wakefield Acceleration Experiment (AWAKE)</a:t>
            </a:r>
            <a:endParaRPr lang="x-none" sz="40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BC33D3-8941-4DAD-9CC3-CF5C0C13A6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417763"/>
          </a:xfrm>
        </p:spPr>
        <p:txBody>
          <a:bodyPr>
            <a:normAutofit/>
          </a:bodyPr>
          <a:lstStyle/>
          <a:p>
            <a:r>
              <a:rPr lang="en-GB" dirty="0"/>
              <a:t>Jan Pucek </a:t>
            </a:r>
          </a:p>
          <a:p>
            <a:r>
              <a:rPr lang="en-GB" dirty="0"/>
              <a:t>Pablo I. Morales Guzman</a:t>
            </a:r>
          </a:p>
          <a:p>
            <a:r>
              <a:rPr lang="en-GB" sz="1800" dirty="0"/>
              <a:t>Max Planck Institute for Physics, Munich, Germany</a:t>
            </a:r>
          </a:p>
          <a:p>
            <a:r>
              <a:rPr lang="en-GB" dirty="0"/>
              <a:t>IMPRS Seminar Series</a:t>
            </a:r>
          </a:p>
          <a:p>
            <a:r>
              <a:rPr lang="en-GB" sz="1500" dirty="0"/>
              <a:t>29</a:t>
            </a:r>
            <a:r>
              <a:rPr lang="en-GB" sz="1500" baseline="30000" dirty="0"/>
              <a:t>th</a:t>
            </a:r>
            <a:r>
              <a:rPr lang="en-GB" sz="1500" dirty="0"/>
              <a:t> April 2021</a:t>
            </a:r>
          </a:p>
          <a:p>
            <a:r>
              <a:rPr lang="en-GB" sz="1500" dirty="0"/>
              <a:t>jan.pucek@cern.ch | pmorales@mpp.mpg.de </a:t>
            </a:r>
          </a:p>
        </p:txBody>
      </p:sp>
    </p:spTree>
    <p:extLst>
      <p:ext uri="{BB962C8B-B14F-4D97-AF65-F5344CB8AC3E}">
        <p14:creationId xmlns:p14="http://schemas.microsoft.com/office/powerpoint/2010/main" val="849297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09DBF-0349-4518-886E-4D0F71C87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Osiris at AWAKE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66645B-255B-474B-9CF2-CA3418BB4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 I Morales Guzmán | J Pucek | AWAKE | IMPRS Seminar</a:t>
            </a:r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DF01FA-13DD-4E26-AB6B-CB84A7217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10</a:t>
            </a:fld>
            <a:endParaRPr lang="x-none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2E1CCD2-B58D-42F8-AF0C-7A24559248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1058" y="940038"/>
            <a:ext cx="9549884" cy="536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87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6873D8D-6E36-4212-873A-AF8866063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Self-modulation</a:t>
            </a:r>
            <a:endParaRPr lang="en-D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8095AA-84E5-4AF5-BF3D-CC70DC92AF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genius idea behind AWAKE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89E9F-5EC2-4D5D-8A4B-54667B4FD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 I Morales Guzmán | J Pucek | AWAKE | IMPRS Seminar</a:t>
            </a:r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C7339E-8E83-40BC-907E-3ADF70C6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11</a:t>
            </a:fld>
            <a:endParaRPr lang="x-non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FE5681-4532-4544-8693-E7303F4F6583}"/>
              </a:ext>
            </a:extLst>
          </p:cNvPr>
          <p:cNvSpPr/>
          <p:nvPr/>
        </p:nvSpPr>
        <p:spPr>
          <a:xfrm>
            <a:off x="952085" y="5093335"/>
            <a:ext cx="102878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/>
              <a:t>[*] </a:t>
            </a:r>
            <a:r>
              <a:rPr lang="en-GB" sz="1000" dirty="0" err="1"/>
              <a:t>N.Kumar</a:t>
            </a:r>
            <a:r>
              <a:rPr lang="en-GB" sz="1000" dirty="0"/>
              <a:t> et al (2010) Phys. Rev. Lett. 104, 255003</a:t>
            </a:r>
            <a:endParaRPr lang="en-DE" sz="1000" dirty="0"/>
          </a:p>
        </p:txBody>
      </p:sp>
    </p:spTree>
    <p:extLst>
      <p:ext uri="{BB962C8B-B14F-4D97-AF65-F5344CB8AC3E}">
        <p14:creationId xmlns:p14="http://schemas.microsoft.com/office/powerpoint/2010/main" val="3639654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FEE24-1022-4D46-AC87-FAE8DB33A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Wakefields</a:t>
            </a:r>
            <a:r>
              <a:rPr lang="en-GB" dirty="0"/>
              <a:t> driven by a proton bunch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714EAF-0DCF-42AD-86DF-0665BE3D3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 I Morales Guzmán | J Pucek | AWAKE | IMPRS Seminar</a:t>
            </a:r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086320-E2EA-4147-9C5E-A8178CBC0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12</a:t>
            </a:fld>
            <a:endParaRPr lang="x-none"/>
          </a:p>
        </p:txBody>
      </p: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0BD18145-C492-45D2-9706-3C2747C84776}"/>
              </a:ext>
            </a:extLst>
          </p:cNvPr>
          <p:cNvGrpSpPr/>
          <p:nvPr/>
        </p:nvGrpSpPr>
        <p:grpSpPr>
          <a:xfrm>
            <a:off x="1043942" y="838461"/>
            <a:ext cx="10104115" cy="4391220"/>
            <a:chOff x="1047836" y="918044"/>
            <a:chExt cx="10104115" cy="4391220"/>
          </a:xfrm>
        </p:grpSpPr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A6F1A3F9-8B77-48CA-942B-75DEF4316A3B}"/>
                </a:ext>
              </a:extLst>
            </p:cNvPr>
            <p:cNvGrpSpPr/>
            <p:nvPr/>
          </p:nvGrpSpPr>
          <p:grpSpPr>
            <a:xfrm>
              <a:off x="1047836" y="2124816"/>
              <a:ext cx="9616904" cy="2292530"/>
              <a:chOff x="1815541" y="2274580"/>
              <a:chExt cx="8717299" cy="2031533"/>
            </a:xfrm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715D1E84-E65E-4392-B4AC-451B27E3CCC9}"/>
                  </a:ext>
                </a:extLst>
              </p:cNvPr>
              <p:cNvSpPr/>
              <p:nvPr/>
            </p:nvSpPr>
            <p:spPr>
              <a:xfrm>
                <a:off x="1853390" y="2566628"/>
                <a:ext cx="8258217" cy="1607913"/>
              </a:xfrm>
              <a:prstGeom prst="rect">
                <a:avLst/>
              </a:prstGeom>
              <a:solidFill>
                <a:srgbClr val="ED7D31">
                  <a:alpha val="10196"/>
                </a:srgb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bg2">
                        <a:lumMod val="75000"/>
                      </a:schemeClr>
                    </a:solidFill>
                  </a:rPr>
                  <a:t>+ + + + + + + + + + + + + + + + + + + + + + + + + + + + + + + + + + + + + + + + + + + + + + + + </a:t>
                </a:r>
                <a:endParaRPr lang="en-DE" dirty="0">
                  <a:solidFill>
                    <a:schemeClr val="bg2">
                      <a:lumMod val="75000"/>
                    </a:schemeClr>
                  </a:solidFill>
                </a:endParaRPr>
              </a:p>
              <a:p>
                <a:pPr algn="ctr"/>
                <a:r>
                  <a:rPr lang="en-GB" dirty="0">
                    <a:solidFill>
                      <a:schemeClr val="bg2">
                        <a:lumMod val="75000"/>
                      </a:schemeClr>
                    </a:solidFill>
                  </a:rPr>
                  <a:t>+ + + + + + + + + + + + + + + + + + + + + + + + + + + + + + + + + + + + + + + + + + + + + + + + </a:t>
                </a:r>
                <a:endParaRPr lang="en-DE" dirty="0">
                  <a:solidFill>
                    <a:schemeClr val="bg2">
                      <a:lumMod val="75000"/>
                    </a:schemeClr>
                  </a:solidFill>
                </a:endParaRPr>
              </a:p>
              <a:p>
                <a:pPr algn="ctr"/>
                <a:r>
                  <a:rPr lang="en-GB" dirty="0">
                    <a:solidFill>
                      <a:schemeClr val="bg2">
                        <a:lumMod val="75000"/>
                      </a:schemeClr>
                    </a:solidFill>
                  </a:rPr>
                  <a:t>+ + + + + + + + + + + + + + + + + + + + + + + + + + + + + + + + + + + + + + + + + + + + + + + + </a:t>
                </a:r>
                <a:endParaRPr lang="en-DE" dirty="0">
                  <a:solidFill>
                    <a:schemeClr val="bg2">
                      <a:lumMod val="75000"/>
                    </a:schemeClr>
                  </a:solidFill>
                </a:endParaRPr>
              </a:p>
              <a:p>
                <a:pPr algn="ctr"/>
                <a:r>
                  <a:rPr lang="en-GB" dirty="0">
                    <a:solidFill>
                      <a:schemeClr val="bg2">
                        <a:lumMod val="75000"/>
                      </a:schemeClr>
                    </a:solidFill>
                  </a:rPr>
                  <a:t>+ + + + + + + + + + + + + + + + + + + + + + + + + + + + + + + + + + + + + + + + + + + + + + + + </a:t>
                </a:r>
                <a:endParaRPr lang="en-DE" dirty="0">
                  <a:solidFill>
                    <a:schemeClr val="bg2">
                      <a:lumMod val="75000"/>
                    </a:schemeClr>
                  </a:solidFill>
                </a:endParaRPr>
              </a:p>
              <a:p>
                <a:pPr algn="ctr"/>
                <a:r>
                  <a:rPr lang="en-GB" dirty="0">
                    <a:solidFill>
                      <a:schemeClr val="bg2">
                        <a:lumMod val="75000"/>
                      </a:schemeClr>
                    </a:solidFill>
                  </a:rPr>
                  <a:t>+ + + + + + + + + + + + + + + + + + + + + + + + + + + + + + + + + + + + + + + + + + + + + + + + </a:t>
                </a:r>
                <a:endParaRPr lang="en-DE" dirty="0">
                  <a:solidFill>
                    <a:schemeClr val="bg2">
                      <a:lumMod val="75000"/>
                    </a:schemeClr>
                  </a:solidFill>
                </a:endParaRPr>
              </a:p>
              <a:p>
                <a:pPr algn="ctr"/>
                <a:r>
                  <a:rPr lang="en-GB" dirty="0">
                    <a:solidFill>
                      <a:schemeClr val="bg2">
                        <a:lumMod val="75000"/>
                      </a:schemeClr>
                    </a:solidFill>
                  </a:rPr>
                  <a:t>+ + + + + + + + + + + + + + + + + + + + + + + + + + + + + + + + + + + + + + + + + + + + + + + + </a:t>
                </a:r>
                <a:endParaRPr lang="en-DE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7661947-05D6-42D8-AE27-AA9EE934C8F0}"/>
                  </a:ext>
                </a:extLst>
              </p:cNvPr>
              <p:cNvSpPr/>
              <p:nvPr/>
            </p:nvSpPr>
            <p:spPr>
              <a:xfrm>
                <a:off x="8441047" y="2852009"/>
                <a:ext cx="735887" cy="958434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4DB553DA-022B-47BF-835E-BDAAFFD4604B}"/>
                  </a:ext>
                </a:extLst>
              </p:cNvPr>
              <p:cNvSpPr/>
              <p:nvPr/>
            </p:nvSpPr>
            <p:spPr>
              <a:xfrm>
                <a:off x="8839867" y="2274580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C64E4653-4B9D-40DA-B4BB-6A17CEF29227}"/>
                  </a:ext>
                </a:extLst>
              </p:cNvPr>
              <p:cNvSpPr/>
              <p:nvPr/>
            </p:nvSpPr>
            <p:spPr>
              <a:xfrm>
                <a:off x="8839866" y="2558851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370C1C8-7CC0-499B-90E5-A02F2C98AFAB}"/>
                  </a:ext>
                </a:extLst>
              </p:cNvPr>
              <p:cNvSpPr/>
              <p:nvPr/>
            </p:nvSpPr>
            <p:spPr>
              <a:xfrm>
                <a:off x="8848333" y="3909902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6289E974-6686-4D18-BC26-C73F77956FB4}"/>
                  </a:ext>
                </a:extLst>
              </p:cNvPr>
              <p:cNvSpPr/>
              <p:nvPr/>
            </p:nvSpPr>
            <p:spPr>
              <a:xfrm>
                <a:off x="8411415" y="4065478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B5CF4421-3E95-4F00-BABD-87F305FE0A06}"/>
                  </a:ext>
                </a:extLst>
              </p:cNvPr>
              <p:cNvSpPr/>
              <p:nvPr/>
            </p:nvSpPr>
            <p:spPr>
              <a:xfrm>
                <a:off x="8848333" y="4128313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F5AF5860-A804-4AFB-8759-E3E52BF52479}"/>
                  </a:ext>
                </a:extLst>
              </p:cNvPr>
              <p:cNvSpPr/>
              <p:nvPr/>
            </p:nvSpPr>
            <p:spPr>
              <a:xfrm>
                <a:off x="8277177" y="2779059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5B8BE4E-B422-4696-BD51-23698C5EE421}"/>
                  </a:ext>
                </a:extLst>
              </p:cNvPr>
              <p:cNvSpPr/>
              <p:nvPr/>
            </p:nvSpPr>
            <p:spPr>
              <a:xfrm>
                <a:off x="7998650" y="2622722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DD17F79-5D11-473E-985C-5C5CECCC61FA}"/>
                  </a:ext>
                </a:extLst>
              </p:cNvPr>
              <p:cNvSpPr/>
              <p:nvPr/>
            </p:nvSpPr>
            <p:spPr>
              <a:xfrm>
                <a:off x="8277176" y="3716027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F4C5A21C-8050-4344-BE7D-5D12B430AF04}"/>
                  </a:ext>
                </a:extLst>
              </p:cNvPr>
              <p:cNvSpPr/>
              <p:nvPr/>
            </p:nvSpPr>
            <p:spPr>
              <a:xfrm>
                <a:off x="7857561" y="2767611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2A0EF66-9499-4C24-AD0C-87ABA7542ADE}"/>
                  </a:ext>
                </a:extLst>
              </p:cNvPr>
              <p:cNvSpPr/>
              <p:nvPr/>
            </p:nvSpPr>
            <p:spPr>
              <a:xfrm>
                <a:off x="8224934" y="2471268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522CEEC-B3C0-494E-ADDE-10E3895533F3}"/>
                  </a:ext>
                </a:extLst>
              </p:cNvPr>
              <p:cNvSpPr/>
              <p:nvPr/>
            </p:nvSpPr>
            <p:spPr>
              <a:xfrm>
                <a:off x="8177341" y="3039088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64625B6-812A-4051-B0F0-D5A213473DD3}"/>
                  </a:ext>
                </a:extLst>
              </p:cNvPr>
              <p:cNvSpPr/>
              <p:nvPr/>
            </p:nvSpPr>
            <p:spPr>
              <a:xfrm>
                <a:off x="7982522" y="3862543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9365889-7C61-4685-B310-3B6BC05C788C}"/>
                  </a:ext>
                </a:extLst>
              </p:cNvPr>
              <p:cNvSpPr/>
              <p:nvPr/>
            </p:nvSpPr>
            <p:spPr>
              <a:xfrm>
                <a:off x="8138913" y="4059177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DC0D970-E870-4F32-93F5-F04A3EA65D40}"/>
                  </a:ext>
                </a:extLst>
              </p:cNvPr>
              <p:cNvSpPr/>
              <p:nvPr/>
            </p:nvSpPr>
            <p:spPr>
              <a:xfrm>
                <a:off x="9188756" y="2274580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66CEA0C7-A086-4669-88BB-D59FB7018A20}"/>
                  </a:ext>
                </a:extLst>
              </p:cNvPr>
              <p:cNvSpPr/>
              <p:nvPr/>
            </p:nvSpPr>
            <p:spPr>
              <a:xfrm>
                <a:off x="9209409" y="2558851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32CC890F-C7B7-4620-A016-2615A29A3C3B}"/>
                  </a:ext>
                </a:extLst>
              </p:cNvPr>
              <p:cNvSpPr/>
              <p:nvPr/>
            </p:nvSpPr>
            <p:spPr>
              <a:xfrm>
                <a:off x="9209409" y="2852009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0C74F3C-5D56-4694-8797-C5BF8DEA220B}"/>
                  </a:ext>
                </a:extLst>
              </p:cNvPr>
              <p:cNvSpPr/>
              <p:nvPr/>
            </p:nvSpPr>
            <p:spPr>
              <a:xfrm>
                <a:off x="9219629" y="3114330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763D88E-643D-46B7-B00E-374E7EF903AF}"/>
                  </a:ext>
                </a:extLst>
              </p:cNvPr>
              <p:cNvSpPr/>
              <p:nvPr/>
            </p:nvSpPr>
            <p:spPr>
              <a:xfrm>
                <a:off x="9222259" y="4070768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3A0952F-3368-47C4-93BA-FA05525123ED}"/>
                  </a:ext>
                </a:extLst>
              </p:cNvPr>
              <p:cNvSpPr/>
              <p:nvPr/>
            </p:nvSpPr>
            <p:spPr>
              <a:xfrm>
                <a:off x="9219629" y="3436209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C10285B0-257A-4953-8205-4D0478B2BA92}"/>
                  </a:ext>
                </a:extLst>
              </p:cNvPr>
              <p:cNvSpPr/>
              <p:nvPr/>
            </p:nvSpPr>
            <p:spPr>
              <a:xfrm>
                <a:off x="9220143" y="3748889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30" name="Arrow: Right 29">
                <a:extLst>
                  <a:ext uri="{FF2B5EF4-FFF2-40B4-BE49-F238E27FC236}">
                    <a16:creationId xmlns:a16="http://schemas.microsoft.com/office/drawing/2014/main" id="{E4243F5F-2008-403A-9B76-33F5021BA2DB}"/>
                  </a:ext>
                </a:extLst>
              </p:cNvPr>
              <p:cNvSpPr/>
              <p:nvPr/>
            </p:nvSpPr>
            <p:spPr>
              <a:xfrm>
                <a:off x="9440640" y="3249797"/>
                <a:ext cx="1092200" cy="203200"/>
              </a:xfrm>
              <a:prstGeom prst="rightArrow">
                <a:avLst>
                  <a:gd name="adj1" fmla="val 50000"/>
                  <a:gd name="adj2" fmla="val 102083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31" name="Arrow: Bent 30">
                <a:extLst>
                  <a:ext uri="{FF2B5EF4-FFF2-40B4-BE49-F238E27FC236}">
                    <a16:creationId xmlns:a16="http://schemas.microsoft.com/office/drawing/2014/main" id="{5025EDED-93EA-481C-B3E7-06F29D83E0CA}"/>
                  </a:ext>
                </a:extLst>
              </p:cNvPr>
              <p:cNvSpPr/>
              <p:nvPr/>
            </p:nvSpPr>
            <p:spPr>
              <a:xfrm rot="16200000" flipH="1">
                <a:off x="8101639" y="2622522"/>
                <a:ext cx="428625" cy="554992"/>
              </a:xfrm>
              <a:prstGeom prst="bentArrow">
                <a:avLst>
                  <a:gd name="adj1" fmla="val 25000"/>
                  <a:gd name="adj2" fmla="val 25000"/>
                  <a:gd name="adj3" fmla="val 25000"/>
                  <a:gd name="adj4" fmla="val 7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Arrow: Bent 32">
                <a:extLst>
                  <a:ext uri="{FF2B5EF4-FFF2-40B4-BE49-F238E27FC236}">
                    <a16:creationId xmlns:a16="http://schemas.microsoft.com/office/drawing/2014/main" id="{188C0FF3-2888-49EE-9B2D-52A1BD11683D}"/>
                  </a:ext>
                </a:extLst>
              </p:cNvPr>
              <p:cNvSpPr/>
              <p:nvPr/>
            </p:nvSpPr>
            <p:spPr>
              <a:xfrm rot="16200000">
                <a:off x="8118247" y="3455227"/>
                <a:ext cx="434382" cy="601851"/>
              </a:xfrm>
              <a:prstGeom prst="bentArrow">
                <a:avLst>
                  <a:gd name="adj1" fmla="val 25000"/>
                  <a:gd name="adj2" fmla="val 25000"/>
                  <a:gd name="adj3" fmla="val 25000"/>
                  <a:gd name="adj4" fmla="val 7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5482682-DBB2-4AD8-B566-66B63B02715E}"/>
                  </a:ext>
                </a:extLst>
              </p:cNvPr>
              <p:cNvSpPr/>
              <p:nvPr/>
            </p:nvSpPr>
            <p:spPr>
              <a:xfrm>
                <a:off x="7907633" y="3076103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769FEDA7-145C-42F3-B024-28E6C29528BE}"/>
                  </a:ext>
                </a:extLst>
              </p:cNvPr>
              <p:cNvSpPr/>
              <p:nvPr/>
            </p:nvSpPr>
            <p:spPr>
              <a:xfrm>
                <a:off x="7913082" y="3358807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C7B19171-05A7-4EE0-A8A2-B035781B53CA}"/>
                  </a:ext>
                </a:extLst>
              </p:cNvPr>
              <p:cNvSpPr/>
              <p:nvPr/>
            </p:nvSpPr>
            <p:spPr>
              <a:xfrm>
                <a:off x="7725600" y="3189887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6772B0D-A8C0-49F4-AA03-09C84A816492}"/>
                  </a:ext>
                </a:extLst>
              </p:cNvPr>
              <p:cNvSpPr/>
              <p:nvPr/>
            </p:nvSpPr>
            <p:spPr>
              <a:xfrm>
                <a:off x="7666651" y="3415451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6BD3DCC0-811D-44BF-9C77-2700210A5B19}"/>
                  </a:ext>
                </a:extLst>
              </p:cNvPr>
              <p:cNvSpPr/>
              <p:nvPr/>
            </p:nvSpPr>
            <p:spPr>
              <a:xfrm>
                <a:off x="7596026" y="2934450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2C4B72B4-0E2D-4E6B-AF52-03D24F2F5087}"/>
                  </a:ext>
                </a:extLst>
              </p:cNvPr>
              <p:cNvSpPr/>
              <p:nvPr/>
            </p:nvSpPr>
            <p:spPr>
              <a:xfrm>
                <a:off x="7591809" y="3639263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C5C0CBB-D4C7-429E-9018-F0ED0336DC5E}"/>
                  </a:ext>
                </a:extLst>
              </p:cNvPr>
              <p:cNvSpPr/>
              <p:nvPr/>
            </p:nvSpPr>
            <p:spPr>
              <a:xfrm>
                <a:off x="7366567" y="3749925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BBA70F6-99DD-46B7-BDE9-A27709A7732F}"/>
                  </a:ext>
                </a:extLst>
              </p:cNvPr>
              <p:cNvSpPr/>
              <p:nvPr/>
            </p:nvSpPr>
            <p:spPr>
              <a:xfrm>
                <a:off x="7353711" y="3976578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B4F305CC-BB3E-4032-A490-FD1B844500E8}"/>
                  </a:ext>
                </a:extLst>
              </p:cNvPr>
              <p:cNvSpPr/>
              <p:nvPr/>
            </p:nvSpPr>
            <p:spPr>
              <a:xfrm>
                <a:off x="7065551" y="3881428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1CDC3773-BAC9-4151-9F56-EA05BF4E6D38}"/>
                  </a:ext>
                </a:extLst>
              </p:cNvPr>
              <p:cNvSpPr/>
              <p:nvPr/>
            </p:nvSpPr>
            <p:spPr>
              <a:xfrm>
                <a:off x="6644587" y="2670660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634DF81F-E87F-4910-A345-806C67586EB6}"/>
                  </a:ext>
                </a:extLst>
              </p:cNvPr>
              <p:cNvSpPr/>
              <p:nvPr/>
            </p:nvSpPr>
            <p:spPr>
              <a:xfrm>
                <a:off x="7258493" y="2495234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5AED8AA-3034-4A8E-91F7-002E89556C32}"/>
                  </a:ext>
                </a:extLst>
              </p:cNvPr>
              <p:cNvSpPr/>
              <p:nvPr/>
            </p:nvSpPr>
            <p:spPr>
              <a:xfrm>
                <a:off x="6857758" y="2446332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F908D9EB-B433-42A5-82E4-7F16CA56DBEC}"/>
                  </a:ext>
                </a:extLst>
              </p:cNvPr>
              <p:cNvSpPr/>
              <p:nvPr/>
            </p:nvSpPr>
            <p:spPr>
              <a:xfrm>
                <a:off x="6530161" y="2452380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8921EECB-A6CD-443B-BDE7-639F7D3242E5}"/>
                  </a:ext>
                </a:extLst>
              </p:cNvPr>
              <p:cNvSpPr/>
              <p:nvPr/>
            </p:nvSpPr>
            <p:spPr>
              <a:xfrm>
                <a:off x="6383023" y="2717205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8CF9E49A-DC2E-47C7-9512-A2D6E7C6576E}"/>
                  </a:ext>
                </a:extLst>
              </p:cNvPr>
              <p:cNvSpPr/>
              <p:nvPr/>
            </p:nvSpPr>
            <p:spPr>
              <a:xfrm>
                <a:off x="6133646" y="2984581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FFB7B000-A8C4-4BED-8BA0-A519FDEDB940}"/>
                  </a:ext>
                </a:extLst>
              </p:cNvPr>
              <p:cNvSpPr/>
              <p:nvPr/>
            </p:nvSpPr>
            <p:spPr>
              <a:xfrm>
                <a:off x="6932053" y="4047101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F2FDF89F-91A9-4867-B7F5-E4BB89A5A6F5}"/>
                  </a:ext>
                </a:extLst>
              </p:cNvPr>
              <p:cNvSpPr/>
              <p:nvPr/>
            </p:nvSpPr>
            <p:spPr>
              <a:xfrm>
                <a:off x="6766743" y="3862102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EA43DB85-0D49-402B-8B7D-456EDCA3E486}"/>
                  </a:ext>
                </a:extLst>
              </p:cNvPr>
              <p:cNvSpPr/>
              <p:nvPr/>
            </p:nvSpPr>
            <p:spPr>
              <a:xfrm>
                <a:off x="6434557" y="3849834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AE1CA779-67E1-4654-A6B0-ECED8011D204}"/>
                  </a:ext>
                </a:extLst>
              </p:cNvPr>
              <p:cNvSpPr/>
              <p:nvPr/>
            </p:nvSpPr>
            <p:spPr>
              <a:xfrm>
                <a:off x="6202781" y="3639263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2B7E2550-2ED2-4B3F-9E3A-D086FBF9F4D3}"/>
                  </a:ext>
                </a:extLst>
              </p:cNvPr>
              <p:cNvSpPr/>
              <p:nvPr/>
            </p:nvSpPr>
            <p:spPr>
              <a:xfrm>
                <a:off x="6113644" y="3422354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60F463E3-C937-4263-A650-C0611E7E858D}"/>
                  </a:ext>
                </a:extLst>
              </p:cNvPr>
              <p:cNvSpPr/>
              <p:nvPr/>
            </p:nvSpPr>
            <p:spPr>
              <a:xfrm>
                <a:off x="5982499" y="3219625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14554946-F133-44D7-8AD5-8766BC55BEF4}"/>
                  </a:ext>
                </a:extLst>
              </p:cNvPr>
              <p:cNvSpPr/>
              <p:nvPr/>
            </p:nvSpPr>
            <p:spPr>
              <a:xfrm>
                <a:off x="5896474" y="2943978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BC80ADED-78D8-4435-910D-75C9BE7AD386}"/>
                  </a:ext>
                </a:extLst>
              </p:cNvPr>
              <p:cNvSpPr/>
              <p:nvPr/>
            </p:nvSpPr>
            <p:spPr>
              <a:xfrm>
                <a:off x="5785971" y="3168699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838697F0-B926-41C3-9C9E-5FCD54203830}"/>
                  </a:ext>
                </a:extLst>
              </p:cNvPr>
              <p:cNvSpPr/>
              <p:nvPr/>
            </p:nvSpPr>
            <p:spPr>
              <a:xfrm>
                <a:off x="5938812" y="3565615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38E04F13-E99D-467B-A274-D14E7416DC89}"/>
                  </a:ext>
                </a:extLst>
              </p:cNvPr>
              <p:cNvSpPr/>
              <p:nvPr/>
            </p:nvSpPr>
            <p:spPr>
              <a:xfrm>
                <a:off x="7259042" y="2690159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8AE7FEC7-1E43-4348-80D8-AFE47DDADB2F}"/>
                  </a:ext>
                </a:extLst>
              </p:cNvPr>
              <p:cNvSpPr/>
              <p:nvPr/>
            </p:nvSpPr>
            <p:spPr>
              <a:xfrm>
                <a:off x="7495361" y="2715383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FA0E03B1-EEA3-42E5-BBCB-BE318C594A0A}"/>
                  </a:ext>
                </a:extLst>
              </p:cNvPr>
              <p:cNvSpPr/>
              <p:nvPr/>
            </p:nvSpPr>
            <p:spPr>
              <a:xfrm>
                <a:off x="6604471" y="4023734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BD51A47D-2775-4522-928C-D47DCD99A0D3}"/>
                  </a:ext>
                </a:extLst>
              </p:cNvPr>
              <p:cNvSpPr/>
              <p:nvPr/>
            </p:nvSpPr>
            <p:spPr>
              <a:xfrm>
                <a:off x="6181960" y="3884437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778D576A-8C12-4B64-9420-942045295F12}"/>
                  </a:ext>
                </a:extLst>
              </p:cNvPr>
              <p:cNvSpPr/>
              <p:nvPr/>
            </p:nvSpPr>
            <p:spPr>
              <a:xfrm>
                <a:off x="6182770" y="2758632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59944D32-CE61-48D1-ABE7-B14867A5834B}"/>
                  </a:ext>
                </a:extLst>
              </p:cNvPr>
              <p:cNvSpPr/>
              <p:nvPr/>
            </p:nvSpPr>
            <p:spPr>
              <a:xfrm>
                <a:off x="6980850" y="2622411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8E69A8FA-7D2F-4DE6-B80F-E0E15A08C514}"/>
                  </a:ext>
                </a:extLst>
              </p:cNvPr>
              <p:cNvSpPr/>
              <p:nvPr/>
            </p:nvSpPr>
            <p:spPr>
              <a:xfrm>
                <a:off x="6217433" y="2538261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26260B31-FEE3-4D05-BA9A-A085C8283608}"/>
                  </a:ext>
                </a:extLst>
              </p:cNvPr>
              <p:cNvSpPr/>
              <p:nvPr/>
            </p:nvSpPr>
            <p:spPr>
              <a:xfrm>
                <a:off x="5692190" y="3407675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C36FC0D4-4C69-47B4-B642-F1F6DD413216}"/>
                  </a:ext>
                </a:extLst>
              </p:cNvPr>
              <p:cNvSpPr/>
              <p:nvPr/>
            </p:nvSpPr>
            <p:spPr>
              <a:xfrm>
                <a:off x="5621565" y="2926674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F5227C8F-D60E-4355-A06F-9CC687B408A1}"/>
                  </a:ext>
                </a:extLst>
              </p:cNvPr>
              <p:cNvSpPr/>
              <p:nvPr/>
            </p:nvSpPr>
            <p:spPr>
              <a:xfrm>
                <a:off x="5617348" y="3631487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86846729-C22E-41D6-8C2D-582A51BA2639}"/>
                  </a:ext>
                </a:extLst>
              </p:cNvPr>
              <p:cNvSpPr/>
              <p:nvPr/>
            </p:nvSpPr>
            <p:spPr>
              <a:xfrm>
                <a:off x="5392106" y="3742149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C52BD15B-8E97-48D1-A032-54CCAE8CCCBD}"/>
                  </a:ext>
                </a:extLst>
              </p:cNvPr>
              <p:cNvSpPr/>
              <p:nvPr/>
            </p:nvSpPr>
            <p:spPr>
              <a:xfrm>
                <a:off x="5379250" y="3968802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87202064-7943-49B0-9CFB-C44E19D4D719}"/>
                  </a:ext>
                </a:extLst>
              </p:cNvPr>
              <p:cNvSpPr/>
              <p:nvPr/>
            </p:nvSpPr>
            <p:spPr>
              <a:xfrm>
                <a:off x="5091090" y="3873652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53700FA2-C049-4182-93EC-7AC198630DEB}"/>
                  </a:ext>
                </a:extLst>
              </p:cNvPr>
              <p:cNvSpPr/>
              <p:nvPr/>
            </p:nvSpPr>
            <p:spPr>
              <a:xfrm>
                <a:off x="4670126" y="2662884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80311937-2A10-4870-B97D-6A9E2F8F6DF0}"/>
                  </a:ext>
                </a:extLst>
              </p:cNvPr>
              <p:cNvSpPr/>
              <p:nvPr/>
            </p:nvSpPr>
            <p:spPr>
              <a:xfrm>
                <a:off x="5284032" y="2487458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129BCAD9-22BB-4DBF-88F0-27EB52C7A157}"/>
                  </a:ext>
                </a:extLst>
              </p:cNvPr>
              <p:cNvSpPr/>
              <p:nvPr/>
            </p:nvSpPr>
            <p:spPr>
              <a:xfrm>
                <a:off x="4883297" y="2438556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1855546A-4F0E-4871-8A7D-6311986E0AEC}"/>
                  </a:ext>
                </a:extLst>
              </p:cNvPr>
              <p:cNvSpPr/>
              <p:nvPr/>
            </p:nvSpPr>
            <p:spPr>
              <a:xfrm>
                <a:off x="4555700" y="2444604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E3F8CE9A-798C-4029-B1B2-4A0A109D80D3}"/>
                  </a:ext>
                </a:extLst>
              </p:cNvPr>
              <p:cNvSpPr/>
              <p:nvPr/>
            </p:nvSpPr>
            <p:spPr>
              <a:xfrm>
                <a:off x="4408562" y="2709429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FE368F19-E93E-4086-88E0-5FB66993D3E7}"/>
                  </a:ext>
                </a:extLst>
              </p:cNvPr>
              <p:cNvSpPr/>
              <p:nvPr/>
            </p:nvSpPr>
            <p:spPr>
              <a:xfrm>
                <a:off x="4159185" y="2976805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296AD75B-562C-4EB5-B02A-CE4BF6F5CDDC}"/>
                  </a:ext>
                </a:extLst>
              </p:cNvPr>
              <p:cNvSpPr/>
              <p:nvPr/>
            </p:nvSpPr>
            <p:spPr>
              <a:xfrm>
                <a:off x="4957592" y="4039325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555BBBB6-BEB2-49BA-B075-1C3E7BC18A55}"/>
                  </a:ext>
                </a:extLst>
              </p:cNvPr>
              <p:cNvSpPr/>
              <p:nvPr/>
            </p:nvSpPr>
            <p:spPr>
              <a:xfrm>
                <a:off x="4792282" y="3854326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89145CA8-81F5-456F-A3F1-7A336FEF2A59}"/>
                  </a:ext>
                </a:extLst>
              </p:cNvPr>
              <p:cNvSpPr/>
              <p:nvPr/>
            </p:nvSpPr>
            <p:spPr>
              <a:xfrm>
                <a:off x="4460096" y="3842058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2FBDF788-D663-4874-8E6A-8DA4C05F0DB9}"/>
                  </a:ext>
                </a:extLst>
              </p:cNvPr>
              <p:cNvSpPr/>
              <p:nvPr/>
            </p:nvSpPr>
            <p:spPr>
              <a:xfrm>
                <a:off x="4228320" y="3631487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F1E6C08A-16C3-474B-A788-AFC907E00BF4}"/>
                  </a:ext>
                </a:extLst>
              </p:cNvPr>
              <p:cNvSpPr/>
              <p:nvPr/>
            </p:nvSpPr>
            <p:spPr>
              <a:xfrm>
                <a:off x="4139183" y="3414578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4AFD89C8-EBD6-407B-968A-2394B398C8CA}"/>
                  </a:ext>
                </a:extLst>
              </p:cNvPr>
              <p:cNvSpPr/>
              <p:nvPr/>
            </p:nvSpPr>
            <p:spPr>
              <a:xfrm>
                <a:off x="4008038" y="3211849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9F44067F-BA1F-4662-AAD6-78EEA57FEF3A}"/>
                  </a:ext>
                </a:extLst>
              </p:cNvPr>
              <p:cNvSpPr/>
              <p:nvPr/>
            </p:nvSpPr>
            <p:spPr>
              <a:xfrm>
                <a:off x="3922013" y="2936202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E01B7E9A-571C-404D-B8F8-5FA9FBC28D27}"/>
                  </a:ext>
                </a:extLst>
              </p:cNvPr>
              <p:cNvSpPr/>
              <p:nvPr/>
            </p:nvSpPr>
            <p:spPr>
              <a:xfrm>
                <a:off x="3765926" y="3154605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55728325-A64A-4834-A9AD-1B476CC0BA2B}"/>
                  </a:ext>
                </a:extLst>
              </p:cNvPr>
              <p:cNvSpPr/>
              <p:nvPr/>
            </p:nvSpPr>
            <p:spPr>
              <a:xfrm>
                <a:off x="3964351" y="3557839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D27CB747-2CF8-4579-94F5-4D0E2ED6F84B}"/>
                  </a:ext>
                </a:extLst>
              </p:cNvPr>
              <p:cNvSpPr/>
              <p:nvPr/>
            </p:nvSpPr>
            <p:spPr>
              <a:xfrm>
                <a:off x="5284581" y="2682383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FAF55C12-163B-4FFC-B4DB-046F0AD6585B}"/>
                  </a:ext>
                </a:extLst>
              </p:cNvPr>
              <p:cNvSpPr/>
              <p:nvPr/>
            </p:nvSpPr>
            <p:spPr>
              <a:xfrm>
                <a:off x="5520900" y="2707607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5360E651-295F-4E54-9752-806FBA1E2633}"/>
                  </a:ext>
                </a:extLst>
              </p:cNvPr>
              <p:cNvSpPr/>
              <p:nvPr/>
            </p:nvSpPr>
            <p:spPr>
              <a:xfrm>
                <a:off x="4630010" y="4015958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B4F008EA-5C00-47A5-BCD9-B828BD315A92}"/>
                  </a:ext>
                </a:extLst>
              </p:cNvPr>
              <p:cNvSpPr/>
              <p:nvPr/>
            </p:nvSpPr>
            <p:spPr>
              <a:xfrm>
                <a:off x="4207499" y="3876661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06E3F156-0EFE-4BEC-9688-C6CC7F00BE80}"/>
                  </a:ext>
                </a:extLst>
              </p:cNvPr>
              <p:cNvSpPr/>
              <p:nvPr/>
            </p:nvSpPr>
            <p:spPr>
              <a:xfrm>
                <a:off x="4208309" y="2750856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1C43063C-5F8E-475F-A074-24B4A1116C56}"/>
                  </a:ext>
                </a:extLst>
              </p:cNvPr>
              <p:cNvSpPr/>
              <p:nvPr/>
            </p:nvSpPr>
            <p:spPr>
              <a:xfrm>
                <a:off x="5006389" y="2614635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E0A5C253-8E14-4FA2-83FA-B4DB3801260A}"/>
                  </a:ext>
                </a:extLst>
              </p:cNvPr>
              <p:cNvSpPr/>
              <p:nvPr/>
            </p:nvSpPr>
            <p:spPr>
              <a:xfrm>
                <a:off x="4242972" y="2530485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D57CC924-A2BD-4D27-8AAD-F7BB7597C743}"/>
                  </a:ext>
                </a:extLst>
              </p:cNvPr>
              <p:cNvSpPr/>
              <p:nvPr/>
            </p:nvSpPr>
            <p:spPr>
              <a:xfrm>
                <a:off x="3746124" y="3407675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AB691D08-DFA8-4538-B88D-5B29E694D35B}"/>
                  </a:ext>
                </a:extLst>
              </p:cNvPr>
              <p:cNvSpPr/>
              <p:nvPr/>
            </p:nvSpPr>
            <p:spPr>
              <a:xfrm>
                <a:off x="3675499" y="2926674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5D2270DE-7C33-4108-958B-9EF71318D4C5}"/>
                  </a:ext>
                </a:extLst>
              </p:cNvPr>
              <p:cNvSpPr/>
              <p:nvPr/>
            </p:nvSpPr>
            <p:spPr>
              <a:xfrm>
                <a:off x="3671282" y="3631487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E6032AD1-264D-4D19-9217-199F6324FC06}"/>
                  </a:ext>
                </a:extLst>
              </p:cNvPr>
              <p:cNvSpPr/>
              <p:nvPr/>
            </p:nvSpPr>
            <p:spPr>
              <a:xfrm>
                <a:off x="3446040" y="3742149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30257C72-F932-488E-9DF6-50DC431616A1}"/>
                  </a:ext>
                </a:extLst>
              </p:cNvPr>
              <p:cNvSpPr/>
              <p:nvPr/>
            </p:nvSpPr>
            <p:spPr>
              <a:xfrm>
                <a:off x="3433184" y="3968802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1C649116-BE95-4AD7-82FB-E90AD46D696B}"/>
                  </a:ext>
                </a:extLst>
              </p:cNvPr>
              <p:cNvSpPr/>
              <p:nvPr/>
            </p:nvSpPr>
            <p:spPr>
              <a:xfrm>
                <a:off x="3145024" y="3873652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F8C23DA0-16DF-41D6-BAB8-C5A7FBB64410}"/>
                  </a:ext>
                </a:extLst>
              </p:cNvPr>
              <p:cNvSpPr/>
              <p:nvPr/>
            </p:nvSpPr>
            <p:spPr>
              <a:xfrm>
                <a:off x="2724060" y="2662884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032E9D3E-ACD7-4947-87E1-BEB29ECD3E00}"/>
                  </a:ext>
                </a:extLst>
              </p:cNvPr>
              <p:cNvSpPr/>
              <p:nvPr/>
            </p:nvSpPr>
            <p:spPr>
              <a:xfrm>
                <a:off x="3337966" y="2487458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D01D4E1D-C8C6-4536-8150-FE250AA49FD4}"/>
                  </a:ext>
                </a:extLst>
              </p:cNvPr>
              <p:cNvSpPr/>
              <p:nvPr/>
            </p:nvSpPr>
            <p:spPr>
              <a:xfrm>
                <a:off x="2937231" y="2438556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6EEC4D79-6C9B-417F-962A-F4FFCC1F159B}"/>
                  </a:ext>
                </a:extLst>
              </p:cNvPr>
              <p:cNvSpPr/>
              <p:nvPr/>
            </p:nvSpPr>
            <p:spPr>
              <a:xfrm>
                <a:off x="2609634" y="2444604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48259E79-902E-485B-8D67-99FB9F42E231}"/>
                  </a:ext>
                </a:extLst>
              </p:cNvPr>
              <p:cNvSpPr/>
              <p:nvPr/>
            </p:nvSpPr>
            <p:spPr>
              <a:xfrm>
                <a:off x="2462496" y="2709429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91C2AA76-6FF8-45C7-9A7A-918C9C8E25F7}"/>
                  </a:ext>
                </a:extLst>
              </p:cNvPr>
              <p:cNvSpPr/>
              <p:nvPr/>
            </p:nvSpPr>
            <p:spPr>
              <a:xfrm>
                <a:off x="2213119" y="2976805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DA430549-1C01-4B96-A2CE-CEC93AB38284}"/>
                  </a:ext>
                </a:extLst>
              </p:cNvPr>
              <p:cNvSpPr/>
              <p:nvPr/>
            </p:nvSpPr>
            <p:spPr>
              <a:xfrm>
                <a:off x="3011526" y="4039325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E1709136-C7C9-4897-964A-6FEC541DF0C4}"/>
                  </a:ext>
                </a:extLst>
              </p:cNvPr>
              <p:cNvSpPr/>
              <p:nvPr/>
            </p:nvSpPr>
            <p:spPr>
              <a:xfrm>
                <a:off x="2846216" y="3854326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097E01F4-B8F6-42EE-AB06-D06C662E5484}"/>
                  </a:ext>
                </a:extLst>
              </p:cNvPr>
              <p:cNvSpPr/>
              <p:nvPr/>
            </p:nvSpPr>
            <p:spPr>
              <a:xfrm>
                <a:off x="2514030" y="3842058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FF4F9A60-573C-4A99-BCD3-A1EA55313DF4}"/>
                  </a:ext>
                </a:extLst>
              </p:cNvPr>
              <p:cNvSpPr/>
              <p:nvPr/>
            </p:nvSpPr>
            <p:spPr>
              <a:xfrm>
                <a:off x="2282254" y="3631487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AD2868A6-FA08-4AFA-8381-C30F7F1EB8C7}"/>
                  </a:ext>
                </a:extLst>
              </p:cNvPr>
              <p:cNvSpPr/>
              <p:nvPr/>
            </p:nvSpPr>
            <p:spPr>
              <a:xfrm>
                <a:off x="2193117" y="3414578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CF2BF9F-D9AD-4194-BB3B-292D7FD4FB7B}"/>
                  </a:ext>
                </a:extLst>
              </p:cNvPr>
              <p:cNvSpPr/>
              <p:nvPr/>
            </p:nvSpPr>
            <p:spPr>
              <a:xfrm>
                <a:off x="2061972" y="3211849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F68507C5-676E-4561-8AFD-A8B55280D156}"/>
                  </a:ext>
                </a:extLst>
              </p:cNvPr>
              <p:cNvSpPr/>
              <p:nvPr/>
            </p:nvSpPr>
            <p:spPr>
              <a:xfrm>
                <a:off x="1975947" y="2936202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E4EB53F3-7435-4AEA-BCBA-B706224A340A}"/>
                  </a:ext>
                </a:extLst>
              </p:cNvPr>
              <p:cNvSpPr/>
              <p:nvPr/>
            </p:nvSpPr>
            <p:spPr>
              <a:xfrm>
                <a:off x="1815541" y="3262131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91393AB7-E034-4A28-8CE2-16C6EB6FB579}"/>
                  </a:ext>
                </a:extLst>
              </p:cNvPr>
              <p:cNvSpPr/>
              <p:nvPr/>
            </p:nvSpPr>
            <p:spPr>
              <a:xfrm>
                <a:off x="2018285" y="3557839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2D8378EA-234E-44DF-A314-6CB1F0951EEA}"/>
                  </a:ext>
                </a:extLst>
              </p:cNvPr>
              <p:cNvSpPr/>
              <p:nvPr/>
            </p:nvSpPr>
            <p:spPr>
              <a:xfrm>
                <a:off x="3338515" y="2682383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23CBF574-6793-4972-ACF0-51D0143F0BF8}"/>
                  </a:ext>
                </a:extLst>
              </p:cNvPr>
              <p:cNvSpPr/>
              <p:nvPr/>
            </p:nvSpPr>
            <p:spPr>
              <a:xfrm>
                <a:off x="3574834" y="2707607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5DB5BC39-9EFB-4BDB-B1B1-E5BCE6E423DB}"/>
                  </a:ext>
                </a:extLst>
              </p:cNvPr>
              <p:cNvSpPr/>
              <p:nvPr/>
            </p:nvSpPr>
            <p:spPr>
              <a:xfrm>
                <a:off x="2683944" y="4015958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CF405F7D-C5FF-4B1D-B963-A406BDED5BF9}"/>
                  </a:ext>
                </a:extLst>
              </p:cNvPr>
              <p:cNvSpPr/>
              <p:nvPr/>
            </p:nvSpPr>
            <p:spPr>
              <a:xfrm>
                <a:off x="2261433" y="3876661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8B194192-F9E7-4248-9319-609496FB7767}"/>
                  </a:ext>
                </a:extLst>
              </p:cNvPr>
              <p:cNvSpPr/>
              <p:nvPr/>
            </p:nvSpPr>
            <p:spPr>
              <a:xfrm>
                <a:off x="2262243" y="2750856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718739FF-1AA7-4A09-98DE-BF9C4A97693B}"/>
                  </a:ext>
                </a:extLst>
              </p:cNvPr>
              <p:cNvSpPr/>
              <p:nvPr/>
            </p:nvSpPr>
            <p:spPr>
              <a:xfrm>
                <a:off x="3060323" y="2614635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F3DFBDF0-86F1-4FB1-BCD5-62537E5106E9}"/>
                  </a:ext>
                </a:extLst>
              </p:cNvPr>
              <p:cNvSpPr/>
              <p:nvPr/>
            </p:nvSpPr>
            <p:spPr>
              <a:xfrm>
                <a:off x="2296906" y="2530485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19F7F866-5F05-459D-BA2B-9656C4AC2993}"/>
                  </a:ext>
                </a:extLst>
              </p:cNvPr>
              <p:cNvSpPr/>
              <p:nvPr/>
            </p:nvSpPr>
            <p:spPr>
              <a:xfrm>
                <a:off x="3810150" y="2698743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61C87ADA-4D86-4DD7-BF6A-85BD8A833E6B}"/>
                  </a:ext>
                </a:extLst>
              </p:cNvPr>
              <p:cNvSpPr/>
              <p:nvPr/>
            </p:nvSpPr>
            <p:spPr>
              <a:xfrm>
                <a:off x="3864173" y="3859418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CE6688CB-CBD4-4380-9A8D-8C65A879A2B5}"/>
                  </a:ext>
                </a:extLst>
              </p:cNvPr>
              <p:cNvSpPr/>
              <p:nvPr/>
            </p:nvSpPr>
            <p:spPr>
              <a:xfrm>
                <a:off x="5800672" y="2631527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9889B82E-A6DD-43D8-975B-82BB84D28825}"/>
                  </a:ext>
                </a:extLst>
              </p:cNvPr>
              <p:cNvSpPr/>
              <p:nvPr/>
            </p:nvSpPr>
            <p:spPr>
              <a:xfrm>
                <a:off x="5854695" y="3792202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</p:grp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0F51CEF4-842D-410B-ACAC-B1F04066540B}"/>
                </a:ext>
              </a:extLst>
            </p:cNvPr>
            <p:cNvCxnSpPr/>
            <p:nvPr/>
          </p:nvCxnSpPr>
          <p:spPr>
            <a:xfrm flipH="1">
              <a:off x="8797055" y="1573084"/>
              <a:ext cx="519363" cy="1514780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8311F71E-3451-4EAA-A1D2-A2E908106E59}"/>
                </a:ext>
              </a:extLst>
            </p:cNvPr>
            <p:cNvSpPr txBox="1"/>
            <p:nvPr/>
          </p:nvSpPr>
          <p:spPr>
            <a:xfrm>
              <a:off x="9168908" y="1220367"/>
              <a:ext cx="198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Proton bunch drive</a:t>
              </a:r>
              <a:endParaRPr lang="en-DE" dirty="0"/>
            </a:p>
          </p:txBody>
        </p:sp>
        <p:cxnSp>
          <p:nvCxnSpPr>
            <p:cNvPr id="170" name="Straight Arrow Connector 169">
              <a:extLst>
                <a:ext uri="{FF2B5EF4-FFF2-40B4-BE49-F238E27FC236}">
                  <a16:creationId xmlns:a16="http://schemas.microsoft.com/office/drawing/2014/main" id="{450EDEB8-C896-4603-A46C-1AC0191394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51535" y="1528186"/>
              <a:ext cx="410107" cy="900864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192F1F78-0947-4923-99AF-15153A14362D}"/>
                </a:ext>
              </a:extLst>
            </p:cNvPr>
            <p:cNvSpPr txBox="1"/>
            <p:nvPr/>
          </p:nvSpPr>
          <p:spPr>
            <a:xfrm>
              <a:off x="6636520" y="1158528"/>
              <a:ext cx="1682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Plasma electron</a:t>
              </a:r>
              <a:endParaRPr lang="en-DE" dirty="0"/>
            </a:p>
          </p:txBody>
        </p: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E3125403-2C3B-46C7-854A-B6226474DE8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13603" y="3679720"/>
              <a:ext cx="213175" cy="125268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36DE89B7-B68A-417F-9800-692307C6364E}"/>
                </a:ext>
              </a:extLst>
            </p:cNvPr>
            <p:cNvSpPr txBox="1"/>
            <p:nvPr/>
          </p:nvSpPr>
          <p:spPr>
            <a:xfrm>
              <a:off x="6752520" y="4869433"/>
              <a:ext cx="23610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Plasma ion background</a:t>
              </a:r>
              <a:endParaRPr lang="en-DE" dirty="0"/>
            </a:p>
          </p:txBody>
        </p:sp>
        <p:sp>
          <p:nvSpPr>
            <p:cNvPr id="177" name="Arrow: Right 176">
              <a:extLst>
                <a:ext uri="{FF2B5EF4-FFF2-40B4-BE49-F238E27FC236}">
                  <a16:creationId xmlns:a16="http://schemas.microsoft.com/office/drawing/2014/main" id="{A7FA00FB-7EF5-4985-9DE0-40D0E62AA238}"/>
                </a:ext>
              </a:extLst>
            </p:cNvPr>
            <p:cNvSpPr/>
            <p:nvPr/>
          </p:nvSpPr>
          <p:spPr>
            <a:xfrm>
              <a:off x="6879043" y="3232399"/>
              <a:ext cx="610958" cy="209417"/>
            </a:xfrm>
            <a:prstGeom prst="rightArrow">
              <a:avLst>
                <a:gd name="adj1" fmla="val 50000"/>
                <a:gd name="adj2" fmla="val 102083"/>
              </a:avLst>
            </a:prstGeom>
            <a:solidFill>
              <a:srgbClr val="FF0000">
                <a:alpha val="50196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8" name="Arrow: Right 177">
              <a:extLst>
                <a:ext uri="{FF2B5EF4-FFF2-40B4-BE49-F238E27FC236}">
                  <a16:creationId xmlns:a16="http://schemas.microsoft.com/office/drawing/2014/main" id="{D8FA27AE-A338-433F-B2A0-D7C3F84F2264}"/>
                </a:ext>
              </a:extLst>
            </p:cNvPr>
            <p:cNvSpPr/>
            <p:nvPr/>
          </p:nvSpPr>
          <p:spPr>
            <a:xfrm rot="5400000">
              <a:off x="6456089" y="3600081"/>
              <a:ext cx="610958" cy="209417"/>
            </a:xfrm>
            <a:prstGeom prst="rightArrow">
              <a:avLst>
                <a:gd name="adj1" fmla="val 50000"/>
                <a:gd name="adj2" fmla="val 102083"/>
              </a:avLst>
            </a:prstGeom>
            <a:solidFill>
              <a:srgbClr val="FF0000">
                <a:alpha val="50196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9" name="Arrow: Right 178">
              <a:extLst>
                <a:ext uri="{FF2B5EF4-FFF2-40B4-BE49-F238E27FC236}">
                  <a16:creationId xmlns:a16="http://schemas.microsoft.com/office/drawing/2014/main" id="{8432C50A-364A-42DD-842E-8C47DC337531}"/>
                </a:ext>
              </a:extLst>
            </p:cNvPr>
            <p:cNvSpPr/>
            <p:nvPr/>
          </p:nvSpPr>
          <p:spPr>
            <a:xfrm rot="16200000">
              <a:off x="6452755" y="2872362"/>
              <a:ext cx="610958" cy="209417"/>
            </a:xfrm>
            <a:prstGeom prst="rightArrow">
              <a:avLst>
                <a:gd name="adj1" fmla="val 50000"/>
                <a:gd name="adj2" fmla="val 102083"/>
              </a:avLst>
            </a:prstGeom>
            <a:solidFill>
              <a:srgbClr val="FF0000">
                <a:alpha val="50196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0" name="Arrow: Right 179">
              <a:extLst>
                <a:ext uri="{FF2B5EF4-FFF2-40B4-BE49-F238E27FC236}">
                  <a16:creationId xmlns:a16="http://schemas.microsoft.com/office/drawing/2014/main" id="{4B015797-87FA-421B-B15B-D3D8199936FC}"/>
                </a:ext>
              </a:extLst>
            </p:cNvPr>
            <p:cNvSpPr/>
            <p:nvPr/>
          </p:nvSpPr>
          <p:spPr>
            <a:xfrm rot="10800000">
              <a:off x="6032066" y="3225322"/>
              <a:ext cx="610958" cy="209417"/>
            </a:xfrm>
            <a:prstGeom prst="rightArrow">
              <a:avLst>
                <a:gd name="adj1" fmla="val 50000"/>
                <a:gd name="adj2" fmla="val 102083"/>
              </a:avLst>
            </a:prstGeom>
            <a:solidFill>
              <a:srgbClr val="4472C4">
                <a:alpha val="50196"/>
              </a:srgbClr>
            </a:solidFill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1" name="Arrow: Right 180">
              <a:extLst>
                <a:ext uri="{FF2B5EF4-FFF2-40B4-BE49-F238E27FC236}">
                  <a16:creationId xmlns:a16="http://schemas.microsoft.com/office/drawing/2014/main" id="{D0E6EF80-90D9-40E4-9560-A3F533CFF1B8}"/>
                </a:ext>
              </a:extLst>
            </p:cNvPr>
            <p:cNvSpPr/>
            <p:nvPr/>
          </p:nvSpPr>
          <p:spPr>
            <a:xfrm rot="16200000">
              <a:off x="5359876" y="3541905"/>
              <a:ext cx="610958" cy="209417"/>
            </a:xfrm>
            <a:prstGeom prst="rightArrow">
              <a:avLst>
                <a:gd name="adj1" fmla="val 50000"/>
                <a:gd name="adj2" fmla="val 102083"/>
              </a:avLst>
            </a:prstGeom>
            <a:solidFill>
              <a:srgbClr val="4472C4">
                <a:alpha val="50196"/>
              </a:srgbClr>
            </a:solidFill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2" name="Arrow: Right 181">
              <a:extLst>
                <a:ext uri="{FF2B5EF4-FFF2-40B4-BE49-F238E27FC236}">
                  <a16:creationId xmlns:a16="http://schemas.microsoft.com/office/drawing/2014/main" id="{4E5FFB47-8DC5-4D18-80EF-5EF69C4167A7}"/>
                </a:ext>
              </a:extLst>
            </p:cNvPr>
            <p:cNvSpPr/>
            <p:nvPr/>
          </p:nvSpPr>
          <p:spPr>
            <a:xfrm rot="5400000">
              <a:off x="5356542" y="2814186"/>
              <a:ext cx="610958" cy="209417"/>
            </a:xfrm>
            <a:prstGeom prst="rightArrow">
              <a:avLst>
                <a:gd name="adj1" fmla="val 50000"/>
                <a:gd name="adj2" fmla="val 102083"/>
              </a:avLst>
            </a:prstGeom>
            <a:solidFill>
              <a:srgbClr val="4472C4">
                <a:alpha val="50196"/>
              </a:srgbClr>
            </a:solidFill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6" name="Arrow: Right 185">
              <a:extLst>
                <a:ext uri="{FF2B5EF4-FFF2-40B4-BE49-F238E27FC236}">
                  <a16:creationId xmlns:a16="http://schemas.microsoft.com/office/drawing/2014/main" id="{8B28FB1D-2E40-4A4B-A132-EB9361D3687A}"/>
                </a:ext>
              </a:extLst>
            </p:cNvPr>
            <p:cNvSpPr/>
            <p:nvPr/>
          </p:nvSpPr>
          <p:spPr>
            <a:xfrm>
              <a:off x="4684964" y="3195014"/>
              <a:ext cx="610958" cy="209417"/>
            </a:xfrm>
            <a:prstGeom prst="rightArrow">
              <a:avLst>
                <a:gd name="adj1" fmla="val 50000"/>
                <a:gd name="adj2" fmla="val 102083"/>
              </a:avLst>
            </a:prstGeom>
            <a:solidFill>
              <a:srgbClr val="FF0000">
                <a:alpha val="50196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7" name="Arrow: Right 186">
              <a:extLst>
                <a:ext uri="{FF2B5EF4-FFF2-40B4-BE49-F238E27FC236}">
                  <a16:creationId xmlns:a16="http://schemas.microsoft.com/office/drawing/2014/main" id="{E1F6C7B2-6082-4F67-8C35-0F55B6CCD8FD}"/>
                </a:ext>
              </a:extLst>
            </p:cNvPr>
            <p:cNvSpPr/>
            <p:nvPr/>
          </p:nvSpPr>
          <p:spPr>
            <a:xfrm rot="5400000">
              <a:off x="4262010" y="3562696"/>
              <a:ext cx="610958" cy="209417"/>
            </a:xfrm>
            <a:prstGeom prst="rightArrow">
              <a:avLst>
                <a:gd name="adj1" fmla="val 50000"/>
                <a:gd name="adj2" fmla="val 102083"/>
              </a:avLst>
            </a:prstGeom>
            <a:solidFill>
              <a:srgbClr val="FF0000">
                <a:alpha val="50196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8" name="Arrow: Right 187">
              <a:extLst>
                <a:ext uri="{FF2B5EF4-FFF2-40B4-BE49-F238E27FC236}">
                  <a16:creationId xmlns:a16="http://schemas.microsoft.com/office/drawing/2014/main" id="{4F90413E-8EE6-4592-AAB9-3E7080A8AAD1}"/>
                </a:ext>
              </a:extLst>
            </p:cNvPr>
            <p:cNvSpPr/>
            <p:nvPr/>
          </p:nvSpPr>
          <p:spPr>
            <a:xfrm rot="16200000">
              <a:off x="4258676" y="2834977"/>
              <a:ext cx="610958" cy="209417"/>
            </a:xfrm>
            <a:prstGeom prst="rightArrow">
              <a:avLst>
                <a:gd name="adj1" fmla="val 50000"/>
                <a:gd name="adj2" fmla="val 102083"/>
              </a:avLst>
            </a:prstGeom>
            <a:solidFill>
              <a:srgbClr val="FF0000">
                <a:alpha val="50196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9" name="Arrow: Right 188">
              <a:extLst>
                <a:ext uri="{FF2B5EF4-FFF2-40B4-BE49-F238E27FC236}">
                  <a16:creationId xmlns:a16="http://schemas.microsoft.com/office/drawing/2014/main" id="{2DD5FE87-1D83-4023-B0EA-98F5D02B5B21}"/>
                </a:ext>
              </a:extLst>
            </p:cNvPr>
            <p:cNvSpPr/>
            <p:nvPr/>
          </p:nvSpPr>
          <p:spPr>
            <a:xfrm rot="10800000">
              <a:off x="3837987" y="3187937"/>
              <a:ext cx="610958" cy="209417"/>
            </a:xfrm>
            <a:prstGeom prst="rightArrow">
              <a:avLst>
                <a:gd name="adj1" fmla="val 50000"/>
                <a:gd name="adj2" fmla="val 102083"/>
              </a:avLst>
            </a:prstGeom>
            <a:solidFill>
              <a:srgbClr val="4472C4">
                <a:alpha val="50196"/>
              </a:srgbClr>
            </a:solidFill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0" name="Arrow: Right 189">
              <a:extLst>
                <a:ext uri="{FF2B5EF4-FFF2-40B4-BE49-F238E27FC236}">
                  <a16:creationId xmlns:a16="http://schemas.microsoft.com/office/drawing/2014/main" id="{6A01AE8D-69B1-4E28-9D93-0EC56637EC78}"/>
                </a:ext>
              </a:extLst>
            </p:cNvPr>
            <p:cNvSpPr/>
            <p:nvPr/>
          </p:nvSpPr>
          <p:spPr>
            <a:xfrm rot="16200000">
              <a:off x="3165797" y="3504520"/>
              <a:ext cx="610958" cy="209417"/>
            </a:xfrm>
            <a:prstGeom prst="rightArrow">
              <a:avLst>
                <a:gd name="adj1" fmla="val 50000"/>
                <a:gd name="adj2" fmla="val 102083"/>
              </a:avLst>
            </a:prstGeom>
            <a:solidFill>
              <a:srgbClr val="4472C4">
                <a:alpha val="50196"/>
              </a:srgbClr>
            </a:solidFill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1" name="Arrow: Right 190">
              <a:extLst>
                <a:ext uri="{FF2B5EF4-FFF2-40B4-BE49-F238E27FC236}">
                  <a16:creationId xmlns:a16="http://schemas.microsoft.com/office/drawing/2014/main" id="{CBB41540-FE81-438C-9275-209CDAF180A9}"/>
                </a:ext>
              </a:extLst>
            </p:cNvPr>
            <p:cNvSpPr/>
            <p:nvPr/>
          </p:nvSpPr>
          <p:spPr>
            <a:xfrm rot="5400000">
              <a:off x="3162463" y="2776801"/>
              <a:ext cx="610958" cy="209417"/>
            </a:xfrm>
            <a:prstGeom prst="rightArrow">
              <a:avLst>
                <a:gd name="adj1" fmla="val 50000"/>
                <a:gd name="adj2" fmla="val 102083"/>
              </a:avLst>
            </a:prstGeom>
            <a:solidFill>
              <a:srgbClr val="4472C4">
                <a:alpha val="50196"/>
              </a:srgbClr>
            </a:solidFill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3" name="Arrow: Right 192">
              <a:extLst>
                <a:ext uri="{FF2B5EF4-FFF2-40B4-BE49-F238E27FC236}">
                  <a16:creationId xmlns:a16="http://schemas.microsoft.com/office/drawing/2014/main" id="{6C51918C-387A-4225-AB13-1735AE19D1CE}"/>
                </a:ext>
              </a:extLst>
            </p:cNvPr>
            <p:cNvSpPr/>
            <p:nvPr/>
          </p:nvSpPr>
          <p:spPr>
            <a:xfrm>
              <a:off x="2538808" y="3192742"/>
              <a:ext cx="610958" cy="209417"/>
            </a:xfrm>
            <a:prstGeom prst="rightArrow">
              <a:avLst>
                <a:gd name="adj1" fmla="val 50000"/>
                <a:gd name="adj2" fmla="val 102083"/>
              </a:avLst>
            </a:prstGeom>
            <a:solidFill>
              <a:srgbClr val="FF0000">
                <a:alpha val="50196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4" name="Arrow: Right 193">
              <a:extLst>
                <a:ext uri="{FF2B5EF4-FFF2-40B4-BE49-F238E27FC236}">
                  <a16:creationId xmlns:a16="http://schemas.microsoft.com/office/drawing/2014/main" id="{8F218DE3-BB71-422F-A635-29DFD1D4C964}"/>
                </a:ext>
              </a:extLst>
            </p:cNvPr>
            <p:cNvSpPr/>
            <p:nvPr/>
          </p:nvSpPr>
          <p:spPr>
            <a:xfrm rot="5400000">
              <a:off x="2115854" y="3560424"/>
              <a:ext cx="610958" cy="209417"/>
            </a:xfrm>
            <a:prstGeom prst="rightArrow">
              <a:avLst>
                <a:gd name="adj1" fmla="val 50000"/>
                <a:gd name="adj2" fmla="val 102083"/>
              </a:avLst>
            </a:prstGeom>
            <a:solidFill>
              <a:srgbClr val="FF0000">
                <a:alpha val="50196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5" name="Arrow: Right 194">
              <a:extLst>
                <a:ext uri="{FF2B5EF4-FFF2-40B4-BE49-F238E27FC236}">
                  <a16:creationId xmlns:a16="http://schemas.microsoft.com/office/drawing/2014/main" id="{EE431B73-3957-4968-AABE-C754C87ECF22}"/>
                </a:ext>
              </a:extLst>
            </p:cNvPr>
            <p:cNvSpPr/>
            <p:nvPr/>
          </p:nvSpPr>
          <p:spPr>
            <a:xfrm rot="16200000">
              <a:off x="2112520" y="2832705"/>
              <a:ext cx="610958" cy="209417"/>
            </a:xfrm>
            <a:prstGeom prst="rightArrow">
              <a:avLst>
                <a:gd name="adj1" fmla="val 50000"/>
                <a:gd name="adj2" fmla="val 102083"/>
              </a:avLst>
            </a:prstGeom>
            <a:solidFill>
              <a:srgbClr val="FF0000">
                <a:alpha val="50196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6" name="Arrow: Right 195">
              <a:extLst>
                <a:ext uri="{FF2B5EF4-FFF2-40B4-BE49-F238E27FC236}">
                  <a16:creationId xmlns:a16="http://schemas.microsoft.com/office/drawing/2014/main" id="{28F6D706-C573-4597-9C1C-8961CF6CE0E6}"/>
                </a:ext>
              </a:extLst>
            </p:cNvPr>
            <p:cNvSpPr/>
            <p:nvPr/>
          </p:nvSpPr>
          <p:spPr>
            <a:xfrm rot="10800000">
              <a:off x="1691831" y="3185665"/>
              <a:ext cx="610958" cy="209417"/>
            </a:xfrm>
            <a:prstGeom prst="rightArrow">
              <a:avLst>
                <a:gd name="adj1" fmla="val 50000"/>
                <a:gd name="adj2" fmla="val 102083"/>
              </a:avLst>
            </a:prstGeom>
            <a:solidFill>
              <a:srgbClr val="4472C4">
                <a:alpha val="50196"/>
              </a:srgbClr>
            </a:solidFill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7" name="Arrow: Right 196">
              <a:extLst>
                <a:ext uri="{FF2B5EF4-FFF2-40B4-BE49-F238E27FC236}">
                  <a16:creationId xmlns:a16="http://schemas.microsoft.com/office/drawing/2014/main" id="{A37A3F44-0C4C-4832-A00F-6BBDEDECBF38}"/>
                </a:ext>
              </a:extLst>
            </p:cNvPr>
            <p:cNvSpPr/>
            <p:nvPr/>
          </p:nvSpPr>
          <p:spPr>
            <a:xfrm rot="16200000">
              <a:off x="1077744" y="3503092"/>
              <a:ext cx="610958" cy="209417"/>
            </a:xfrm>
            <a:prstGeom prst="rightArrow">
              <a:avLst>
                <a:gd name="adj1" fmla="val 50000"/>
                <a:gd name="adj2" fmla="val 102083"/>
              </a:avLst>
            </a:prstGeom>
            <a:solidFill>
              <a:srgbClr val="4472C4">
                <a:alpha val="50196"/>
              </a:srgbClr>
            </a:solidFill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8" name="Arrow: Right 197">
              <a:extLst>
                <a:ext uri="{FF2B5EF4-FFF2-40B4-BE49-F238E27FC236}">
                  <a16:creationId xmlns:a16="http://schemas.microsoft.com/office/drawing/2014/main" id="{05A2ED76-2765-4458-89FF-215F28673B10}"/>
                </a:ext>
              </a:extLst>
            </p:cNvPr>
            <p:cNvSpPr/>
            <p:nvPr/>
          </p:nvSpPr>
          <p:spPr>
            <a:xfrm rot="5400000">
              <a:off x="1074410" y="2775373"/>
              <a:ext cx="610958" cy="209417"/>
            </a:xfrm>
            <a:prstGeom prst="rightArrow">
              <a:avLst>
                <a:gd name="adj1" fmla="val 50000"/>
                <a:gd name="adj2" fmla="val 102083"/>
              </a:avLst>
            </a:prstGeom>
            <a:solidFill>
              <a:srgbClr val="4472C4">
                <a:alpha val="50196"/>
              </a:srgbClr>
            </a:solidFill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cxnSp>
          <p:nvCxnSpPr>
            <p:cNvPr id="209" name="Straight Arrow Connector 208">
              <a:extLst>
                <a:ext uri="{FF2B5EF4-FFF2-40B4-BE49-F238E27FC236}">
                  <a16:creationId xmlns:a16="http://schemas.microsoft.com/office/drawing/2014/main" id="{7CA27D1D-A144-4ECE-93FA-1494C3ED05D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24238" y="3281706"/>
              <a:ext cx="185598" cy="132762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D07CC957-24CE-4F6E-AB67-6E5AA6F4F799}"/>
                </a:ext>
              </a:extLst>
            </p:cNvPr>
            <p:cNvSpPr txBox="1"/>
            <p:nvPr/>
          </p:nvSpPr>
          <p:spPr>
            <a:xfrm>
              <a:off x="2413338" y="4662933"/>
              <a:ext cx="18821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accelerating</a:t>
              </a:r>
              <a:r>
                <a:rPr lang="en-GB" dirty="0"/>
                <a:t> fields for protons</a:t>
              </a:r>
              <a:endParaRPr lang="en-DE" dirty="0"/>
            </a:p>
          </p:txBody>
        </p:sp>
        <p:cxnSp>
          <p:nvCxnSpPr>
            <p:cNvPr id="211" name="Straight Arrow Connector 210">
              <a:extLst>
                <a:ext uri="{FF2B5EF4-FFF2-40B4-BE49-F238E27FC236}">
                  <a16:creationId xmlns:a16="http://schemas.microsoft.com/office/drawing/2014/main" id="{7D222BA2-8CFA-45AA-9E0D-2538ACEB7EA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95022" y="3815328"/>
              <a:ext cx="249586" cy="90137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005934B5-BFCC-4A9B-BB30-AE672FE3AF04}"/>
                </a:ext>
              </a:extLst>
            </p:cNvPr>
            <p:cNvSpPr txBox="1"/>
            <p:nvPr/>
          </p:nvSpPr>
          <p:spPr>
            <a:xfrm>
              <a:off x="5010855" y="4623624"/>
              <a:ext cx="15457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focusing</a:t>
              </a:r>
              <a:r>
                <a:rPr lang="en-GB" dirty="0"/>
                <a:t> fields for protons</a:t>
              </a:r>
              <a:endParaRPr lang="en-DE" dirty="0"/>
            </a:p>
          </p:txBody>
        </p:sp>
        <p:cxnSp>
          <p:nvCxnSpPr>
            <p:cNvPr id="213" name="Straight Arrow Connector 212">
              <a:extLst>
                <a:ext uri="{FF2B5EF4-FFF2-40B4-BE49-F238E27FC236}">
                  <a16:creationId xmlns:a16="http://schemas.microsoft.com/office/drawing/2014/main" id="{7D438A0D-6F7E-476D-ABC8-BDBB2D0177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46722" y="1469554"/>
              <a:ext cx="594550" cy="1826939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DB5CE68E-0A7B-4E11-A621-0919A0B00697}"/>
                </a:ext>
              </a:extLst>
            </p:cNvPr>
            <p:cNvSpPr txBox="1"/>
            <p:nvPr/>
          </p:nvSpPr>
          <p:spPr>
            <a:xfrm>
              <a:off x="2126771" y="918044"/>
              <a:ext cx="18821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decelerating</a:t>
              </a:r>
              <a:r>
                <a:rPr lang="en-GB" dirty="0"/>
                <a:t> fields for protons</a:t>
              </a:r>
              <a:endParaRPr lang="en-DE" dirty="0"/>
            </a:p>
          </p:txBody>
        </p: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F2FFF5F2-D683-4DC5-9CE9-1076315B0B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8986" y="1644635"/>
              <a:ext cx="518387" cy="1215502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48867A1D-FA82-4D7C-93A7-BF9CDBE0F30E}"/>
                </a:ext>
              </a:extLst>
            </p:cNvPr>
            <p:cNvSpPr txBox="1"/>
            <p:nvPr/>
          </p:nvSpPr>
          <p:spPr>
            <a:xfrm>
              <a:off x="4431826" y="1012493"/>
              <a:ext cx="18821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defocusing</a:t>
              </a:r>
              <a:r>
                <a:rPr lang="en-GB" dirty="0"/>
                <a:t> fields for protons</a:t>
              </a:r>
              <a:endParaRPr lang="en-DE" dirty="0"/>
            </a:p>
          </p:txBody>
        </p:sp>
      </p:grpSp>
      <p:sp>
        <p:nvSpPr>
          <p:cNvPr id="226" name="TextBox 225">
            <a:extLst>
              <a:ext uri="{FF2B5EF4-FFF2-40B4-BE49-F238E27FC236}">
                <a16:creationId xmlns:a16="http://schemas.microsoft.com/office/drawing/2014/main" id="{3E468491-50E3-48B4-95F9-C8BD06061768}"/>
              </a:ext>
            </a:extLst>
          </p:cNvPr>
          <p:cNvSpPr txBox="1"/>
          <p:nvPr/>
        </p:nvSpPr>
        <p:spPr>
          <a:xfrm>
            <a:off x="3014120" y="5380193"/>
            <a:ext cx="47711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Proton bunch attracts plasma electrons transversely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Plasma electrons concentrate on axis and repel each other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Then they are pulled back to axis by the ion 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The process repeats</a:t>
            </a:r>
            <a:endParaRPr lang="en-DE" sz="1400" dirty="0"/>
          </a:p>
        </p:txBody>
      </p:sp>
    </p:spTree>
    <p:extLst>
      <p:ext uri="{BB962C8B-B14F-4D97-AF65-F5344CB8AC3E}">
        <p14:creationId xmlns:p14="http://schemas.microsoft.com/office/powerpoint/2010/main" val="788792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FEE24-1022-4D46-AC87-FAE8DB33A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Self-modulation (SM) process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714EAF-0DCF-42AD-86DF-0665BE3D3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 I Morales Guzmán | J Pucek | AWAKE | IMPRS Seminar</a:t>
            </a:r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086320-E2EA-4147-9C5E-A8178CBC0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13</a:t>
            </a:fld>
            <a:endParaRPr lang="x-none"/>
          </a:p>
        </p:txBody>
      </p: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0BD18145-C492-45D2-9706-3C2747C84776}"/>
              </a:ext>
            </a:extLst>
          </p:cNvPr>
          <p:cNvGrpSpPr/>
          <p:nvPr/>
        </p:nvGrpSpPr>
        <p:grpSpPr>
          <a:xfrm>
            <a:off x="2" y="838461"/>
            <a:ext cx="11911652" cy="4391220"/>
            <a:chOff x="3896" y="918044"/>
            <a:chExt cx="11911652" cy="4391220"/>
          </a:xfrm>
        </p:grpSpPr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A6F1A3F9-8B77-48CA-942B-75DEF4316A3B}"/>
                </a:ext>
              </a:extLst>
            </p:cNvPr>
            <p:cNvGrpSpPr/>
            <p:nvPr/>
          </p:nvGrpSpPr>
          <p:grpSpPr>
            <a:xfrm>
              <a:off x="3896" y="2156274"/>
              <a:ext cx="11911652" cy="2248348"/>
              <a:chOff x="869255" y="2302456"/>
              <a:chExt cx="10797387" cy="1992381"/>
            </a:xfrm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715D1E84-E65E-4392-B4AC-451B27E3CCC9}"/>
                  </a:ext>
                </a:extLst>
              </p:cNvPr>
              <p:cNvSpPr/>
              <p:nvPr/>
            </p:nvSpPr>
            <p:spPr>
              <a:xfrm>
                <a:off x="1163858" y="2566628"/>
                <a:ext cx="8947749" cy="1607913"/>
              </a:xfrm>
              <a:prstGeom prst="rect">
                <a:avLst/>
              </a:prstGeom>
              <a:solidFill>
                <a:srgbClr val="ED7D31">
                  <a:alpha val="10196"/>
                </a:srgb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bg2">
                        <a:lumMod val="75000"/>
                      </a:schemeClr>
                    </a:solidFill>
                  </a:rPr>
                  <a:t>+ + + +  + +  +  + + + + + + + + + + + + + + + + + + + + + + + + + + + + + + + + + + + + + + + + + + + Rb </a:t>
                </a:r>
                <a:r>
                  <a:rPr lang="en-GB" dirty="0" err="1">
                    <a:solidFill>
                      <a:schemeClr val="bg2">
                        <a:lumMod val="75000"/>
                      </a:schemeClr>
                    </a:solidFill>
                  </a:rPr>
                  <a:t>Rb</a:t>
                </a:r>
                <a:r>
                  <a:rPr lang="en-GB" dirty="0">
                    <a:solidFill>
                      <a:schemeClr val="bg2">
                        <a:lumMod val="75000"/>
                      </a:schemeClr>
                    </a:solidFill>
                  </a:rPr>
                  <a:t> </a:t>
                </a:r>
                <a:endParaRPr lang="en-DE" dirty="0">
                  <a:solidFill>
                    <a:schemeClr val="bg2">
                      <a:lumMod val="75000"/>
                    </a:schemeClr>
                  </a:solidFill>
                </a:endParaRPr>
              </a:p>
              <a:p>
                <a:pPr algn="ctr"/>
                <a:r>
                  <a:rPr lang="en-GB" dirty="0">
                    <a:solidFill>
                      <a:schemeClr val="bg2">
                        <a:lumMod val="75000"/>
                      </a:schemeClr>
                    </a:solidFill>
                  </a:rPr>
                  <a:t>+ + + + + + + + + + + + + + + + + + + + + + + + + + + + + + + + + + + + + + + + + + + + + + + + + + + Rb </a:t>
                </a:r>
                <a:r>
                  <a:rPr lang="en-GB" dirty="0" err="1">
                    <a:solidFill>
                      <a:schemeClr val="bg2">
                        <a:lumMod val="75000"/>
                      </a:schemeClr>
                    </a:solidFill>
                  </a:rPr>
                  <a:t>Rb</a:t>
                </a:r>
                <a:r>
                  <a:rPr lang="en-GB" dirty="0">
                    <a:solidFill>
                      <a:schemeClr val="bg2">
                        <a:lumMod val="75000"/>
                      </a:schemeClr>
                    </a:solidFill>
                  </a:rPr>
                  <a:t> </a:t>
                </a:r>
                <a:endParaRPr lang="en-DE" dirty="0">
                  <a:solidFill>
                    <a:schemeClr val="bg2">
                      <a:lumMod val="75000"/>
                    </a:schemeClr>
                  </a:solidFill>
                </a:endParaRPr>
              </a:p>
              <a:p>
                <a:pPr algn="ctr"/>
                <a:r>
                  <a:rPr lang="en-GB" dirty="0">
                    <a:solidFill>
                      <a:schemeClr val="bg2">
                        <a:lumMod val="75000"/>
                      </a:schemeClr>
                    </a:solidFill>
                  </a:rPr>
                  <a:t>+ + + + + + + + + + + + + + + + + + + + + + + + + + + + + + + + + + + + + + + + + + + + + + + + + + + Rb </a:t>
                </a:r>
                <a:r>
                  <a:rPr lang="en-GB" dirty="0" err="1">
                    <a:solidFill>
                      <a:schemeClr val="bg2">
                        <a:lumMod val="75000"/>
                      </a:schemeClr>
                    </a:solidFill>
                  </a:rPr>
                  <a:t>Rb</a:t>
                </a:r>
                <a:r>
                  <a:rPr lang="en-GB" dirty="0">
                    <a:solidFill>
                      <a:schemeClr val="bg2">
                        <a:lumMod val="75000"/>
                      </a:schemeClr>
                    </a:solidFill>
                  </a:rPr>
                  <a:t> </a:t>
                </a:r>
                <a:endParaRPr lang="en-DE" dirty="0">
                  <a:solidFill>
                    <a:schemeClr val="bg2">
                      <a:lumMod val="75000"/>
                    </a:schemeClr>
                  </a:solidFill>
                </a:endParaRPr>
              </a:p>
              <a:p>
                <a:pPr algn="ctr"/>
                <a:r>
                  <a:rPr lang="en-GB" dirty="0">
                    <a:solidFill>
                      <a:schemeClr val="bg2">
                        <a:lumMod val="75000"/>
                      </a:schemeClr>
                    </a:solidFill>
                  </a:rPr>
                  <a:t>+ + + + + + + + + + + + + + + + + + + + + + + + + + + + + + + + + + + + + + + + + + + + + + + + + + + Rb </a:t>
                </a:r>
                <a:r>
                  <a:rPr lang="en-GB" dirty="0" err="1">
                    <a:solidFill>
                      <a:schemeClr val="bg2">
                        <a:lumMod val="75000"/>
                      </a:schemeClr>
                    </a:solidFill>
                  </a:rPr>
                  <a:t>Rb</a:t>
                </a:r>
                <a:r>
                  <a:rPr lang="en-GB" dirty="0">
                    <a:solidFill>
                      <a:schemeClr val="bg2">
                        <a:lumMod val="75000"/>
                      </a:schemeClr>
                    </a:solidFill>
                  </a:rPr>
                  <a:t> </a:t>
                </a:r>
                <a:endParaRPr lang="en-DE" dirty="0">
                  <a:solidFill>
                    <a:schemeClr val="bg2">
                      <a:lumMod val="75000"/>
                    </a:schemeClr>
                  </a:solidFill>
                </a:endParaRPr>
              </a:p>
              <a:p>
                <a:pPr algn="ctr"/>
                <a:r>
                  <a:rPr lang="en-GB" dirty="0">
                    <a:solidFill>
                      <a:schemeClr val="bg2">
                        <a:lumMod val="75000"/>
                      </a:schemeClr>
                    </a:solidFill>
                  </a:rPr>
                  <a:t>+ + + + + + + + + + + + + + + + + + + + + + + + + + + + + + + + + + + + + + + + + + + + + + + + + + + Rb </a:t>
                </a:r>
                <a:r>
                  <a:rPr lang="en-GB" dirty="0" err="1">
                    <a:solidFill>
                      <a:schemeClr val="bg2">
                        <a:lumMod val="75000"/>
                      </a:schemeClr>
                    </a:solidFill>
                  </a:rPr>
                  <a:t>Rb</a:t>
                </a:r>
                <a:r>
                  <a:rPr lang="en-GB" dirty="0">
                    <a:solidFill>
                      <a:schemeClr val="bg2">
                        <a:lumMod val="75000"/>
                      </a:schemeClr>
                    </a:solidFill>
                  </a:rPr>
                  <a:t> </a:t>
                </a:r>
                <a:endParaRPr lang="en-DE" dirty="0">
                  <a:solidFill>
                    <a:schemeClr val="bg2">
                      <a:lumMod val="75000"/>
                    </a:schemeClr>
                  </a:solidFill>
                </a:endParaRPr>
              </a:p>
              <a:p>
                <a:pPr algn="ctr"/>
                <a:r>
                  <a:rPr lang="en-GB" dirty="0">
                    <a:solidFill>
                      <a:schemeClr val="bg2">
                        <a:lumMod val="75000"/>
                      </a:schemeClr>
                    </a:solidFill>
                  </a:rPr>
                  <a:t>+ + + + + + + + + + + + + + + + + + + + + + + + + + + + + + + + + + + + + + + + + + + + + + + + + + + Rb </a:t>
                </a:r>
                <a:r>
                  <a:rPr lang="en-GB" dirty="0" err="1">
                    <a:solidFill>
                      <a:schemeClr val="bg2">
                        <a:lumMod val="75000"/>
                      </a:schemeClr>
                    </a:solidFill>
                  </a:rPr>
                  <a:t>Rb</a:t>
                </a:r>
                <a:r>
                  <a:rPr lang="en-GB" dirty="0">
                    <a:solidFill>
                      <a:schemeClr val="bg2">
                        <a:lumMod val="75000"/>
                      </a:schemeClr>
                    </a:solidFill>
                  </a:rPr>
                  <a:t> </a:t>
                </a:r>
                <a:endParaRPr lang="en-DE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7661947-05D6-42D8-AE27-AA9EE934C8F0}"/>
                  </a:ext>
                </a:extLst>
              </p:cNvPr>
              <p:cNvSpPr/>
              <p:nvPr/>
            </p:nvSpPr>
            <p:spPr>
              <a:xfrm>
                <a:off x="869255" y="2851841"/>
                <a:ext cx="10797387" cy="958743"/>
              </a:xfrm>
              <a:prstGeom prst="chord">
                <a:avLst>
                  <a:gd name="adj1" fmla="val 524118"/>
                  <a:gd name="adj2" fmla="val 21077125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4DB553DA-022B-47BF-835E-BDAAFFD4604B}"/>
                  </a:ext>
                </a:extLst>
              </p:cNvPr>
              <p:cNvSpPr/>
              <p:nvPr/>
            </p:nvSpPr>
            <p:spPr>
              <a:xfrm>
                <a:off x="8688708" y="2302456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C64E4653-4B9D-40DA-B4BB-6A17CEF29227}"/>
                  </a:ext>
                </a:extLst>
              </p:cNvPr>
              <p:cNvSpPr/>
              <p:nvPr/>
            </p:nvSpPr>
            <p:spPr>
              <a:xfrm>
                <a:off x="8712305" y="2558851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370C1C8-7CC0-499B-90E5-A02F2C98AFAB}"/>
                  </a:ext>
                </a:extLst>
              </p:cNvPr>
              <p:cNvSpPr/>
              <p:nvPr/>
            </p:nvSpPr>
            <p:spPr>
              <a:xfrm>
                <a:off x="8724291" y="3887445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6289E974-6686-4D18-BC26-C73F77956FB4}"/>
                  </a:ext>
                </a:extLst>
              </p:cNvPr>
              <p:cNvSpPr/>
              <p:nvPr/>
            </p:nvSpPr>
            <p:spPr>
              <a:xfrm>
                <a:off x="8411415" y="4065478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B5CF4421-3E95-4F00-BABD-87F305FE0A06}"/>
                  </a:ext>
                </a:extLst>
              </p:cNvPr>
              <p:cNvSpPr/>
              <p:nvPr/>
            </p:nvSpPr>
            <p:spPr>
              <a:xfrm>
                <a:off x="8677351" y="4117037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F5AF5860-A804-4AFB-8759-E3E52BF52479}"/>
                  </a:ext>
                </a:extLst>
              </p:cNvPr>
              <p:cNvSpPr/>
              <p:nvPr/>
            </p:nvSpPr>
            <p:spPr>
              <a:xfrm>
                <a:off x="8277177" y="2779059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5B8BE4E-B422-4696-BD51-23698C5EE421}"/>
                  </a:ext>
                </a:extLst>
              </p:cNvPr>
              <p:cNvSpPr/>
              <p:nvPr/>
            </p:nvSpPr>
            <p:spPr>
              <a:xfrm>
                <a:off x="7998650" y="2622722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DD17F79-5D11-473E-985C-5C5CECCC61FA}"/>
                  </a:ext>
                </a:extLst>
              </p:cNvPr>
              <p:cNvSpPr/>
              <p:nvPr/>
            </p:nvSpPr>
            <p:spPr>
              <a:xfrm>
                <a:off x="8277176" y="3716027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F4C5A21C-8050-4344-BE7D-5D12B430AF04}"/>
                  </a:ext>
                </a:extLst>
              </p:cNvPr>
              <p:cNvSpPr/>
              <p:nvPr/>
            </p:nvSpPr>
            <p:spPr>
              <a:xfrm>
                <a:off x="7857561" y="2767611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2A0EF66-9499-4C24-AD0C-87ABA7542ADE}"/>
                  </a:ext>
                </a:extLst>
              </p:cNvPr>
              <p:cNvSpPr/>
              <p:nvPr/>
            </p:nvSpPr>
            <p:spPr>
              <a:xfrm>
                <a:off x="8224934" y="2471268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522CEEC-B3C0-494E-ADDE-10E3895533F3}"/>
                  </a:ext>
                </a:extLst>
              </p:cNvPr>
              <p:cNvSpPr/>
              <p:nvPr/>
            </p:nvSpPr>
            <p:spPr>
              <a:xfrm>
                <a:off x="8177341" y="3039088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64625B6-812A-4051-B0F0-D5A213473DD3}"/>
                  </a:ext>
                </a:extLst>
              </p:cNvPr>
              <p:cNvSpPr/>
              <p:nvPr/>
            </p:nvSpPr>
            <p:spPr>
              <a:xfrm>
                <a:off x="7982522" y="3862543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9365889-7C61-4685-B310-3B6BC05C788C}"/>
                  </a:ext>
                </a:extLst>
              </p:cNvPr>
              <p:cNvSpPr/>
              <p:nvPr/>
            </p:nvSpPr>
            <p:spPr>
              <a:xfrm>
                <a:off x="8138913" y="4059177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DC0D970-E870-4F32-93F5-F04A3EA65D40}"/>
                  </a:ext>
                </a:extLst>
              </p:cNvPr>
              <p:cNvSpPr/>
              <p:nvPr/>
            </p:nvSpPr>
            <p:spPr>
              <a:xfrm>
                <a:off x="8989930" y="2324792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32CC890F-C7B7-4620-A016-2615A29A3C3B}"/>
                  </a:ext>
                </a:extLst>
              </p:cNvPr>
              <p:cNvSpPr/>
              <p:nvPr/>
            </p:nvSpPr>
            <p:spPr>
              <a:xfrm>
                <a:off x="8975134" y="2592708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0C74F3C-5D56-4694-8797-C5BF8DEA220B}"/>
                  </a:ext>
                </a:extLst>
              </p:cNvPr>
              <p:cNvSpPr/>
              <p:nvPr/>
            </p:nvSpPr>
            <p:spPr>
              <a:xfrm>
                <a:off x="9018349" y="3873652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3A0952F-3368-47C4-93BA-FA05525123ED}"/>
                  </a:ext>
                </a:extLst>
              </p:cNvPr>
              <p:cNvSpPr/>
              <p:nvPr/>
            </p:nvSpPr>
            <p:spPr>
              <a:xfrm>
                <a:off x="9021745" y="4111721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30" name="Arrow: Right 29">
                <a:extLst>
                  <a:ext uri="{FF2B5EF4-FFF2-40B4-BE49-F238E27FC236}">
                    <a16:creationId xmlns:a16="http://schemas.microsoft.com/office/drawing/2014/main" id="{E4243F5F-2008-403A-9B76-33F5021BA2DB}"/>
                  </a:ext>
                </a:extLst>
              </p:cNvPr>
              <p:cNvSpPr/>
              <p:nvPr/>
            </p:nvSpPr>
            <p:spPr>
              <a:xfrm>
                <a:off x="9440640" y="3249797"/>
                <a:ext cx="1092200" cy="203200"/>
              </a:xfrm>
              <a:prstGeom prst="rightArrow">
                <a:avLst>
                  <a:gd name="adj1" fmla="val 50000"/>
                  <a:gd name="adj2" fmla="val 102083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31" name="Arrow: Bent 30">
                <a:extLst>
                  <a:ext uri="{FF2B5EF4-FFF2-40B4-BE49-F238E27FC236}">
                    <a16:creationId xmlns:a16="http://schemas.microsoft.com/office/drawing/2014/main" id="{5025EDED-93EA-481C-B3E7-06F29D83E0CA}"/>
                  </a:ext>
                </a:extLst>
              </p:cNvPr>
              <p:cNvSpPr/>
              <p:nvPr/>
            </p:nvSpPr>
            <p:spPr>
              <a:xfrm rot="16200000" flipH="1">
                <a:off x="8101639" y="2622522"/>
                <a:ext cx="428625" cy="554992"/>
              </a:xfrm>
              <a:prstGeom prst="bentArrow">
                <a:avLst>
                  <a:gd name="adj1" fmla="val 25000"/>
                  <a:gd name="adj2" fmla="val 25000"/>
                  <a:gd name="adj3" fmla="val 25000"/>
                  <a:gd name="adj4" fmla="val 7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Arrow: Bent 32">
                <a:extLst>
                  <a:ext uri="{FF2B5EF4-FFF2-40B4-BE49-F238E27FC236}">
                    <a16:creationId xmlns:a16="http://schemas.microsoft.com/office/drawing/2014/main" id="{188C0FF3-2888-49EE-9B2D-52A1BD11683D}"/>
                  </a:ext>
                </a:extLst>
              </p:cNvPr>
              <p:cNvSpPr/>
              <p:nvPr/>
            </p:nvSpPr>
            <p:spPr>
              <a:xfrm rot="16200000">
                <a:off x="8118247" y="3455227"/>
                <a:ext cx="434382" cy="601851"/>
              </a:xfrm>
              <a:prstGeom prst="bentArrow">
                <a:avLst>
                  <a:gd name="adj1" fmla="val 25000"/>
                  <a:gd name="adj2" fmla="val 25000"/>
                  <a:gd name="adj3" fmla="val 25000"/>
                  <a:gd name="adj4" fmla="val 7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5482682-DBB2-4AD8-B566-66B63B02715E}"/>
                  </a:ext>
                </a:extLst>
              </p:cNvPr>
              <p:cNvSpPr/>
              <p:nvPr/>
            </p:nvSpPr>
            <p:spPr>
              <a:xfrm>
                <a:off x="7907633" y="3076103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769FEDA7-145C-42F3-B024-28E6C29528BE}"/>
                  </a:ext>
                </a:extLst>
              </p:cNvPr>
              <p:cNvSpPr/>
              <p:nvPr/>
            </p:nvSpPr>
            <p:spPr>
              <a:xfrm>
                <a:off x="7913082" y="3358807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C7B19171-05A7-4EE0-A8A2-B035781B53CA}"/>
                  </a:ext>
                </a:extLst>
              </p:cNvPr>
              <p:cNvSpPr/>
              <p:nvPr/>
            </p:nvSpPr>
            <p:spPr>
              <a:xfrm>
                <a:off x="7725600" y="3189887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6772B0D-A8C0-49F4-AA03-09C84A816492}"/>
                  </a:ext>
                </a:extLst>
              </p:cNvPr>
              <p:cNvSpPr/>
              <p:nvPr/>
            </p:nvSpPr>
            <p:spPr>
              <a:xfrm>
                <a:off x="7666651" y="3415451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6BD3DCC0-811D-44BF-9C77-2700210A5B19}"/>
                  </a:ext>
                </a:extLst>
              </p:cNvPr>
              <p:cNvSpPr/>
              <p:nvPr/>
            </p:nvSpPr>
            <p:spPr>
              <a:xfrm>
                <a:off x="7596026" y="2934450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2C4B72B4-0E2D-4E6B-AF52-03D24F2F5087}"/>
                  </a:ext>
                </a:extLst>
              </p:cNvPr>
              <p:cNvSpPr/>
              <p:nvPr/>
            </p:nvSpPr>
            <p:spPr>
              <a:xfrm>
                <a:off x="7591809" y="3639263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C5C0CBB-D4C7-429E-9018-F0ED0336DC5E}"/>
                  </a:ext>
                </a:extLst>
              </p:cNvPr>
              <p:cNvSpPr/>
              <p:nvPr/>
            </p:nvSpPr>
            <p:spPr>
              <a:xfrm>
                <a:off x="7366567" y="3749925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BBA70F6-99DD-46B7-BDE9-A27709A7732F}"/>
                  </a:ext>
                </a:extLst>
              </p:cNvPr>
              <p:cNvSpPr/>
              <p:nvPr/>
            </p:nvSpPr>
            <p:spPr>
              <a:xfrm>
                <a:off x="7353711" y="3976578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B4F305CC-BB3E-4032-A490-FD1B844500E8}"/>
                  </a:ext>
                </a:extLst>
              </p:cNvPr>
              <p:cNvSpPr/>
              <p:nvPr/>
            </p:nvSpPr>
            <p:spPr>
              <a:xfrm>
                <a:off x="7065551" y="3881428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1CDC3773-BAC9-4151-9F56-EA05BF4E6D38}"/>
                  </a:ext>
                </a:extLst>
              </p:cNvPr>
              <p:cNvSpPr/>
              <p:nvPr/>
            </p:nvSpPr>
            <p:spPr>
              <a:xfrm>
                <a:off x="6644587" y="2670660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634DF81F-E87F-4910-A345-806C67586EB6}"/>
                  </a:ext>
                </a:extLst>
              </p:cNvPr>
              <p:cNvSpPr/>
              <p:nvPr/>
            </p:nvSpPr>
            <p:spPr>
              <a:xfrm>
                <a:off x="7258493" y="2495234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5AED8AA-3034-4A8E-91F7-002E89556C32}"/>
                  </a:ext>
                </a:extLst>
              </p:cNvPr>
              <p:cNvSpPr/>
              <p:nvPr/>
            </p:nvSpPr>
            <p:spPr>
              <a:xfrm>
                <a:off x="6857758" y="2446332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F908D9EB-B433-42A5-82E4-7F16CA56DBEC}"/>
                  </a:ext>
                </a:extLst>
              </p:cNvPr>
              <p:cNvSpPr/>
              <p:nvPr/>
            </p:nvSpPr>
            <p:spPr>
              <a:xfrm>
                <a:off x="6530161" y="2452380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8921EECB-A6CD-443B-BDE7-639F7D3242E5}"/>
                  </a:ext>
                </a:extLst>
              </p:cNvPr>
              <p:cNvSpPr/>
              <p:nvPr/>
            </p:nvSpPr>
            <p:spPr>
              <a:xfrm>
                <a:off x="6383023" y="2717205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8CF9E49A-DC2E-47C7-9512-A2D6E7C6576E}"/>
                  </a:ext>
                </a:extLst>
              </p:cNvPr>
              <p:cNvSpPr/>
              <p:nvPr/>
            </p:nvSpPr>
            <p:spPr>
              <a:xfrm>
                <a:off x="6133646" y="2984581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FFB7B000-A8C4-4BED-8BA0-A519FDEDB940}"/>
                  </a:ext>
                </a:extLst>
              </p:cNvPr>
              <p:cNvSpPr/>
              <p:nvPr/>
            </p:nvSpPr>
            <p:spPr>
              <a:xfrm>
                <a:off x="6932053" y="4047101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F2FDF89F-91A9-4867-B7F5-E4BB89A5A6F5}"/>
                  </a:ext>
                </a:extLst>
              </p:cNvPr>
              <p:cNvSpPr/>
              <p:nvPr/>
            </p:nvSpPr>
            <p:spPr>
              <a:xfrm>
                <a:off x="6766743" y="3862102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EA43DB85-0D49-402B-8B7D-456EDCA3E486}"/>
                  </a:ext>
                </a:extLst>
              </p:cNvPr>
              <p:cNvSpPr/>
              <p:nvPr/>
            </p:nvSpPr>
            <p:spPr>
              <a:xfrm>
                <a:off x="6434557" y="3849834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AE1CA779-67E1-4654-A6B0-ECED8011D204}"/>
                  </a:ext>
                </a:extLst>
              </p:cNvPr>
              <p:cNvSpPr/>
              <p:nvPr/>
            </p:nvSpPr>
            <p:spPr>
              <a:xfrm>
                <a:off x="6202781" y="3639263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2B7E2550-2ED2-4B3F-9E3A-D086FBF9F4D3}"/>
                  </a:ext>
                </a:extLst>
              </p:cNvPr>
              <p:cNvSpPr/>
              <p:nvPr/>
            </p:nvSpPr>
            <p:spPr>
              <a:xfrm>
                <a:off x="6113644" y="3422354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60F463E3-C937-4263-A650-C0611E7E858D}"/>
                  </a:ext>
                </a:extLst>
              </p:cNvPr>
              <p:cNvSpPr/>
              <p:nvPr/>
            </p:nvSpPr>
            <p:spPr>
              <a:xfrm>
                <a:off x="5982499" y="3219625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14554946-F133-44D7-8AD5-8766BC55BEF4}"/>
                  </a:ext>
                </a:extLst>
              </p:cNvPr>
              <p:cNvSpPr/>
              <p:nvPr/>
            </p:nvSpPr>
            <p:spPr>
              <a:xfrm>
                <a:off x="5896474" y="2943978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BC80ADED-78D8-4435-910D-75C9BE7AD386}"/>
                  </a:ext>
                </a:extLst>
              </p:cNvPr>
              <p:cNvSpPr/>
              <p:nvPr/>
            </p:nvSpPr>
            <p:spPr>
              <a:xfrm>
                <a:off x="5785971" y="3168699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838697F0-B926-41C3-9C9E-5FCD54203830}"/>
                  </a:ext>
                </a:extLst>
              </p:cNvPr>
              <p:cNvSpPr/>
              <p:nvPr/>
            </p:nvSpPr>
            <p:spPr>
              <a:xfrm>
                <a:off x="5938812" y="3565615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38E04F13-E99D-467B-A274-D14E7416DC89}"/>
                  </a:ext>
                </a:extLst>
              </p:cNvPr>
              <p:cNvSpPr/>
              <p:nvPr/>
            </p:nvSpPr>
            <p:spPr>
              <a:xfrm>
                <a:off x="7259042" y="2690159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8AE7FEC7-1E43-4348-80D8-AFE47DDADB2F}"/>
                  </a:ext>
                </a:extLst>
              </p:cNvPr>
              <p:cNvSpPr/>
              <p:nvPr/>
            </p:nvSpPr>
            <p:spPr>
              <a:xfrm>
                <a:off x="7495361" y="2715383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FA0E03B1-EEA3-42E5-BBCB-BE318C594A0A}"/>
                  </a:ext>
                </a:extLst>
              </p:cNvPr>
              <p:cNvSpPr/>
              <p:nvPr/>
            </p:nvSpPr>
            <p:spPr>
              <a:xfrm>
                <a:off x="6604471" y="4023734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BD51A47D-2775-4522-928C-D47DCD99A0D3}"/>
                  </a:ext>
                </a:extLst>
              </p:cNvPr>
              <p:cNvSpPr/>
              <p:nvPr/>
            </p:nvSpPr>
            <p:spPr>
              <a:xfrm>
                <a:off x="6181960" y="3884437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778D576A-8C12-4B64-9420-942045295F12}"/>
                  </a:ext>
                </a:extLst>
              </p:cNvPr>
              <p:cNvSpPr/>
              <p:nvPr/>
            </p:nvSpPr>
            <p:spPr>
              <a:xfrm>
                <a:off x="6182770" y="2758632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59944D32-CE61-48D1-ABE7-B14867A5834B}"/>
                  </a:ext>
                </a:extLst>
              </p:cNvPr>
              <p:cNvSpPr/>
              <p:nvPr/>
            </p:nvSpPr>
            <p:spPr>
              <a:xfrm>
                <a:off x="6980850" y="2622411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8E69A8FA-7D2F-4DE6-B80F-E0E15A08C514}"/>
                  </a:ext>
                </a:extLst>
              </p:cNvPr>
              <p:cNvSpPr/>
              <p:nvPr/>
            </p:nvSpPr>
            <p:spPr>
              <a:xfrm>
                <a:off x="6217433" y="2538261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26260B31-FEE3-4D05-BA9A-A085C8283608}"/>
                  </a:ext>
                </a:extLst>
              </p:cNvPr>
              <p:cNvSpPr/>
              <p:nvPr/>
            </p:nvSpPr>
            <p:spPr>
              <a:xfrm>
                <a:off x="5692190" y="3407675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C36FC0D4-4C69-47B4-B642-F1F6DD413216}"/>
                  </a:ext>
                </a:extLst>
              </p:cNvPr>
              <p:cNvSpPr/>
              <p:nvPr/>
            </p:nvSpPr>
            <p:spPr>
              <a:xfrm>
                <a:off x="5621565" y="2926674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F5227C8F-D60E-4355-A06F-9CC687B408A1}"/>
                  </a:ext>
                </a:extLst>
              </p:cNvPr>
              <p:cNvSpPr/>
              <p:nvPr/>
            </p:nvSpPr>
            <p:spPr>
              <a:xfrm>
                <a:off x="5617348" y="3631487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86846729-C22E-41D6-8C2D-582A51BA2639}"/>
                  </a:ext>
                </a:extLst>
              </p:cNvPr>
              <p:cNvSpPr/>
              <p:nvPr/>
            </p:nvSpPr>
            <p:spPr>
              <a:xfrm>
                <a:off x="5392106" y="3742149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C52BD15B-8E97-48D1-A032-54CCAE8CCCBD}"/>
                  </a:ext>
                </a:extLst>
              </p:cNvPr>
              <p:cNvSpPr/>
              <p:nvPr/>
            </p:nvSpPr>
            <p:spPr>
              <a:xfrm>
                <a:off x="5379250" y="3968802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87202064-7943-49B0-9CFB-C44E19D4D719}"/>
                  </a:ext>
                </a:extLst>
              </p:cNvPr>
              <p:cNvSpPr/>
              <p:nvPr/>
            </p:nvSpPr>
            <p:spPr>
              <a:xfrm>
                <a:off x="5091090" y="3873652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53700FA2-C049-4182-93EC-7AC198630DEB}"/>
                  </a:ext>
                </a:extLst>
              </p:cNvPr>
              <p:cNvSpPr/>
              <p:nvPr/>
            </p:nvSpPr>
            <p:spPr>
              <a:xfrm>
                <a:off x="4670126" y="2662884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80311937-2A10-4870-B97D-6A9E2F8F6DF0}"/>
                  </a:ext>
                </a:extLst>
              </p:cNvPr>
              <p:cNvSpPr/>
              <p:nvPr/>
            </p:nvSpPr>
            <p:spPr>
              <a:xfrm>
                <a:off x="5284032" y="2487458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129BCAD9-22BB-4DBF-88F0-27EB52C7A157}"/>
                  </a:ext>
                </a:extLst>
              </p:cNvPr>
              <p:cNvSpPr/>
              <p:nvPr/>
            </p:nvSpPr>
            <p:spPr>
              <a:xfrm>
                <a:off x="4883297" y="2438556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1855546A-4F0E-4871-8A7D-6311986E0AEC}"/>
                  </a:ext>
                </a:extLst>
              </p:cNvPr>
              <p:cNvSpPr/>
              <p:nvPr/>
            </p:nvSpPr>
            <p:spPr>
              <a:xfrm>
                <a:off x="4555700" y="2444604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E3F8CE9A-798C-4029-B1B2-4A0A109D80D3}"/>
                  </a:ext>
                </a:extLst>
              </p:cNvPr>
              <p:cNvSpPr/>
              <p:nvPr/>
            </p:nvSpPr>
            <p:spPr>
              <a:xfrm>
                <a:off x="4408562" y="2709429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FE368F19-E93E-4086-88E0-5FB66993D3E7}"/>
                  </a:ext>
                </a:extLst>
              </p:cNvPr>
              <p:cNvSpPr/>
              <p:nvPr/>
            </p:nvSpPr>
            <p:spPr>
              <a:xfrm>
                <a:off x="4159185" y="2976805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296AD75B-562C-4EB5-B02A-CE4BF6F5CDDC}"/>
                  </a:ext>
                </a:extLst>
              </p:cNvPr>
              <p:cNvSpPr/>
              <p:nvPr/>
            </p:nvSpPr>
            <p:spPr>
              <a:xfrm>
                <a:off x="4957592" y="4039325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555BBBB6-BEB2-49BA-B075-1C3E7BC18A55}"/>
                  </a:ext>
                </a:extLst>
              </p:cNvPr>
              <p:cNvSpPr/>
              <p:nvPr/>
            </p:nvSpPr>
            <p:spPr>
              <a:xfrm>
                <a:off x="4792282" y="3854326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89145CA8-81F5-456F-A3F1-7A336FEF2A59}"/>
                  </a:ext>
                </a:extLst>
              </p:cNvPr>
              <p:cNvSpPr/>
              <p:nvPr/>
            </p:nvSpPr>
            <p:spPr>
              <a:xfrm>
                <a:off x="4460096" y="3842058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2FBDF788-D663-4874-8E6A-8DA4C05F0DB9}"/>
                  </a:ext>
                </a:extLst>
              </p:cNvPr>
              <p:cNvSpPr/>
              <p:nvPr/>
            </p:nvSpPr>
            <p:spPr>
              <a:xfrm>
                <a:off x="4228320" y="3631487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F1E6C08A-16C3-474B-A788-AFC907E00BF4}"/>
                  </a:ext>
                </a:extLst>
              </p:cNvPr>
              <p:cNvSpPr/>
              <p:nvPr/>
            </p:nvSpPr>
            <p:spPr>
              <a:xfrm>
                <a:off x="4139183" y="3414578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4AFD89C8-EBD6-407B-968A-2394B398C8CA}"/>
                  </a:ext>
                </a:extLst>
              </p:cNvPr>
              <p:cNvSpPr/>
              <p:nvPr/>
            </p:nvSpPr>
            <p:spPr>
              <a:xfrm>
                <a:off x="4008038" y="3211849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9F44067F-BA1F-4662-AAD6-78EEA57FEF3A}"/>
                  </a:ext>
                </a:extLst>
              </p:cNvPr>
              <p:cNvSpPr/>
              <p:nvPr/>
            </p:nvSpPr>
            <p:spPr>
              <a:xfrm>
                <a:off x="3922013" y="2936202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E01B7E9A-571C-404D-B8F8-5FA9FBC28D27}"/>
                  </a:ext>
                </a:extLst>
              </p:cNvPr>
              <p:cNvSpPr/>
              <p:nvPr/>
            </p:nvSpPr>
            <p:spPr>
              <a:xfrm>
                <a:off x="3765926" y="3154605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55728325-A64A-4834-A9AD-1B476CC0BA2B}"/>
                  </a:ext>
                </a:extLst>
              </p:cNvPr>
              <p:cNvSpPr/>
              <p:nvPr/>
            </p:nvSpPr>
            <p:spPr>
              <a:xfrm>
                <a:off x="3964351" y="3557839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D27CB747-2CF8-4579-94F5-4D0E2ED6F84B}"/>
                  </a:ext>
                </a:extLst>
              </p:cNvPr>
              <p:cNvSpPr/>
              <p:nvPr/>
            </p:nvSpPr>
            <p:spPr>
              <a:xfrm>
                <a:off x="5284581" y="2682383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FAF55C12-163B-4FFC-B4DB-046F0AD6585B}"/>
                  </a:ext>
                </a:extLst>
              </p:cNvPr>
              <p:cNvSpPr/>
              <p:nvPr/>
            </p:nvSpPr>
            <p:spPr>
              <a:xfrm>
                <a:off x="5520900" y="2707607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5360E651-295F-4E54-9752-806FBA1E2633}"/>
                  </a:ext>
                </a:extLst>
              </p:cNvPr>
              <p:cNvSpPr/>
              <p:nvPr/>
            </p:nvSpPr>
            <p:spPr>
              <a:xfrm>
                <a:off x="4630010" y="4015958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B4F008EA-5C00-47A5-BCD9-B828BD315A92}"/>
                  </a:ext>
                </a:extLst>
              </p:cNvPr>
              <p:cNvSpPr/>
              <p:nvPr/>
            </p:nvSpPr>
            <p:spPr>
              <a:xfrm>
                <a:off x="4207499" y="3876661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06E3F156-0EFE-4BEC-9688-C6CC7F00BE80}"/>
                  </a:ext>
                </a:extLst>
              </p:cNvPr>
              <p:cNvSpPr/>
              <p:nvPr/>
            </p:nvSpPr>
            <p:spPr>
              <a:xfrm>
                <a:off x="4208309" y="2750856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1C43063C-5F8E-475F-A074-24B4A1116C56}"/>
                  </a:ext>
                </a:extLst>
              </p:cNvPr>
              <p:cNvSpPr/>
              <p:nvPr/>
            </p:nvSpPr>
            <p:spPr>
              <a:xfrm>
                <a:off x="5006389" y="2614635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E0A5C253-8E14-4FA2-83FA-B4DB3801260A}"/>
                  </a:ext>
                </a:extLst>
              </p:cNvPr>
              <p:cNvSpPr/>
              <p:nvPr/>
            </p:nvSpPr>
            <p:spPr>
              <a:xfrm>
                <a:off x="4242972" y="2530485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D57CC924-A2BD-4D27-8AAD-F7BB7597C743}"/>
                  </a:ext>
                </a:extLst>
              </p:cNvPr>
              <p:cNvSpPr/>
              <p:nvPr/>
            </p:nvSpPr>
            <p:spPr>
              <a:xfrm>
                <a:off x="3746124" y="3407675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AB691D08-DFA8-4538-B88D-5B29E694D35B}"/>
                  </a:ext>
                </a:extLst>
              </p:cNvPr>
              <p:cNvSpPr/>
              <p:nvPr/>
            </p:nvSpPr>
            <p:spPr>
              <a:xfrm>
                <a:off x="3675499" y="2926674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5D2270DE-7C33-4108-958B-9EF71318D4C5}"/>
                  </a:ext>
                </a:extLst>
              </p:cNvPr>
              <p:cNvSpPr/>
              <p:nvPr/>
            </p:nvSpPr>
            <p:spPr>
              <a:xfrm>
                <a:off x="3671282" y="3631487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E6032AD1-264D-4D19-9217-199F6324FC06}"/>
                  </a:ext>
                </a:extLst>
              </p:cNvPr>
              <p:cNvSpPr/>
              <p:nvPr/>
            </p:nvSpPr>
            <p:spPr>
              <a:xfrm>
                <a:off x="3446040" y="3742149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30257C72-F932-488E-9DF6-50DC431616A1}"/>
                  </a:ext>
                </a:extLst>
              </p:cNvPr>
              <p:cNvSpPr/>
              <p:nvPr/>
            </p:nvSpPr>
            <p:spPr>
              <a:xfrm>
                <a:off x="3433184" y="3968802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1C649116-BE95-4AD7-82FB-E90AD46D696B}"/>
                  </a:ext>
                </a:extLst>
              </p:cNvPr>
              <p:cNvSpPr/>
              <p:nvPr/>
            </p:nvSpPr>
            <p:spPr>
              <a:xfrm>
                <a:off x="3145024" y="3873652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F8C23DA0-16DF-41D6-BAB8-C5A7FBB64410}"/>
                  </a:ext>
                </a:extLst>
              </p:cNvPr>
              <p:cNvSpPr/>
              <p:nvPr/>
            </p:nvSpPr>
            <p:spPr>
              <a:xfrm>
                <a:off x="2724060" y="2662884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032E9D3E-ACD7-4947-87E1-BEB29ECD3E00}"/>
                  </a:ext>
                </a:extLst>
              </p:cNvPr>
              <p:cNvSpPr/>
              <p:nvPr/>
            </p:nvSpPr>
            <p:spPr>
              <a:xfrm>
                <a:off x="3337966" y="2487458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D01D4E1D-C8C6-4536-8150-FE250AA49FD4}"/>
                  </a:ext>
                </a:extLst>
              </p:cNvPr>
              <p:cNvSpPr/>
              <p:nvPr/>
            </p:nvSpPr>
            <p:spPr>
              <a:xfrm>
                <a:off x="2937231" y="2438556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6EEC4D79-6C9B-417F-962A-F4FFCC1F159B}"/>
                  </a:ext>
                </a:extLst>
              </p:cNvPr>
              <p:cNvSpPr/>
              <p:nvPr/>
            </p:nvSpPr>
            <p:spPr>
              <a:xfrm>
                <a:off x="2609634" y="2444604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48259E79-902E-485B-8D67-99FB9F42E231}"/>
                  </a:ext>
                </a:extLst>
              </p:cNvPr>
              <p:cNvSpPr/>
              <p:nvPr/>
            </p:nvSpPr>
            <p:spPr>
              <a:xfrm>
                <a:off x="2462496" y="2709429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91C2AA76-6FF8-45C7-9A7A-918C9C8E25F7}"/>
                  </a:ext>
                </a:extLst>
              </p:cNvPr>
              <p:cNvSpPr/>
              <p:nvPr/>
            </p:nvSpPr>
            <p:spPr>
              <a:xfrm>
                <a:off x="2213119" y="2976805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DA430549-1C01-4B96-A2CE-CEC93AB38284}"/>
                  </a:ext>
                </a:extLst>
              </p:cNvPr>
              <p:cNvSpPr/>
              <p:nvPr/>
            </p:nvSpPr>
            <p:spPr>
              <a:xfrm>
                <a:off x="3011526" y="4039325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E1709136-C7C9-4897-964A-6FEC541DF0C4}"/>
                  </a:ext>
                </a:extLst>
              </p:cNvPr>
              <p:cNvSpPr/>
              <p:nvPr/>
            </p:nvSpPr>
            <p:spPr>
              <a:xfrm>
                <a:off x="2846216" y="3854326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097E01F4-B8F6-42EE-AB06-D06C662E5484}"/>
                  </a:ext>
                </a:extLst>
              </p:cNvPr>
              <p:cNvSpPr/>
              <p:nvPr/>
            </p:nvSpPr>
            <p:spPr>
              <a:xfrm>
                <a:off x="2514030" y="3842058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FF4F9A60-573C-4A99-BCD3-A1EA55313DF4}"/>
                  </a:ext>
                </a:extLst>
              </p:cNvPr>
              <p:cNvSpPr/>
              <p:nvPr/>
            </p:nvSpPr>
            <p:spPr>
              <a:xfrm>
                <a:off x="2282254" y="3631487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AD2868A6-FA08-4AFA-8381-C30F7F1EB8C7}"/>
                  </a:ext>
                </a:extLst>
              </p:cNvPr>
              <p:cNvSpPr/>
              <p:nvPr/>
            </p:nvSpPr>
            <p:spPr>
              <a:xfrm>
                <a:off x="2193117" y="3414578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CF2BF9F-D9AD-4194-BB3B-292D7FD4FB7B}"/>
                  </a:ext>
                </a:extLst>
              </p:cNvPr>
              <p:cNvSpPr/>
              <p:nvPr/>
            </p:nvSpPr>
            <p:spPr>
              <a:xfrm>
                <a:off x="2061972" y="3211849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F68507C5-676E-4561-8AFD-A8B55280D156}"/>
                  </a:ext>
                </a:extLst>
              </p:cNvPr>
              <p:cNvSpPr/>
              <p:nvPr/>
            </p:nvSpPr>
            <p:spPr>
              <a:xfrm>
                <a:off x="1975947" y="2936202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E4EB53F3-7435-4AEA-BCBA-B706224A340A}"/>
                  </a:ext>
                </a:extLst>
              </p:cNvPr>
              <p:cNvSpPr/>
              <p:nvPr/>
            </p:nvSpPr>
            <p:spPr>
              <a:xfrm>
                <a:off x="1815541" y="3262131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91393AB7-E034-4A28-8CE2-16C6EB6FB579}"/>
                  </a:ext>
                </a:extLst>
              </p:cNvPr>
              <p:cNvSpPr/>
              <p:nvPr/>
            </p:nvSpPr>
            <p:spPr>
              <a:xfrm>
                <a:off x="2018285" y="3557839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2D8378EA-234E-44DF-A314-6CB1F0951EEA}"/>
                  </a:ext>
                </a:extLst>
              </p:cNvPr>
              <p:cNvSpPr/>
              <p:nvPr/>
            </p:nvSpPr>
            <p:spPr>
              <a:xfrm>
                <a:off x="3338515" y="2682383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23CBF574-6793-4972-ACF0-51D0143F0BF8}"/>
                  </a:ext>
                </a:extLst>
              </p:cNvPr>
              <p:cNvSpPr/>
              <p:nvPr/>
            </p:nvSpPr>
            <p:spPr>
              <a:xfrm>
                <a:off x="3574834" y="2707607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5DB5BC39-9EFB-4BDB-B1B1-E5BCE6E423DB}"/>
                  </a:ext>
                </a:extLst>
              </p:cNvPr>
              <p:cNvSpPr/>
              <p:nvPr/>
            </p:nvSpPr>
            <p:spPr>
              <a:xfrm>
                <a:off x="2683944" y="4015958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CF405F7D-C5FF-4B1D-B963-A406BDED5BF9}"/>
                  </a:ext>
                </a:extLst>
              </p:cNvPr>
              <p:cNvSpPr/>
              <p:nvPr/>
            </p:nvSpPr>
            <p:spPr>
              <a:xfrm>
                <a:off x="2261433" y="3876661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8B194192-F9E7-4248-9319-609496FB7767}"/>
                  </a:ext>
                </a:extLst>
              </p:cNvPr>
              <p:cNvSpPr/>
              <p:nvPr/>
            </p:nvSpPr>
            <p:spPr>
              <a:xfrm>
                <a:off x="2262243" y="2750856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718739FF-1AA7-4A09-98DE-BF9C4A97693B}"/>
                  </a:ext>
                </a:extLst>
              </p:cNvPr>
              <p:cNvSpPr/>
              <p:nvPr/>
            </p:nvSpPr>
            <p:spPr>
              <a:xfrm>
                <a:off x="3060323" y="2614635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F3DFBDF0-86F1-4FB1-BCD5-62537E5106E9}"/>
                  </a:ext>
                </a:extLst>
              </p:cNvPr>
              <p:cNvSpPr/>
              <p:nvPr/>
            </p:nvSpPr>
            <p:spPr>
              <a:xfrm>
                <a:off x="2296906" y="2530485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19F7F866-5F05-459D-BA2B-9656C4AC2993}"/>
                  </a:ext>
                </a:extLst>
              </p:cNvPr>
              <p:cNvSpPr/>
              <p:nvPr/>
            </p:nvSpPr>
            <p:spPr>
              <a:xfrm>
                <a:off x="3810150" y="2698743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61C87ADA-4D86-4DD7-BF6A-85BD8A833E6B}"/>
                  </a:ext>
                </a:extLst>
              </p:cNvPr>
              <p:cNvSpPr/>
              <p:nvPr/>
            </p:nvSpPr>
            <p:spPr>
              <a:xfrm>
                <a:off x="3864173" y="3859418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CE6688CB-CBD4-4380-9A8D-8C65A879A2B5}"/>
                  </a:ext>
                </a:extLst>
              </p:cNvPr>
              <p:cNvSpPr/>
              <p:nvPr/>
            </p:nvSpPr>
            <p:spPr>
              <a:xfrm>
                <a:off x="5800672" y="2631527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9889B82E-A6DD-43D8-975B-82BB84D28825}"/>
                  </a:ext>
                </a:extLst>
              </p:cNvPr>
              <p:cNvSpPr/>
              <p:nvPr/>
            </p:nvSpPr>
            <p:spPr>
              <a:xfrm>
                <a:off x="5854695" y="3792202"/>
                <a:ext cx="182033" cy="1778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bIns="72000" rtlCol="0" anchor="ctr"/>
              <a:lstStyle/>
              <a:p>
                <a:pPr algn="ctr"/>
                <a:r>
                  <a:rPr lang="en-GB" dirty="0"/>
                  <a:t>-</a:t>
                </a:r>
                <a:endParaRPr lang="en-DE" dirty="0"/>
              </a:p>
            </p:txBody>
          </p:sp>
        </p:grp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0F51CEF4-842D-410B-ACAC-B1F04066540B}"/>
                </a:ext>
              </a:extLst>
            </p:cNvPr>
            <p:cNvCxnSpPr/>
            <p:nvPr/>
          </p:nvCxnSpPr>
          <p:spPr>
            <a:xfrm flipH="1">
              <a:off x="8797055" y="1573084"/>
              <a:ext cx="519363" cy="1514780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8311F71E-3451-4EAA-A1D2-A2E908106E59}"/>
                </a:ext>
              </a:extLst>
            </p:cNvPr>
            <p:cNvSpPr txBox="1"/>
            <p:nvPr/>
          </p:nvSpPr>
          <p:spPr>
            <a:xfrm>
              <a:off x="9168908" y="1220367"/>
              <a:ext cx="198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Proton bunch drive</a:t>
              </a:r>
              <a:endParaRPr lang="en-DE" dirty="0"/>
            </a:p>
          </p:txBody>
        </p:sp>
        <p:cxnSp>
          <p:nvCxnSpPr>
            <p:cNvPr id="170" name="Straight Arrow Connector 169">
              <a:extLst>
                <a:ext uri="{FF2B5EF4-FFF2-40B4-BE49-F238E27FC236}">
                  <a16:creationId xmlns:a16="http://schemas.microsoft.com/office/drawing/2014/main" id="{450EDEB8-C896-4603-A46C-1AC0191394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51535" y="1528186"/>
              <a:ext cx="410107" cy="900864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192F1F78-0947-4923-99AF-15153A14362D}"/>
                </a:ext>
              </a:extLst>
            </p:cNvPr>
            <p:cNvSpPr txBox="1"/>
            <p:nvPr/>
          </p:nvSpPr>
          <p:spPr>
            <a:xfrm>
              <a:off x="6636520" y="1158528"/>
              <a:ext cx="1682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Plasma electron</a:t>
              </a:r>
              <a:endParaRPr lang="en-DE" dirty="0"/>
            </a:p>
          </p:txBody>
        </p: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E3125403-2C3B-46C7-854A-B6226474DE8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13603" y="3679720"/>
              <a:ext cx="213175" cy="125268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36DE89B7-B68A-417F-9800-692307C6364E}"/>
                </a:ext>
              </a:extLst>
            </p:cNvPr>
            <p:cNvSpPr txBox="1"/>
            <p:nvPr/>
          </p:nvSpPr>
          <p:spPr>
            <a:xfrm>
              <a:off x="6752520" y="4869433"/>
              <a:ext cx="23610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Plasma ion background</a:t>
              </a:r>
              <a:endParaRPr lang="en-DE" dirty="0"/>
            </a:p>
          </p:txBody>
        </p:sp>
        <p:sp>
          <p:nvSpPr>
            <p:cNvPr id="177" name="Arrow: Right 176">
              <a:extLst>
                <a:ext uri="{FF2B5EF4-FFF2-40B4-BE49-F238E27FC236}">
                  <a16:creationId xmlns:a16="http://schemas.microsoft.com/office/drawing/2014/main" id="{A7FA00FB-7EF5-4985-9DE0-40D0E62AA238}"/>
                </a:ext>
              </a:extLst>
            </p:cNvPr>
            <p:cNvSpPr/>
            <p:nvPr/>
          </p:nvSpPr>
          <p:spPr>
            <a:xfrm>
              <a:off x="6879043" y="3232399"/>
              <a:ext cx="610958" cy="209417"/>
            </a:xfrm>
            <a:prstGeom prst="rightArrow">
              <a:avLst>
                <a:gd name="adj1" fmla="val 50000"/>
                <a:gd name="adj2" fmla="val 102083"/>
              </a:avLst>
            </a:prstGeom>
            <a:solidFill>
              <a:srgbClr val="FF0000">
                <a:alpha val="50196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8" name="Arrow: Right 177">
              <a:extLst>
                <a:ext uri="{FF2B5EF4-FFF2-40B4-BE49-F238E27FC236}">
                  <a16:creationId xmlns:a16="http://schemas.microsoft.com/office/drawing/2014/main" id="{D8FA27AE-A338-433F-B2A0-D7C3F84F2264}"/>
                </a:ext>
              </a:extLst>
            </p:cNvPr>
            <p:cNvSpPr/>
            <p:nvPr/>
          </p:nvSpPr>
          <p:spPr>
            <a:xfrm rot="5400000">
              <a:off x="6456089" y="3600081"/>
              <a:ext cx="610958" cy="209417"/>
            </a:xfrm>
            <a:prstGeom prst="rightArrow">
              <a:avLst>
                <a:gd name="adj1" fmla="val 50000"/>
                <a:gd name="adj2" fmla="val 102083"/>
              </a:avLst>
            </a:prstGeom>
            <a:solidFill>
              <a:srgbClr val="FF0000">
                <a:alpha val="50196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9" name="Arrow: Right 178">
              <a:extLst>
                <a:ext uri="{FF2B5EF4-FFF2-40B4-BE49-F238E27FC236}">
                  <a16:creationId xmlns:a16="http://schemas.microsoft.com/office/drawing/2014/main" id="{8432C50A-364A-42DD-842E-8C47DC337531}"/>
                </a:ext>
              </a:extLst>
            </p:cNvPr>
            <p:cNvSpPr/>
            <p:nvPr/>
          </p:nvSpPr>
          <p:spPr>
            <a:xfrm rot="16200000">
              <a:off x="6452755" y="2872362"/>
              <a:ext cx="610958" cy="209417"/>
            </a:xfrm>
            <a:prstGeom prst="rightArrow">
              <a:avLst>
                <a:gd name="adj1" fmla="val 50000"/>
                <a:gd name="adj2" fmla="val 102083"/>
              </a:avLst>
            </a:prstGeom>
            <a:solidFill>
              <a:srgbClr val="FF0000">
                <a:alpha val="50196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0" name="Arrow: Right 179">
              <a:extLst>
                <a:ext uri="{FF2B5EF4-FFF2-40B4-BE49-F238E27FC236}">
                  <a16:creationId xmlns:a16="http://schemas.microsoft.com/office/drawing/2014/main" id="{4B015797-87FA-421B-B15B-D3D8199936FC}"/>
                </a:ext>
              </a:extLst>
            </p:cNvPr>
            <p:cNvSpPr/>
            <p:nvPr/>
          </p:nvSpPr>
          <p:spPr>
            <a:xfrm rot="10800000">
              <a:off x="6032066" y="3225322"/>
              <a:ext cx="610958" cy="209417"/>
            </a:xfrm>
            <a:prstGeom prst="rightArrow">
              <a:avLst>
                <a:gd name="adj1" fmla="val 50000"/>
                <a:gd name="adj2" fmla="val 102083"/>
              </a:avLst>
            </a:prstGeom>
            <a:solidFill>
              <a:srgbClr val="4472C4">
                <a:alpha val="50196"/>
              </a:srgbClr>
            </a:solidFill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1" name="Arrow: Right 180">
              <a:extLst>
                <a:ext uri="{FF2B5EF4-FFF2-40B4-BE49-F238E27FC236}">
                  <a16:creationId xmlns:a16="http://schemas.microsoft.com/office/drawing/2014/main" id="{D0E6EF80-90D9-40E4-9560-A3F533CFF1B8}"/>
                </a:ext>
              </a:extLst>
            </p:cNvPr>
            <p:cNvSpPr/>
            <p:nvPr/>
          </p:nvSpPr>
          <p:spPr>
            <a:xfrm rot="16200000">
              <a:off x="5359876" y="3541905"/>
              <a:ext cx="610958" cy="209417"/>
            </a:xfrm>
            <a:prstGeom prst="rightArrow">
              <a:avLst>
                <a:gd name="adj1" fmla="val 50000"/>
                <a:gd name="adj2" fmla="val 102083"/>
              </a:avLst>
            </a:prstGeom>
            <a:solidFill>
              <a:srgbClr val="4472C4">
                <a:alpha val="50196"/>
              </a:srgbClr>
            </a:solidFill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2" name="Arrow: Right 181">
              <a:extLst>
                <a:ext uri="{FF2B5EF4-FFF2-40B4-BE49-F238E27FC236}">
                  <a16:creationId xmlns:a16="http://schemas.microsoft.com/office/drawing/2014/main" id="{4E5FFB47-8DC5-4D18-80EF-5EF69C4167A7}"/>
                </a:ext>
              </a:extLst>
            </p:cNvPr>
            <p:cNvSpPr/>
            <p:nvPr/>
          </p:nvSpPr>
          <p:spPr>
            <a:xfrm rot="5400000">
              <a:off x="5356542" y="2814186"/>
              <a:ext cx="610958" cy="209417"/>
            </a:xfrm>
            <a:prstGeom prst="rightArrow">
              <a:avLst>
                <a:gd name="adj1" fmla="val 50000"/>
                <a:gd name="adj2" fmla="val 102083"/>
              </a:avLst>
            </a:prstGeom>
            <a:solidFill>
              <a:srgbClr val="4472C4">
                <a:alpha val="50196"/>
              </a:srgbClr>
            </a:solidFill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6" name="Arrow: Right 185">
              <a:extLst>
                <a:ext uri="{FF2B5EF4-FFF2-40B4-BE49-F238E27FC236}">
                  <a16:creationId xmlns:a16="http://schemas.microsoft.com/office/drawing/2014/main" id="{8B28FB1D-2E40-4A4B-A132-EB9361D3687A}"/>
                </a:ext>
              </a:extLst>
            </p:cNvPr>
            <p:cNvSpPr/>
            <p:nvPr/>
          </p:nvSpPr>
          <p:spPr>
            <a:xfrm>
              <a:off x="4684964" y="3195014"/>
              <a:ext cx="610958" cy="209417"/>
            </a:xfrm>
            <a:prstGeom prst="rightArrow">
              <a:avLst>
                <a:gd name="adj1" fmla="val 50000"/>
                <a:gd name="adj2" fmla="val 102083"/>
              </a:avLst>
            </a:prstGeom>
            <a:solidFill>
              <a:srgbClr val="FF0000">
                <a:alpha val="50196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7" name="Arrow: Right 186">
              <a:extLst>
                <a:ext uri="{FF2B5EF4-FFF2-40B4-BE49-F238E27FC236}">
                  <a16:creationId xmlns:a16="http://schemas.microsoft.com/office/drawing/2014/main" id="{E1F6C7B2-6082-4F67-8C35-0F55B6CCD8FD}"/>
                </a:ext>
              </a:extLst>
            </p:cNvPr>
            <p:cNvSpPr/>
            <p:nvPr/>
          </p:nvSpPr>
          <p:spPr>
            <a:xfrm rot="5400000">
              <a:off x="4262010" y="3562696"/>
              <a:ext cx="610958" cy="209417"/>
            </a:xfrm>
            <a:prstGeom prst="rightArrow">
              <a:avLst>
                <a:gd name="adj1" fmla="val 50000"/>
                <a:gd name="adj2" fmla="val 102083"/>
              </a:avLst>
            </a:prstGeom>
            <a:solidFill>
              <a:srgbClr val="FF0000">
                <a:alpha val="50196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8" name="Arrow: Right 187">
              <a:extLst>
                <a:ext uri="{FF2B5EF4-FFF2-40B4-BE49-F238E27FC236}">
                  <a16:creationId xmlns:a16="http://schemas.microsoft.com/office/drawing/2014/main" id="{4F90413E-8EE6-4592-AAB9-3E7080A8AAD1}"/>
                </a:ext>
              </a:extLst>
            </p:cNvPr>
            <p:cNvSpPr/>
            <p:nvPr/>
          </p:nvSpPr>
          <p:spPr>
            <a:xfrm rot="16200000">
              <a:off x="4258676" y="2834977"/>
              <a:ext cx="610958" cy="209417"/>
            </a:xfrm>
            <a:prstGeom prst="rightArrow">
              <a:avLst>
                <a:gd name="adj1" fmla="val 50000"/>
                <a:gd name="adj2" fmla="val 102083"/>
              </a:avLst>
            </a:prstGeom>
            <a:solidFill>
              <a:srgbClr val="FF0000">
                <a:alpha val="50196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9" name="Arrow: Right 188">
              <a:extLst>
                <a:ext uri="{FF2B5EF4-FFF2-40B4-BE49-F238E27FC236}">
                  <a16:creationId xmlns:a16="http://schemas.microsoft.com/office/drawing/2014/main" id="{2DD5FE87-1D83-4023-B0EA-98F5D02B5B21}"/>
                </a:ext>
              </a:extLst>
            </p:cNvPr>
            <p:cNvSpPr/>
            <p:nvPr/>
          </p:nvSpPr>
          <p:spPr>
            <a:xfrm rot="10800000">
              <a:off x="3837987" y="3187937"/>
              <a:ext cx="610958" cy="209417"/>
            </a:xfrm>
            <a:prstGeom prst="rightArrow">
              <a:avLst>
                <a:gd name="adj1" fmla="val 50000"/>
                <a:gd name="adj2" fmla="val 102083"/>
              </a:avLst>
            </a:prstGeom>
            <a:solidFill>
              <a:srgbClr val="4472C4">
                <a:alpha val="50196"/>
              </a:srgbClr>
            </a:solidFill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0" name="Arrow: Right 189">
              <a:extLst>
                <a:ext uri="{FF2B5EF4-FFF2-40B4-BE49-F238E27FC236}">
                  <a16:creationId xmlns:a16="http://schemas.microsoft.com/office/drawing/2014/main" id="{6A01AE8D-69B1-4E28-9D93-0EC56637EC78}"/>
                </a:ext>
              </a:extLst>
            </p:cNvPr>
            <p:cNvSpPr/>
            <p:nvPr/>
          </p:nvSpPr>
          <p:spPr>
            <a:xfrm rot="16200000">
              <a:off x="3165797" y="3504520"/>
              <a:ext cx="610958" cy="209417"/>
            </a:xfrm>
            <a:prstGeom prst="rightArrow">
              <a:avLst>
                <a:gd name="adj1" fmla="val 50000"/>
                <a:gd name="adj2" fmla="val 102083"/>
              </a:avLst>
            </a:prstGeom>
            <a:solidFill>
              <a:srgbClr val="4472C4">
                <a:alpha val="50196"/>
              </a:srgbClr>
            </a:solidFill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1" name="Arrow: Right 190">
              <a:extLst>
                <a:ext uri="{FF2B5EF4-FFF2-40B4-BE49-F238E27FC236}">
                  <a16:creationId xmlns:a16="http://schemas.microsoft.com/office/drawing/2014/main" id="{CBB41540-FE81-438C-9275-209CDAF180A9}"/>
                </a:ext>
              </a:extLst>
            </p:cNvPr>
            <p:cNvSpPr/>
            <p:nvPr/>
          </p:nvSpPr>
          <p:spPr>
            <a:xfrm rot="5400000">
              <a:off x="3162463" y="2776801"/>
              <a:ext cx="610958" cy="209417"/>
            </a:xfrm>
            <a:prstGeom prst="rightArrow">
              <a:avLst>
                <a:gd name="adj1" fmla="val 50000"/>
                <a:gd name="adj2" fmla="val 102083"/>
              </a:avLst>
            </a:prstGeom>
            <a:solidFill>
              <a:srgbClr val="4472C4">
                <a:alpha val="50196"/>
              </a:srgbClr>
            </a:solidFill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3" name="Arrow: Right 192">
              <a:extLst>
                <a:ext uri="{FF2B5EF4-FFF2-40B4-BE49-F238E27FC236}">
                  <a16:creationId xmlns:a16="http://schemas.microsoft.com/office/drawing/2014/main" id="{6C51918C-387A-4225-AB13-1735AE19D1CE}"/>
                </a:ext>
              </a:extLst>
            </p:cNvPr>
            <p:cNvSpPr/>
            <p:nvPr/>
          </p:nvSpPr>
          <p:spPr>
            <a:xfrm>
              <a:off x="2538808" y="3192742"/>
              <a:ext cx="610958" cy="209417"/>
            </a:xfrm>
            <a:prstGeom prst="rightArrow">
              <a:avLst>
                <a:gd name="adj1" fmla="val 50000"/>
                <a:gd name="adj2" fmla="val 102083"/>
              </a:avLst>
            </a:prstGeom>
            <a:solidFill>
              <a:srgbClr val="FF0000">
                <a:alpha val="50196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4" name="Arrow: Right 193">
              <a:extLst>
                <a:ext uri="{FF2B5EF4-FFF2-40B4-BE49-F238E27FC236}">
                  <a16:creationId xmlns:a16="http://schemas.microsoft.com/office/drawing/2014/main" id="{8F218DE3-BB71-422F-A635-29DFD1D4C964}"/>
                </a:ext>
              </a:extLst>
            </p:cNvPr>
            <p:cNvSpPr/>
            <p:nvPr/>
          </p:nvSpPr>
          <p:spPr>
            <a:xfrm rot="5400000">
              <a:off x="2115854" y="3560424"/>
              <a:ext cx="610958" cy="209417"/>
            </a:xfrm>
            <a:prstGeom prst="rightArrow">
              <a:avLst>
                <a:gd name="adj1" fmla="val 50000"/>
                <a:gd name="adj2" fmla="val 102083"/>
              </a:avLst>
            </a:prstGeom>
            <a:solidFill>
              <a:srgbClr val="FF0000">
                <a:alpha val="50196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5" name="Arrow: Right 194">
              <a:extLst>
                <a:ext uri="{FF2B5EF4-FFF2-40B4-BE49-F238E27FC236}">
                  <a16:creationId xmlns:a16="http://schemas.microsoft.com/office/drawing/2014/main" id="{EE431B73-3957-4968-AABE-C754C87ECF22}"/>
                </a:ext>
              </a:extLst>
            </p:cNvPr>
            <p:cNvSpPr/>
            <p:nvPr/>
          </p:nvSpPr>
          <p:spPr>
            <a:xfrm rot="16200000">
              <a:off x="2112520" y="2832705"/>
              <a:ext cx="610958" cy="209417"/>
            </a:xfrm>
            <a:prstGeom prst="rightArrow">
              <a:avLst>
                <a:gd name="adj1" fmla="val 50000"/>
                <a:gd name="adj2" fmla="val 102083"/>
              </a:avLst>
            </a:prstGeom>
            <a:solidFill>
              <a:srgbClr val="FF0000">
                <a:alpha val="50196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6" name="Arrow: Right 195">
              <a:extLst>
                <a:ext uri="{FF2B5EF4-FFF2-40B4-BE49-F238E27FC236}">
                  <a16:creationId xmlns:a16="http://schemas.microsoft.com/office/drawing/2014/main" id="{28F6D706-C573-4597-9C1C-8961CF6CE0E6}"/>
                </a:ext>
              </a:extLst>
            </p:cNvPr>
            <p:cNvSpPr/>
            <p:nvPr/>
          </p:nvSpPr>
          <p:spPr>
            <a:xfrm rot="10800000">
              <a:off x="1691831" y="3185665"/>
              <a:ext cx="610958" cy="209417"/>
            </a:xfrm>
            <a:prstGeom prst="rightArrow">
              <a:avLst>
                <a:gd name="adj1" fmla="val 50000"/>
                <a:gd name="adj2" fmla="val 102083"/>
              </a:avLst>
            </a:prstGeom>
            <a:solidFill>
              <a:srgbClr val="4472C4">
                <a:alpha val="50196"/>
              </a:srgbClr>
            </a:solidFill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7" name="Arrow: Right 196">
              <a:extLst>
                <a:ext uri="{FF2B5EF4-FFF2-40B4-BE49-F238E27FC236}">
                  <a16:creationId xmlns:a16="http://schemas.microsoft.com/office/drawing/2014/main" id="{A37A3F44-0C4C-4832-A00F-6BBDEDECBF38}"/>
                </a:ext>
              </a:extLst>
            </p:cNvPr>
            <p:cNvSpPr/>
            <p:nvPr/>
          </p:nvSpPr>
          <p:spPr>
            <a:xfrm rot="16200000">
              <a:off x="1077744" y="3503092"/>
              <a:ext cx="610958" cy="209417"/>
            </a:xfrm>
            <a:prstGeom prst="rightArrow">
              <a:avLst>
                <a:gd name="adj1" fmla="val 50000"/>
                <a:gd name="adj2" fmla="val 102083"/>
              </a:avLst>
            </a:prstGeom>
            <a:solidFill>
              <a:srgbClr val="4472C4">
                <a:alpha val="50196"/>
              </a:srgbClr>
            </a:solidFill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8" name="Arrow: Right 197">
              <a:extLst>
                <a:ext uri="{FF2B5EF4-FFF2-40B4-BE49-F238E27FC236}">
                  <a16:creationId xmlns:a16="http://schemas.microsoft.com/office/drawing/2014/main" id="{05A2ED76-2765-4458-89FF-215F28673B10}"/>
                </a:ext>
              </a:extLst>
            </p:cNvPr>
            <p:cNvSpPr/>
            <p:nvPr/>
          </p:nvSpPr>
          <p:spPr>
            <a:xfrm rot="5400000">
              <a:off x="1074410" y="2775373"/>
              <a:ext cx="610958" cy="209417"/>
            </a:xfrm>
            <a:prstGeom prst="rightArrow">
              <a:avLst>
                <a:gd name="adj1" fmla="val 50000"/>
                <a:gd name="adj2" fmla="val 102083"/>
              </a:avLst>
            </a:prstGeom>
            <a:solidFill>
              <a:srgbClr val="4472C4">
                <a:alpha val="50196"/>
              </a:srgbClr>
            </a:solidFill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cxnSp>
          <p:nvCxnSpPr>
            <p:cNvPr id="209" name="Straight Arrow Connector 208">
              <a:extLst>
                <a:ext uri="{FF2B5EF4-FFF2-40B4-BE49-F238E27FC236}">
                  <a16:creationId xmlns:a16="http://schemas.microsoft.com/office/drawing/2014/main" id="{7CA27D1D-A144-4ECE-93FA-1494C3ED05D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24238" y="3281706"/>
              <a:ext cx="185598" cy="132762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D07CC957-24CE-4F6E-AB67-6E5AA6F4F799}"/>
                </a:ext>
              </a:extLst>
            </p:cNvPr>
            <p:cNvSpPr txBox="1"/>
            <p:nvPr/>
          </p:nvSpPr>
          <p:spPr>
            <a:xfrm>
              <a:off x="2413338" y="4662933"/>
              <a:ext cx="18821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accelerating</a:t>
              </a:r>
              <a:r>
                <a:rPr lang="en-GB" dirty="0"/>
                <a:t> fields for protons</a:t>
              </a:r>
              <a:endParaRPr lang="en-DE" dirty="0"/>
            </a:p>
          </p:txBody>
        </p:sp>
        <p:cxnSp>
          <p:nvCxnSpPr>
            <p:cNvPr id="211" name="Straight Arrow Connector 210">
              <a:extLst>
                <a:ext uri="{FF2B5EF4-FFF2-40B4-BE49-F238E27FC236}">
                  <a16:creationId xmlns:a16="http://schemas.microsoft.com/office/drawing/2014/main" id="{7D222BA2-8CFA-45AA-9E0D-2538ACEB7EA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95022" y="3815328"/>
              <a:ext cx="249586" cy="90137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005934B5-BFCC-4A9B-BB30-AE672FE3AF04}"/>
                </a:ext>
              </a:extLst>
            </p:cNvPr>
            <p:cNvSpPr txBox="1"/>
            <p:nvPr/>
          </p:nvSpPr>
          <p:spPr>
            <a:xfrm>
              <a:off x="5010855" y="4623624"/>
              <a:ext cx="15457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focusing</a:t>
              </a:r>
              <a:r>
                <a:rPr lang="en-GB" dirty="0"/>
                <a:t> fields for protons</a:t>
              </a:r>
              <a:endParaRPr lang="en-DE" dirty="0"/>
            </a:p>
          </p:txBody>
        </p:sp>
        <p:cxnSp>
          <p:nvCxnSpPr>
            <p:cNvPr id="213" name="Straight Arrow Connector 212">
              <a:extLst>
                <a:ext uri="{FF2B5EF4-FFF2-40B4-BE49-F238E27FC236}">
                  <a16:creationId xmlns:a16="http://schemas.microsoft.com/office/drawing/2014/main" id="{7D438A0D-6F7E-476D-ABC8-BDBB2D0177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46722" y="1469554"/>
              <a:ext cx="594550" cy="1826939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DB5CE68E-0A7B-4E11-A621-0919A0B00697}"/>
                </a:ext>
              </a:extLst>
            </p:cNvPr>
            <p:cNvSpPr txBox="1"/>
            <p:nvPr/>
          </p:nvSpPr>
          <p:spPr>
            <a:xfrm>
              <a:off x="2126771" y="918044"/>
              <a:ext cx="18821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decelerating</a:t>
              </a:r>
              <a:r>
                <a:rPr lang="en-GB" dirty="0"/>
                <a:t> fields for protons</a:t>
              </a:r>
              <a:endParaRPr lang="en-DE" dirty="0"/>
            </a:p>
          </p:txBody>
        </p: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F2FFF5F2-D683-4DC5-9CE9-1076315B0B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8986" y="1644635"/>
              <a:ext cx="518387" cy="1215502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48867A1D-FA82-4D7C-93A7-BF9CDBE0F30E}"/>
                </a:ext>
              </a:extLst>
            </p:cNvPr>
            <p:cNvSpPr txBox="1"/>
            <p:nvPr/>
          </p:nvSpPr>
          <p:spPr>
            <a:xfrm>
              <a:off x="4431826" y="1012493"/>
              <a:ext cx="18821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defocusing</a:t>
              </a:r>
              <a:r>
                <a:rPr lang="en-GB" dirty="0"/>
                <a:t> fields for protons</a:t>
              </a:r>
              <a:endParaRPr lang="en-DE" dirty="0"/>
            </a:p>
          </p:txBody>
        </p:sp>
      </p:grpSp>
      <p:sp>
        <p:nvSpPr>
          <p:cNvPr id="226" name="TextBox 225">
            <a:extLst>
              <a:ext uri="{FF2B5EF4-FFF2-40B4-BE49-F238E27FC236}">
                <a16:creationId xmlns:a16="http://schemas.microsoft.com/office/drawing/2014/main" id="{3E468491-50E3-48B4-95F9-C8BD06061768}"/>
              </a:ext>
            </a:extLst>
          </p:cNvPr>
          <p:cNvSpPr txBox="1"/>
          <p:nvPr/>
        </p:nvSpPr>
        <p:spPr>
          <a:xfrm>
            <a:off x="3014120" y="5380193"/>
            <a:ext cx="66818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Bunch with a steep cut in the density profile drives seed </a:t>
            </a:r>
            <a:r>
              <a:rPr lang="en-GB" sz="1400" dirty="0" err="1"/>
              <a:t>wakefields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Protons are repelled or attracted to the axis due to the focusing and defocusing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E" sz="14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4409796-961F-4127-816B-695235E51ECB}"/>
              </a:ext>
            </a:extLst>
          </p:cNvPr>
          <p:cNvSpPr/>
          <p:nvPr/>
        </p:nvSpPr>
        <p:spPr>
          <a:xfrm>
            <a:off x="8952615" y="2634860"/>
            <a:ext cx="155458" cy="1205507"/>
          </a:xfrm>
          <a:prstGeom prst="ellipse">
            <a:avLst/>
          </a:prstGeom>
          <a:solidFill>
            <a:srgbClr val="FF0000">
              <a:alpha val="38824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90817288-9638-457B-AAE1-F49443C06A1D}"/>
              </a:ext>
            </a:extLst>
          </p:cNvPr>
          <p:cNvCxnSpPr>
            <a:cxnSpLocks/>
            <a:endCxn id="3" idx="6"/>
          </p:cNvCxnSpPr>
          <p:nvPr/>
        </p:nvCxnSpPr>
        <p:spPr>
          <a:xfrm flipH="1" flipV="1">
            <a:off x="9108073" y="3237614"/>
            <a:ext cx="940202" cy="1377581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TextBox 171">
            <a:extLst>
              <a:ext uri="{FF2B5EF4-FFF2-40B4-BE49-F238E27FC236}">
                <a16:creationId xmlns:a16="http://schemas.microsoft.com/office/drawing/2014/main" id="{4DE78027-F2D7-494A-99F7-920A5E033A14}"/>
              </a:ext>
            </a:extLst>
          </p:cNvPr>
          <p:cNvSpPr txBox="1"/>
          <p:nvPr/>
        </p:nvSpPr>
        <p:spPr>
          <a:xfrm>
            <a:off x="9666672" y="4606463"/>
            <a:ext cx="1970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Ionizing laser pulse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274163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ectangle 204">
            <a:extLst>
              <a:ext uri="{FF2B5EF4-FFF2-40B4-BE49-F238E27FC236}">
                <a16:creationId xmlns:a16="http://schemas.microsoft.com/office/drawing/2014/main" id="{1ED6ABCD-6876-4B71-A0F1-931D320F7902}"/>
              </a:ext>
            </a:extLst>
          </p:cNvPr>
          <p:cNvSpPr/>
          <p:nvPr/>
        </p:nvSpPr>
        <p:spPr>
          <a:xfrm>
            <a:off x="325007" y="2374802"/>
            <a:ext cx="9871136" cy="1814486"/>
          </a:xfrm>
          <a:prstGeom prst="rect">
            <a:avLst/>
          </a:prstGeom>
          <a:solidFill>
            <a:srgbClr val="ED7D31">
              <a:alpha val="10196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+ + + +  + +  +  + + + + + + + + + + + + + + + + + + + + + + + + + + + + + + + + + + + + + + + + + + + Rb </a:t>
            </a:r>
            <a:r>
              <a:rPr lang="en-GB" dirty="0" err="1">
                <a:solidFill>
                  <a:schemeClr val="bg2">
                    <a:lumMod val="75000"/>
                  </a:schemeClr>
                </a:solidFill>
              </a:rPr>
              <a:t>Rb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en-DE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+ + + + + + + + + + + + + + + + + + + + + + + + + + + + + + + + + + + + + + + + + + + + + + + + + + + Rb </a:t>
            </a:r>
            <a:r>
              <a:rPr lang="en-GB" dirty="0" err="1">
                <a:solidFill>
                  <a:schemeClr val="bg2">
                    <a:lumMod val="75000"/>
                  </a:schemeClr>
                </a:solidFill>
              </a:rPr>
              <a:t>Rb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en-DE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+ + + + + + + + + + + + + + + + + + + + + + + + + + + + + + + + + + + + + + + + + + + + + + + + + + + Rb </a:t>
            </a:r>
            <a:r>
              <a:rPr lang="en-GB" dirty="0" err="1">
                <a:solidFill>
                  <a:schemeClr val="bg2">
                    <a:lumMod val="75000"/>
                  </a:schemeClr>
                </a:solidFill>
              </a:rPr>
              <a:t>Rb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en-DE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+ + + + + + + + + + + + + + + + + + + + + + + + + + + + + + + + + + + + + + + + + + + + + + + + + + + Rb </a:t>
            </a:r>
            <a:r>
              <a:rPr lang="en-GB" dirty="0" err="1">
                <a:solidFill>
                  <a:schemeClr val="bg2">
                    <a:lumMod val="75000"/>
                  </a:schemeClr>
                </a:solidFill>
              </a:rPr>
              <a:t>Rb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en-DE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+ + + + + + + + + + + + + + + + + + + + + + + + + + + + + + + + + + + + + + + + + + + + + + + + + + + Rb </a:t>
            </a:r>
            <a:r>
              <a:rPr lang="en-GB" dirty="0" err="1">
                <a:solidFill>
                  <a:schemeClr val="bg2">
                    <a:lumMod val="75000"/>
                  </a:schemeClr>
                </a:solidFill>
              </a:rPr>
              <a:t>Rb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en-DE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+ + + + + + + + + + + + + + + + + + + + + + + + + + + + + + + + + + + + + + + + + + + + + + + + + + + Rb </a:t>
            </a:r>
            <a:r>
              <a:rPr lang="en-GB" dirty="0" err="1">
                <a:solidFill>
                  <a:schemeClr val="bg2">
                    <a:lumMod val="75000"/>
                  </a:schemeClr>
                </a:solidFill>
              </a:rPr>
              <a:t>Rb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en-DE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FFEE24-1022-4D46-AC87-FAE8DB33A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Self-modulation (SM) process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714EAF-0DCF-42AD-86DF-0665BE3D3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 I Morales Guzmán | J Pucek | AWAKE | IMPRS Seminar</a:t>
            </a:r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086320-E2EA-4147-9C5E-A8178CBC0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14</a:t>
            </a:fld>
            <a:endParaRPr lang="x-none"/>
          </a:p>
        </p:txBody>
      </p:sp>
      <p:sp>
        <p:nvSpPr>
          <p:cNvPr id="184" name="Oval 5">
            <a:extLst>
              <a:ext uri="{FF2B5EF4-FFF2-40B4-BE49-F238E27FC236}">
                <a16:creationId xmlns:a16="http://schemas.microsoft.com/office/drawing/2014/main" id="{351B3DE6-7495-4FE1-8B3D-136A594A5373}"/>
              </a:ext>
            </a:extLst>
          </p:cNvPr>
          <p:cNvSpPr/>
          <p:nvPr/>
        </p:nvSpPr>
        <p:spPr>
          <a:xfrm>
            <a:off x="2977856" y="2683019"/>
            <a:ext cx="1045709" cy="1081916"/>
          </a:xfrm>
          <a:prstGeom prst="roundRect">
            <a:avLst>
              <a:gd name="adj" fmla="val 4004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83" name="Oval 5">
            <a:extLst>
              <a:ext uri="{FF2B5EF4-FFF2-40B4-BE49-F238E27FC236}">
                <a16:creationId xmlns:a16="http://schemas.microsoft.com/office/drawing/2014/main" id="{0CE7486B-158C-4847-8800-65C84AAD0C23}"/>
              </a:ext>
            </a:extLst>
          </p:cNvPr>
          <p:cNvSpPr/>
          <p:nvPr/>
        </p:nvSpPr>
        <p:spPr>
          <a:xfrm>
            <a:off x="5138606" y="2687958"/>
            <a:ext cx="1045709" cy="1081916"/>
          </a:xfrm>
          <a:prstGeom prst="roundRect">
            <a:avLst>
              <a:gd name="adj" fmla="val 4004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85" name="Oval 5">
            <a:extLst>
              <a:ext uri="{FF2B5EF4-FFF2-40B4-BE49-F238E27FC236}">
                <a16:creationId xmlns:a16="http://schemas.microsoft.com/office/drawing/2014/main" id="{45E7C4CD-D5A6-4CB4-A30E-529B5F79CF8C}"/>
              </a:ext>
            </a:extLst>
          </p:cNvPr>
          <p:cNvSpPr/>
          <p:nvPr/>
        </p:nvSpPr>
        <p:spPr>
          <a:xfrm>
            <a:off x="669467" y="2691794"/>
            <a:ext cx="1045709" cy="1081916"/>
          </a:xfrm>
          <a:prstGeom prst="roundRect">
            <a:avLst>
              <a:gd name="adj" fmla="val 4004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7661947-05D6-42D8-AE27-AA9EE934C8F0}"/>
              </a:ext>
            </a:extLst>
          </p:cNvPr>
          <p:cNvSpPr/>
          <p:nvPr/>
        </p:nvSpPr>
        <p:spPr>
          <a:xfrm>
            <a:off x="7574633" y="2701485"/>
            <a:ext cx="4400928" cy="1081916"/>
          </a:xfrm>
          <a:prstGeom prst="chord">
            <a:avLst>
              <a:gd name="adj1" fmla="val 8505077"/>
              <a:gd name="adj2" fmla="val 1309680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DB553DA-022B-47BF-835E-BDAAFFD4604B}"/>
              </a:ext>
            </a:extLst>
          </p:cNvPr>
          <p:cNvSpPr/>
          <p:nvPr/>
        </p:nvSpPr>
        <p:spPr>
          <a:xfrm>
            <a:off x="8521312" y="2075866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64E4653-4B9D-40DA-B4BB-6A17CEF29227}"/>
              </a:ext>
            </a:extLst>
          </p:cNvPr>
          <p:cNvSpPr/>
          <p:nvPr/>
        </p:nvSpPr>
        <p:spPr>
          <a:xfrm>
            <a:off x="8620465" y="2388147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370C1C8-7CC0-499B-90E5-A02F2C98AFAB}"/>
              </a:ext>
            </a:extLst>
          </p:cNvPr>
          <p:cNvSpPr/>
          <p:nvPr/>
        </p:nvSpPr>
        <p:spPr>
          <a:xfrm>
            <a:off x="8802501" y="3890650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289E974-6686-4D18-BC26-C73F77956FB4}"/>
              </a:ext>
            </a:extLst>
          </p:cNvPr>
          <p:cNvSpPr/>
          <p:nvPr/>
        </p:nvSpPr>
        <p:spPr>
          <a:xfrm>
            <a:off x="8320494" y="4066213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5CF4421-3E95-4F00-BABD-87F305FE0A06}"/>
              </a:ext>
            </a:extLst>
          </p:cNvPr>
          <p:cNvSpPr/>
          <p:nvPr/>
        </p:nvSpPr>
        <p:spPr>
          <a:xfrm>
            <a:off x="8802501" y="4137121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5AF5860-A804-4AFB-8759-E3E52BF52479}"/>
              </a:ext>
            </a:extLst>
          </p:cNvPr>
          <p:cNvSpPr/>
          <p:nvPr/>
        </p:nvSpPr>
        <p:spPr>
          <a:xfrm>
            <a:off x="8172403" y="2614524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5B8BE4E-B422-4696-BD51-23698C5EE421}"/>
              </a:ext>
            </a:extLst>
          </p:cNvPr>
          <p:cNvSpPr/>
          <p:nvPr/>
        </p:nvSpPr>
        <p:spPr>
          <a:xfrm>
            <a:off x="7865133" y="2438102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DD17F79-5D11-473E-985C-5C5CECCC61FA}"/>
              </a:ext>
            </a:extLst>
          </p:cNvPr>
          <p:cNvSpPr/>
          <p:nvPr/>
        </p:nvSpPr>
        <p:spPr>
          <a:xfrm>
            <a:off x="8172402" y="3671867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4C5A21C-8050-4344-BE7D-5D12B430AF04}"/>
              </a:ext>
            </a:extLst>
          </p:cNvPr>
          <p:cNvSpPr/>
          <p:nvPr/>
        </p:nvSpPr>
        <p:spPr>
          <a:xfrm>
            <a:off x="7709484" y="2601605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A0EF66-9499-4C24-AD0C-87ABA7542ADE}"/>
              </a:ext>
            </a:extLst>
          </p:cNvPr>
          <p:cNvSpPr/>
          <p:nvPr/>
        </p:nvSpPr>
        <p:spPr>
          <a:xfrm>
            <a:off x="8114769" y="2267190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522CEEC-B3C0-494E-ADDE-10E3895533F3}"/>
              </a:ext>
            </a:extLst>
          </p:cNvPr>
          <p:cNvSpPr/>
          <p:nvPr/>
        </p:nvSpPr>
        <p:spPr>
          <a:xfrm>
            <a:off x="8062264" y="2907960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64625B6-812A-4051-B0F0-D5A213473DD3}"/>
              </a:ext>
            </a:extLst>
          </p:cNvPr>
          <p:cNvSpPr/>
          <p:nvPr/>
        </p:nvSpPr>
        <p:spPr>
          <a:xfrm>
            <a:off x="7847341" y="3837206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9365889-7C61-4685-B310-3B6BC05C788C}"/>
              </a:ext>
            </a:extLst>
          </p:cNvPr>
          <p:cNvSpPr/>
          <p:nvPr/>
        </p:nvSpPr>
        <p:spPr>
          <a:xfrm>
            <a:off x="8019871" y="4059102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DC0D970-E870-4F32-93F5-F04A3EA65D40}"/>
              </a:ext>
            </a:extLst>
          </p:cNvPr>
          <p:cNvSpPr/>
          <p:nvPr/>
        </p:nvSpPr>
        <p:spPr>
          <a:xfrm>
            <a:off x="9009248" y="2052395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6CEA0C7-A086-4669-88BB-D59FB7018A20}"/>
              </a:ext>
            </a:extLst>
          </p:cNvPr>
          <p:cNvSpPr/>
          <p:nvPr/>
        </p:nvSpPr>
        <p:spPr>
          <a:xfrm>
            <a:off x="9014197" y="2366025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763D88E-643D-46B7-B00E-374E7EF903AF}"/>
              </a:ext>
            </a:extLst>
          </p:cNvPr>
          <p:cNvSpPr/>
          <p:nvPr/>
        </p:nvSpPr>
        <p:spPr>
          <a:xfrm>
            <a:off x="9058368" y="4143219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10285B0-257A-4953-8205-4D0478B2BA92}"/>
              </a:ext>
            </a:extLst>
          </p:cNvPr>
          <p:cNvSpPr/>
          <p:nvPr/>
        </p:nvSpPr>
        <p:spPr>
          <a:xfrm>
            <a:off x="9046051" y="3893804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E4243F5F-2008-403A-9B76-33F5021BA2DB}"/>
              </a:ext>
            </a:extLst>
          </p:cNvPr>
          <p:cNvSpPr/>
          <p:nvPr/>
        </p:nvSpPr>
        <p:spPr>
          <a:xfrm>
            <a:off x="9455933" y="3145739"/>
            <a:ext cx="1204912" cy="229306"/>
          </a:xfrm>
          <a:prstGeom prst="rightArrow">
            <a:avLst>
              <a:gd name="adj1" fmla="val 50000"/>
              <a:gd name="adj2" fmla="val 10208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1" name="Arrow: Bent 30">
            <a:extLst>
              <a:ext uri="{FF2B5EF4-FFF2-40B4-BE49-F238E27FC236}">
                <a16:creationId xmlns:a16="http://schemas.microsoft.com/office/drawing/2014/main" id="{5025EDED-93EA-481C-B3E7-06F29D83E0CA}"/>
              </a:ext>
            </a:extLst>
          </p:cNvPr>
          <p:cNvSpPr/>
          <p:nvPr/>
        </p:nvSpPr>
        <p:spPr>
          <a:xfrm rot="16200000" flipH="1">
            <a:off x="7973333" y="2444890"/>
            <a:ext cx="483692" cy="61226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chemeClr val="tx1"/>
              </a:solidFill>
            </a:endParaRPr>
          </a:p>
        </p:txBody>
      </p:sp>
      <p:sp>
        <p:nvSpPr>
          <p:cNvPr id="33" name="Arrow: Bent 32">
            <a:extLst>
              <a:ext uri="{FF2B5EF4-FFF2-40B4-BE49-F238E27FC236}">
                <a16:creationId xmlns:a16="http://schemas.microsoft.com/office/drawing/2014/main" id="{188C0FF3-2888-49EE-9B2D-52A1BD11683D}"/>
              </a:ext>
            </a:extLst>
          </p:cNvPr>
          <p:cNvSpPr/>
          <p:nvPr/>
        </p:nvSpPr>
        <p:spPr>
          <a:xfrm rot="16200000">
            <a:off x="7991582" y="3385167"/>
            <a:ext cx="490188" cy="663961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chemeClr val="tx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5482682-DBB2-4AD8-B566-66B63B02715E}"/>
              </a:ext>
            </a:extLst>
          </p:cNvPr>
          <p:cNvSpPr/>
          <p:nvPr/>
        </p:nvSpPr>
        <p:spPr>
          <a:xfrm>
            <a:off x="7764723" y="2949730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69FEDA7-145C-42F3-B024-28E6C29528BE}"/>
              </a:ext>
            </a:extLst>
          </p:cNvPr>
          <p:cNvSpPr/>
          <p:nvPr/>
        </p:nvSpPr>
        <p:spPr>
          <a:xfrm>
            <a:off x="7770734" y="3268754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7B19171-05A7-4EE0-A8A2-B035781B53CA}"/>
              </a:ext>
            </a:extLst>
          </p:cNvPr>
          <p:cNvSpPr/>
          <p:nvPr/>
        </p:nvSpPr>
        <p:spPr>
          <a:xfrm>
            <a:off x="7563905" y="3078132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6772B0D-A8C0-49F4-AA03-09C84A816492}"/>
              </a:ext>
            </a:extLst>
          </p:cNvPr>
          <p:cNvSpPr/>
          <p:nvPr/>
        </p:nvSpPr>
        <p:spPr>
          <a:xfrm>
            <a:off x="7498872" y="3332675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BD3DCC0-811D-44BF-9C77-2700210A5B19}"/>
              </a:ext>
            </a:extLst>
          </p:cNvPr>
          <p:cNvSpPr/>
          <p:nvPr/>
        </p:nvSpPr>
        <p:spPr>
          <a:xfrm>
            <a:off x="7420959" y="2789878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C4B72B4-0E2D-4E6B-AF52-03D24F2F5087}"/>
              </a:ext>
            </a:extLst>
          </p:cNvPr>
          <p:cNvSpPr/>
          <p:nvPr/>
        </p:nvSpPr>
        <p:spPr>
          <a:xfrm>
            <a:off x="7416307" y="3585241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C5C0CBB-D4C7-429E-9018-F0ED0336DC5E}"/>
              </a:ext>
            </a:extLst>
          </p:cNvPr>
          <p:cNvSpPr/>
          <p:nvPr/>
        </p:nvSpPr>
        <p:spPr>
          <a:xfrm>
            <a:off x="7167820" y="3710120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BBA70F6-99DD-46B7-BDE9-A27709A7732F}"/>
              </a:ext>
            </a:extLst>
          </p:cNvPr>
          <p:cNvSpPr/>
          <p:nvPr/>
        </p:nvSpPr>
        <p:spPr>
          <a:xfrm>
            <a:off x="7153638" y="3965892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4F305CC-BB3E-4032-A490-FD1B844500E8}"/>
              </a:ext>
            </a:extLst>
          </p:cNvPr>
          <p:cNvSpPr/>
          <p:nvPr/>
        </p:nvSpPr>
        <p:spPr>
          <a:xfrm>
            <a:off x="6835740" y="3858517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CDC3773-BAC9-4151-9F56-EA05BF4E6D38}"/>
              </a:ext>
            </a:extLst>
          </p:cNvPr>
          <p:cNvSpPr/>
          <p:nvPr/>
        </p:nvSpPr>
        <p:spPr>
          <a:xfrm>
            <a:off x="6371334" y="2492199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34DF81F-E87F-4910-A345-806C67586EB6}"/>
              </a:ext>
            </a:extLst>
          </p:cNvPr>
          <p:cNvSpPr/>
          <p:nvPr/>
        </p:nvSpPr>
        <p:spPr>
          <a:xfrm>
            <a:off x="7048593" y="2294235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5AED8AA-3034-4A8E-91F7-002E89556C32}"/>
              </a:ext>
            </a:extLst>
          </p:cNvPr>
          <p:cNvSpPr/>
          <p:nvPr/>
        </p:nvSpPr>
        <p:spPr>
          <a:xfrm>
            <a:off x="6606504" y="2239050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908D9EB-B433-42A5-82E4-7F16CA56DBEC}"/>
              </a:ext>
            </a:extLst>
          </p:cNvPr>
          <p:cNvSpPr/>
          <p:nvPr/>
        </p:nvSpPr>
        <p:spPr>
          <a:xfrm>
            <a:off x="6245099" y="2245875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921EECB-A6CD-443B-BDE7-639F7D3242E5}"/>
              </a:ext>
            </a:extLst>
          </p:cNvPr>
          <p:cNvSpPr/>
          <p:nvPr/>
        </p:nvSpPr>
        <p:spPr>
          <a:xfrm>
            <a:off x="6082777" y="2544723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CF9E49A-DC2E-47C7-9512-A2D6E7C6576E}"/>
              </a:ext>
            </a:extLst>
          </p:cNvPr>
          <p:cNvSpPr/>
          <p:nvPr/>
        </p:nvSpPr>
        <p:spPr>
          <a:xfrm>
            <a:off x="5807665" y="2846450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FB7B000-A8C4-4BED-8BA0-A519FDEDB940}"/>
              </a:ext>
            </a:extLst>
          </p:cNvPr>
          <p:cNvSpPr/>
          <p:nvPr/>
        </p:nvSpPr>
        <p:spPr>
          <a:xfrm>
            <a:off x="6688466" y="4045475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2FDF89F-91A9-4867-B7F5-E4BB89A5A6F5}"/>
              </a:ext>
            </a:extLst>
          </p:cNvPr>
          <p:cNvSpPr/>
          <p:nvPr/>
        </p:nvSpPr>
        <p:spPr>
          <a:xfrm>
            <a:off x="6506096" y="3836709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A43DB85-0D49-402B-8B7D-456EDCA3E486}"/>
              </a:ext>
            </a:extLst>
          </p:cNvPr>
          <p:cNvSpPr/>
          <p:nvPr/>
        </p:nvSpPr>
        <p:spPr>
          <a:xfrm>
            <a:off x="6139629" y="3822864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AE1CA779-67E1-4654-A6B0-ECED8011D204}"/>
              </a:ext>
            </a:extLst>
          </p:cNvPr>
          <p:cNvSpPr/>
          <p:nvPr/>
        </p:nvSpPr>
        <p:spPr>
          <a:xfrm>
            <a:off x="5883935" y="3585241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2B7E2550-2ED2-4B3F-9E3A-D086FBF9F4D3}"/>
              </a:ext>
            </a:extLst>
          </p:cNvPr>
          <p:cNvSpPr/>
          <p:nvPr/>
        </p:nvSpPr>
        <p:spPr>
          <a:xfrm>
            <a:off x="5785599" y="3340465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0F463E3-C937-4263-A650-C0611E7E858D}"/>
              </a:ext>
            </a:extLst>
          </p:cNvPr>
          <p:cNvSpPr/>
          <p:nvPr/>
        </p:nvSpPr>
        <p:spPr>
          <a:xfrm>
            <a:off x="5640920" y="3111691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4554946-F133-44D7-8AD5-8766BC55BEF4}"/>
              </a:ext>
            </a:extLst>
          </p:cNvPr>
          <p:cNvSpPr/>
          <p:nvPr/>
        </p:nvSpPr>
        <p:spPr>
          <a:xfrm>
            <a:off x="5546017" y="2800631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BC80ADED-78D8-4435-910D-75C9BE7AD386}"/>
              </a:ext>
            </a:extLst>
          </p:cNvPr>
          <p:cNvSpPr/>
          <p:nvPr/>
        </p:nvSpPr>
        <p:spPr>
          <a:xfrm>
            <a:off x="5424111" y="3054222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38697F0-B926-41C3-9C9E-5FCD54203830}"/>
              </a:ext>
            </a:extLst>
          </p:cNvPr>
          <p:cNvSpPr/>
          <p:nvPr/>
        </p:nvSpPr>
        <p:spPr>
          <a:xfrm>
            <a:off x="5592725" y="3502131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38E04F13-E99D-467B-A274-D14E7416DC89}"/>
              </a:ext>
            </a:extLst>
          </p:cNvPr>
          <p:cNvSpPr/>
          <p:nvPr/>
        </p:nvSpPr>
        <p:spPr>
          <a:xfrm>
            <a:off x="7049199" y="2514203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AE7FEC7-1E43-4348-80D8-AFE47DDADB2F}"/>
              </a:ext>
            </a:extLst>
          </p:cNvPr>
          <p:cNvSpPr/>
          <p:nvPr/>
        </p:nvSpPr>
        <p:spPr>
          <a:xfrm>
            <a:off x="7309906" y="2542667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A0E03B1-EEA3-42E5-BBCB-BE318C594A0A}"/>
              </a:ext>
            </a:extLst>
          </p:cNvPr>
          <p:cNvSpPr/>
          <p:nvPr/>
        </p:nvSpPr>
        <p:spPr>
          <a:xfrm>
            <a:off x="6327078" y="4019106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D51A47D-2775-4522-928C-D47DCD99A0D3}"/>
              </a:ext>
            </a:extLst>
          </p:cNvPr>
          <p:cNvSpPr/>
          <p:nvPr/>
        </p:nvSpPr>
        <p:spPr>
          <a:xfrm>
            <a:off x="5860965" y="3861913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778D576A-8C12-4B64-9420-942045295F12}"/>
              </a:ext>
            </a:extLst>
          </p:cNvPr>
          <p:cNvSpPr/>
          <p:nvPr/>
        </p:nvSpPr>
        <p:spPr>
          <a:xfrm>
            <a:off x="5861858" y="2591473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9944D32-CE61-48D1-ABE7-B14867A5834B}"/>
              </a:ext>
            </a:extLst>
          </p:cNvPr>
          <p:cNvSpPr/>
          <p:nvPr/>
        </p:nvSpPr>
        <p:spPr>
          <a:xfrm>
            <a:off x="6742298" y="2437751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8E69A8FA-7D2F-4DE6-B80F-E0E15A08C514}"/>
              </a:ext>
            </a:extLst>
          </p:cNvPr>
          <p:cNvSpPr/>
          <p:nvPr/>
        </p:nvSpPr>
        <p:spPr>
          <a:xfrm>
            <a:off x="5900099" y="2342790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26260B31-FEE3-4D05-BA9A-A085C8283608}"/>
              </a:ext>
            </a:extLst>
          </p:cNvPr>
          <p:cNvSpPr/>
          <p:nvPr/>
        </p:nvSpPr>
        <p:spPr>
          <a:xfrm>
            <a:off x="5320652" y="3323900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C36FC0D4-4C69-47B4-B642-F1F6DD413216}"/>
              </a:ext>
            </a:extLst>
          </p:cNvPr>
          <p:cNvSpPr/>
          <p:nvPr/>
        </p:nvSpPr>
        <p:spPr>
          <a:xfrm>
            <a:off x="5242738" y="2781103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F5227C8F-D60E-4355-A06F-9CC687B408A1}"/>
              </a:ext>
            </a:extLst>
          </p:cNvPr>
          <p:cNvSpPr/>
          <p:nvPr/>
        </p:nvSpPr>
        <p:spPr>
          <a:xfrm>
            <a:off x="5238086" y="3576466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86846729-C22E-41D6-8C2D-582A51BA2639}"/>
              </a:ext>
            </a:extLst>
          </p:cNvPr>
          <p:cNvSpPr/>
          <p:nvPr/>
        </p:nvSpPr>
        <p:spPr>
          <a:xfrm>
            <a:off x="4989600" y="3701345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C52BD15B-8E97-48D1-A032-54CCAE8CCCBD}"/>
              </a:ext>
            </a:extLst>
          </p:cNvPr>
          <p:cNvSpPr/>
          <p:nvPr/>
        </p:nvSpPr>
        <p:spPr>
          <a:xfrm>
            <a:off x="4975417" y="3957117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87202064-7943-49B0-9CFB-C44E19D4D719}"/>
              </a:ext>
            </a:extLst>
          </p:cNvPr>
          <p:cNvSpPr/>
          <p:nvPr/>
        </p:nvSpPr>
        <p:spPr>
          <a:xfrm>
            <a:off x="4657520" y="3849742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53700FA2-C049-4182-93EC-7AC198630DEB}"/>
              </a:ext>
            </a:extLst>
          </p:cNvPr>
          <p:cNvSpPr/>
          <p:nvPr/>
        </p:nvSpPr>
        <p:spPr>
          <a:xfrm>
            <a:off x="4193113" y="2483424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80311937-2A10-4870-B97D-6A9E2F8F6DF0}"/>
              </a:ext>
            </a:extLst>
          </p:cNvPr>
          <p:cNvSpPr/>
          <p:nvPr/>
        </p:nvSpPr>
        <p:spPr>
          <a:xfrm>
            <a:off x="4870373" y="2285460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129BCAD9-22BB-4DBF-88F0-27EB52C7A157}"/>
              </a:ext>
            </a:extLst>
          </p:cNvPr>
          <p:cNvSpPr/>
          <p:nvPr/>
        </p:nvSpPr>
        <p:spPr>
          <a:xfrm>
            <a:off x="4428283" y="2230275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1855546A-4F0E-4871-8A7D-6311986E0AEC}"/>
              </a:ext>
            </a:extLst>
          </p:cNvPr>
          <p:cNvSpPr/>
          <p:nvPr/>
        </p:nvSpPr>
        <p:spPr>
          <a:xfrm>
            <a:off x="4066879" y="2237100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E3F8CE9A-798C-4029-B1B2-4A0A109D80D3}"/>
              </a:ext>
            </a:extLst>
          </p:cNvPr>
          <p:cNvSpPr/>
          <p:nvPr/>
        </p:nvSpPr>
        <p:spPr>
          <a:xfrm>
            <a:off x="3904556" y="2535948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FE368F19-E93E-4086-88E0-5FB66993D3E7}"/>
              </a:ext>
            </a:extLst>
          </p:cNvPr>
          <p:cNvSpPr/>
          <p:nvPr/>
        </p:nvSpPr>
        <p:spPr>
          <a:xfrm>
            <a:off x="3629444" y="2837675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296AD75B-562C-4EB5-B02A-CE4BF6F5CDDC}"/>
              </a:ext>
            </a:extLst>
          </p:cNvPr>
          <p:cNvSpPr/>
          <p:nvPr/>
        </p:nvSpPr>
        <p:spPr>
          <a:xfrm>
            <a:off x="4510245" y="4036700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555BBBB6-BEB2-49BA-B075-1C3E7BC18A55}"/>
              </a:ext>
            </a:extLst>
          </p:cNvPr>
          <p:cNvSpPr/>
          <p:nvPr/>
        </p:nvSpPr>
        <p:spPr>
          <a:xfrm>
            <a:off x="4327875" y="3827934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89145CA8-81F5-456F-A3F1-7A336FEF2A59}"/>
              </a:ext>
            </a:extLst>
          </p:cNvPr>
          <p:cNvSpPr/>
          <p:nvPr/>
        </p:nvSpPr>
        <p:spPr>
          <a:xfrm>
            <a:off x="3961409" y="3814089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2FBDF788-D663-4874-8E6A-8DA4C05F0DB9}"/>
              </a:ext>
            </a:extLst>
          </p:cNvPr>
          <p:cNvSpPr/>
          <p:nvPr/>
        </p:nvSpPr>
        <p:spPr>
          <a:xfrm>
            <a:off x="3705714" y="3576466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F1E6C08A-16C3-474B-A788-AFC907E00BF4}"/>
              </a:ext>
            </a:extLst>
          </p:cNvPr>
          <p:cNvSpPr/>
          <p:nvPr/>
        </p:nvSpPr>
        <p:spPr>
          <a:xfrm>
            <a:off x="3607378" y="3331690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4AFD89C8-EBD6-407B-968A-2394B398C8CA}"/>
              </a:ext>
            </a:extLst>
          </p:cNvPr>
          <p:cNvSpPr/>
          <p:nvPr/>
        </p:nvSpPr>
        <p:spPr>
          <a:xfrm>
            <a:off x="3462699" y="3102916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9F44067F-BA1F-4662-AAD6-78EEA57FEF3A}"/>
              </a:ext>
            </a:extLst>
          </p:cNvPr>
          <p:cNvSpPr/>
          <p:nvPr/>
        </p:nvSpPr>
        <p:spPr>
          <a:xfrm>
            <a:off x="3367797" y="2791856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E01B7E9A-571C-404D-B8F8-5FA9FBC28D27}"/>
              </a:ext>
            </a:extLst>
          </p:cNvPr>
          <p:cNvSpPr/>
          <p:nvPr/>
        </p:nvSpPr>
        <p:spPr>
          <a:xfrm>
            <a:off x="3195602" y="3038317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55728325-A64A-4834-A9AD-1B476CC0BA2B}"/>
              </a:ext>
            </a:extLst>
          </p:cNvPr>
          <p:cNvSpPr/>
          <p:nvPr/>
        </p:nvSpPr>
        <p:spPr>
          <a:xfrm>
            <a:off x="3414504" y="3493356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D27CB747-2CF8-4579-94F5-4D0E2ED6F84B}"/>
              </a:ext>
            </a:extLst>
          </p:cNvPr>
          <p:cNvSpPr/>
          <p:nvPr/>
        </p:nvSpPr>
        <p:spPr>
          <a:xfrm>
            <a:off x="4870979" y="2505428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FAF55C12-163B-4FFC-B4DB-046F0AD6585B}"/>
              </a:ext>
            </a:extLst>
          </p:cNvPr>
          <p:cNvSpPr/>
          <p:nvPr/>
        </p:nvSpPr>
        <p:spPr>
          <a:xfrm>
            <a:off x="5131685" y="2533892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5360E651-295F-4E54-9752-806FBA1E2633}"/>
              </a:ext>
            </a:extLst>
          </p:cNvPr>
          <p:cNvSpPr/>
          <p:nvPr/>
        </p:nvSpPr>
        <p:spPr>
          <a:xfrm>
            <a:off x="4148857" y="4010331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B4F008EA-5C00-47A5-BCD9-B828BD315A92}"/>
              </a:ext>
            </a:extLst>
          </p:cNvPr>
          <p:cNvSpPr/>
          <p:nvPr/>
        </p:nvSpPr>
        <p:spPr>
          <a:xfrm>
            <a:off x="3682744" y="3853138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06E3F156-0EFE-4BEC-9688-C6CC7F00BE80}"/>
              </a:ext>
            </a:extLst>
          </p:cNvPr>
          <p:cNvSpPr/>
          <p:nvPr/>
        </p:nvSpPr>
        <p:spPr>
          <a:xfrm>
            <a:off x="3683638" y="2582698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1C43063C-5F8E-475F-A074-24B4A1116C56}"/>
              </a:ext>
            </a:extLst>
          </p:cNvPr>
          <p:cNvSpPr/>
          <p:nvPr/>
        </p:nvSpPr>
        <p:spPr>
          <a:xfrm>
            <a:off x="4564078" y="2428976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E0A5C253-8E14-4FA2-83FA-B4DB3801260A}"/>
              </a:ext>
            </a:extLst>
          </p:cNvPr>
          <p:cNvSpPr/>
          <p:nvPr/>
        </p:nvSpPr>
        <p:spPr>
          <a:xfrm>
            <a:off x="3721878" y="2334015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D57CC924-A2BD-4D27-8AAD-F7BB7597C743}"/>
              </a:ext>
            </a:extLst>
          </p:cNvPr>
          <p:cNvSpPr/>
          <p:nvPr/>
        </p:nvSpPr>
        <p:spPr>
          <a:xfrm>
            <a:off x="3173756" y="3323900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AB691D08-DFA8-4538-B88D-5B29E694D35B}"/>
              </a:ext>
            </a:extLst>
          </p:cNvPr>
          <p:cNvSpPr/>
          <p:nvPr/>
        </p:nvSpPr>
        <p:spPr>
          <a:xfrm>
            <a:off x="3095843" y="2781103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5D2270DE-7C33-4108-958B-9EF71318D4C5}"/>
              </a:ext>
            </a:extLst>
          </p:cNvPr>
          <p:cNvSpPr/>
          <p:nvPr/>
        </p:nvSpPr>
        <p:spPr>
          <a:xfrm>
            <a:off x="3091191" y="3576466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E6032AD1-264D-4D19-9217-199F6324FC06}"/>
              </a:ext>
            </a:extLst>
          </p:cNvPr>
          <p:cNvSpPr/>
          <p:nvPr/>
        </p:nvSpPr>
        <p:spPr>
          <a:xfrm>
            <a:off x="2842705" y="3701345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30257C72-F932-488E-9DF6-50DC431616A1}"/>
              </a:ext>
            </a:extLst>
          </p:cNvPr>
          <p:cNvSpPr/>
          <p:nvPr/>
        </p:nvSpPr>
        <p:spPr>
          <a:xfrm>
            <a:off x="2828522" y="3957117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1C649116-BE95-4AD7-82FB-E90AD46D696B}"/>
              </a:ext>
            </a:extLst>
          </p:cNvPr>
          <p:cNvSpPr/>
          <p:nvPr/>
        </p:nvSpPr>
        <p:spPr>
          <a:xfrm>
            <a:off x="2510624" y="3849742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F8C23DA0-16DF-41D6-BAB8-C5A7FBB64410}"/>
              </a:ext>
            </a:extLst>
          </p:cNvPr>
          <p:cNvSpPr/>
          <p:nvPr/>
        </p:nvSpPr>
        <p:spPr>
          <a:xfrm>
            <a:off x="2046218" y="2483424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032E9D3E-ACD7-4947-87E1-BEB29ECD3E00}"/>
              </a:ext>
            </a:extLst>
          </p:cNvPr>
          <p:cNvSpPr/>
          <p:nvPr/>
        </p:nvSpPr>
        <p:spPr>
          <a:xfrm>
            <a:off x="2723478" y="2285460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D01D4E1D-C8C6-4536-8150-FE250AA49FD4}"/>
              </a:ext>
            </a:extLst>
          </p:cNvPr>
          <p:cNvSpPr/>
          <p:nvPr/>
        </p:nvSpPr>
        <p:spPr>
          <a:xfrm>
            <a:off x="2281388" y="2230275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6EEC4D79-6C9B-417F-962A-F4FFCC1F159B}"/>
              </a:ext>
            </a:extLst>
          </p:cNvPr>
          <p:cNvSpPr/>
          <p:nvPr/>
        </p:nvSpPr>
        <p:spPr>
          <a:xfrm>
            <a:off x="1919983" y="2237100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48259E79-902E-485B-8D67-99FB9F42E231}"/>
              </a:ext>
            </a:extLst>
          </p:cNvPr>
          <p:cNvSpPr/>
          <p:nvPr/>
        </p:nvSpPr>
        <p:spPr>
          <a:xfrm>
            <a:off x="1757661" y="2535948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91C2AA76-6FF8-45C7-9A7A-918C9C8E25F7}"/>
              </a:ext>
            </a:extLst>
          </p:cNvPr>
          <p:cNvSpPr/>
          <p:nvPr/>
        </p:nvSpPr>
        <p:spPr>
          <a:xfrm>
            <a:off x="1482549" y="2837675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DA430549-1C01-4B96-A2CE-CEC93AB38284}"/>
              </a:ext>
            </a:extLst>
          </p:cNvPr>
          <p:cNvSpPr/>
          <p:nvPr/>
        </p:nvSpPr>
        <p:spPr>
          <a:xfrm>
            <a:off x="2363350" y="4036700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E1709136-C7C9-4897-964A-6FEC541DF0C4}"/>
              </a:ext>
            </a:extLst>
          </p:cNvPr>
          <p:cNvSpPr/>
          <p:nvPr/>
        </p:nvSpPr>
        <p:spPr>
          <a:xfrm>
            <a:off x="2180980" y="3827934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097E01F4-B8F6-42EE-AB06-D06C662E5484}"/>
              </a:ext>
            </a:extLst>
          </p:cNvPr>
          <p:cNvSpPr/>
          <p:nvPr/>
        </p:nvSpPr>
        <p:spPr>
          <a:xfrm>
            <a:off x="1814513" y="3814089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FF4F9A60-573C-4A99-BCD3-A1EA55313DF4}"/>
              </a:ext>
            </a:extLst>
          </p:cNvPr>
          <p:cNvSpPr/>
          <p:nvPr/>
        </p:nvSpPr>
        <p:spPr>
          <a:xfrm>
            <a:off x="1558819" y="3576466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AD2868A6-FA08-4AFA-8381-C30F7F1EB8C7}"/>
              </a:ext>
            </a:extLst>
          </p:cNvPr>
          <p:cNvSpPr/>
          <p:nvPr/>
        </p:nvSpPr>
        <p:spPr>
          <a:xfrm>
            <a:off x="1460483" y="3331690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DCF2BF9F-D9AD-4194-BB3B-292D7FD4FB7B}"/>
              </a:ext>
            </a:extLst>
          </p:cNvPr>
          <p:cNvSpPr/>
          <p:nvPr/>
        </p:nvSpPr>
        <p:spPr>
          <a:xfrm>
            <a:off x="1315804" y="3102916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F68507C5-676E-4561-8AFD-A8B55280D156}"/>
              </a:ext>
            </a:extLst>
          </p:cNvPr>
          <p:cNvSpPr/>
          <p:nvPr/>
        </p:nvSpPr>
        <p:spPr>
          <a:xfrm>
            <a:off x="1220902" y="2791856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E4EB53F3-7435-4AEA-BCBA-B706224A340A}"/>
              </a:ext>
            </a:extLst>
          </p:cNvPr>
          <p:cNvSpPr/>
          <p:nvPr/>
        </p:nvSpPr>
        <p:spPr>
          <a:xfrm>
            <a:off x="1043942" y="3159658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91393AB7-E034-4A28-8CE2-16C6EB6FB579}"/>
              </a:ext>
            </a:extLst>
          </p:cNvPr>
          <p:cNvSpPr/>
          <p:nvPr/>
        </p:nvSpPr>
        <p:spPr>
          <a:xfrm>
            <a:off x="1267609" y="3493356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2D8378EA-234E-44DF-A314-6CB1F0951EEA}"/>
              </a:ext>
            </a:extLst>
          </p:cNvPr>
          <p:cNvSpPr/>
          <p:nvPr/>
        </p:nvSpPr>
        <p:spPr>
          <a:xfrm>
            <a:off x="2724083" y="2505428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23CBF574-6793-4972-ACF0-51D0143F0BF8}"/>
              </a:ext>
            </a:extLst>
          </p:cNvPr>
          <p:cNvSpPr/>
          <p:nvPr/>
        </p:nvSpPr>
        <p:spPr>
          <a:xfrm>
            <a:off x="2984790" y="2533892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5DB5BC39-9EFB-4BDB-B1B1-E5BCE6E423DB}"/>
              </a:ext>
            </a:extLst>
          </p:cNvPr>
          <p:cNvSpPr/>
          <p:nvPr/>
        </p:nvSpPr>
        <p:spPr>
          <a:xfrm>
            <a:off x="2001962" y="4010331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CF405F7D-C5FF-4B1D-B963-A406BDED5BF9}"/>
              </a:ext>
            </a:extLst>
          </p:cNvPr>
          <p:cNvSpPr/>
          <p:nvPr/>
        </p:nvSpPr>
        <p:spPr>
          <a:xfrm>
            <a:off x="1535849" y="3853138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8B194192-F9E7-4248-9319-609496FB7767}"/>
              </a:ext>
            </a:extLst>
          </p:cNvPr>
          <p:cNvSpPr/>
          <p:nvPr/>
        </p:nvSpPr>
        <p:spPr>
          <a:xfrm>
            <a:off x="1536743" y="2582698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718739FF-1AA7-4A09-98DE-BF9C4A97693B}"/>
              </a:ext>
            </a:extLst>
          </p:cNvPr>
          <p:cNvSpPr/>
          <p:nvPr/>
        </p:nvSpPr>
        <p:spPr>
          <a:xfrm>
            <a:off x="2417182" y="2428976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F3DFBDF0-86F1-4FB1-BCD5-62537E5106E9}"/>
              </a:ext>
            </a:extLst>
          </p:cNvPr>
          <p:cNvSpPr/>
          <p:nvPr/>
        </p:nvSpPr>
        <p:spPr>
          <a:xfrm>
            <a:off x="1574983" y="2334015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19F7F866-5F05-459D-BA2B-9656C4AC2993}"/>
              </a:ext>
            </a:extLst>
          </p:cNvPr>
          <p:cNvSpPr/>
          <p:nvPr/>
        </p:nvSpPr>
        <p:spPr>
          <a:xfrm>
            <a:off x="3244390" y="2523889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61C87ADA-4D86-4DD7-BF6A-85BD8A833E6B}"/>
              </a:ext>
            </a:extLst>
          </p:cNvPr>
          <p:cNvSpPr/>
          <p:nvPr/>
        </p:nvSpPr>
        <p:spPr>
          <a:xfrm>
            <a:off x="3303988" y="3833680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CE6688CB-CBD4-4380-9A8D-8C65A879A2B5}"/>
              </a:ext>
            </a:extLst>
          </p:cNvPr>
          <p:cNvSpPr/>
          <p:nvPr/>
        </p:nvSpPr>
        <p:spPr>
          <a:xfrm>
            <a:off x="5440329" y="2448038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9889B82E-A6DD-43D8-975B-82BB84D28825}"/>
              </a:ext>
            </a:extLst>
          </p:cNvPr>
          <p:cNvSpPr/>
          <p:nvPr/>
        </p:nvSpPr>
        <p:spPr>
          <a:xfrm>
            <a:off x="5499927" y="3757828"/>
            <a:ext cx="200818" cy="200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72000" rtlCol="0" anchor="ctr"/>
          <a:lstStyle/>
          <a:p>
            <a:pPr algn="ctr"/>
            <a:r>
              <a:rPr lang="en-GB" dirty="0"/>
              <a:t>-</a:t>
            </a:r>
            <a:endParaRPr lang="en-DE" dirty="0"/>
          </a:p>
        </p:txBody>
      </p: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0F51CEF4-842D-410B-ACAC-B1F04066540B}"/>
              </a:ext>
            </a:extLst>
          </p:cNvPr>
          <p:cNvCxnSpPr/>
          <p:nvPr/>
        </p:nvCxnSpPr>
        <p:spPr>
          <a:xfrm flipH="1">
            <a:off x="8793161" y="1493501"/>
            <a:ext cx="519363" cy="151478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extBox 168">
            <a:extLst>
              <a:ext uri="{FF2B5EF4-FFF2-40B4-BE49-F238E27FC236}">
                <a16:creationId xmlns:a16="http://schemas.microsoft.com/office/drawing/2014/main" id="{8311F71E-3451-4EAA-A1D2-A2E908106E59}"/>
              </a:ext>
            </a:extLst>
          </p:cNvPr>
          <p:cNvSpPr txBox="1"/>
          <p:nvPr/>
        </p:nvSpPr>
        <p:spPr>
          <a:xfrm>
            <a:off x="9165014" y="1140784"/>
            <a:ext cx="198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Proton bunch drive</a:t>
            </a:r>
            <a:endParaRPr lang="en-DE" dirty="0"/>
          </a:p>
        </p:txBody>
      </p: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450EDEB8-C896-4603-A46C-1AC019139423}"/>
              </a:ext>
            </a:extLst>
          </p:cNvPr>
          <p:cNvCxnSpPr>
            <a:cxnSpLocks/>
          </p:cNvCxnSpPr>
          <p:nvPr/>
        </p:nvCxnSpPr>
        <p:spPr>
          <a:xfrm flipH="1">
            <a:off x="6347641" y="1448603"/>
            <a:ext cx="410107" cy="900864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Box 170">
            <a:extLst>
              <a:ext uri="{FF2B5EF4-FFF2-40B4-BE49-F238E27FC236}">
                <a16:creationId xmlns:a16="http://schemas.microsoft.com/office/drawing/2014/main" id="{192F1F78-0947-4923-99AF-15153A14362D}"/>
              </a:ext>
            </a:extLst>
          </p:cNvPr>
          <p:cNvSpPr txBox="1"/>
          <p:nvPr/>
        </p:nvSpPr>
        <p:spPr>
          <a:xfrm>
            <a:off x="6632626" y="1078945"/>
            <a:ext cx="16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Plasma electron</a:t>
            </a:r>
            <a:endParaRPr lang="en-DE" dirty="0"/>
          </a:p>
        </p:txBody>
      </p: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E3125403-2C3B-46C7-854A-B6226474DE86}"/>
              </a:ext>
            </a:extLst>
          </p:cNvPr>
          <p:cNvCxnSpPr>
            <a:cxnSpLocks/>
          </p:cNvCxnSpPr>
          <p:nvPr/>
        </p:nvCxnSpPr>
        <p:spPr>
          <a:xfrm flipH="1" flipV="1">
            <a:off x="7109709" y="3600137"/>
            <a:ext cx="213175" cy="1252685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TextBox 173">
            <a:extLst>
              <a:ext uri="{FF2B5EF4-FFF2-40B4-BE49-F238E27FC236}">
                <a16:creationId xmlns:a16="http://schemas.microsoft.com/office/drawing/2014/main" id="{36DE89B7-B68A-417F-9800-692307C6364E}"/>
              </a:ext>
            </a:extLst>
          </p:cNvPr>
          <p:cNvSpPr txBox="1"/>
          <p:nvPr/>
        </p:nvSpPr>
        <p:spPr>
          <a:xfrm>
            <a:off x="6748626" y="4789850"/>
            <a:ext cx="2361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Plasma ion background</a:t>
            </a:r>
            <a:endParaRPr lang="en-DE" dirty="0"/>
          </a:p>
        </p:txBody>
      </p:sp>
      <p:sp>
        <p:nvSpPr>
          <p:cNvPr id="177" name="Arrow: Right 176">
            <a:extLst>
              <a:ext uri="{FF2B5EF4-FFF2-40B4-BE49-F238E27FC236}">
                <a16:creationId xmlns:a16="http://schemas.microsoft.com/office/drawing/2014/main" id="{A7FA00FB-7EF5-4985-9DE0-40D0E62AA238}"/>
              </a:ext>
            </a:extLst>
          </p:cNvPr>
          <p:cNvSpPr/>
          <p:nvPr/>
        </p:nvSpPr>
        <p:spPr>
          <a:xfrm>
            <a:off x="6875149" y="3152816"/>
            <a:ext cx="610958" cy="209417"/>
          </a:xfrm>
          <a:prstGeom prst="rightArrow">
            <a:avLst>
              <a:gd name="adj1" fmla="val 50000"/>
              <a:gd name="adj2" fmla="val 102083"/>
            </a:avLst>
          </a:prstGeom>
          <a:solidFill>
            <a:srgbClr val="FF0000">
              <a:alpha val="5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8" name="Arrow: Right 177">
            <a:extLst>
              <a:ext uri="{FF2B5EF4-FFF2-40B4-BE49-F238E27FC236}">
                <a16:creationId xmlns:a16="http://schemas.microsoft.com/office/drawing/2014/main" id="{D8FA27AE-A338-433F-B2A0-D7C3F84F2264}"/>
              </a:ext>
            </a:extLst>
          </p:cNvPr>
          <p:cNvSpPr/>
          <p:nvPr/>
        </p:nvSpPr>
        <p:spPr>
          <a:xfrm rot="5400000">
            <a:off x="6452195" y="3520498"/>
            <a:ext cx="610958" cy="209417"/>
          </a:xfrm>
          <a:prstGeom prst="rightArrow">
            <a:avLst>
              <a:gd name="adj1" fmla="val 50000"/>
              <a:gd name="adj2" fmla="val 102083"/>
            </a:avLst>
          </a:prstGeom>
          <a:solidFill>
            <a:srgbClr val="FF0000">
              <a:alpha val="5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9" name="Arrow: Right 178">
            <a:extLst>
              <a:ext uri="{FF2B5EF4-FFF2-40B4-BE49-F238E27FC236}">
                <a16:creationId xmlns:a16="http://schemas.microsoft.com/office/drawing/2014/main" id="{8432C50A-364A-42DD-842E-8C47DC337531}"/>
              </a:ext>
            </a:extLst>
          </p:cNvPr>
          <p:cNvSpPr/>
          <p:nvPr/>
        </p:nvSpPr>
        <p:spPr>
          <a:xfrm rot="16200000">
            <a:off x="6448861" y="2792779"/>
            <a:ext cx="610958" cy="209417"/>
          </a:xfrm>
          <a:prstGeom prst="rightArrow">
            <a:avLst>
              <a:gd name="adj1" fmla="val 50000"/>
              <a:gd name="adj2" fmla="val 102083"/>
            </a:avLst>
          </a:prstGeom>
          <a:solidFill>
            <a:srgbClr val="FF0000">
              <a:alpha val="5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80" name="Arrow: Right 179">
            <a:extLst>
              <a:ext uri="{FF2B5EF4-FFF2-40B4-BE49-F238E27FC236}">
                <a16:creationId xmlns:a16="http://schemas.microsoft.com/office/drawing/2014/main" id="{4B015797-87FA-421B-B15B-D3D8199936FC}"/>
              </a:ext>
            </a:extLst>
          </p:cNvPr>
          <p:cNvSpPr/>
          <p:nvPr/>
        </p:nvSpPr>
        <p:spPr>
          <a:xfrm rot="10800000">
            <a:off x="6028172" y="3145739"/>
            <a:ext cx="610958" cy="209417"/>
          </a:xfrm>
          <a:prstGeom prst="rightArrow">
            <a:avLst>
              <a:gd name="adj1" fmla="val 50000"/>
              <a:gd name="adj2" fmla="val 102083"/>
            </a:avLst>
          </a:prstGeom>
          <a:solidFill>
            <a:srgbClr val="4472C4">
              <a:alpha val="50196"/>
            </a:srgb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81" name="Arrow: Right 180">
            <a:extLst>
              <a:ext uri="{FF2B5EF4-FFF2-40B4-BE49-F238E27FC236}">
                <a16:creationId xmlns:a16="http://schemas.microsoft.com/office/drawing/2014/main" id="{D0E6EF80-90D9-40E4-9560-A3F533CFF1B8}"/>
              </a:ext>
            </a:extLst>
          </p:cNvPr>
          <p:cNvSpPr/>
          <p:nvPr/>
        </p:nvSpPr>
        <p:spPr>
          <a:xfrm rot="16200000">
            <a:off x="5355982" y="3462322"/>
            <a:ext cx="610958" cy="209417"/>
          </a:xfrm>
          <a:prstGeom prst="rightArrow">
            <a:avLst>
              <a:gd name="adj1" fmla="val 50000"/>
              <a:gd name="adj2" fmla="val 102083"/>
            </a:avLst>
          </a:prstGeom>
          <a:solidFill>
            <a:srgbClr val="4472C4">
              <a:alpha val="50196"/>
            </a:srgb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82" name="Arrow: Right 181">
            <a:extLst>
              <a:ext uri="{FF2B5EF4-FFF2-40B4-BE49-F238E27FC236}">
                <a16:creationId xmlns:a16="http://schemas.microsoft.com/office/drawing/2014/main" id="{4E5FFB47-8DC5-4D18-80EF-5EF69C4167A7}"/>
              </a:ext>
            </a:extLst>
          </p:cNvPr>
          <p:cNvSpPr/>
          <p:nvPr/>
        </p:nvSpPr>
        <p:spPr>
          <a:xfrm rot="5400000">
            <a:off x="5352648" y="2734603"/>
            <a:ext cx="610958" cy="209417"/>
          </a:xfrm>
          <a:prstGeom prst="rightArrow">
            <a:avLst>
              <a:gd name="adj1" fmla="val 50000"/>
              <a:gd name="adj2" fmla="val 102083"/>
            </a:avLst>
          </a:prstGeom>
          <a:solidFill>
            <a:srgbClr val="4472C4">
              <a:alpha val="50196"/>
            </a:srgb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86" name="Arrow: Right 185">
            <a:extLst>
              <a:ext uri="{FF2B5EF4-FFF2-40B4-BE49-F238E27FC236}">
                <a16:creationId xmlns:a16="http://schemas.microsoft.com/office/drawing/2014/main" id="{8B28FB1D-2E40-4A4B-A132-EB9361D3687A}"/>
              </a:ext>
            </a:extLst>
          </p:cNvPr>
          <p:cNvSpPr/>
          <p:nvPr/>
        </p:nvSpPr>
        <p:spPr>
          <a:xfrm>
            <a:off x="4681070" y="3115431"/>
            <a:ext cx="610958" cy="209417"/>
          </a:xfrm>
          <a:prstGeom prst="rightArrow">
            <a:avLst>
              <a:gd name="adj1" fmla="val 50000"/>
              <a:gd name="adj2" fmla="val 102083"/>
            </a:avLst>
          </a:prstGeom>
          <a:solidFill>
            <a:srgbClr val="FF0000">
              <a:alpha val="5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87" name="Arrow: Right 186">
            <a:extLst>
              <a:ext uri="{FF2B5EF4-FFF2-40B4-BE49-F238E27FC236}">
                <a16:creationId xmlns:a16="http://schemas.microsoft.com/office/drawing/2014/main" id="{E1F6C7B2-6082-4F67-8C35-0F55B6CCD8FD}"/>
              </a:ext>
            </a:extLst>
          </p:cNvPr>
          <p:cNvSpPr/>
          <p:nvPr/>
        </p:nvSpPr>
        <p:spPr>
          <a:xfrm rot="5400000">
            <a:off x="4258116" y="3483113"/>
            <a:ext cx="610958" cy="209417"/>
          </a:xfrm>
          <a:prstGeom prst="rightArrow">
            <a:avLst>
              <a:gd name="adj1" fmla="val 50000"/>
              <a:gd name="adj2" fmla="val 102083"/>
            </a:avLst>
          </a:prstGeom>
          <a:solidFill>
            <a:srgbClr val="FF0000">
              <a:alpha val="5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88" name="Arrow: Right 187">
            <a:extLst>
              <a:ext uri="{FF2B5EF4-FFF2-40B4-BE49-F238E27FC236}">
                <a16:creationId xmlns:a16="http://schemas.microsoft.com/office/drawing/2014/main" id="{4F90413E-8EE6-4592-AAB9-3E7080A8AAD1}"/>
              </a:ext>
            </a:extLst>
          </p:cNvPr>
          <p:cNvSpPr/>
          <p:nvPr/>
        </p:nvSpPr>
        <p:spPr>
          <a:xfrm rot="16200000">
            <a:off x="4254782" y="2755394"/>
            <a:ext cx="610958" cy="209417"/>
          </a:xfrm>
          <a:prstGeom prst="rightArrow">
            <a:avLst>
              <a:gd name="adj1" fmla="val 50000"/>
              <a:gd name="adj2" fmla="val 102083"/>
            </a:avLst>
          </a:prstGeom>
          <a:solidFill>
            <a:srgbClr val="FF0000">
              <a:alpha val="5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89" name="Arrow: Right 188">
            <a:extLst>
              <a:ext uri="{FF2B5EF4-FFF2-40B4-BE49-F238E27FC236}">
                <a16:creationId xmlns:a16="http://schemas.microsoft.com/office/drawing/2014/main" id="{2DD5FE87-1D83-4023-B0EA-98F5D02B5B21}"/>
              </a:ext>
            </a:extLst>
          </p:cNvPr>
          <p:cNvSpPr/>
          <p:nvPr/>
        </p:nvSpPr>
        <p:spPr>
          <a:xfrm rot="10800000">
            <a:off x="3834093" y="3108354"/>
            <a:ext cx="610958" cy="209417"/>
          </a:xfrm>
          <a:prstGeom prst="rightArrow">
            <a:avLst>
              <a:gd name="adj1" fmla="val 50000"/>
              <a:gd name="adj2" fmla="val 102083"/>
            </a:avLst>
          </a:prstGeom>
          <a:solidFill>
            <a:srgbClr val="4472C4">
              <a:alpha val="50196"/>
            </a:srgb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90" name="Arrow: Right 189">
            <a:extLst>
              <a:ext uri="{FF2B5EF4-FFF2-40B4-BE49-F238E27FC236}">
                <a16:creationId xmlns:a16="http://schemas.microsoft.com/office/drawing/2014/main" id="{6A01AE8D-69B1-4E28-9D93-0EC56637EC78}"/>
              </a:ext>
            </a:extLst>
          </p:cNvPr>
          <p:cNvSpPr/>
          <p:nvPr/>
        </p:nvSpPr>
        <p:spPr>
          <a:xfrm rot="16200000">
            <a:off x="3161903" y="3424937"/>
            <a:ext cx="610958" cy="209417"/>
          </a:xfrm>
          <a:prstGeom prst="rightArrow">
            <a:avLst>
              <a:gd name="adj1" fmla="val 50000"/>
              <a:gd name="adj2" fmla="val 102083"/>
            </a:avLst>
          </a:prstGeom>
          <a:solidFill>
            <a:srgbClr val="4472C4">
              <a:alpha val="50196"/>
            </a:srgb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91" name="Arrow: Right 190">
            <a:extLst>
              <a:ext uri="{FF2B5EF4-FFF2-40B4-BE49-F238E27FC236}">
                <a16:creationId xmlns:a16="http://schemas.microsoft.com/office/drawing/2014/main" id="{CBB41540-FE81-438C-9275-209CDAF180A9}"/>
              </a:ext>
            </a:extLst>
          </p:cNvPr>
          <p:cNvSpPr/>
          <p:nvPr/>
        </p:nvSpPr>
        <p:spPr>
          <a:xfrm rot="5400000">
            <a:off x="3158569" y="2697218"/>
            <a:ext cx="610958" cy="209417"/>
          </a:xfrm>
          <a:prstGeom prst="rightArrow">
            <a:avLst>
              <a:gd name="adj1" fmla="val 50000"/>
              <a:gd name="adj2" fmla="val 102083"/>
            </a:avLst>
          </a:prstGeom>
          <a:solidFill>
            <a:srgbClr val="4472C4">
              <a:alpha val="50196"/>
            </a:srgb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93" name="Arrow: Right 192">
            <a:extLst>
              <a:ext uri="{FF2B5EF4-FFF2-40B4-BE49-F238E27FC236}">
                <a16:creationId xmlns:a16="http://schemas.microsoft.com/office/drawing/2014/main" id="{6C51918C-387A-4225-AB13-1735AE19D1CE}"/>
              </a:ext>
            </a:extLst>
          </p:cNvPr>
          <p:cNvSpPr/>
          <p:nvPr/>
        </p:nvSpPr>
        <p:spPr>
          <a:xfrm>
            <a:off x="2534914" y="3113159"/>
            <a:ext cx="610958" cy="209417"/>
          </a:xfrm>
          <a:prstGeom prst="rightArrow">
            <a:avLst>
              <a:gd name="adj1" fmla="val 50000"/>
              <a:gd name="adj2" fmla="val 102083"/>
            </a:avLst>
          </a:prstGeom>
          <a:solidFill>
            <a:srgbClr val="FF0000">
              <a:alpha val="5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94" name="Arrow: Right 193">
            <a:extLst>
              <a:ext uri="{FF2B5EF4-FFF2-40B4-BE49-F238E27FC236}">
                <a16:creationId xmlns:a16="http://schemas.microsoft.com/office/drawing/2014/main" id="{8F218DE3-BB71-422F-A635-29DFD1D4C964}"/>
              </a:ext>
            </a:extLst>
          </p:cNvPr>
          <p:cNvSpPr/>
          <p:nvPr/>
        </p:nvSpPr>
        <p:spPr>
          <a:xfrm rot="5400000">
            <a:off x="2111960" y="3480841"/>
            <a:ext cx="610958" cy="209417"/>
          </a:xfrm>
          <a:prstGeom prst="rightArrow">
            <a:avLst>
              <a:gd name="adj1" fmla="val 50000"/>
              <a:gd name="adj2" fmla="val 102083"/>
            </a:avLst>
          </a:prstGeom>
          <a:solidFill>
            <a:srgbClr val="FF0000">
              <a:alpha val="5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95" name="Arrow: Right 194">
            <a:extLst>
              <a:ext uri="{FF2B5EF4-FFF2-40B4-BE49-F238E27FC236}">
                <a16:creationId xmlns:a16="http://schemas.microsoft.com/office/drawing/2014/main" id="{EE431B73-3957-4968-AABE-C754C87ECF22}"/>
              </a:ext>
            </a:extLst>
          </p:cNvPr>
          <p:cNvSpPr/>
          <p:nvPr/>
        </p:nvSpPr>
        <p:spPr>
          <a:xfrm rot="16200000">
            <a:off x="2108626" y="2753122"/>
            <a:ext cx="610958" cy="209417"/>
          </a:xfrm>
          <a:prstGeom prst="rightArrow">
            <a:avLst>
              <a:gd name="adj1" fmla="val 50000"/>
              <a:gd name="adj2" fmla="val 102083"/>
            </a:avLst>
          </a:prstGeom>
          <a:solidFill>
            <a:srgbClr val="FF0000">
              <a:alpha val="5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96" name="Arrow: Right 195">
            <a:extLst>
              <a:ext uri="{FF2B5EF4-FFF2-40B4-BE49-F238E27FC236}">
                <a16:creationId xmlns:a16="http://schemas.microsoft.com/office/drawing/2014/main" id="{28F6D706-C573-4597-9C1C-8961CF6CE0E6}"/>
              </a:ext>
            </a:extLst>
          </p:cNvPr>
          <p:cNvSpPr/>
          <p:nvPr/>
        </p:nvSpPr>
        <p:spPr>
          <a:xfrm rot="10800000">
            <a:off x="1687937" y="3106082"/>
            <a:ext cx="610958" cy="209417"/>
          </a:xfrm>
          <a:prstGeom prst="rightArrow">
            <a:avLst>
              <a:gd name="adj1" fmla="val 50000"/>
              <a:gd name="adj2" fmla="val 102083"/>
            </a:avLst>
          </a:prstGeom>
          <a:solidFill>
            <a:srgbClr val="4472C4">
              <a:alpha val="50196"/>
            </a:srgb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97" name="Arrow: Right 196">
            <a:extLst>
              <a:ext uri="{FF2B5EF4-FFF2-40B4-BE49-F238E27FC236}">
                <a16:creationId xmlns:a16="http://schemas.microsoft.com/office/drawing/2014/main" id="{A37A3F44-0C4C-4832-A00F-6BBDEDECBF38}"/>
              </a:ext>
            </a:extLst>
          </p:cNvPr>
          <p:cNvSpPr/>
          <p:nvPr/>
        </p:nvSpPr>
        <p:spPr>
          <a:xfrm rot="16200000">
            <a:off x="1073850" y="3423509"/>
            <a:ext cx="610958" cy="209417"/>
          </a:xfrm>
          <a:prstGeom prst="rightArrow">
            <a:avLst>
              <a:gd name="adj1" fmla="val 50000"/>
              <a:gd name="adj2" fmla="val 102083"/>
            </a:avLst>
          </a:prstGeom>
          <a:solidFill>
            <a:srgbClr val="4472C4">
              <a:alpha val="50196"/>
            </a:srgb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98" name="Arrow: Right 197">
            <a:extLst>
              <a:ext uri="{FF2B5EF4-FFF2-40B4-BE49-F238E27FC236}">
                <a16:creationId xmlns:a16="http://schemas.microsoft.com/office/drawing/2014/main" id="{05A2ED76-2765-4458-89FF-215F28673B10}"/>
              </a:ext>
            </a:extLst>
          </p:cNvPr>
          <p:cNvSpPr/>
          <p:nvPr/>
        </p:nvSpPr>
        <p:spPr>
          <a:xfrm rot="5400000">
            <a:off x="1070516" y="2695790"/>
            <a:ext cx="610958" cy="209417"/>
          </a:xfrm>
          <a:prstGeom prst="rightArrow">
            <a:avLst>
              <a:gd name="adj1" fmla="val 50000"/>
              <a:gd name="adj2" fmla="val 102083"/>
            </a:avLst>
          </a:prstGeom>
          <a:solidFill>
            <a:srgbClr val="4472C4">
              <a:alpha val="50196"/>
            </a:srgb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209" name="Straight Arrow Connector 208">
            <a:extLst>
              <a:ext uri="{FF2B5EF4-FFF2-40B4-BE49-F238E27FC236}">
                <a16:creationId xmlns:a16="http://schemas.microsoft.com/office/drawing/2014/main" id="{7CA27D1D-A144-4ECE-93FA-1494C3ED05DE}"/>
              </a:ext>
            </a:extLst>
          </p:cNvPr>
          <p:cNvCxnSpPr>
            <a:cxnSpLocks/>
          </p:cNvCxnSpPr>
          <p:nvPr/>
        </p:nvCxnSpPr>
        <p:spPr>
          <a:xfrm flipH="1" flipV="1">
            <a:off x="2820344" y="3202123"/>
            <a:ext cx="185598" cy="132762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TextBox 209">
            <a:extLst>
              <a:ext uri="{FF2B5EF4-FFF2-40B4-BE49-F238E27FC236}">
                <a16:creationId xmlns:a16="http://schemas.microsoft.com/office/drawing/2014/main" id="{D07CC957-24CE-4F6E-AB67-6E5AA6F4F799}"/>
              </a:ext>
            </a:extLst>
          </p:cNvPr>
          <p:cNvSpPr txBox="1"/>
          <p:nvPr/>
        </p:nvSpPr>
        <p:spPr>
          <a:xfrm>
            <a:off x="2409444" y="4583350"/>
            <a:ext cx="1882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accelerating</a:t>
            </a:r>
            <a:r>
              <a:rPr lang="en-GB" dirty="0"/>
              <a:t> fields for protons</a:t>
            </a:r>
            <a:endParaRPr lang="en-DE" dirty="0"/>
          </a:p>
        </p:txBody>
      </p:sp>
      <p:cxnSp>
        <p:nvCxnSpPr>
          <p:cNvPr id="211" name="Straight Arrow Connector 210">
            <a:extLst>
              <a:ext uri="{FF2B5EF4-FFF2-40B4-BE49-F238E27FC236}">
                <a16:creationId xmlns:a16="http://schemas.microsoft.com/office/drawing/2014/main" id="{7D222BA2-8CFA-45AA-9E0D-2538ACEB7EAF}"/>
              </a:ext>
            </a:extLst>
          </p:cNvPr>
          <p:cNvCxnSpPr>
            <a:cxnSpLocks/>
          </p:cNvCxnSpPr>
          <p:nvPr/>
        </p:nvCxnSpPr>
        <p:spPr>
          <a:xfrm flipH="1" flipV="1">
            <a:off x="5691128" y="3735745"/>
            <a:ext cx="249586" cy="90137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TextBox 211">
            <a:extLst>
              <a:ext uri="{FF2B5EF4-FFF2-40B4-BE49-F238E27FC236}">
                <a16:creationId xmlns:a16="http://schemas.microsoft.com/office/drawing/2014/main" id="{005934B5-BFCC-4A9B-BB30-AE672FE3AF04}"/>
              </a:ext>
            </a:extLst>
          </p:cNvPr>
          <p:cNvSpPr txBox="1"/>
          <p:nvPr/>
        </p:nvSpPr>
        <p:spPr>
          <a:xfrm>
            <a:off x="5006961" y="4544041"/>
            <a:ext cx="1545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focusing</a:t>
            </a:r>
            <a:r>
              <a:rPr lang="en-GB" dirty="0"/>
              <a:t> fields for protons</a:t>
            </a:r>
            <a:endParaRPr lang="en-DE" dirty="0"/>
          </a:p>
        </p:txBody>
      </p:sp>
      <p:cxnSp>
        <p:nvCxnSpPr>
          <p:cNvPr id="213" name="Straight Arrow Connector 212">
            <a:extLst>
              <a:ext uri="{FF2B5EF4-FFF2-40B4-BE49-F238E27FC236}">
                <a16:creationId xmlns:a16="http://schemas.microsoft.com/office/drawing/2014/main" id="{7D438A0D-6F7E-476D-ABC8-BDBB2D01775F}"/>
              </a:ext>
            </a:extLst>
          </p:cNvPr>
          <p:cNvCxnSpPr>
            <a:cxnSpLocks/>
          </p:cNvCxnSpPr>
          <p:nvPr/>
        </p:nvCxnSpPr>
        <p:spPr>
          <a:xfrm flipH="1">
            <a:off x="2042828" y="1389971"/>
            <a:ext cx="594550" cy="1826939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DB5CE68E-0A7B-4E11-A621-0919A0B00697}"/>
              </a:ext>
            </a:extLst>
          </p:cNvPr>
          <p:cNvSpPr txBox="1"/>
          <p:nvPr/>
        </p:nvSpPr>
        <p:spPr>
          <a:xfrm>
            <a:off x="2122877" y="838461"/>
            <a:ext cx="1882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decelerating</a:t>
            </a:r>
            <a:r>
              <a:rPr lang="en-GB" dirty="0"/>
              <a:t> fields for protons</a:t>
            </a:r>
            <a:endParaRPr lang="en-DE" dirty="0"/>
          </a:p>
        </p:txBody>
      </p:sp>
      <p:cxnSp>
        <p:nvCxnSpPr>
          <p:cNvPr id="217" name="Straight Arrow Connector 216">
            <a:extLst>
              <a:ext uri="{FF2B5EF4-FFF2-40B4-BE49-F238E27FC236}">
                <a16:creationId xmlns:a16="http://schemas.microsoft.com/office/drawing/2014/main" id="{F2FFF5F2-D683-4DC5-9CE9-1076315B0B94}"/>
              </a:ext>
            </a:extLst>
          </p:cNvPr>
          <p:cNvCxnSpPr>
            <a:cxnSpLocks/>
          </p:cNvCxnSpPr>
          <p:nvPr/>
        </p:nvCxnSpPr>
        <p:spPr>
          <a:xfrm flipH="1">
            <a:off x="4575092" y="1565052"/>
            <a:ext cx="518387" cy="1215502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TextBox 217">
            <a:extLst>
              <a:ext uri="{FF2B5EF4-FFF2-40B4-BE49-F238E27FC236}">
                <a16:creationId xmlns:a16="http://schemas.microsoft.com/office/drawing/2014/main" id="{48867A1D-FA82-4D7C-93A7-BF9CDBE0F30E}"/>
              </a:ext>
            </a:extLst>
          </p:cNvPr>
          <p:cNvSpPr txBox="1"/>
          <p:nvPr/>
        </p:nvSpPr>
        <p:spPr>
          <a:xfrm>
            <a:off x="4427932" y="932910"/>
            <a:ext cx="1882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defocusing</a:t>
            </a:r>
            <a:r>
              <a:rPr lang="en-GB" dirty="0"/>
              <a:t> fields for protons</a:t>
            </a:r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6" name="TextBox 225">
                <a:extLst>
                  <a:ext uri="{FF2B5EF4-FFF2-40B4-BE49-F238E27FC236}">
                    <a16:creationId xmlns:a16="http://schemas.microsoft.com/office/drawing/2014/main" id="{3E468491-50E3-48B4-95F9-C8BD06061768}"/>
                  </a:ext>
                </a:extLst>
              </p:cNvPr>
              <p:cNvSpPr txBox="1"/>
              <p:nvPr/>
            </p:nvSpPr>
            <p:spPr>
              <a:xfrm>
                <a:off x="1421720" y="5295030"/>
                <a:ext cx="9055780" cy="970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dirty="0"/>
                  <a:t>The modulation of the proton bunch density makes the plasma electrons more attracted or repelled from axis</a:t>
                </a:r>
              </a:p>
              <a:p>
                <a:r>
                  <a:rPr lang="en-GB" sz="1400" dirty="0">
                    <a:sym typeface="Wingdings" panose="05000000000000000000" pitchFamily="2" charset="2"/>
                  </a:rPr>
                  <a:t>        </a:t>
                </a:r>
                <a:r>
                  <a:rPr lang="en-GB" sz="1400" dirty="0"/>
                  <a:t>feedback loop: protons completely expelled from or focused to the axis. </a:t>
                </a:r>
              </a:p>
              <a:p>
                <a:r>
                  <a:rPr lang="en-GB" sz="1400" dirty="0">
                    <a:sym typeface="Wingdings" panose="05000000000000000000" pitchFamily="2" charset="2"/>
                  </a:rPr>
                  <a:t>       </a:t>
                </a:r>
                <a:r>
                  <a:rPr lang="en-GB" sz="1400" dirty="0"/>
                  <a:t> train of </a:t>
                </a:r>
                <a:r>
                  <a:rPr lang="en-GB" sz="1400" dirty="0" err="1"/>
                  <a:t>microbunches</a:t>
                </a:r>
                <a:r>
                  <a:rPr lang="en-GB" sz="1400" dirty="0"/>
                  <a:t> separated by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GB" sz="1400" dirty="0"/>
                  <a:t>,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400" dirty="0"/>
                  <a:t>coherently drives </a:t>
                </a:r>
                <a:r>
                  <a:rPr lang="en-GB" sz="1400" dirty="0" err="1"/>
                  <a:t>wakefields</a:t>
                </a:r>
                <a:endParaRPr lang="en-DE" sz="1400" dirty="0"/>
              </a:p>
            </p:txBody>
          </p:sp>
        </mc:Choice>
        <mc:Fallback xmlns="">
          <p:sp>
            <p:nvSpPr>
              <p:cNvPr id="226" name="TextBox 225">
                <a:extLst>
                  <a:ext uri="{FF2B5EF4-FFF2-40B4-BE49-F238E27FC236}">
                    <a16:creationId xmlns:a16="http://schemas.microsoft.com/office/drawing/2014/main" id="{3E468491-50E3-48B4-95F9-C8BD06061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720" y="5295030"/>
                <a:ext cx="9055780" cy="970715"/>
              </a:xfrm>
              <a:prstGeom prst="rect">
                <a:avLst/>
              </a:prstGeom>
              <a:blipFill>
                <a:blip r:embed="rId2"/>
                <a:stretch>
                  <a:fillRect l="-67" t="-1258" b="-566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2" name="Oval 5">
            <a:extLst>
              <a:ext uri="{FF2B5EF4-FFF2-40B4-BE49-F238E27FC236}">
                <a16:creationId xmlns:a16="http://schemas.microsoft.com/office/drawing/2014/main" id="{CDD3BAEF-6BB5-4469-A6B8-6B7E93FE6555}"/>
              </a:ext>
            </a:extLst>
          </p:cNvPr>
          <p:cNvSpPr/>
          <p:nvPr/>
        </p:nvSpPr>
        <p:spPr>
          <a:xfrm>
            <a:off x="1833767" y="1760806"/>
            <a:ext cx="1045709" cy="632884"/>
          </a:xfrm>
          <a:prstGeom prst="roundRect">
            <a:avLst>
              <a:gd name="adj" fmla="val 40047"/>
            </a:avLst>
          </a:prstGeom>
          <a:solidFill>
            <a:srgbClr val="ED7D31">
              <a:alpha val="50196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99" name="Oval 5">
            <a:extLst>
              <a:ext uri="{FF2B5EF4-FFF2-40B4-BE49-F238E27FC236}">
                <a16:creationId xmlns:a16="http://schemas.microsoft.com/office/drawing/2014/main" id="{C0B8CB3F-8F5B-493D-85FF-CAEF9054BC82}"/>
              </a:ext>
            </a:extLst>
          </p:cNvPr>
          <p:cNvSpPr/>
          <p:nvPr/>
        </p:nvSpPr>
        <p:spPr>
          <a:xfrm>
            <a:off x="1806305" y="4126075"/>
            <a:ext cx="1045709" cy="632884"/>
          </a:xfrm>
          <a:prstGeom prst="roundRect">
            <a:avLst>
              <a:gd name="adj" fmla="val 40047"/>
            </a:avLst>
          </a:prstGeom>
          <a:solidFill>
            <a:srgbClr val="ED7D31">
              <a:alpha val="50196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00" name="Oval 5">
            <a:extLst>
              <a:ext uri="{FF2B5EF4-FFF2-40B4-BE49-F238E27FC236}">
                <a16:creationId xmlns:a16="http://schemas.microsoft.com/office/drawing/2014/main" id="{EF4D03F8-8F5E-4F2C-B5F9-131008529A6F}"/>
              </a:ext>
            </a:extLst>
          </p:cNvPr>
          <p:cNvSpPr/>
          <p:nvPr/>
        </p:nvSpPr>
        <p:spPr>
          <a:xfrm>
            <a:off x="4042006" y="1755263"/>
            <a:ext cx="1045709" cy="632884"/>
          </a:xfrm>
          <a:prstGeom prst="roundRect">
            <a:avLst>
              <a:gd name="adj" fmla="val 40047"/>
            </a:avLst>
          </a:prstGeom>
          <a:solidFill>
            <a:srgbClr val="ED7D31">
              <a:alpha val="50196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01" name="Oval 5">
            <a:extLst>
              <a:ext uri="{FF2B5EF4-FFF2-40B4-BE49-F238E27FC236}">
                <a16:creationId xmlns:a16="http://schemas.microsoft.com/office/drawing/2014/main" id="{617E4220-B4DC-4D68-8355-AA792FC191D1}"/>
              </a:ext>
            </a:extLst>
          </p:cNvPr>
          <p:cNvSpPr/>
          <p:nvPr/>
        </p:nvSpPr>
        <p:spPr>
          <a:xfrm>
            <a:off x="4095622" y="4157608"/>
            <a:ext cx="1045709" cy="632884"/>
          </a:xfrm>
          <a:prstGeom prst="roundRect">
            <a:avLst>
              <a:gd name="adj" fmla="val 40047"/>
            </a:avLst>
          </a:prstGeom>
          <a:solidFill>
            <a:srgbClr val="ED7D31">
              <a:alpha val="50196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02" name="Oval 5">
            <a:extLst>
              <a:ext uri="{FF2B5EF4-FFF2-40B4-BE49-F238E27FC236}">
                <a16:creationId xmlns:a16="http://schemas.microsoft.com/office/drawing/2014/main" id="{5508F395-EF8E-4744-88CB-C87580F936D2}"/>
              </a:ext>
            </a:extLst>
          </p:cNvPr>
          <p:cNvSpPr/>
          <p:nvPr/>
        </p:nvSpPr>
        <p:spPr>
          <a:xfrm>
            <a:off x="6248989" y="1763652"/>
            <a:ext cx="1045709" cy="632884"/>
          </a:xfrm>
          <a:prstGeom prst="roundRect">
            <a:avLst>
              <a:gd name="adj" fmla="val 40047"/>
            </a:avLst>
          </a:prstGeom>
          <a:solidFill>
            <a:srgbClr val="ED7D31">
              <a:alpha val="50196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03" name="Oval 5">
            <a:extLst>
              <a:ext uri="{FF2B5EF4-FFF2-40B4-BE49-F238E27FC236}">
                <a16:creationId xmlns:a16="http://schemas.microsoft.com/office/drawing/2014/main" id="{974CF222-A18F-4A6A-99A6-BB9BAC921506}"/>
              </a:ext>
            </a:extLst>
          </p:cNvPr>
          <p:cNvSpPr/>
          <p:nvPr/>
        </p:nvSpPr>
        <p:spPr>
          <a:xfrm>
            <a:off x="6239418" y="4141686"/>
            <a:ext cx="1045709" cy="632884"/>
          </a:xfrm>
          <a:prstGeom prst="roundRect">
            <a:avLst>
              <a:gd name="adj" fmla="val 40047"/>
            </a:avLst>
          </a:prstGeom>
          <a:solidFill>
            <a:srgbClr val="ED7D31">
              <a:alpha val="50196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E6936C65-C7DC-47E7-AAE2-48F48EC8F3E5}"/>
              </a:ext>
            </a:extLst>
          </p:cNvPr>
          <p:cNvCxnSpPr>
            <a:cxnSpLocks/>
          </p:cNvCxnSpPr>
          <p:nvPr/>
        </p:nvCxnSpPr>
        <p:spPr>
          <a:xfrm flipV="1">
            <a:off x="1038795" y="3585241"/>
            <a:ext cx="11528" cy="1151653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TextBox 174">
            <a:extLst>
              <a:ext uri="{FF2B5EF4-FFF2-40B4-BE49-F238E27FC236}">
                <a16:creationId xmlns:a16="http://schemas.microsoft.com/office/drawing/2014/main" id="{2437617C-7F4C-4114-A6C6-0CBDED14D22A}"/>
              </a:ext>
            </a:extLst>
          </p:cNvPr>
          <p:cNvSpPr txBox="1"/>
          <p:nvPr/>
        </p:nvSpPr>
        <p:spPr>
          <a:xfrm>
            <a:off x="442297" y="4790492"/>
            <a:ext cx="1882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microbunches</a:t>
            </a:r>
            <a:endParaRPr lang="en-DE" dirty="0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20954771-6B49-4459-A0CE-600196C741D8}"/>
              </a:ext>
            </a:extLst>
          </p:cNvPr>
          <p:cNvSpPr/>
          <p:nvPr/>
        </p:nvSpPr>
        <p:spPr>
          <a:xfrm>
            <a:off x="9031928" y="2647233"/>
            <a:ext cx="155458" cy="1205507"/>
          </a:xfrm>
          <a:prstGeom prst="ellipse">
            <a:avLst/>
          </a:prstGeom>
          <a:solidFill>
            <a:srgbClr val="FF0000">
              <a:alpha val="38824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A9CA867B-5C50-4EDF-964F-AF808D90690A}"/>
              </a:ext>
            </a:extLst>
          </p:cNvPr>
          <p:cNvCxnSpPr>
            <a:cxnSpLocks/>
            <a:endCxn id="166" idx="6"/>
          </p:cNvCxnSpPr>
          <p:nvPr/>
        </p:nvCxnSpPr>
        <p:spPr>
          <a:xfrm flipH="1" flipV="1">
            <a:off x="9187386" y="3249987"/>
            <a:ext cx="940202" cy="1377581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TextBox 175">
            <a:extLst>
              <a:ext uri="{FF2B5EF4-FFF2-40B4-BE49-F238E27FC236}">
                <a16:creationId xmlns:a16="http://schemas.microsoft.com/office/drawing/2014/main" id="{0E469B5F-C12F-4D5F-97D2-E096DB0FB775}"/>
              </a:ext>
            </a:extLst>
          </p:cNvPr>
          <p:cNvSpPr txBox="1"/>
          <p:nvPr/>
        </p:nvSpPr>
        <p:spPr>
          <a:xfrm>
            <a:off x="9745985" y="4618836"/>
            <a:ext cx="1970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Ionizing laser pulse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597526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9C1A9-F14C-469E-8905-82BD19B77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SM in simulations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AD21D7-495D-4282-9E36-1B8A9436C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 I Morales Guzmán | J Pucek | AWAKE | IMPRS Seminar</a:t>
            </a:r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7F29B0-C143-4D04-B49F-52A2C1C42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15</a:t>
            </a:fld>
            <a:endParaRPr lang="x-none"/>
          </a:p>
        </p:txBody>
      </p:sp>
      <p:pic>
        <p:nvPicPr>
          <p:cNvPr id="9" name="transg0bothxi3xi0t0t0">
            <a:hlinkClick r:id="" action="ppaction://media"/>
            <a:extLst>
              <a:ext uri="{FF2B5EF4-FFF2-40B4-BE49-F238E27FC236}">
                <a16:creationId xmlns:a16="http://schemas.microsoft.com/office/drawing/2014/main" id="{8045F30B-A680-4EA6-8823-01AECF3C090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198563"/>
            <a:ext cx="10515600" cy="4303712"/>
          </a:xfrm>
        </p:spPr>
      </p:pic>
    </p:spTree>
    <p:extLst>
      <p:ext uri="{BB962C8B-B14F-4D97-AF65-F5344CB8AC3E}">
        <p14:creationId xmlns:p14="http://schemas.microsoft.com/office/powerpoint/2010/main" val="35837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0AF39-99C9-4F8F-A3F4-296011C43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AWAKE today</a:t>
            </a:r>
            <a:endParaRPr lang="en-001" dirty="0"/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A4CE8CF9-05B9-456C-BFE2-8F40194F0E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949" y="457200"/>
            <a:ext cx="6305448" cy="5604843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6C8923-D057-4468-A10F-BD415FB456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221739" cy="38115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CERN project in collaboration with almost 20 institutes (MPP is the main one)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Construction started in 2014, finished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 electron acceleration in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00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DC21E7-0826-4882-8146-A65A885AE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 I Morales Guzmán | J Pucek | AWAKE | IMPRS Seminar</a:t>
            </a:r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BE703-4633-4695-AD12-294F77455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16</a:t>
            </a:fld>
            <a:endParaRPr lang="x-non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5EEB5F9-4D3B-4FAE-BA13-8A0C4A83300F}"/>
              </a:ext>
            </a:extLst>
          </p:cNvPr>
          <p:cNvSpPr/>
          <p:nvPr/>
        </p:nvSpPr>
        <p:spPr>
          <a:xfrm>
            <a:off x="10923639" y="2342007"/>
            <a:ext cx="619432" cy="4405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441728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470518-EFC0-469F-80F7-CD2B7712F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92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84BF7F-784E-4795-85A5-503C33CC3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01"/>
          </a:p>
        </p:txBody>
      </p:sp>
      <p:pic>
        <p:nvPicPr>
          <p:cNvPr id="18" name="Content Placeholder 17" descr="A large geyser erupting in the air&#10;&#10;Description automatically generated with low confidence">
            <a:extLst>
              <a:ext uri="{FF2B5EF4-FFF2-40B4-BE49-F238E27FC236}">
                <a16:creationId xmlns:a16="http://schemas.microsoft.com/office/drawing/2014/main" id="{80AC52EA-8196-404D-83F2-CBE310184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891" y="1877088"/>
            <a:ext cx="3249083" cy="48736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B3B68-ED30-43A8-A92E-E525ED54434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EC7C4-7B73-4333-8156-22AEABEFA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 I Morales Guzmán | J Pucek | AWAKE | IMPRS Seminar</a:t>
            </a:r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26582-101C-4693-A060-C8CA89745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17</a:t>
            </a:fld>
            <a:endParaRPr lang="x-none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C7EA97E-FE35-4223-BE96-B1731E40F312}"/>
              </a:ext>
            </a:extLst>
          </p:cNvPr>
          <p:cNvCxnSpPr/>
          <p:nvPr/>
        </p:nvCxnSpPr>
        <p:spPr>
          <a:xfrm flipH="1" flipV="1">
            <a:off x="5683045" y="5427406"/>
            <a:ext cx="1533832" cy="10090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3783BBF-24B8-49E2-8121-90B496A58069}"/>
              </a:ext>
            </a:extLst>
          </p:cNvPr>
          <p:cNvSpPr txBox="1"/>
          <p:nvPr/>
        </p:nvSpPr>
        <p:spPr>
          <a:xfrm>
            <a:off x="7250545" y="6308436"/>
            <a:ext cx="942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Geneva</a:t>
            </a:r>
            <a:endParaRPr lang="en-001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AB5C670-4051-4C7B-928A-C309DEBFF44B}"/>
              </a:ext>
            </a:extLst>
          </p:cNvPr>
          <p:cNvCxnSpPr>
            <a:cxnSpLocks/>
          </p:cNvCxnSpPr>
          <p:nvPr/>
        </p:nvCxnSpPr>
        <p:spPr>
          <a:xfrm flipH="1">
            <a:off x="4543695" y="552845"/>
            <a:ext cx="1783214" cy="2312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C40A8D6-FE68-4782-8616-AF5D99B1C9A3}"/>
              </a:ext>
            </a:extLst>
          </p:cNvPr>
          <p:cNvSpPr txBox="1"/>
          <p:nvPr/>
        </p:nvSpPr>
        <p:spPr>
          <a:xfrm>
            <a:off x="6253018" y="367086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LHC</a:t>
            </a:r>
            <a:endParaRPr lang="en-001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0C1B08D-38D6-4227-AD75-F5A40D407E18}"/>
              </a:ext>
            </a:extLst>
          </p:cNvPr>
          <p:cNvCxnSpPr>
            <a:cxnSpLocks/>
          </p:cNvCxnSpPr>
          <p:nvPr/>
        </p:nvCxnSpPr>
        <p:spPr>
          <a:xfrm flipH="1">
            <a:off x="3395866" y="3791563"/>
            <a:ext cx="221594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8802525-FC9D-4A0D-A8AE-1AF3F1FC02A3}"/>
              </a:ext>
            </a:extLst>
          </p:cNvPr>
          <p:cNvSpPr txBox="1"/>
          <p:nvPr/>
        </p:nvSpPr>
        <p:spPr>
          <a:xfrm>
            <a:off x="5611813" y="3606897"/>
            <a:ext cx="1099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AWAKE</a:t>
            </a:r>
            <a:endParaRPr lang="en-001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0" name="Picture 19" descr="A picture containing engine&#10;&#10;Description automatically generated">
            <a:extLst>
              <a:ext uri="{FF2B5EF4-FFF2-40B4-BE49-F238E27FC236}">
                <a16:creationId xmlns:a16="http://schemas.microsoft.com/office/drawing/2014/main" id="{FF36A16D-4B18-4173-933A-A31FE9545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083" y="180232"/>
            <a:ext cx="3633033" cy="242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3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391EE63D-1E1F-490C-925A-AA347FBD9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AWAKE today</a:t>
            </a:r>
            <a:endParaRPr lang="en-001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0F12102-D7CC-4101-B214-CE5EAE69F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rubidium for the </a:t>
            </a:r>
            <a:r>
              <a:rPr lang="en-US" u="sng" dirty="0"/>
              <a:t>plasma</a:t>
            </a:r>
            <a:r>
              <a:rPr lang="en-US" dirty="0"/>
              <a:t> because:</a:t>
            </a:r>
          </a:p>
          <a:p>
            <a:pPr lvl="1"/>
            <a:r>
              <a:rPr lang="en-US" dirty="0"/>
              <a:t>Low ionization potential of the first electron (4.1 eV)</a:t>
            </a:r>
          </a:p>
          <a:p>
            <a:pPr lvl="1"/>
            <a:r>
              <a:rPr lang="en-US" dirty="0"/>
              <a:t>High vapor pressure, meaning desired density achievable around 200°C</a:t>
            </a:r>
          </a:p>
          <a:p>
            <a:pPr lvl="1"/>
            <a:r>
              <a:rPr lang="en-US" dirty="0"/>
              <a:t>Melting point 39.48</a:t>
            </a:r>
            <a:r>
              <a:rPr lang="en-GB" dirty="0"/>
              <a:t>°C, condensates on the walls maintained at room temperature</a:t>
            </a:r>
            <a:endParaRPr lang="en-00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542AC-D344-462B-AF3A-EBBDD1742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 I Morales Guzmán | J Pucek | AWAKE | IMPRS Seminar</a:t>
            </a:r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174BA-AE00-4552-BD20-162968DCA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18</a:t>
            </a:fld>
            <a:endParaRPr lang="x-none"/>
          </a:p>
        </p:txBody>
      </p:sp>
      <p:pic>
        <p:nvPicPr>
          <p:cNvPr id="7" name="Picture 1" descr="C:\Users\Public\Documents\Uni\MPP\Vorträge\10mcell.png">
            <a:extLst>
              <a:ext uri="{FF2B5EF4-FFF2-40B4-BE49-F238E27FC236}">
                <a16:creationId xmlns:a16="http://schemas.microsoft.com/office/drawing/2014/main" id="{C0CE939D-36CD-430F-A139-F93045A06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3900" y="3616942"/>
            <a:ext cx="5549900" cy="2801161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EF9F85-24C9-428D-BB87-BC395B9C3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32" y="3640450"/>
            <a:ext cx="5299490" cy="25568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3BF59C-B2CE-44D7-A34E-102C3C63B3B1}"/>
              </a:ext>
            </a:extLst>
          </p:cNvPr>
          <p:cNvSpPr txBox="1"/>
          <p:nvPr/>
        </p:nvSpPr>
        <p:spPr>
          <a:xfrm>
            <a:off x="6771197" y="6512133"/>
            <a:ext cx="43697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G. </a:t>
            </a:r>
            <a:r>
              <a:rPr lang="fr-FR" sz="1400" dirty="0" err="1"/>
              <a:t>Plyushchev</a:t>
            </a:r>
            <a:r>
              <a:rPr lang="fr-FR" sz="1400" dirty="0"/>
              <a:t> </a:t>
            </a:r>
            <a:r>
              <a:rPr lang="fr-FR" sz="1400" i="1" dirty="0"/>
              <a:t>et al</a:t>
            </a:r>
            <a:r>
              <a:rPr lang="fr-FR" sz="1400" dirty="0"/>
              <a:t> 2018 </a:t>
            </a:r>
            <a:r>
              <a:rPr lang="fr-FR" sz="1400" i="1" dirty="0"/>
              <a:t>J. Phys. D: </a:t>
            </a:r>
            <a:r>
              <a:rPr lang="fr-FR" sz="1400" i="1" dirty="0" err="1"/>
              <a:t>Appl</a:t>
            </a:r>
            <a:r>
              <a:rPr lang="fr-FR" sz="1400" i="1" dirty="0"/>
              <a:t>. Phys.</a:t>
            </a:r>
            <a:r>
              <a:rPr lang="fr-FR" sz="1400" dirty="0"/>
              <a:t> </a:t>
            </a:r>
            <a:r>
              <a:rPr lang="fr-FR" sz="1400" b="1" dirty="0"/>
              <a:t>51</a:t>
            </a:r>
            <a:r>
              <a:rPr lang="fr-FR" sz="1400" dirty="0"/>
              <a:t> 025203</a:t>
            </a:r>
            <a:endParaRPr lang="en-001" sz="105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D0966B4-469C-44D1-A2C8-0FDCF1B52EB5}"/>
              </a:ext>
            </a:extLst>
          </p:cNvPr>
          <p:cNvSpPr/>
          <p:nvPr/>
        </p:nvSpPr>
        <p:spPr>
          <a:xfrm>
            <a:off x="1440873" y="4424217"/>
            <a:ext cx="2623127" cy="508037"/>
          </a:xfrm>
          <a:custGeom>
            <a:avLst/>
            <a:gdLst>
              <a:gd name="connsiteX0" fmla="*/ 0 w 2881745"/>
              <a:gd name="connsiteY0" fmla="*/ 452584 h 508037"/>
              <a:gd name="connsiteX1" fmla="*/ 350982 w 2881745"/>
              <a:gd name="connsiteY1" fmla="*/ 9239 h 508037"/>
              <a:gd name="connsiteX2" fmla="*/ 508000 w 2881745"/>
              <a:gd name="connsiteY2" fmla="*/ 480293 h 508037"/>
              <a:gd name="connsiteX3" fmla="*/ 840509 w 2881745"/>
              <a:gd name="connsiteY3" fmla="*/ 27712 h 508037"/>
              <a:gd name="connsiteX4" fmla="*/ 997527 w 2881745"/>
              <a:gd name="connsiteY4" fmla="*/ 471057 h 508037"/>
              <a:gd name="connsiteX5" fmla="*/ 1311563 w 2881745"/>
              <a:gd name="connsiteY5" fmla="*/ 18475 h 508037"/>
              <a:gd name="connsiteX6" fmla="*/ 1570182 w 2881745"/>
              <a:gd name="connsiteY6" fmla="*/ 471057 h 508037"/>
              <a:gd name="connsiteX7" fmla="*/ 1874982 w 2881745"/>
              <a:gd name="connsiteY7" fmla="*/ 3 h 508037"/>
              <a:gd name="connsiteX8" fmla="*/ 2115127 w 2881745"/>
              <a:gd name="connsiteY8" fmla="*/ 461821 h 508037"/>
              <a:gd name="connsiteX9" fmla="*/ 2429163 w 2881745"/>
              <a:gd name="connsiteY9" fmla="*/ 46184 h 508037"/>
              <a:gd name="connsiteX10" fmla="*/ 2660072 w 2881745"/>
              <a:gd name="connsiteY10" fmla="*/ 508003 h 508037"/>
              <a:gd name="connsiteX11" fmla="*/ 2881745 w 2881745"/>
              <a:gd name="connsiteY11" fmla="*/ 18475 h 508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81745" h="508037">
                <a:moveTo>
                  <a:pt x="0" y="452584"/>
                </a:moveTo>
                <a:cubicBezTo>
                  <a:pt x="133157" y="228602"/>
                  <a:pt x="266315" y="4621"/>
                  <a:pt x="350982" y="9239"/>
                </a:cubicBezTo>
                <a:cubicBezTo>
                  <a:pt x="435649" y="13857"/>
                  <a:pt x="426412" y="477214"/>
                  <a:pt x="508000" y="480293"/>
                </a:cubicBezTo>
                <a:cubicBezTo>
                  <a:pt x="589588" y="483372"/>
                  <a:pt x="758921" y="29251"/>
                  <a:pt x="840509" y="27712"/>
                </a:cubicBezTo>
                <a:cubicBezTo>
                  <a:pt x="922097" y="26173"/>
                  <a:pt x="919018" y="472597"/>
                  <a:pt x="997527" y="471057"/>
                </a:cubicBezTo>
                <a:cubicBezTo>
                  <a:pt x="1076036" y="469518"/>
                  <a:pt x="1216121" y="18475"/>
                  <a:pt x="1311563" y="18475"/>
                </a:cubicBezTo>
                <a:cubicBezTo>
                  <a:pt x="1407005" y="18475"/>
                  <a:pt x="1476279" y="474136"/>
                  <a:pt x="1570182" y="471057"/>
                </a:cubicBezTo>
                <a:cubicBezTo>
                  <a:pt x="1664085" y="467978"/>
                  <a:pt x="1784158" y="1542"/>
                  <a:pt x="1874982" y="3"/>
                </a:cubicBezTo>
                <a:cubicBezTo>
                  <a:pt x="1965806" y="-1536"/>
                  <a:pt x="2022764" y="454124"/>
                  <a:pt x="2115127" y="461821"/>
                </a:cubicBezTo>
                <a:cubicBezTo>
                  <a:pt x="2207490" y="469518"/>
                  <a:pt x="2338339" y="38487"/>
                  <a:pt x="2429163" y="46184"/>
                </a:cubicBezTo>
                <a:cubicBezTo>
                  <a:pt x="2519987" y="53881"/>
                  <a:pt x="2584642" y="512621"/>
                  <a:pt x="2660072" y="508003"/>
                </a:cubicBezTo>
                <a:cubicBezTo>
                  <a:pt x="2735502" y="503385"/>
                  <a:pt x="2832484" y="72354"/>
                  <a:pt x="2881745" y="18475"/>
                </a:cubicBezTo>
              </a:path>
            </a:pathLst>
          </a:custGeom>
          <a:noFill/>
          <a:ln w="28575">
            <a:solidFill>
              <a:schemeClr val="accent2">
                <a:alpha val="5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937182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1743141-14A2-4C30-83C8-C82BFC956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AWAKE today - facility</a:t>
            </a:r>
            <a:endParaRPr lang="en-00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C8381-6847-4456-AFF8-2C68EE36C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 I Morales Guzmán | J Pucek | AWAKE | IMPRS Seminar</a:t>
            </a:r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B8396-0E3F-4B70-B581-4446218A9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19</a:t>
            </a:fld>
            <a:endParaRPr lang="x-none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0AC39772-4A56-4E14-8678-542CE589AD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50" y="839305"/>
            <a:ext cx="9128729" cy="5707832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CDE9056-6073-4092-92C2-8B9B76304A18}"/>
              </a:ext>
            </a:extLst>
          </p:cNvPr>
          <p:cNvSpPr/>
          <p:nvPr/>
        </p:nvSpPr>
        <p:spPr>
          <a:xfrm>
            <a:off x="1662545" y="4756727"/>
            <a:ext cx="5449455" cy="16797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DF438-3C97-4163-8AE3-8E41104A8907}"/>
              </a:ext>
            </a:extLst>
          </p:cNvPr>
          <p:cNvSpPr txBox="1"/>
          <p:nvPr/>
        </p:nvSpPr>
        <p:spPr>
          <a:xfrm>
            <a:off x="240145" y="4001176"/>
            <a:ext cx="5704831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Vapor source is heated to obtain sufficient Rb 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pulse ionizes Rb -&gt; vapor density = plasma 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Proton bunch drives </a:t>
            </a:r>
            <a:r>
              <a:rPr lang="en-US" dirty="0" err="1"/>
              <a:t>wakefields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Electron bunch is injected and gains energy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Demonstrated 2 GeV (2018)</a:t>
            </a:r>
            <a:endParaRPr lang="en-001" dirty="0"/>
          </a:p>
        </p:txBody>
      </p:sp>
    </p:spTree>
    <p:extLst>
      <p:ext uri="{BB962C8B-B14F-4D97-AF65-F5344CB8AC3E}">
        <p14:creationId xmlns:p14="http://schemas.microsoft.com/office/powerpoint/2010/main" val="3981153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68C19-A4F5-42C5-854B-17180D150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Calibri"/>
              </a:rPr>
              <a:t>Why joint presentation?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11F9DE-E9A0-48E7-AE25-3979E4CBC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74059"/>
            <a:ext cx="10515600" cy="47864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cs typeface="Calibri"/>
              </a:rPr>
              <a:t>Simulation and experiment are working very closely</a:t>
            </a:r>
          </a:p>
          <a:p>
            <a:r>
              <a:rPr lang="en-GB" dirty="0">
                <a:cs typeface="Calibri"/>
              </a:rPr>
              <a:t>Many experimental results are supported by simulation results</a:t>
            </a:r>
          </a:p>
          <a:p>
            <a:r>
              <a:rPr lang="en-GB" dirty="0">
                <a:cs typeface="Calibri"/>
              </a:rPr>
              <a:t>Several simulation results are compared to experimental data</a:t>
            </a:r>
          </a:p>
          <a:p>
            <a:pPr lvl="1"/>
            <a:endParaRPr lang="en-GB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F4FE85-F71D-455E-B231-C8FDD1831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934FD6-90F6-4DD1-B514-AFCFE2402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 I Morales Guzmán | J Pucek | AWAKE | IMPRS Seminar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811659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D990D-DE07-45F3-92E6-3CBD5403E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AWAKE today – streak camera</a:t>
            </a:r>
            <a:endParaRPr lang="en-00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CF0B82-84CF-49AB-AAB3-9B87A0613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 I Morales Guzmán | J Pucek | AWAKE | IMPRS Seminar</a:t>
            </a:r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9F2024-2039-4088-8C96-F572060F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20</a:t>
            </a:fld>
            <a:endParaRPr lang="x-none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9E78E9D-9FA0-4B49-BD9D-615A73B2B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8324"/>
            <a:ext cx="10515600" cy="4351338"/>
          </a:xfrm>
        </p:spPr>
        <p:txBody>
          <a:bodyPr/>
          <a:lstStyle/>
          <a:p>
            <a:r>
              <a:rPr lang="en-US" dirty="0"/>
              <a:t>Make self modulation visible</a:t>
            </a:r>
          </a:p>
          <a:p>
            <a:r>
              <a:rPr lang="en-US" dirty="0"/>
              <a:t>Time resolved measurement of the bunch is needed</a:t>
            </a:r>
          </a:p>
          <a:p>
            <a:r>
              <a:rPr lang="en-US" b="1" dirty="0"/>
              <a:t>O</a:t>
            </a:r>
            <a:r>
              <a:rPr lang="en-US" dirty="0"/>
              <a:t>ptical </a:t>
            </a:r>
            <a:r>
              <a:rPr lang="en-US" b="1" dirty="0"/>
              <a:t>T</a:t>
            </a:r>
            <a:r>
              <a:rPr lang="en-US" dirty="0"/>
              <a:t>ransition </a:t>
            </a:r>
            <a:r>
              <a:rPr lang="en-US" b="1" dirty="0"/>
              <a:t>R</a:t>
            </a:r>
            <a:r>
              <a:rPr lang="en-US" dirty="0"/>
              <a:t>adiation is prompt, easy to operate and has good spatial resolution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B5441B4-9AA1-42AF-A754-9968A88C5D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9" y="3420118"/>
            <a:ext cx="4713970" cy="2779856"/>
          </a:xfrm>
          <a:prstGeom prst="rect">
            <a:avLst/>
          </a:prstGeom>
        </p:spPr>
      </p:pic>
      <p:pic>
        <p:nvPicPr>
          <p:cNvPr id="18" name="Picture 17" descr="Proton_streak.png">
            <a:extLst>
              <a:ext uri="{FF2B5EF4-FFF2-40B4-BE49-F238E27FC236}">
                <a16:creationId xmlns:a16="http://schemas.microsoft.com/office/drawing/2014/main" id="{EF4C820C-3836-4F73-983F-6A207FC1C6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4" t="16853" r="14616" b="1717"/>
          <a:stretch/>
        </p:blipFill>
        <p:spPr>
          <a:xfrm>
            <a:off x="6881615" y="3212931"/>
            <a:ext cx="3457967" cy="30559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6A5C5DA-EC03-42F5-942A-7F439E9686B4}"/>
              </a:ext>
            </a:extLst>
          </p:cNvPr>
          <p:cNvSpPr txBox="1"/>
          <p:nvPr/>
        </p:nvSpPr>
        <p:spPr>
          <a:xfrm>
            <a:off x="73899" y="6171625"/>
            <a:ext cx="3132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</a:t>
            </a:r>
            <a:r>
              <a:rPr lang="en-US" dirty="0" err="1"/>
              <a:t>Mahgoub</a:t>
            </a:r>
            <a:r>
              <a:rPr lang="en-US" dirty="0"/>
              <a:t> et al., MOPPP032</a:t>
            </a:r>
            <a:endParaRPr lang="en-001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252D01B-8246-4135-8503-A02429B1DE0F}"/>
              </a:ext>
            </a:extLst>
          </p:cNvPr>
          <p:cNvCxnSpPr>
            <a:cxnSpLocks/>
          </p:cNvCxnSpPr>
          <p:nvPr/>
        </p:nvCxnSpPr>
        <p:spPr>
          <a:xfrm>
            <a:off x="10437091" y="3297382"/>
            <a:ext cx="0" cy="29025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AE6D821-E128-4C32-81E2-CDFEA9727ED0}"/>
              </a:ext>
            </a:extLst>
          </p:cNvPr>
          <p:cNvSpPr txBox="1"/>
          <p:nvPr/>
        </p:nvSpPr>
        <p:spPr>
          <a:xfrm>
            <a:off x="10504610" y="3363355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[1 ns]</a:t>
            </a:r>
            <a:endParaRPr lang="en-001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89CA12B-1B58-44D9-AAB0-493EB3367893}"/>
              </a:ext>
            </a:extLst>
          </p:cNvPr>
          <p:cNvCxnSpPr/>
          <p:nvPr/>
        </p:nvCxnSpPr>
        <p:spPr>
          <a:xfrm>
            <a:off x="6881616" y="3102064"/>
            <a:ext cx="3457967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71AD27E-396C-41F2-AFF9-DF77DD94AED5}"/>
              </a:ext>
            </a:extLst>
          </p:cNvPr>
          <p:cNvSpPr txBox="1"/>
          <p:nvPr/>
        </p:nvSpPr>
        <p:spPr>
          <a:xfrm flipH="1">
            <a:off x="9953248" y="2750924"/>
            <a:ext cx="261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  <a:endParaRPr lang="en-001" dirty="0"/>
          </a:p>
        </p:txBody>
      </p:sp>
    </p:spTree>
    <p:extLst>
      <p:ext uri="{BB962C8B-B14F-4D97-AF65-F5344CB8AC3E}">
        <p14:creationId xmlns:p14="http://schemas.microsoft.com/office/powerpoint/2010/main" val="430933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6F238-7E7C-4645-AAB1-5A00C045E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AWAKE today – streak camera</a:t>
            </a:r>
            <a:endParaRPr lang="en-00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2B7C6F-0C60-4366-9068-7C16F7160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9986" y="5856317"/>
            <a:ext cx="4114800" cy="365125"/>
          </a:xfrm>
        </p:spPr>
        <p:txBody>
          <a:bodyPr/>
          <a:lstStyle/>
          <a:p>
            <a:r>
              <a:rPr lang="es-ES"/>
              <a:t>P I Morales Guzmán | J Pucek | AWAKE | IMPRS Seminar</a:t>
            </a:r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FAE3B2-EA13-46AD-A797-128C7B18C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21</a:t>
            </a:fld>
            <a:endParaRPr lang="x-none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07699AFB-CA19-47DF-B229-099DAA075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6920" t="6005" r="4764" b="4983"/>
          <a:stretch/>
        </p:blipFill>
        <p:spPr bwMode="auto">
          <a:xfrm>
            <a:off x="4848105" y="1390737"/>
            <a:ext cx="2304000" cy="27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11">
            <a:extLst>
              <a:ext uri="{FF2B5EF4-FFF2-40B4-BE49-F238E27FC236}">
                <a16:creationId xmlns:a16="http://schemas.microsoft.com/office/drawing/2014/main" id="{B41EF4DE-E081-4FB3-AC1C-5C1343D034FD}"/>
              </a:ext>
            </a:extLst>
          </p:cNvPr>
          <p:cNvSpPr txBox="1"/>
          <p:nvPr/>
        </p:nvSpPr>
        <p:spPr>
          <a:xfrm>
            <a:off x="8134390" y="957264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73 ps time window</a:t>
            </a:r>
          </a:p>
        </p:txBody>
      </p:sp>
      <p:sp>
        <p:nvSpPr>
          <p:cNvPr id="8" name="Textfeld 13">
            <a:extLst>
              <a:ext uri="{FF2B5EF4-FFF2-40B4-BE49-F238E27FC236}">
                <a16:creationId xmlns:a16="http://schemas.microsoft.com/office/drawing/2014/main" id="{9B776193-5CC9-4416-879E-E397B9BE88E5}"/>
              </a:ext>
            </a:extLst>
          </p:cNvPr>
          <p:cNvSpPr txBox="1"/>
          <p:nvPr/>
        </p:nvSpPr>
        <p:spPr>
          <a:xfrm>
            <a:off x="5063873" y="957264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Plasma</a:t>
            </a:r>
          </a:p>
        </p:txBody>
      </p:sp>
      <p:sp>
        <p:nvSpPr>
          <p:cNvPr id="9" name="Textfeld 254">
            <a:extLst>
              <a:ext uri="{FF2B5EF4-FFF2-40B4-BE49-F238E27FC236}">
                <a16:creationId xmlns:a16="http://schemas.microsoft.com/office/drawing/2014/main" id="{B1DB7A6F-C6C0-4CCE-B48A-C2D487E71606}"/>
              </a:ext>
            </a:extLst>
          </p:cNvPr>
          <p:cNvSpPr txBox="1"/>
          <p:nvPr/>
        </p:nvSpPr>
        <p:spPr>
          <a:xfrm>
            <a:off x="5104641" y="4135929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Position (px)</a:t>
            </a:r>
          </a:p>
        </p:txBody>
      </p:sp>
      <p:sp>
        <p:nvSpPr>
          <p:cNvPr id="10" name="Textfeld 254">
            <a:extLst>
              <a:ext uri="{FF2B5EF4-FFF2-40B4-BE49-F238E27FC236}">
                <a16:creationId xmlns:a16="http://schemas.microsoft.com/office/drawing/2014/main" id="{6BF7457A-B6A0-4082-B17B-2D1404FB180D}"/>
              </a:ext>
            </a:extLst>
          </p:cNvPr>
          <p:cNvSpPr txBox="1"/>
          <p:nvPr/>
        </p:nvSpPr>
        <p:spPr>
          <a:xfrm>
            <a:off x="8128977" y="4135929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Position (px)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7ECBD0-F898-4831-8BBC-B4F5771EFE63}"/>
              </a:ext>
            </a:extLst>
          </p:cNvPr>
          <p:cNvCxnSpPr/>
          <p:nvPr/>
        </p:nvCxnSpPr>
        <p:spPr>
          <a:xfrm flipV="1">
            <a:off x="6360017" y="1389312"/>
            <a:ext cx="1480712" cy="1152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00D478-F77B-4D40-BD42-319657613D13}"/>
              </a:ext>
            </a:extLst>
          </p:cNvPr>
          <p:cNvCxnSpPr/>
          <p:nvPr/>
        </p:nvCxnSpPr>
        <p:spPr>
          <a:xfrm>
            <a:off x="6360017" y="2970746"/>
            <a:ext cx="1480712" cy="11559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6">
            <a:extLst>
              <a:ext uri="{FF2B5EF4-FFF2-40B4-BE49-F238E27FC236}">
                <a16:creationId xmlns:a16="http://schemas.microsoft.com/office/drawing/2014/main" id="{5EBBC6DB-3833-4D25-9624-0128745F2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0871" t="6693" r="3990" b="4947"/>
          <a:stretch/>
        </p:blipFill>
        <p:spPr bwMode="auto">
          <a:xfrm>
            <a:off x="7951563" y="1390737"/>
            <a:ext cx="2304000" cy="27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5B4E8DB0-2D17-4C9B-BAD4-A8F943B7F4BC}"/>
              </a:ext>
            </a:extLst>
          </p:cNvPr>
          <p:cNvSpPr txBox="1"/>
          <p:nvPr/>
        </p:nvSpPr>
        <p:spPr>
          <a:xfrm>
            <a:off x="2183553" y="957264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No plasma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A51C679-A4B0-4625-9F47-7702CE58AC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9" t="8438" r="21276" b="10944"/>
          <a:stretch/>
        </p:blipFill>
        <p:spPr>
          <a:xfrm>
            <a:off x="2183809" y="1387640"/>
            <a:ext cx="2304000" cy="2736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05B017-C619-4042-A1CB-8B0017C2B0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936"/>
          <a:stretch/>
        </p:blipFill>
        <p:spPr>
          <a:xfrm>
            <a:off x="1711531" y="1175240"/>
            <a:ext cx="688046" cy="2948400"/>
          </a:xfrm>
          <a:prstGeom prst="rect">
            <a:avLst/>
          </a:prstGeom>
        </p:spPr>
      </p:pic>
      <p:sp>
        <p:nvSpPr>
          <p:cNvPr id="17" name="Rechteck 14">
            <a:extLst>
              <a:ext uri="{FF2B5EF4-FFF2-40B4-BE49-F238E27FC236}">
                <a16:creationId xmlns:a16="http://schemas.microsoft.com/office/drawing/2014/main" id="{1869F573-6AA9-4D67-9526-2198FCE568D2}"/>
              </a:ext>
            </a:extLst>
          </p:cNvPr>
          <p:cNvSpPr/>
          <p:nvPr/>
        </p:nvSpPr>
        <p:spPr>
          <a:xfrm>
            <a:off x="9093966" y="3896260"/>
            <a:ext cx="115448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900" dirty="0">
                <a:solidFill>
                  <a:schemeClr val="bg1"/>
                </a:solidFill>
              </a:rPr>
              <a:t>@ n</a:t>
            </a:r>
            <a:r>
              <a:rPr lang="en-US" sz="900" baseline="-25000" dirty="0">
                <a:solidFill>
                  <a:schemeClr val="bg1"/>
                </a:solidFill>
              </a:rPr>
              <a:t>Rb,e</a:t>
            </a:r>
            <a:r>
              <a:rPr lang="en-US" sz="900" dirty="0">
                <a:solidFill>
                  <a:schemeClr val="bg1"/>
                </a:solidFill>
              </a:rPr>
              <a:t>= 2.13e</a:t>
            </a:r>
            <a:r>
              <a:rPr lang="en-US" sz="900" baseline="30000" dirty="0">
                <a:solidFill>
                  <a:schemeClr val="bg1"/>
                </a:solidFill>
              </a:rPr>
              <a:t>14</a:t>
            </a:r>
            <a:r>
              <a:rPr lang="en-US" sz="900" dirty="0">
                <a:solidFill>
                  <a:schemeClr val="bg1"/>
                </a:solidFill>
              </a:rPr>
              <a:t>cm</a:t>
            </a:r>
            <a:r>
              <a:rPr lang="en-US" sz="900" baseline="30000" dirty="0">
                <a:solidFill>
                  <a:schemeClr val="bg1"/>
                </a:solidFill>
              </a:rPr>
              <a:t>-3 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8" name="Rechteck 14">
            <a:extLst>
              <a:ext uri="{FF2B5EF4-FFF2-40B4-BE49-F238E27FC236}">
                <a16:creationId xmlns:a16="http://schemas.microsoft.com/office/drawing/2014/main" id="{CFBD9915-6E50-4D25-8E6A-AEDD59CBE0FD}"/>
              </a:ext>
            </a:extLst>
          </p:cNvPr>
          <p:cNvSpPr/>
          <p:nvPr/>
        </p:nvSpPr>
        <p:spPr>
          <a:xfrm>
            <a:off x="6041113" y="3896693"/>
            <a:ext cx="115448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900" dirty="0">
                <a:solidFill>
                  <a:schemeClr val="bg1"/>
                </a:solidFill>
              </a:rPr>
              <a:t>@ n</a:t>
            </a:r>
            <a:r>
              <a:rPr lang="en-US" sz="900" baseline="-25000" dirty="0">
                <a:solidFill>
                  <a:schemeClr val="bg1"/>
                </a:solidFill>
              </a:rPr>
              <a:t>Rb,e</a:t>
            </a:r>
            <a:r>
              <a:rPr lang="en-US" sz="900" dirty="0">
                <a:solidFill>
                  <a:schemeClr val="bg1"/>
                </a:solidFill>
              </a:rPr>
              <a:t>= 2.13e</a:t>
            </a:r>
            <a:r>
              <a:rPr lang="en-US" sz="900" baseline="30000" dirty="0">
                <a:solidFill>
                  <a:schemeClr val="bg1"/>
                </a:solidFill>
              </a:rPr>
              <a:t>14</a:t>
            </a:r>
            <a:r>
              <a:rPr lang="en-US" sz="900" dirty="0">
                <a:solidFill>
                  <a:schemeClr val="bg1"/>
                </a:solidFill>
              </a:rPr>
              <a:t>cm</a:t>
            </a:r>
            <a:r>
              <a:rPr lang="en-US" sz="900" baseline="30000" dirty="0">
                <a:solidFill>
                  <a:schemeClr val="bg1"/>
                </a:solidFill>
              </a:rPr>
              <a:t>-3 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08AE057-EF23-444C-9F76-A4E4283BB8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8" t="8283" r="9299" b="-955"/>
          <a:stretch/>
        </p:blipFill>
        <p:spPr>
          <a:xfrm>
            <a:off x="1631246" y="4552946"/>
            <a:ext cx="8434080" cy="164712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55CA4A1-2C0B-491F-89AB-A5C4FEDBAC7E}"/>
              </a:ext>
            </a:extLst>
          </p:cNvPr>
          <p:cNvSpPr txBox="1"/>
          <p:nvPr/>
        </p:nvSpPr>
        <p:spPr>
          <a:xfrm>
            <a:off x="221673" y="6548582"/>
            <a:ext cx="1791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Courtesy of Fabian </a:t>
            </a:r>
            <a:r>
              <a:rPr lang="en-US" sz="1200" dirty="0" err="1"/>
              <a:t>Batsch</a:t>
            </a:r>
            <a:endParaRPr lang="en-001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9D7FF45-F48A-4C2F-A0BD-A585DE2DA498}"/>
              </a:ext>
            </a:extLst>
          </p:cNvPr>
          <p:cNvCxnSpPr/>
          <p:nvPr/>
        </p:nvCxnSpPr>
        <p:spPr>
          <a:xfrm>
            <a:off x="4932215" y="2743205"/>
            <a:ext cx="20597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491A64D-BAFD-4A0A-B623-86F840C222E6}"/>
              </a:ext>
            </a:extLst>
          </p:cNvPr>
          <p:cNvSpPr txBox="1"/>
          <p:nvPr/>
        </p:nvSpPr>
        <p:spPr>
          <a:xfrm>
            <a:off x="7054809" y="2585265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Laser pulse</a:t>
            </a:r>
            <a:endParaRPr lang="en-001" sz="1400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258D5F0-11EF-438E-A8FA-DACC26DAD70B}"/>
              </a:ext>
            </a:extLst>
          </p:cNvPr>
          <p:cNvCxnSpPr/>
          <p:nvPr/>
        </p:nvCxnSpPr>
        <p:spPr>
          <a:xfrm>
            <a:off x="3910035" y="6336145"/>
            <a:ext cx="421894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5110A79-D1B8-419C-9089-51E1586F668A}"/>
              </a:ext>
            </a:extLst>
          </p:cNvPr>
          <p:cNvSpPr txBox="1"/>
          <p:nvPr/>
        </p:nvSpPr>
        <p:spPr>
          <a:xfrm>
            <a:off x="5653205" y="5937680"/>
            <a:ext cx="9256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Time (</a:t>
            </a:r>
            <a:r>
              <a:rPr lang="en-US" sz="1400" dirty="0" err="1"/>
              <a:t>ps</a:t>
            </a:r>
            <a:r>
              <a:rPr lang="en-US" sz="1400" dirty="0"/>
              <a:t>)</a:t>
            </a:r>
            <a:endParaRPr lang="en-001" sz="14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A40AD8F-923E-4385-96A8-6197A979ED99}"/>
              </a:ext>
            </a:extLst>
          </p:cNvPr>
          <p:cNvGrpSpPr/>
          <p:nvPr/>
        </p:nvGrpSpPr>
        <p:grpSpPr>
          <a:xfrm rot="10800000">
            <a:off x="9169912" y="181316"/>
            <a:ext cx="2752489" cy="533881"/>
            <a:chOff x="7377772" y="1321953"/>
            <a:chExt cx="2752489" cy="563242"/>
          </a:xfrm>
        </p:grpSpPr>
        <p:grpSp>
          <p:nvGrpSpPr>
            <p:cNvPr id="27" name="Group 41">
              <a:extLst>
                <a:ext uri="{FF2B5EF4-FFF2-40B4-BE49-F238E27FC236}">
                  <a16:creationId xmlns:a16="http://schemas.microsoft.com/office/drawing/2014/main" id="{D3E5D178-BD7C-46DE-B9C8-65EEAB7CCF17}"/>
                </a:ext>
              </a:extLst>
            </p:cNvPr>
            <p:cNvGrpSpPr/>
            <p:nvPr/>
          </p:nvGrpSpPr>
          <p:grpSpPr>
            <a:xfrm>
              <a:off x="7377772" y="1321953"/>
              <a:ext cx="1721472" cy="563242"/>
              <a:chOff x="3282895" y="1900105"/>
              <a:chExt cx="3403131" cy="1535186"/>
            </a:xfrm>
          </p:grpSpPr>
          <p:sp>
            <p:nvSpPr>
              <p:cNvPr id="29" name="Elipse 14">
                <a:extLst>
                  <a:ext uri="{FF2B5EF4-FFF2-40B4-BE49-F238E27FC236}">
                    <a16:creationId xmlns:a16="http://schemas.microsoft.com/office/drawing/2014/main" id="{56B9CCC0-9DA0-4627-9CC4-0D4A26870D78}"/>
                  </a:ext>
                </a:extLst>
              </p:cNvPr>
              <p:cNvSpPr/>
              <p:nvPr/>
            </p:nvSpPr>
            <p:spPr>
              <a:xfrm>
                <a:off x="6522441" y="1996580"/>
                <a:ext cx="163585" cy="131707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0" name="Elipse 15">
                <a:extLst>
                  <a:ext uri="{FF2B5EF4-FFF2-40B4-BE49-F238E27FC236}">
                    <a16:creationId xmlns:a16="http://schemas.microsoft.com/office/drawing/2014/main" id="{28B02323-1263-4B06-B65F-4B048C5EBC32}"/>
                  </a:ext>
                </a:extLst>
              </p:cNvPr>
              <p:cNvSpPr/>
              <p:nvPr/>
            </p:nvSpPr>
            <p:spPr>
              <a:xfrm>
                <a:off x="6190378" y="1937856"/>
                <a:ext cx="163585" cy="143451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1" name="Elipse 16">
                <a:extLst>
                  <a:ext uri="{FF2B5EF4-FFF2-40B4-BE49-F238E27FC236}">
                    <a16:creationId xmlns:a16="http://schemas.microsoft.com/office/drawing/2014/main" id="{12A9B672-FA9A-437F-834D-A0031D5E00F7}"/>
                  </a:ext>
                </a:extLst>
              </p:cNvPr>
              <p:cNvSpPr/>
              <p:nvPr/>
            </p:nvSpPr>
            <p:spPr>
              <a:xfrm>
                <a:off x="5868798" y="1900105"/>
                <a:ext cx="167779" cy="153518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2" name="Elipse 17">
                <a:extLst>
                  <a:ext uri="{FF2B5EF4-FFF2-40B4-BE49-F238E27FC236}">
                    <a16:creationId xmlns:a16="http://schemas.microsoft.com/office/drawing/2014/main" id="{3473337A-E719-4388-AB49-2EE603E2DB73}"/>
                  </a:ext>
                </a:extLst>
              </p:cNvPr>
              <p:cNvSpPr/>
              <p:nvPr/>
            </p:nvSpPr>
            <p:spPr>
              <a:xfrm>
                <a:off x="5547218" y="1925273"/>
                <a:ext cx="167779" cy="14722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3" name="Elipse 19">
                <a:extLst>
                  <a:ext uri="{FF2B5EF4-FFF2-40B4-BE49-F238E27FC236}">
                    <a16:creationId xmlns:a16="http://schemas.microsoft.com/office/drawing/2014/main" id="{1F31B280-C094-4D59-95B4-E906027B0539}"/>
                  </a:ext>
                </a:extLst>
              </p:cNvPr>
              <p:cNvSpPr/>
              <p:nvPr/>
            </p:nvSpPr>
            <p:spPr>
              <a:xfrm>
                <a:off x="5208864" y="1992386"/>
                <a:ext cx="167779" cy="13212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4" name="Elipse 20">
                <a:extLst>
                  <a:ext uri="{FF2B5EF4-FFF2-40B4-BE49-F238E27FC236}">
                    <a16:creationId xmlns:a16="http://schemas.microsoft.com/office/drawing/2014/main" id="{F0BBCC64-FDF7-476B-9D1E-F824553462F2}"/>
                  </a:ext>
                </a:extLst>
              </p:cNvPr>
              <p:cNvSpPr/>
              <p:nvPr/>
            </p:nvSpPr>
            <p:spPr>
              <a:xfrm>
                <a:off x="4890082" y="2046913"/>
                <a:ext cx="169171" cy="121220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5" name="Elipse 21">
                <a:extLst>
                  <a:ext uri="{FF2B5EF4-FFF2-40B4-BE49-F238E27FC236}">
                    <a16:creationId xmlns:a16="http://schemas.microsoft.com/office/drawing/2014/main" id="{E68831DA-5243-4910-97D5-496655BCC0F0}"/>
                  </a:ext>
                </a:extLst>
              </p:cNvPr>
              <p:cNvSpPr/>
              <p:nvPr/>
            </p:nvSpPr>
            <p:spPr>
              <a:xfrm>
                <a:off x="4578987" y="2105638"/>
                <a:ext cx="169171" cy="110315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6" name="Elipse 22">
                <a:extLst>
                  <a:ext uri="{FF2B5EF4-FFF2-40B4-BE49-F238E27FC236}">
                    <a16:creationId xmlns:a16="http://schemas.microsoft.com/office/drawing/2014/main" id="{50353E54-B950-487A-985A-5E6339F9D38A}"/>
                  </a:ext>
                </a:extLst>
              </p:cNvPr>
              <p:cNvSpPr/>
              <p:nvPr/>
            </p:nvSpPr>
            <p:spPr>
              <a:xfrm>
                <a:off x="4256015" y="2183234"/>
                <a:ext cx="169171" cy="93537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7" name="Elipse 23">
                <a:extLst>
                  <a:ext uri="{FF2B5EF4-FFF2-40B4-BE49-F238E27FC236}">
                    <a16:creationId xmlns:a16="http://schemas.microsoft.com/office/drawing/2014/main" id="{3539577B-8187-4798-AFDF-22869EE1BF33}"/>
                  </a:ext>
                </a:extLst>
              </p:cNvPr>
              <p:cNvSpPr/>
              <p:nvPr/>
            </p:nvSpPr>
            <p:spPr>
              <a:xfrm>
                <a:off x="3937233" y="2273417"/>
                <a:ext cx="183862" cy="76129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8" name="Elipse 24">
                <a:extLst>
                  <a:ext uri="{FF2B5EF4-FFF2-40B4-BE49-F238E27FC236}">
                    <a16:creationId xmlns:a16="http://schemas.microsoft.com/office/drawing/2014/main" id="{376E9367-96DC-410B-9B17-8B2876D570BC}"/>
                  </a:ext>
                </a:extLst>
              </p:cNvPr>
              <p:cNvSpPr/>
              <p:nvPr/>
            </p:nvSpPr>
            <p:spPr>
              <a:xfrm>
                <a:off x="3618451" y="2360456"/>
                <a:ext cx="164981" cy="60924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9" name="Elipse 25">
                <a:extLst>
                  <a:ext uri="{FF2B5EF4-FFF2-40B4-BE49-F238E27FC236}">
                    <a16:creationId xmlns:a16="http://schemas.microsoft.com/office/drawing/2014/main" id="{2C63D4BF-8619-46A8-B31D-A6F2F42CF32A}"/>
                  </a:ext>
                </a:extLst>
              </p:cNvPr>
              <p:cNvSpPr/>
              <p:nvPr/>
            </p:nvSpPr>
            <p:spPr>
              <a:xfrm>
                <a:off x="3282895" y="2463742"/>
                <a:ext cx="164981" cy="37173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28" name="Chord 6">
              <a:extLst>
                <a:ext uri="{FF2B5EF4-FFF2-40B4-BE49-F238E27FC236}">
                  <a16:creationId xmlns:a16="http://schemas.microsoft.com/office/drawing/2014/main" id="{BE78EA83-2164-4406-9B62-55F58BB5077B}"/>
                </a:ext>
              </a:extLst>
            </p:cNvPr>
            <p:cNvSpPr/>
            <p:nvPr/>
          </p:nvSpPr>
          <p:spPr>
            <a:xfrm flipH="1">
              <a:off x="7649528" y="1348119"/>
              <a:ext cx="2480733" cy="495300"/>
            </a:xfrm>
            <a:prstGeom prst="chord">
              <a:avLst>
                <a:gd name="adj1" fmla="val 8613292"/>
                <a:gd name="adj2" fmla="val 1298495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40" name="Rectángulo 1">
            <a:extLst>
              <a:ext uri="{FF2B5EF4-FFF2-40B4-BE49-F238E27FC236}">
                <a16:creationId xmlns:a16="http://schemas.microsoft.com/office/drawing/2014/main" id="{9BE0D3F4-2EF3-440F-8F2A-CE904E3A4437}"/>
              </a:ext>
            </a:extLst>
          </p:cNvPr>
          <p:cNvSpPr/>
          <p:nvPr/>
        </p:nvSpPr>
        <p:spPr>
          <a:xfrm rot="10800000">
            <a:off x="10033533" y="83518"/>
            <a:ext cx="738537" cy="7171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9744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8C426B5-656E-4BDF-9D40-8152260B4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Self-modulation in plasmas with linear density gradients</a:t>
            </a:r>
            <a:endParaRPr lang="en-D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078190-F7DC-4903-A6CE-F56A6B08B8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3ECF85-0789-429A-9CD2-D739765B7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P I Morales Guzmán | J Pucek | AWAKE | IMPRS </a:t>
            </a:r>
            <a:r>
              <a:rPr lang="es-ES" dirty="0" err="1"/>
              <a:t>Seminar</a:t>
            </a:r>
            <a:endParaRPr lang="x-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0DE208-FF69-4130-808A-A5A920ACA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27670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EF8D8-40CD-4691-B569-B979C1920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242" y="122171"/>
            <a:ext cx="10974457" cy="717134"/>
          </a:xfrm>
        </p:spPr>
        <p:txBody>
          <a:bodyPr>
            <a:noAutofit/>
          </a:bodyPr>
          <a:lstStyle/>
          <a:p>
            <a:r>
              <a:rPr lang="en-GB" sz="4000" dirty="0" err="1"/>
              <a:t>Wakefields</a:t>
            </a:r>
            <a:r>
              <a:rPr lang="en-GB" sz="4000" dirty="0"/>
              <a:t>’ amplitude</a:t>
            </a:r>
            <a:endParaRPr lang="en-DE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F0F6940-C275-420C-91E2-AC54C820749C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261262" y="1665242"/>
                <a:ext cx="6386556" cy="223764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400" dirty="0"/>
                  <a:t>In a constant density plasma, </a:t>
                </a:r>
                <a:r>
                  <a:rPr lang="en-GB" sz="2400" dirty="0" err="1"/>
                  <a:t>wakefields</a:t>
                </a:r>
                <a:r>
                  <a:rPr lang="en-GB" sz="2400" dirty="0"/>
                  <a:t>’ amplitude driven by a modulated bunch decays</a:t>
                </a:r>
              </a:p>
              <a:p>
                <a:pPr lvl="1"/>
                <a:r>
                  <a:rPr lang="en-GB" sz="2000" dirty="0"/>
                  <a:t>phase shift during SM growth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𝑝h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GB" sz="2000" dirty="0"/>
                  <a:t>) [3,4]</a:t>
                </a:r>
              </a:p>
              <a:p>
                <a:pPr marL="457200" lvl="1" indent="0">
                  <a:buNone/>
                </a:pPr>
                <a:r>
                  <a:rPr lang="en-GB" sz="2000" dirty="0">
                    <a:sym typeface="Wingdings" panose="05000000000000000000" pitchFamily="2" charset="2"/>
                  </a:rPr>
                  <a:t> </a:t>
                </a:r>
                <a:r>
                  <a:rPr lang="en-GB" sz="2000" dirty="0"/>
                  <a:t>fields and </a:t>
                </a:r>
                <a:r>
                  <a:rPr lang="en-GB" sz="2000" dirty="0" err="1"/>
                  <a:t>microbunches</a:t>
                </a:r>
                <a:r>
                  <a:rPr lang="en-GB" sz="2000" dirty="0"/>
                  <a:t> are out of phase</a:t>
                </a:r>
              </a:p>
              <a:p>
                <a:pPr marL="457200" lvl="1" indent="0">
                  <a:buNone/>
                </a:pPr>
                <a:r>
                  <a:rPr lang="en-GB" sz="2000" dirty="0">
                    <a:sym typeface="Wingdings" panose="05000000000000000000" pitchFamily="2" charset="2"/>
                  </a:rPr>
                  <a:t> </a:t>
                </a:r>
                <a:r>
                  <a:rPr lang="en-GB" sz="2000" dirty="0"/>
                  <a:t>continuous evolution of the </a:t>
                </a:r>
                <a:r>
                  <a:rPr lang="en-GB" sz="2000" dirty="0" err="1"/>
                  <a:t>microbunch</a:t>
                </a:r>
                <a:r>
                  <a:rPr lang="en-GB" sz="2000" dirty="0"/>
                  <a:t> train </a:t>
                </a:r>
              </a:p>
              <a:p>
                <a:endParaRPr lang="en-GB" sz="2400" dirty="0"/>
              </a:p>
              <a:p>
                <a:pPr lvl="1"/>
                <a:endParaRPr lang="en-DE" sz="2000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F0F6940-C275-420C-91E2-AC54C82074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61262" y="1665242"/>
                <a:ext cx="6386556" cy="2237647"/>
              </a:xfrm>
              <a:blipFill>
                <a:blip r:embed="rId2"/>
                <a:stretch>
                  <a:fillRect l="-1527" t="-218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1EBDCEC7-04BA-44CA-8BE5-71B579775B80}"/>
              </a:ext>
            </a:extLst>
          </p:cNvPr>
          <p:cNvSpPr txBox="1">
            <a:spLocks/>
          </p:cNvSpPr>
          <p:nvPr/>
        </p:nvSpPr>
        <p:spPr>
          <a:xfrm>
            <a:off x="261262" y="4556294"/>
            <a:ext cx="8170178" cy="1551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155C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D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B3F70F-8B49-4EC3-8F5F-0CC9C5E6B1DA}"/>
              </a:ext>
            </a:extLst>
          </p:cNvPr>
          <p:cNvSpPr/>
          <p:nvPr/>
        </p:nvSpPr>
        <p:spPr>
          <a:xfrm>
            <a:off x="49971" y="6070994"/>
            <a:ext cx="102878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/>
              <a:t>[3] A. </a:t>
            </a:r>
            <a:r>
              <a:rPr lang="en-GB" sz="1000" dirty="0" err="1"/>
              <a:t>Pukhov</a:t>
            </a:r>
            <a:r>
              <a:rPr lang="en-GB" sz="1000" dirty="0"/>
              <a:t> et al (2011) Phys. Rev. Lett. 107, 145003</a:t>
            </a:r>
          </a:p>
          <a:p>
            <a:r>
              <a:rPr lang="en-GB" sz="1000" dirty="0"/>
              <a:t>[4] C. B. Schroeder et al (2011) Phys. Rev. Lett. 107, 145002.</a:t>
            </a:r>
            <a:endParaRPr lang="en-DE" sz="1000" dirty="0"/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289AA76A-F961-46C8-BBD8-9935CDBC8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268" y="1418174"/>
            <a:ext cx="4698827" cy="322369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8B64C-C5E4-4895-87A1-9F5EF7306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288276-A1EE-491E-BC28-ABB669670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P I Morales Guzmán | J Pucek | AWAKE | IMPRS </a:t>
            </a:r>
            <a:r>
              <a:rPr lang="es-ES" dirty="0" err="1"/>
              <a:t>Seminar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BF701D-119F-483F-A9F1-51091FE93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05" y="4441017"/>
            <a:ext cx="4899643" cy="81133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F4DE5BE-8CCB-4359-A7C5-9712DB2F8E5B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3213101" y="4710031"/>
            <a:ext cx="923884" cy="7075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4C53091-D219-4582-B75F-ACB548084C96}"/>
              </a:ext>
            </a:extLst>
          </p:cNvPr>
          <p:cNvSpPr txBox="1"/>
          <p:nvPr/>
        </p:nvSpPr>
        <p:spPr>
          <a:xfrm>
            <a:off x="4136985" y="5232923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position along the bunch</a:t>
            </a:r>
            <a:endParaRPr lang="en-DE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2309D63-983C-4E93-A40F-3DAB68F51883}"/>
              </a:ext>
            </a:extLst>
          </p:cNvPr>
          <p:cNvCxnSpPr>
            <a:cxnSpLocks/>
          </p:cNvCxnSpPr>
          <p:nvPr/>
        </p:nvCxnSpPr>
        <p:spPr>
          <a:xfrm flipV="1">
            <a:off x="1083735" y="4964086"/>
            <a:ext cx="0" cy="3650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E493628-1E98-49E6-B210-C9B2B3921B8E}"/>
              </a:ext>
            </a:extLst>
          </p:cNvPr>
          <p:cNvSpPr txBox="1"/>
          <p:nvPr/>
        </p:nvSpPr>
        <p:spPr>
          <a:xfrm>
            <a:off x="302719" y="5284830"/>
            <a:ext cx="2101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phase velocity of the </a:t>
            </a:r>
            <a:r>
              <a:rPr lang="en-GB" dirty="0" err="1">
                <a:solidFill>
                  <a:schemeClr val="accent2">
                    <a:lumMod val="75000"/>
                  </a:schemeClr>
                </a:solidFill>
              </a:rPr>
              <a:t>wakefields</a:t>
            </a:r>
            <a:endParaRPr lang="en-DE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EFC002-E577-4644-87A3-9382C99D18B5}"/>
              </a:ext>
            </a:extLst>
          </p:cNvPr>
          <p:cNvSpPr txBox="1"/>
          <p:nvPr/>
        </p:nvSpPr>
        <p:spPr>
          <a:xfrm>
            <a:off x="2189015" y="5279089"/>
            <a:ext cx="1729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velocity of the bunch</a:t>
            </a:r>
            <a:endParaRPr lang="en-DE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FB3A7E2-BD8A-41E2-843F-0BB6B6E62816}"/>
              </a:ext>
            </a:extLst>
          </p:cNvPr>
          <p:cNvCxnSpPr>
            <a:cxnSpLocks/>
          </p:cNvCxnSpPr>
          <p:nvPr/>
        </p:nvCxnSpPr>
        <p:spPr>
          <a:xfrm flipH="1" flipV="1">
            <a:off x="1920058" y="4964086"/>
            <a:ext cx="310566" cy="3650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224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99062-771C-42FB-B4EA-BF2F2EAB6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Linear plasma density gradient</a:t>
            </a:r>
            <a:endParaRPr lang="en-DE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9124FA7-155B-433D-A167-5BD453220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9532" y="1052818"/>
            <a:ext cx="5325535" cy="2476864"/>
          </a:xfrm>
        </p:spPr>
        <p:txBody>
          <a:bodyPr>
            <a:normAutofit fontScale="55000" lnSpcReduction="20000"/>
          </a:bodyPr>
          <a:lstStyle/>
          <a:p>
            <a:r>
              <a:rPr lang="en-GB" dirty="0"/>
              <a:t>By introducing a density gradient, </a:t>
            </a:r>
            <a:r>
              <a:rPr lang="el-GR" dirty="0"/>
              <a:t>λ</a:t>
            </a:r>
            <a:r>
              <a:rPr lang="en-GB" sz="2200" dirty="0"/>
              <a:t>p</a:t>
            </a:r>
            <a:r>
              <a:rPr lang="en-GB" dirty="0"/>
              <a:t> either</a:t>
            </a:r>
          </a:p>
          <a:p>
            <a:pPr lvl="1"/>
            <a:r>
              <a:rPr lang="en-GB" dirty="0"/>
              <a:t>… lengthens, enhancing …</a:t>
            </a:r>
          </a:p>
          <a:p>
            <a:pPr lvl="1"/>
            <a:r>
              <a:rPr lang="en-GB" dirty="0"/>
              <a:t>… shortens, counteracting …</a:t>
            </a:r>
          </a:p>
          <a:p>
            <a:pPr marL="457200" lvl="1" indent="0">
              <a:buNone/>
            </a:pPr>
            <a:r>
              <a:rPr lang="en-GB" dirty="0"/>
              <a:t>the phase shift during the SM</a:t>
            </a:r>
          </a:p>
          <a:p>
            <a:r>
              <a:rPr lang="en-GB" dirty="0"/>
              <a:t>Positive gradients can …</a:t>
            </a:r>
          </a:p>
          <a:p>
            <a:pPr lvl="1"/>
            <a:r>
              <a:rPr lang="en-GB" dirty="0"/>
              <a:t>mitigate the dephasing and maintain high amplitude </a:t>
            </a:r>
            <a:r>
              <a:rPr lang="en-GB" dirty="0" err="1"/>
              <a:t>wakefields</a:t>
            </a:r>
            <a:r>
              <a:rPr lang="en-GB" dirty="0"/>
              <a:t> for a longer distance.</a:t>
            </a:r>
          </a:p>
          <a:p>
            <a:pPr lvl="1"/>
            <a:r>
              <a:rPr lang="en-GB" dirty="0"/>
              <a:t>preserve more charge in the </a:t>
            </a:r>
            <a:r>
              <a:rPr lang="en-GB" dirty="0" err="1"/>
              <a:t>microbunch</a:t>
            </a:r>
            <a:r>
              <a:rPr lang="en-GB" dirty="0"/>
              <a:t> train</a:t>
            </a:r>
          </a:p>
          <a:p>
            <a:r>
              <a:rPr lang="en-GB" dirty="0"/>
              <a:t>AWAKE measured its effects through the final state of the </a:t>
            </a:r>
            <a:r>
              <a:rPr lang="en-GB" dirty="0" err="1"/>
              <a:t>microbunches</a:t>
            </a:r>
            <a:r>
              <a:rPr lang="en-GB" dirty="0"/>
              <a:t> [1].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482152-0AE9-4F55-96C2-974CA22E4D85}"/>
              </a:ext>
            </a:extLst>
          </p:cNvPr>
          <p:cNvSpPr/>
          <p:nvPr/>
        </p:nvSpPr>
        <p:spPr>
          <a:xfrm>
            <a:off x="6527181" y="6555348"/>
            <a:ext cx="52670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/>
              <a:t>[1] F. </a:t>
            </a:r>
            <a:r>
              <a:rPr lang="en-GB" sz="1000" dirty="0" err="1"/>
              <a:t>Braunmüller</a:t>
            </a:r>
            <a:r>
              <a:rPr lang="en-GB" sz="1000" dirty="0"/>
              <a:t> and T. Nechaeva (AWAKE Collaboration), PRL 125, 264801</a:t>
            </a:r>
          </a:p>
        </p:txBody>
      </p:sp>
      <p:pic>
        <p:nvPicPr>
          <p:cNvPr id="7" name="Picture 6" descr="Chart, bar chart, histogram&#10;&#10;Description automatically generated">
            <a:extLst>
              <a:ext uri="{FF2B5EF4-FFF2-40B4-BE49-F238E27FC236}">
                <a16:creationId xmlns:a16="http://schemas.microsoft.com/office/drawing/2014/main" id="{F4D375A5-6DC4-40E8-A8C3-E7163187D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200" y="3979062"/>
            <a:ext cx="3416636" cy="2521803"/>
          </a:xfrm>
          <a:prstGeom prst="rect">
            <a:avLst/>
          </a:prstGeom>
        </p:spPr>
      </p:pic>
      <p:pic>
        <p:nvPicPr>
          <p:cNvPr id="18" name="Picture 17" descr="Chart, bar chart, histogram&#10;&#10;Description automatically generated">
            <a:extLst>
              <a:ext uri="{FF2B5EF4-FFF2-40B4-BE49-F238E27FC236}">
                <a16:creationId xmlns:a16="http://schemas.microsoft.com/office/drawing/2014/main" id="{16841EC8-0768-4E7A-807D-18CC68E31C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r="1" b="-557"/>
          <a:stretch/>
        </p:blipFill>
        <p:spPr>
          <a:xfrm>
            <a:off x="8801779" y="3979062"/>
            <a:ext cx="3164129" cy="252180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238B368-2CDE-493E-A7E8-E1CDD4919E8A}"/>
              </a:ext>
            </a:extLst>
          </p:cNvPr>
          <p:cNvSpPr/>
          <p:nvPr/>
        </p:nvSpPr>
        <p:spPr>
          <a:xfrm>
            <a:off x="8610600" y="4092314"/>
            <a:ext cx="275167" cy="20608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22" name="Picture 21" descr="Chart, bar chart, histogram&#10;&#10;Description automatically generated">
            <a:extLst>
              <a:ext uri="{FF2B5EF4-FFF2-40B4-BE49-F238E27FC236}">
                <a16:creationId xmlns:a16="http://schemas.microsoft.com/office/drawing/2014/main" id="{4C0D2B50-E610-4F2E-A637-FDA70AF817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686" y="1052818"/>
            <a:ext cx="3840162" cy="283440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C9F81E2-4C7C-4FF0-BDA6-E652C83DF9F0}"/>
              </a:ext>
            </a:extLst>
          </p:cNvPr>
          <p:cNvSpPr/>
          <p:nvPr/>
        </p:nvSpPr>
        <p:spPr>
          <a:xfrm>
            <a:off x="7342094" y="1396628"/>
            <a:ext cx="2542739" cy="144305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2905A3D-B025-4D06-862E-6BCC51872149}"/>
              </a:ext>
            </a:extLst>
          </p:cNvPr>
          <p:cNvSpPr/>
          <p:nvPr/>
        </p:nvSpPr>
        <p:spPr>
          <a:xfrm>
            <a:off x="6294967" y="4144432"/>
            <a:ext cx="2281766" cy="110067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EA422DD-7B42-420A-AD74-487ECFF2AE8F}"/>
              </a:ext>
            </a:extLst>
          </p:cNvPr>
          <p:cNvSpPr/>
          <p:nvPr/>
        </p:nvSpPr>
        <p:spPr>
          <a:xfrm>
            <a:off x="8885767" y="4144431"/>
            <a:ext cx="2281766" cy="110067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832258E8-4C6A-40C4-8D82-B80C76681739}"/>
              </a:ext>
            </a:extLst>
          </p:cNvPr>
          <p:cNvCxnSpPr>
            <a:cxnSpLocks/>
          </p:cNvCxnSpPr>
          <p:nvPr/>
        </p:nvCxnSpPr>
        <p:spPr>
          <a:xfrm rot="16200000" flipH="1">
            <a:off x="6108081" y="3545280"/>
            <a:ext cx="838200" cy="194734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075BB4A8-86E5-467E-9BA0-283AEE1A619B}"/>
              </a:ext>
            </a:extLst>
          </p:cNvPr>
          <p:cNvSpPr/>
          <p:nvPr/>
        </p:nvSpPr>
        <p:spPr>
          <a:xfrm>
            <a:off x="6012754" y="2799525"/>
            <a:ext cx="10288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Decreased phase shift</a:t>
            </a:r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6583FB49-380A-4FC5-87EA-E7BA95E429C2}"/>
              </a:ext>
            </a:extLst>
          </p:cNvPr>
          <p:cNvCxnSpPr>
            <a:cxnSpLocks/>
          </p:cNvCxnSpPr>
          <p:nvPr/>
        </p:nvCxnSpPr>
        <p:spPr>
          <a:xfrm rot="10800000" flipV="1">
            <a:off x="9041891" y="3759054"/>
            <a:ext cx="1955136" cy="303871"/>
          </a:xfrm>
          <a:prstGeom prst="curvedConnector3">
            <a:avLst>
              <a:gd name="adj1" fmla="val 101533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D5A4B470-3602-44A2-AC19-6EFDC535D03A}"/>
              </a:ext>
            </a:extLst>
          </p:cNvPr>
          <p:cNvSpPr/>
          <p:nvPr/>
        </p:nvSpPr>
        <p:spPr>
          <a:xfrm>
            <a:off x="11045960" y="3491338"/>
            <a:ext cx="9688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Larger phase shift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3AB049-C6D7-4E9B-9B94-7496A82BE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744B6-A97C-40BB-B8AE-62BDCF228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 I Morales Guzmán | J Pucek | AWAKE | IMPRS Seminar</a:t>
            </a:r>
            <a:endParaRPr lang="x-non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BC581E-CAF9-41C4-9B5E-E4CB4D8E3A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95" y="3479464"/>
            <a:ext cx="4737337" cy="1440000"/>
          </a:xfrm>
          <a:prstGeom prst="rect">
            <a:avLst/>
          </a:prstGeom>
        </p:spPr>
      </p:pic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619591A3-6E48-4DB9-9153-40809424DF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95" y="4919464"/>
            <a:ext cx="473733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236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A7482-3F13-4BE5-AD46-00780CE86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78" y="122171"/>
            <a:ext cx="11266713" cy="717134"/>
          </a:xfrm>
        </p:spPr>
        <p:txBody>
          <a:bodyPr>
            <a:noAutofit/>
          </a:bodyPr>
          <a:lstStyle/>
          <a:p>
            <a:r>
              <a:rPr lang="en-GB" dirty="0"/>
              <a:t>Charge fraction of the modulated proton bunch</a:t>
            </a:r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934AA28-2098-46F6-B392-E5C9ECEDDE02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4574602" y="1974421"/>
                <a:ext cx="2642423" cy="2909158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GB" sz="2400" dirty="0"/>
                  <a:t>Charge fraction in the region within one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GB" sz="2400" dirty="0"/>
                  <a:t> (rms radius) around the axis</a:t>
                </a:r>
              </a:p>
              <a:p>
                <a:pPr marL="0" indent="0">
                  <a:buNone/>
                </a:pPr>
                <a:r>
                  <a:rPr lang="en-GB" sz="1200" dirty="0"/>
                  <a:t>      (normalized to charge in the same region of an unmodulated proton bunch).</a:t>
                </a:r>
              </a:p>
              <a:p>
                <a:pPr lvl="1"/>
                <a:endParaRPr lang="en-GB" sz="1200" dirty="0"/>
              </a:p>
              <a:p>
                <a:r>
                  <a:rPr lang="en-GB" sz="2400" dirty="0"/>
                  <a:t>Simulations and experiment show two groups: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≤0 %/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GB" sz="2000" dirty="0"/>
                  <a:t>: low charge fraction.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%/</m:t>
                    </m:r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GB" sz="2000" dirty="0"/>
                  <a:t>: high charge fraction.</a:t>
                </a:r>
              </a:p>
              <a:p>
                <a:endParaRPr lang="en-DE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934AA28-2098-46F6-B392-E5C9ECEDDE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4602" y="1974421"/>
                <a:ext cx="2642423" cy="2909158"/>
              </a:xfrm>
              <a:blipFill>
                <a:blip r:embed="rId2"/>
                <a:stretch>
                  <a:fillRect l="-1152" t="-2306" r="-1382" b="-209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8713875-C400-4B9D-98F9-54B125F89674}"/>
              </a:ext>
            </a:extLst>
          </p:cNvPr>
          <p:cNvSpPr txBox="1"/>
          <p:nvPr/>
        </p:nvSpPr>
        <p:spPr>
          <a:xfrm>
            <a:off x="9660470" y="5816269"/>
            <a:ext cx="18301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Experimental data from [1]. </a:t>
            </a:r>
            <a:endParaRPr lang="en-DE" sz="1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EAAD04-4F40-4CB2-9EDE-7BFB42F39379}"/>
              </a:ext>
            </a:extLst>
          </p:cNvPr>
          <p:cNvSpPr/>
          <p:nvPr/>
        </p:nvSpPr>
        <p:spPr>
          <a:xfrm>
            <a:off x="7012301" y="6104526"/>
            <a:ext cx="48641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/>
              <a:t>[1] F. </a:t>
            </a:r>
            <a:r>
              <a:rPr lang="en-GB" sz="1000" dirty="0" err="1"/>
              <a:t>Braunmüller</a:t>
            </a:r>
            <a:r>
              <a:rPr lang="en-GB" sz="1000" dirty="0"/>
              <a:t> and T. Nechaeva (AWAKE Collaboration), Phys. Rev. Lett. 125, 264801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3C17B7A-F063-4BE8-A149-0C3E414A6594}"/>
              </a:ext>
            </a:extLst>
          </p:cNvPr>
          <p:cNvGrpSpPr/>
          <p:nvPr/>
        </p:nvGrpSpPr>
        <p:grpSpPr>
          <a:xfrm>
            <a:off x="7377771" y="1313688"/>
            <a:ext cx="3656610" cy="1563658"/>
            <a:chOff x="7377772" y="1321953"/>
            <a:chExt cx="3656610" cy="1563658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56D67C1-4EF5-42E6-A8D7-841E8D03926A}"/>
                </a:ext>
              </a:extLst>
            </p:cNvPr>
            <p:cNvGrpSpPr/>
            <p:nvPr/>
          </p:nvGrpSpPr>
          <p:grpSpPr>
            <a:xfrm>
              <a:off x="7377772" y="1321953"/>
              <a:ext cx="3656610" cy="1563658"/>
              <a:chOff x="3282895" y="1900105"/>
              <a:chExt cx="7228651" cy="4261946"/>
            </a:xfrm>
          </p:grpSpPr>
          <p:sp>
            <p:nvSpPr>
              <p:cNvPr id="27" name="Elipse 14">
                <a:extLst>
                  <a:ext uri="{FF2B5EF4-FFF2-40B4-BE49-F238E27FC236}">
                    <a16:creationId xmlns:a16="http://schemas.microsoft.com/office/drawing/2014/main" id="{09F1558A-9D2D-46EA-87A8-8EF437574713}"/>
                  </a:ext>
                </a:extLst>
              </p:cNvPr>
              <p:cNvSpPr/>
              <p:nvPr/>
            </p:nvSpPr>
            <p:spPr>
              <a:xfrm>
                <a:off x="6522441" y="1996580"/>
                <a:ext cx="163585" cy="131707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8" name="Elipse 15">
                <a:extLst>
                  <a:ext uri="{FF2B5EF4-FFF2-40B4-BE49-F238E27FC236}">
                    <a16:creationId xmlns:a16="http://schemas.microsoft.com/office/drawing/2014/main" id="{E0164EEE-0FC0-434C-A1AB-F023126D2ACF}"/>
                  </a:ext>
                </a:extLst>
              </p:cNvPr>
              <p:cNvSpPr/>
              <p:nvPr/>
            </p:nvSpPr>
            <p:spPr>
              <a:xfrm>
                <a:off x="6190378" y="1937856"/>
                <a:ext cx="163585" cy="143451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9" name="Elipse 16">
                <a:extLst>
                  <a:ext uri="{FF2B5EF4-FFF2-40B4-BE49-F238E27FC236}">
                    <a16:creationId xmlns:a16="http://schemas.microsoft.com/office/drawing/2014/main" id="{3D1AE079-97D1-4AD6-ABD7-729E3D60C0F0}"/>
                  </a:ext>
                </a:extLst>
              </p:cNvPr>
              <p:cNvSpPr/>
              <p:nvPr/>
            </p:nvSpPr>
            <p:spPr>
              <a:xfrm>
                <a:off x="5868798" y="1900105"/>
                <a:ext cx="167779" cy="153518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0" name="Elipse 17">
                <a:extLst>
                  <a:ext uri="{FF2B5EF4-FFF2-40B4-BE49-F238E27FC236}">
                    <a16:creationId xmlns:a16="http://schemas.microsoft.com/office/drawing/2014/main" id="{B76AE74B-F32D-4B4A-B210-82EF15D2D51A}"/>
                  </a:ext>
                </a:extLst>
              </p:cNvPr>
              <p:cNvSpPr/>
              <p:nvPr/>
            </p:nvSpPr>
            <p:spPr>
              <a:xfrm>
                <a:off x="5547218" y="1925273"/>
                <a:ext cx="167779" cy="14722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1" name="Elipse 19">
                <a:extLst>
                  <a:ext uri="{FF2B5EF4-FFF2-40B4-BE49-F238E27FC236}">
                    <a16:creationId xmlns:a16="http://schemas.microsoft.com/office/drawing/2014/main" id="{42E34218-370F-4021-8FD9-177037A6E193}"/>
                  </a:ext>
                </a:extLst>
              </p:cNvPr>
              <p:cNvSpPr/>
              <p:nvPr/>
            </p:nvSpPr>
            <p:spPr>
              <a:xfrm>
                <a:off x="5208864" y="1992386"/>
                <a:ext cx="167779" cy="13212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2" name="Elipse 20">
                <a:extLst>
                  <a:ext uri="{FF2B5EF4-FFF2-40B4-BE49-F238E27FC236}">
                    <a16:creationId xmlns:a16="http://schemas.microsoft.com/office/drawing/2014/main" id="{5395391A-9292-43A8-95AA-2DBC45B78AD4}"/>
                  </a:ext>
                </a:extLst>
              </p:cNvPr>
              <p:cNvSpPr/>
              <p:nvPr/>
            </p:nvSpPr>
            <p:spPr>
              <a:xfrm>
                <a:off x="4890082" y="2046913"/>
                <a:ext cx="169171" cy="121220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3" name="Elipse 21">
                <a:extLst>
                  <a:ext uri="{FF2B5EF4-FFF2-40B4-BE49-F238E27FC236}">
                    <a16:creationId xmlns:a16="http://schemas.microsoft.com/office/drawing/2014/main" id="{E131A563-6300-4B23-BED4-D67ADCD32078}"/>
                  </a:ext>
                </a:extLst>
              </p:cNvPr>
              <p:cNvSpPr/>
              <p:nvPr/>
            </p:nvSpPr>
            <p:spPr>
              <a:xfrm>
                <a:off x="4578987" y="2105638"/>
                <a:ext cx="169171" cy="110315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4" name="Elipse 22">
                <a:extLst>
                  <a:ext uri="{FF2B5EF4-FFF2-40B4-BE49-F238E27FC236}">
                    <a16:creationId xmlns:a16="http://schemas.microsoft.com/office/drawing/2014/main" id="{2DA4FBD7-D885-4C4F-ACBF-78696F54163A}"/>
                  </a:ext>
                </a:extLst>
              </p:cNvPr>
              <p:cNvSpPr/>
              <p:nvPr/>
            </p:nvSpPr>
            <p:spPr>
              <a:xfrm>
                <a:off x="4256015" y="2183234"/>
                <a:ext cx="169171" cy="93537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5" name="Elipse 23">
                <a:extLst>
                  <a:ext uri="{FF2B5EF4-FFF2-40B4-BE49-F238E27FC236}">
                    <a16:creationId xmlns:a16="http://schemas.microsoft.com/office/drawing/2014/main" id="{35B92324-B58F-40C9-AA0B-D76DDD0383EB}"/>
                  </a:ext>
                </a:extLst>
              </p:cNvPr>
              <p:cNvSpPr/>
              <p:nvPr/>
            </p:nvSpPr>
            <p:spPr>
              <a:xfrm>
                <a:off x="3937233" y="2273417"/>
                <a:ext cx="183862" cy="76129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6" name="Elipse 24">
                <a:extLst>
                  <a:ext uri="{FF2B5EF4-FFF2-40B4-BE49-F238E27FC236}">
                    <a16:creationId xmlns:a16="http://schemas.microsoft.com/office/drawing/2014/main" id="{6DA583CA-63F9-4419-9CE4-65815F93B2D3}"/>
                  </a:ext>
                </a:extLst>
              </p:cNvPr>
              <p:cNvSpPr/>
              <p:nvPr/>
            </p:nvSpPr>
            <p:spPr>
              <a:xfrm>
                <a:off x="3618451" y="2360456"/>
                <a:ext cx="164981" cy="60924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7" name="Elipse 25">
                <a:extLst>
                  <a:ext uri="{FF2B5EF4-FFF2-40B4-BE49-F238E27FC236}">
                    <a16:creationId xmlns:a16="http://schemas.microsoft.com/office/drawing/2014/main" id="{2FFAE7C6-98C2-4BB4-A9C1-86655AA10107}"/>
                  </a:ext>
                </a:extLst>
              </p:cNvPr>
              <p:cNvSpPr/>
              <p:nvPr/>
            </p:nvSpPr>
            <p:spPr>
              <a:xfrm>
                <a:off x="3282895" y="2463742"/>
                <a:ext cx="164981" cy="37173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8" name="Abrir llave 26">
                <a:extLst>
                  <a:ext uri="{FF2B5EF4-FFF2-40B4-BE49-F238E27FC236}">
                    <a16:creationId xmlns:a16="http://schemas.microsoft.com/office/drawing/2014/main" id="{E93F499E-5A01-478B-8D31-762D3BADFE83}"/>
                  </a:ext>
                </a:extLst>
              </p:cNvPr>
              <p:cNvSpPr/>
              <p:nvPr/>
            </p:nvSpPr>
            <p:spPr>
              <a:xfrm rot="16200000">
                <a:off x="4751083" y="2459957"/>
                <a:ext cx="643851" cy="3580226"/>
              </a:xfrm>
              <a:prstGeom prst="leftBrace">
                <a:avLst>
                  <a:gd name="adj1" fmla="val 74641"/>
                  <a:gd name="adj2" fmla="val 50000"/>
                </a:avLst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9" name="CuadroTexto 27">
                <a:extLst>
                  <a:ext uri="{FF2B5EF4-FFF2-40B4-BE49-F238E27FC236}">
                    <a16:creationId xmlns:a16="http://schemas.microsoft.com/office/drawing/2014/main" id="{6942D66F-0367-42A3-8FF4-4FFB55D0E110}"/>
                  </a:ext>
                </a:extLst>
              </p:cNvPr>
              <p:cNvSpPr txBox="1"/>
              <p:nvPr/>
            </p:nvSpPr>
            <p:spPr>
              <a:xfrm>
                <a:off x="3756208" y="5020867"/>
                <a:ext cx="2523224" cy="1090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Charge from the </a:t>
                </a:r>
                <a:r>
                  <a:rPr lang="en-US" sz="1000" dirty="0" err="1"/>
                  <a:t>microbunches</a:t>
                </a:r>
                <a:endParaRPr lang="en-US" sz="1000" dirty="0"/>
              </a:p>
            </p:txBody>
          </p:sp>
          <p:sp>
            <p:nvSpPr>
              <p:cNvPr id="40" name="Abrir llave 28">
                <a:extLst>
                  <a:ext uri="{FF2B5EF4-FFF2-40B4-BE49-F238E27FC236}">
                    <a16:creationId xmlns:a16="http://schemas.microsoft.com/office/drawing/2014/main" id="{691CD345-342F-4CB7-AD17-D4A5FD1E730C}"/>
                  </a:ext>
                </a:extLst>
              </p:cNvPr>
              <p:cNvSpPr/>
              <p:nvPr/>
            </p:nvSpPr>
            <p:spPr>
              <a:xfrm rot="16200000">
                <a:off x="7756673" y="3161598"/>
                <a:ext cx="643851" cy="2147581"/>
              </a:xfrm>
              <a:prstGeom prst="leftBrace">
                <a:avLst>
                  <a:gd name="adj1" fmla="val 63888"/>
                  <a:gd name="adj2" fmla="val 50000"/>
                </a:avLst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1" name="CuadroTexto 29">
                <a:extLst>
                  <a:ext uri="{FF2B5EF4-FFF2-40B4-BE49-F238E27FC236}">
                    <a16:creationId xmlns:a16="http://schemas.microsoft.com/office/drawing/2014/main" id="{C0472BEB-FE8D-4F66-9E89-E4CED1B241C9}"/>
                  </a:ext>
                </a:extLst>
              </p:cNvPr>
              <p:cNvSpPr txBox="1"/>
              <p:nvPr/>
            </p:nvSpPr>
            <p:spPr>
              <a:xfrm>
                <a:off x="6272165" y="5071501"/>
                <a:ext cx="4239381" cy="1090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Charge from the co-propagating bunch head</a:t>
                </a:r>
              </a:p>
            </p:txBody>
          </p:sp>
        </p:grpSp>
        <p:sp>
          <p:nvSpPr>
            <p:cNvPr id="7" name="Chord 6">
              <a:extLst>
                <a:ext uri="{FF2B5EF4-FFF2-40B4-BE49-F238E27FC236}">
                  <a16:creationId xmlns:a16="http://schemas.microsoft.com/office/drawing/2014/main" id="{E8B0E37D-E154-411C-B428-DCC87D6E7E6E}"/>
                </a:ext>
              </a:extLst>
            </p:cNvPr>
            <p:cNvSpPr/>
            <p:nvPr/>
          </p:nvSpPr>
          <p:spPr>
            <a:xfrm flipH="1">
              <a:off x="7649528" y="1348119"/>
              <a:ext cx="2480733" cy="495300"/>
            </a:xfrm>
            <a:prstGeom prst="chord">
              <a:avLst>
                <a:gd name="adj1" fmla="val 8613292"/>
                <a:gd name="adj2" fmla="val 1298495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05ED267-7EC8-4C30-9883-BE9FE6993837}"/>
              </a:ext>
            </a:extLst>
          </p:cNvPr>
          <p:cNvCxnSpPr>
            <a:cxnSpLocks/>
            <a:stCxn id="37" idx="2"/>
          </p:cNvCxnSpPr>
          <p:nvPr/>
        </p:nvCxnSpPr>
        <p:spPr>
          <a:xfrm flipV="1">
            <a:off x="7377771" y="1586643"/>
            <a:ext cx="3730981" cy="203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667E4EC-E1F2-4DED-8C4B-905A16C7323E}"/>
              </a:ext>
            </a:extLst>
          </p:cNvPr>
          <p:cNvCxnSpPr>
            <a:cxnSpLocks/>
          </p:cNvCxnSpPr>
          <p:nvPr/>
        </p:nvCxnSpPr>
        <p:spPr>
          <a:xfrm>
            <a:off x="7377770" y="1450652"/>
            <a:ext cx="3730982" cy="8265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9" name="Content Placeholder 18" descr="Chart&#10;&#10;Description automatically generated">
            <a:extLst>
              <a:ext uri="{FF2B5EF4-FFF2-40B4-BE49-F238E27FC236}">
                <a16:creationId xmlns:a16="http://schemas.microsoft.com/office/drawing/2014/main" id="{68DD0A38-9316-47ED-A437-C424F32A83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771" y="3031719"/>
            <a:ext cx="3513839" cy="273239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2A38FB-630E-48DD-9FE3-79084F33F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25</a:t>
            </a:fld>
            <a:endParaRPr lang="x-none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087AFE3-4E1D-4318-8665-D8E56F01F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 I Morales Guzmán | J Pucek | AWAKE | IMPRS Seminar</a:t>
            </a:r>
            <a:endParaRPr lang="x-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BFF997A-343D-45D4-B839-F7CA0971C74B}"/>
                  </a:ext>
                </a:extLst>
              </p:cNvPr>
              <p:cNvSpPr txBox="1"/>
              <p:nvPr/>
            </p:nvSpPr>
            <p:spPr>
              <a:xfrm>
                <a:off x="11127311" y="1360498"/>
                <a:ext cx="27642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BFF997A-343D-45D4-B839-F7CA0971C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7311" y="1360498"/>
                <a:ext cx="276422" cy="276999"/>
              </a:xfrm>
              <a:prstGeom prst="rect">
                <a:avLst/>
              </a:prstGeom>
              <a:blipFill>
                <a:blip r:embed="rId4"/>
                <a:stretch>
                  <a:fillRect l="-10870" r="-2174" b="-1087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E3FB99F-5A24-4B2D-B523-C9ED789867EF}"/>
                  </a:ext>
                </a:extLst>
              </p:cNvPr>
              <p:cNvSpPr txBox="1"/>
              <p:nvPr/>
            </p:nvSpPr>
            <p:spPr>
              <a:xfrm>
                <a:off x="8776881" y="2516572"/>
                <a:ext cx="2260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E3FB99F-5A24-4B2D-B523-C9ED78986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6881" y="2516572"/>
                <a:ext cx="226023" cy="276999"/>
              </a:xfrm>
              <a:prstGeom prst="rect">
                <a:avLst/>
              </a:prstGeom>
              <a:blipFill>
                <a:blip r:embed="rId5"/>
                <a:stretch>
                  <a:fillRect l="-24324" r="-18919" b="-66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Content Placeholder 6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BCD688E6-DE1B-47E6-A368-E74E8E8E27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1" y="849600"/>
            <a:ext cx="4374291" cy="558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25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FEDBC64-B8BF-4EA6-9ED6-CFE45C019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178" y="2333061"/>
            <a:ext cx="4772773" cy="37304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C3C746-6258-4FEA-856B-0ED9B1279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Charge fraction evolution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1EA6B-7958-47F2-B55D-C5F51173F0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4898" y="1862667"/>
            <a:ext cx="5181600" cy="3462866"/>
          </a:xfrm>
        </p:spPr>
        <p:txBody>
          <a:bodyPr>
            <a:normAutofit/>
          </a:bodyPr>
          <a:lstStyle/>
          <a:p>
            <a:r>
              <a:rPr lang="en-GB" dirty="0"/>
              <a:t>Plasma 10 m, then ballistic vacuum propagation 2 m.</a:t>
            </a:r>
          </a:p>
          <a:p>
            <a:r>
              <a:rPr lang="en-GB" dirty="0"/>
              <a:t>Positive and negative gradients separate at 4 m, constant density stays in between until before the end of the plasma. </a:t>
            </a:r>
          </a:p>
          <a:p>
            <a:endParaRPr lang="en-GB" dirty="0"/>
          </a:p>
          <a:p>
            <a:endParaRPr lang="en-DE" dirty="0"/>
          </a:p>
        </p:txBody>
      </p:sp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E23874D8-563C-4348-BB64-09F1DD185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2700" y="203992"/>
            <a:ext cx="2265176" cy="1762675"/>
          </a:xfrm>
          <a:prstGeom prst="rect">
            <a:avLst/>
          </a:prstGeom>
        </p:spPr>
      </p:pic>
      <p:sp>
        <p:nvSpPr>
          <p:cNvPr id="4" name="Right Brace 3">
            <a:extLst>
              <a:ext uri="{FF2B5EF4-FFF2-40B4-BE49-F238E27FC236}">
                <a16:creationId xmlns:a16="http://schemas.microsoft.com/office/drawing/2014/main" id="{4B6EA15C-66E8-48B0-A355-23C5ABB5F862}"/>
              </a:ext>
            </a:extLst>
          </p:cNvPr>
          <p:cNvSpPr/>
          <p:nvPr/>
        </p:nvSpPr>
        <p:spPr>
          <a:xfrm>
            <a:off x="10934699" y="3640667"/>
            <a:ext cx="258577" cy="1684866"/>
          </a:xfrm>
          <a:prstGeom prst="rightBrace">
            <a:avLst>
              <a:gd name="adj1" fmla="val 60640"/>
              <a:gd name="adj2" fmla="val 49497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CED9B77D-B50B-4DD6-A107-DAB3516951AB}"/>
              </a:ext>
            </a:extLst>
          </p:cNvPr>
          <p:cNvCxnSpPr>
            <a:cxnSpLocks/>
          </p:cNvCxnSpPr>
          <p:nvPr/>
        </p:nvCxnSpPr>
        <p:spPr>
          <a:xfrm rot="16200000" flipV="1">
            <a:off x="9906001" y="2963333"/>
            <a:ext cx="2307166" cy="588433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A82961D-D3A3-4621-9117-7493B8634E1A}"/>
              </a:ext>
            </a:extLst>
          </p:cNvPr>
          <p:cNvSpPr/>
          <p:nvPr/>
        </p:nvSpPr>
        <p:spPr>
          <a:xfrm>
            <a:off x="9055099" y="1413933"/>
            <a:ext cx="1380067" cy="355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CCC784-D65D-4D91-8825-8C9560A09342}"/>
              </a:ext>
            </a:extLst>
          </p:cNvPr>
          <p:cNvSpPr/>
          <p:nvPr/>
        </p:nvSpPr>
        <p:spPr>
          <a:xfrm>
            <a:off x="10272184" y="334688"/>
            <a:ext cx="895692" cy="29210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DDFF19-E856-4F99-911B-40F610048E8A}"/>
              </a:ext>
            </a:extLst>
          </p:cNvPr>
          <p:cNvSpPr/>
          <p:nvPr/>
        </p:nvSpPr>
        <p:spPr>
          <a:xfrm>
            <a:off x="10765366" y="3640667"/>
            <a:ext cx="131234" cy="1684866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9FC37D3-8183-4B5F-8F43-3ABC30754B7E}"/>
              </a:ext>
            </a:extLst>
          </p:cNvPr>
          <p:cNvCxnSpPr>
            <a:cxnSpLocks/>
          </p:cNvCxnSpPr>
          <p:nvPr/>
        </p:nvCxnSpPr>
        <p:spPr>
          <a:xfrm flipV="1">
            <a:off x="10198102" y="5808959"/>
            <a:ext cx="0" cy="292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C32FA4A-60E4-4A4D-A9F0-9FBD9293F412}"/>
              </a:ext>
            </a:extLst>
          </p:cNvPr>
          <p:cNvSpPr txBox="1"/>
          <p:nvPr/>
        </p:nvSpPr>
        <p:spPr>
          <a:xfrm>
            <a:off x="9780587" y="6054077"/>
            <a:ext cx="90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plasma end</a:t>
            </a:r>
            <a:endParaRPr lang="en-DE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04E74C-478E-425B-83F1-9FB02BA21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26</a:t>
            </a:fld>
            <a:endParaRPr lang="x-none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BED4BA5-B474-48B2-B397-B56B6EA10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 I Morales Guzmán | J Pucek | AWAKE | IMPRS Seminar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81287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F7AD583-E47F-447B-993B-CECC9B180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Dephasing middle </a:t>
            </a:r>
            <a:r>
              <a:rPr lang="en-GB"/>
              <a:t>of the bunch, g = -2 %/m</a:t>
            </a:r>
            <a:endParaRPr lang="en-DE"/>
          </a:p>
        </p:txBody>
      </p:sp>
      <p:pic>
        <p:nvPicPr>
          <p:cNvPr id="9" name="transgm20bothxi9xi5t0t0">
            <a:hlinkClick r:id="" action="ppaction://media"/>
            <a:extLst>
              <a:ext uri="{FF2B5EF4-FFF2-40B4-BE49-F238E27FC236}">
                <a16:creationId xmlns:a16="http://schemas.microsoft.com/office/drawing/2014/main" id="{2B4B25D4-71F5-4A82-ACAE-686233AF51A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3583" y="1959825"/>
            <a:ext cx="10213157" cy="4179931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D0553-7E48-4143-82A7-E8C1BCD9B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 I Morales Guzmán | J Pucek | AWAKE | IMPRS Seminar</a:t>
            </a:r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15634-56E2-4FAB-A9D8-468059738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27</a:t>
            </a:fld>
            <a:endParaRPr lang="x-non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EA6B270-DB12-4C32-B477-D9C1731CB8A7}"/>
              </a:ext>
            </a:extLst>
          </p:cNvPr>
          <p:cNvGrpSpPr/>
          <p:nvPr/>
        </p:nvGrpSpPr>
        <p:grpSpPr>
          <a:xfrm>
            <a:off x="5105912" y="964811"/>
            <a:ext cx="2752489" cy="533881"/>
            <a:chOff x="7377772" y="1321953"/>
            <a:chExt cx="2752489" cy="563242"/>
          </a:xfrm>
        </p:grpSpPr>
        <p:grpSp>
          <p:nvGrpSpPr>
            <p:cNvPr id="10" name="Group 41">
              <a:extLst>
                <a:ext uri="{FF2B5EF4-FFF2-40B4-BE49-F238E27FC236}">
                  <a16:creationId xmlns:a16="http://schemas.microsoft.com/office/drawing/2014/main" id="{5FDB192E-3CF0-4770-B4BE-1B7C7C170DBD}"/>
                </a:ext>
              </a:extLst>
            </p:cNvPr>
            <p:cNvGrpSpPr/>
            <p:nvPr/>
          </p:nvGrpSpPr>
          <p:grpSpPr>
            <a:xfrm>
              <a:off x="7377772" y="1321953"/>
              <a:ext cx="1721472" cy="563242"/>
              <a:chOff x="3282895" y="1900105"/>
              <a:chExt cx="3403131" cy="1535186"/>
            </a:xfrm>
          </p:grpSpPr>
          <p:sp>
            <p:nvSpPr>
              <p:cNvPr id="12" name="Elipse 14">
                <a:extLst>
                  <a:ext uri="{FF2B5EF4-FFF2-40B4-BE49-F238E27FC236}">
                    <a16:creationId xmlns:a16="http://schemas.microsoft.com/office/drawing/2014/main" id="{5FF10B2E-1B7B-4F62-8BC5-4C697F913B7F}"/>
                  </a:ext>
                </a:extLst>
              </p:cNvPr>
              <p:cNvSpPr/>
              <p:nvPr/>
            </p:nvSpPr>
            <p:spPr>
              <a:xfrm>
                <a:off x="6522441" y="1996580"/>
                <a:ext cx="163585" cy="131707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3" name="Elipse 15">
                <a:extLst>
                  <a:ext uri="{FF2B5EF4-FFF2-40B4-BE49-F238E27FC236}">
                    <a16:creationId xmlns:a16="http://schemas.microsoft.com/office/drawing/2014/main" id="{92B641A2-AAB6-4ABB-ACA0-2833258B3F6F}"/>
                  </a:ext>
                </a:extLst>
              </p:cNvPr>
              <p:cNvSpPr/>
              <p:nvPr/>
            </p:nvSpPr>
            <p:spPr>
              <a:xfrm>
                <a:off x="6190378" y="1937856"/>
                <a:ext cx="163585" cy="143451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4" name="Elipse 16">
                <a:extLst>
                  <a:ext uri="{FF2B5EF4-FFF2-40B4-BE49-F238E27FC236}">
                    <a16:creationId xmlns:a16="http://schemas.microsoft.com/office/drawing/2014/main" id="{85559E35-FCD1-4B76-8454-0D6008A462D3}"/>
                  </a:ext>
                </a:extLst>
              </p:cNvPr>
              <p:cNvSpPr/>
              <p:nvPr/>
            </p:nvSpPr>
            <p:spPr>
              <a:xfrm>
                <a:off x="5868798" y="1900105"/>
                <a:ext cx="167779" cy="153518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5" name="Elipse 17">
                <a:extLst>
                  <a:ext uri="{FF2B5EF4-FFF2-40B4-BE49-F238E27FC236}">
                    <a16:creationId xmlns:a16="http://schemas.microsoft.com/office/drawing/2014/main" id="{75823397-9F38-4745-AE22-1E37869C67F3}"/>
                  </a:ext>
                </a:extLst>
              </p:cNvPr>
              <p:cNvSpPr/>
              <p:nvPr/>
            </p:nvSpPr>
            <p:spPr>
              <a:xfrm>
                <a:off x="5547218" y="1925273"/>
                <a:ext cx="167779" cy="14722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6" name="Elipse 19">
                <a:extLst>
                  <a:ext uri="{FF2B5EF4-FFF2-40B4-BE49-F238E27FC236}">
                    <a16:creationId xmlns:a16="http://schemas.microsoft.com/office/drawing/2014/main" id="{811BFA96-22A8-46ED-A847-8AB9056669CE}"/>
                  </a:ext>
                </a:extLst>
              </p:cNvPr>
              <p:cNvSpPr/>
              <p:nvPr/>
            </p:nvSpPr>
            <p:spPr>
              <a:xfrm>
                <a:off x="5208864" y="1992386"/>
                <a:ext cx="167779" cy="13212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7" name="Elipse 20">
                <a:extLst>
                  <a:ext uri="{FF2B5EF4-FFF2-40B4-BE49-F238E27FC236}">
                    <a16:creationId xmlns:a16="http://schemas.microsoft.com/office/drawing/2014/main" id="{6F94B1EE-A652-4E74-BA10-BDA138EAC4FC}"/>
                  </a:ext>
                </a:extLst>
              </p:cNvPr>
              <p:cNvSpPr/>
              <p:nvPr/>
            </p:nvSpPr>
            <p:spPr>
              <a:xfrm>
                <a:off x="4890082" y="2046913"/>
                <a:ext cx="169171" cy="121220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8" name="Elipse 21">
                <a:extLst>
                  <a:ext uri="{FF2B5EF4-FFF2-40B4-BE49-F238E27FC236}">
                    <a16:creationId xmlns:a16="http://schemas.microsoft.com/office/drawing/2014/main" id="{4A718F3B-E68D-4653-9770-09476DB4810D}"/>
                  </a:ext>
                </a:extLst>
              </p:cNvPr>
              <p:cNvSpPr/>
              <p:nvPr/>
            </p:nvSpPr>
            <p:spPr>
              <a:xfrm>
                <a:off x="4578987" y="2105638"/>
                <a:ext cx="169171" cy="110315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9" name="Elipse 22">
                <a:extLst>
                  <a:ext uri="{FF2B5EF4-FFF2-40B4-BE49-F238E27FC236}">
                    <a16:creationId xmlns:a16="http://schemas.microsoft.com/office/drawing/2014/main" id="{30664EB7-6461-47ED-8E9C-6C6CC130E278}"/>
                  </a:ext>
                </a:extLst>
              </p:cNvPr>
              <p:cNvSpPr/>
              <p:nvPr/>
            </p:nvSpPr>
            <p:spPr>
              <a:xfrm>
                <a:off x="4256015" y="2183234"/>
                <a:ext cx="169171" cy="93537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0" name="Elipse 23">
                <a:extLst>
                  <a:ext uri="{FF2B5EF4-FFF2-40B4-BE49-F238E27FC236}">
                    <a16:creationId xmlns:a16="http://schemas.microsoft.com/office/drawing/2014/main" id="{39F1730D-525E-4A2A-9760-28BAF91C451C}"/>
                  </a:ext>
                </a:extLst>
              </p:cNvPr>
              <p:cNvSpPr/>
              <p:nvPr/>
            </p:nvSpPr>
            <p:spPr>
              <a:xfrm>
                <a:off x="3937233" y="2273417"/>
                <a:ext cx="183862" cy="76129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1" name="Elipse 24">
                <a:extLst>
                  <a:ext uri="{FF2B5EF4-FFF2-40B4-BE49-F238E27FC236}">
                    <a16:creationId xmlns:a16="http://schemas.microsoft.com/office/drawing/2014/main" id="{B8238006-9641-43EA-80D0-ABDA16BA6627}"/>
                  </a:ext>
                </a:extLst>
              </p:cNvPr>
              <p:cNvSpPr/>
              <p:nvPr/>
            </p:nvSpPr>
            <p:spPr>
              <a:xfrm>
                <a:off x="3618451" y="2360456"/>
                <a:ext cx="164981" cy="60924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2" name="Elipse 25">
                <a:extLst>
                  <a:ext uri="{FF2B5EF4-FFF2-40B4-BE49-F238E27FC236}">
                    <a16:creationId xmlns:a16="http://schemas.microsoft.com/office/drawing/2014/main" id="{CE619F68-CAEF-4B78-BC04-426880CE8EF8}"/>
                  </a:ext>
                </a:extLst>
              </p:cNvPr>
              <p:cNvSpPr/>
              <p:nvPr/>
            </p:nvSpPr>
            <p:spPr>
              <a:xfrm>
                <a:off x="3282895" y="2463742"/>
                <a:ext cx="164981" cy="37173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11" name="Chord 6">
              <a:extLst>
                <a:ext uri="{FF2B5EF4-FFF2-40B4-BE49-F238E27FC236}">
                  <a16:creationId xmlns:a16="http://schemas.microsoft.com/office/drawing/2014/main" id="{DE80F3DC-91AF-4E6A-8C78-5BC90FEA6796}"/>
                </a:ext>
              </a:extLst>
            </p:cNvPr>
            <p:cNvSpPr/>
            <p:nvPr/>
          </p:nvSpPr>
          <p:spPr>
            <a:xfrm flipH="1">
              <a:off x="7649528" y="1348119"/>
              <a:ext cx="2480733" cy="495300"/>
            </a:xfrm>
            <a:prstGeom prst="chord">
              <a:avLst>
                <a:gd name="adj1" fmla="val 8613292"/>
                <a:gd name="adj2" fmla="val 1298495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7CBFE685-686A-4E86-84DD-11062B9C3C48}"/>
              </a:ext>
            </a:extLst>
          </p:cNvPr>
          <p:cNvSpPr/>
          <p:nvPr/>
        </p:nvSpPr>
        <p:spPr>
          <a:xfrm>
            <a:off x="5784811" y="839305"/>
            <a:ext cx="738537" cy="7171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001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F7AD583-E47F-447B-993B-CECC9B180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Dephasing middle of the bunch, g = +0.5 %/m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D0553-7E48-4143-82A7-E8C1BCD9B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 I Morales Guzmán | J Pucek | AWAKE | IMPRS Seminar</a:t>
            </a:r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15634-56E2-4FAB-A9D8-468059738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28</a:t>
            </a:fld>
            <a:endParaRPr lang="x-non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EA6B270-DB12-4C32-B477-D9C1731CB8A7}"/>
              </a:ext>
            </a:extLst>
          </p:cNvPr>
          <p:cNvGrpSpPr/>
          <p:nvPr/>
        </p:nvGrpSpPr>
        <p:grpSpPr>
          <a:xfrm>
            <a:off x="5105912" y="964811"/>
            <a:ext cx="2752489" cy="533881"/>
            <a:chOff x="7377772" y="1321953"/>
            <a:chExt cx="2752489" cy="563242"/>
          </a:xfrm>
        </p:grpSpPr>
        <p:grpSp>
          <p:nvGrpSpPr>
            <p:cNvPr id="10" name="Group 41">
              <a:extLst>
                <a:ext uri="{FF2B5EF4-FFF2-40B4-BE49-F238E27FC236}">
                  <a16:creationId xmlns:a16="http://schemas.microsoft.com/office/drawing/2014/main" id="{5FDB192E-3CF0-4770-B4BE-1B7C7C170DBD}"/>
                </a:ext>
              </a:extLst>
            </p:cNvPr>
            <p:cNvGrpSpPr/>
            <p:nvPr/>
          </p:nvGrpSpPr>
          <p:grpSpPr>
            <a:xfrm>
              <a:off x="7377772" y="1321953"/>
              <a:ext cx="1721472" cy="563242"/>
              <a:chOff x="3282895" y="1900105"/>
              <a:chExt cx="3403131" cy="1535186"/>
            </a:xfrm>
          </p:grpSpPr>
          <p:sp>
            <p:nvSpPr>
              <p:cNvPr id="12" name="Elipse 14">
                <a:extLst>
                  <a:ext uri="{FF2B5EF4-FFF2-40B4-BE49-F238E27FC236}">
                    <a16:creationId xmlns:a16="http://schemas.microsoft.com/office/drawing/2014/main" id="{5FF10B2E-1B7B-4F62-8BC5-4C697F913B7F}"/>
                  </a:ext>
                </a:extLst>
              </p:cNvPr>
              <p:cNvSpPr/>
              <p:nvPr/>
            </p:nvSpPr>
            <p:spPr>
              <a:xfrm>
                <a:off x="6522441" y="1996580"/>
                <a:ext cx="163585" cy="131707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3" name="Elipse 15">
                <a:extLst>
                  <a:ext uri="{FF2B5EF4-FFF2-40B4-BE49-F238E27FC236}">
                    <a16:creationId xmlns:a16="http://schemas.microsoft.com/office/drawing/2014/main" id="{92B641A2-AAB6-4ABB-ACA0-2833258B3F6F}"/>
                  </a:ext>
                </a:extLst>
              </p:cNvPr>
              <p:cNvSpPr/>
              <p:nvPr/>
            </p:nvSpPr>
            <p:spPr>
              <a:xfrm>
                <a:off x="6190378" y="1937856"/>
                <a:ext cx="163585" cy="143451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4" name="Elipse 16">
                <a:extLst>
                  <a:ext uri="{FF2B5EF4-FFF2-40B4-BE49-F238E27FC236}">
                    <a16:creationId xmlns:a16="http://schemas.microsoft.com/office/drawing/2014/main" id="{85559E35-FCD1-4B76-8454-0D6008A462D3}"/>
                  </a:ext>
                </a:extLst>
              </p:cNvPr>
              <p:cNvSpPr/>
              <p:nvPr/>
            </p:nvSpPr>
            <p:spPr>
              <a:xfrm>
                <a:off x="5868798" y="1900105"/>
                <a:ext cx="167779" cy="153518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5" name="Elipse 17">
                <a:extLst>
                  <a:ext uri="{FF2B5EF4-FFF2-40B4-BE49-F238E27FC236}">
                    <a16:creationId xmlns:a16="http://schemas.microsoft.com/office/drawing/2014/main" id="{75823397-9F38-4745-AE22-1E37869C67F3}"/>
                  </a:ext>
                </a:extLst>
              </p:cNvPr>
              <p:cNvSpPr/>
              <p:nvPr/>
            </p:nvSpPr>
            <p:spPr>
              <a:xfrm>
                <a:off x="5547218" y="1925273"/>
                <a:ext cx="167779" cy="14722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6" name="Elipse 19">
                <a:extLst>
                  <a:ext uri="{FF2B5EF4-FFF2-40B4-BE49-F238E27FC236}">
                    <a16:creationId xmlns:a16="http://schemas.microsoft.com/office/drawing/2014/main" id="{811BFA96-22A8-46ED-A847-8AB9056669CE}"/>
                  </a:ext>
                </a:extLst>
              </p:cNvPr>
              <p:cNvSpPr/>
              <p:nvPr/>
            </p:nvSpPr>
            <p:spPr>
              <a:xfrm>
                <a:off x="5208864" y="1992386"/>
                <a:ext cx="167779" cy="13212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7" name="Elipse 20">
                <a:extLst>
                  <a:ext uri="{FF2B5EF4-FFF2-40B4-BE49-F238E27FC236}">
                    <a16:creationId xmlns:a16="http://schemas.microsoft.com/office/drawing/2014/main" id="{6F94B1EE-A652-4E74-BA10-BDA138EAC4FC}"/>
                  </a:ext>
                </a:extLst>
              </p:cNvPr>
              <p:cNvSpPr/>
              <p:nvPr/>
            </p:nvSpPr>
            <p:spPr>
              <a:xfrm>
                <a:off x="4890082" y="2046913"/>
                <a:ext cx="169171" cy="121220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8" name="Elipse 21">
                <a:extLst>
                  <a:ext uri="{FF2B5EF4-FFF2-40B4-BE49-F238E27FC236}">
                    <a16:creationId xmlns:a16="http://schemas.microsoft.com/office/drawing/2014/main" id="{4A718F3B-E68D-4653-9770-09476DB4810D}"/>
                  </a:ext>
                </a:extLst>
              </p:cNvPr>
              <p:cNvSpPr/>
              <p:nvPr/>
            </p:nvSpPr>
            <p:spPr>
              <a:xfrm>
                <a:off x="4578987" y="2105638"/>
                <a:ext cx="169171" cy="110315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9" name="Elipse 22">
                <a:extLst>
                  <a:ext uri="{FF2B5EF4-FFF2-40B4-BE49-F238E27FC236}">
                    <a16:creationId xmlns:a16="http://schemas.microsoft.com/office/drawing/2014/main" id="{30664EB7-6461-47ED-8E9C-6C6CC130E278}"/>
                  </a:ext>
                </a:extLst>
              </p:cNvPr>
              <p:cNvSpPr/>
              <p:nvPr/>
            </p:nvSpPr>
            <p:spPr>
              <a:xfrm>
                <a:off x="4256015" y="2183234"/>
                <a:ext cx="169171" cy="93537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0" name="Elipse 23">
                <a:extLst>
                  <a:ext uri="{FF2B5EF4-FFF2-40B4-BE49-F238E27FC236}">
                    <a16:creationId xmlns:a16="http://schemas.microsoft.com/office/drawing/2014/main" id="{39F1730D-525E-4A2A-9760-28BAF91C451C}"/>
                  </a:ext>
                </a:extLst>
              </p:cNvPr>
              <p:cNvSpPr/>
              <p:nvPr/>
            </p:nvSpPr>
            <p:spPr>
              <a:xfrm>
                <a:off x="3937233" y="2273417"/>
                <a:ext cx="183862" cy="76129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1" name="Elipse 24">
                <a:extLst>
                  <a:ext uri="{FF2B5EF4-FFF2-40B4-BE49-F238E27FC236}">
                    <a16:creationId xmlns:a16="http://schemas.microsoft.com/office/drawing/2014/main" id="{B8238006-9641-43EA-80D0-ABDA16BA6627}"/>
                  </a:ext>
                </a:extLst>
              </p:cNvPr>
              <p:cNvSpPr/>
              <p:nvPr/>
            </p:nvSpPr>
            <p:spPr>
              <a:xfrm>
                <a:off x="3618451" y="2360456"/>
                <a:ext cx="164981" cy="60924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2" name="Elipse 25">
                <a:extLst>
                  <a:ext uri="{FF2B5EF4-FFF2-40B4-BE49-F238E27FC236}">
                    <a16:creationId xmlns:a16="http://schemas.microsoft.com/office/drawing/2014/main" id="{CE619F68-CAEF-4B78-BC04-426880CE8EF8}"/>
                  </a:ext>
                </a:extLst>
              </p:cNvPr>
              <p:cNvSpPr/>
              <p:nvPr/>
            </p:nvSpPr>
            <p:spPr>
              <a:xfrm>
                <a:off x="3282895" y="2463742"/>
                <a:ext cx="164981" cy="37173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11" name="Chord 6">
              <a:extLst>
                <a:ext uri="{FF2B5EF4-FFF2-40B4-BE49-F238E27FC236}">
                  <a16:creationId xmlns:a16="http://schemas.microsoft.com/office/drawing/2014/main" id="{DE80F3DC-91AF-4E6A-8C78-5BC90FEA6796}"/>
                </a:ext>
              </a:extLst>
            </p:cNvPr>
            <p:cNvSpPr/>
            <p:nvPr/>
          </p:nvSpPr>
          <p:spPr>
            <a:xfrm flipH="1">
              <a:off x="7649528" y="1348119"/>
              <a:ext cx="2480733" cy="495300"/>
            </a:xfrm>
            <a:prstGeom prst="chord">
              <a:avLst>
                <a:gd name="adj1" fmla="val 8613292"/>
                <a:gd name="adj2" fmla="val 1298495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7CBFE685-686A-4E86-84DD-11062B9C3C48}"/>
              </a:ext>
            </a:extLst>
          </p:cNvPr>
          <p:cNvSpPr/>
          <p:nvPr/>
        </p:nvSpPr>
        <p:spPr>
          <a:xfrm>
            <a:off x="5784811" y="839305"/>
            <a:ext cx="738537" cy="7171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5" name="transgp5bothxi9xi5t0t0">
            <a:hlinkClick r:id="" action="ppaction://media"/>
            <a:extLst>
              <a:ext uri="{FF2B5EF4-FFF2-40B4-BE49-F238E27FC236}">
                <a16:creationId xmlns:a16="http://schemas.microsoft.com/office/drawing/2014/main" id="{50CAFF77-853A-4E4D-8C2C-870C2201054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133" y="2101791"/>
            <a:ext cx="10295733" cy="420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6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7028D5A-9EAA-46CD-B63F-C714EFAE8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SMI and SSM</a:t>
            </a:r>
            <a:endParaRPr lang="en-D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0F8E0DB-BC91-4C29-A5E1-9ADEFE02C2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109097-DBA0-4846-8B31-028E6B127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 I Morales Guzmán | J Pucek | AWAKE | IMPRS Seminar</a:t>
            </a:r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29C099-4F6A-43C1-A789-17840EF6F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29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88062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>
                <a:cs typeface="Calibri"/>
              </a:rPr>
              <a:t>Wakefield introduction</a:t>
            </a:r>
          </a:p>
          <a:p>
            <a:pPr lvl="1"/>
            <a:r>
              <a:rPr lang="en-US" dirty="0">
                <a:cs typeface="Calibri"/>
              </a:rPr>
              <a:t>Plasma and its quantities</a:t>
            </a:r>
          </a:p>
          <a:p>
            <a:pPr lvl="1"/>
            <a:r>
              <a:rPr lang="en-US" dirty="0">
                <a:cs typeface="Calibri"/>
              </a:rPr>
              <a:t>Driving and “surfing” </a:t>
            </a:r>
            <a:r>
              <a:rPr lang="en-US" dirty="0" err="1">
                <a:cs typeface="Calibri"/>
              </a:rPr>
              <a:t>wakefields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Simulation introduction</a:t>
            </a:r>
          </a:p>
          <a:p>
            <a:pPr lvl="1"/>
            <a:r>
              <a:rPr lang="en-US" dirty="0">
                <a:cs typeface="Calibri"/>
              </a:rPr>
              <a:t>PIC simulations</a:t>
            </a:r>
          </a:p>
          <a:p>
            <a:pPr lvl="1"/>
            <a:r>
              <a:rPr lang="en-US" dirty="0">
                <a:cs typeface="Calibri"/>
              </a:rPr>
              <a:t>Self modulation</a:t>
            </a:r>
          </a:p>
          <a:p>
            <a:r>
              <a:rPr lang="en-US" dirty="0">
                <a:cs typeface="Calibri"/>
              </a:rPr>
              <a:t>What is AWAKE today</a:t>
            </a:r>
          </a:p>
          <a:p>
            <a:r>
              <a:rPr lang="en-US" dirty="0">
                <a:cs typeface="Calibri"/>
              </a:rPr>
              <a:t>Plasma gradients</a:t>
            </a:r>
          </a:p>
          <a:p>
            <a:r>
              <a:rPr lang="en-US" dirty="0">
                <a:cs typeface="Calibri"/>
              </a:rPr>
              <a:t>Seeded modulation or instability?</a:t>
            </a:r>
          </a:p>
          <a:p>
            <a:r>
              <a:rPr lang="en-US" dirty="0">
                <a:cs typeface="Calibri"/>
              </a:rPr>
              <a:t>Conclusions</a:t>
            </a:r>
          </a:p>
          <a:p>
            <a:r>
              <a:rPr lang="en-US">
                <a:cs typeface="Calibri"/>
              </a:rPr>
              <a:t>Virtual visit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 I Morales Guzmán | J Pucek | AWAKE | IMPRS Seminar</a:t>
            </a:r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893420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1B6F8-BC5E-49F0-BC0C-D47C3073F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Seeded modulation or instability?</a:t>
            </a:r>
            <a:endParaRPr lang="en-00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E5EE5AD-06D8-4226-AD90-854387FD47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Self modulation instability (SMI)</a:t>
            </a:r>
            <a:endParaRPr lang="en-00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9AE529-D60B-4FAC-BEE5-1A60B462F9E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Modulation grows from “noise”</a:t>
            </a:r>
          </a:p>
          <a:p>
            <a:r>
              <a:rPr lang="en-US" dirty="0"/>
              <a:t>Phase of the </a:t>
            </a:r>
            <a:r>
              <a:rPr lang="en-US" dirty="0" err="1"/>
              <a:t>wakefields</a:t>
            </a:r>
            <a:r>
              <a:rPr lang="en-US" dirty="0"/>
              <a:t> varies from event to event</a:t>
            </a:r>
            <a:endParaRPr lang="en-001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96385DA-5C5F-4D6C-9329-54CDF802F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Self seeded modulation (SSM)</a:t>
            </a:r>
            <a:endParaRPr lang="en-00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9E4ABF6-9715-446E-A516-A8B62A33BD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505075"/>
            <a:ext cx="5280891" cy="3684588"/>
          </a:xfrm>
        </p:spPr>
        <p:txBody>
          <a:bodyPr/>
          <a:lstStyle/>
          <a:p>
            <a:r>
              <a:rPr lang="en-US" dirty="0"/>
              <a:t>Modulation grows from a seed</a:t>
            </a:r>
          </a:p>
          <a:p>
            <a:r>
              <a:rPr lang="en-US" dirty="0"/>
              <a:t>Phase of the </a:t>
            </a:r>
            <a:r>
              <a:rPr lang="en-US" dirty="0" err="1"/>
              <a:t>wakefields</a:t>
            </a:r>
            <a:r>
              <a:rPr lang="en-US" dirty="0"/>
              <a:t> is stable*</a:t>
            </a:r>
            <a:endParaRPr lang="en-00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58F95D-8680-4DF6-A39F-5ED21A245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 I Morales Guzmán | J Pucek | AWAKE | IMPRS Seminar</a:t>
            </a:r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4B6F4D-1B6B-4B57-BA5A-2A7D232B9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30</a:t>
            </a:fld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AA49FE-9837-495C-8333-6B3A99319EEB}"/>
              </a:ext>
            </a:extLst>
          </p:cNvPr>
          <p:cNvSpPr txBox="1"/>
          <p:nvPr/>
        </p:nvSpPr>
        <p:spPr>
          <a:xfrm>
            <a:off x="9790545" y="6035774"/>
            <a:ext cx="2277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 Within measurement error</a:t>
            </a:r>
            <a:endParaRPr lang="en-001" sz="1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D8FE40-A90F-40AE-B61B-C4A476658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210" y="3838910"/>
            <a:ext cx="5961579" cy="27521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78145E-4D59-4D14-9DFD-3B379E2012C0}"/>
              </a:ext>
            </a:extLst>
          </p:cNvPr>
          <p:cNvSpPr txBox="1"/>
          <p:nvPr/>
        </p:nvSpPr>
        <p:spPr>
          <a:xfrm>
            <a:off x="5292437" y="6619006"/>
            <a:ext cx="2042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F. </a:t>
            </a:r>
            <a:r>
              <a:rPr lang="en-US" sz="1400" dirty="0" err="1"/>
              <a:t>Batsch</a:t>
            </a:r>
            <a:r>
              <a:rPr lang="en-US" sz="1400" dirty="0"/>
              <a:t> et al. (2021) PRL</a:t>
            </a:r>
            <a:endParaRPr lang="en-001" sz="14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56EDB02-B620-458D-88D7-DA9607958502}"/>
              </a:ext>
            </a:extLst>
          </p:cNvPr>
          <p:cNvGrpSpPr/>
          <p:nvPr/>
        </p:nvGrpSpPr>
        <p:grpSpPr>
          <a:xfrm>
            <a:off x="9315731" y="247508"/>
            <a:ext cx="2752489" cy="533881"/>
            <a:chOff x="7377772" y="1321953"/>
            <a:chExt cx="2752489" cy="563242"/>
          </a:xfrm>
        </p:grpSpPr>
        <p:grpSp>
          <p:nvGrpSpPr>
            <p:cNvPr id="14" name="Group 41">
              <a:extLst>
                <a:ext uri="{FF2B5EF4-FFF2-40B4-BE49-F238E27FC236}">
                  <a16:creationId xmlns:a16="http://schemas.microsoft.com/office/drawing/2014/main" id="{5196D83F-4BCD-4927-9B56-598BFC8FDC23}"/>
                </a:ext>
              </a:extLst>
            </p:cNvPr>
            <p:cNvGrpSpPr/>
            <p:nvPr/>
          </p:nvGrpSpPr>
          <p:grpSpPr>
            <a:xfrm>
              <a:off x="7377772" y="1321953"/>
              <a:ext cx="1721472" cy="563242"/>
              <a:chOff x="3282895" y="1900105"/>
              <a:chExt cx="3403131" cy="1535186"/>
            </a:xfrm>
          </p:grpSpPr>
          <p:sp>
            <p:nvSpPr>
              <p:cNvPr id="16" name="Elipse 14">
                <a:extLst>
                  <a:ext uri="{FF2B5EF4-FFF2-40B4-BE49-F238E27FC236}">
                    <a16:creationId xmlns:a16="http://schemas.microsoft.com/office/drawing/2014/main" id="{5235E7D7-B86D-4707-A713-0C404910CB51}"/>
                  </a:ext>
                </a:extLst>
              </p:cNvPr>
              <p:cNvSpPr/>
              <p:nvPr/>
            </p:nvSpPr>
            <p:spPr>
              <a:xfrm>
                <a:off x="6522441" y="1996580"/>
                <a:ext cx="163585" cy="131707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7" name="Elipse 15">
                <a:extLst>
                  <a:ext uri="{FF2B5EF4-FFF2-40B4-BE49-F238E27FC236}">
                    <a16:creationId xmlns:a16="http://schemas.microsoft.com/office/drawing/2014/main" id="{CFC53905-2C0E-4C56-BDE5-C8BB55B9A8E8}"/>
                  </a:ext>
                </a:extLst>
              </p:cNvPr>
              <p:cNvSpPr/>
              <p:nvPr/>
            </p:nvSpPr>
            <p:spPr>
              <a:xfrm>
                <a:off x="6190378" y="1937856"/>
                <a:ext cx="163585" cy="143451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8" name="Elipse 16">
                <a:extLst>
                  <a:ext uri="{FF2B5EF4-FFF2-40B4-BE49-F238E27FC236}">
                    <a16:creationId xmlns:a16="http://schemas.microsoft.com/office/drawing/2014/main" id="{1A5520B4-F904-4895-AD95-54441C769E9D}"/>
                  </a:ext>
                </a:extLst>
              </p:cNvPr>
              <p:cNvSpPr/>
              <p:nvPr/>
            </p:nvSpPr>
            <p:spPr>
              <a:xfrm>
                <a:off x="5868798" y="1900105"/>
                <a:ext cx="167779" cy="153518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9" name="Elipse 17">
                <a:extLst>
                  <a:ext uri="{FF2B5EF4-FFF2-40B4-BE49-F238E27FC236}">
                    <a16:creationId xmlns:a16="http://schemas.microsoft.com/office/drawing/2014/main" id="{5E89693B-7F0F-4DD6-BB7F-7C12C52D4F4F}"/>
                  </a:ext>
                </a:extLst>
              </p:cNvPr>
              <p:cNvSpPr/>
              <p:nvPr/>
            </p:nvSpPr>
            <p:spPr>
              <a:xfrm>
                <a:off x="5547218" y="1925273"/>
                <a:ext cx="167779" cy="14722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0" name="Elipse 19">
                <a:extLst>
                  <a:ext uri="{FF2B5EF4-FFF2-40B4-BE49-F238E27FC236}">
                    <a16:creationId xmlns:a16="http://schemas.microsoft.com/office/drawing/2014/main" id="{C9D61F81-E146-4348-9058-3461A5CD0B00}"/>
                  </a:ext>
                </a:extLst>
              </p:cNvPr>
              <p:cNvSpPr/>
              <p:nvPr/>
            </p:nvSpPr>
            <p:spPr>
              <a:xfrm>
                <a:off x="5208864" y="1992386"/>
                <a:ext cx="167779" cy="13212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1" name="Elipse 20">
                <a:extLst>
                  <a:ext uri="{FF2B5EF4-FFF2-40B4-BE49-F238E27FC236}">
                    <a16:creationId xmlns:a16="http://schemas.microsoft.com/office/drawing/2014/main" id="{A9450146-04EE-4CFE-A112-13250A82D042}"/>
                  </a:ext>
                </a:extLst>
              </p:cNvPr>
              <p:cNvSpPr/>
              <p:nvPr/>
            </p:nvSpPr>
            <p:spPr>
              <a:xfrm>
                <a:off x="4890082" y="2046913"/>
                <a:ext cx="169171" cy="121220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2" name="Elipse 21">
                <a:extLst>
                  <a:ext uri="{FF2B5EF4-FFF2-40B4-BE49-F238E27FC236}">
                    <a16:creationId xmlns:a16="http://schemas.microsoft.com/office/drawing/2014/main" id="{73454A66-4C38-4A2B-9C92-C9689A2B67E5}"/>
                  </a:ext>
                </a:extLst>
              </p:cNvPr>
              <p:cNvSpPr/>
              <p:nvPr/>
            </p:nvSpPr>
            <p:spPr>
              <a:xfrm>
                <a:off x="4578987" y="2105638"/>
                <a:ext cx="169171" cy="110315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3" name="Elipse 22">
                <a:extLst>
                  <a:ext uri="{FF2B5EF4-FFF2-40B4-BE49-F238E27FC236}">
                    <a16:creationId xmlns:a16="http://schemas.microsoft.com/office/drawing/2014/main" id="{1D921120-0142-418C-857C-AEFA086DBD5C}"/>
                  </a:ext>
                </a:extLst>
              </p:cNvPr>
              <p:cNvSpPr/>
              <p:nvPr/>
            </p:nvSpPr>
            <p:spPr>
              <a:xfrm>
                <a:off x="4256015" y="2183234"/>
                <a:ext cx="169171" cy="93537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4" name="Elipse 23">
                <a:extLst>
                  <a:ext uri="{FF2B5EF4-FFF2-40B4-BE49-F238E27FC236}">
                    <a16:creationId xmlns:a16="http://schemas.microsoft.com/office/drawing/2014/main" id="{262E1429-6C17-4993-A829-575DB796C2FA}"/>
                  </a:ext>
                </a:extLst>
              </p:cNvPr>
              <p:cNvSpPr/>
              <p:nvPr/>
            </p:nvSpPr>
            <p:spPr>
              <a:xfrm>
                <a:off x="3937233" y="2273417"/>
                <a:ext cx="183862" cy="76129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5" name="Elipse 24">
                <a:extLst>
                  <a:ext uri="{FF2B5EF4-FFF2-40B4-BE49-F238E27FC236}">
                    <a16:creationId xmlns:a16="http://schemas.microsoft.com/office/drawing/2014/main" id="{45AA6D88-0B20-4A8D-B015-0385AE6A9E9C}"/>
                  </a:ext>
                </a:extLst>
              </p:cNvPr>
              <p:cNvSpPr/>
              <p:nvPr/>
            </p:nvSpPr>
            <p:spPr>
              <a:xfrm>
                <a:off x="3618451" y="2360456"/>
                <a:ext cx="164981" cy="60924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6" name="Elipse 25">
                <a:extLst>
                  <a:ext uri="{FF2B5EF4-FFF2-40B4-BE49-F238E27FC236}">
                    <a16:creationId xmlns:a16="http://schemas.microsoft.com/office/drawing/2014/main" id="{A850B4F7-8C6C-453E-9745-174D8C9ED9FA}"/>
                  </a:ext>
                </a:extLst>
              </p:cNvPr>
              <p:cNvSpPr/>
              <p:nvPr/>
            </p:nvSpPr>
            <p:spPr>
              <a:xfrm>
                <a:off x="3282895" y="2463742"/>
                <a:ext cx="164981" cy="37173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15" name="Chord 6">
              <a:extLst>
                <a:ext uri="{FF2B5EF4-FFF2-40B4-BE49-F238E27FC236}">
                  <a16:creationId xmlns:a16="http://schemas.microsoft.com/office/drawing/2014/main" id="{5D842D04-550A-40AC-8633-66010DD580DA}"/>
                </a:ext>
              </a:extLst>
            </p:cNvPr>
            <p:cNvSpPr/>
            <p:nvPr/>
          </p:nvSpPr>
          <p:spPr>
            <a:xfrm flipH="1">
              <a:off x="7649528" y="1348119"/>
              <a:ext cx="2480733" cy="495300"/>
            </a:xfrm>
            <a:prstGeom prst="chord">
              <a:avLst>
                <a:gd name="adj1" fmla="val 8613292"/>
                <a:gd name="adj2" fmla="val 1298495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27" name="Rectángulo 1">
            <a:extLst>
              <a:ext uri="{FF2B5EF4-FFF2-40B4-BE49-F238E27FC236}">
                <a16:creationId xmlns:a16="http://schemas.microsoft.com/office/drawing/2014/main" id="{9D291B17-CB5F-4DEA-BDAA-891AEB69428B}"/>
              </a:ext>
            </a:extLst>
          </p:cNvPr>
          <p:cNvSpPr/>
          <p:nvPr/>
        </p:nvSpPr>
        <p:spPr>
          <a:xfrm>
            <a:off x="9994630" y="122002"/>
            <a:ext cx="738537" cy="7171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31333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AA4A9B0-7AB8-480A-B40E-947C500C4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 from SMI to SSM</a:t>
            </a:r>
            <a:endParaRPr lang="en-001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81337A7-1FD0-4042-A2B6-3178A0764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changing the position of the RIF, one can obtain SSM or SMI</a:t>
            </a:r>
          </a:p>
          <a:p>
            <a:r>
              <a:rPr lang="en-US" dirty="0"/>
              <a:t>In the SMI case, the modulation start varies </a:t>
            </a:r>
            <a:r>
              <a:rPr lang="en-US" dirty="0" err="1"/>
              <a:t>wrt</a:t>
            </a:r>
            <a:r>
              <a:rPr lang="en-US" dirty="0"/>
              <a:t> RIF</a:t>
            </a:r>
          </a:p>
          <a:p>
            <a:pPr marL="0" indent="0">
              <a:buNone/>
            </a:pPr>
            <a:endParaRPr lang="en-001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46B7DED-8DC8-48AA-85CF-40C816116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 I Morales Guzmán | J Pucek | AWAKE | IMPRS Seminar</a:t>
            </a:r>
            <a:endParaRPr lang="x-non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9CB774-F319-47D7-BC3D-491CFDAF4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31</a:t>
            </a:fld>
            <a:endParaRPr lang="x-non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31E402-4A45-4F6C-83CD-DCCBCFF0B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6231" y="3162833"/>
            <a:ext cx="4887568" cy="30922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131E37-157E-4636-876B-8B94AA7BA317}"/>
              </a:ext>
            </a:extLst>
          </p:cNvPr>
          <p:cNvSpPr txBox="1"/>
          <p:nvPr/>
        </p:nvSpPr>
        <p:spPr>
          <a:xfrm>
            <a:off x="8765309" y="6436444"/>
            <a:ext cx="2042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F. </a:t>
            </a:r>
            <a:r>
              <a:rPr lang="en-US" sz="1400" dirty="0" err="1"/>
              <a:t>Batsch</a:t>
            </a:r>
            <a:r>
              <a:rPr lang="en-US" sz="1400" dirty="0"/>
              <a:t> et al. (2021) PRL</a:t>
            </a:r>
            <a:endParaRPr lang="en-001" sz="14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64D4553-8234-4947-8334-1C16B4C1EE3C}"/>
              </a:ext>
            </a:extLst>
          </p:cNvPr>
          <p:cNvGrpSpPr/>
          <p:nvPr/>
        </p:nvGrpSpPr>
        <p:grpSpPr>
          <a:xfrm>
            <a:off x="9142203" y="307362"/>
            <a:ext cx="2752489" cy="533881"/>
            <a:chOff x="7377772" y="1321953"/>
            <a:chExt cx="2752489" cy="563242"/>
          </a:xfrm>
        </p:grpSpPr>
        <p:grpSp>
          <p:nvGrpSpPr>
            <p:cNvPr id="14" name="Group 41">
              <a:extLst>
                <a:ext uri="{FF2B5EF4-FFF2-40B4-BE49-F238E27FC236}">
                  <a16:creationId xmlns:a16="http://schemas.microsoft.com/office/drawing/2014/main" id="{C5BB5619-5B82-417E-BB37-77A908298526}"/>
                </a:ext>
              </a:extLst>
            </p:cNvPr>
            <p:cNvGrpSpPr/>
            <p:nvPr/>
          </p:nvGrpSpPr>
          <p:grpSpPr>
            <a:xfrm>
              <a:off x="7377772" y="1321953"/>
              <a:ext cx="1721472" cy="563242"/>
              <a:chOff x="3282895" y="1900105"/>
              <a:chExt cx="3403131" cy="1535186"/>
            </a:xfrm>
          </p:grpSpPr>
          <p:sp>
            <p:nvSpPr>
              <p:cNvPr id="16" name="Elipse 14">
                <a:extLst>
                  <a:ext uri="{FF2B5EF4-FFF2-40B4-BE49-F238E27FC236}">
                    <a16:creationId xmlns:a16="http://schemas.microsoft.com/office/drawing/2014/main" id="{A1DE83CE-9A0A-4EBB-B3C2-605B37C52262}"/>
                  </a:ext>
                </a:extLst>
              </p:cNvPr>
              <p:cNvSpPr/>
              <p:nvPr/>
            </p:nvSpPr>
            <p:spPr>
              <a:xfrm>
                <a:off x="6522441" y="1996580"/>
                <a:ext cx="163585" cy="131707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7" name="Elipse 15">
                <a:extLst>
                  <a:ext uri="{FF2B5EF4-FFF2-40B4-BE49-F238E27FC236}">
                    <a16:creationId xmlns:a16="http://schemas.microsoft.com/office/drawing/2014/main" id="{EEDCD8E1-1B46-480B-90F4-07775358F9F0}"/>
                  </a:ext>
                </a:extLst>
              </p:cNvPr>
              <p:cNvSpPr/>
              <p:nvPr/>
            </p:nvSpPr>
            <p:spPr>
              <a:xfrm>
                <a:off x="6190378" y="1937856"/>
                <a:ext cx="163585" cy="143451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8" name="Elipse 16">
                <a:extLst>
                  <a:ext uri="{FF2B5EF4-FFF2-40B4-BE49-F238E27FC236}">
                    <a16:creationId xmlns:a16="http://schemas.microsoft.com/office/drawing/2014/main" id="{7C2709C0-BBAD-4AAD-B6C7-C691C569AD42}"/>
                  </a:ext>
                </a:extLst>
              </p:cNvPr>
              <p:cNvSpPr/>
              <p:nvPr/>
            </p:nvSpPr>
            <p:spPr>
              <a:xfrm>
                <a:off x="5868798" y="1900105"/>
                <a:ext cx="167779" cy="153518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9" name="Elipse 17">
                <a:extLst>
                  <a:ext uri="{FF2B5EF4-FFF2-40B4-BE49-F238E27FC236}">
                    <a16:creationId xmlns:a16="http://schemas.microsoft.com/office/drawing/2014/main" id="{2D687114-69EA-4C54-B543-BF0AE2BC5F25}"/>
                  </a:ext>
                </a:extLst>
              </p:cNvPr>
              <p:cNvSpPr/>
              <p:nvPr/>
            </p:nvSpPr>
            <p:spPr>
              <a:xfrm>
                <a:off x="5547218" y="1925273"/>
                <a:ext cx="167779" cy="14722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0" name="Elipse 19">
                <a:extLst>
                  <a:ext uri="{FF2B5EF4-FFF2-40B4-BE49-F238E27FC236}">
                    <a16:creationId xmlns:a16="http://schemas.microsoft.com/office/drawing/2014/main" id="{1540F45E-7DAA-41B4-9235-82293F70AB16}"/>
                  </a:ext>
                </a:extLst>
              </p:cNvPr>
              <p:cNvSpPr/>
              <p:nvPr/>
            </p:nvSpPr>
            <p:spPr>
              <a:xfrm>
                <a:off x="5208864" y="1992386"/>
                <a:ext cx="167779" cy="13212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1" name="Elipse 20">
                <a:extLst>
                  <a:ext uri="{FF2B5EF4-FFF2-40B4-BE49-F238E27FC236}">
                    <a16:creationId xmlns:a16="http://schemas.microsoft.com/office/drawing/2014/main" id="{4A71FA5E-4C53-4826-A315-2E05D244F639}"/>
                  </a:ext>
                </a:extLst>
              </p:cNvPr>
              <p:cNvSpPr/>
              <p:nvPr/>
            </p:nvSpPr>
            <p:spPr>
              <a:xfrm>
                <a:off x="4890082" y="2046913"/>
                <a:ext cx="169171" cy="121220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2" name="Elipse 21">
                <a:extLst>
                  <a:ext uri="{FF2B5EF4-FFF2-40B4-BE49-F238E27FC236}">
                    <a16:creationId xmlns:a16="http://schemas.microsoft.com/office/drawing/2014/main" id="{2837D8FC-891F-46B1-ACDA-9B532C13ECE5}"/>
                  </a:ext>
                </a:extLst>
              </p:cNvPr>
              <p:cNvSpPr/>
              <p:nvPr/>
            </p:nvSpPr>
            <p:spPr>
              <a:xfrm>
                <a:off x="4578987" y="2105638"/>
                <a:ext cx="169171" cy="110315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3" name="Elipse 22">
                <a:extLst>
                  <a:ext uri="{FF2B5EF4-FFF2-40B4-BE49-F238E27FC236}">
                    <a16:creationId xmlns:a16="http://schemas.microsoft.com/office/drawing/2014/main" id="{592E000B-3F7B-40FB-A52B-E89D0901978B}"/>
                  </a:ext>
                </a:extLst>
              </p:cNvPr>
              <p:cNvSpPr/>
              <p:nvPr/>
            </p:nvSpPr>
            <p:spPr>
              <a:xfrm>
                <a:off x="4256015" y="2183234"/>
                <a:ext cx="169171" cy="93537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4" name="Elipse 23">
                <a:extLst>
                  <a:ext uri="{FF2B5EF4-FFF2-40B4-BE49-F238E27FC236}">
                    <a16:creationId xmlns:a16="http://schemas.microsoft.com/office/drawing/2014/main" id="{A8016EFB-4C81-415A-8306-7494D7379F81}"/>
                  </a:ext>
                </a:extLst>
              </p:cNvPr>
              <p:cNvSpPr/>
              <p:nvPr/>
            </p:nvSpPr>
            <p:spPr>
              <a:xfrm>
                <a:off x="3937233" y="2273417"/>
                <a:ext cx="183862" cy="76129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5" name="Elipse 24">
                <a:extLst>
                  <a:ext uri="{FF2B5EF4-FFF2-40B4-BE49-F238E27FC236}">
                    <a16:creationId xmlns:a16="http://schemas.microsoft.com/office/drawing/2014/main" id="{93F01D2F-4AFC-4FEB-9B70-63988D91E5EE}"/>
                  </a:ext>
                </a:extLst>
              </p:cNvPr>
              <p:cNvSpPr/>
              <p:nvPr/>
            </p:nvSpPr>
            <p:spPr>
              <a:xfrm>
                <a:off x="3618451" y="2360456"/>
                <a:ext cx="164981" cy="60924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6" name="Elipse 25">
                <a:extLst>
                  <a:ext uri="{FF2B5EF4-FFF2-40B4-BE49-F238E27FC236}">
                    <a16:creationId xmlns:a16="http://schemas.microsoft.com/office/drawing/2014/main" id="{064AD84D-0C59-489C-98D2-5CCE10B1A297}"/>
                  </a:ext>
                </a:extLst>
              </p:cNvPr>
              <p:cNvSpPr/>
              <p:nvPr/>
            </p:nvSpPr>
            <p:spPr>
              <a:xfrm>
                <a:off x="3282895" y="2463742"/>
                <a:ext cx="164981" cy="37173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15" name="Chord 6">
              <a:extLst>
                <a:ext uri="{FF2B5EF4-FFF2-40B4-BE49-F238E27FC236}">
                  <a16:creationId xmlns:a16="http://schemas.microsoft.com/office/drawing/2014/main" id="{7D435F0D-2722-422E-A2A6-00046597DD1A}"/>
                </a:ext>
              </a:extLst>
            </p:cNvPr>
            <p:cNvSpPr/>
            <p:nvPr/>
          </p:nvSpPr>
          <p:spPr>
            <a:xfrm flipH="1">
              <a:off x="7649528" y="1348119"/>
              <a:ext cx="2480733" cy="495300"/>
            </a:xfrm>
            <a:prstGeom prst="chord">
              <a:avLst>
                <a:gd name="adj1" fmla="val 8613292"/>
                <a:gd name="adj2" fmla="val 1298495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45D984-2A55-45F2-8843-8CB2FB5056ED}"/>
              </a:ext>
            </a:extLst>
          </p:cNvPr>
          <p:cNvCxnSpPr/>
          <p:nvPr/>
        </p:nvCxnSpPr>
        <p:spPr>
          <a:xfrm>
            <a:off x="10963564" y="84021"/>
            <a:ext cx="0" cy="9492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6F5F60D-BE81-4156-9D81-2B05A7210B02}"/>
              </a:ext>
            </a:extLst>
          </p:cNvPr>
          <p:cNvCxnSpPr/>
          <p:nvPr/>
        </p:nvCxnSpPr>
        <p:spPr>
          <a:xfrm>
            <a:off x="10963564" y="923636"/>
            <a:ext cx="8312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55F63A6-F3C2-4B4D-B93F-EEFF08DF5217}"/>
              </a:ext>
            </a:extLst>
          </p:cNvPr>
          <p:cNvCxnSpPr/>
          <p:nvPr/>
        </p:nvCxnSpPr>
        <p:spPr>
          <a:xfrm flipH="1">
            <a:off x="7712364" y="2697018"/>
            <a:ext cx="129309" cy="7319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BA0D2CE-CC6F-441A-AAA4-1B94E2981F88}"/>
              </a:ext>
            </a:extLst>
          </p:cNvPr>
          <p:cNvSpPr txBox="1"/>
          <p:nvPr/>
        </p:nvSpPr>
        <p:spPr>
          <a:xfrm>
            <a:off x="7462982" y="2344975"/>
            <a:ext cx="2738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Computed seed amplitude</a:t>
            </a:r>
            <a:endParaRPr lang="en-001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383BEAB-B01B-40EC-8046-2A829414C44D}"/>
              </a:ext>
            </a:extLst>
          </p:cNvPr>
          <p:cNvCxnSpPr/>
          <p:nvPr/>
        </p:nvCxnSpPr>
        <p:spPr>
          <a:xfrm flipV="1">
            <a:off x="6466231" y="5218545"/>
            <a:ext cx="1079878" cy="4525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500B0BB-58A9-4A27-A0DF-E91E099DC60D}"/>
              </a:ext>
            </a:extLst>
          </p:cNvPr>
          <p:cNvSpPr txBox="1"/>
          <p:nvPr/>
        </p:nvSpPr>
        <p:spPr>
          <a:xfrm>
            <a:off x="5240989" y="5632704"/>
            <a:ext cx="1710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 variations</a:t>
            </a:r>
            <a:endParaRPr lang="en-001" dirty="0"/>
          </a:p>
        </p:txBody>
      </p:sp>
      <p:sp>
        <p:nvSpPr>
          <p:cNvPr id="33" name="Rectángulo 1">
            <a:extLst>
              <a:ext uri="{FF2B5EF4-FFF2-40B4-BE49-F238E27FC236}">
                <a16:creationId xmlns:a16="http://schemas.microsoft.com/office/drawing/2014/main" id="{68D5B2AA-7EC0-408F-BA35-E3F2F56A9AFD}"/>
              </a:ext>
            </a:extLst>
          </p:cNvPr>
          <p:cNvSpPr/>
          <p:nvPr/>
        </p:nvSpPr>
        <p:spPr>
          <a:xfrm>
            <a:off x="9837939" y="195036"/>
            <a:ext cx="738537" cy="7171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963907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68C19-A4F5-42C5-854B-17180D150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Simulations conclusions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F4FE85-F71D-455E-B231-C8FDD1831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32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934FD6-90F6-4DD1-B514-AFCFE2402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 I Morales Guzmán | J Pucek | AWAKE | IMPRS Seminar</a:t>
            </a:r>
            <a:endParaRPr lang="x-non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79EE641-E612-400C-A61F-78142A6CD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7406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Simulations can …</a:t>
            </a:r>
          </a:p>
          <a:p>
            <a:pPr lvl="1"/>
            <a:r>
              <a:rPr lang="en-US" dirty="0">
                <a:cs typeface="Calibri"/>
              </a:rPr>
              <a:t>support and explain experimental results, by showing parts of the process not accessible in the experiment</a:t>
            </a:r>
          </a:p>
          <a:p>
            <a:pPr lvl="1"/>
            <a:r>
              <a:rPr lang="en-US" dirty="0">
                <a:cs typeface="Calibri"/>
              </a:rPr>
              <a:t>make predictions when the theoretical solutions have no analytical form</a:t>
            </a:r>
          </a:p>
          <a:p>
            <a:r>
              <a:rPr lang="en-US" dirty="0">
                <a:cs typeface="Calibri"/>
              </a:rPr>
              <a:t>The study and understanding of the self-modulation process is necessary to reliably accelerate electron bunches</a:t>
            </a:r>
          </a:p>
          <a:p>
            <a:pPr lvl="1"/>
            <a:r>
              <a:rPr lang="en-US" dirty="0">
                <a:cs typeface="Calibri"/>
              </a:rPr>
              <a:t>The combined simulation and experimental results from the plasma density gradients allowed us to prove the theory behind self-modulation.</a:t>
            </a:r>
          </a:p>
          <a:p>
            <a:pPr lvl="1"/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02826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68C19-A4F5-42C5-854B-17180D150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Experimental conclusions</a:t>
            </a:r>
            <a:endParaRPr lang="en-D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11F9DE-E9A0-48E7-AE25-3979E4CBC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74059"/>
            <a:ext cx="10515600" cy="4786473"/>
          </a:xfrm>
        </p:spPr>
        <p:txBody>
          <a:bodyPr>
            <a:normAutofit/>
          </a:bodyPr>
          <a:lstStyle/>
          <a:p>
            <a:r>
              <a:rPr lang="en-GB" dirty="0"/>
              <a:t>The experimental layout of AWAKE has been presented</a:t>
            </a:r>
          </a:p>
          <a:p>
            <a:r>
              <a:rPr lang="en-GB" dirty="0"/>
              <a:t>Long drive particle bunches undergo self modulation, which has been demonstrated by streak camera images</a:t>
            </a:r>
          </a:p>
          <a:p>
            <a:r>
              <a:rPr lang="en-GB" dirty="0"/>
              <a:t>Plasma gradients and their effect on the </a:t>
            </a:r>
            <a:r>
              <a:rPr lang="en-GB" dirty="0" err="1"/>
              <a:t>wakefields</a:t>
            </a:r>
            <a:r>
              <a:rPr lang="en-GB" dirty="0"/>
              <a:t> has been shown</a:t>
            </a:r>
          </a:p>
          <a:p>
            <a:r>
              <a:rPr lang="en-GB" dirty="0"/>
              <a:t>Different types of self modulation (SMI, SSM) were discussed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F4FE85-F71D-455E-B231-C8FDD1831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33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934FD6-90F6-4DD1-B514-AFCFE2402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 I Morales Guzmán | J Pucek | AWAKE | IMPRS Seminar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466646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16B6B-34A8-418F-8BD1-2EFD321BD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visit</a:t>
            </a:r>
            <a:endParaRPr lang="en-00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A8EDE-BB50-49F9-AFDD-397DBC20C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0845" y="2919860"/>
            <a:ext cx="8130310" cy="717135"/>
          </a:xfrm>
        </p:spPr>
        <p:txBody>
          <a:bodyPr/>
          <a:lstStyle/>
          <a:p>
            <a:pPr marL="0" indent="0">
              <a:buNone/>
            </a:pPr>
            <a:r>
              <a:rPr lang="en-GB" sz="2800" dirty="0">
                <a:hlinkClick r:id="rId2"/>
              </a:rPr>
              <a:t>https://my.matterport.com/show/?m=21e5ne2M9TV</a:t>
            </a:r>
            <a:endParaRPr lang="en-00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817852-842A-49CF-9838-C438C5C6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 I Morales Guzmán | J Pucek | AWAKE | IMPRS Seminar</a:t>
            </a:r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D143A1-415E-454E-BF49-3757D40D1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34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675612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853B3C4-F81E-44A3-BCA7-A5CAA4053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Supporting slides</a:t>
            </a:r>
            <a:endParaRPr lang="en-D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B594BD-6275-4B72-BB65-B10F4ACB60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8CFF19-7D10-4B06-A665-E0D42997A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 I Morales Guzmán | J Pucek | AWAKE | IMPRS Seminar</a:t>
            </a:r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0A520B-4005-4584-AC46-ADCEEAFAA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35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368469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0ED723D-82BA-418C-A025-8B4E2A17B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242" y="122171"/>
            <a:ext cx="10504557" cy="717134"/>
          </a:xfrm>
        </p:spPr>
        <p:txBody>
          <a:bodyPr>
            <a:normAutofit fontScale="90000"/>
          </a:bodyPr>
          <a:lstStyle/>
          <a:p>
            <a:r>
              <a:rPr lang="en-GB" dirty="0"/>
              <a:t>Phase velocity and amplitude of the </a:t>
            </a:r>
            <a:r>
              <a:rPr lang="en-GB" dirty="0" err="1"/>
              <a:t>wakefields</a:t>
            </a:r>
            <a:endParaRPr lang="en-DE" dirty="0"/>
          </a:p>
        </p:txBody>
      </p:sp>
      <p:pic>
        <p:nvPicPr>
          <p:cNvPr id="9" name="Content Placeholder 8" descr="Chart&#10;&#10;Description automatically generated">
            <a:extLst>
              <a:ext uri="{FF2B5EF4-FFF2-40B4-BE49-F238E27FC236}">
                <a16:creationId xmlns:a16="http://schemas.microsoft.com/office/drawing/2014/main" id="{ACDF6728-2C41-4E5D-A6FE-9754B0B2D7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190" y="1253331"/>
            <a:ext cx="7371410" cy="457535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A6F067-8ECC-4AAA-B1CA-9FB50589E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 I Morales Guzmán | J Pucek | AWAKE | IMPRS Seminar</a:t>
            </a:r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33B88F-B924-49EB-B328-5A05E9616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36</a:t>
            </a:fld>
            <a:endParaRPr lang="x-none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FD011AC-9D2D-46C5-8E72-D3A1A6AC3F25}"/>
              </a:ext>
            </a:extLst>
          </p:cNvPr>
          <p:cNvSpPr txBox="1">
            <a:spLocks/>
          </p:cNvSpPr>
          <p:nvPr/>
        </p:nvSpPr>
        <p:spPr>
          <a:xfrm>
            <a:off x="88901" y="982133"/>
            <a:ext cx="4169290" cy="52239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155C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Front	</a:t>
            </a:r>
          </a:p>
          <a:p>
            <a:pPr lvl="1"/>
            <a:r>
              <a:rPr lang="en-GB" dirty="0"/>
              <a:t>Dephasing is similar in all gradients</a:t>
            </a:r>
          </a:p>
          <a:p>
            <a:r>
              <a:rPr lang="en-GB" dirty="0"/>
              <a:t>Middle</a:t>
            </a:r>
          </a:p>
          <a:p>
            <a:pPr lvl="1"/>
            <a:r>
              <a:rPr lang="en-GB" dirty="0"/>
              <a:t>Clear difference in dephasing among gradients.</a:t>
            </a:r>
          </a:p>
          <a:p>
            <a:pPr lvl="1"/>
            <a:r>
              <a:rPr lang="en-GB" dirty="0"/>
              <a:t>Charge evolution differs from 4 m. </a:t>
            </a:r>
          </a:p>
          <a:p>
            <a:r>
              <a:rPr lang="en-GB" dirty="0"/>
              <a:t>Back</a:t>
            </a:r>
          </a:p>
          <a:p>
            <a:pPr lvl="1"/>
            <a:r>
              <a:rPr lang="en-GB" dirty="0"/>
              <a:t>Difference in dephasing is amplified.</a:t>
            </a:r>
          </a:p>
          <a:p>
            <a:pPr lvl="1"/>
            <a:r>
              <a:rPr lang="en-GB" dirty="0"/>
              <a:t>Most negative gradients have close to no charge left.</a:t>
            </a:r>
          </a:p>
          <a:p>
            <a:pPr lvl="1"/>
            <a:endParaRPr lang="en-GB" dirty="0"/>
          </a:p>
          <a:p>
            <a:endParaRPr lang="en-GB" dirty="0"/>
          </a:p>
          <a:p>
            <a:endParaRPr lang="en-D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A8C465-CBA3-4D4A-A0C5-B0FBABA4D88D}"/>
              </a:ext>
            </a:extLst>
          </p:cNvPr>
          <p:cNvSpPr/>
          <p:nvPr/>
        </p:nvSpPr>
        <p:spPr>
          <a:xfrm>
            <a:off x="9347200" y="1048015"/>
            <a:ext cx="2442633" cy="489796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08E5ED-A1A3-4E34-8F1B-3196309C75A5}"/>
              </a:ext>
            </a:extLst>
          </p:cNvPr>
          <p:cNvSpPr/>
          <p:nvPr/>
        </p:nvSpPr>
        <p:spPr>
          <a:xfrm>
            <a:off x="6985001" y="1049126"/>
            <a:ext cx="2442633" cy="489796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0F2181-BD68-4689-9031-7DC91659D84A}"/>
              </a:ext>
            </a:extLst>
          </p:cNvPr>
          <p:cNvSpPr/>
          <p:nvPr/>
        </p:nvSpPr>
        <p:spPr>
          <a:xfrm>
            <a:off x="4226713" y="1053730"/>
            <a:ext cx="2772833" cy="489796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9556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68C19-A4F5-42C5-854B-17180D150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242" y="122171"/>
            <a:ext cx="10987157" cy="717134"/>
          </a:xfrm>
        </p:spPr>
        <p:txBody>
          <a:bodyPr>
            <a:normAutofit fontScale="90000"/>
          </a:bodyPr>
          <a:lstStyle/>
          <a:p>
            <a:r>
              <a:rPr lang="en-GB" dirty="0"/>
              <a:t>Modulation frequency in two transverse ranges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F4FE85-F71D-455E-B231-C8FDD1831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37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934FD6-90F6-4DD1-B514-AFCFE2402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 I Morales Guzmán | J Pucek | AWAKE | IMPRS Seminar</a:t>
            </a:r>
            <a:endParaRPr lang="x-none" dirty="0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45C89A02-A997-46FC-9CAF-3838E896E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48" y="1089644"/>
            <a:ext cx="4602099" cy="3730443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2B023B7-FE5B-460E-A7B7-F9C2CC6CA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6947" y="1354797"/>
            <a:ext cx="5949204" cy="3200134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6583A7-35B5-4CFA-9EA1-F638E2B34697}"/>
                  </a:ext>
                </a:extLst>
              </p:cNvPr>
              <p:cNvSpPr txBox="1"/>
              <p:nvPr/>
            </p:nvSpPr>
            <p:spPr>
              <a:xfrm>
                <a:off x="10278535" y="1006656"/>
                <a:ext cx="119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=0 %/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6583A7-35B5-4CFA-9EA1-F638E2B34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8535" y="1006656"/>
                <a:ext cx="1195777" cy="276999"/>
              </a:xfrm>
              <a:prstGeom prst="rect">
                <a:avLst/>
              </a:prstGeom>
              <a:blipFill>
                <a:blip r:embed="rId4"/>
                <a:stretch>
                  <a:fillRect l="-4082" t="-2174" r="-2551" b="-3260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421DC3E-6F9C-4715-9872-A36C71EF7E72}"/>
                  </a:ext>
                </a:extLst>
              </p:cNvPr>
              <p:cNvSpPr txBox="1"/>
              <p:nvPr/>
            </p:nvSpPr>
            <p:spPr>
              <a:xfrm>
                <a:off x="1333412" y="5399566"/>
                <a:ext cx="3655553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𝑚𝑜𝑑</m:t>
                        </m:r>
                      </m:sub>
                    </m:sSub>
                  </m:oMath>
                </a14:m>
                <a:r>
                  <a:rPr lang="en-GB" dirty="0"/>
                  <a:t> narrow range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𝑝𝑒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=10 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421DC3E-6F9C-4715-9872-A36C71EF7E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412" y="5399566"/>
                <a:ext cx="3655553" cy="390748"/>
              </a:xfrm>
              <a:prstGeom prst="rect">
                <a:avLst/>
              </a:prstGeom>
              <a:blipFill>
                <a:blip r:embed="rId5"/>
                <a:stretch>
                  <a:fillRect l="-501" t="-7813" b="-2031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066DBDB-20DF-4923-8031-53AB57ECA097}"/>
                  </a:ext>
                </a:extLst>
              </p:cNvPr>
              <p:cNvSpPr txBox="1"/>
              <p:nvPr/>
            </p:nvSpPr>
            <p:spPr>
              <a:xfrm>
                <a:off x="1405921" y="5768356"/>
                <a:ext cx="3307509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𝑚𝑜𝑑</m:t>
                        </m:r>
                      </m:sub>
                    </m:sSub>
                  </m:oMath>
                </a14:m>
                <a:r>
                  <a:rPr lang="en-GB" dirty="0"/>
                  <a:t> wide range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𝑝𝑒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=0 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066DBDB-20DF-4923-8031-53AB57ECA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5921" y="5768356"/>
                <a:ext cx="3307509" cy="390748"/>
              </a:xfrm>
              <a:prstGeom prst="rect">
                <a:avLst/>
              </a:prstGeom>
              <a:blipFill>
                <a:blip r:embed="rId6"/>
                <a:stretch>
                  <a:fillRect l="-554" t="-6250" b="-2031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3AB8019-8ACB-48B6-8254-35BEBF3A98A0}"/>
                  </a:ext>
                </a:extLst>
              </p:cNvPr>
              <p:cNvSpPr txBox="1"/>
              <p:nvPr/>
            </p:nvSpPr>
            <p:spPr>
              <a:xfrm>
                <a:off x="7368419" y="4658131"/>
                <a:ext cx="3185296" cy="16901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dirty="0"/>
                  <a:t>Analysis ranges</a:t>
                </a:r>
              </a:p>
              <a:p>
                <a:pPr algn="ctr"/>
                <a:r>
                  <a:rPr lang="en-GB" dirty="0"/>
                  <a:t>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13,467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ps</m:t>
                      </m:r>
                    </m:oMath>
                  </m:oMathPara>
                </a14:m>
                <a:endParaRPr lang="en-GB" b="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narrow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0,0.03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mm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≈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GB" b="0" dirty="0"/>
              </a:p>
              <a:p>
                <a:pPr algn="ctr"/>
                <a:r>
                  <a:rPr lang="en-GB" dirty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wide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0,0.18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mm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≈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e>
                    </m:d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3AB8019-8ACB-48B6-8254-35BEBF3A9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8419" y="4658131"/>
                <a:ext cx="3185296" cy="1690143"/>
              </a:xfrm>
              <a:prstGeom prst="rect">
                <a:avLst/>
              </a:prstGeom>
              <a:blipFill>
                <a:blip r:embed="rId7"/>
                <a:stretch>
                  <a:fillRect t="-180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977A8394-052E-4681-AE32-44F552CA99E0}"/>
              </a:ext>
            </a:extLst>
          </p:cNvPr>
          <p:cNvSpPr txBox="1"/>
          <p:nvPr/>
        </p:nvSpPr>
        <p:spPr>
          <a:xfrm>
            <a:off x="609348" y="6140896"/>
            <a:ext cx="5488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Modulation frequency as location of largest peak in DFT power spectrum</a:t>
            </a:r>
            <a:endParaRPr lang="en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0FFAE51-1611-4542-825C-810E0C83CADB}"/>
                  </a:ext>
                </a:extLst>
              </p:cNvPr>
              <p:cNvSpPr txBox="1"/>
              <p:nvPr/>
            </p:nvSpPr>
            <p:spPr>
              <a:xfrm>
                <a:off x="2163234" y="5077989"/>
                <a:ext cx="18861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for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≤10 %/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GB" dirty="0"/>
                  <a:t>: </a:t>
                </a:r>
                <a:endParaRPr lang="en-DE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0FFAE51-1611-4542-825C-810E0C83CA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234" y="5077989"/>
                <a:ext cx="1886157" cy="369332"/>
              </a:xfrm>
              <a:prstGeom prst="rect">
                <a:avLst/>
              </a:prstGeom>
              <a:blipFill>
                <a:blip r:embed="rId8"/>
                <a:stretch>
                  <a:fillRect l="-2913" t="-8197" r="-1942" b="-2459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48243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9A2E3-902F-4EF9-9F34-9016C6DAF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242" y="122171"/>
            <a:ext cx="10580757" cy="717134"/>
          </a:xfrm>
        </p:spPr>
        <p:txBody>
          <a:bodyPr>
            <a:normAutofit/>
          </a:bodyPr>
          <a:lstStyle/>
          <a:p>
            <a:r>
              <a:rPr lang="en-GB" dirty="0"/>
              <a:t>Modulation frequency vs transverse distance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B1CC4B-3D15-47D5-BF17-83E368FF7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Pablo Israel Morales Guzmán | AWAKE | </a:t>
            </a:r>
            <a:r>
              <a:rPr lang="en-GB" dirty="0"/>
              <a:t>Group</a:t>
            </a:r>
            <a:r>
              <a:rPr lang="es-ES" dirty="0"/>
              <a:t> Meeting</a:t>
            </a:r>
            <a:endParaRPr lang="x-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854129-FDC0-432B-9CD9-ABE6648C7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38</a:t>
            </a:fld>
            <a:endParaRPr lang="x-none"/>
          </a:p>
        </p:txBody>
      </p:sp>
      <p:pic>
        <p:nvPicPr>
          <p:cNvPr id="6" name="Picture 5" descr="Chart, box and whisker chart&#10;&#10;Description automatically generated">
            <a:extLst>
              <a:ext uri="{FF2B5EF4-FFF2-40B4-BE49-F238E27FC236}">
                <a16:creationId xmlns:a16="http://schemas.microsoft.com/office/drawing/2014/main" id="{1C0F11E9-D008-4BF4-A4C2-5D66679AC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15" y="1245330"/>
            <a:ext cx="6744802" cy="18215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77A447-A33D-4799-B052-D2356F8C4A20}"/>
              </a:ext>
            </a:extLst>
          </p:cNvPr>
          <p:cNvSpPr txBox="1"/>
          <p:nvPr/>
        </p:nvSpPr>
        <p:spPr>
          <a:xfrm>
            <a:off x="8012557" y="1689200"/>
            <a:ext cx="3250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 DFT analysis is performed to each slice </a:t>
            </a:r>
            <a:endParaRPr lang="en-D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C71BE3-681C-4591-BB44-9F665D9C79EA}"/>
              </a:ext>
            </a:extLst>
          </p:cNvPr>
          <p:cNvSpPr txBox="1"/>
          <p:nvPr/>
        </p:nvSpPr>
        <p:spPr>
          <a:xfrm>
            <a:off x="8012557" y="2967335"/>
            <a:ext cx="3548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2D simulation results are mirrored about the axis to compare to both sides of the experimental images</a:t>
            </a:r>
            <a:endParaRPr lang="en-D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333010-9011-406C-837B-5DC60D3378B4}"/>
              </a:ext>
            </a:extLst>
          </p:cNvPr>
          <p:cNvSpPr txBox="1"/>
          <p:nvPr/>
        </p:nvSpPr>
        <p:spPr>
          <a:xfrm>
            <a:off x="8012557" y="4463561"/>
            <a:ext cx="3735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Good agreement in behaviour between simulation and experiments</a:t>
            </a:r>
            <a:endParaRPr lang="en-D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C18497-F8ED-43FA-B3F6-4FF05A129418}"/>
              </a:ext>
            </a:extLst>
          </p:cNvPr>
          <p:cNvSpPr txBox="1"/>
          <p:nvPr/>
        </p:nvSpPr>
        <p:spPr>
          <a:xfrm>
            <a:off x="8012557" y="5372364"/>
            <a:ext cx="3735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Proton distributions at large radii left </a:t>
            </a:r>
            <a:r>
              <a:rPr lang="en-GB" dirty="0" err="1"/>
              <a:t>wakefields</a:t>
            </a:r>
            <a:r>
              <a:rPr lang="en-GB" dirty="0"/>
              <a:t> early along the plasma</a:t>
            </a:r>
            <a:endParaRPr lang="en-DE" dirty="0"/>
          </a:p>
        </p:txBody>
      </p:sp>
      <p:pic>
        <p:nvPicPr>
          <p:cNvPr id="15" name="Content Placeholder 14" descr="Chart&#10;&#10;Description automatically generated">
            <a:extLst>
              <a:ext uri="{FF2B5EF4-FFF2-40B4-BE49-F238E27FC236}">
                <a16:creationId xmlns:a16="http://schemas.microsoft.com/office/drawing/2014/main" id="{E6BB88E8-ADF9-4D49-86B5-DAEC5E3EAF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14" y="3343745"/>
            <a:ext cx="6786003" cy="2929476"/>
          </a:xfrm>
        </p:spPr>
      </p:pic>
    </p:spTree>
    <p:extLst>
      <p:ext uri="{BB962C8B-B14F-4D97-AF65-F5344CB8AC3E}">
        <p14:creationId xmlns:p14="http://schemas.microsoft.com/office/powerpoint/2010/main" val="20196894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3C739-788C-49AD-B11E-3EE64DF96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243" y="122171"/>
            <a:ext cx="10546890" cy="717134"/>
          </a:xfrm>
        </p:spPr>
        <p:txBody>
          <a:bodyPr>
            <a:normAutofit fontScale="90000"/>
          </a:bodyPr>
          <a:lstStyle/>
          <a:p>
            <a:r>
              <a:rPr lang="en-GB" dirty="0"/>
              <a:t>Tracks to confirm the origin of the frequencies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85CB36-F06B-4A47-B86A-94EFA9E62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Pablo Israel Morales Guzmán | AWAKE | </a:t>
            </a:r>
            <a:r>
              <a:rPr lang="en-US" dirty="0"/>
              <a:t>Group</a:t>
            </a:r>
            <a:r>
              <a:rPr lang="es-ES" dirty="0"/>
              <a:t> Meeting</a:t>
            </a:r>
            <a:endParaRPr lang="x-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6DC324-0928-4173-8573-E634E62C3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39</a:t>
            </a:fld>
            <a:endParaRPr lang="x-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F36EE2-4D81-4B7D-AEA5-D1F723A9FB1A}"/>
                  </a:ext>
                </a:extLst>
              </p:cNvPr>
              <p:cNvSpPr txBox="1"/>
              <p:nvPr/>
            </p:nvSpPr>
            <p:spPr>
              <a:xfrm>
                <a:off x="2463395" y="4991052"/>
                <a:ext cx="7318586" cy="468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/>
                  <a:t>The width of the lines represents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1400" dirty="0"/>
                          <m:t>amplitude</m:t>
                        </m:r>
                        <m:r>
                          <m:rPr>
                            <m:nor/>
                          </m:rPr>
                          <a:rPr lang="en-GB" sz="1400" dirty="0"/>
                          <m:t> </m:t>
                        </m:r>
                        <m:r>
                          <m:rPr>
                            <m:nor/>
                          </m:rPr>
                          <a:rPr lang="en-GB" sz="1400" dirty="0"/>
                          <m:t>in</m:t>
                        </m:r>
                        <m:r>
                          <m:rPr>
                            <m:nor/>
                          </m:rPr>
                          <a:rPr lang="en-GB" sz="1400" dirty="0"/>
                          <m:t> </m:t>
                        </m:r>
                        <m:r>
                          <m:rPr>
                            <m:nor/>
                          </m:rPr>
                          <a:rPr lang="en-GB" sz="1400" dirty="0"/>
                          <m:t>power</m:t>
                        </m:r>
                        <m:r>
                          <m:rPr>
                            <m:nor/>
                          </m:rPr>
                          <a:rPr lang="en-GB" sz="1400" dirty="0"/>
                          <m:t> </m:t>
                        </m:r>
                        <m:r>
                          <m:rPr>
                            <m:nor/>
                          </m:rPr>
                          <a:rPr lang="en-GB" sz="1400" dirty="0"/>
                          <m:t>spectrum</m:t>
                        </m:r>
                        <m:r>
                          <m:rPr>
                            <m:nor/>
                          </m:rPr>
                          <a:rPr lang="en-GB" sz="1400" b="0" i="0" dirty="0" smtClean="0"/>
                          <m:t> </m:t>
                        </m:r>
                        <m:r>
                          <m:rPr>
                            <m:nor/>
                          </m:rPr>
                          <a:rPr lang="en-GB" sz="1400" b="0" i="0" dirty="0" smtClean="0"/>
                          <m:t>of</m:t>
                        </m:r>
                        <m:r>
                          <m:rPr>
                            <m:nor/>
                          </m:rPr>
                          <a:rPr lang="en-GB" sz="1400" b="0" i="0" dirty="0" smtClean="0"/>
                          <m:t> </m:t>
                        </m:r>
                        <m:r>
                          <m:rPr>
                            <m:nor/>
                          </m:rPr>
                          <a:rPr lang="en-GB" sz="1400" b="0" i="0" dirty="0" smtClean="0"/>
                          <m:t>frequency</m:t>
                        </m:r>
                        <m:r>
                          <m:rPr>
                            <m:nor/>
                          </m:rPr>
                          <a:rPr lang="en-GB" sz="1400" b="0" i="0" dirty="0" smtClean="0"/>
                          <m:t> </m:t>
                        </m:r>
                        <m:r>
                          <m:rPr>
                            <m:nor/>
                          </m:rPr>
                          <a:rPr lang="en-GB" sz="1400" b="0" i="0" dirty="0" smtClean="0"/>
                          <m:t>at</m:t>
                        </m:r>
                        <m:r>
                          <m:rPr>
                            <m:nor/>
                          </m:rPr>
                          <a:rPr lang="en-GB" sz="1400" b="0" i="0" dirty="0" smtClean="0"/>
                          <m:t> </m:t>
                        </m:r>
                        <m:r>
                          <m:rPr>
                            <m:nor/>
                          </m:rPr>
                          <a:rPr lang="en-GB" sz="1400" b="0" i="0" dirty="0" smtClean="0"/>
                          <m:t>z</m:t>
                        </m:r>
                        <m:r>
                          <m:rPr>
                            <m:nor/>
                          </m:rPr>
                          <a:rPr lang="en-GB" sz="1400" b="0" i="0" dirty="0" smtClean="0"/>
                          <m:t> = 13.5 </m:t>
                        </m:r>
                        <m:r>
                          <m:rPr>
                            <m:nor/>
                          </m:rPr>
                          <a:rPr lang="en-GB" sz="1400" b="0" i="0" dirty="0" smtClean="0"/>
                          <m:t>m</m:t>
                        </m:r>
                        <m:r>
                          <m:rPr>
                            <m:nor/>
                          </m:rPr>
                          <a:rPr lang="en-GB" sz="1400" dirty="0"/>
                          <m:t>  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1400" dirty="0"/>
                          <m:t>sum</m:t>
                        </m:r>
                        <m:r>
                          <m:rPr>
                            <m:nor/>
                          </m:rPr>
                          <a:rPr lang="en-GB" sz="1400" dirty="0"/>
                          <m:t> </m:t>
                        </m:r>
                        <m:r>
                          <m:rPr>
                            <m:nor/>
                          </m:rPr>
                          <a:rPr lang="en-GB" sz="1400" dirty="0"/>
                          <m:t>of</m:t>
                        </m:r>
                        <m:r>
                          <m:rPr>
                            <m:nor/>
                          </m:rPr>
                          <a:rPr lang="en-GB" sz="1400" dirty="0"/>
                          <m:t> </m:t>
                        </m:r>
                        <m:r>
                          <m:rPr>
                            <m:nor/>
                          </m:rPr>
                          <a:rPr lang="en-GB" sz="1400" dirty="0"/>
                          <m:t>charge</m:t>
                        </m:r>
                        <m:r>
                          <m:rPr>
                            <m:nor/>
                          </m:rPr>
                          <a:rPr lang="en-GB" sz="1400" dirty="0"/>
                          <m:t> </m:t>
                        </m:r>
                        <m:r>
                          <m:rPr>
                            <m:nor/>
                          </m:rPr>
                          <a:rPr lang="en-GB" sz="1400" dirty="0"/>
                          <m:t>density</m:t>
                        </m:r>
                        <m:r>
                          <m:rPr>
                            <m:nor/>
                          </m:rPr>
                          <a:rPr lang="en-GB" sz="1400" b="0" i="0" dirty="0" smtClean="0"/>
                          <m:t> </m:t>
                        </m:r>
                        <m:r>
                          <m:rPr>
                            <m:nor/>
                          </m:rPr>
                          <a:rPr lang="en-GB" sz="1400" b="0" i="0" dirty="0" smtClean="0"/>
                          <m:t>at</m:t>
                        </m:r>
                        <m:r>
                          <m:rPr>
                            <m:nor/>
                          </m:rPr>
                          <a:rPr lang="en-GB" sz="1400" b="0" i="0" dirty="0" smtClean="0"/>
                          <m:t> </m:t>
                        </m:r>
                        <m:r>
                          <m:rPr>
                            <m:nor/>
                          </m:rPr>
                          <a:rPr lang="en-GB" sz="1400" b="0" i="0" dirty="0" smtClean="0"/>
                          <m:t>slice</m:t>
                        </m:r>
                        <m:r>
                          <a:rPr lang="en-GB" sz="14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GB" sz="1400" dirty="0"/>
                  <a:t> </a:t>
                </a:r>
                <a:endParaRPr lang="en-DE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F36EE2-4D81-4B7D-AEA5-D1F723A9FB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3395" y="4991052"/>
                <a:ext cx="7318586" cy="468846"/>
              </a:xfrm>
              <a:prstGeom prst="rect">
                <a:avLst/>
              </a:prstGeom>
              <a:blipFill>
                <a:blip r:embed="rId3"/>
                <a:stretch>
                  <a:fillRect l="-250" b="-519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61C905C5-11E3-49CE-A222-D321701325A6}"/>
              </a:ext>
            </a:extLst>
          </p:cNvPr>
          <p:cNvSpPr txBox="1"/>
          <p:nvPr/>
        </p:nvSpPr>
        <p:spPr>
          <a:xfrm>
            <a:off x="1970723" y="5669047"/>
            <a:ext cx="776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Lower frequencies start appearing later in the propagation, and closer to the axis.</a:t>
            </a:r>
            <a:endParaRPr lang="en-D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C6C6DA-8E3A-4297-9986-533B02FD7876}"/>
              </a:ext>
            </a:extLst>
          </p:cNvPr>
          <p:cNvSpPr txBox="1"/>
          <p:nvPr/>
        </p:nvSpPr>
        <p:spPr>
          <a:xfrm>
            <a:off x="1623590" y="5974752"/>
            <a:ext cx="8791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Higher frequencies start appearing earlier in the propagation, and leave the axis afterwards.</a:t>
            </a:r>
            <a:endParaRPr lang="en-D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60339D-4EE7-4C2A-80B6-7367B38572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207949" y="1968339"/>
            <a:ext cx="3548501" cy="1484421"/>
          </a:xfrm>
          <a:prstGeom prst="rect">
            <a:avLst/>
          </a:prstGeom>
        </p:spPr>
      </p:pic>
      <p:pic>
        <p:nvPicPr>
          <p:cNvPr id="15" name="Content Placeholder 14" descr="Chart, line chart&#10;&#10;Description automatically generated">
            <a:extLst>
              <a:ext uri="{FF2B5EF4-FFF2-40B4-BE49-F238E27FC236}">
                <a16:creationId xmlns:a16="http://schemas.microsoft.com/office/drawing/2014/main" id="{7E077825-AB93-4DC8-AA27-41120F6DB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277" y="1354159"/>
            <a:ext cx="7526812" cy="3359153"/>
          </a:xfrm>
        </p:spPr>
      </p:pic>
    </p:spTree>
    <p:extLst>
      <p:ext uri="{BB962C8B-B14F-4D97-AF65-F5344CB8AC3E}">
        <p14:creationId xmlns:p14="http://schemas.microsoft.com/office/powerpoint/2010/main" val="40596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C9D15-5784-452E-91B1-62A2C6F51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plasma?</a:t>
            </a:r>
            <a:endParaRPr lang="en-00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E6774F-177D-44D4-B1E9-538D212AE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19486"/>
            <a:ext cx="5157787" cy="4259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Conventional acceleration cavities</a:t>
            </a:r>
            <a:endParaRPr lang="en-00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99F0A89-47A0-4E65-AB6A-A4403D20A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62261"/>
            <a:ext cx="5157787" cy="3684588"/>
          </a:xfrm>
        </p:spPr>
        <p:txBody>
          <a:bodyPr/>
          <a:lstStyle/>
          <a:p>
            <a:r>
              <a:rPr lang="en-US" dirty="0"/>
              <a:t>At the material limit</a:t>
            </a:r>
          </a:p>
          <a:p>
            <a:r>
              <a:rPr lang="en-US" dirty="0"/>
              <a:t>Gradient 100 MV/m</a:t>
            </a:r>
            <a:endParaRPr lang="en-001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926467A-10EE-482C-9E13-B67A2E7E9F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42743"/>
            <a:ext cx="5183188" cy="42596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Plasma </a:t>
            </a:r>
            <a:r>
              <a:rPr lang="en-US" dirty="0" err="1"/>
              <a:t>wakefield</a:t>
            </a:r>
            <a:r>
              <a:rPr lang="en-US" dirty="0"/>
              <a:t> acceleration</a:t>
            </a:r>
            <a:endParaRPr lang="en-00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B06CD6-A609-4159-8E16-DFF0D782E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 I Morales Guzmán | J Pucek | AWAKE | IMPRS Seminar</a:t>
            </a:r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95C7BE-3AAA-442E-9D19-24C5A5ED4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4</a:t>
            </a:fld>
            <a:endParaRPr lang="x-non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8604E9-0BE8-4D82-89C3-0B2176EFF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134" y="3224334"/>
            <a:ext cx="5053056" cy="30009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778DE6-9C1B-46DC-80BE-CAD86E8D182E}"/>
              </a:ext>
            </a:extLst>
          </p:cNvPr>
          <p:cNvSpPr txBox="1"/>
          <p:nvPr/>
        </p:nvSpPr>
        <p:spPr>
          <a:xfrm>
            <a:off x="814898" y="6631923"/>
            <a:ext cx="47339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Broeck</a:t>
            </a:r>
            <a:r>
              <a:rPr lang="en-US" sz="1200" dirty="0"/>
              <a:t> (2019), Robotic solutions – RF cavities visual inspection system</a:t>
            </a:r>
            <a:endParaRPr lang="en-001" sz="12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C75132-9F42-46F2-8420-9E7AC14B1DF6}"/>
              </a:ext>
            </a:extLst>
          </p:cNvPr>
          <p:cNvCxnSpPr>
            <a:cxnSpLocks/>
          </p:cNvCxnSpPr>
          <p:nvPr/>
        </p:nvCxnSpPr>
        <p:spPr>
          <a:xfrm flipV="1">
            <a:off x="1948873" y="4442691"/>
            <a:ext cx="3813752" cy="81280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679AFCB-07BC-4C8E-94EB-DF9E15AE1E27}"/>
              </a:ext>
            </a:extLst>
          </p:cNvPr>
          <p:cNvSpPr txBox="1"/>
          <p:nvPr/>
        </p:nvSpPr>
        <p:spPr>
          <a:xfrm>
            <a:off x="3592945" y="4263258"/>
            <a:ext cx="923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meter</a:t>
            </a:r>
            <a:endParaRPr lang="en-001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50CA97-99AB-472C-AE1B-F8CE1F875A8C}"/>
              </a:ext>
            </a:extLst>
          </p:cNvPr>
          <p:cNvCxnSpPr>
            <a:cxnSpLocks/>
          </p:cNvCxnSpPr>
          <p:nvPr/>
        </p:nvCxnSpPr>
        <p:spPr>
          <a:xfrm flipV="1">
            <a:off x="3855749" y="6178509"/>
            <a:ext cx="381600" cy="9360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5E796AD-3C80-4C28-85DF-0374D2FD76FC}"/>
              </a:ext>
            </a:extLst>
          </p:cNvPr>
          <p:cNvSpPr txBox="1"/>
          <p:nvPr/>
        </p:nvSpPr>
        <p:spPr>
          <a:xfrm>
            <a:off x="3855749" y="6258257"/>
            <a:ext cx="753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cm</a:t>
            </a:r>
            <a:endParaRPr lang="en-00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BFE6014-E0D7-4270-87B8-2679AF1E4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542066"/>
            <a:ext cx="5289003" cy="4071670"/>
          </a:xfrm>
          <a:prstGeom prst="rect">
            <a:avLst/>
          </a:prstGeom>
        </p:spPr>
      </p:pic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2474746E-31C0-4103-B400-17964587528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x-none"/>
            </a:defPPr>
            <a:lvl1pPr marL="0" algn="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D7D535A-D799-4EEC-AE74-75652C7CDF6B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EFDC4F-B7ED-4304-9D33-25AE182B49C3}"/>
              </a:ext>
            </a:extLst>
          </p:cNvPr>
          <p:cNvSpPr txBox="1"/>
          <p:nvPr/>
        </p:nvSpPr>
        <p:spPr>
          <a:xfrm>
            <a:off x="7610475" y="6624637"/>
            <a:ext cx="3343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Mariana Moreira, Unpublished</a:t>
            </a:r>
            <a:endParaRPr lang="en-001" sz="120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E9E0298-853B-4533-8FFB-FD5509400A73}"/>
              </a:ext>
            </a:extLst>
          </p:cNvPr>
          <p:cNvCxnSpPr>
            <a:cxnSpLocks/>
          </p:cNvCxnSpPr>
          <p:nvPr/>
        </p:nvCxnSpPr>
        <p:spPr>
          <a:xfrm flipV="1">
            <a:off x="7610475" y="4849091"/>
            <a:ext cx="2263198" cy="209747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732364C-603B-4D86-BA43-6A82D609236C}"/>
              </a:ext>
            </a:extLst>
          </p:cNvPr>
          <p:cNvSpPr txBox="1"/>
          <p:nvPr/>
        </p:nvSpPr>
        <p:spPr>
          <a:xfrm>
            <a:off x="8424286" y="4944728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01" dirty="0"/>
              <a:t>≈</a:t>
            </a:r>
            <a:r>
              <a:rPr lang="en-US" dirty="0"/>
              <a:t> 12 cm</a:t>
            </a:r>
            <a:endParaRPr lang="en-00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F55ECF-DF91-4486-B0A2-C6A721686951}"/>
              </a:ext>
            </a:extLst>
          </p:cNvPr>
          <p:cNvSpPr txBox="1"/>
          <p:nvPr/>
        </p:nvSpPr>
        <p:spPr>
          <a:xfrm>
            <a:off x="10784898" y="435336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λ</a:t>
            </a:r>
            <a:r>
              <a:rPr lang="en-US" dirty="0"/>
              <a:t> </a:t>
            </a:r>
            <a:r>
              <a:rPr lang="el-GR" dirty="0"/>
              <a:t>≈</a:t>
            </a:r>
            <a:r>
              <a:rPr lang="en-US" dirty="0"/>
              <a:t> 1 mm</a:t>
            </a:r>
            <a:endParaRPr lang="en-001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00A67E3-A0CB-45E8-8C31-8FE856309F24}"/>
              </a:ext>
            </a:extLst>
          </p:cNvPr>
          <p:cNvCxnSpPr/>
          <p:nvPr/>
        </p:nvCxnSpPr>
        <p:spPr>
          <a:xfrm flipH="1" flipV="1">
            <a:off x="9873673" y="4538029"/>
            <a:ext cx="911225" cy="3987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3256F5B-C49B-4CC6-B96B-40FBE14060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62261"/>
            <a:ext cx="5183188" cy="3684588"/>
          </a:xfrm>
        </p:spPr>
        <p:txBody>
          <a:bodyPr/>
          <a:lstStyle/>
          <a:p>
            <a:r>
              <a:rPr lang="en-US" dirty="0"/>
              <a:t>Gradients of 100 GV/m can be sustained</a:t>
            </a:r>
            <a:endParaRPr lang="en-001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4CDB3A5-AE9A-40FE-BB75-74938C6C369F}"/>
              </a:ext>
            </a:extLst>
          </p:cNvPr>
          <p:cNvCxnSpPr>
            <a:stCxn id="8" idx="0"/>
          </p:cNvCxnSpPr>
          <p:nvPr/>
        </p:nvCxnSpPr>
        <p:spPr>
          <a:xfrm flipV="1">
            <a:off x="8763794" y="1114425"/>
            <a:ext cx="427831" cy="6283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F12D53D-2DBA-4709-B13A-D8E6C18A2BA2}"/>
              </a:ext>
            </a:extLst>
          </p:cNvPr>
          <p:cNvSpPr txBox="1"/>
          <p:nvPr/>
        </p:nvSpPr>
        <p:spPr>
          <a:xfrm>
            <a:off x="8424286" y="477144"/>
            <a:ext cx="1653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Future of e</a:t>
            </a:r>
            <a:r>
              <a:rPr lang="en-US" baseline="30000" dirty="0"/>
              <a:t>-</a:t>
            </a:r>
            <a:r>
              <a:rPr lang="en-US" dirty="0"/>
              <a:t> acceleration?</a:t>
            </a:r>
            <a:endParaRPr lang="en-001" dirty="0"/>
          </a:p>
        </p:txBody>
      </p:sp>
    </p:spTree>
    <p:extLst>
      <p:ext uri="{BB962C8B-B14F-4D97-AF65-F5344CB8AC3E}">
        <p14:creationId xmlns:p14="http://schemas.microsoft.com/office/powerpoint/2010/main" val="111059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Plasma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 vert="horz" lIns="91440" tIns="45720" rIns="91440" bIns="45720" rtlCol="0" anchor="t"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cs typeface="Calibri"/>
                  </a:rPr>
                  <a:t>= free electrons and ions</a:t>
                </a:r>
              </a:p>
              <a:p>
                <a:r>
                  <a:rPr lang="en-US" dirty="0">
                    <a:cs typeface="Calibri"/>
                  </a:rPr>
                  <a:t>Our case – cold neutral plasma, electrons and ions at rest</a:t>
                </a:r>
              </a:p>
              <a:p>
                <a:r>
                  <a:rPr lang="en-US" dirty="0">
                    <a:cs typeface="Calibri"/>
                  </a:rPr>
                  <a:t>Ions are heavy – ignore their motion</a:t>
                </a:r>
              </a:p>
              <a:p>
                <a:r>
                  <a:rPr lang="en-US" dirty="0">
                    <a:cs typeface="Calibri"/>
                  </a:rPr>
                  <a:t>Driving </a:t>
                </a:r>
                <a:r>
                  <a:rPr lang="en-US" dirty="0" err="1">
                    <a:cs typeface="Calibri"/>
                  </a:rPr>
                  <a:t>wakefields</a:t>
                </a:r>
                <a:r>
                  <a:rPr lang="en-US" dirty="0">
                    <a:cs typeface="Calibri"/>
                  </a:rPr>
                  <a:t> = creating harmonic oscilations of plasma electrons</a:t>
                </a:r>
              </a:p>
              <a:p>
                <a:r>
                  <a:rPr lang="en-US" dirty="0">
                    <a:cs typeface="Calibri"/>
                  </a:rPr>
                  <a:t>Oscillation frequency: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𝑝𝑒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dirty="0">
                    <a:cs typeface="Calibri"/>
                  </a:rPr>
                  <a:t> depends on plasma density</a:t>
                </a:r>
              </a:p>
              <a:p>
                <a:endParaRPr lang="en-US" dirty="0">
                  <a:cs typeface="Calibri"/>
                </a:endParaRPr>
              </a:p>
              <a:p>
                <a:endParaRPr lang="en-US" dirty="0">
                  <a:cs typeface="Calibri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59" t="-1403" r="-986"/>
                </a:stretch>
              </a:blipFill>
            </p:spPr>
            <p:txBody>
              <a:bodyPr/>
              <a:lstStyle/>
              <a:p>
                <a:r>
                  <a:rPr lang="en-001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 I Morales Guzmán | J Pucek | AWAKE | IMPRS Seminar</a:t>
            </a:r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5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4652DA-4C79-4AE6-8AEE-A5E3379AB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r="4288"/>
          <a:stretch>
            <a:fillRect/>
          </a:stretch>
        </p:blipFill>
        <p:spPr bwMode="auto">
          <a:xfrm>
            <a:off x="1772581" y="4143793"/>
            <a:ext cx="321365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14">
            <a:extLst>
              <a:ext uri="{FF2B5EF4-FFF2-40B4-BE49-F238E27FC236}">
                <a16:creationId xmlns:a16="http://schemas.microsoft.com/office/drawing/2014/main" id="{7A60F4D2-D584-4759-9469-FE767DF62FAE}"/>
              </a:ext>
            </a:extLst>
          </p:cNvPr>
          <p:cNvSpPr/>
          <p:nvPr/>
        </p:nvSpPr>
        <p:spPr>
          <a:xfrm>
            <a:off x="1838397" y="4143793"/>
            <a:ext cx="6984776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Textfeld 15">
            <a:extLst>
              <a:ext uri="{FF2B5EF4-FFF2-40B4-BE49-F238E27FC236}">
                <a16:creationId xmlns:a16="http://schemas.microsoft.com/office/drawing/2014/main" id="{F6162904-F8E4-46DD-9F1E-540DB5A80E8B}"/>
              </a:ext>
            </a:extLst>
          </p:cNvPr>
          <p:cNvSpPr txBox="1"/>
          <p:nvPr/>
        </p:nvSpPr>
        <p:spPr>
          <a:xfrm>
            <a:off x="1622373" y="4071785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Driver</a:t>
            </a:r>
          </a:p>
        </p:txBody>
      </p:sp>
      <p:sp>
        <p:nvSpPr>
          <p:cNvPr id="10" name="Textfeld 20">
            <a:extLst>
              <a:ext uri="{FF2B5EF4-FFF2-40B4-BE49-F238E27FC236}">
                <a16:creationId xmlns:a16="http://schemas.microsoft.com/office/drawing/2014/main" id="{5EB29164-7A0E-4435-9A52-2226045E2825}"/>
              </a:ext>
            </a:extLst>
          </p:cNvPr>
          <p:cNvSpPr txBox="1"/>
          <p:nvPr/>
        </p:nvSpPr>
        <p:spPr>
          <a:xfrm>
            <a:off x="3854621" y="4071785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Plasma</a:t>
            </a:r>
          </a:p>
        </p:txBody>
      </p:sp>
      <p:cxnSp>
        <p:nvCxnSpPr>
          <p:cNvPr id="11" name="Gerade Verbindung 21">
            <a:extLst>
              <a:ext uri="{FF2B5EF4-FFF2-40B4-BE49-F238E27FC236}">
                <a16:creationId xmlns:a16="http://schemas.microsoft.com/office/drawing/2014/main" id="{FC9976F7-4CD9-4648-99DA-42755614CC33}"/>
              </a:ext>
            </a:extLst>
          </p:cNvPr>
          <p:cNvCxnSpPr>
            <a:endCxn id="10" idx="2"/>
          </p:cNvCxnSpPr>
          <p:nvPr/>
        </p:nvCxnSpPr>
        <p:spPr>
          <a:xfrm flipV="1">
            <a:off x="4286669" y="4441117"/>
            <a:ext cx="108012" cy="63878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22">
            <a:extLst>
              <a:ext uri="{FF2B5EF4-FFF2-40B4-BE49-F238E27FC236}">
                <a16:creationId xmlns:a16="http://schemas.microsoft.com/office/drawing/2014/main" id="{A13D1B5C-C009-4FF4-9C7C-A9067BDB1BA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16017" t="28199" r="34407" b="32227"/>
          <a:stretch>
            <a:fillRect/>
          </a:stretch>
        </p:blipFill>
        <p:spPr>
          <a:xfrm>
            <a:off x="5510805" y="4431825"/>
            <a:ext cx="4284650" cy="1430871"/>
          </a:xfrm>
          <a:prstGeom prst="rect">
            <a:avLst/>
          </a:prstGeom>
        </p:spPr>
      </p:pic>
      <p:sp>
        <p:nvSpPr>
          <p:cNvPr id="13" name="Textfeld 23">
            <a:extLst>
              <a:ext uri="{FF2B5EF4-FFF2-40B4-BE49-F238E27FC236}">
                <a16:creationId xmlns:a16="http://schemas.microsoft.com/office/drawing/2014/main" id="{2EB3B2E0-DF03-44EB-9365-0B97E03BD44C}"/>
              </a:ext>
            </a:extLst>
          </p:cNvPr>
          <p:cNvSpPr txBox="1"/>
          <p:nvPr/>
        </p:nvSpPr>
        <p:spPr>
          <a:xfrm>
            <a:off x="7265522" y="4071785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Witness</a:t>
            </a:r>
          </a:p>
        </p:txBody>
      </p:sp>
      <p:sp>
        <p:nvSpPr>
          <p:cNvPr id="14" name="Textfeld 24">
            <a:extLst>
              <a:ext uri="{FF2B5EF4-FFF2-40B4-BE49-F238E27FC236}">
                <a16:creationId xmlns:a16="http://schemas.microsoft.com/office/drawing/2014/main" id="{AD4E9771-30D4-4FBA-874C-BC5B6002B5A9}"/>
              </a:ext>
            </a:extLst>
          </p:cNvPr>
          <p:cNvSpPr txBox="1"/>
          <p:nvPr/>
        </p:nvSpPr>
        <p:spPr>
          <a:xfrm>
            <a:off x="6230885" y="5871985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Ions</a:t>
            </a:r>
          </a:p>
        </p:txBody>
      </p:sp>
      <p:cxnSp>
        <p:nvCxnSpPr>
          <p:cNvPr id="15" name="Gerade Verbindung 26">
            <a:extLst>
              <a:ext uri="{FF2B5EF4-FFF2-40B4-BE49-F238E27FC236}">
                <a16:creationId xmlns:a16="http://schemas.microsoft.com/office/drawing/2014/main" id="{985E70EC-E1A6-4A78-B249-1F26F16495AA}"/>
              </a:ext>
            </a:extLst>
          </p:cNvPr>
          <p:cNvCxnSpPr/>
          <p:nvPr/>
        </p:nvCxnSpPr>
        <p:spPr>
          <a:xfrm flipH="1">
            <a:off x="6734941" y="5367929"/>
            <a:ext cx="360040" cy="57606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28">
            <a:extLst>
              <a:ext uri="{FF2B5EF4-FFF2-40B4-BE49-F238E27FC236}">
                <a16:creationId xmlns:a16="http://schemas.microsoft.com/office/drawing/2014/main" id="{C5C1B31E-04C6-49D5-BCF1-599D268073BE}"/>
              </a:ext>
            </a:extLst>
          </p:cNvPr>
          <p:cNvSpPr txBox="1"/>
          <p:nvPr/>
        </p:nvSpPr>
        <p:spPr>
          <a:xfrm>
            <a:off x="7094981" y="5871985"/>
            <a:ext cx="2240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Electrons – oscillating at </a:t>
            </a:r>
            <a:r>
              <a:rPr lang="el-GR" dirty="0"/>
              <a:t>ω</a:t>
            </a:r>
            <a:r>
              <a:rPr lang="en-US" baseline="-25000" dirty="0"/>
              <a:t>pe</a:t>
            </a:r>
          </a:p>
        </p:txBody>
      </p:sp>
      <p:cxnSp>
        <p:nvCxnSpPr>
          <p:cNvPr id="17" name="Gerade Verbindung 29">
            <a:extLst>
              <a:ext uri="{FF2B5EF4-FFF2-40B4-BE49-F238E27FC236}">
                <a16:creationId xmlns:a16="http://schemas.microsoft.com/office/drawing/2014/main" id="{FDE7740B-8649-495F-A539-245ECDAC6567}"/>
              </a:ext>
            </a:extLst>
          </p:cNvPr>
          <p:cNvCxnSpPr/>
          <p:nvPr/>
        </p:nvCxnSpPr>
        <p:spPr>
          <a:xfrm flipH="1">
            <a:off x="7671045" y="5655961"/>
            <a:ext cx="144016" cy="288032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27">
            <a:extLst>
              <a:ext uri="{FF2B5EF4-FFF2-40B4-BE49-F238E27FC236}">
                <a16:creationId xmlns:a16="http://schemas.microsoft.com/office/drawing/2014/main" id="{62D084C1-81FC-414E-AA96-61ECC0847324}"/>
              </a:ext>
            </a:extLst>
          </p:cNvPr>
          <p:cNvCxnSpPr/>
          <p:nvPr/>
        </p:nvCxnSpPr>
        <p:spPr>
          <a:xfrm>
            <a:off x="5078757" y="5223913"/>
            <a:ext cx="360040" cy="0"/>
          </a:xfrm>
          <a:prstGeom prst="straightConnector1">
            <a:avLst/>
          </a:prstGeom>
          <a:ln w="38100">
            <a:solidFill>
              <a:srgbClr val="00777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7">
            <a:extLst>
              <a:ext uri="{FF2B5EF4-FFF2-40B4-BE49-F238E27FC236}">
                <a16:creationId xmlns:a16="http://schemas.microsoft.com/office/drawing/2014/main" id="{322E2955-5E0E-4231-A17C-F2E2C54276BE}"/>
              </a:ext>
            </a:extLst>
          </p:cNvPr>
          <p:cNvSpPr txBox="1"/>
          <p:nvPr/>
        </p:nvSpPr>
        <p:spPr>
          <a:xfrm>
            <a:off x="9489508" y="4065315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Driver</a:t>
            </a:r>
          </a:p>
        </p:txBody>
      </p:sp>
    </p:spTree>
    <p:extLst>
      <p:ext uri="{BB962C8B-B14F-4D97-AF65-F5344CB8AC3E}">
        <p14:creationId xmlns:p14="http://schemas.microsoft.com/office/powerpoint/2010/main" val="4189876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C12ECA9-F5EE-4B5E-B13C-F34DBA2A1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561" y="1431370"/>
            <a:ext cx="9313818" cy="25337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Driving </a:t>
            </a:r>
            <a:r>
              <a:rPr lang="en-US" dirty="0" err="1">
                <a:cs typeface="Calibri"/>
              </a:rPr>
              <a:t>wakefields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 I Morales Guzmán | J Pucek | AWAKE | IMPRS Seminar</a:t>
            </a:r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6</a:t>
            </a:fld>
            <a:endParaRPr lang="x-non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188D92-6485-4206-B062-055CCA1EA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00186"/>
            <a:ext cx="10515600" cy="4351338"/>
          </a:xfrm>
        </p:spPr>
        <p:txBody>
          <a:bodyPr/>
          <a:lstStyle/>
          <a:p>
            <a:r>
              <a:rPr lang="en-US" dirty="0"/>
              <a:t>Effectively?</a:t>
            </a:r>
            <a:endParaRPr lang="en-00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A4C1D1D-DD4E-4130-8C07-75767679419C}"/>
                  </a:ext>
                </a:extLst>
              </p:cNvPr>
              <p:cNvSpPr txBox="1"/>
              <p:nvPr/>
            </p:nvSpPr>
            <p:spPr>
              <a:xfrm>
                <a:off x="3187338" y="1174060"/>
                <a:ext cx="4892040" cy="6837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00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</a:rPr>
                        <m:t>ξ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</m:t>
                      </m:r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ξ</m:t>
                              </m:r>
                            </m:e>
                            <m:sup/>
                          </m:sSup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𝑝𝑒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ξ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  <m:t>ξ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001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A4C1D1D-DD4E-4130-8C07-7576767941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7338" y="1174060"/>
                <a:ext cx="4892040" cy="6837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001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F36A3F8-29DE-4951-8BF9-5A3A221A553F}"/>
              </a:ext>
            </a:extLst>
          </p:cNvPr>
          <p:cNvCxnSpPr/>
          <p:nvPr/>
        </p:nvCxnSpPr>
        <p:spPr>
          <a:xfrm>
            <a:off x="2293076" y="4572315"/>
            <a:ext cx="125403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C496D2C-D88A-4CEF-B5EC-C042C66DDBE0}"/>
              </a:ext>
            </a:extLst>
          </p:cNvPr>
          <p:cNvSpPr txBox="1"/>
          <p:nvPr/>
        </p:nvSpPr>
        <p:spPr>
          <a:xfrm>
            <a:off x="3609781" y="4388418"/>
            <a:ext cx="68653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Driver longer than half of the period cannot drive </a:t>
            </a:r>
            <a:r>
              <a:rPr lang="en-US" dirty="0" err="1"/>
              <a:t>wakefields</a:t>
            </a:r>
            <a:r>
              <a:rPr lang="en-US" dirty="0"/>
              <a:t> effectively</a:t>
            </a:r>
          </a:p>
          <a:p>
            <a:r>
              <a:rPr lang="en-US" dirty="0"/>
              <a:t>+</a:t>
            </a:r>
          </a:p>
          <a:p>
            <a:r>
              <a:rPr lang="en-US" dirty="0"/>
              <a:t>Maximum sustainable </a:t>
            </a:r>
            <a:r>
              <a:rPr lang="en-US" dirty="0" err="1"/>
              <a:t>wakefield</a:t>
            </a:r>
            <a:r>
              <a:rPr lang="en-US" dirty="0"/>
              <a:t> amplitude:</a:t>
            </a:r>
            <a:endParaRPr lang="en-00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700C0A-A73B-4D02-B8D9-7069DA85F5A4}"/>
              </a:ext>
            </a:extLst>
          </p:cNvPr>
          <p:cNvSpPr txBox="1"/>
          <p:nvPr/>
        </p:nvSpPr>
        <p:spPr>
          <a:xfrm>
            <a:off x="9224488" y="3871643"/>
            <a:ext cx="16306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Made by John Farmer</a:t>
            </a:r>
            <a:endParaRPr lang="en-001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84BD773-8F85-47B5-ACD1-D732C064E42C}"/>
                  </a:ext>
                </a:extLst>
              </p:cNvPr>
              <p:cNvSpPr txBox="1"/>
              <p:nvPr/>
            </p:nvSpPr>
            <p:spPr>
              <a:xfrm>
                <a:off x="6543674" y="5226946"/>
                <a:ext cx="3931447" cy="750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𝑤𝑏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𝑝𝑒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b="0" i="1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𝑝𝑒</m:t>
                            </m:r>
                          </m:sub>
                        </m:sSub>
                      </m:den>
                    </m:f>
                    <m:r>
                      <a:rPr lang="el-G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l-GR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l-GR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en-001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84BD773-8F85-47B5-ACD1-D732C064E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3674" y="5226946"/>
                <a:ext cx="3931447" cy="75052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001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2924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0CD60-7B36-4260-9990-525ED260A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Driving </a:t>
            </a:r>
            <a:r>
              <a:rPr lang="en-US" dirty="0" err="1"/>
              <a:t>wakefields</a:t>
            </a:r>
            <a:endParaRPr lang="en-00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BF67F-ACBE-4901-B9A4-165B06B7E6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highest energies in one stage</a:t>
            </a:r>
            <a:endParaRPr lang="en-00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D35F45-4F42-4C5F-9EB4-5592E3F52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 I Morales Guzmán | J Pucek | AWAKE | IMPRS Seminar</a:t>
            </a:r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4EA3D6-FDFC-4396-9AE0-67255E239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7</a:t>
            </a:fld>
            <a:endParaRPr lang="x-none"/>
          </a:p>
        </p:txBody>
      </p:sp>
      <p:graphicFrame>
        <p:nvGraphicFramePr>
          <p:cNvPr id="6" name="Table 12">
            <a:extLst>
              <a:ext uri="{FF2B5EF4-FFF2-40B4-BE49-F238E27FC236}">
                <a16:creationId xmlns:a16="http://schemas.microsoft.com/office/drawing/2014/main" id="{D3DD90C4-1758-4E8F-AC28-03C916681D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471828"/>
              </p:ext>
            </p:extLst>
          </p:nvPr>
        </p:nvGraphicFramePr>
        <p:xfrm>
          <a:off x="5616864" y="2915496"/>
          <a:ext cx="4479636" cy="132556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239818">
                  <a:extLst>
                    <a:ext uri="{9D8B030D-6E8A-4147-A177-3AD203B41FA5}">
                      <a16:colId xmlns:a16="http://schemas.microsoft.com/office/drawing/2014/main" val="3303497708"/>
                    </a:ext>
                  </a:extLst>
                </a:gridCol>
                <a:gridCol w="2239818">
                  <a:extLst>
                    <a:ext uri="{9D8B030D-6E8A-4147-A177-3AD203B41FA5}">
                      <a16:colId xmlns:a16="http://schemas.microsoft.com/office/drawing/2014/main" val="805817981"/>
                    </a:ext>
                  </a:extLst>
                </a:gridCol>
              </a:tblGrid>
              <a:tr h="441854">
                <a:tc>
                  <a:txBody>
                    <a:bodyPr/>
                    <a:lstStyle/>
                    <a:p>
                      <a:r>
                        <a:rPr lang="en-US" b="0" dirty="0"/>
                        <a:t>Laser pulse</a:t>
                      </a:r>
                      <a:endParaRPr lang="en-001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001" dirty="0"/>
                        <a:t>≈</a:t>
                      </a:r>
                      <a:r>
                        <a:rPr lang="en-US" dirty="0"/>
                        <a:t> </a:t>
                      </a:r>
                      <a:r>
                        <a:rPr lang="en-US" b="0" dirty="0"/>
                        <a:t>10s J, &lt; 100 fs</a:t>
                      </a:r>
                      <a:endParaRPr lang="en-00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8638656"/>
                  </a:ext>
                </a:extLst>
              </a:tr>
              <a:tr h="441854">
                <a:tc>
                  <a:txBody>
                    <a:bodyPr/>
                    <a:lstStyle/>
                    <a:p>
                      <a:r>
                        <a:rPr lang="en-US" dirty="0"/>
                        <a:t>Electron bunch</a:t>
                      </a:r>
                      <a:endParaRPr lang="en-00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001" dirty="0"/>
                        <a:t>≈</a:t>
                      </a:r>
                      <a:r>
                        <a:rPr lang="en-US" dirty="0"/>
                        <a:t> 10s J, &lt; 1 </a:t>
                      </a:r>
                      <a:r>
                        <a:rPr lang="en-US" dirty="0" err="1"/>
                        <a:t>ps</a:t>
                      </a:r>
                      <a:endParaRPr lang="en-00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5681217"/>
                  </a:ext>
                </a:extLst>
              </a:tr>
              <a:tr h="441854">
                <a:tc>
                  <a:txBody>
                    <a:bodyPr/>
                    <a:lstStyle/>
                    <a:p>
                      <a:r>
                        <a:rPr lang="en-US" dirty="0"/>
                        <a:t>Proton bunch</a:t>
                      </a:r>
                      <a:endParaRPr lang="en-00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001" dirty="0"/>
                        <a:t>≈</a:t>
                      </a:r>
                      <a:r>
                        <a:rPr lang="en-US" dirty="0"/>
                        <a:t> 10s kJ, </a:t>
                      </a:r>
                      <a:r>
                        <a:rPr lang="en-001" dirty="0"/>
                        <a:t>≈</a:t>
                      </a:r>
                      <a:r>
                        <a:rPr lang="en-US" dirty="0"/>
                        <a:t> 1 ns</a:t>
                      </a:r>
                      <a:endParaRPr lang="en-00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600285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1F93FFE-E7FC-44D0-88D2-F40CFFF0C481}"/>
              </a:ext>
            </a:extLst>
          </p:cNvPr>
          <p:cNvSpPr txBox="1"/>
          <p:nvPr/>
        </p:nvSpPr>
        <p:spPr>
          <a:xfrm>
            <a:off x="5762336" y="2546164"/>
            <a:ext cx="1901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Energy carried by:</a:t>
            </a:r>
            <a:endParaRPr lang="en-001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735D6C-4E09-4CB9-B5A5-D44A8C680A37}"/>
              </a:ext>
            </a:extLst>
          </p:cNvPr>
          <p:cNvSpPr txBox="1"/>
          <p:nvPr/>
        </p:nvSpPr>
        <p:spPr>
          <a:xfrm>
            <a:off x="6405660" y="4415261"/>
            <a:ext cx="142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Reminder - </a:t>
            </a:r>
            <a:endParaRPr lang="en-00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EF4F4AE-0865-432D-88E9-380F34777082}"/>
                  </a:ext>
                </a:extLst>
              </p:cNvPr>
              <p:cNvSpPr/>
              <p:nvPr/>
            </p:nvSpPr>
            <p:spPr>
              <a:xfrm>
                <a:off x="7939031" y="4269415"/>
                <a:ext cx="1047851" cy="6580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𝑤𝑏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001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EF4F4AE-0865-432D-88E9-380F347770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9031" y="4269415"/>
                <a:ext cx="1047851" cy="6580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001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257C817-7197-4C44-9D9E-7A2C3CA50FE2}"/>
              </a:ext>
            </a:extLst>
          </p:cNvPr>
          <p:cNvCxnSpPr>
            <a:cxnSpLocks/>
          </p:cNvCxnSpPr>
          <p:nvPr/>
        </p:nvCxnSpPr>
        <p:spPr>
          <a:xfrm flipH="1">
            <a:off x="4252970" y="3349746"/>
            <a:ext cx="1016785" cy="634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Left Brace 12">
            <a:extLst>
              <a:ext uri="{FF2B5EF4-FFF2-40B4-BE49-F238E27FC236}">
                <a16:creationId xmlns:a16="http://schemas.microsoft.com/office/drawing/2014/main" id="{1FA87D88-F926-4DD3-8435-F7BC594D1893}"/>
              </a:ext>
            </a:extLst>
          </p:cNvPr>
          <p:cNvSpPr/>
          <p:nvPr/>
        </p:nvSpPr>
        <p:spPr>
          <a:xfrm>
            <a:off x="5415227" y="2915496"/>
            <a:ext cx="201637" cy="868513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AAC866-4BCF-442C-8F2E-AD1F6A9B7B78}"/>
              </a:ext>
            </a:extLst>
          </p:cNvPr>
          <p:cNvSpPr txBox="1"/>
          <p:nvPr/>
        </p:nvSpPr>
        <p:spPr>
          <a:xfrm>
            <a:off x="1494971" y="3955506"/>
            <a:ext cx="3724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Short plasma stage with high gradient</a:t>
            </a:r>
            <a:endParaRPr lang="en-001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0F6136A-76C1-439A-8ADE-BBF957C94726}"/>
              </a:ext>
            </a:extLst>
          </p:cNvPr>
          <p:cNvCxnSpPr/>
          <p:nvPr/>
        </p:nvCxnSpPr>
        <p:spPr>
          <a:xfrm flipH="1">
            <a:off x="4929698" y="4084749"/>
            <a:ext cx="687166" cy="515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B4BDAC8-A1E1-492E-AD56-EDFB0E061C06}"/>
              </a:ext>
            </a:extLst>
          </p:cNvPr>
          <p:cNvSpPr txBox="1"/>
          <p:nvPr/>
        </p:nvSpPr>
        <p:spPr>
          <a:xfrm>
            <a:off x="1162050" y="4571399"/>
            <a:ext cx="4143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Very long plasma stage, but small gradient</a:t>
            </a:r>
            <a:endParaRPr lang="en-001" dirty="0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D4739CCC-50B9-44E2-8230-138892872B9E}"/>
              </a:ext>
            </a:extLst>
          </p:cNvPr>
          <p:cNvSpPr/>
          <p:nvPr/>
        </p:nvSpPr>
        <p:spPr>
          <a:xfrm>
            <a:off x="2872298" y="5058632"/>
            <a:ext cx="309052" cy="5513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5CB5BA-7882-40DE-A8C0-4CF90560B6CF}"/>
              </a:ext>
            </a:extLst>
          </p:cNvPr>
          <p:cNvSpPr txBox="1"/>
          <p:nvPr/>
        </p:nvSpPr>
        <p:spPr>
          <a:xfrm>
            <a:off x="1676400" y="5742359"/>
            <a:ext cx="316473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How to use large energy from a long proton bunch?</a:t>
            </a:r>
            <a:endParaRPr lang="en-001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28B334-63CC-44B7-88C0-DB9EB21B0241}"/>
              </a:ext>
            </a:extLst>
          </p:cNvPr>
          <p:cNvSpPr txBox="1"/>
          <p:nvPr/>
        </p:nvSpPr>
        <p:spPr>
          <a:xfrm>
            <a:off x="5405462" y="1680871"/>
            <a:ext cx="53149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Plasma does not provide energy, the drive bunch does </a:t>
            </a:r>
          </a:p>
          <a:p>
            <a:r>
              <a:rPr lang="en-US" dirty="0"/>
              <a:t>=&gt; </a:t>
            </a:r>
            <a:r>
              <a:rPr lang="en-US" b="1" dirty="0"/>
              <a:t>Energy gained by witness ≤ Energy lost by driver</a:t>
            </a:r>
          </a:p>
          <a:p>
            <a:endParaRPr lang="en-001" dirty="0"/>
          </a:p>
        </p:txBody>
      </p:sp>
    </p:spTree>
    <p:extLst>
      <p:ext uri="{BB962C8B-B14F-4D97-AF65-F5344CB8AC3E}">
        <p14:creationId xmlns:p14="http://schemas.microsoft.com/office/powerpoint/2010/main" val="2541301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343CBCD-20D9-4B01-BB39-050BB66E9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Simulations</a:t>
            </a:r>
            <a:endParaRPr lang="en-D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F9D67D-C8AC-4748-8604-3F1455AF23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Solve Newton equations of motion and Maxwell </a:t>
            </a:r>
            <a:r>
              <a:rPr lang="en-GB"/>
              <a:t>equations numerically </a:t>
            </a:r>
            <a:r>
              <a:rPr lang="en-GB" dirty="0"/>
              <a:t>to describe the plasma processes.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D0ACE5-90F8-48E9-9111-72F6EF66E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 I Morales Guzmán | J Pucek | AWAKE | IMPRS Seminar</a:t>
            </a:r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AE204-5787-4505-96B4-A6B844FDD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74175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3648C-4DEF-489D-9CF4-D98513BCD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Particle-in-cell (PIC) simulations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D6E22A-3FA2-4B62-8E4F-60E983BB0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 I Morales Guzmán | J Pucek | AWAKE | IMPRS Seminar</a:t>
            </a:r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3C16B1-664E-43EF-A3F3-5DD773016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A922-28AE-46D3-B41A-D5688C0ADA04}" type="slidenum">
              <a:rPr lang="x-none" smtClean="0"/>
              <a:pPr/>
              <a:t>9</a:t>
            </a:fld>
            <a:endParaRPr lang="x-none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8583F4B-2F84-4ACD-9D61-91E9C47729B6}"/>
              </a:ext>
            </a:extLst>
          </p:cNvPr>
          <p:cNvGrpSpPr/>
          <p:nvPr/>
        </p:nvGrpSpPr>
        <p:grpSpPr>
          <a:xfrm>
            <a:off x="5363630" y="1754791"/>
            <a:ext cx="6324599" cy="3348415"/>
            <a:chOff x="4855633" y="1168400"/>
            <a:chExt cx="7217833" cy="4809066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6" name="Diagram 5">
                  <a:extLst>
                    <a:ext uri="{FF2B5EF4-FFF2-40B4-BE49-F238E27FC236}">
                      <a16:creationId xmlns:a16="http://schemas.microsoft.com/office/drawing/2014/main" id="{37A193D1-9400-4AB5-A764-81FD5EA462FC}"/>
                    </a:ext>
                  </a:extLst>
                </p:cNvPr>
                <p:cNvGraphicFramePr/>
                <p:nvPr/>
              </p:nvGraphicFramePr>
              <p:xfrm>
                <a:off x="4855633" y="1168400"/>
                <a:ext cx="7217833" cy="4809066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2" r:lo="rId3" r:qs="rId4" r:cs="rId5"/>
                </a:graphicData>
              </a:graphic>
            </p:graphicFrame>
          </mc:Choice>
          <mc:Fallback xmlns="">
            <p:graphicFrame>
              <p:nvGraphicFramePr>
                <p:cNvPr id="6" name="Diagram 5">
                  <a:extLst>
                    <a:ext uri="{FF2B5EF4-FFF2-40B4-BE49-F238E27FC236}">
                      <a16:creationId xmlns:a16="http://schemas.microsoft.com/office/drawing/2014/main" id="{37A193D1-9400-4AB5-A764-81FD5EA462FC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1788282695"/>
                    </p:ext>
                  </p:extLst>
                </p:nvPr>
              </p:nvGraphicFramePr>
              <p:xfrm>
                <a:off x="4855633" y="1168400"/>
                <a:ext cx="7217833" cy="4809066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7" r:lo="rId8" r:qs="rId9" r:cs="rId10"/>
                </a:graphicData>
              </a:graphic>
            </p:graphicFrame>
          </mc:Fallback>
        </mc:AlternateContent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E28D654-BA51-43A7-BC91-B94DD342344D}"/>
                </a:ext>
              </a:extLst>
            </p:cNvPr>
            <p:cNvGrpSpPr/>
            <p:nvPr/>
          </p:nvGrpSpPr>
          <p:grpSpPr>
            <a:xfrm>
              <a:off x="8229569" y="3311882"/>
              <a:ext cx="623164" cy="642771"/>
              <a:chOff x="5372069" y="3468516"/>
              <a:chExt cx="623164" cy="642771"/>
            </a:xfrm>
          </p:grpSpPr>
          <p:sp>
            <p:nvSpPr>
              <p:cNvPr id="7" name="Arrow: Curved Up 6">
                <a:extLst>
                  <a:ext uri="{FF2B5EF4-FFF2-40B4-BE49-F238E27FC236}">
                    <a16:creationId xmlns:a16="http://schemas.microsoft.com/office/drawing/2014/main" id="{16A3F76A-2068-4521-A4FF-EF3E9DE67948}"/>
                  </a:ext>
                </a:extLst>
              </p:cNvPr>
              <p:cNvSpPr/>
              <p:nvPr/>
            </p:nvSpPr>
            <p:spPr>
              <a:xfrm flipH="1">
                <a:off x="5372069" y="3769824"/>
                <a:ext cx="623164" cy="341463"/>
              </a:xfrm>
              <a:prstGeom prst="curvedUpArrow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DE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C17AFE3F-4899-46FE-BFD3-B7A5B9C122F2}"/>
                      </a:ext>
                    </a:extLst>
                  </p:cNvPr>
                  <p:cNvSpPr txBox="1"/>
                  <p:nvPr/>
                </p:nvSpPr>
                <p:spPr>
                  <a:xfrm>
                    <a:off x="5495291" y="3468516"/>
                    <a:ext cx="427567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GB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en-DE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C17AFE3F-4899-46FE-BFD3-B7A5B9C122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95291" y="3468516"/>
                    <a:ext cx="427567" cy="369332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1475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ADC94A2-B0CB-483A-B2D8-09C8ABCAA0B3}"/>
                  </a:ext>
                </a:extLst>
              </p:cNvPr>
              <p:cNvSpPr txBox="1"/>
              <p:nvPr/>
            </p:nvSpPr>
            <p:spPr>
              <a:xfrm>
                <a:off x="7398825" y="5168667"/>
                <a:ext cx="2151165" cy="5737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num>
                        <m:den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𝒋</m:t>
                      </m:r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DE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ADC94A2-B0CB-483A-B2D8-09C8ABCAA0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8825" y="5168667"/>
                <a:ext cx="2151165" cy="57374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17A78C-F54F-4177-AA13-C9263F299499}"/>
                  </a:ext>
                </a:extLst>
              </p:cNvPr>
              <p:cNvSpPr txBox="1"/>
              <p:nvPr/>
            </p:nvSpPr>
            <p:spPr>
              <a:xfrm>
                <a:off x="7012947" y="5694554"/>
                <a:ext cx="1378583" cy="5266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𝑩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i="1">
                          <a:latin typeface="Cambria Math" panose="02040503050406030204" pitchFamily="18" charset="0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en-GB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b="1" i="1">
                          <a:latin typeface="Cambria Math" panose="02040503050406030204" pitchFamily="18" charset="0"/>
                        </a:rPr>
                        <m:t>𝑬</m:t>
                      </m:r>
                    </m:oMath>
                  </m:oMathPara>
                </a14:m>
                <a:endParaRPr lang="en-DE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17A78C-F54F-4177-AA13-C9263F2994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2947" y="5694554"/>
                <a:ext cx="1378583" cy="52668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D56C337-D5D4-41D7-BE18-58833F1236E7}"/>
                  </a:ext>
                </a:extLst>
              </p:cNvPr>
              <p:cNvSpPr txBox="1"/>
              <p:nvPr/>
            </p:nvSpPr>
            <p:spPr>
              <a:xfrm>
                <a:off x="7398825" y="1082195"/>
                <a:ext cx="2423549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d>
                    </m:oMath>
                  </m:oMathPara>
                </a14:m>
                <a:endParaRPr lang="en-DE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D56C337-D5D4-41D7-BE18-58833F123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8825" y="1082195"/>
                <a:ext cx="2423549" cy="62235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0B6176E-CC76-4081-A674-4F0EE5378E3C}"/>
                  </a:ext>
                </a:extLst>
              </p:cNvPr>
              <p:cNvSpPr txBox="1"/>
              <p:nvPr/>
            </p:nvSpPr>
            <p:spPr>
              <a:xfrm>
                <a:off x="5181601" y="3269468"/>
                <a:ext cx="1355243" cy="3190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0B6176E-CC76-4081-A674-4F0EE5378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1" y="3269468"/>
                <a:ext cx="1355243" cy="319062"/>
              </a:xfrm>
              <a:prstGeom prst="rect">
                <a:avLst/>
              </a:prstGeom>
              <a:blipFill>
                <a:blip r:embed="rId15"/>
                <a:stretch>
                  <a:fillRect r="-1351" b="-2264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69721AB-8929-4CE8-A1C7-8B61329A01F6}"/>
                  </a:ext>
                </a:extLst>
              </p:cNvPr>
              <p:cNvSpPr txBox="1"/>
              <p:nvPr/>
            </p:nvSpPr>
            <p:spPr>
              <a:xfrm>
                <a:off x="8971818" y="1933232"/>
                <a:ext cx="164676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69721AB-8929-4CE8-A1C7-8B61329A01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1818" y="1933232"/>
                <a:ext cx="1646767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A2AB8AF-2FC8-4EE9-BA8E-1F744040EF60}"/>
                  </a:ext>
                </a:extLst>
              </p:cNvPr>
              <p:cNvSpPr txBox="1"/>
              <p:nvPr/>
            </p:nvSpPr>
            <p:spPr>
              <a:xfrm>
                <a:off x="10581760" y="3269468"/>
                <a:ext cx="1563570" cy="3190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𝒋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A2AB8AF-2FC8-4EE9-BA8E-1F744040E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1760" y="3269468"/>
                <a:ext cx="1563570" cy="319062"/>
              </a:xfrm>
              <a:prstGeom prst="rect">
                <a:avLst/>
              </a:prstGeom>
              <a:blipFill>
                <a:blip r:embed="rId17"/>
                <a:stretch>
                  <a:fillRect r="-1172" b="-2264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5A9EE55-DE7C-4034-947D-291DAD771662}"/>
                  </a:ext>
                </a:extLst>
              </p:cNvPr>
              <p:cNvSpPr txBox="1"/>
              <p:nvPr/>
            </p:nvSpPr>
            <p:spPr>
              <a:xfrm>
                <a:off x="6324903" y="4647234"/>
                <a:ext cx="1585627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1" i="1">
                                      <a:latin typeface="Cambria Math" panose="02040503050406030204" pitchFamily="18" charset="0"/>
                                    </a:rPr>
                                    <m:t>𝝆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b="1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1" i="1"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5A9EE55-DE7C-4034-947D-291DAD7716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903" y="4647234"/>
                <a:ext cx="1585627" cy="299313"/>
              </a:xfrm>
              <a:prstGeom prst="rect">
                <a:avLst/>
              </a:prstGeom>
              <a:blipFill>
                <a:blip r:embed="rId18"/>
                <a:stretch>
                  <a:fillRect r="-2308" b="-2653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F70E793-F226-4152-AD57-1F08AE158EC8}"/>
                  </a:ext>
                </a:extLst>
              </p:cNvPr>
              <p:cNvSpPr txBox="1"/>
              <p:nvPr/>
            </p:nvSpPr>
            <p:spPr>
              <a:xfrm>
                <a:off x="8950592" y="5742414"/>
                <a:ext cx="1025857" cy="521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GB" b="1" i="1">
                          <a:latin typeface="Cambria Math" panose="02040503050406030204" pitchFamily="18" charset="0"/>
                        </a:rPr>
                        <m:t>𝑬</m:t>
                      </m:r>
                    </m:oMath>
                  </m:oMathPara>
                </a14:m>
                <a:endParaRPr lang="en-DE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F70E793-F226-4152-AD57-1F08AE158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0592" y="5742414"/>
                <a:ext cx="1025857" cy="52136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9" name="Group 78">
            <a:extLst>
              <a:ext uri="{FF2B5EF4-FFF2-40B4-BE49-F238E27FC236}">
                <a16:creationId xmlns:a16="http://schemas.microsoft.com/office/drawing/2014/main" id="{7FDEEFCE-6C2B-476C-AB36-6EC9F40A475E}"/>
              </a:ext>
            </a:extLst>
          </p:cNvPr>
          <p:cNvGrpSpPr/>
          <p:nvPr/>
        </p:nvGrpSpPr>
        <p:grpSpPr>
          <a:xfrm>
            <a:off x="1353481" y="1001020"/>
            <a:ext cx="2758476" cy="2988294"/>
            <a:chOff x="783167" y="2714006"/>
            <a:chExt cx="2758476" cy="2988294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A9C0B60-7473-47F5-90CA-04FA1BB66773}"/>
                </a:ext>
              </a:extLst>
            </p:cNvPr>
            <p:cNvCxnSpPr>
              <a:cxnSpLocks/>
            </p:cNvCxnSpPr>
            <p:nvPr/>
          </p:nvCxnSpPr>
          <p:spPr>
            <a:xfrm>
              <a:off x="969433" y="3068729"/>
              <a:ext cx="0" cy="2633571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B12C4D9-6B39-466E-BA8B-812C1A188932}"/>
                </a:ext>
              </a:extLst>
            </p:cNvPr>
            <p:cNvCxnSpPr>
              <a:cxnSpLocks/>
            </p:cNvCxnSpPr>
            <p:nvPr/>
          </p:nvCxnSpPr>
          <p:spPr>
            <a:xfrm>
              <a:off x="1748468" y="3016852"/>
              <a:ext cx="0" cy="2663095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C5E7B61-7A77-4280-8E65-3322D5C21E1A}"/>
                </a:ext>
              </a:extLst>
            </p:cNvPr>
            <p:cNvCxnSpPr>
              <a:cxnSpLocks/>
            </p:cNvCxnSpPr>
            <p:nvPr/>
          </p:nvCxnSpPr>
          <p:spPr>
            <a:xfrm>
              <a:off x="2527503" y="3016852"/>
              <a:ext cx="0" cy="2685447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7FDF827-D3D0-47B6-9238-F82C30EE41C3}"/>
                </a:ext>
              </a:extLst>
            </p:cNvPr>
            <p:cNvCxnSpPr>
              <a:cxnSpLocks/>
            </p:cNvCxnSpPr>
            <p:nvPr/>
          </p:nvCxnSpPr>
          <p:spPr>
            <a:xfrm>
              <a:off x="3297969" y="3016852"/>
              <a:ext cx="0" cy="2685446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95219BB-6FF1-4772-BC5B-8BC02F7CF7C0}"/>
                </a:ext>
              </a:extLst>
            </p:cNvPr>
            <p:cNvCxnSpPr>
              <a:cxnSpLocks/>
            </p:cNvCxnSpPr>
            <p:nvPr/>
          </p:nvCxnSpPr>
          <p:spPr>
            <a:xfrm>
              <a:off x="783167" y="3155331"/>
              <a:ext cx="2692400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CDB540D-EAEB-4EB1-81FC-58CAC7B6A46F}"/>
                </a:ext>
              </a:extLst>
            </p:cNvPr>
            <p:cNvCxnSpPr>
              <a:cxnSpLocks/>
            </p:cNvCxnSpPr>
            <p:nvPr/>
          </p:nvCxnSpPr>
          <p:spPr>
            <a:xfrm>
              <a:off x="849243" y="3881851"/>
              <a:ext cx="2692400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D98F75B-5C20-4C9E-A0D0-4CDFC8E91566}"/>
                </a:ext>
              </a:extLst>
            </p:cNvPr>
            <p:cNvCxnSpPr>
              <a:cxnSpLocks/>
            </p:cNvCxnSpPr>
            <p:nvPr/>
          </p:nvCxnSpPr>
          <p:spPr>
            <a:xfrm>
              <a:off x="783167" y="4622567"/>
              <a:ext cx="2692400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ACAB219-A7BA-40F1-9992-F638FC24AE4E}"/>
                </a:ext>
              </a:extLst>
            </p:cNvPr>
            <p:cNvCxnSpPr>
              <a:cxnSpLocks/>
            </p:cNvCxnSpPr>
            <p:nvPr/>
          </p:nvCxnSpPr>
          <p:spPr>
            <a:xfrm>
              <a:off x="783167" y="5344275"/>
              <a:ext cx="2692400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C8B6F03-3F78-4D3B-BB8D-66AF8CCFBB64}"/>
                </a:ext>
              </a:extLst>
            </p:cNvPr>
            <p:cNvSpPr/>
            <p:nvPr/>
          </p:nvSpPr>
          <p:spPr>
            <a:xfrm>
              <a:off x="2479525" y="3109462"/>
              <a:ext cx="95956" cy="9707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A3C0E16-6CDB-4C69-9CE2-31CDF8AAED59}"/>
                </a:ext>
              </a:extLst>
            </p:cNvPr>
            <p:cNvSpPr/>
            <p:nvPr/>
          </p:nvSpPr>
          <p:spPr>
            <a:xfrm>
              <a:off x="2485533" y="3822697"/>
              <a:ext cx="95956" cy="9707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53B360B2-450C-490B-B785-EC095267CF96}"/>
                    </a:ext>
                  </a:extLst>
                </p:cNvPr>
                <p:cNvSpPr txBox="1"/>
                <p:nvPr/>
              </p:nvSpPr>
              <p:spPr>
                <a:xfrm>
                  <a:off x="2335615" y="3474149"/>
                  <a:ext cx="1145131" cy="41139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1" i="1" smtClean="0"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1" i="1" smtClean="0">
                                    <a:latin typeface="Cambria Math" panose="02040503050406030204" pitchFamily="18" charset="0"/>
                                  </a:rPr>
                                  <m:t>𝑬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53B360B2-450C-490B-B785-EC095267CF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5615" y="3474149"/>
                  <a:ext cx="1145131" cy="411395"/>
                </a:xfrm>
                <a:prstGeom prst="rect">
                  <a:avLst/>
                </a:prstGeom>
                <a:blipFill>
                  <a:blip r:embed="rId20"/>
                  <a:stretch>
                    <a:fillRect b="-7463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F5512FCE-6B5E-4071-A15E-6A4A265425CB}"/>
                    </a:ext>
                  </a:extLst>
                </p:cNvPr>
                <p:cNvSpPr txBox="1"/>
                <p:nvPr/>
              </p:nvSpPr>
              <p:spPr>
                <a:xfrm>
                  <a:off x="2330435" y="2714006"/>
                  <a:ext cx="1145131" cy="41139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1" i="1" smtClean="0"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1" i="1" smtClean="0">
                                    <a:latin typeface="Cambria Math" panose="02040503050406030204" pitchFamily="18" charset="0"/>
                                  </a:rPr>
                                  <m:t>𝑬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F5512FCE-6B5E-4071-A15E-6A4A265425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0435" y="2714006"/>
                  <a:ext cx="1145131" cy="411395"/>
                </a:xfrm>
                <a:prstGeom prst="rect">
                  <a:avLst/>
                </a:prstGeom>
                <a:blipFill>
                  <a:blip r:embed="rId21"/>
                  <a:stretch>
                    <a:fillRect b="-7463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6778045-2A42-4877-95B5-AFFB7CA74B75}"/>
                </a:ext>
              </a:extLst>
            </p:cNvPr>
            <p:cNvSpPr/>
            <p:nvPr/>
          </p:nvSpPr>
          <p:spPr>
            <a:xfrm>
              <a:off x="1096539" y="3440169"/>
              <a:ext cx="95956" cy="97078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B781102-8BB5-4FAD-972B-BFB0F1D7D1C1}"/>
                </a:ext>
              </a:extLst>
            </p:cNvPr>
            <p:cNvSpPr/>
            <p:nvPr/>
          </p:nvSpPr>
          <p:spPr>
            <a:xfrm>
              <a:off x="1337809" y="4145627"/>
              <a:ext cx="95956" cy="97078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44F75BE-FBC7-4304-A028-C4DBCFB5D4E0}"/>
                </a:ext>
              </a:extLst>
            </p:cNvPr>
            <p:cNvSpPr/>
            <p:nvPr/>
          </p:nvSpPr>
          <p:spPr>
            <a:xfrm>
              <a:off x="1906308" y="4460999"/>
              <a:ext cx="95956" cy="97078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C56581A-62AA-416F-A854-5AEF18572854}"/>
                </a:ext>
              </a:extLst>
            </p:cNvPr>
            <p:cNvSpPr/>
            <p:nvPr/>
          </p:nvSpPr>
          <p:spPr>
            <a:xfrm>
              <a:off x="1858330" y="4979588"/>
              <a:ext cx="95956" cy="97078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E7424EF-FBEF-429C-9FA5-280FEE09A54D}"/>
                </a:ext>
              </a:extLst>
            </p:cNvPr>
            <p:cNvSpPr/>
            <p:nvPr/>
          </p:nvSpPr>
          <p:spPr>
            <a:xfrm>
              <a:off x="2216906" y="5018145"/>
              <a:ext cx="95956" cy="97078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4050D74-829D-40D3-BA58-B1ED31E79EEA}"/>
                </a:ext>
              </a:extLst>
            </p:cNvPr>
            <p:cNvSpPr/>
            <p:nvPr/>
          </p:nvSpPr>
          <p:spPr>
            <a:xfrm>
              <a:off x="2120950" y="3526875"/>
              <a:ext cx="95956" cy="97078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696570A-BE83-4DC9-91AC-AFA4DEB07E36}"/>
                </a:ext>
              </a:extLst>
            </p:cNvPr>
            <p:cNvSpPr/>
            <p:nvPr/>
          </p:nvSpPr>
          <p:spPr>
            <a:xfrm>
              <a:off x="2248890" y="4296437"/>
              <a:ext cx="95956" cy="97078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71A81859-2065-4834-A25C-048A19AFC6C8}"/>
                </a:ext>
              </a:extLst>
            </p:cNvPr>
            <p:cNvCxnSpPr>
              <a:cxnSpLocks/>
              <a:stCxn id="54" idx="1"/>
            </p:cNvCxnSpPr>
            <p:nvPr/>
          </p:nvCxnSpPr>
          <p:spPr>
            <a:xfrm flipH="1" flipV="1">
              <a:off x="1835192" y="3148582"/>
              <a:ext cx="299810" cy="39251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060C42ED-7674-4754-BEDF-21E99777A418}"/>
                </a:ext>
              </a:extLst>
            </p:cNvPr>
            <p:cNvCxnSpPr>
              <a:cxnSpLocks/>
              <a:stCxn id="55" idx="7"/>
            </p:cNvCxnSpPr>
            <p:nvPr/>
          </p:nvCxnSpPr>
          <p:spPr>
            <a:xfrm flipV="1">
              <a:off x="2330794" y="4022250"/>
              <a:ext cx="374306" cy="28840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3BAB29C4-601C-4DD9-BF34-17BEADD7D03F}"/>
                </a:ext>
              </a:extLst>
            </p:cNvPr>
            <p:cNvCxnSpPr>
              <a:cxnSpLocks/>
              <a:stCxn id="53" idx="3"/>
            </p:cNvCxnSpPr>
            <p:nvPr/>
          </p:nvCxnSpPr>
          <p:spPr>
            <a:xfrm flipH="1">
              <a:off x="2070402" y="5101006"/>
              <a:ext cx="160556" cy="16102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5D6D7D5E-80D5-425F-9D35-66C472C4B4A5}"/>
                    </a:ext>
                  </a:extLst>
                </p:cNvPr>
                <p:cNvSpPr txBox="1"/>
                <p:nvPr/>
              </p:nvSpPr>
              <p:spPr>
                <a:xfrm>
                  <a:off x="2103761" y="3438997"/>
                  <a:ext cx="357534" cy="3916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5D6D7D5E-80D5-425F-9D35-66C472C4B4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3761" y="3438997"/>
                  <a:ext cx="357534" cy="391646"/>
                </a:xfrm>
                <a:prstGeom prst="rect">
                  <a:avLst/>
                </a:prstGeom>
                <a:blipFill>
                  <a:blip r:embed="rId22"/>
                  <a:stretch>
                    <a:fillRect r="-3448" b="-7813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BEECA47A-64A8-4C7D-B45A-631512634643}"/>
                    </a:ext>
                  </a:extLst>
                </p:cNvPr>
                <p:cNvSpPr txBox="1"/>
                <p:nvPr/>
              </p:nvSpPr>
              <p:spPr>
                <a:xfrm>
                  <a:off x="1850796" y="3068729"/>
                  <a:ext cx="350414" cy="3916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BEECA47A-64A8-4C7D-B45A-6315126346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0796" y="3068729"/>
                  <a:ext cx="350414" cy="391646"/>
                </a:xfrm>
                <a:prstGeom prst="rect">
                  <a:avLst/>
                </a:prstGeom>
                <a:blipFill>
                  <a:blip r:embed="rId23"/>
                  <a:stretch>
                    <a:fillRect r="-8621" b="-9375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0" name="Arrow: Curved Up 79">
            <a:extLst>
              <a:ext uri="{FF2B5EF4-FFF2-40B4-BE49-F238E27FC236}">
                <a16:creationId xmlns:a16="http://schemas.microsoft.com/office/drawing/2014/main" id="{7D607A32-A7C9-4AE1-B0D1-3C2218CD8F3D}"/>
              </a:ext>
            </a:extLst>
          </p:cNvPr>
          <p:cNvSpPr/>
          <p:nvPr/>
        </p:nvSpPr>
        <p:spPr>
          <a:xfrm rot="10800000" flipH="1">
            <a:off x="8337576" y="3163221"/>
            <a:ext cx="546045" cy="237751"/>
          </a:xfrm>
          <a:prstGeom prst="curvedUp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 dirty="0">
              <a:solidFill>
                <a:schemeClr val="tx1"/>
              </a:solidFill>
            </a:endParaRP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9615E0E5-D34C-407D-BFA7-F3B5D645D848}"/>
              </a:ext>
            </a:extLst>
          </p:cNvPr>
          <p:cNvSpPr txBox="1">
            <a:spLocks/>
          </p:cNvSpPr>
          <p:nvPr/>
        </p:nvSpPr>
        <p:spPr>
          <a:xfrm>
            <a:off x="784842" y="4387169"/>
            <a:ext cx="4196668" cy="181362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155C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Particles placed inside the cells</a:t>
            </a:r>
          </a:p>
          <a:p>
            <a:pPr marL="285750" indent="-285750"/>
            <a:r>
              <a:rPr lang="en-GB" dirty="0"/>
              <a:t>Density, current, and fields calculated on the grid</a:t>
            </a:r>
          </a:p>
          <a:p>
            <a:pPr marL="285750" indent="-285750"/>
            <a:r>
              <a:rPr lang="en-GB" dirty="0"/>
              <a:t>Particles pushed</a:t>
            </a:r>
            <a:endParaRPr lang="en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9EA604A-5251-4487-A2E5-521807D86BB6}"/>
              </a:ext>
            </a:extLst>
          </p:cNvPr>
          <p:cNvSpPr/>
          <p:nvPr/>
        </p:nvSpPr>
        <p:spPr>
          <a:xfrm>
            <a:off x="3055847" y="3584323"/>
            <a:ext cx="95956" cy="9707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B794F44-EADD-411B-8767-44AA0B5F8DDA}"/>
                  </a:ext>
                </a:extLst>
              </p:cNvPr>
              <p:cNvSpPr txBox="1"/>
              <p:nvPr/>
            </p:nvSpPr>
            <p:spPr>
              <a:xfrm>
                <a:off x="2905929" y="3235775"/>
                <a:ext cx="114513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1" i="1">
                                      <a:latin typeface="Cambria Math" panose="02040503050406030204" pitchFamily="18" charset="0"/>
                                    </a:rPr>
                                    <m:t>𝝆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b="1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1" i="1"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B794F44-EADD-411B-8767-44AA0B5F8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929" y="3235775"/>
                <a:ext cx="1145131" cy="369332"/>
              </a:xfrm>
              <a:prstGeom prst="rect">
                <a:avLst/>
              </a:prstGeom>
              <a:blipFill>
                <a:blip r:embed="rId2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Oval 55">
            <a:extLst>
              <a:ext uri="{FF2B5EF4-FFF2-40B4-BE49-F238E27FC236}">
                <a16:creationId xmlns:a16="http://schemas.microsoft.com/office/drawing/2014/main" id="{6DCB5267-BED3-4E8A-9F6D-49A4425348FE}"/>
              </a:ext>
            </a:extLst>
          </p:cNvPr>
          <p:cNvSpPr/>
          <p:nvPr/>
        </p:nvSpPr>
        <p:spPr>
          <a:xfrm>
            <a:off x="3065078" y="2855827"/>
            <a:ext cx="95956" cy="9707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4D4D7FC-0842-4442-86CE-3ECC3F733AD7}"/>
                  </a:ext>
                </a:extLst>
              </p:cNvPr>
              <p:cNvSpPr txBox="1"/>
              <p:nvPr/>
            </p:nvSpPr>
            <p:spPr>
              <a:xfrm>
                <a:off x="2915160" y="2507279"/>
                <a:ext cx="114513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1" i="1">
                                      <a:latin typeface="Cambria Math" panose="02040503050406030204" pitchFamily="18" charset="0"/>
                                    </a:rPr>
                                    <m:t>𝝆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b="1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1" i="1"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4D4D7FC-0842-4442-86CE-3ECC3F733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160" y="2507279"/>
                <a:ext cx="1145131" cy="369332"/>
              </a:xfrm>
              <a:prstGeom prst="rect">
                <a:avLst/>
              </a:prstGeom>
              <a:blipFill>
                <a:blip r:embed="rId25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8589475"/>
      </p:ext>
    </p:extLst>
  </p:cSld>
  <p:clrMapOvr>
    <a:masterClrMapping/>
  </p:clrMapOvr>
</p:sld>
</file>

<file path=ppt/theme/theme1.xml><?xml version="1.0" encoding="utf-8"?>
<a:theme xmlns:a="http://schemas.openxmlformats.org/drawingml/2006/main" name="Edda-AWAK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blo_ElectronInjection_Beams" id="{D5EBD347-6D1C-4BBF-8907-645D34634EAE}" vid="{F9D81FD1-7629-4B72-98B4-A3E98E8E86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AWAKE template</Template>
  <TotalTime>35</TotalTime>
  <Words>3490</Words>
  <Application>Microsoft Office PowerPoint</Application>
  <PresentationFormat>Widescreen</PresentationFormat>
  <Paragraphs>703</Paragraphs>
  <Slides>39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Cambria Math</vt:lpstr>
      <vt:lpstr>Edda-AWAKE</vt:lpstr>
      <vt:lpstr>Advanced Proton Driven Plasma Wakefield Acceleration Experiment (AWAKE)</vt:lpstr>
      <vt:lpstr>Why joint presentation?</vt:lpstr>
      <vt:lpstr>Contents</vt:lpstr>
      <vt:lpstr>Why plasma?</vt:lpstr>
      <vt:lpstr>Plasma</vt:lpstr>
      <vt:lpstr>Driving wakefields</vt:lpstr>
      <vt:lpstr>Driving wakefields</vt:lpstr>
      <vt:lpstr>Simulations</vt:lpstr>
      <vt:lpstr>Particle-in-cell (PIC) simulations</vt:lpstr>
      <vt:lpstr>Osiris at AWAKE</vt:lpstr>
      <vt:lpstr>Self-modulation</vt:lpstr>
      <vt:lpstr>Wakefields driven by a proton bunch</vt:lpstr>
      <vt:lpstr>Self-modulation (SM) process</vt:lpstr>
      <vt:lpstr>Self-modulation (SM) process</vt:lpstr>
      <vt:lpstr>SM in simulations</vt:lpstr>
      <vt:lpstr>AWAKE today</vt:lpstr>
      <vt:lpstr>PowerPoint Presentation</vt:lpstr>
      <vt:lpstr>AWAKE today</vt:lpstr>
      <vt:lpstr>AWAKE today - facility</vt:lpstr>
      <vt:lpstr>AWAKE today – streak camera</vt:lpstr>
      <vt:lpstr>AWAKE today – streak camera</vt:lpstr>
      <vt:lpstr>Self-modulation in plasmas with linear density gradients</vt:lpstr>
      <vt:lpstr>Wakefields’ amplitude</vt:lpstr>
      <vt:lpstr>Linear plasma density gradient</vt:lpstr>
      <vt:lpstr>Charge fraction of the modulated proton bunch</vt:lpstr>
      <vt:lpstr>Charge fraction evolution</vt:lpstr>
      <vt:lpstr>Dephasing middle of the bunch, g = -2 %/m</vt:lpstr>
      <vt:lpstr>Dephasing middle of the bunch, g = +0.5 %/m</vt:lpstr>
      <vt:lpstr>SMI and SSM</vt:lpstr>
      <vt:lpstr>Seeded modulation or instability?</vt:lpstr>
      <vt:lpstr>Transition from SMI to SSM</vt:lpstr>
      <vt:lpstr>Simulations conclusions</vt:lpstr>
      <vt:lpstr>Experimental conclusions</vt:lpstr>
      <vt:lpstr>Virtual visit</vt:lpstr>
      <vt:lpstr>Supporting slides</vt:lpstr>
      <vt:lpstr>Phase velocity and amplitude of the wakefields</vt:lpstr>
      <vt:lpstr>Modulation frequency in two transverse ranges</vt:lpstr>
      <vt:lpstr>Modulation frequency vs transverse distance</vt:lpstr>
      <vt:lpstr>Tracks to confirm the origin of the frequencies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Density Gradients</dc:title>
  <dc:subject/>
  <dc:creator>pmorales@mpp.mpg.de</dc:creator>
  <cp:keywords/>
  <dc:description/>
  <cp:lastModifiedBy>ge37wum</cp:lastModifiedBy>
  <cp:revision>1070</cp:revision>
  <dcterms:created xsi:type="dcterms:W3CDTF">2020-04-14T13:39:44Z</dcterms:created>
  <dcterms:modified xsi:type="dcterms:W3CDTF">2021-04-29T10:48:16Z</dcterms:modified>
  <cp:category/>
</cp:coreProperties>
</file>