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44" r:id="rId2"/>
    <p:sldId id="362" r:id="rId3"/>
    <p:sldId id="390" r:id="rId4"/>
    <p:sldId id="324" r:id="rId5"/>
    <p:sldId id="276" r:id="rId6"/>
    <p:sldId id="391" r:id="rId7"/>
    <p:sldId id="364" r:id="rId8"/>
    <p:sldId id="387" r:id="rId9"/>
    <p:sldId id="388" r:id="rId10"/>
    <p:sldId id="269" r:id="rId11"/>
    <p:sldId id="389" r:id="rId12"/>
    <p:sldId id="394" r:id="rId13"/>
    <p:sldId id="466" r:id="rId14"/>
    <p:sldId id="465" r:id="rId15"/>
    <p:sldId id="285" r:id="rId16"/>
    <p:sldId id="286" r:id="rId17"/>
    <p:sldId id="288" r:id="rId18"/>
    <p:sldId id="469" r:id="rId19"/>
    <p:sldId id="366" r:id="rId20"/>
    <p:sldId id="320" r:id="rId21"/>
    <p:sldId id="295" r:id="rId22"/>
    <p:sldId id="395" r:id="rId23"/>
    <p:sldId id="448" r:id="rId24"/>
    <p:sldId id="385" r:id="rId25"/>
    <p:sldId id="386" r:id="rId26"/>
    <p:sldId id="451" r:id="rId27"/>
    <p:sldId id="454" r:id="rId28"/>
    <p:sldId id="467" r:id="rId29"/>
    <p:sldId id="316" r:id="rId30"/>
    <p:sldId id="468" r:id="rId3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5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6B9B8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4" autoAdjust="0"/>
    <p:restoredTop sz="96203" autoAdjust="0"/>
  </p:normalViewPr>
  <p:slideViewPr>
    <p:cSldViewPr>
      <p:cViewPr varScale="1">
        <p:scale>
          <a:sx n="95" d="100"/>
          <a:sy n="95" d="100"/>
        </p:scale>
        <p:origin x="324" y="96"/>
      </p:cViewPr>
      <p:guideLst>
        <p:guide orient="horz" pos="2160"/>
        <p:guide pos="55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us Weigand" userId="25094d14b91e7a4d" providerId="LiveId" clId="{C4D12781-6B83-41E9-BFD3-4E3136D6E1B3}"/>
    <pc:docChg chg="addSld delSld modSld">
      <pc:chgData name="Markus Weigand" userId="25094d14b91e7a4d" providerId="LiveId" clId="{C4D12781-6B83-41E9-BFD3-4E3136D6E1B3}" dt="2021-09-29T19:44:50.992" v="1" actId="47"/>
      <pc:docMkLst>
        <pc:docMk/>
      </pc:docMkLst>
      <pc:sldChg chg="del">
        <pc:chgData name="Markus Weigand" userId="25094d14b91e7a4d" providerId="LiveId" clId="{C4D12781-6B83-41E9-BFD3-4E3136D6E1B3}" dt="2021-09-29T19:44:50.992" v="1" actId="47"/>
        <pc:sldMkLst>
          <pc:docMk/>
          <pc:sldMk cId="3287689203" sldId="289"/>
        </pc:sldMkLst>
      </pc:sldChg>
      <pc:sldChg chg="add">
        <pc:chgData name="Markus Weigand" userId="25094d14b91e7a4d" providerId="LiveId" clId="{C4D12781-6B83-41E9-BFD3-4E3136D6E1B3}" dt="2021-09-29T19:44:48.815" v="0"/>
        <pc:sldMkLst>
          <pc:docMk/>
          <pc:sldMk cId="881101374" sldId="46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/>
              <a:t>Publication</a:t>
            </a:r>
            <a:r>
              <a:rPr lang="en-US" baseline="0" noProof="0" dirty="0"/>
              <a:t> Hits</a:t>
            </a:r>
            <a:endParaRPr lang="en-US" noProof="0" dirty="0"/>
          </a:p>
        </c:rich>
      </c:tx>
      <c:layout>
        <c:manualLayout>
          <c:xMode val="edge"/>
          <c:yMode val="edge"/>
          <c:x val="0.27671488405936284"/>
          <c:y val="2.2282607503711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3111791155443772"/>
          <c:y val="0.16174409653457206"/>
          <c:w val="0.82859277832140954"/>
          <c:h val="0.45919541364283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Web of Knowledge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Tabelle1!$A$2:$A$11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0.01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18</c:v>
                </c:pt>
                <c:pt idx="5">
                  <c:v>27</c:v>
                </c:pt>
                <c:pt idx="6">
                  <c:v>26</c:v>
                </c:pt>
                <c:pt idx="7">
                  <c:v>55</c:v>
                </c:pt>
                <c:pt idx="8">
                  <c:v>76</c:v>
                </c:pt>
                <c:pt idx="9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40-4B89-8519-80B15BAA6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4"/>
        <c:axId val="-1872416112"/>
        <c:axId val="-1872413936"/>
      </c:barChart>
      <c:catAx>
        <c:axId val="-187241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872413936"/>
        <c:crosses val="autoZero"/>
        <c:auto val="1"/>
        <c:lblAlgn val="ctr"/>
        <c:lblOffset val="100"/>
        <c:noMultiLvlLbl val="0"/>
      </c:catAx>
      <c:valAx>
        <c:axId val="-187241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87241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507053805774247E-2"/>
          <c:y val="0.90792519685039375"/>
          <c:w val="0.46077242999912615"/>
          <c:h val="7.1869289547853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A7FDD15-E841-4DE3-91E7-E0397D1F8735}" type="datetimeFigureOut">
              <a:rPr lang="de-DE"/>
              <a:pPr>
                <a:defRPr/>
              </a:pPr>
              <a:t>29.09.2021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3BBA8AB-08B2-4FA7-AE24-50F8C92DEC2C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83743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BA8AB-08B2-4FA7-AE24-50F8C92DEC2C}" type="slidenum">
              <a:rPr lang="de-DE" altLang="en-US" smtClean="0">
                <a:solidFill>
                  <a:prstClr val="black"/>
                </a:solidFill>
              </a:rPr>
              <a:pPr/>
              <a:t>3</a:t>
            </a:fld>
            <a:endParaRPr lang="de-DE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0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2E377-4D31-4175-94FA-0C377299CF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8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Photon</a:t>
            </a:r>
            <a:r>
              <a:rPr lang="de-DE" baseline="0" dirty="0"/>
              <a:t> </a:t>
            </a:r>
            <a:r>
              <a:rPr lang="de-DE" baseline="0" dirty="0" err="1"/>
              <a:t>helicity</a:t>
            </a:r>
            <a:r>
              <a:rPr lang="de-DE" baseline="0" dirty="0"/>
              <a:t> erwähnen . &gt; </a:t>
            </a:r>
            <a:r>
              <a:rPr lang="de-DE" baseline="0" dirty="0" err="1"/>
              <a:t>erleutern</a:t>
            </a:r>
            <a:r>
              <a:rPr lang="de-DE" baseline="0" dirty="0"/>
              <a:t> </a:t>
            </a:r>
            <a:r>
              <a:rPr lang="de-DE" baseline="0" dirty="0" err="1"/>
              <a:t>extraction</a:t>
            </a:r>
            <a:r>
              <a:rPr lang="de-DE" baseline="0" dirty="0"/>
              <a:t> </a:t>
            </a:r>
            <a:r>
              <a:rPr lang="de-DE" baseline="0" dirty="0" err="1"/>
              <a:t>static</a:t>
            </a:r>
            <a:r>
              <a:rPr lang="de-DE" baseline="0" dirty="0"/>
              <a:t> </a:t>
            </a:r>
            <a:r>
              <a:rPr lang="de-DE" baseline="0" dirty="0" err="1"/>
              <a:t>contrast</a:t>
            </a:r>
            <a:endParaRPr lang="de-DE" baseline="0" dirty="0"/>
          </a:p>
          <a:p>
            <a:endParaRPr lang="de-DE" baseline="0" dirty="0"/>
          </a:p>
          <a:p>
            <a:r>
              <a:rPr lang="de-DE" baseline="0" dirty="0" err="1"/>
              <a:t>Evtl</a:t>
            </a:r>
            <a:r>
              <a:rPr lang="de-DE" baseline="0" dirty="0"/>
              <a:t> XMCD </a:t>
            </a:r>
            <a:r>
              <a:rPr lang="de-DE" baseline="0" dirty="0" err="1"/>
              <a:t>bild</a:t>
            </a:r>
            <a:r>
              <a:rPr lang="de-DE" baseline="0" dirty="0"/>
              <a:t> für </a:t>
            </a:r>
            <a:r>
              <a:rPr lang="de-DE" baseline="0" dirty="0" err="1"/>
              <a:t>domänen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864C2-673B-4443-B31E-66111C05A4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9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2E377-4D31-4175-94FA-0C377299CF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8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Erwähnen</a:t>
            </a:r>
            <a:r>
              <a:rPr lang="de-DE" baseline="0" dirty="0"/>
              <a:t> 16*8um, 20nm </a:t>
            </a:r>
            <a:r>
              <a:rPr lang="de-DE" baseline="0" dirty="0" err="1"/>
              <a:t>pixel</a:t>
            </a:r>
            <a:r>
              <a:rPr lang="de-DE" baseline="0" dirty="0"/>
              <a:t>, 5h.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864C2-673B-4443-B31E-66111C05A4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0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Fehlt</a:t>
            </a:r>
            <a:r>
              <a:rPr lang="de-DE" baseline="0" dirty="0"/>
              <a:t> die Take-</a:t>
            </a:r>
            <a:r>
              <a:rPr lang="de-DE" baseline="0" dirty="0" err="1"/>
              <a:t>home</a:t>
            </a:r>
            <a:r>
              <a:rPr lang="de-DE" baseline="0" dirty="0"/>
              <a:t> </a:t>
            </a:r>
            <a:r>
              <a:rPr lang="de-DE" baseline="0" dirty="0" err="1"/>
              <a:t>message</a:t>
            </a:r>
            <a:endParaRPr lang="de-DE" baseline="0" dirty="0"/>
          </a:p>
          <a:p>
            <a:endParaRPr lang="de-DE" baseline="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864C2-673B-4443-B31E-66111C05A4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mage_Start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9" y="0"/>
            <a:ext cx="927652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54" y="188640"/>
            <a:ext cx="2617750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44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Vortragsbenen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 descr="Wissenschaftl_Image_Thema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092964" y="2905868"/>
            <a:ext cx="6731949" cy="3213187"/>
          </a:xfrm>
        </p:spPr>
        <p:txBody>
          <a:bodyPr wrap="square">
            <a:spAutoFit/>
          </a:bodyPr>
          <a:lstStyle>
            <a:lvl1pPr marL="0" indent="0" defTabSz="595313">
              <a:lnSpc>
                <a:spcPts val="2400"/>
              </a:lnSpc>
              <a:buFontTx/>
              <a:buNone/>
              <a:tabLst/>
              <a:defRPr sz="1800" b="1" i="0" cap="none" baseline="0">
                <a:solidFill>
                  <a:schemeClr val="bg1"/>
                </a:solidFill>
              </a:defRPr>
            </a:lvl1pPr>
            <a:lvl2pPr marL="808038" indent="0" defTabSz="595313">
              <a:lnSpc>
                <a:spcPts val="2400"/>
              </a:lnSpc>
              <a:buFontTx/>
              <a:buNone/>
              <a:tabLst/>
              <a:defRPr>
                <a:solidFill>
                  <a:schemeClr val="bg1"/>
                </a:solidFill>
              </a:defRPr>
            </a:lvl2pPr>
            <a:lvl3pPr marL="808038" indent="0" defTabSz="595313">
              <a:lnSpc>
                <a:spcPts val="2400"/>
              </a:lnSpc>
              <a:buFontTx/>
              <a:buNone/>
              <a:tabLst/>
              <a:defRPr b="0">
                <a:solidFill>
                  <a:schemeClr val="bg1"/>
                </a:solidFill>
              </a:defRPr>
            </a:lvl3pPr>
            <a:lvl4pPr marL="808038" indent="0" defTabSz="595313">
              <a:lnSpc>
                <a:spcPts val="2400"/>
              </a:lnSpc>
              <a:buFontTx/>
              <a:buNone/>
              <a:tabLst/>
              <a:defRPr>
                <a:solidFill>
                  <a:schemeClr val="bg1"/>
                </a:solidFill>
              </a:defRPr>
            </a:lvl4pPr>
            <a:lvl5pPr marL="808038" indent="0" defTabSz="595313">
              <a:lnSpc>
                <a:spcPts val="2400"/>
              </a:lnSpc>
              <a:buFontTx/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Vierte Ebene</a:t>
            </a:r>
          </a:p>
          <a:p>
            <a:pPr lvl="3"/>
            <a:endParaRPr lang="de-DE" dirty="0"/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1A87F012-9CB9-4008-9FB3-AFDDBED0ACE2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6587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mit 1-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Wissenschaftl_Image_Thema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B8D5C18-5F4E-4FD8-9292-06050115238D}" type="slidenum">
              <a:rPr lang="de-DE" altLang="en-US" sz="1200" b="1">
                <a:solidFill>
                  <a:srgbClr val="00589C"/>
                </a:solidFill>
              </a:rPr>
              <a:pPr algn="r" eaLnBrk="1" hangingPunct="1"/>
              <a:t>‹Nr.›</a:t>
            </a:fld>
            <a:endParaRPr lang="de-DE" altLang="en-US" sz="1200" b="1">
              <a:solidFill>
                <a:srgbClr val="00589C"/>
              </a:solidFill>
            </a:endParaRPr>
          </a:p>
        </p:txBody>
      </p:sp>
      <p:sp>
        <p:nvSpPr>
          <p:cNvPr id="9" name="Titel 4"/>
          <p:cNvSpPr txBox="1">
            <a:spLocks/>
          </p:cNvSpPr>
          <p:nvPr userDrawn="1"/>
        </p:nvSpPr>
        <p:spPr bwMode="auto">
          <a:xfrm>
            <a:off x="914400" y="254000"/>
            <a:ext cx="82296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de-DE" sz="1400" b="1">
                <a:solidFill>
                  <a:schemeClr val="bg1"/>
                </a:solidFill>
                <a:ea typeface="+mj-ea"/>
              </a:rPr>
              <a:t>Titelmasterformat durch Klicken bearbeiten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857250" y="4857750"/>
            <a:ext cx="6643688" cy="200025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092964" y="2905868"/>
            <a:ext cx="6731949" cy="670953"/>
          </a:xfrm>
        </p:spPr>
        <p:txBody>
          <a:bodyPr wrap="square">
            <a:spAutoFit/>
          </a:bodyPr>
          <a:lstStyle>
            <a:lvl1pPr marL="0" indent="0" defTabSz="595313">
              <a:lnSpc>
                <a:spcPts val="2400"/>
              </a:lnSpc>
              <a:buFontTx/>
              <a:buNone/>
              <a:tabLst/>
              <a:defRPr sz="1800" b="1" i="0" cap="none" baseline="0">
                <a:solidFill>
                  <a:schemeClr val="bg1"/>
                </a:solidFill>
              </a:defRPr>
            </a:lvl1pPr>
            <a:lvl2pPr marL="808038" indent="0" defTabSz="595313">
              <a:lnSpc>
                <a:spcPts val="2400"/>
              </a:lnSpc>
              <a:buFontTx/>
              <a:buNone/>
              <a:tabLst/>
              <a:defRPr>
                <a:solidFill>
                  <a:schemeClr val="bg1"/>
                </a:solidFill>
              </a:defRPr>
            </a:lvl2pPr>
            <a:lvl3pPr marL="808038" indent="0" defTabSz="595313">
              <a:lnSpc>
                <a:spcPts val="2400"/>
              </a:lnSpc>
              <a:buFontTx/>
              <a:buNone/>
              <a:tabLst/>
              <a:defRPr b="0">
                <a:solidFill>
                  <a:schemeClr val="bg1"/>
                </a:solidFill>
              </a:defRPr>
            </a:lvl3pPr>
            <a:lvl4pPr marL="808038" indent="0" defTabSz="595313">
              <a:lnSpc>
                <a:spcPts val="2400"/>
              </a:lnSpc>
              <a:buFontTx/>
              <a:buNone/>
              <a:tabLst/>
              <a:defRPr>
                <a:solidFill>
                  <a:schemeClr val="bg1"/>
                </a:solidFill>
              </a:defRPr>
            </a:lvl4pPr>
            <a:lvl5pPr marL="808038" indent="0" defTabSz="595313">
              <a:lnSpc>
                <a:spcPts val="2400"/>
              </a:lnSpc>
              <a:buFontTx/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0"/>
            <a:endParaRPr lang="de-DE" dirty="0"/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6"/>
          </p:nvPr>
        </p:nvSpPr>
        <p:spPr>
          <a:xfrm>
            <a:off x="5357818" y="5000636"/>
            <a:ext cx="2000251" cy="142876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7"/>
          </p:nvPr>
        </p:nvSpPr>
        <p:spPr>
          <a:xfrm>
            <a:off x="3179525" y="5000636"/>
            <a:ext cx="2000251" cy="142876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15" name="Bildplatzhalter 9"/>
          <p:cNvSpPr>
            <a:spLocks noGrp="1"/>
          </p:cNvSpPr>
          <p:nvPr>
            <p:ph type="pic" sz="quarter" idx="18"/>
          </p:nvPr>
        </p:nvSpPr>
        <p:spPr>
          <a:xfrm>
            <a:off x="978342" y="5000636"/>
            <a:ext cx="2000251" cy="142876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F734495B-3D8C-4503-9785-D69250503662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017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oto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86375" y="2471423"/>
            <a:ext cx="3538538" cy="307777"/>
          </a:xfrm>
        </p:spPr>
        <p:txBody>
          <a:bodyPr>
            <a:spAutoFit/>
          </a:bodyPr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978866" y="5093340"/>
            <a:ext cx="5236208" cy="1071563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1800"/>
              </a:lnSpc>
              <a:buFont typeface="Arial" pitchFamily="34" charset="0"/>
              <a:buChar char="•"/>
              <a:defRPr sz="1400" b="1" cap="none">
                <a:solidFill>
                  <a:schemeClr val="tx1"/>
                </a:solidFill>
                <a:latin typeface="+mn-lt"/>
              </a:defRPr>
            </a:lvl1pPr>
            <a:lvl2pPr marL="265113" indent="-265113" defTabSz="358775">
              <a:lnSpc>
                <a:spcPts val="1800"/>
              </a:lnSpc>
              <a:buFont typeface="Arial" pitchFamily="34" charset="0"/>
              <a:buChar char="•"/>
              <a:defRPr sz="1400" b="1" cap="none">
                <a:solidFill>
                  <a:schemeClr val="tx1"/>
                </a:solidFill>
                <a:latin typeface="+mn-lt"/>
              </a:defRPr>
            </a:lvl2pPr>
            <a:lvl3pPr marL="265113" indent="-265113" defTabSz="358775">
              <a:lnSpc>
                <a:spcPts val="1800"/>
              </a:lnSpc>
              <a:buFont typeface="Arial" pitchFamily="34" charset="0"/>
              <a:buChar char="•"/>
              <a:defRPr sz="1400" b="1" cap="none">
                <a:solidFill>
                  <a:schemeClr val="tx1"/>
                </a:solidFill>
                <a:latin typeface="+mn-lt"/>
              </a:defRPr>
            </a:lvl3pPr>
            <a:lvl4pPr marL="265113" indent="-265113" defTabSz="358775">
              <a:lnSpc>
                <a:spcPts val="1800"/>
              </a:lnSpc>
              <a:buFont typeface="Arial" pitchFamily="34" charset="0"/>
              <a:buChar char="•"/>
              <a:defRPr sz="1400" b="1" cap="none">
                <a:solidFill>
                  <a:schemeClr val="tx1"/>
                </a:solidFill>
                <a:latin typeface="+mn-lt"/>
              </a:defRPr>
            </a:lvl4pPr>
            <a:lvl5pPr marL="265113" indent="-265113" defTabSz="358775">
              <a:lnSpc>
                <a:spcPts val="1800"/>
              </a:lnSpc>
              <a:buFont typeface="Arial" pitchFamily="34" charset="0"/>
              <a:buChar char="•"/>
              <a:defRPr sz="1400" b="1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72720" y="115193"/>
            <a:ext cx="5800708" cy="439718"/>
          </a:xfrm>
        </p:spPr>
        <p:txBody>
          <a:bodyPr/>
          <a:lstStyle>
            <a:lvl1pPr algn="ctr">
              <a:defRPr sz="2000"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595432BB-3C39-4A2A-8DE8-6957E0A36CEA}" type="slidenum">
              <a:rPr lang="de-DE" altLang="en-US"/>
              <a:pPr/>
              <a:t>‹Nr.›</a:t>
            </a:fld>
            <a:endParaRPr lang="de-DE" altLang="en-US"/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287" y="-81169"/>
            <a:ext cx="1619102" cy="9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2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800708" cy="439718"/>
          </a:xfrm>
        </p:spPr>
        <p:txBody>
          <a:bodyPr/>
          <a:lstStyle>
            <a:lvl1pPr algn="ctr">
              <a:defRPr sz="2000"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>
                <a:latin typeface="+mn-lt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307777"/>
          </a:xfrm>
        </p:spPr>
        <p:txBody>
          <a:bodyPr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9616410-CFC4-4FB1-862D-DD59A808B15F}" type="slidenum">
              <a:rPr lang="de-DE" altLang="en-US"/>
              <a:pPr/>
              <a:t>‹Nr.›</a:t>
            </a:fld>
            <a:endParaRPr lang="de-DE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82967"/>
            <a:ext cx="1619102" cy="9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12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F8654-38F6-475E-82AB-57A20BD8E7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76814"/>
            <a:ext cx="1619102" cy="9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98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/>
          <p:cNvSpPr/>
          <p:nvPr userDrawn="1"/>
        </p:nvSpPr>
        <p:spPr>
          <a:xfrm>
            <a:off x="0" y="1"/>
            <a:ext cx="9144000" cy="993984"/>
          </a:xfrm>
          <a:prstGeom prst="rect">
            <a:avLst/>
          </a:prstGeom>
          <a:solidFill>
            <a:srgbClr val="DD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20.1.2016</a:t>
            </a:r>
            <a:endParaRPr lang="en-US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Berkeley | LBNL Seminar</a:t>
            </a:r>
            <a:endParaRPr lang="en-US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A202192-46A3-4A82-B79D-67832DE3F7C2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67" name="Rechteck 66"/>
          <p:cNvSpPr/>
          <p:nvPr userDrawn="1"/>
        </p:nvSpPr>
        <p:spPr>
          <a:xfrm rot="10800000" flipH="1">
            <a:off x="0" y="977129"/>
            <a:ext cx="9180512" cy="14400"/>
          </a:xfrm>
          <a:prstGeom prst="rect">
            <a:avLst/>
          </a:prstGeom>
          <a:gradFill>
            <a:gsLst>
              <a:gs pos="100000">
                <a:srgbClr val="116656">
                  <a:alpha val="20000"/>
                </a:srgbClr>
              </a:gs>
              <a:gs pos="0">
                <a:srgbClr val="116656">
                  <a:alpha val="20000"/>
                </a:srgbClr>
              </a:gs>
              <a:gs pos="46000">
                <a:srgbClr val="116656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uppieren 67"/>
          <p:cNvGrpSpPr/>
          <p:nvPr userDrawn="1"/>
        </p:nvGrpSpPr>
        <p:grpSpPr>
          <a:xfrm>
            <a:off x="-675677" y="-27384"/>
            <a:ext cx="9157533" cy="960795"/>
            <a:chOff x="-665794" y="1709395"/>
            <a:chExt cx="8611802" cy="960795"/>
          </a:xfrm>
        </p:grpSpPr>
        <p:sp>
          <p:nvSpPr>
            <p:cNvPr id="69" name="Freihandform 68"/>
            <p:cNvSpPr/>
            <p:nvPr userDrawn="1"/>
          </p:nvSpPr>
          <p:spPr>
            <a:xfrm>
              <a:off x="-665794" y="1949899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ihandform 69"/>
            <p:cNvSpPr/>
            <p:nvPr userDrawn="1"/>
          </p:nvSpPr>
          <p:spPr>
            <a:xfrm>
              <a:off x="-593786" y="1919836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ihandform 70"/>
            <p:cNvSpPr/>
            <p:nvPr userDrawn="1"/>
          </p:nvSpPr>
          <p:spPr>
            <a:xfrm>
              <a:off x="-521778" y="1889773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ihandform 71"/>
            <p:cNvSpPr/>
            <p:nvPr userDrawn="1"/>
          </p:nvSpPr>
          <p:spPr>
            <a:xfrm>
              <a:off x="-449770" y="1859710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ihandform 72"/>
            <p:cNvSpPr/>
            <p:nvPr userDrawn="1"/>
          </p:nvSpPr>
          <p:spPr>
            <a:xfrm>
              <a:off x="-377762" y="1829647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ihandform 73"/>
            <p:cNvSpPr/>
            <p:nvPr userDrawn="1"/>
          </p:nvSpPr>
          <p:spPr>
            <a:xfrm>
              <a:off x="-305754" y="1799584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ihandform 74"/>
            <p:cNvSpPr/>
            <p:nvPr userDrawn="1"/>
          </p:nvSpPr>
          <p:spPr>
            <a:xfrm>
              <a:off x="-233746" y="1769521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ihandform 75"/>
            <p:cNvSpPr/>
            <p:nvPr userDrawn="1"/>
          </p:nvSpPr>
          <p:spPr>
            <a:xfrm>
              <a:off x="-161738" y="1739458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ihandform 76"/>
            <p:cNvSpPr/>
            <p:nvPr userDrawn="1"/>
          </p:nvSpPr>
          <p:spPr>
            <a:xfrm>
              <a:off x="-89730" y="1709395"/>
              <a:ext cx="8035738" cy="720291"/>
            </a:xfrm>
            <a:custGeom>
              <a:avLst/>
              <a:gdLst>
                <a:gd name="connsiteX0" fmla="*/ 0 w 9848675"/>
                <a:gd name="connsiteY0" fmla="*/ 0 h 1101386"/>
                <a:gd name="connsiteX1" fmla="*/ 3800213 w 9848675"/>
                <a:gd name="connsiteY1" fmla="*/ 1098958 h 1101386"/>
                <a:gd name="connsiteX2" fmla="*/ 7466202 w 9848675"/>
                <a:gd name="connsiteY2" fmla="*/ 310393 h 1101386"/>
                <a:gd name="connsiteX3" fmla="*/ 9848675 w 9848675"/>
                <a:gd name="connsiteY3" fmla="*/ 805343 h 11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8675" h="1101386">
                  <a:moveTo>
                    <a:pt x="0" y="0"/>
                  </a:moveTo>
                  <a:cubicBezTo>
                    <a:pt x="1277923" y="523613"/>
                    <a:pt x="2555846" y="1047226"/>
                    <a:pt x="3800213" y="1098958"/>
                  </a:cubicBezTo>
                  <a:cubicBezTo>
                    <a:pt x="5044580" y="1150690"/>
                    <a:pt x="6458125" y="359329"/>
                    <a:pt x="7466202" y="310393"/>
                  </a:cubicBezTo>
                  <a:cubicBezTo>
                    <a:pt x="8474279" y="261457"/>
                    <a:pt x="9161477" y="533400"/>
                    <a:pt x="9848675" y="805343"/>
                  </a:cubicBezTo>
                </a:path>
              </a:pathLst>
            </a:custGeom>
            <a:noFill/>
            <a:ln>
              <a:gradFill flip="none" rotWithShape="1">
                <a:gsLst>
                  <a:gs pos="0">
                    <a:srgbClr val="116656">
                      <a:alpha val="27000"/>
                    </a:srgbClr>
                  </a:gs>
                  <a:gs pos="95000">
                    <a:srgbClr val="DDDED6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Picture 6" descr="D:\Vorträge_Poster\Bilder\Logo\Minerv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6584"/>
            <a:ext cx="936104" cy="9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D:\Veröffentlichung\abteilung_logo.gif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26"/>
            <a:ext cx="956072" cy="9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hteck 93"/>
          <p:cNvSpPr/>
          <p:nvPr userDrawn="1"/>
        </p:nvSpPr>
        <p:spPr>
          <a:xfrm rot="10800000" flipH="1">
            <a:off x="0" y="6446211"/>
            <a:ext cx="9180512" cy="36000"/>
          </a:xfrm>
          <a:prstGeom prst="rect">
            <a:avLst/>
          </a:prstGeom>
          <a:gradFill>
            <a:gsLst>
              <a:gs pos="100000">
                <a:srgbClr val="116656">
                  <a:alpha val="20000"/>
                </a:srgbClr>
              </a:gs>
              <a:gs pos="0">
                <a:srgbClr val="116656">
                  <a:alpha val="20000"/>
                </a:srgbClr>
              </a:gs>
              <a:gs pos="46000">
                <a:srgbClr val="116656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Titel 2047"/>
          <p:cNvSpPr>
            <a:spLocks noGrp="1"/>
          </p:cNvSpPr>
          <p:nvPr>
            <p:ph type="title"/>
          </p:nvPr>
        </p:nvSpPr>
        <p:spPr>
          <a:xfrm>
            <a:off x="1259632" y="0"/>
            <a:ext cx="6632528" cy="993985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de-DE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6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F8654-38F6-475E-82AB-57A20BD8E7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76814"/>
            <a:ext cx="1619102" cy="9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800708" cy="439718"/>
          </a:xfrm>
        </p:spPr>
        <p:txBody>
          <a:bodyPr/>
          <a:lstStyle>
            <a:lvl1pPr algn="ctr">
              <a:defRPr sz="2000"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990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7" descr="Wissenschaftl_Image_Kopf.bmp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914400" y="254000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9250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589C"/>
                </a:solidFill>
              </a:defRPr>
            </a:lvl1pPr>
          </a:lstStyle>
          <a:p>
            <a:fld id="{97E7AB91-10DB-4BDB-BABA-566F13BBD0E1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2" r:id="rId4"/>
    <p:sldLayoutId id="2147483673" r:id="rId5"/>
    <p:sldLayoutId id="2147483680" r:id="rId6"/>
    <p:sldLayoutId id="2147483681" r:id="rId7"/>
    <p:sldLayoutId id="2147483683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100" b="1" kern="1200" cap="all">
          <a:solidFill>
            <a:srgbClr val="00589C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180.png"/><Relationship Id="rId4" Type="http://schemas.openxmlformats.org/officeDocument/2006/relationships/image" Target="../media/image28.gif"/><Relationship Id="rId9" Type="http://schemas.openxmlformats.org/officeDocument/2006/relationships/image" Target="../media/image17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video" Target="../media/media1.mp4"/><Relationship Id="rId7" Type="http://schemas.openxmlformats.org/officeDocument/2006/relationships/image" Target="../media/image48.emf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video" Target="../media/media2.avi"/><Relationship Id="rId7" Type="http://schemas.openxmlformats.org/officeDocument/2006/relationships/image" Target="../media/image51.png"/><Relationship Id="rId2" Type="http://schemas.microsoft.com/office/2007/relationships/media" Target="../media/media2.avi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430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5" Type="http://schemas.openxmlformats.org/officeDocument/2006/relationships/image" Target="../media/image8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Relationship Id="rId14" Type="http://schemas.openxmlformats.org/officeDocument/2006/relationships/image" Target="../media/image8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.gif"/><Relationship Id="rId7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gif"/><Relationship Id="rId9" Type="http://schemas.openxmlformats.org/officeDocument/2006/relationships/image" Target="../media/image9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 idx="4294967295"/>
          </p:nvPr>
        </p:nvSpPr>
        <p:spPr>
          <a:xfrm>
            <a:off x="2843808" y="836712"/>
            <a:ext cx="5800725" cy="2304256"/>
          </a:xfrm>
        </p:spPr>
        <p:txBody>
          <a:bodyPr/>
          <a:lstStyle/>
          <a:p>
            <a:pPr algn="r"/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Improving Scanning X-Ray Microscopy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5" y="2597859"/>
            <a:ext cx="9356583" cy="30174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082858" y="6165304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Markus Weigand</a:t>
            </a:r>
            <a:endParaRPr lang="en-US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F2B7D82-C7F9-41A7-A4A7-33E342C05CDE}"/>
              </a:ext>
            </a:extLst>
          </p:cNvPr>
          <p:cNvSpPr txBox="1">
            <a:spLocks/>
          </p:cNvSpPr>
          <p:nvPr/>
        </p:nvSpPr>
        <p:spPr bwMode="auto">
          <a:xfrm>
            <a:off x="2843807" y="1700808"/>
            <a:ext cx="580072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3600" dirty="0">
                <a:ln>
                  <a:solidFill>
                    <a:schemeClr val="tx1"/>
                  </a:solidFill>
                </a:ln>
              </a:rPr>
              <a:t>Using Silicon Sensors</a:t>
            </a:r>
            <a:endParaRPr lang="en-US" sz="32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9068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Imaging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6" descr="C:\Users\Weigand\Documents\Vortrag SXM workshop\XMCD_Spectrum.gif.1.gif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9" t="3531" r="6752" b="1626"/>
          <a:stretch/>
        </p:blipFill>
        <p:spPr bwMode="auto">
          <a:xfrm>
            <a:off x="216024" y="1268761"/>
            <a:ext cx="3739344" cy="5071962"/>
          </a:xfrm>
          <a:prstGeom prst="rect">
            <a:avLst/>
          </a:prstGeom>
          <a:noFill/>
        </p:spPr>
      </p:pic>
      <p:cxnSp>
        <p:nvCxnSpPr>
          <p:cNvPr id="20" name="Gerade Verbindung 19"/>
          <p:cNvCxnSpPr/>
          <p:nvPr/>
        </p:nvCxnSpPr>
        <p:spPr>
          <a:xfrm>
            <a:off x="1218688" y="1399466"/>
            <a:ext cx="0" cy="4303064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</p:cxnSp>
      <p:pic>
        <p:nvPicPr>
          <p:cNvPr id="21" name="Picture 3" descr="C:\Users\Weigand\Documents\Alte Daten\Documents\Konferenzen und co\XAFS2012\Graph0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65" y="1268760"/>
            <a:ext cx="4032000" cy="475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Weigand\Documents\Alte Daten\Documents\Konferenzen und co\XAFS2012\Graph0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65" y="1268761"/>
            <a:ext cx="4032891" cy="47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Weigand\Documents\Alte Daten\Documents\Konferenzen und co\XAFS2012\Graph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41" y="1274290"/>
            <a:ext cx="4032448" cy="47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6443765" y="5836666"/>
                <a:ext cx="4357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765" y="5836666"/>
                <a:ext cx="435760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uppieren 24"/>
          <p:cNvGrpSpPr/>
          <p:nvPr/>
        </p:nvGrpSpPr>
        <p:grpSpPr>
          <a:xfrm>
            <a:off x="2003127" y="2843939"/>
            <a:ext cx="2211877" cy="1414117"/>
            <a:chOff x="755576" y="-1153469"/>
            <a:chExt cx="2211877" cy="1414117"/>
          </a:xfrm>
        </p:grpSpPr>
        <p:sp>
          <p:nvSpPr>
            <p:cNvPr id="26" name="Rechteck 25"/>
            <p:cNvSpPr/>
            <p:nvPr/>
          </p:nvSpPr>
          <p:spPr>
            <a:xfrm>
              <a:off x="755576" y="-1153469"/>
              <a:ext cx="2211877" cy="141411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7" name="Gruppieren 26"/>
            <p:cNvGrpSpPr/>
            <p:nvPr/>
          </p:nvGrpSpPr>
          <p:grpSpPr>
            <a:xfrm>
              <a:off x="951229" y="-1035496"/>
              <a:ext cx="2016224" cy="1144232"/>
              <a:chOff x="1691680" y="2027510"/>
              <a:chExt cx="3600400" cy="2173015"/>
            </a:xfrm>
          </p:grpSpPr>
          <p:cxnSp>
            <p:nvCxnSpPr>
              <p:cNvPr id="28" name="Gerade Verbindung mit Pfeil 27"/>
              <p:cNvCxnSpPr/>
              <p:nvPr/>
            </p:nvCxnSpPr>
            <p:spPr>
              <a:xfrm>
                <a:off x="1691680" y="3068960"/>
                <a:ext cx="237626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arrow"/>
              </a:ln>
              <a:effectLst>
                <a:outerShdw blurRad="50800" dist="25400" algn="bl" rotWithShape="0">
                  <a:srgbClr val="000000">
                    <a:alpha val="60000"/>
                  </a:srgbClr>
                </a:outerShdw>
              </a:effectLst>
            </p:spPr>
          </p:cxnSp>
          <p:cxnSp>
            <p:nvCxnSpPr>
              <p:cNvPr id="29" name="Gerade Verbindung mit Pfeil 28"/>
              <p:cNvCxnSpPr/>
              <p:nvPr/>
            </p:nvCxnSpPr>
            <p:spPr>
              <a:xfrm>
                <a:off x="3801616" y="2325596"/>
                <a:ext cx="1151384" cy="187492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6076B4"/>
                </a:solidFill>
                <a:prstDash val="solid"/>
                <a:tailEnd type="arrow"/>
              </a:ln>
              <a:effectLst>
                <a:outerShdw blurRad="50800" dist="25400" algn="bl" rotWithShape="0">
                  <a:srgbClr val="000000">
                    <a:alpha val="60000"/>
                  </a:srgbClr>
                </a:outerShdw>
              </a:effectLst>
            </p:spPr>
          </p:cxnSp>
          <p:sp>
            <p:nvSpPr>
              <p:cNvPr id="30" name="Bogen 29"/>
              <p:cNvSpPr/>
              <p:nvPr/>
            </p:nvSpPr>
            <p:spPr>
              <a:xfrm>
                <a:off x="3186311" y="2027510"/>
                <a:ext cx="2105769" cy="2105769"/>
              </a:xfrm>
              <a:prstGeom prst="arc">
                <a:avLst>
                  <a:gd name="adj1" fmla="val 3479013"/>
                  <a:gd name="adj2" fmla="val 10882568"/>
                </a:avLst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hteck 30"/>
                  <p:cNvSpPr/>
                  <p:nvPr/>
                </p:nvSpPr>
                <p:spPr>
                  <a:xfrm>
                    <a:off x="3652003" y="3376099"/>
                    <a:ext cx="668107" cy="70140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𝜃</m:t>
                          </m:r>
                        </m:oMath>
                      </m:oMathPara>
                    </a14:m>
                    <a:endParaRPr kumimoji="0" lang="en-US" sz="1800" b="0" i="0" u="none" strike="noStrike" kern="0" cap="none" spc="0" normalizeH="0" baseline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mc:Choice>
            <mc:Fallback xmlns="">
              <p:sp>
                <p:nvSpPr>
                  <p:cNvPr id="17" name="Rechteck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2003" y="3376099"/>
                    <a:ext cx="668107" cy="701400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hteck 31"/>
                  <p:cNvSpPr/>
                  <p:nvPr/>
                </p:nvSpPr>
                <p:spPr>
                  <a:xfrm>
                    <a:off x="4205296" y="2697789"/>
                    <a:ext cx="786388" cy="7652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0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0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</m:acc>
                        </m:oMath>
                      </m:oMathPara>
                    </a14:m>
                    <a:endParaRPr kumimoji="0" lang="en-US" sz="2400" b="0" i="0" u="none" strike="noStrike" kern="0" cap="none" spc="0" normalizeH="0" baseline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mc:Choice>
            <mc:Fallback xmlns="">
              <p:sp>
                <p:nvSpPr>
                  <p:cNvPr id="18" name="Rechteck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5296" y="2697789"/>
                    <a:ext cx="786388" cy="765208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Rechteck 1"/>
          <p:cNvSpPr/>
          <p:nvPr/>
        </p:nvSpPr>
        <p:spPr>
          <a:xfrm>
            <a:off x="216024" y="1291937"/>
            <a:ext cx="8676456" cy="5048785"/>
          </a:xfrm>
          <a:prstGeom prst="rect">
            <a:avLst/>
          </a:prstGeom>
          <a:effectLst>
            <a:outerShdw blurRad="241300" dist="381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3" name="Tabel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09398"/>
              </p:ext>
            </p:extLst>
          </p:nvPr>
        </p:nvGraphicFramePr>
        <p:xfrm>
          <a:off x="4276526" y="1399466"/>
          <a:ext cx="4537104" cy="1876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3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538">
                <a:tc>
                  <a:txBody>
                    <a:bodyPr/>
                    <a:lstStyle/>
                    <a:p>
                      <a:r>
                        <a:rPr lang="en-US" noProof="0" dirty="0"/>
                        <a:t>Thickness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Fe L-3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Co L-3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Ni L-3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err="1"/>
                        <a:t>Gd</a:t>
                      </a:r>
                      <a:r>
                        <a:rPr lang="en-US" noProof="0" dirty="0"/>
                        <a:t> M-5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0.1 nm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0.3%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0.3%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</a:t>
                      </a:r>
                      <a:r>
                        <a:rPr lang="en-US" baseline="0" noProof="0" dirty="0"/>
                        <a:t> nm</a:t>
                      </a:r>
                      <a:endParaRPr lang="en-US" noProof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3.3%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6.4%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5 nm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17.6%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36.3%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822"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25</a:t>
                      </a:r>
                      <a:r>
                        <a:rPr lang="en-US" baseline="0" noProof="0" dirty="0"/>
                        <a:t> nm</a:t>
                      </a:r>
                      <a:endParaRPr lang="en-US" noProof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50.0%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46.3%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16.1%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117.1%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16024" y="1592544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+mn-lt"/>
              </a:rPr>
              <a:t>Imaging local magnetization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+mn-lt"/>
              </a:rPr>
              <a:t>Element specific imaging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+mn-lt"/>
              </a:rPr>
              <a:t>Extremely fast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+mn-lt"/>
              </a:rPr>
              <a:t>Very strong contrast:</a:t>
            </a:r>
            <a:endParaRPr lang="en-US" dirty="0">
              <a:latin typeface="+mn-lt"/>
            </a:endParaRPr>
          </a:p>
        </p:txBody>
      </p:sp>
      <p:pic>
        <p:nvPicPr>
          <p:cNvPr id="34" name="Picture 4" descr="D:\Dokumente\Documents\Konferenzen und co\Vortrag Jubiläum 2011\MPI_1010050170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 bwMode="auto">
          <a:xfrm>
            <a:off x="344883" y="3489962"/>
            <a:ext cx="3824654" cy="2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70" y="3524549"/>
            <a:ext cx="2642402" cy="26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4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1"/>
    </mc:Choice>
    <mc:Fallback xmlns="">
      <p:transition spd="slow" advTm="14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Marches 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E191DF5-C16F-49D8-AB79-9B911B26494B}"/>
              </a:ext>
            </a:extLst>
          </p:cNvPr>
          <p:cNvGrpSpPr/>
          <p:nvPr/>
        </p:nvGrpSpPr>
        <p:grpSpPr>
          <a:xfrm>
            <a:off x="0" y="880565"/>
            <a:ext cx="4067944" cy="5915515"/>
            <a:chOff x="0" y="880565"/>
            <a:chExt cx="4067944" cy="5915515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6896"/>
              <a:ext cx="4067944" cy="526918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994267" y="880565"/>
              <a:ext cx="2412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Dramatic increase </a:t>
              </a:r>
            </a:p>
            <a:p>
              <a:pPr algn="ctr"/>
              <a:r>
                <a:rPr lang="en-US" dirty="0">
                  <a:latin typeface="+mn-lt"/>
                </a:rPr>
                <a:t>in light source brilliance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A23AC41-CEE1-416B-8880-9D28ABBF19A2}"/>
              </a:ext>
            </a:extLst>
          </p:cNvPr>
          <p:cNvSpPr txBox="1"/>
          <p:nvPr/>
        </p:nvSpPr>
        <p:spPr>
          <a:xfrm>
            <a:off x="5425579" y="867516"/>
            <a:ext cx="211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Increasing demands </a:t>
            </a:r>
          </a:p>
          <a:p>
            <a:pPr algn="ctr"/>
            <a:r>
              <a:rPr lang="en-US" dirty="0">
                <a:latin typeface="+mj-lt"/>
              </a:rPr>
              <a:t>from Experiments</a:t>
            </a:r>
          </a:p>
        </p:txBody>
      </p:sp>
      <p:sp>
        <p:nvSpPr>
          <p:cNvPr id="4" name="Rechteck: diagonal liegende Ecken abgeschnitten 3">
            <a:extLst>
              <a:ext uri="{FF2B5EF4-FFF2-40B4-BE49-F238E27FC236}">
                <a16:creationId xmlns:a16="http://schemas.microsoft.com/office/drawing/2014/main" id="{D852828C-3547-40EB-9739-56785D8C39CB}"/>
              </a:ext>
            </a:extLst>
          </p:cNvPr>
          <p:cNvSpPr/>
          <p:nvPr/>
        </p:nvSpPr>
        <p:spPr>
          <a:xfrm>
            <a:off x="4677116" y="1789556"/>
            <a:ext cx="2160240" cy="439718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Better Resolution</a:t>
            </a: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BCCE0E49-110E-4AD2-9362-5EDD88AEB87E}"/>
              </a:ext>
            </a:extLst>
          </p:cNvPr>
          <p:cNvSpPr/>
          <p:nvPr/>
        </p:nvSpPr>
        <p:spPr>
          <a:xfrm>
            <a:off x="6300192" y="2332739"/>
            <a:ext cx="2160240" cy="43971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Faster Scanning</a:t>
            </a:r>
          </a:p>
        </p:txBody>
      </p:sp>
      <p:sp>
        <p:nvSpPr>
          <p:cNvPr id="12" name="Rechteck: diagonal liegende Ecken abgeschnitten 11">
            <a:extLst>
              <a:ext uri="{FF2B5EF4-FFF2-40B4-BE49-F238E27FC236}">
                <a16:creationId xmlns:a16="http://schemas.microsoft.com/office/drawing/2014/main" id="{D75440DC-9254-43BF-BD83-1DF76230F337}"/>
              </a:ext>
            </a:extLst>
          </p:cNvPr>
          <p:cNvSpPr/>
          <p:nvPr/>
        </p:nvSpPr>
        <p:spPr>
          <a:xfrm>
            <a:off x="5145678" y="2847582"/>
            <a:ext cx="1691678" cy="543183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Better Image Fidelity</a:t>
            </a:r>
          </a:p>
        </p:txBody>
      </p:sp>
      <p:sp>
        <p:nvSpPr>
          <p:cNvPr id="13" name="Rechteck: diagonal liegende Ecken abgeschnitten 12">
            <a:extLst>
              <a:ext uri="{FF2B5EF4-FFF2-40B4-BE49-F238E27FC236}">
                <a16:creationId xmlns:a16="http://schemas.microsoft.com/office/drawing/2014/main" id="{9403FA3F-B0D6-480A-98FA-DAF5B9366EF3}"/>
              </a:ext>
            </a:extLst>
          </p:cNvPr>
          <p:cNvSpPr/>
          <p:nvPr/>
        </p:nvSpPr>
        <p:spPr>
          <a:xfrm>
            <a:off x="6300192" y="3494093"/>
            <a:ext cx="2448272" cy="47844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Time Resolved Imaging</a:t>
            </a:r>
          </a:p>
        </p:txBody>
      </p:sp>
      <p:sp>
        <p:nvSpPr>
          <p:cNvPr id="14" name="Rechteck: diagonal liegende Ecken abgeschnitten 13">
            <a:extLst>
              <a:ext uri="{FF2B5EF4-FFF2-40B4-BE49-F238E27FC236}">
                <a16:creationId xmlns:a16="http://schemas.microsoft.com/office/drawing/2014/main" id="{D2704172-398A-4641-A8F6-44F6AB06D2C5}"/>
              </a:ext>
            </a:extLst>
          </p:cNvPr>
          <p:cNvSpPr/>
          <p:nvPr/>
        </p:nvSpPr>
        <p:spPr>
          <a:xfrm>
            <a:off x="4389084" y="4112401"/>
            <a:ext cx="2448272" cy="543183"/>
          </a:xfrm>
          <a:prstGeom prst="snip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Exploiting Beam Coherence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33D2283-91D0-4352-81A3-3B3DD859FBDD}"/>
              </a:ext>
            </a:extLst>
          </p:cNvPr>
          <p:cNvSpPr txBox="1"/>
          <p:nvPr/>
        </p:nvSpPr>
        <p:spPr>
          <a:xfrm>
            <a:off x="4785351" y="5592287"/>
            <a:ext cx="336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PMTs insufficient </a:t>
            </a:r>
          </a:p>
          <a:p>
            <a:pPr algn="ctr"/>
            <a:r>
              <a:rPr lang="en-US" sz="2000" dirty="0">
                <a:latin typeface="+mj-lt"/>
              </a:rPr>
              <a:t>for any of these requirements!</a:t>
            </a:r>
          </a:p>
        </p:txBody>
      </p:sp>
    </p:spTree>
    <p:extLst>
      <p:ext uri="{BB962C8B-B14F-4D97-AF65-F5344CB8AC3E}">
        <p14:creationId xmlns:p14="http://schemas.microsoft.com/office/powerpoint/2010/main" val="14847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AD1E4-5829-4339-91D8-FBD691C1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Avalanche Photodiodes</a:t>
            </a:r>
          </a:p>
        </p:txBody>
      </p:sp>
      <p:pic>
        <p:nvPicPr>
          <p:cNvPr id="7" name="Inhaltsplatzhalter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DA20805-325F-4D29-B375-5D6D4562C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23" y="742508"/>
            <a:ext cx="4621318" cy="280831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1AADE9-15CD-4E80-9B05-588EEC3826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791" y="4630571"/>
            <a:ext cx="7110433" cy="1744452"/>
          </a:xfr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Short recovery times (&lt;1ns), important due to time structure of source</a:t>
            </a:r>
          </a:p>
          <a:p>
            <a:r>
              <a:rPr lang="en-US" dirty="0"/>
              <a:t>1.5 OOM more linear photon handling capabilities (compared to PMT)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Internal gain: ca 18.5 e</a:t>
            </a:r>
            <a:r>
              <a:rPr lang="en-US" baseline="30000" dirty="0">
                <a:solidFill>
                  <a:sysClr val="windowText" lastClr="000000"/>
                </a:solidFill>
              </a:rPr>
              <a:t>-</a:t>
            </a:r>
            <a:r>
              <a:rPr lang="en-US" dirty="0">
                <a:solidFill>
                  <a:sysClr val="windowText" lastClr="000000"/>
                </a:solidFill>
              </a:rPr>
              <a:t> per eV for X-rays</a:t>
            </a:r>
            <a:endParaRPr lang="en-US" dirty="0"/>
          </a:p>
          <a:p>
            <a:r>
              <a:rPr lang="en-US" dirty="0"/>
              <a:t>Direct Detection (no phosphor delay) -&gt; Photon tracking capability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SNR &gt;10</a:t>
            </a:r>
            <a:r>
              <a:rPr lang="en-US" baseline="30000" dirty="0">
                <a:solidFill>
                  <a:sysClr val="windowText" lastClr="000000"/>
                </a:solidFill>
              </a:rPr>
              <a:t>6</a:t>
            </a:r>
            <a:r>
              <a:rPr lang="en-US" dirty="0">
                <a:solidFill>
                  <a:sysClr val="windowText" lastClr="000000"/>
                </a:solidFill>
              </a:rPr>
              <a:t> @ &gt;10</a:t>
            </a:r>
            <a:r>
              <a:rPr lang="en-US" baseline="30000" dirty="0">
                <a:solidFill>
                  <a:sysClr val="windowText" lastClr="000000"/>
                </a:solidFill>
              </a:rPr>
              <a:t>8</a:t>
            </a:r>
            <a:r>
              <a:rPr lang="en-US" dirty="0">
                <a:solidFill>
                  <a:sysClr val="windowText" lastClr="000000"/>
                </a:solidFill>
              </a:rPr>
              <a:t> events/s </a:t>
            </a:r>
            <a:endParaRPr lang="en-US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FA49CBB-7126-4A18-8B15-8113BADC1AC5}"/>
              </a:ext>
            </a:extLst>
          </p:cNvPr>
          <p:cNvSpPr txBox="1">
            <a:spLocks/>
          </p:cNvSpPr>
          <p:nvPr/>
        </p:nvSpPr>
        <p:spPr>
          <a:xfrm>
            <a:off x="364592" y="3736978"/>
            <a:ext cx="3528392" cy="654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65113" indent="-265113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 kern="1200" cap="none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922963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69988" algn="l"/>
              </a:tabLs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Designed for infrared, not x-rays!</a:t>
            </a:r>
          </a:p>
          <a:p>
            <a:pPr marL="0" indent="0">
              <a:buNone/>
            </a:pPr>
            <a:r>
              <a:rPr lang="en-US" dirty="0"/>
              <a:t>Still work when </a:t>
            </a:r>
            <a:r>
              <a:rPr lang="en-US" dirty="0" err="1"/>
              <a:t>decapped</a:t>
            </a:r>
            <a:r>
              <a:rPr lang="en-US" dirty="0"/>
              <a:t>, though!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B26FFB-F809-4DC6-A7C0-CDFEA76F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90" y="773212"/>
            <a:ext cx="3760887" cy="285754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A2452D4-875A-4EDC-8084-002B98FEDFE5}"/>
              </a:ext>
            </a:extLst>
          </p:cNvPr>
          <p:cNvSpPr txBox="1"/>
          <p:nvPr/>
        </p:nvSpPr>
        <p:spPr>
          <a:xfrm>
            <a:off x="4644008" y="3693084"/>
            <a:ext cx="477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1300 eV Photons on Hamamatsu S2381 </a:t>
            </a:r>
          </a:p>
          <a:p>
            <a:pPr algn="ctr"/>
            <a:r>
              <a:rPr lang="en-US" sz="1400" dirty="0">
                <a:latin typeface="+mj-lt"/>
              </a:rPr>
              <a:t>amplified by </a:t>
            </a:r>
            <a:r>
              <a:rPr lang="en-US" sz="1400" dirty="0" err="1">
                <a:latin typeface="+mj-lt"/>
              </a:rPr>
              <a:t>Femto</a:t>
            </a:r>
            <a:r>
              <a:rPr lang="en-US" sz="1400" dirty="0">
                <a:latin typeface="+mj-lt"/>
              </a:rPr>
              <a:t> HSA-Y-2-60</a:t>
            </a:r>
          </a:p>
        </p:txBody>
      </p:sp>
    </p:spTree>
    <p:extLst>
      <p:ext uri="{BB962C8B-B14F-4D97-AF65-F5344CB8AC3E}">
        <p14:creationId xmlns:p14="http://schemas.microsoft.com/office/powerpoint/2010/main" val="8763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Energy </a:t>
            </a:r>
            <a:r>
              <a:rPr lang="de-DE" dirty="0" err="1"/>
              <a:t>Dependence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APD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19821"/>
            <a:ext cx="5216662" cy="524548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68144" y="982326"/>
            <a:ext cx="249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Gain drops dramatic below 600 eV!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539FDD-1D25-4F1A-B235-7F449CA329DC}"/>
              </a:ext>
            </a:extLst>
          </p:cNvPr>
          <p:cNvSpPr txBox="1"/>
          <p:nvPr/>
        </p:nvSpPr>
        <p:spPr>
          <a:xfrm>
            <a:off x="5868144" y="4725144"/>
            <a:ext cx="2915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QE goes from </a:t>
            </a:r>
            <a:r>
              <a:rPr lang="en-US" dirty="0" err="1">
                <a:latin typeface="+mn-lt"/>
              </a:rPr>
              <a:t>apprx</a:t>
            </a:r>
            <a:r>
              <a:rPr lang="en-US" dirty="0">
                <a:latin typeface="+mn-lt"/>
              </a:rPr>
              <a:t>. 50% at 600ev to &lt;1% at 300eV</a:t>
            </a:r>
          </a:p>
          <a:p>
            <a:r>
              <a:rPr lang="en-US" dirty="0">
                <a:latin typeface="+mn-lt"/>
              </a:rPr>
              <a:t>-&gt; Unusable for biological samples / </a:t>
            </a:r>
            <a:r>
              <a:rPr lang="en-US" dirty="0" err="1">
                <a:latin typeface="+mn-lt"/>
              </a:rPr>
              <a:t>ps</a:t>
            </a:r>
            <a:r>
              <a:rPr lang="en-US" dirty="0">
                <a:latin typeface="+mn-lt"/>
              </a:rPr>
              <a:t> chemistry!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D0A7632-4F4B-46D9-B275-10EB9620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797929"/>
            <a:ext cx="3385566" cy="24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APDs on the nanoscale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012580"/>
            <a:ext cx="2592288" cy="40407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78" y="1052736"/>
            <a:ext cx="5700889" cy="34001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4355600"/>
            <a:ext cx="528033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Efficiency plot of the surface of an APD: Lower photon energies make hot and cold spots much more pronounced.</a:t>
            </a:r>
          </a:p>
          <a:p>
            <a:r>
              <a:rPr lang="en-US" dirty="0">
                <a:latin typeface="+mj-lt"/>
              </a:rPr>
              <a:t>At 400eV, factor 10 split of QE!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498C286-79E1-41C7-9999-E8CF7250E18F}"/>
              </a:ext>
            </a:extLst>
          </p:cNvPr>
          <p:cNvGrpSpPr/>
          <p:nvPr/>
        </p:nvGrpSpPr>
        <p:grpSpPr>
          <a:xfrm>
            <a:off x="6075245" y="2348880"/>
            <a:ext cx="2898166" cy="3355960"/>
            <a:chOff x="6075245" y="2348880"/>
            <a:chExt cx="2898166" cy="3355960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90B6A32C-D2D4-4AC1-98B8-2A2BA60B266F}"/>
                </a:ext>
              </a:extLst>
            </p:cNvPr>
            <p:cNvCxnSpPr/>
            <p:nvPr/>
          </p:nvCxnSpPr>
          <p:spPr>
            <a:xfrm flipH="1">
              <a:off x="7164288" y="2600907"/>
              <a:ext cx="504056" cy="43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B81E1302-E018-470C-A77B-8599A4F40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0272" y="2348880"/>
              <a:ext cx="648072" cy="7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04CEC06-EA0C-47FD-A3A9-CB3704DF1B52}"/>
                </a:ext>
              </a:extLst>
            </p:cNvPr>
            <p:cNvSpPr txBox="1"/>
            <p:nvPr/>
          </p:nvSpPr>
          <p:spPr>
            <a:xfrm>
              <a:off x="6075245" y="5181620"/>
              <a:ext cx="2898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Shift in peak indicated only 2 photon </a:t>
              </a:r>
            </a:p>
            <a:p>
              <a:r>
                <a:rPr lang="en-US" sz="1400" dirty="0">
                  <a:latin typeface="+mn-lt"/>
                </a:rPr>
                <a:t>events strong enough to be detected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B75C343-C175-4DE3-AEEE-BF6717B9CC52}"/>
                  </a:ext>
                </a:extLst>
              </p:cNvPr>
              <p:cNvSpPr txBox="1"/>
              <p:nvPr/>
            </p:nvSpPr>
            <p:spPr>
              <a:xfrm>
                <a:off x="1619672" y="5724318"/>
                <a:ext cx="5041252" cy="98430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Side Note: remarkable resilience to x-ray exposure:</a:t>
                </a:r>
              </a:p>
              <a:p>
                <a:r>
                  <a:rPr lang="en-US" dirty="0">
                    <a:latin typeface="+mn-lt"/>
                  </a:rPr>
                  <a:t>No sign of degradation even after extended exposure </a:t>
                </a:r>
              </a:p>
              <a:p>
                <a:r>
                  <a:rPr lang="en-US" dirty="0">
                    <a:latin typeface="+mn-lt"/>
                  </a:rPr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photon flux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B75C343-C175-4DE3-AEEE-BF6717B9C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724318"/>
                <a:ext cx="5041252" cy="984308"/>
              </a:xfrm>
              <a:prstGeom prst="rect">
                <a:avLst/>
              </a:prstGeom>
              <a:blipFill>
                <a:blip r:embed="rId4"/>
                <a:stretch>
                  <a:fillRect l="-2902" t="-8075" r="-1814" b="-5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 Resolved Microscopy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49201" y="984093"/>
            <a:ext cx="9036458" cy="859811"/>
          </a:xfrm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85853" y="1969021"/>
            <a:ext cx="7409530" cy="320723"/>
          </a:xfrm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7" name="Picture 2" descr="D:\Dokumente\Documents\Konferenzen und co\Vortrag Jubiläum 2011\Bessy b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612" r="482" b="-1"/>
          <a:stretch/>
        </p:blipFill>
        <p:spPr bwMode="auto">
          <a:xfrm>
            <a:off x="-358328" y="815503"/>
            <a:ext cx="9904885" cy="56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ihandform 11"/>
          <p:cNvSpPr/>
          <p:nvPr/>
        </p:nvSpPr>
        <p:spPr>
          <a:xfrm>
            <a:off x="3419872" y="2677127"/>
            <a:ext cx="2648266" cy="2007107"/>
          </a:xfrm>
          <a:custGeom>
            <a:avLst/>
            <a:gdLst>
              <a:gd name="connsiteX0" fmla="*/ 1584176 w 3168352"/>
              <a:gd name="connsiteY0" fmla="*/ 216024 h 3168352"/>
              <a:gd name="connsiteX1" fmla="*/ 216024 w 3168352"/>
              <a:gd name="connsiteY1" fmla="*/ 1584176 h 3168352"/>
              <a:gd name="connsiteX2" fmla="*/ 1584176 w 3168352"/>
              <a:gd name="connsiteY2" fmla="*/ 2952328 h 3168352"/>
              <a:gd name="connsiteX3" fmla="*/ 2952328 w 3168352"/>
              <a:gd name="connsiteY3" fmla="*/ 1584176 h 3168352"/>
              <a:gd name="connsiteX4" fmla="*/ 1584176 w 3168352"/>
              <a:gd name="connsiteY4" fmla="*/ 216024 h 3168352"/>
              <a:gd name="connsiteX5" fmla="*/ 1584176 w 3168352"/>
              <a:gd name="connsiteY5" fmla="*/ 0 h 3168352"/>
              <a:gd name="connsiteX6" fmla="*/ 3168352 w 3168352"/>
              <a:gd name="connsiteY6" fmla="*/ 1584176 h 3168352"/>
              <a:gd name="connsiteX7" fmla="*/ 1584176 w 3168352"/>
              <a:gd name="connsiteY7" fmla="*/ 3168352 h 3168352"/>
              <a:gd name="connsiteX8" fmla="*/ 0 w 3168352"/>
              <a:gd name="connsiteY8" fmla="*/ 1584176 h 3168352"/>
              <a:gd name="connsiteX9" fmla="*/ 1584176 w 3168352"/>
              <a:gd name="connsiteY9" fmla="*/ 0 h 31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352" h="3168352">
                <a:moveTo>
                  <a:pt x="1584176" y="216024"/>
                </a:moveTo>
                <a:cubicBezTo>
                  <a:pt x="828567" y="216024"/>
                  <a:pt x="216024" y="828567"/>
                  <a:pt x="216024" y="1584176"/>
                </a:cubicBezTo>
                <a:cubicBezTo>
                  <a:pt x="216024" y="2339785"/>
                  <a:pt x="828567" y="2952328"/>
                  <a:pt x="1584176" y="2952328"/>
                </a:cubicBezTo>
                <a:cubicBezTo>
                  <a:pt x="2339785" y="2952328"/>
                  <a:pt x="2952328" y="2339785"/>
                  <a:pt x="2952328" y="1584176"/>
                </a:cubicBezTo>
                <a:cubicBezTo>
                  <a:pt x="2952328" y="828567"/>
                  <a:pt x="2339785" y="216024"/>
                  <a:pt x="1584176" y="216024"/>
                </a:cubicBezTo>
                <a:close/>
                <a:moveTo>
                  <a:pt x="1584176" y="0"/>
                </a:moveTo>
                <a:cubicBezTo>
                  <a:pt x="2459092" y="0"/>
                  <a:pt x="3168352" y="709260"/>
                  <a:pt x="3168352" y="1584176"/>
                </a:cubicBezTo>
                <a:cubicBezTo>
                  <a:pt x="3168352" y="2459092"/>
                  <a:pt x="2459092" y="3168352"/>
                  <a:pt x="1584176" y="3168352"/>
                </a:cubicBezTo>
                <a:cubicBezTo>
                  <a:pt x="709260" y="3168352"/>
                  <a:pt x="0" y="2459092"/>
                  <a:pt x="0" y="1584176"/>
                </a:cubicBezTo>
                <a:cubicBezTo>
                  <a:pt x="0" y="709260"/>
                  <a:pt x="709260" y="0"/>
                  <a:pt x="158417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scene3d>
            <a:camera prst="orthographicFront">
              <a:rot lat="19799993" lon="0" rev="0"/>
            </a:camera>
            <a:lightRig rig="soft" dir="t"/>
          </a:scene3d>
          <a:sp3d extrusionH="184150">
            <a:extrusionClr>
              <a:schemeClr val="bg1">
                <a:lumMod val="6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ihandform 12"/>
          <p:cNvSpPr/>
          <p:nvPr/>
        </p:nvSpPr>
        <p:spPr>
          <a:xfrm>
            <a:off x="2136070" y="1572740"/>
            <a:ext cx="5323875" cy="4006975"/>
          </a:xfrm>
          <a:custGeom>
            <a:avLst/>
            <a:gdLst>
              <a:gd name="connsiteX0" fmla="*/ 1584176 w 3168352"/>
              <a:gd name="connsiteY0" fmla="*/ 216024 h 3168352"/>
              <a:gd name="connsiteX1" fmla="*/ 216024 w 3168352"/>
              <a:gd name="connsiteY1" fmla="*/ 1584176 h 3168352"/>
              <a:gd name="connsiteX2" fmla="*/ 1584176 w 3168352"/>
              <a:gd name="connsiteY2" fmla="*/ 2952328 h 3168352"/>
              <a:gd name="connsiteX3" fmla="*/ 2952328 w 3168352"/>
              <a:gd name="connsiteY3" fmla="*/ 1584176 h 3168352"/>
              <a:gd name="connsiteX4" fmla="*/ 1584176 w 3168352"/>
              <a:gd name="connsiteY4" fmla="*/ 216024 h 3168352"/>
              <a:gd name="connsiteX5" fmla="*/ 1584176 w 3168352"/>
              <a:gd name="connsiteY5" fmla="*/ 0 h 3168352"/>
              <a:gd name="connsiteX6" fmla="*/ 3168352 w 3168352"/>
              <a:gd name="connsiteY6" fmla="*/ 1584176 h 3168352"/>
              <a:gd name="connsiteX7" fmla="*/ 1584176 w 3168352"/>
              <a:gd name="connsiteY7" fmla="*/ 3168352 h 3168352"/>
              <a:gd name="connsiteX8" fmla="*/ 0 w 3168352"/>
              <a:gd name="connsiteY8" fmla="*/ 1584176 h 3168352"/>
              <a:gd name="connsiteX9" fmla="*/ 1584176 w 3168352"/>
              <a:gd name="connsiteY9" fmla="*/ 0 h 31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352" h="3168352">
                <a:moveTo>
                  <a:pt x="1584176" y="216024"/>
                </a:moveTo>
                <a:cubicBezTo>
                  <a:pt x="828567" y="216024"/>
                  <a:pt x="216024" y="828567"/>
                  <a:pt x="216024" y="1584176"/>
                </a:cubicBezTo>
                <a:cubicBezTo>
                  <a:pt x="216024" y="2339785"/>
                  <a:pt x="828567" y="2952328"/>
                  <a:pt x="1584176" y="2952328"/>
                </a:cubicBezTo>
                <a:cubicBezTo>
                  <a:pt x="2339785" y="2952328"/>
                  <a:pt x="2952328" y="2339785"/>
                  <a:pt x="2952328" y="1584176"/>
                </a:cubicBezTo>
                <a:cubicBezTo>
                  <a:pt x="2952328" y="828567"/>
                  <a:pt x="2339785" y="216024"/>
                  <a:pt x="1584176" y="216024"/>
                </a:cubicBezTo>
                <a:close/>
                <a:moveTo>
                  <a:pt x="1584176" y="0"/>
                </a:moveTo>
                <a:cubicBezTo>
                  <a:pt x="2459092" y="0"/>
                  <a:pt x="3168352" y="709260"/>
                  <a:pt x="3168352" y="1584176"/>
                </a:cubicBezTo>
                <a:cubicBezTo>
                  <a:pt x="3168352" y="2459092"/>
                  <a:pt x="2459092" y="3168352"/>
                  <a:pt x="1584176" y="3168352"/>
                </a:cubicBezTo>
                <a:cubicBezTo>
                  <a:pt x="709260" y="3168352"/>
                  <a:pt x="0" y="2459092"/>
                  <a:pt x="0" y="1584176"/>
                </a:cubicBezTo>
                <a:cubicBezTo>
                  <a:pt x="0" y="709260"/>
                  <a:pt x="709260" y="0"/>
                  <a:pt x="158417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scene3d>
            <a:camera prst="orthographicFront">
              <a:rot lat="19799993" lon="0" rev="0"/>
            </a:camera>
            <a:lightRig rig="soft" dir="t"/>
          </a:scene3d>
          <a:sp3d extrusionH="368300">
            <a:extrusionClr>
              <a:schemeClr val="bg1">
                <a:lumMod val="6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3953309" y="5306478"/>
            <a:ext cx="1426950" cy="459284"/>
            <a:chOff x="4037358" y="4335804"/>
            <a:chExt cx="1369349" cy="440744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136519" y="4335804"/>
              <a:ext cx="685069" cy="357066"/>
              <a:chOff x="3167567" y="340870"/>
              <a:chExt cx="704164" cy="432048"/>
            </a:xfrm>
          </p:grpSpPr>
          <p:grpSp>
            <p:nvGrpSpPr>
              <p:cNvPr id="135" name="Gruppieren 134"/>
              <p:cNvGrpSpPr>
                <a:grpSpLocks noChangeAspect="1"/>
              </p:cNvGrpSpPr>
              <p:nvPr/>
            </p:nvGrpSpPr>
            <p:grpSpPr>
              <a:xfrm>
                <a:off x="3167567" y="340870"/>
                <a:ext cx="402717" cy="432048"/>
                <a:chOff x="2430140" y="301425"/>
                <a:chExt cx="1610851" cy="1728192"/>
              </a:xfrm>
            </p:grpSpPr>
            <p:grpSp>
              <p:nvGrpSpPr>
                <p:cNvPr id="162" name="Gruppieren 161"/>
                <p:cNvGrpSpPr/>
                <p:nvPr/>
              </p:nvGrpSpPr>
              <p:grpSpPr>
                <a:xfrm>
                  <a:off x="2502148" y="1494992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183" name="Würfel 182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84" name="Gruppieren 183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85" name="Gerade Verbindung 2041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6" name="Gleichschenkliges Dreieck 185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3" name="Gruppieren 162"/>
                <p:cNvGrpSpPr/>
                <p:nvPr/>
              </p:nvGrpSpPr>
              <p:grpSpPr>
                <a:xfrm>
                  <a:off x="2430140" y="301425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179" name="Würfel 178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80" name="Gruppieren 179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81" name="Gerade Verbindung 2037"/>
                    <p:cNvCxnSpPr>
                      <a:stCxn id="182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2" name="Gleichschenkliges Dreieck 181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4" name="Gruppieren 163"/>
                <p:cNvGrpSpPr/>
                <p:nvPr/>
              </p:nvGrpSpPr>
              <p:grpSpPr>
                <a:xfrm>
                  <a:off x="2734933" y="301425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175" name="Würfel 174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6" name="Gruppieren 175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77" name="Gerade Verbindung 2033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8" name="Gleichschenkliges Dreieck 177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5" name="Gruppieren 164"/>
                <p:cNvGrpSpPr/>
                <p:nvPr/>
              </p:nvGrpSpPr>
              <p:grpSpPr>
                <a:xfrm>
                  <a:off x="3039814" y="301425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171" name="Würfel 170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2" name="Gruppieren 171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73" name="Gerade Verbindung 2029"/>
                    <p:cNvCxnSpPr>
                      <a:stCxn id="174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4" name="Gleichschenkliges Dreieck 173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6" name="Gruppieren 165"/>
                <p:cNvGrpSpPr/>
                <p:nvPr/>
              </p:nvGrpSpPr>
              <p:grpSpPr>
                <a:xfrm>
                  <a:off x="3344815" y="301425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167" name="Würfel 166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68" name="Gruppieren 167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69" name="Gerade Verbindung 2025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0" name="Gleichschenkliges Dreieck 169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36" name="Gruppieren 135"/>
              <p:cNvGrpSpPr>
                <a:grpSpLocks noChangeAspect="1"/>
              </p:cNvGrpSpPr>
              <p:nvPr/>
            </p:nvGrpSpPr>
            <p:grpSpPr>
              <a:xfrm>
                <a:off x="3469014" y="340870"/>
                <a:ext cx="402717" cy="432048"/>
                <a:chOff x="2430140" y="301425"/>
                <a:chExt cx="1610851" cy="1728192"/>
              </a:xfrm>
            </p:grpSpPr>
            <p:grpSp>
              <p:nvGrpSpPr>
                <p:cNvPr id="137" name="Gruppieren 136"/>
                <p:cNvGrpSpPr/>
                <p:nvPr/>
              </p:nvGrpSpPr>
              <p:grpSpPr>
                <a:xfrm>
                  <a:off x="2502148" y="1494992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158" name="Würfel 157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9" name="Gruppieren 158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60" name="Gerade Verbindung 2016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" name="Gleichschenkliges Dreieck 160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uppieren 137"/>
                <p:cNvGrpSpPr/>
                <p:nvPr/>
              </p:nvGrpSpPr>
              <p:grpSpPr>
                <a:xfrm>
                  <a:off x="2430140" y="301425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154" name="Würfel 153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5" name="Gruppieren 154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56" name="Gerade Verbindung 2012"/>
                    <p:cNvCxnSpPr>
                      <a:stCxn id="157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7" name="Gleichschenkliges Dreieck 156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uppieren 138"/>
                <p:cNvGrpSpPr/>
                <p:nvPr/>
              </p:nvGrpSpPr>
              <p:grpSpPr>
                <a:xfrm>
                  <a:off x="2734933" y="301425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150" name="Würfel 149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1" name="Gruppieren 150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52" name="Gerade Verbindung 2008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3" name="Gleichschenkliges Dreieck 152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0" name="Gruppieren 139"/>
                <p:cNvGrpSpPr/>
                <p:nvPr/>
              </p:nvGrpSpPr>
              <p:grpSpPr>
                <a:xfrm>
                  <a:off x="3039814" y="301425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146" name="Würfel 145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7" name="Gruppieren 146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48" name="Gerade Verbindung 2004"/>
                    <p:cNvCxnSpPr>
                      <a:stCxn id="149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9" name="Gleichschenkliges Dreieck 148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1" name="Gruppieren 140"/>
                <p:cNvGrpSpPr/>
                <p:nvPr/>
              </p:nvGrpSpPr>
              <p:grpSpPr>
                <a:xfrm>
                  <a:off x="3344815" y="301425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142" name="Würfel 141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3" name="Gruppieren 142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44" name="Gerade Verbindung 2000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5" name="Gleichschenkliges Dreieck 144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6" name="Gruppieren 15"/>
            <p:cNvGrpSpPr/>
            <p:nvPr/>
          </p:nvGrpSpPr>
          <p:grpSpPr>
            <a:xfrm>
              <a:off x="4721638" y="4335804"/>
              <a:ext cx="685069" cy="357066"/>
              <a:chOff x="3167567" y="340870"/>
              <a:chExt cx="704164" cy="432048"/>
            </a:xfrm>
          </p:grpSpPr>
          <p:grpSp>
            <p:nvGrpSpPr>
              <p:cNvPr id="83" name="Gruppieren 82"/>
              <p:cNvGrpSpPr>
                <a:grpSpLocks noChangeAspect="1"/>
              </p:cNvGrpSpPr>
              <p:nvPr/>
            </p:nvGrpSpPr>
            <p:grpSpPr>
              <a:xfrm>
                <a:off x="3167567" y="340870"/>
                <a:ext cx="402717" cy="432048"/>
                <a:chOff x="2430140" y="301425"/>
                <a:chExt cx="1610851" cy="1728192"/>
              </a:xfrm>
            </p:grpSpPr>
            <p:grpSp>
              <p:nvGrpSpPr>
                <p:cNvPr id="110" name="Gruppieren 109"/>
                <p:cNvGrpSpPr/>
                <p:nvPr/>
              </p:nvGrpSpPr>
              <p:grpSpPr>
                <a:xfrm>
                  <a:off x="2502148" y="1494992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131" name="Würfel 130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32" name="Gruppieren 131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33" name="Gerade Verbindung 1989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4" name="Gleichschenkliges Dreieck 133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1" name="Gruppieren 110"/>
                <p:cNvGrpSpPr/>
                <p:nvPr/>
              </p:nvGrpSpPr>
              <p:grpSpPr>
                <a:xfrm>
                  <a:off x="2430140" y="301425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127" name="Würfel 126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8" name="Gruppieren 127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29" name="Gerade Verbindung 1985"/>
                    <p:cNvCxnSpPr>
                      <a:stCxn id="130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" name="Gleichschenkliges Dreieck 129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2" name="Gruppieren 111"/>
                <p:cNvGrpSpPr/>
                <p:nvPr/>
              </p:nvGrpSpPr>
              <p:grpSpPr>
                <a:xfrm>
                  <a:off x="2734933" y="301425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123" name="Würfel 122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4" name="Gruppieren 123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25" name="Gerade Verbindung 1981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6" name="Gleichschenkliges Dreieck 125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3" name="Gruppieren 112"/>
                <p:cNvGrpSpPr/>
                <p:nvPr/>
              </p:nvGrpSpPr>
              <p:grpSpPr>
                <a:xfrm>
                  <a:off x="3039814" y="301425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119" name="Würfel 118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0" name="Gruppieren 119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21" name="Gerade Verbindung 1977"/>
                    <p:cNvCxnSpPr>
                      <a:stCxn id="122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2" name="Gleichschenkliges Dreieck 121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4" name="Gruppieren 113"/>
                <p:cNvGrpSpPr/>
                <p:nvPr/>
              </p:nvGrpSpPr>
              <p:grpSpPr>
                <a:xfrm>
                  <a:off x="3344815" y="301425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115" name="Würfel 114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16" name="Gruppieren 115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17" name="Gerade Verbindung 1973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8" name="Gleichschenkliges Dreieck 117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84" name="Gruppieren 83"/>
              <p:cNvGrpSpPr>
                <a:grpSpLocks noChangeAspect="1"/>
              </p:cNvGrpSpPr>
              <p:nvPr/>
            </p:nvGrpSpPr>
            <p:grpSpPr>
              <a:xfrm>
                <a:off x="3469014" y="340870"/>
                <a:ext cx="402717" cy="432048"/>
                <a:chOff x="2430140" y="301425"/>
                <a:chExt cx="1610851" cy="1728192"/>
              </a:xfrm>
            </p:grpSpPr>
            <p:grpSp>
              <p:nvGrpSpPr>
                <p:cNvPr id="85" name="Gruppieren 84"/>
                <p:cNvGrpSpPr/>
                <p:nvPr/>
              </p:nvGrpSpPr>
              <p:grpSpPr>
                <a:xfrm>
                  <a:off x="2502148" y="1494992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106" name="Würfel 105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07" name="Gruppieren 106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08" name="Gerade Verbindung 1964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9" name="Gleichschenkliges Dreieck 108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6" name="Gruppieren 85"/>
                <p:cNvGrpSpPr/>
                <p:nvPr/>
              </p:nvGrpSpPr>
              <p:grpSpPr>
                <a:xfrm>
                  <a:off x="2430140" y="301425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102" name="Würfel 101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03" name="Gruppieren 102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104" name="Gerade Verbindung 1960"/>
                    <p:cNvCxnSpPr>
                      <a:stCxn id="105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5" name="Gleichschenkliges Dreieck 104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uppieren 86"/>
                <p:cNvGrpSpPr/>
                <p:nvPr/>
              </p:nvGrpSpPr>
              <p:grpSpPr>
                <a:xfrm>
                  <a:off x="2734933" y="301425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98" name="Würfel 97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9" name="Gruppieren 98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100" name="Gerade Verbindung 1956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1" name="Gleichschenkliges Dreieck 100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uppieren 87"/>
                <p:cNvGrpSpPr/>
                <p:nvPr/>
              </p:nvGrpSpPr>
              <p:grpSpPr>
                <a:xfrm>
                  <a:off x="3039814" y="301425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94" name="Würfel 93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5" name="Gruppieren 94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96" name="Gerade Verbindung 1952"/>
                    <p:cNvCxnSpPr>
                      <a:stCxn id="97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7" name="Gleichschenkliges Dreieck 96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" name="Gruppieren 88"/>
                <p:cNvGrpSpPr/>
                <p:nvPr/>
              </p:nvGrpSpPr>
              <p:grpSpPr>
                <a:xfrm>
                  <a:off x="3344815" y="301425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90" name="Würfel 89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1" name="Gruppieren 90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92" name="Gerade Verbindung 1948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Gleichschenkliges Dreieck 92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7" name="Würfel 16"/>
            <p:cNvSpPr/>
            <p:nvPr/>
          </p:nvSpPr>
          <p:spPr>
            <a:xfrm>
              <a:off x="4037358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uppieren 17"/>
            <p:cNvGrpSpPr/>
            <p:nvPr/>
          </p:nvGrpSpPr>
          <p:grpSpPr>
            <a:xfrm flipV="1">
              <a:off x="4065516" y="4533001"/>
              <a:ext cx="17511" cy="200662"/>
              <a:chOff x="2628532" y="550028"/>
              <a:chExt cx="18000" cy="242802"/>
            </a:xfrm>
          </p:grpSpPr>
          <p:cxnSp>
            <p:nvCxnSpPr>
              <p:cNvPr id="81" name="Gerade Verbindung 1937"/>
              <p:cNvCxnSpPr>
                <a:stCxn id="82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Gleichschenkliges Dreieck 81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Würfel 18"/>
            <p:cNvSpPr/>
            <p:nvPr/>
          </p:nvSpPr>
          <p:spPr>
            <a:xfrm>
              <a:off x="4111489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uppieren 19"/>
            <p:cNvGrpSpPr/>
            <p:nvPr/>
          </p:nvGrpSpPr>
          <p:grpSpPr>
            <a:xfrm rot="5400000" flipH="1" flipV="1">
              <a:off x="4141581" y="4585712"/>
              <a:ext cx="14820" cy="66171"/>
              <a:chOff x="2641248" y="550028"/>
              <a:chExt cx="18000" cy="68013"/>
            </a:xfrm>
          </p:grpSpPr>
          <p:cxnSp>
            <p:nvCxnSpPr>
              <p:cNvPr id="79" name="Gerade Verbindung 1935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Gleichschenkliges Dreieck 79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Würfel 20"/>
            <p:cNvSpPr/>
            <p:nvPr/>
          </p:nvSpPr>
          <p:spPr>
            <a:xfrm>
              <a:off x="4185644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4218588" y="4534968"/>
              <a:ext cx="17511" cy="200662"/>
              <a:chOff x="2628532" y="550028"/>
              <a:chExt cx="18000" cy="242802"/>
            </a:xfrm>
          </p:grpSpPr>
          <p:cxnSp>
            <p:nvCxnSpPr>
              <p:cNvPr id="77" name="Gerade Verbindung 1933"/>
              <p:cNvCxnSpPr>
                <a:stCxn id="78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Gleichschenkliges Dreieck 77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Würfel 22"/>
            <p:cNvSpPr/>
            <p:nvPr/>
          </p:nvSpPr>
          <p:spPr>
            <a:xfrm>
              <a:off x="4259827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pieren 23"/>
            <p:cNvGrpSpPr/>
            <p:nvPr/>
          </p:nvGrpSpPr>
          <p:grpSpPr>
            <a:xfrm rot="16200000" flipV="1">
              <a:off x="4290135" y="4581889"/>
              <a:ext cx="14820" cy="66171"/>
              <a:chOff x="2641248" y="550028"/>
              <a:chExt cx="18000" cy="68013"/>
            </a:xfrm>
          </p:grpSpPr>
          <p:cxnSp>
            <p:nvCxnSpPr>
              <p:cNvPr id="75" name="Gerade Verbindung 1931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Gleichschenkliges Dreieck 75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Würfel 24"/>
            <p:cNvSpPr/>
            <p:nvPr/>
          </p:nvSpPr>
          <p:spPr>
            <a:xfrm>
              <a:off x="4330631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uppieren 25"/>
            <p:cNvGrpSpPr/>
            <p:nvPr/>
          </p:nvGrpSpPr>
          <p:grpSpPr>
            <a:xfrm flipV="1">
              <a:off x="4358791" y="4533001"/>
              <a:ext cx="17511" cy="200662"/>
              <a:chOff x="2628532" y="550028"/>
              <a:chExt cx="18000" cy="242802"/>
            </a:xfrm>
          </p:grpSpPr>
          <p:cxnSp>
            <p:nvCxnSpPr>
              <p:cNvPr id="73" name="Gerade Verbindung 1929"/>
              <p:cNvCxnSpPr>
                <a:stCxn id="74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Gleichschenkliges Dreieck 73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Würfel 26"/>
            <p:cNvSpPr/>
            <p:nvPr/>
          </p:nvSpPr>
          <p:spPr>
            <a:xfrm>
              <a:off x="4404765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uppieren 27"/>
            <p:cNvGrpSpPr/>
            <p:nvPr/>
          </p:nvGrpSpPr>
          <p:grpSpPr>
            <a:xfrm rot="5400000" flipH="1" flipV="1">
              <a:off x="4434854" y="4585712"/>
              <a:ext cx="14820" cy="66171"/>
              <a:chOff x="2641248" y="550028"/>
              <a:chExt cx="18000" cy="68013"/>
            </a:xfrm>
          </p:grpSpPr>
          <p:cxnSp>
            <p:nvCxnSpPr>
              <p:cNvPr id="71" name="Gerade Verbindung 1927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Gleichschenkliges Dreieck 71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Würfel 28"/>
            <p:cNvSpPr/>
            <p:nvPr/>
          </p:nvSpPr>
          <p:spPr>
            <a:xfrm>
              <a:off x="4478916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uppieren 29"/>
            <p:cNvGrpSpPr/>
            <p:nvPr/>
          </p:nvGrpSpPr>
          <p:grpSpPr>
            <a:xfrm>
              <a:off x="4511860" y="4534968"/>
              <a:ext cx="17511" cy="200662"/>
              <a:chOff x="2628532" y="550028"/>
              <a:chExt cx="18000" cy="242802"/>
            </a:xfrm>
          </p:grpSpPr>
          <p:cxnSp>
            <p:nvCxnSpPr>
              <p:cNvPr id="69" name="Gerade Verbindung 1925"/>
              <p:cNvCxnSpPr>
                <a:stCxn id="70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Gleichschenkliges Dreieck 69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Würfel 30"/>
            <p:cNvSpPr/>
            <p:nvPr/>
          </p:nvSpPr>
          <p:spPr>
            <a:xfrm>
              <a:off x="4553103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uppieren 31"/>
            <p:cNvGrpSpPr/>
            <p:nvPr/>
          </p:nvGrpSpPr>
          <p:grpSpPr>
            <a:xfrm rot="16200000" flipV="1">
              <a:off x="4583408" y="4581889"/>
              <a:ext cx="14820" cy="66171"/>
              <a:chOff x="2641248" y="550028"/>
              <a:chExt cx="18000" cy="68013"/>
            </a:xfrm>
          </p:grpSpPr>
          <p:cxnSp>
            <p:nvCxnSpPr>
              <p:cNvPr id="67" name="Gerade Verbindung 1923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Gleichschenkliges Dreieck 67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Würfel 32"/>
            <p:cNvSpPr/>
            <p:nvPr/>
          </p:nvSpPr>
          <p:spPr>
            <a:xfrm>
              <a:off x="4622477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uppieren 33"/>
            <p:cNvGrpSpPr/>
            <p:nvPr/>
          </p:nvGrpSpPr>
          <p:grpSpPr>
            <a:xfrm flipV="1">
              <a:off x="4650634" y="4533001"/>
              <a:ext cx="17511" cy="200662"/>
              <a:chOff x="2628532" y="550028"/>
              <a:chExt cx="18000" cy="242802"/>
            </a:xfrm>
          </p:grpSpPr>
          <p:cxnSp>
            <p:nvCxnSpPr>
              <p:cNvPr id="65" name="Gerade Verbindung 1921"/>
              <p:cNvCxnSpPr>
                <a:stCxn id="66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Gleichschenkliges Dreieck 65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Würfel 34"/>
            <p:cNvSpPr/>
            <p:nvPr/>
          </p:nvSpPr>
          <p:spPr>
            <a:xfrm>
              <a:off x="4696611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uppieren 35"/>
            <p:cNvGrpSpPr/>
            <p:nvPr/>
          </p:nvGrpSpPr>
          <p:grpSpPr>
            <a:xfrm rot="5400000" flipH="1" flipV="1">
              <a:off x="4726700" y="4585712"/>
              <a:ext cx="14820" cy="66171"/>
              <a:chOff x="2641248" y="550028"/>
              <a:chExt cx="18000" cy="68013"/>
            </a:xfrm>
          </p:grpSpPr>
          <p:cxnSp>
            <p:nvCxnSpPr>
              <p:cNvPr id="63" name="Gerade Verbindung 1919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Gleichschenkliges Dreieck 63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Würfel 36"/>
            <p:cNvSpPr/>
            <p:nvPr/>
          </p:nvSpPr>
          <p:spPr>
            <a:xfrm>
              <a:off x="4770762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uppieren 37"/>
            <p:cNvGrpSpPr/>
            <p:nvPr/>
          </p:nvGrpSpPr>
          <p:grpSpPr>
            <a:xfrm>
              <a:off x="4803706" y="4534968"/>
              <a:ext cx="17511" cy="200662"/>
              <a:chOff x="2628532" y="550028"/>
              <a:chExt cx="18000" cy="242802"/>
            </a:xfrm>
          </p:grpSpPr>
          <p:cxnSp>
            <p:nvCxnSpPr>
              <p:cNvPr id="61" name="Gerade Verbindung 1917"/>
              <p:cNvCxnSpPr>
                <a:stCxn id="62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Gleichschenkliges Dreieck 61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Würfel 38"/>
            <p:cNvSpPr/>
            <p:nvPr/>
          </p:nvSpPr>
          <p:spPr>
            <a:xfrm>
              <a:off x="4844946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uppieren 39"/>
            <p:cNvGrpSpPr/>
            <p:nvPr/>
          </p:nvGrpSpPr>
          <p:grpSpPr>
            <a:xfrm rot="16200000" flipV="1">
              <a:off x="4875254" y="4581889"/>
              <a:ext cx="14820" cy="66171"/>
              <a:chOff x="2641248" y="550028"/>
              <a:chExt cx="18000" cy="68013"/>
            </a:xfrm>
          </p:grpSpPr>
          <p:cxnSp>
            <p:nvCxnSpPr>
              <p:cNvPr id="59" name="Gerade Verbindung 1915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Gleichschenkliges Dreieck 59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Würfel 40"/>
            <p:cNvSpPr/>
            <p:nvPr/>
          </p:nvSpPr>
          <p:spPr>
            <a:xfrm>
              <a:off x="4915749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uppieren 41"/>
            <p:cNvGrpSpPr/>
            <p:nvPr/>
          </p:nvGrpSpPr>
          <p:grpSpPr>
            <a:xfrm flipV="1">
              <a:off x="4943910" y="4533001"/>
              <a:ext cx="17511" cy="200662"/>
              <a:chOff x="2628532" y="550028"/>
              <a:chExt cx="18000" cy="242802"/>
            </a:xfrm>
          </p:grpSpPr>
          <p:cxnSp>
            <p:nvCxnSpPr>
              <p:cNvPr id="57" name="Gerade Verbindung 1913"/>
              <p:cNvCxnSpPr>
                <a:stCxn id="58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Gleichschenkliges Dreieck 57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Würfel 42"/>
            <p:cNvSpPr/>
            <p:nvPr/>
          </p:nvSpPr>
          <p:spPr>
            <a:xfrm>
              <a:off x="4989884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uppieren 43"/>
            <p:cNvGrpSpPr/>
            <p:nvPr/>
          </p:nvGrpSpPr>
          <p:grpSpPr>
            <a:xfrm rot="5400000" flipH="1" flipV="1">
              <a:off x="5019972" y="4585712"/>
              <a:ext cx="14820" cy="66171"/>
              <a:chOff x="2641248" y="550028"/>
              <a:chExt cx="18000" cy="68013"/>
            </a:xfrm>
          </p:grpSpPr>
          <p:cxnSp>
            <p:nvCxnSpPr>
              <p:cNvPr id="55" name="Gerade Verbindung 1911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Gleichschenkliges Dreieck 55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Würfel 44"/>
            <p:cNvSpPr/>
            <p:nvPr/>
          </p:nvSpPr>
          <p:spPr>
            <a:xfrm>
              <a:off x="5064038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uppieren 45"/>
            <p:cNvGrpSpPr/>
            <p:nvPr/>
          </p:nvGrpSpPr>
          <p:grpSpPr>
            <a:xfrm>
              <a:off x="5096979" y="4534968"/>
              <a:ext cx="17511" cy="200662"/>
              <a:chOff x="2628532" y="550028"/>
              <a:chExt cx="18000" cy="242802"/>
            </a:xfrm>
          </p:grpSpPr>
          <p:cxnSp>
            <p:nvCxnSpPr>
              <p:cNvPr id="53" name="Gerade Verbindung 1909"/>
              <p:cNvCxnSpPr>
                <a:stCxn id="54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Gleichschenkliges Dreieck 53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Würfel 46"/>
            <p:cNvSpPr/>
            <p:nvPr/>
          </p:nvSpPr>
          <p:spPr>
            <a:xfrm>
              <a:off x="5138222" y="4419482"/>
              <a:ext cx="169325" cy="357066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uppieren 47"/>
            <p:cNvGrpSpPr/>
            <p:nvPr/>
          </p:nvGrpSpPr>
          <p:grpSpPr>
            <a:xfrm rot="16200000" flipV="1">
              <a:off x="5168526" y="4581889"/>
              <a:ext cx="14820" cy="66171"/>
              <a:chOff x="2641248" y="550028"/>
              <a:chExt cx="18000" cy="68013"/>
            </a:xfrm>
          </p:grpSpPr>
          <p:cxnSp>
            <p:nvCxnSpPr>
              <p:cNvPr id="51" name="Gerade Verbindung 1907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Gleichschenkliges Dreieck 51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9" name="Gerade Verbindung 1904"/>
            <p:cNvCxnSpPr/>
            <p:nvPr/>
          </p:nvCxnSpPr>
          <p:spPr>
            <a:xfrm flipV="1">
              <a:off x="4136519" y="4417633"/>
              <a:ext cx="1172598" cy="33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 Verbindung 1905"/>
            <p:cNvCxnSpPr/>
            <p:nvPr/>
          </p:nvCxnSpPr>
          <p:spPr>
            <a:xfrm>
              <a:off x="5310202" y="4413342"/>
              <a:ext cx="0" cy="272777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7" name="Freihandform 186"/>
          <p:cNvSpPr/>
          <p:nvPr/>
        </p:nvSpPr>
        <p:spPr>
          <a:xfrm>
            <a:off x="2130390" y="1572616"/>
            <a:ext cx="5323875" cy="4006975"/>
          </a:xfrm>
          <a:custGeom>
            <a:avLst/>
            <a:gdLst>
              <a:gd name="connsiteX0" fmla="*/ 1584176 w 3168352"/>
              <a:gd name="connsiteY0" fmla="*/ 216024 h 3168352"/>
              <a:gd name="connsiteX1" fmla="*/ 216024 w 3168352"/>
              <a:gd name="connsiteY1" fmla="*/ 1584176 h 3168352"/>
              <a:gd name="connsiteX2" fmla="*/ 1584176 w 3168352"/>
              <a:gd name="connsiteY2" fmla="*/ 2952328 h 3168352"/>
              <a:gd name="connsiteX3" fmla="*/ 2952328 w 3168352"/>
              <a:gd name="connsiteY3" fmla="*/ 1584176 h 3168352"/>
              <a:gd name="connsiteX4" fmla="*/ 1584176 w 3168352"/>
              <a:gd name="connsiteY4" fmla="*/ 216024 h 3168352"/>
              <a:gd name="connsiteX5" fmla="*/ 1584176 w 3168352"/>
              <a:gd name="connsiteY5" fmla="*/ 0 h 3168352"/>
              <a:gd name="connsiteX6" fmla="*/ 3168352 w 3168352"/>
              <a:gd name="connsiteY6" fmla="*/ 1584176 h 3168352"/>
              <a:gd name="connsiteX7" fmla="*/ 1584176 w 3168352"/>
              <a:gd name="connsiteY7" fmla="*/ 3168352 h 3168352"/>
              <a:gd name="connsiteX8" fmla="*/ 0 w 3168352"/>
              <a:gd name="connsiteY8" fmla="*/ 1584176 h 3168352"/>
              <a:gd name="connsiteX9" fmla="*/ 1584176 w 3168352"/>
              <a:gd name="connsiteY9" fmla="*/ 0 h 31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352" h="3168352">
                <a:moveTo>
                  <a:pt x="1584176" y="216024"/>
                </a:moveTo>
                <a:cubicBezTo>
                  <a:pt x="828567" y="216024"/>
                  <a:pt x="216024" y="828567"/>
                  <a:pt x="216024" y="1584176"/>
                </a:cubicBezTo>
                <a:cubicBezTo>
                  <a:pt x="216024" y="2339785"/>
                  <a:pt x="828567" y="2952328"/>
                  <a:pt x="1584176" y="2952328"/>
                </a:cubicBezTo>
                <a:cubicBezTo>
                  <a:pt x="2339785" y="2952328"/>
                  <a:pt x="2952328" y="2339785"/>
                  <a:pt x="2952328" y="1584176"/>
                </a:cubicBezTo>
                <a:cubicBezTo>
                  <a:pt x="2952328" y="828567"/>
                  <a:pt x="2339785" y="216024"/>
                  <a:pt x="1584176" y="216024"/>
                </a:cubicBezTo>
                <a:close/>
                <a:moveTo>
                  <a:pt x="1584176" y="0"/>
                </a:moveTo>
                <a:cubicBezTo>
                  <a:pt x="2459092" y="0"/>
                  <a:pt x="3168352" y="709260"/>
                  <a:pt x="3168352" y="1584176"/>
                </a:cubicBezTo>
                <a:cubicBezTo>
                  <a:pt x="3168352" y="2459092"/>
                  <a:pt x="2459092" y="3168352"/>
                  <a:pt x="1584176" y="3168352"/>
                </a:cubicBezTo>
                <a:cubicBezTo>
                  <a:pt x="709260" y="3168352"/>
                  <a:pt x="0" y="2459092"/>
                  <a:pt x="0" y="1584176"/>
                </a:cubicBezTo>
                <a:cubicBezTo>
                  <a:pt x="0" y="709260"/>
                  <a:pt x="709260" y="0"/>
                  <a:pt x="158417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scene3d>
            <a:camera prst="orthographicFront">
              <a:rot lat="19799993" lon="0" rev="0"/>
            </a:camera>
            <a:lightRig rig="soft" dir="t"/>
          </a:scene3d>
          <a:sp3d extrusionH="368300">
            <a:extrusionClr>
              <a:schemeClr val="bg1">
                <a:lumMod val="65000"/>
              </a:schemeClr>
            </a:extrusion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Ellipse 187"/>
          <p:cNvSpPr/>
          <p:nvPr/>
        </p:nvSpPr>
        <p:spPr>
          <a:xfrm>
            <a:off x="4620528" y="1964375"/>
            <a:ext cx="293285" cy="750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e</a:t>
            </a:r>
          </a:p>
        </p:txBody>
      </p:sp>
      <p:grpSp>
        <p:nvGrpSpPr>
          <p:cNvPr id="189" name="Gruppieren 188"/>
          <p:cNvGrpSpPr/>
          <p:nvPr/>
        </p:nvGrpSpPr>
        <p:grpSpPr>
          <a:xfrm>
            <a:off x="3941927" y="4687829"/>
            <a:ext cx="1427085" cy="456179"/>
            <a:chOff x="4031909" y="3789040"/>
            <a:chExt cx="1369477" cy="437764"/>
          </a:xfrm>
        </p:grpSpPr>
        <p:grpSp>
          <p:nvGrpSpPr>
            <p:cNvPr id="190" name="Gruppieren 189"/>
            <p:cNvGrpSpPr/>
            <p:nvPr/>
          </p:nvGrpSpPr>
          <p:grpSpPr>
            <a:xfrm>
              <a:off x="4128299" y="3789450"/>
              <a:ext cx="684329" cy="353905"/>
              <a:chOff x="2167782" y="342939"/>
              <a:chExt cx="703404" cy="428222"/>
            </a:xfrm>
          </p:grpSpPr>
          <p:grpSp>
            <p:nvGrpSpPr>
              <p:cNvPr id="326" name="Gruppieren 325"/>
              <p:cNvGrpSpPr>
                <a:grpSpLocks/>
              </p:cNvGrpSpPr>
              <p:nvPr/>
            </p:nvGrpSpPr>
            <p:grpSpPr>
              <a:xfrm>
                <a:off x="2167782" y="342939"/>
                <a:ext cx="402449" cy="427910"/>
                <a:chOff x="1264547" y="449293"/>
                <a:chExt cx="1609794" cy="1728928"/>
              </a:xfrm>
            </p:grpSpPr>
            <p:grpSp>
              <p:nvGrpSpPr>
                <p:cNvPr id="353" name="Gruppieren 352"/>
                <p:cNvGrpSpPr/>
                <p:nvPr/>
              </p:nvGrpSpPr>
              <p:grpSpPr>
                <a:xfrm>
                  <a:off x="1336555" y="1643008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374" name="Würfel 373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5" name="Gruppieren 374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76" name="Gerade Verbindung 2185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7" name="Gleichschenkliges Dreieck 376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4" name="Gruppieren 353"/>
                <p:cNvGrpSpPr/>
                <p:nvPr/>
              </p:nvGrpSpPr>
              <p:grpSpPr>
                <a:xfrm>
                  <a:off x="1264547" y="449441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370" name="Würfel 369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1" name="Gruppieren 370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372" name="Gerade Verbindung 2181"/>
                    <p:cNvCxnSpPr>
                      <a:stCxn id="373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3" name="Gleichschenkliges Dreieck 372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uppieren 354"/>
                <p:cNvGrpSpPr/>
                <p:nvPr/>
              </p:nvGrpSpPr>
              <p:grpSpPr>
                <a:xfrm>
                  <a:off x="1568507" y="449293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366" name="Würfel 365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7" name="Gruppieren 366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68" name="Gerade Verbindung 2177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9" name="Gleichschenkliges Dreieck 368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uppieren 355"/>
                <p:cNvGrpSpPr/>
                <p:nvPr/>
              </p:nvGrpSpPr>
              <p:grpSpPr>
                <a:xfrm>
                  <a:off x="1874221" y="449441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362" name="Würfel 361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3" name="Gruppieren 362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364" name="Gerade Verbindung 2173"/>
                    <p:cNvCxnSpPr>
                      <a:stCxn id="365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5" name="Gleichschenkliges Dreieck 364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7" name="Gruppieren 356"/>
                <p:cNvGrpSpPr/>
                <p:nvPr/>
              </p:nvGrpSpPr>
              <p:grpSpPr>
                <a:xfrm>
                  <a:off x="2178165" y="450029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358" name="Würfel 357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9" name="Gruppieren 358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60" name="Gerade Verbindung 2169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1" name="Gleichschenkliges Dreieck 360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327" name="Gruppieren 326"/>
              <p:cNvGrpSpPr>
                <a:grpSpLocks/>
              </p:cNvGrpSpPr>
              <p:nvPr/>
            </p:nvGrpSpPr>
            <p:grpSpPr>
              <a:xfrm>
                <a:off x="2468737" y="343251"/>
                <a:ext cx="402449" cy="427910"/>
                <a:chOff x="1264547" y="449293"/>
                <a:chExt cx="1609794" cy="1728928"/>
              </a:xfrm>
            </p:grpSpPr>
            <p:grpSp>
              <p:nvGrpSpPr>
                <p:cNvPr id="328" name="Gruppieren 327"/>
                <p:cNvGrpSpPr/>
                <p:nvPr/>
              </p:nvGrpSpPr>
              <p:grpSpPr>
                <a:xfrm>
                  <a:off x="1336555" y="1643008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349" name="Würfel 348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0" name="Gruppieren 349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51" name="Gerade Verbindung 2160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2" name="Gleichschenkliges Dreieck 351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9" name="Gruppieren 328"/>
                <p:cNvGrpSpPr/>
                <p:nvPr/>
              </p:nvGrpSpPr>
              <p:grpSpPr>
                <a:xfrm>
                  <a:off x="1264547" y="449441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345" name="Würfel 344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46" name="Gruppieren 345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347" name="Gerade Verbindung 2156"/>
                    <p:cNvCxnSpPr>
                      <a:stCxn id="348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8" name="Gleichschenkliges Dreieck 347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0" name="Gruppieren 329"/>
                <p:cNvGrpSpPr/>
                <p:nvPr/>
              </p:nvGrpSpPr>
              <p:grpSpPr>
                <a:xfrm>
                  <a:off x="1568507" y="449293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341" name="Würfel 340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42" name="Gruppieren 341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43" name="Gerade Verbindung 2152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4" name="Gleichschenkliges Dreieck 343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1" name="Gruppieren 330"/>
                <p:cNvGrpSpPr/>
                <p:nvPr/>
              </p:nvGrpSpPr>
              <p:grpSpPr>
                <a:xfrm>
                  <a:off x="1874221" y="449441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337" name="Würfel 336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38" name="Gruppieren 337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339" name="Gerade Verbindung 2148"/>
                    <p:cNvCxnSpPr>
                      <a:stCxn id="340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0" name="Gleichschenkliges Dreieck 339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2" name="Gruppieren 331"/>
                <p:cNvGrpSpPr/>
                <p:nvPr/>
              </p:nvGrpSpPr>
              <p:grpSpPr>
                <a:xfrm>
                  <a:off x="2178165" y="450029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333" name="Würfel 332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34" name="Gruppieren 333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35" name="Gerade Verbindung 2144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6" name="Gleichschenkliges Dreieck 335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91" name="Gruppieren 190"/>
            <p:cNvGrpSpPr/>
            <p:nvPr/>
          </p:nvGrpSpPr>
          <p:grpSpPr>
            <a:xfrm>
              <a:off x="4717057" y="3789040"/>
              <a:ext cx="684329" cy="353905"/>
              <a:chOff x="2167782" y="342939"/>
              <a:chExt cx="703404" cy="428222"/>
            </a:xfrm>
          </p:grpSpPr>
          <p:grpSp>
            <p:nvGrpSpPr>
              <p:cNvPr id="274" name="Gruppieren 273"/>
              <p:cNvGrpSpPr>
                <a:grpSpLocks/>
              </p:cNvGrpSpPr>
              <p:nvPr/>
            </p:nvGrpSpPr>
            <p:grpSpPr>
              <a:xfrm>
                <a:off x="2167782" y="342939"/>
                <a:ext cx="402449" cy="427910"/>
                <a:chOff x="1264547" y="449293"/>
                <a:chExt cx="1609794" cy="1728928"/>
              </a:xfrm>
            </p:grpSpPr>
            <p:grpSp>
              <p:nvGrpSpPr>
                <p:cNvPr id="301" name="Gruppieren 300"/>
                <p:cNvGrpSpPr/>
                <p:nvPr/>
              </p:nvGrpSpPr>
              <p:grpSpPr>
                <a:xfrm>
                  <a:off x="1336555" y="1643008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322" name="Würfel 321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3" name="Gruppieren 322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24" name="Gerade Verbindung 2133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5" name="Gleichschenkliges Dreieck 324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2" name="Gruppieren 301"/>
                <p:cNvGrpSpPr/>
                <p:nvPr/>
              </p:nvGrpSpPr>
              <p:grpSpPr>
                <a:xfrm>
                  <a:off x="1264547" y="449441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318" name="Würfel 317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19" name="Gruppieren 318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320" name="Gerade Verbindung 2129"/>
                    <p:cNvCxnSpPr>
                      <a:stCxn id="321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1" name="Gleichschenkliges Dreieck 320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3" name="Gruppieren 302"/>
                <p:cNvGrpSpPr/>
                <p:nvPr/>
              </p:nvGrpSpPr>
              <p:grpSpPr>
                <a:xfrm>
                  <a:off x="1568507" y="449293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314" name="Würfel 313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15" name="Gruppieren 314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16" name="Gerade Verbindung 2125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7" name="Gleichschenkliges Dreieck 316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uppieren 303"/>
                <p:cNvGrpSpPr/>
                <p:nvPr/>
              </p:nvGrpSpPr>
              <p:grpSpPr>
                <a:xfrm>
                  <a:off x="1874221" y="449441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310" name="Würfel 309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11" name="Gruppieren 310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312" name="Gerade Verbindung 2121"/>
                    <p:cNvCxnSpPr>
                      <a:stCxn id="313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3" name="Gleichschenkliges Dreieck 312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uppieren 304"/>
                <p:cNvGrpSpPr/>
                <p:nvPr/>
              </p:nvGrpSpPr>
              <p:grpSpPr>
                <a:xfrm>
                  <a:off x="2178165" y="450029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306" name="Würfel 305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7" name="Gruppieren 306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308" name="Gerade Verbindung 2117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9" name="Gleichschenkliges Dreieck 308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75" name="Gruppieren 274"/>
              <p:cNvGrpSpPr>
                <a:grpSpLocks/>
              </p:cNvGrpSpPr>
              <p:nvPr/>
            </p:nvGrpSpPr>
            <p:grpSpPr>
              <a:xfrm>
                <a:off x="2468737" y="343251"/>
                <a:ext cx="402449" cy="427910"/>
                <a:chOff x="1264547" y="449293"/>
                <a:chExt cx="1609794" cy="1728928"/>
              </a:xfrm>
            </p:grpSpPr>
            <p:grpSp>
              <p:nvGrpSpPr>
                <p:cNvPr id="276" name="Gruppieren 275"/>
                <p:cNvGrpSpPr/>
                <p:nvPr/>
              </p:nvGrpSpPr>
              <p:grpSpPr>
                <a:xfrm>
                  <a:off x="1336555" y="1643008"/>
                  <a:ext cx="174044" cy="432048"/>
                  <a:chOff x="775763" y="702809"/>
                  <a:chExt cx="174044" cy="432048"/>
                </a:xfrm>
              </p:grpSpPr>
              <p:sp>
                <p:nvSpPr>
                  <p:cNvPr id="297" name="Würfel 296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98" name="Gruppieren 297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299" name="Gerade Verbindung 2108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0" name="Gleichschenkliges Dreieck 299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7" name="Gruppieren 276"/>
                <p:cNvGrpSpPr/>
                <p:nvPr/>
              </p:nvGrpSpPr>
              <p:grpSpPr>
                <a:xfrm>
                  <a:off x="1264547" y="449441"/>
                  <a:ext cx="696176" cy="1728192"/>
                  <a:chOff x="512801" y="700580"/>
                  <a:chExt cx="174044" cy="432048"/>
                </a:xfrm>
              </p:grpSpPr>
              <p:sp>
                <p:nvSpPr>
                  <p:cNvPr id="293" name="Würfel 292"/>
                  <p:cNvSpPr/>
                  <p:nvPr/>
                </p:nvSpPr>
                <p:spPr>
                  <a:xfrm>
                    <a:off x="512801" y="700580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F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94" name="Gruppieren 293"/>
                  <p:cNvGrpSpPr/>
                  <p:nvPr/>
                </p:nvGrpSpPr>
                <p:grpSpPr>
                  <a:xfrm flipV="1">
                    <a:off x="541744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295" name="Gerade Verbindung 2104"/>
                    <p:cNvCxnSpPr>
                      <a:stCxn id="296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6" name="Gleichschenkliges Dreieck 295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8" name="Gruppieren 277"/>
                <p:cNvGrpSpPr/>
                <p:nvPr/>
              </p:nvGrpSpPr>
              <p:grpSpPr>
                <a:xfrm>
                  <a:off x="1568507" y="449293"/>
                  <a:ext cx="696176" cy="1728192"/>
                  <a:chOff x="1454653" y="800769"/>
                  <a:chExt cx="174044" cy="432048"/>
                </a:xfrm>
              </p:grpSpPr>
              <p:sp>
                <p:nvSpPr>
                  <p:cNvPr id="289" name="Würfel 288"/>
                  <p:cNvSpPr/>
                  <p:nvPr/>
                </p:nvSpPr>
                <p:spPr>
                  <a:xfrm>
                    <a:off x="1454653" y="80076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90" name="Gruppieren 289"/>
                  <p:cNvGrpSpPr/>
                  <p:nvPr/>
                </p:nvGrpSpPr>
                <p:grpSpPr>
                  <a:xfrm rot="16200000" flipV="1">
                    <a:off x="1484455" y="1003306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291" name="Gerade Verbindung 2100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2" name="Gleichschenkliges Dreieck 291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9" name="Gruppieren 278"/>
                <p:cNvGrpSpPr/>
                <p:nvPr/>
              </p:nvGrpSpPr>
              <p:grpSpPr>
                <a:xfrm>
                  <a:off x="1874221" y="449441"/>
                  <a:ext cx="696176" cy="1728192"/>
                  <a:chOff x="697376" y="698199"/>
                  <a:chExt cx="174044" cy="432048"/>
                </a:xfrm>
              </p:grpSpPr>
              <p:sp>
                <p:nvSpPr>
                  <p:cNvPr id="285" name="Würfel 284"/>
                  <p:cNvSpPr/>
                  <p:nvPr/>
                </p:nvSpPr>
                <p:spPr>
                  <a:xfrm>
                    <a:off x="697376" y="69819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00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86" name="Gruppieren 285"/>
                  <p:cNvGrpSpPr/>
                  <p:nvPr/>
                </p:nvGrpSpPr>
                <p:grpSpPr>
                  <a:xfrm>
                    <a:off x="731237" y="837935"/>
                    <a:ext cx="18000" cy="242802"/>
                    <a:chOff x="2628532" y="550028"/>
                    <a:chExt cx="18000" cy="242802"/>
                  </a:xfrm>
                </p:grpSpPr>
                <p:cxnSp>
                  <p:nvCxnSpPr>
                    <p:cNvPr id="287" name="Gerade Verbindung 2096"/>
                    <p:cNvCxnSpPr>
                      <a:stCxn id="288" idx="3"/>
                    </p:cNvCxnSpPr>
                    <p:nvPr/>
                  </p:nvCxnSpPr>
                  <p:spPr>
                    <a:xfrm>
                      <a:off x="2637532" y="586028"/>
                      <a:ext cx="0" cy="20680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8" name="Gleichschenkliges Dreieck 287"/>
                    <p:cNvSpPr/>
                    <p:nvPr/>
                  </p:nvSpPr>
                  <p:spPr>
                    <a:xfrm>
                      <a:off x="2628532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0" name="Gruppieren 279"/>
                <p:cNvGrpSpPr/>
                <p:nvPr/>
              </p:nvGrpSpPr>
              <p:grpSpPr>
                <a:xfrm>
                  <a:off x="2178165" y="450029"/>
                  <a:ext cx="696176" cy="1728192"/>
                  <a:chOff x="775763" y="702809"/>
                  <a:chExt cx="174044" cy="432048"/>
                </a:xfrm>
              </p:grpSpPr>
              <p:sp>
                <p:nvSpPr>
                  <p:cNvPr id="281" name="Würfel 280"/>
                  <p:cNvSpPr/>
                  <p:nvPr/>
                </p:nvSpPr>
                <p:spPr>
                  <a:xfrm>
                    <a:off x="775763" y="702809"/>
                    <a:ext cx="174044" cy="432048"/>
                  </a:xfrm>
                  <a:prstGeom prst="cube">
                    <a:avLst>
                      <a:gd name="adj" fmla="val 56117"/>
                    </a:avLst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82" name="Gruppieren 281"/>
                  <p:cNvGrpSpPr/>
                  <p:nvPr/>
                </p:nvGrpSpPr>
                <p:grpSpPr>
                  <a:xfrm rot="5400000" flipH="1" flipV="1">
                    <a:off x="805340" y="909973"/>
                    <a:ext cx="17932" cy="68013"/>
                    <a:chOff x="2641248" y="550028"/>
                    <a:chExt cx="18000" cy="68013"/>
                  </a:xfrm>
                </p:grpSpPr>
                <p:cxnSp>
                  <p:nvCxnSpPr>
                    <p:cNvPr id="283" name="Gerade Verbindung 2092"/>
                    <p:cNvCxnSpPr/>
                    <p:nvPr/>
                  </p:nvCxnSpPr>
                  <p:spPr>
                    <a:xfrm rot="16200000" flipH="1" flipV="1">
                      <a:off x="2630667" y="598461"/>
                      <a:ext cx="3916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4" name="Gleichschenkliges Dreieck 283"/>
                    <p:cNvSpPr/>
                    <p:nvPr/>
                  </p:nvSpPr>
                  <p:spPr>
                    <a:xfrm>
                      <a:off x="2641248" y="550028"/>
                      <a:ext cx="18000" cy="3600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92" name="Würfel 191"/>
            <p:cNvSpPr/>
            <p:nvPr/>
          </p:nvSpPr>
          <p:spPr>
            <a:xfrm>
              <a:off x="4049424" y="4117069"/>
              <a:ext cx="42331" cy="88374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3" name="Gruppieren 192"/>
            <p:cNvGrpSpPr/>
            <p:nvPr/>
          </p:nvGrpSpPr>
          <p:grpSpPr>
            <a:xfrm rot="5400000" flipH="1" flipV="1">
              <a:off x="4056961" y="4158128"/>
              <a:ext cx="3669" cy="16544"/>
              <a:chOff x="2641248" y="550028"/>
              <a:chExt cx="18000" cy="68013"/>
            </a:xfrm>
          </p:grpSpPr>
          <p:cxnSp>
            <p:nvCxnSpPr>
              <p:cNvPr id="272" name="Gerade Verbindung 2081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Gleichschenkliges Dreieck 272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Würfel 193"/>
            <p:cNvSpPr/>
            <p:nvPr/>
          </p:nvSpPr>
          <p:spPr>
            <a:xfrm>
              <a:off x="4031909" y="3872929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uppieren 194"/>
            <p:cNvGrpSpPr/>
            <p:nvPr/>
          </p:nvGrpSpPr>
          <p:grpSpPr>
            <a:xfrm flipV="1">
              <a:off x="4060070" y="3985312"/>
              <a:ext cx="17511" cy="198656"/>
              <a:chOff x="2628532" y="550028"/>
              <a:chExt cx="18000" cy="242802"/>
            </a:xfrm>
          </p:grpSpPr>
          <p:cxnSp>
            <p:nvCxnSpPr>
              <p:cNvPr id="270" name="Gerade Verbindung 2079"/>
              <p:cNvCxnSpPr>
                <a:stCxn id="271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1" name="Gleichschenkliges Dreieck 270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Würfel 195"/>
            <p:cNvSpPr/>
            <p:nvPr/>
          </p:nvSpPr>
          <p:spPr>
            <a:xfrm>
              <a:off x="4105837" y="3872899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7" name="Gruppieren 196"/>
            <p:cNvGrpSpPr/>
            <p:nvPr/>
          </p:nvGrpSpPr>
          <p:grpSpPr>
            <a:xfrm rot="16200000" flipV="1">
              <a:off x="4136221" y="4033351"/>
              <a:ext cx="14672" cy="66171"/>
              <a:chOff x="2641248" y="550028"/>
              <a:chExt cx="18000" cy="68013"/>
            </a:xfrm>
          </p:grpSpPr>
          <p:cxnSp>
            <p:nvCxnSpPr>
              <p:cNvPr id="268" name="Gerade Verbindung 2077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Gleichschenkliges Dreieck 268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8" name="Würfel 197"/>
            <p:cNvSpPr/>
            <p:nvPr/>
          </p:nvSpPr>
          <p:spPr>
            <a:xfrm>
              <a:off x="4180194" y="3872929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9" name="Gruppieren 198"/>
            <p:cNvGrpSpPr/>
            <p:nvPr/>
          </p:nvGrpSpPr>
          <p:grpSpPr>
            <a:xfrm>
              <a:off x="4213139" y="3987260"/>
              <a:ext cx="17511" cy="198656"/>
              <a:chOff x="2628532" y="550028"/>
              <a:chExt cx="18000" cy="242802"/>
            </a:xfrm>
          </p:grpSpPr>
          <p:cxnSp>
            <p:nvCxnSpPr>
              <p:cNvPr id="266" name="Gerade Verbindung 2075"/>
              <p:cNvCxnSpPr>
                <a:stCxn id="267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Gleichschenkliges Dreieck 266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0" name="Würfel 199"/>
            <p:cNvSpPr/>
            <p:nvPr/>
          </p:nvSpPr>
          <p:spPr>
            <a:xfrm>
              <a:off x="4254122" y="3873050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1" name="Gruppieren 200"/>
            <p:cNvGrpSpPr/>
            <p:nvPr/>
          </p:nvGrpSpPr>
          <p:grpSpPr>
            <a:xfrm rot="5400000" flipH="1" flipV="1">
              <a:off x="4284283" y="4037289"/>
              <a:ext cx="14672" cy="66171"/>
              <a:chOff x="2641248" y="550028"/>
              <a:chExt cx="18000" cy="68013"/>
            </a:xfrm>
          </p:grpSpPr>
          <p:cxnSp>
            <p:nvCxnSpPr>
              <p:cNvPr id="264" name="Gerade Verbindung 2073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Gleichschenkliges Dreieck 264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2" name="Würfel 201"/>
            <p:cNvSpPr/>
            <p:nvPr/>
          </p:nvSpPr>
          <p:spPr>
            <a:xfrm>
              <a:off x="4342217" y="4117328"/>
              <a:ext cx="42331" cy="88374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3" name="Gruppieren 202"/>
            <p:cNvGrpSpPr/>
            <p:nvPr/>
          </p:nvGrpSpPr>
          <p:grpSpPr>
            <a:xfrm rot="5400000" flipH="1" flipV="1">
              <a:off x="4349758" y="4158387"/>
              <a:ext cx="3669" cy="16544"/>
              <a:chOff x="2641248" y="550028"/>
              <a:chExt cx="18000" cy="68013"/>
            </a:xfrm>
          </p:grpSpPr>
          <p:cxnSp>
            <p:nvCxnSpPr>
              <p:cNvPr id="262" name="Gerade Verbindung 2071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Gleichschenkliges Dreieck 262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4" name="Würfel 203"/>
            <p:cNvSpPr/>
            <p:nvPr/>
          </p:nvSpPr>
          <p:spPr>
            <a:xfrm>
              <a:off x="4324703" y="3873188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" name="Gruppieren 204"/>
            <p:cNvGrpSpPr/>
            <p:nvPr/>
          </p:nvGrpSpPr>
          <p:grpSpPr>
            <a:xfrm flipV="1">
              <a:off x="4352863" y="3985571"/>
              <a:ext cx="17511" cy="198656"/>
              <a:chOff x="2628532" y="550028"/>
              <a:chExt cx="18000" cy="242802"/>
            </a:xfrm>
          </p:grpSpPr>
          <p:cxnSp>
            <p:nvCxnSpPr>
              <p:cNvPr id="260" name="Gerade Verbindung 2069"/>
              <p:cNvCxnSpPr>
                <a:stCxn id="261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Gleichschenkliges Dreieck 260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Würfel 205"/>
            <p:cNvSpPr/>
            <p:nvPr/>
          </p:nvSpPr>
          <p:spPr>
            <a:xfrm>
              <a:off x="4398634" y="3873158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7" name="Gruppieren 206"/>
            <p:cNvGrpSpPr/>
            <p:nvPr/>
          </p:nvGrpSpPr>
          <p:grpSpPr>
            <a:xfrm rot="16200000" flipV="1">
              <a:off x="4429014" y="4033610"/>
              <a:ext cx="14672" cy="66171"/>
              <a:chOff x="2641248" y="550028"/>
              <a:chExt cx="18000" cy="68013"/>
            </a:xfrm>
          </p:grpSpPr>
          <p:cxnSp>
            <p:nvCxnSpPr>
              <p:cNvPr id="258" name="Gerade Verbindung 2067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9" name="Gleichschenkliges Dreieck 258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8" name="Würfel 207"/>
            <p:cNvSpPr/>
            <p:nvPr/>
          </p:nvSpPr>
          <p:spPr>
            <a:xfrm>
              <a:off x="4472991" y="3873188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uppieren 208"/>
            <p:cNvGrpSpPr/>
            <p:nvPr/>
          </p:nvGrpSpPr>
          <p:grpSpPr>
            <a:xfrm>
              <a:off x="4505936" y="3987515"/>
              <a:ext cx="17511" cy="198656"/>
              <a:chOff x="2628532" y="550028"/>
              <a:chExt cx="18000" cy="242802"/>
            </a:xfrm>
          </p:grpSpPr>
          <p:cxnSp>
            <p:nvCxnSpPr>
              <p:cNvPr id="256" name="Gerade Verbindung 2065"/>
              <p:cNvCxnSpPr>
                <a:stCxn id="257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Gleichschenkliges Dreieck 256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0" name="Würfel 209"/>
            <p:cNvSpPr/>
            <p:nvPr/>
          </p:nvSpPr>
          <p:spPr>
            <a:xfrm>
              <a:off x="4546916" y="3873309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1" name="Gruppieren 210"/>
            <p:cNvGrpSpPr/>
            <p:nvPr/>
          </p:nvGrpSpPr>
          <p:grpSpPr>
            <a:xfrm rot="5400000" flipH="1" flipV="1">
              <a:off x="4577077" y="4037545"/>
              <a:ext cx="14672" cy="66171"/>
              <a:chOff x="2641248" y="550028"/>
              <a:chExt cx="18000" cy="68013"/>
            </a:xfrm>
          </p:grpSpPr>
          <p:cxnSp>
            <p:nvCxnSpPr>
              <p:cNvPr id="254" name="Gerade Verbindung 2063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Gleichschenkliges Dreieck 254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2" name="Würfel 211"/>
            <p:cNvSpPr/>
            <p:nvPr/>
          </p:nvSpPr>
          <p:spPr>
            <a:xfrm>
              <a:off x="4638182" y="4116660"/>
              <a:ext cx="42331" cy="88374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3" name="Gruppieren 212"/>
            <p:cNvGrpSpPr/>
            <p:nvPr/>
          </p:nvGrpSpPr>
          <p:grpSpPr>
            <a:xfrm rot="5400000" flipH="1" flipV="1">
              <a:off x="4645723" y="4157722"/>
              <a:ext cx="3669" cy="16544"/>
              <a:chOff x="2641248" y="550028"/>
              <a:chExt cx="18000" cy="68013"/>
            </a:xfrm>
          </p:grpSpPr>
          <p:cxnSp>
            <p:nvCxnSpPr>
              <p:cNvPr id="252" name="Gerade Verbindung 2061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Gleichschenkliges Dreieck 252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4" name="Würfel 213"/>
            <p:cNvSpPr/>
            <p:nvPr/>
          </p:nvSpPr>
          <p:spPr>
            <a:xfrm>
              <a:off x="4620667" y="3872522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5" name="Gruppieren 214"/>
            <p:cNvGrpSpPr/>
            <p:nvPr/>
          </p:nvGrpSpPr>
          <p:grpSpPr>
            <a:xfrm flipV="1">
              <a:off x="4648828" y="3984902"/>
              <a:ext cx="17511" cy="198656"/>
              <a:chOff x="2628532" y="550028"/>
              <a:chExt cx="18000" cy="242802"/>
            </a:xfrm>
          </p:grpSpPr>
          <p:cxnSp>
            <p:nvCxnSpPr>
              <p:cNvPr id="250" name="Gerade Verbindung 2059"/>
              <p:cNvCxnSpPr>
                <a:stCxn id="251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Gleichschenkliges Dreieck 250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Würfel 215"/>
            <p:cNvSpPr/>
            <p:nvPr/>
          </p:nvSpPr>
          <p:spPr>
            <a:xfrm>
              <a:off x="4694598" y="3872492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7" name="Gruppieren 216"/>
            <p:cNvGrpSpPr/>
            <p:nvPr/>
          </p:nvGrpSpPr>
          <p:grpSpPr>
            <a:xfrm rot="16200000" flipV="1">
              <a:off x="4724979" y="4032945"/>
              <a:ext cx="14672" cy="66171"/>
              <a:chOff x="2641248" y="550028"/>
              <a:chExt cx="18000" cy="68013"/>
            </a:xfrm>
          </p:grpSpPr>
          <p:cxnSp>
            <p:nvCxnSpPr>
              <p:cNvPr id="248" name="Gerade Verbindung 2057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Gleichschenkliges Dreieck 248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Würfel 217"/>
            <p:cNvSpPr/>
            <p:nvPr/>
          </p:nvSpPr>
          <p:spPr>
            <a:xfrm>
              <a:off x="4768956" y="3872522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9" name="Gruppieren 218"/>
            <p:cNvGrpSpPr/>
            <p:nvPr/>
          </p:nvGrpSpPr>
          <p:grpSpPr>
            <a:xfrm>
              <a:off x="4801900" y="3986850"/>
              <a:ext cx="17511" cy="198656"/>
              <a:chOff x="2628532" y="550028"/>
              <a:chExt cx="18000" cy="242802"/>
            </a:xfrm>
          </p:grpSpPr>
          <p:cxnSp>
            <p:nvCxnSpPr>
              <p:cNvPr id="246" name="Gerade Verbindung 2055"/>
              <p:cNvCxnSpPr>
                <a:stCxn id="247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Gleichschenkliges Dreieck 246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Würfel 219"/>
            <p:cNvSpPr/>
            <p:nvPr/>
          </p:nvSpPr>
          <p:spPr>
            <a:xfrm>
              <a:off x="4842880" y="3872643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1" name="Gruppieren 220"/>
            <p:cNvGrpSpPr/>
            <p:nvPr/>
          </p:nvGrpSpPr>
          <p:grpSpPr>
            <a:xfrm rot="5400000" flipH="1" flipV="1">
              <a:off x="4873041" y="4036879"/>
              <a:ext cx="14672" cy="66171"/>
              <a:chOff x="2641248" y="550028"/>
              <a:chExt cx="18000" cy="68013"/>
            </a:xfrm>
          </p:grpSpPr>
          <p:cxnSp>
            <p:nvCxnSpPr>
              <p:cNvPr id="244" name="Gerade Verbindung 2053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Gleichschenkliges Dreieck 244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2" name="Würfel 221"/>
            <p:cNvSpPr/>
            <p:nvPr/>
          </p:nvSpPr>
          <p:spPr>
            <a:xfrm>
              <a:off x="4930979" y="4116919"/>
              <a:ext cx="42331" cy="88374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uppieren 222"/>
            <p:cNvGrpSpPr/>
            <p:nvPr/>
          </p:nvGrpSpPr>
          <p:grpSpPr>
            <a:xfrm rot="5400000" flipH="1" flipV="1">
              <a:off x="4938516" y="4157978"/>
              <a:ext cx="3669" cy="16544"/>
              <a:chOff x="2641248" y="550028"/>
              <a:chExt cx="18000" cy="68013"/>
            </a:xfrm>
          </p:grpSpPr>
          <p:cxnSp>
            <p:nvCxnSpPr>
              <p:cNvPr id="242" name="Gerade Verbindung 2051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Gleichschenkliges Dreieck 242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4" name="Würfel 223"/>
            <p:cNvSpPr/>
            <p:nvPr/>
          </p:nvSpPr>
          <p:spPr>
            <a:xfrm>
              <a:off x="4913464" y="3872778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5" name="Gruppieren 224"/>
            <p:cNvGrpSpPr/>
            <p:nvPr/>
          </p:nvGrpSpPr>
          <p:grpSpPr>
            <a:xfrm flipV="1">
              <a:off x="4941621" y="3985161"/>
              <a:ext cx="17511" cy="198656"/>
              <a:chOff x="2628532" y="550028"/>
              <a:chExt cx="18000" cy="242802"/>
            </a:xfrm>
          </p:grpSpPr>
          <p:cxnSp>
            <p:nvCxnSpPr>
              <p:cNvPr id="240" name="Gerade Verbindung 2049"/>
              <p:cNvCxnSpPr>
                <a:stCxn id="241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Gleichschenkliges Dreieck 240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6" name="Würfel 225"/>
            <p:cNvSpPr/>
            <p:nvPr/>
          </p:nvSpPr>
          <p:spPr>
            <a:xfrm>
              <a:off x="4987392" y="3872748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7" name="Gruppieren 226"/>
            <p:cNvGrpSpPr/>
            <p:nvPr/>
          </p:nvGrpSpPr>
          <p:grpSpPr>
            <a:xfrm rot="16200000" flipV="1">
              <a:off x="5017772" y="4033201"/>
              <a:ext cx="14672" cy="66171"/>
              <a:chOff x="2641248" y="550028"/>
              <a:chExt cx="18000" cy="68013"/>
            </a:xfrm>
          </p:grpSpPr>
          <p:cxnSp>
            <p:nvCxnSpPr>
              <p:cNvPr id="238" name="Gerade Verbindung 2047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9" name="Gleichschenkliges Dreieck 238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8" name="Würfel 227"/>
            <p:cNvSpPr/>
            <p:nvPr/>
          </p:nvSpPr>
          <p:spPr>
            <a:xfrm>
              <a:off x="5061749" y="3872778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9" name="Gruppieren 228"/>
            <p:cNvGrpSpPr/>
            <p:nvPr/>
          </p:nvGrpSpPr>
          <p:grpSpPr>
            <a:xfrm>
              <a:off x="5094694" y="3987109"/>
              <a:ext cx="17511" cy="198656"/>
              <a:chOff x="2628532" y="550028"/>
              <a:chExt cx="18000" cy="242802"/>
            </a:xfrm>
          </p:grpSpPr>
          <p:cxnSp>
            <p:nvCxnSpPr>
              <p:cNvPr id="236" name="Gerade Verbindung 2045"/>
              <p:cNvCxnSpPr>
                <a:stCxn id="237" idx="3"/>
              </p:cNvCxnSpPr>
              <p:nvPr/>
            </p:nvCxnSpPr>
            <p:spPr>
              <a:xfrm>
                <a:off x="2637532" y="586028"/>
                <a:ext cx="0" cy="2068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Gleichschenkliges Dreieck 236"/>
              <p:cNvSpPr/>
              <p:nvPr/>
            </p:nvSpPr>
            <p:spPr>
              <a:xfrm>
                <a:off x="2628532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0" name="Würfel 229"/>
            <p:cNvSpPr/>
            <p:nvPr/>
          </p:nvSpPr>
          <p:spPr>
            <a:xfrm>
              <a:off x="5135674" y="3872899"/>
              <a:ext cx="169325" cy="353495"/>
            </a:xfrm>
            <a:prstGeom prst="cube">
              <a:avLst>
                <a:gd name="adj" fmla="val 56117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1" name="Gruppieren 230"/>
            <p:cNvGrpSpPr/>
            <p:nvPr/>
          </p:nvGrpSpPr>
          <p:grpSpPr>
            <a:xfrm rot="5400000" flipH="1" flipV="1">
              <a:off x="5165838" y="4037138"/>
              <a:ext cx="14672" cy="66171"/>
              <a:chOff x="2641248" y="550028"/>
              <a:chExt cx="18000" cy="68013"/>
            </a:xfrm>
          </p:grpSpPr>
          <p:cxnSp>
            <p:nvCxnSpPr>
              <p:cNvPr id="234" name="Gerade Verbindung 2043"/>
              <p:cNvCxnSpPr/>
              <p:nvPr/>
            </p:nvCxnSpPr>
            <p:spPr>
              <a:xfrm rot="16200000" flipH="1" flipV="1">
                <a:off x="2630667" y="598461"/>
                <a:ext cx="3916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Gleichschenkliges Dreieck 234"/>
              <p:cNvSpPr/>
              <p:nvPr/>
            </p:nvSpPr>
            <p:spPr>
              <a:xfrm>
                <a:off x="2641248" y="550028"/>
                <a:ext cx="18000" cy="3600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2" name="Gerade Verbindung 1868"/>
            <p:cNvCxnSpPr/>
            <p:nvPr/>
          </p:nvCxnSpPr>
          <p:spPr>
            <a:xfrm flipV="1">
              <a:off x="4134755" y="3872460"/>
              <a:ext cx="1172598" cy="33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Gerade Verbindung 1869"/>
            <p:cNvCxnSpPr/>
            <p:nvPr/>
          </p:nvCxnSpPr>
          <p:spPr>
            <a:xfrm>
              <a:off x="5308435" y="3868168"/>
              <a:ext cx="0" cy="272777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8" name="Ellipse 377"/>
          <p:cNvSpPr/>
          <p:nvPr/>
        </p:nvSpPr>
        <p:spPr>
          <a:xfrm>
            <a:off x="4462244" y="5182442"/>
            <a:ext cx="345819" cy="750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X</a:t>
            </a:r>
            <a:endParaRPr lang="en-US" sz="7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79" name="Textfeld 378"/>
          <p:cNvSpPr txBox="1"/>
          <p:nvPr/>
        </p:nvSpPr>
        <p:spPr>
          <a:xfrm>
            <a:off x="-53231" y="4763950"/>
            <a:ext cx="293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Repetition Rate O(500 MHz)</a:t>
            </a:r>
          </a:p>
        </p:txBody>
      </p:sp>
      <p:sp>
        <p:nvSpPr>
          <p:cNvPr id="380" name="Textfeld 379"/>
          <p:cNvSpPr txBox="1"/>
          <p:nvPr/>
        </p:nvSpPr>
        <p:spPr>
          <a:xfrm>
            <a:off x="532376" y="4287616"/>
            <a:ext cx="145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X-ray Pulses:</a:t>
            </a:r>
          </a:p>
        </p:txBody>
      </p:sp>
      <p:sp>
        <p:nvSpPr>
          <p:cNvPr id="381" name="Textfeld 380"/>
          <p:cNvSpPr txBox="1"/>
          <p:nvPr/>
        </p:nvSpPr>
        <p:spPr>
          <a:xfrm>
            <a:off x="427449" y="5200972"/>
            <a:ext cx="156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Length: &lt;50ps</a:t>
            </a:r>
          </a:p>
        </p:txBody>
      </p:sp>
      <p:sp>
        <p:nvSpPr>
          <p:cNvPr id="382" name="Textfeld 381"/>
          <p:cNvSpPr txBox="1"/>
          <p:nvPr/>
        </p:nvSpPr>
        <p:spPr>
          <a:xfrm>
            <a:off x="3768949" y="4267481"/>
            <a:ext cx="177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Insertion Device</a:t>
            </a:r>
            <a:endParaRPr lang="en-US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de-DE" altLang="en-US" smtClean="0">
                <a:latin typeface="+mn-lt"/>
              </a:rPr>
              <a:pPr/>
              <a:t>15</a:t>
            </a:fld>
            <a:endParaRPr lang="de-DE" altLang="en-US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6"/>
    </mc:Choice>
    <mc:Fallback xmlns="">
      <p:transition spd="slow" advTm="3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718 C 0.14566 -0.00718 0.26563 0.09768 0.26563 0.22801 C 0.26563 0.35903 0.14566 0.46574 -4.16667E-6 0.46574 C -0.14652 0.46574 -0.26475 0.35903 -0.26475 0.22801 C -0.26475 0.09768 -0.14652 -0.00718 -4.16667E-6 -0.00718 Z " pathEditMode="fixed" rAng="0" ptsTypes="AAAAA">
                                      <p:cBhvr>
                                        <p:cTn id="30" dur="5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36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1.19531 0.00116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87" grpId="0" animBg="1"/>
      <p:bldP spid="188" grpId="0" animBg="1"/>
      <p:bldP spid="188" grpId="1" animBg="1"/>
      <p:bldP spid="188" grpId="2" animBg="1"/>
      <p:bldP spid="378" grpId="0" animBg="1"/>
      <p:bldP spid="378" grpId="1" animBg="1"/>
      <p:bldP spid="379" grpId="0"/>
      <p:bldP spid="380" grpId="0"/>
      <p:bldP spid="381" grpId="0"/>
      <p:bldP spid="3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Pump-and-Probe Setup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291747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Freeform 10"/>
          <p:cNvSpPr/>
          <p:nvPr/>
        </p:nvSpPr>
        <p:spPr>
          <a:xfrm>
            <a:off x="464713" y="1149015"/>
            <a:ext cx="2417885" cy="1081036"/>
          </a:xfrm>
          <a:custGeom>
            <a:avLst/>
            <a:gdLst>
              <a:gd name="connsiteX0" fmla="*/ 0 w 2417885"/>
              <a:gd name="connsiteY0" fmla="*/ 1547819 h 1556611"/>
              <a:gd name="connsiteX1" fmla="*/ 43962 w 2417885"/>
              <a:gd name="connsiteY1" fmla="*/ 373 h 1556611"/>
              <a:gd name="connsiteX2" fmla="*/ 193431 w 2417885"/>
              <a:gd name="connsiteY2" fmla="*/ 1398350 h 1556611"/>
              <a:gd name="connsiteX3" fmla="*/ 386862 w 2417885"/>
              <a:gd name="connsiteY3" fmla="*/ 1169750 h 1556611"/>
              <a:gd name="connsiteX4" fmla="*/ 527539 w 2417885"/>
              <a:gd name="connsiteY4" fmla="*/ 1468688 h 1556611"/>
              <a:gd name="connsiteX5" fmla="*/ 826477 w 2417885"/>
              <a:gd name="connsiteY5" fmla="*/ 1380765 h 1556611"/>
              <a:gd name="connsiteX6" fmla="*/ 1011116 w 2417885"/>
              <a:gd name="connsiteY6" fmla="*/ 1468688 h 1556611"/>
              <a:gd name="connsiteX7" fmla="*/ 1608992 w 2417885"/>
              <a:gd name="connsiteY7" fmla="*/ 1398350 h 1556611"/>
              <a:gd name="connsiteX8" fmla="*/ 1899139 w 2417885"/>
              <a:gd name="connsiteY8" fmla="*/ 1530235 h 1556611"/>
              <a:gd name="connsiteX9" fmla="*/ 2286000 w 2417885"/>
              <a:gd name="connsiteY9" fmla="*/ 1486273 h 1556611"/>
              <a:gd name="connsiteX10" fmla="*/ 2417885 w 2417885"/>
              <a:gd name="connsiteY10" fmla="*/ 1556611 h 15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7885" h="1556611">
                <a:moveTo>
                  <a:pt x="0" y="1547819"/>
                </a:moveTo>
                <a:cubicBezTo>
                  <a:pt x="5862" y="786551"/>
                  <a:pt x="11724" y="25284"/>
                  <a:pt x="43962" y="373"/>
                </a:cubicBezTo>
                <a:cubicBezTo>
                  <a:pt x="76200" y="-24538"/>
                  <a:pt x="136281" y="1203454"/>
                  <a:pt x="193431" y="1398350"/>
                </a:cubicBezTo>
                <a:cubicBezTo>
                  <a:pt x="250581" y="1593246"/>
                  <a:pt x="331177" y="1158027"/>
                  <a:pt x="386862" y="1169750"/>
                </a:cubicBezTo>
                <a:cubicBezTo>
                  <a:pt x="442547" y="1181473"/>
                  <a:pt x="454270" y="1433519"/>
                  <a:pt x="527539" y="1468688"/>
                </a:cubicBezTo>
                <a:cubicBezTo>
                  <a:pt x="600808" y="1503857"/>
                  <a:pt x="745881" y="1380765"/>
                  <a:pt x="826477" y="1380765"/>
                </a:cubicBezTo>
                <a:cubicBezTo>
                  <a:pt x="907073" y="1380765"/>
                  <a:pt x="880697" y="1465757"/>
                  <a:pt x="1011116" y="1468688"/>
                </a:cubicBezTo>
                <a:cubicBezTo>
                  <a:pt x="1141535" y="1471619"/>
                  <a:pt x="1460988" y="1388092"/>
                  <a:pt x="1608992" y="1398350"/>
                </a:cubicBezTo>
                <a:cubicBezTo>
                  <a:pt x="1756996" y="1408608"/>
                  <a:pt x="1786304" y="1515581"/>
                  <a:pt x="1899139" y="1530235"/>
                </a:cubicBezTo>
                <a:cubicBezTo>
                  <a:pt x="2011974" y="1544889"/>
                  <a:pt x="2199542" y="1481877"/>
                  <a:pt x="2286000" y="1486273"/>
                </a:cubicBezTo>
                <a:cubicBezTo>
                  <a:pt x="2372458" y="1490669"/>
                  <a:pt x="2392974" y="1544888"/>
                  <a:pt x="2417885" y="1556611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055003" y="1689533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+mn-lt"/>
              </a:rPr>
              <a:t>Time</a:t>
            </a: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43689" y="2228273"/>
            <a:ext cx="475252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 w="med" len="med"/>
          </a:ln>
          <a:effectLst/>
        </p:spPr>
      </p:cxnSp>
      <p:grpSp>
        <p:nvGrpSpPr>
          <p:cNvPr id="9" name="Group 47"/>
          <p:cNvGrpSpPr/>
          <p:nvPr/>
        </p:nvGrpSpPr>
        <p:grpSpPr>
          <a:xfrm>
            <a:off x="352128" y="2229047"/>
            <a:ext cx="3810443" cy="983929"/>
            <a:chOff x="71273" y="3760471"/>
            <a:chExt cx="3810443" cy="983929"/>
          </a:xfrm>
        </p:grpSpPr>
        <p:grpSp>
          <p:nvGrpSpPr>
            <p:cNvPr id="10" name="Group 34"/>
            <p:cNvGrpSpPr/>
            <p:nvPr/>
          </p:nvGrpSpPr>
          <p:grpSpPr>
            <a:xfrm flipV="1">
              <a:off x="71273" y="3760471"/>
              <a:ext cx="3810443" cy="983929"/>
              <a:chOff x="864032" y="1614770"/>
              <a:chExt cx="3810443" cy="1104303"/>
            </a:xfrm>
          </p:grpSpPr>
          <p:sp>
            <p:nvSpPr>
              <p:cNvPr id="14" name="Freeform 24"/>
              <p:cNvSpPr/>
              <p:nvPr/>
            </p:nvSpPr>
            <p:spPr>
              <a:xfrm>
                <a:off x="864032" y="1620008"/>
                <a:ext cx="215135" cy="1090273"/>
              </a:xfrm>
              <a:custGeom>
                <a:avLst/>
                <a:gdLst>
                  <a:gd name="connsiteX0" fmla="*/ 0 w 1450731"/>
                  <a:gd name="connsiteY0" fmla="*/ 2180546 h 2180546"/>
                  <a:gd name="connsiteX1" fmla="*/ 360485 w 1450731"/>
                  <a:gd name="connsiteY1" fmla="*/ 1784892 h 2180546"/>
                  <a:gd name="connsiteX2" fmla="*/ 729762 w 1450731"/>
                  <a:gd name="connsiteY2" fmla="*/ 54 h 2180546"/>
                  <a:gd name="connsiteX3" fmla="*/ 1055077 w 1450731"/>
                  <a:gd name="connsiteY3" fmla="*/ 1846439 h 2180546"/>
                  <a:gd name="connsiteX4" fmla="*/ 1450731 w 1450731"/>
                  <a:gd name="connsiteY4" fmla="*/ 2171754 h 218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731" h="2180546">
                    <a:moveTo>
                      <a:pt x="0" y="2180546"/>
                    </a:moveTo>
                    <a:cubicBezTo>
                      <a:pt x="119429" y="2164426"/>
                      <a:pt x="238858" y="2148307"/>
                      <a:pt x="360485" y="1784892"/>
                    </a:cubicBezTo>
                    <a:cubicBezTo>
                      <a:pt x="482112" y="1421477"/>
                      <a:pt x="613997" y="-10204"/>
                      <a:pt x="729762" y="54"/>
                    </a:cubicBezTo>
                    <a:cubicBezTo>
                      <a:pt x="845527" y="10312"/>
                      <a:pt x="934916" y="1484489"/>
                      <a:pt x="1055077" y="1846439"/>
                    </a:cubicBezTo>
                    <a:cubicBezTo>
                      <a:pt x="1175238" y="2208389"/>
                      <a:pt x="1389185" y="2121931"/>
                      <a:pt x="1450731" y="21717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5" name="Freeform 25"/>
              <p:cNvSpPr/>
              <p:nvPr/>
            </p:nvSpPr>
            <p:spPr>
              <a:xfrm>
                <a:off x="1572380" y="1628800"/>
                <a:ext cx="215135" cy="1090273"/>
              </a:xfrm>
              <a:custGeom>
                <a:avLst/>
                <a:gdLst>
                  <a:gd name="connsiteX0" fmla="*/ 0 w 1450731"/>
                  <a:gd name="connsiteY0" fmla="*/ 2180546 h 2180546"/>
                  <a:gd name="connsiteX1" fmla="*/ 360485 w 1450731"/>
                  <a:gd name="connsiteY1" fmla="*/ 1784892 h 2180546"/>
                  <a:gd name="connsiteX2" fmla="*/ 729762 w 1450731"/>
                  <a:gd name="connsiteY2" fmla="*/ 54 h 2180546"/>
                  <a:gd name="connsiteX3" fmla="*/ 1055077 w 1450731"/>
                  <a:gd name="connsiteY3" fmla="*/ 1846439 h 2180546"/>
                  <a:gd name="connsiteX4" fmla="*/ 1450731 w 1450731"/>
                  <a:gd name="connsiteY4" fmla="*/ 2171754 h 218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731" h="2180546">
                    <a:moveTo>
                      <a:pt x="0" y="2180546"/>
                    </a:moveTo>
                    <a:cubicBezTo>
                      <a:pt x="119429" y="2164426"/>
                      <a:pt x="238858" y="2148307"/>
                      <a:pt x="360485" y="1784892"/>
                    </a:cubicBezTo>
                    <a:cubicBezTo>
                      <a:pt x="482112" y="1421477"/>
                      <a:pt x="613997" y="-10204"/>
                      <a:pt x="729762" y="54"/>
                    </a:cubicBezTo>
                    <a:cubicBezTo>
                      <a:pt x="845527" y="10312"/>
                      <a:pt x="934916" y="1484489"/>
                      <a:pt x="1055077" y="1846439"/>
                    </a:cubicBezTo>
                    <a:cubicBezTo>
                      <a:pt x="1175238" y="2208389"/>
                      <a:pt x="1389185" y="2121931"/>
                      <a:pt x="1450731" y="21717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6" name="Freeform 27"/>
              <p:cNvSpPr/>
              <p:nvPr/>
            </p:nvSpPr>
            <p:spPr>
              <a:xfrm>
                <a:off x="2294120" y="1621785"/>
                <a:ext cx="215135" cy="1090273"/>
              </a:xfrm>
              <a:custGeom>
                <a:avLst/>
                <a:gdLst>
                  <a:gd name="connsiteX0" fmla="*/ 0 w 1450731"/>
                  <a:gd name="connsiteY0" fmla="*/ 2180546 h 2180546"/>
                  <a:gd name="connsiteX1" fmla="*/ 360485 w 1450731"/>
                  <a:gd name="connsiteY1" fmla="*/ 1784892 h 2180546"/>
                  <a:gd name="connsiteX2" fmla="*/ 729762 w 1450731"/>
                  <a:gd name="connsiteY2" fmla="*/ 54 h 2180546"/>
                  <a:gd name="connsiteX3" fmla="*/ 1055077 w 1450731"/>
                  <a:gd name="connsiteY3" fmla="*/ 1846439 h 2180546"/>
                  <a:gd name="connsiteX4" fmla="*/ 1450731 w 1450731"/>
                  <a:gd name="connsiteY4" fmla="*/ 2171754 h 218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731" h="2180546">
                    <a:moveTo>
                      <a:pt x="0" y="2180546"/>
                    </a:moveTo>
                    <a:cubicBezTo>
                      <a:pt x="119429" y="2164426"/>
                      <a:pt x="238858" y="2148307"/>
                      <a:pt x="360485" y="1784892"/>
                    </a:cubicBezTo>
                    <a:cubicBezTo>
                      <a:pt x="482112" y="1421477"/>
                      <a:pt x="613997" y="-10204"/>
                      <a:pt x="729762" y="54"/>
                    </a:cubicBezTo>
                    <a:cubicBezTo>
                      <a:pt x="845527" y="10312"/>
                      <a:pt x="934916" y="1484489"/>
                      <a:pt x="1055077" y="1846439"/>
                    </a:cubicBezTo>
                    <a:cubicBezTo>
                      <a:pt x="1175238" y="2208389"/>
                      <a:pt x="1389185" y="2121931"/>
                      <a:pt x="1450731" y="21717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7" name="Freeform 28"/>
              <p:cNvSpPr/>
              <p:nvPr/>
            </p:nvSpPr>
            <p:spPr>
              <a:xfrm>
                <a:off x="3015860" y="1614770"/>
                <a:ext cx="215135" cy="1090273"/>
              </a:xfrm>
              <a:custGeom>
                <a:avLst/>
                <a:gdLst>
                  <a:gd name="connsiteX0" fmla="*/ 0 w 1450731"/>
                  <a:gd name="connsiteY0" fmla="*/ 2180546 h 2180546"/>
                  <a:gd name="connsiteX1" fmla="*/ 360485 w 1450731"/>
                  <a:gd name="connsiteY1" fmla="*/ 1784892 h 2180546"/>
                  <a:gd name="connsiteX2" fmla="*/ 729762 w 1450731"/>
                  <a:gd name="connsiteY2" fmla="*/ 54 h 2180546"/>
                  <a:gd name="connsiteX3" fmla="*/ 1055077 w 1450731"/>
                  <a:gd name="connsiteY3" fmla="*/ 1846439 h 2180546"/>
                  <a:gd name="connsiteX4" fmla="*/ 1450731 w 1450731"/>
                  <a:gd name="connsiteY4" fmla="*/ 2171754 h 218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731" h="2180546">
                    <a:moveTo>
                      <a:pt x="0" y="2180546"/>
                    </a:moveTo>
                    <a:cubicBezTo>
                      <a:pt x="119429" y="2164426"/>
                      <a:pt x="238858" y="2148307"/>
                      <a:pt x="360485" y="1784892"/>
                    </a:cubicBezTo>
                    <a:cubicBezTo>
                      <a:pt x="482112" y="1421477"/>
                      <a:pt x="613997" y="-10204"/>
                      <a:pt x="729762" y="54"/>
                    </a:cubicBezTo>
                    <a:cubicBezTo>
                      <a:pt x="845527" y="10312"/>
                      <a:pt x="934916" y="1484489"/>
                      <a:pt x="1055077" y="1846439"/>
                    </a:cubicBezTo>
                    <a:cubicBezTo>
                      <a:pt x="1175238" y="2208389"/>
                      <a:pt x="1389185" y="2121931"/>
                      <a:pt x="1450731" y="21717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8" name="Freeform 29"/>
              <p:cNvSpPr/>
              <p:nvPr/>
            </p:nvSpPr>
            <p:spPr>
              <a:xfrm>
                <a:off x="3737600" y="1616547"/>
                <a:ext cx="215135" cy="1090273"/>
              </a:xfrm>
              <a:custGeom>
                <a:avLst/>
                <a:gdLst>
                  <a:gd name="connsiteX0" fmla="*/ 0 w 1450731"/>
                  <a:gd name="connsiteY0" fmla="*/ 2180546 h 2180546"/>
                  <a:gd name="connsiteX1" fmla="*/ 360485 w 1450731"/>
                  <a:gd name="connsiteY1" fmla="*/ 1784892 h 2180546"/>
                  <a:gd name="connsiteX2" fmla="*/ 729762 w 1450731"/>
                  <a:gd name="connsiteY2" fmla="*/ 54 h 2180546"/>
                  <a:gd name="connsiteX3" fmla="*/ 1055077 w 1450731"/>
                  <a:gd name="connsiteY3" fmla="*/ 1846439 h 2180546"/>
                  <a:gd name="connsiteX4" fmla="*/ 1450731 w 1450731"/>
                  <a:gd name="connsiteY4" fmla="*/ 2171754 h 218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731" h="2180546">
                    <a:moveTo>
                      <a:pt x="0" y="2180546"/>
                    </a:moveTo>
                    <a:cubicBezTo>
                      <a:pt x="119429" y="2164426"/>
                      <a:pt x="238858" y="2148307"/>
                      <a:pt x="360485" y="1784892"/>
                    </a:cubicBezTo>
                    <a:cubicBezTo>
                      <a:pt x="482112" y="1421477"/>
                      <a:pt x="613997" y="-10204"/>
                      <a:pt x="729762" y="54"/>
                    </a:cubicBezTo>
                    <a:cubicBezTo>
                      <a:pt x="845527" y="10312"/>
                      <a:pt x="934916" y="1484489"/>
                      <a:pt x="1055077" y="1846439"/>
                    </a:cubicBezTo>
                    <a:cubicBezTo>
                      <a:pt x="1175238" y="2208389"/>
                      <a:pt x="1389185" y="2121931"/>
                      <a:pt x="1450731" y="21717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9" name="Freeform 30"/>
              <p:cNvSpPr/>
              <p:nvPr/>
            </p:nvSpPr>
            <p:spPr>
              <a:xfrm>
                <a:off x="4459340" y="1618324"/>
                <a:ext cx="215135" cy="1090273"/>
              </a:xfrm>
              <a:custGeom>
                <a:avLst/>
                <a:gdLst>
                  <a:gd name="connsiteX0" fmla="*/ 0 w 1450731"/>
                  <a:gd name="connsiteY0" fmla="*/ 2180546 h 2180546"/>
                  <a:gd name="connsiteX1" fmla="*/ 360485 w 1450731"/>
                  <a:gd name="connsiteY1" fmla="*/ 1784892 h 2180546"/>
                  <a:gd name="connsiteX2" fmla="*/ 729762 w 1450731"/>
                  <a:gd name="connsiteY2" fmla="*/ 54 h 2180546"/>
                  <a:gd name="connsiteX3" fmla="*/ 1055077 w 1450731"/>
                  <a:gd name="connsiteY3" fmla="*/ 1846439 h 2180546"/>
                  <a:gd name="connsiteX4" fmla="*/ 1450731 w 1450731"/>
                  <a:gd name="connsiteY4" fmla="*/ 2171754 h 218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731" h="2180546">
                    <a:moveTo>
                      <a:pt x="0" y="2180546"/>
                    </a:moveTo>
                    <a:cubicBezTo>
                      <a:pt x="119429" y="2164426"/>
                      <a:pt x="238858" y="2148307"/>
                      <a:pt x="360485" y="1784892"/>
                    </a:cubicBezTo>
                    <a:cubicBezTo>
                      <a:pt x="482112" y="1421477"/>
                      <a:pt x="613997" y="-10204"/>
                      <a:pt x="729762" y="54"/>
                    </a:cubicBezTo>
                    <a:cubicBezTo>
                      <a:pt x="845527" y="10312"/>
                      <a:pt x="934916" y="1484489"/>
                      <a:pt x="1055077" y="1846439"/>
                    </a:cubicBezTo>
                    <a:cubicBezTo>
                      <a:pt x="1175238" y="2208389"/>
                      <a:pt x="1389185" y="2121931"/>
                      <a:pt x="1450731" y="21717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p:grpSp>
        <p:grpSp>
          <p:nvGrpSpPr>
            <p:cNvPr id="11" name="Group 43"/>
            <p:cNvGrpSpPr/>
            <p:nvPr/>
          </p:nvGrpSpPr>
          <p:grpSpPr>
            <a:xfrm>
              <a:off x="174696" y="3933056"/>
              <a:ext cx="702332" cy="369332"/>
              <a:chOff x="174696" y="3933056"/>
              <a:chExt cx="702332" cy="369332"/>
            </a:xfrm>
          </p:grpSpPr>
          <p:cxnSp>
            <p:nvCxnSpPr>
              <p:cNvPr id="12" name="Straight Arrow Connector 40"/>
              <p:cNvCxnSpPr/>
              <p:nvPr/>
            </p:nvCxnSpPr>
            <p:spPr>
              <a:xfrm>
                <a:off x="174696" y="4293096"/>
                <a:ext cx="702332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4F8A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13" name="TextBox 42"/>
              <p:cNvSpPr txBox="1"/>
              <p:nvPr/>
            </p:nvSpPr>
            <p:spPr>
              <a:xfrm>
                <a:off x="286408" y="3933056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2ns</a:t>
                </a:r>
              </a:p>
            </p:txBody>
          </p:sp>
        </p:grpSp>
      </p:grpSp>
      <p:sp>
        <p:nvSpPr>
          <p:cNvPr id="20" name="TextBox 6"/>
          <p:cNvSpPr txBox="1"/>
          <p:nvPr/>
        </p:nvSpPr>
        <p:spPr>
          <a:xfrm>
            <a:off x="748399" y="1270501"/>
            <a:ext cx="108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System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Response</a:t>
            </a:r>
          </a:p>
        </p:txBody>
      </p:sp>
      <p:pic>
        <p:nvPicPr>
          <p:cNvPr id="23" name="Picture 2" descr="D:\Dokumente\Documents\Konferenzen und co\Vortrag Jubiläum 2011\Bessy b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4" t="24568" r="24326" b="19331"/>
          <a:stretch/>
        </p:blipFill>
        <p:spPr bwMode="auto">
          <a:xfrm>
            <a:off x="6084168" y="4711615"/>
            <a:ext cx="2174461" cy="15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pieren 31"/>
          <p:cNvGrpSpPr/>
          <p:nvPr/>
        </p:nvGrpSpPr>
        <p:grpSpPr>
          <a:xfrm>
            <a:off x="5371696" y="1149015"/>
            <a:ext cx="3599404" cy="3572022"/>
            <a:chOff x="5371696" y="1149015"/>
            <a:chExt cx="3599404" cy="3572022"/>
          </a:xfrm>
        </p:grpSpPr>
        <p:pic>
          <p:nvPicPr>
            <p:cNvPr id="21" name="Picture 2" descr="Y:\Backup\AD9914\PICTURES_of_Setup\IMG_627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5" t="19069" r="20053" b="30154"/>
            <a:stretch/>
          </p:blipFill>
          <p:spPr bwMode="auto">
            <a:xfrm>
              <a:off x="5371696" y="1149015"/>
              <a:ext cx="3599404" cy="225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Pfeil nach oben 25"/>
            <p:cNvSpPr/>
            <p:nvPr/>
          </p:nvSpPr>
          <p:spPr>
            <a:xfrm>
              <a:off x="6876256" y="3573016"/>
              <a:ext cx="648072" cy="935484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feld 27"/>
            <p:cNvSpPr txBox="1"/>
            <p:nvPr/>
          </p:nvSpPr>
          <p:spPr>
            <a:xfrm rot="5400000">
              <a:off x="7190904" y="3741281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499.65 MHz</a:t>
              </a:r>
            </a:p>
            <a:p>
              <a:pPr algn="ctr"/>
              <a:r>
                <a:rPr lang="en-US" dirty="0">
                  <a:latin typeface="+mn-lt"/>
                </a:rPr>
                <a:t>Sync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19476" y="3874377"/>
            <a:ext cx="5977262" cy="2521087"/>
            <a:chOff x="119476" y="3874377"/>
            <a:chExt cx="5977262" cy="2521087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r="43456"/>
            <a:stretch/>
          </p:blipFill>
          <p:spPr bwMode="auto">
            <a:xfrm>
              <a:off x="119476" y="3874377"/>
              <a:ext cx="1556511" cy="2521087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33" name="Gruppieren 32"/>
            <p:cNvGrpSpPr/>
            <p:nvPr/>
          </p:nvGrpSpPr>
          <p:grpSpPr>
            <a:xfrm>
              <a:off x="1736853" y="3909238"/>
              <a:ext cx="4359885" cy="2451364"/>
              <a:chOff x="1510995" y="3857956"/>
              <a:chExt cx="4359885" cy="2451364"/>
            </a:xfrm>
          </p:grpSpPr>
          <p:pic>
            <p:nvPicPr>
              <p:cNvPr id="22" name="Picture 2" descr="C:\Users\Weigand\Documents\Konferenzen und co\MAX-4 Workshop 2013\Time Machine Freigestellt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0995" y="3857956"/>
                <a:ext cx="2931557" cy="2128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Pfeil nach links 26"/>
              <p:cNvSpPr/>
              <p:nvPr/>
            </p:nvSpPr>
            <p:spPr>
              <a:xfrm>
                <a:off x="4708839" y="5013176"/>
                <a:ext cx="1015289" cy="648072"/>
              </a:xfrm>
              <a:prstGeom prst="lef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4557700" y="5662989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</a:rPr>
                  <a:t>499.65 MHz</a:t>
                </a:r>
              </a:p>
              <a:p>
                <a:pPr algn="ctr"/>
                <a:r>
                  <a:rPr lang="en-US" dirty="0">
                    <a:latin typeface="+mn-lt"/>
                  </a:rPr>
                  <a:t>Sync</a:t>
                </a:r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177651" y="3878123"/>
            <a:ext cx="1440160" cy="87094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62000"/>
                </a:schemeClr>
              </a:gs>
              <a:gs pos="35000">
                <a:schemeClr val="dk1">
                  <a:tint val="37000"/>
                  <a:satMod val="300000"/>
                  <a:alpha val="62000"/>
                </a:schemeClr>
              </a:gs>
              <a:gs pos="100000">
                <a:schemeClr val="dk1">
                  <a:tint val="15000"/>
                  <a:satMod val="350000"/>
                  <a:alpha val="77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Photon Detection</a:t>
            </a:r>
          </a:p>
        </p:txBody>
      </p:sp>
      <p:sp>
        <p:nvSpPr>
          <p:cNvPr id="39" name="Rechteck 38"/>
          <p:cNvSpPr/>
          <p:nvPr/>
        </p:nvSpPr>
        <p:spPr>
          <a:xfrm>
            <a:off x="2358764" y="3871412"/>
            <a:ext cx="1440160" cy="87094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62000"/>
                </a:schemeClr>
              </a:gs>
              <a:gs pos="35000">
                <a:schemeClr val="dk1">
                  <a:tint val="37000"/>
                  <a:satMod val="300000"/>
                  <a:alpha val="62000"/>
                </a:schemeClr>
              </a:gs>
              <a:gs pos="100000">
                <a:schemeClr val="dk1">
                  <a:tint val="15000"/>
                  <a:satMod val="350000"/>
                  <a:alpha val="77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Photon Sorting</a:t>
            </a:r>
          </a:p>
        </p:txBody>
      </p:sp>
      <p:sp>
        <p:nvSpPr>
          <p:cNvPr id="40" name="Rechteck 39"/>
          <p:cNvSpPr/>
          <p:nvPr/>
        </p:nvSpPr>
        <p:spPr>
          <a:xfrm>
            <a:off x="6213021" y="1149015"/>
            <a:ext cx="1707351" cy="87094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62000"/>
                </a:schemeClr>
              </a:gs>
              <a:gs pos="35000">
                <a:schemeClr val="dk1">
                  <a:tint val="37000"/>
                  <a:satMod val="300000"/>
                  <a:alpha val="62000"/>
                </a:schemeClr>
              </a:gs>
              <a:gs pos="100000">
                <a:schemeClr val="dk1">
                  <a:tint val="15000"/>
                  <a:satMod val="350000"/>
                  <a:alpha val="77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DDS Pump:</a:t>
            </a:r>
          </a:p>
          <a:p>
            <a:pPr algn="ctr"/>
            <a:r>
              <a:rPr lang="en-US" dirty="0"/>
              <a:t>Direct RF or Pulse Trigger</a:t>
            </a:r>
          </a:p>
        </p:txBody>
      </p:sp>
      <p:sp>
        <p:nvSpPr>
          <p:cNvPr id="41" name="Rechteck 40"/>
          <p:cNvSpPr/>
          <p:nvPr/>
        </p:nvSpPr>
        <p:spPr>
          <a:xfrm>
            <a:off x="6443875" y="4962095"/>
            <a:ext cx="1440160" cy="87094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62000"/>
                </a:schemeClr>
              </a:gs>
              <a:gs pos="35000">
                <a:schemeClr val="dk1">
                  <a:tint val="37000"/>
                  <a:satMod val="300000"/>
                  <a:alpha val="62000"/>
                </a:schemeClr>
              </a:gs>
              <a:gs pos="100000">
                <a:schemeClr val="dk1">
                  <a:tint val="15000"/>
                  <a:satMod val="350000"/>
                  <a:alpha val="77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Synchroton</a:t>
            </a:r>
            <a:endParaRPr lang="en-US" dirty="0"/>
          </a:p>
        </p:txBody>
      </p:sp>
      <p:sp>
        <p:nvSpPr>
          <p:cNvPr id="37" name="Abgerundetes Rechteck 36"/>
          <p:cNvSpPr/>
          <p:nvPr/>
        </p:nvSpPr>
        <p:spPr>
          <a:xfrm>
            <a:off x="1230120" y="2774812"/>
            <a:ext cx="6330027" cy="1480870"/>
          </a:xfrm>
          <a:prstGeom prst="roundRect">
            <a:avLst/>
          </a:prstGeom>
          <a:solidFill>
            <a:srgbClr val="6076B4">
              <a:tint val="55000"/>
            </a:srgbClr>
          </a:solidFill>
          <a:ln w="12700" cap="flat" cmpd="sng" algn="ctr">
            <a:solidFill>
              <a:srgbClr val="6076B4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With the right tricks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+mn-lt"/>
              </a:rPr>
              <a:t>Free choice of excitation parameters</a:t>
            </a:r>
            <a:endParaRPr kumimoji="0" lang="en-US" sz="24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Simultaneous acquisition of all time channels!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All buckets contribute to all time channels</a:t>
            </a: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en-US" altLang="en-US" smtClean="0">
                <a:latin typeface="+mn-lt"/>
              </a:rPr>
              <a:pPr/>
              <a:t>16</a:t>
            </a:fld>
            <a:endParaRPr lang="en-US" alt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4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87"/>
    </mc:Choice>
    <mc:Fallback xmlns="">
      <p:transition spd="slow" advTm="5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  <p:bldP spid="41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Controlling Domain Wall Motion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ubstack (180-400)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b="12521"/>
          <a:stretch/>
        </p:blipFill>
        <p:spPr>
          <a:xfrm>
            <a:off x="0" y="995966"/>
            <a:ext cx="4795040" cy="3829333"/>
          </a:xfrm>
          <a:prstGeom prst="rect">
            <a:avLst/>
          </a:prstGeom>
        </p:spPr>
      </p:pic>
      <p:pic>
        <p:nvPicPr>
          <p:cNvPr id="13314" name="Picture 2" descr="D:\Konferenzen und co\Abstracts\XRM 2014\Plot_band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69435"/>
            <a:ext cx="4852220" cy="27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2233836" y="1139984"/>
            <a:ext cx="648072" cy="648072"/>
            <a:chOff x="4609083" y="3827574"/>
            <a:chExt cx="648072" cy="648072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4609083" y="4149080"/>
              <a:ext cx="648072" cy="2530"/>
              <a:chOff x="4572000" y="4149080"/>
              <a:chExt cx="648072" cy="2530"/>
            </a:xfrm>
          </p:grpSpPr>
          <p:cxnSp>
            <p:nvCxnSpPr>
              <p:cNvPr id="13" name="Gerade Verbindung 12"/>
              <p:cNvCxnSpPr/>
              <p:nvPr/>
            </p:nvCxnSpPr>
            <p:spPr>
              <a:xfrm>
                <a:off x="4572000" y="4149080"/>
                <a:ext cx="288032" cy="0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" name="Gerade Verbindung 14"/>
              <p:cNvCxnSpPr/>
              <p:nvPr/>
            </p:nvCxnSpPr>
            <p:spPr>
              <a:xfrm>
                <a:off x="4932040" y="4151610"/>
                <a:ext cx="288032" cy="0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pieren 16"/>
            <p:cNvGrpSpPr/>
            <p:nvPr/>
          </p:nvGrpSpPr>
          <p:grpSpPr>
            <a:xfrm rot="5400000">
              <a:off x="4606739" y="4150345"/>
              <a:ext cx="648072" cy="2530"/>
              <a:chOff x="4572000" y="4149080"/>
              <a:chExt cx="648072" cy="2530"/>
            </a:xfrm>
          </p:grpSpPr>
          <p:cxnSp>
            <p:nvCxnSpPr>
              <p:cNvPr id="18" name="Gerade Verbindung 17"/>
              <p:cNvCxnSpPr/>
              <p:nvPr/>
            </p:nvCxnSpPr>
            <p:spPr>
              <a:xfrm>
                <a:off x="4572000" y="4149080"/>
                <a:ext cx="288032" cy="0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>
                <a:off x="4932040" y="4151610"/>
                <a:ext cx="288032" cy="0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13323" name="Textfeld 13322"/>
          <p:cNvSpPr txBox="1"/>
          <p:nvPr/>
        </p:nvSpPr>
        <p:spPr>
          <a:xfrm>
            <a:off x="0" y="4748371"/>
            <a:ext cx="39239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+mn-lt"/>
              </a:rPr>
              <a:t>Purely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shot-noise</a:t>
            </a:r>
            <a:r>
              <a:rPr lang="de-DE" sz="2000" dirty="0">
                <a:latin typeface="+mn-lt"/>
              </a:rPr>
              <a:t> limited,</a:t>
            </a:r>
          </a:p>
          <a:p>
            <a:r>
              <a:rPr lang="de-DE" sz="2000" dirty="0" err="1">
                <a:latin typeface="+mn-lt"/>
              </a:rPr>
              <a:t>despite</a:t>
            </a:r>
            <a:r>
              <a:rPr lang="de-DE" sz="2000" dirty="0">
                <a:latin typeface="+mn-lt"/>
              </a:rPr>
              <a:t>:</a:t>
            </a:r>
            <a:endParaRPr lang="de-DE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+mn-lt"/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40" y="1548491"/>
            <a:ext cx="2902109" cy="22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8" name="Gruppieren 13327"/>
          <p:cNvGrpSpPr/>
          <p:nvPr/>
        </p:nvGrpSpPr>
        <p:grpSpPr>
          <a:xfrm>
            <a:off x="6454094" y="3789040"/>
            <a:ext cx="705257" cy="838696"/>
            <a:chOff x="6506403" y="3789040"/>
            <a:chExt cx="705257" cy="838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25" name="Textfeld 13324"/>
                <p:cNvSpPr txBox="1"/>
                <p:nvPr/>
              </p:nvSpPr>
              <p:spPr>
                <a:xfrm>
                  <a:off x="6506403" y="3789040"/>
                  <a:ext cx="705257" cy="502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oMath>
                    </m:oMathPara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325" name="Textfeld 133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6403" y="3789040"/>
                  <a:ext cx="705257" cy="50276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327" name="Gerade Verbindung mit Pfeil 13326"/>
            <p:cNvCxnSpPr/>
            <p:nvPr/>
          </p:nvCxnSpPr>
          <p:spPr>
            <a:xfrm>
              <a:off x="6815142" y="4266406"/>
              <a:ext cx="0" cy="3613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329" name="Rechteck 13328"/>
          <p:cNvSpPr/>
          <p:nvPr/>
        </p:nvSpPr>
        <p:spPr>
          <a:xfrm>
            <a:off x="72008" y="519273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20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+mn-lt"/>
              </a:rPr>
              <a:t>Usage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full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Filling</a:t>
            </a:r>
            <a:r>
              <a:rPr lang="de-DE" dirty="0">
                <a:latin typeface="+mn-lt"/>
              </a:rPr>
              <a:t> Pattern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+mn-lt"/>
              </a:rPr>
              <a:t>Top-</a:t>
            </a:r>
            <a:r>
              <a:rPr lang="de-DE" dirty="0" err="1">
                <a:latin typeface="+mn-lt"/>
              </a:rPr>
              <a:t>up</a:t>
            </a:r>
            <a:r>
              <a:rPr lang="de-DE" dirty="0">
                <a:latin typeface="+mn-lt"/>
              </a:rPr>
              <a:t> Operation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+mn-lt"/>
              </a:rPr>
              <a:t>Femto-Slicing</a:t>
            </a:r>
            <a:r>
              <a:rPr lang="de-DE" dirty="0">
                <a:latin typeface="+mn-lt"/>
              </a:rPr>
              <a:t> Bunches</a:t>
            </a:r>
          </a:p>
        </p:txBody>
      </p:sp>
      <p:pic>
        <p:nvPicPr>
          <p:cNvPr id="21" name="Picture 8" descr="https://www.zdv.uni-mainz.de/Illustrationen/jgu_logo_vorscha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62" y="1094640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7452320" y="1839209"/>
            <a:ext cx="194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A.Bisig</a:t>
            </a:r>
            <a:r>
              <a:rPr lang="en-US" sz="1600" dirty="0">
                <a:latin typeface="+mn-lt"/>
              </a:rPr>
              <a:t>, et. al. </a:t>
            </a:r>
          </a:p>
          <a:p>
            <a:r>
              <a:rPr lang="en-US" sz="1200" dirty="0">
                <a:latin typeface="+mn-lt"/>
              </a:rPr>
              <a:t>Nature </a:t>
            </a:r>
            <a:r>
              <a:rPr lang="en-US" sz="1200" dirty="0" err="1">
                <a:latin typeface="+mn-lt"/>
              </a:rPr>
              <a:t>Commun</a:t>
            </a:r>
            <a:r>
              <a:rPr lang="en-US" sz="1200" dirty="0">
                <a:latin typeface="+mn-lt"/>
              </a:rPr>
              <a:t> 4,  2328</a:t>
            </a:r>
            <a:endParaRPr lang="en-US" sz="1600" dirty="0">
              <a:latin typeface="+mn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460947" y="2387413"/>
            <a:ext cx="1894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J-S. Kim, et. al. </a:t>
            </a:r>
          </a:p>
          <a:p>
            <a:r>
              <a:rPr lang="en-US" sz="1200" dirty="0">
                <a:latin typeface="+mn-lt"/>
              </a:rPr>
              <a:t>Nature </a:t>
            </a:r>
            <a:r>
              <a:rPr lang="en-US" sz="1200" dirty="0" err="1">
                <a:latin typeface="+mn-lt"/>
              </a:rPr>
              <a:t>Commun</a:t>
            </a:r>
            <a:r>
              <a:rPr lang="en-US" sz="1200" dirty="0">
                <a:latin typeface="+mn-lt"/>
              </a:rPr>
              <a:t> 5,  3429</a:t>
            </a:r>
            <a:endParaRPr lang="en-US" sz="1600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32072" y="1121340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601 Channels</a:t>
            </a:r>
          </a:p>
          <a:p>
            <a:r>
              <a:rPr lang="en-US" dirty="0">
                <a:latin typeface="+mn-lt"/>
              </a:rPr>
              <a:t>1.2us Period</a:t>
            </a:r>
          </a:p>
        </p:txBody>
      </p:sp>
      <p:grpSp>
        <p:nvGrpSpPr>
          <p:cNvPr id="25" name="Group 12"/>
          <p:cNvGrpSpPr/>
          <p:nvPr/>
        </p:nvGrpSpPr>
        <p:grpSpPr>
          <a:xfrm>
            <a:off x="5060946" y="1618278"/>
            <a:ext cx="1960914" cy="2074451"/>
            <a:chOff x="951428" y="83261"/>
            <a:chExt cx="6690838" cy="6696104"/>
          </a:xfrm>
        </p:grpSpPr>
        <p:sp>
          <p:nvSpPr>
            <p:cNvPr id="26" name="Trapezoid 25"/>
            <p:cNvSpPr/>
            <p:nvPr/>
          </p:nvSpPr>
          <p:spPr>
            <a:xfrm rot="5400000">
              <a:off x="1455324" y="1988680"/>
              <a:ext cx="1872208" cy="2880000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7" name="Trapezoid 26"/>
            <p:cNvSpPr/>
            <p:nvPr/>
          </p:nvSpPr>
          <p:spPr>
            <a:xfrm rot="10800000">
              <a:off x="3347864" y="83261"/>
              <a:ext cx="1872208" cy="2880000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8" name="Trapezoid 27"/>
            <p:cNvSpPr/>
            <p:nvPr/>
          </p:nvSpPr>
          <p:spPr>
            <a:xfrm rot="16200000">
              <a:off x="5266162" y="1988680"/>
              <a:ext cx="1872208" cy="2880000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9" name="Trapezoid 28"/>
            <p:cNvSpPr/>
            <p:nvPr/>
          </p:nvSpPr>
          <p:spPr>
            <a:xfrm>
              <a:off x="3360744" y="3899366"/>
              <a:ext cx="1872206" cy="2879999"/>
            </a:xfrm>
            <a:prstGeom prst="trapezoid">
              <a:avLst/>
            </a:prstGeom>
            <a:solidFill>
              <a:srgbClr val="FFFF00"/>
            </a:solidFill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0" name="Rectangle 13"/>
            <p:cNvSpPr/>
            <p:nvPr/>
          </p:nvSpPr>
          <p:spPr>
            <a:xfrm>
              <a:off x="3853168" y="2782180"/>
              <a:ext cx="892484" cy="144887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1" name="Rectangle 20"/>
            <p:cNvSpPr/>
            <p:nvPr/>
          </p:nvSpPr>
          <p:spPr>
            <a:xfrm rot="16200000">
              <a:off x="3857765" y="2702020"/>
              <a:ext cx="893186" cy="144773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2" name="Donut 18"/>
            <p:cNvSpPr/>
            <p:nvPr/>
          </p:nvSpPr>
          <p:spPr>
            <a:xfrm>
              <a:off x="3853168" y="2996952"/>
              <a:ext cx="864097" cy="864097"/>
            </a:xfrm>
            <a:prstGeom prst="donut">
              <a:avLst>
                <a:gd name="adj" fmla="val 12956"/>
              </a:avLst>
            </a:prstGeom>
            <a:solidFill>
              <a:srgbClr val="6076B4"/>
            </a:solidFill>
            <a:ln w="12700" cap="flat" cmpd="sng" algn="ctr">
              <a:solidFill>
                <a:srgbClr val="6076B4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25400" algn="bl" rotWithShape="0">
                <a:srgbClr val="000000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3" name="Donut 19"/>
            <p:cNvSpPr/>
            <p:nvPr/>
          </p:nvSpPr>
          <p:spPr>
            <a:xfrm>
              <a:off x="4106581" y="3251613"/>
              <a:ext cx="360000" cy="360000"/>
            </a:xfrm>
            <a:prstGeom prst="donut">
              <a:avLst>
                <a:gd name="adj" fmla="val 16343"/>
              </a:avLst>
            </a:prstGeom>
            <a:solidFill>
              <a:srgbClr val="6076B4"/>
            </a:solidFill>
            <a:ln w="12700" cap="flat" cmpd="sng" algn="ctr">
              <a:solidFill>
                <a:srgbClr val="6076B4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25400" algn="bl" rotWithShape="0">
                <a:srgbClr val="000000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cxnSp>
        <p:nvCxnSpPr>
          <p:cNvPr id="34" name="Straight Arrow Connector 23"/>
          <p:cNvCxnSpPr/>
          <p:nvPr/>
        </p:nvCxnSpPr>
        <p:spPr>
          <a:xfrm>
            <a:off x="6042154" y="1403381"/>
            <a:ext cx="0" cy="429793"/>
          </a:xfrm>
          <a:prstGeom prst="straightConnector1">
            <a:avLst/>
          </a:prstGeom>
          <a:noFill/>
          <a:ln w="25400" cap="flat" cmpd="sng" algn="ctr">
            <a:solidFill>
              <a:srgbClr val="E68422"/>
            </a:solidFill>
            <a:prstDash val="solid"/>
            <a:tailEnd type="arrow"/>
          </a:ln>
          <a:effectLst/>
        </p:spPr>
      </p:cxnSp>
      <p:cxnSp>
        <p:nvCxnSpPr>
          <p:cNvPr id="35" name="Straight Arrow Connector 25"/>
          <p:cNvCxnSpPr/>
          <p:nvPr/>
        </p:nvCxnSpPr>
        <p:spPr>
          <a:xfrm>
            <a:off x="6030429" y="3477832"/>
            <a:ext cx="0" cy="429793"/>
          </a:xfrm>
          <a:prstGeom prst="straightConnector1">
            <a:avLst/>
          </a:prstGeom>
          <a:noFill/>
          <a:ln w="25400" cap="flat" cmpd="sng" algn="ctr">
            <a:solidFill>
              <a:srgbClr val="E68422"/>
            </a:solidFill>
            <a:prstDash val="solid"/>
            <a:tailEnd type="arrow"/>
          </a:ln>
          <a:effectLst/>
        </p:spPr>
      </p:cxnSp>
      <p:grpSp>
        <p:nvGrpSpPr>
          <p:cNvPr id="36" name="Group 37"/>
          <p:cNvGrpSpPr/>
          <p:nvPr/>
        </p:nvGrpSpPr>
        <p:grpSpPr>
          <a:xfrm>
            <a:off x="5763281" y="977924"/>
            <a:ext cx="480520" cy="300975"/>
            <a:chOff x="5463683" y="1213858"/>
            <a:chExt cx="1556589" cy="470133"/>
          </a:xfrm>
        </p:grpSpPr>
        <p:cxnSp>
          <p:nvCxnSpPr>
            <p:cNvPr id="37" name="Straight Connector 28"/>
            <p:cNvCxnSpPr/>
            <p:nvPr/>
          </p:nvCxnSpPr>
          <p:spPr>
            <a:xfrm>
              <a:off x="6802660" y="1448924"/>
              <a:ext cx="217612" cy="0"/>
            </a:xfrm>
            <a:prstGeom prst="lin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38" name="Freeform 32"/>
            <p:cNvSpPr/>
            <p:nvPr/>
          </p:nvSpPr>
          <p:spPr>
            <a:xfrm>
              <a:off x="5932677" y="1213858"/>
              <a:ext cx="863746" cy="470133"/>
            </a:xfrm>
            <a:custGeom>
              <a:avLst/>
              <a:gdLst>
                <a:gd name="connsiteX0" fmla="*/ 0 w 1671685"/>
                <a:gd name="connsiteY0" fmla="*/ 0 h 183954"/>
                <a:gd name="connsiteX1" fmla="*/ 581025 w 1671685"/>
                <a:gd name="connsiteY1" fmla="*/ 19050 h 183954"/>
                <a:gd name="connsiteX2" fmla="*/ 1085850 w 1671685"/>
                <a:gd name="connsiteY2" fmla="*/ 38100 h 183954"/>
                <a:gd name="connsiteX3" fmla="*/ 1571625 w 1671685"/>
                <a:gd name="connsiteY3" fmla="*/ 76200 h 183954"/>
                <a:gd name="connsiteX0" fmla="*/ 0 w 1571625"/>
                <a:gd name="connsiteY0" fmla="*/ 0 h 76200"/>
                <a:gd name="connsiteX1" fmla="*/ 581025 w 1571625"/>
                <a:gd name="connsiteY1" fmla="*/ 19050 h 76200"/>
                <a:gd name="connsiteX2" fmla="*/ 1085850 w 1571625"/>
                <a:gd name="connsiteY2" fmla="*/ 38100 h 76200"/>
                <a:gd name="connsiteX3" fmla="*/ 1571625 w 1571625"/>
                <a:gd name="connsiteY3" fmla="*/ 76200 h 76200"/>
                <a:gd name="connsiteX0" fmla="*/ 0 w 1866900"/>
                <a:gd name="connsiteY0" fmla="*/ 0 h 171450"/>
                <a:gd name="connsiteX1" fmla="*/ 581025 w 1866900"/>
                <a:gd name="connsiteY1" fmla="*/ 19050 h 171450"/>
                <a:gd name="connsiteX2" fmla="*/ 1085850 w 1866900"/>
                <a:gd name="connsiteY2" fmla="*/ 38100 h 171450"/>
                <a:gd name="connsiteX3" fmla="*/ 1866900 w 1866900"/>
                <a:gd name="connsiteY3" fmla="*/ 171450 h 171450"/>
                <a:gd name="connsiteX0" fmla="*/ 0 w 1866900"/>
                <a:gd name="connsiteY0" fmla="*/ 0 h 171450"/>
                <a:gd name="connsiteX1" fmla="*/ 581025 w 1866900"/>
                <a:gd name="connsiteY1" fmla="*/ 19050 h 171450"/>
                <a:gd name="connsiteX2" fmla="*/ 1352550 w 1866900"/>
                <a:gd name="connsiteY2" fmla="*/ 152400 h 171450"/>
                <a:gd name="connsiteX3" fmla="*/ 1866900 w 1866900"/>
                <a:gd name="connsiteY3" fmla="*/ 171450 h 171450"/>
                <a:gd name="connsiteX0" fmla="*/ 0 w 1866900"/>
                <a:gd name="connsiteY0" fmla="*/ 0 h 171450"/>
                <a:gd name="connsiteX1" fmla="*/ 866775 w 1866900"/>
                <a:gd name="connsiteY1" fmla="*/ 133350 h 171450"/>
                <a:gd name="connsiteX2" fmla="*/ 1352550 w 1866900"/>
                <a:gd name="connsiteY2" fmla="*/ 152400 h 171450"/>
                <a:gd name="connsiteX3" fmla="*/ 1866900 w 1866900"/>
                <a:gd name="connsiteY3" fmla="*/ 171450 h 171450"/>
                <a:gd name="connsiteX0" fmla="*/ 0 w 1447800"/>
                <a:gd name="connsiteY0" fmla="*/ 0 h 47625"/>
                <a:gd name="connsiteX1" fmla="*/ 447675 w 1447800"/>
                <a:gd name="connsiteY1" fmla="*/ 9525 h 47625"/>
                <a:gd name="connsiteX2" fmla="*/ 933450 w 1447800"/>
                <a:gd name="connsiteY2" fmla="*/ 28575 h 47625"/>
                <a:gd name="connsiteX3" fmla="*/ 1447800 w 1447800"/>
                <a:gd name="connsiteY3" fmla="*/ 47625 h 47625"/>
                <a:gd name="connsiteX0" fmla="*/ 0 w 1447800"/>
                <a:gd name="connsiteY0" fmla="*/ 0 h 47625"/>
                <a:gd name="connsiteX1" fmla="*/ 447675 w 1447800"/>
                <a:gd name="connsiteY1" fmla="*/ 9525 h 47625"/>
                <a:gd name="connsiteX2" fmla="*/ 933450 w 1447800"/>
                <a:gd name="connsiteY2" fmla="*/ 28575 h 47625"/>
                <a:gd name="connsiteX3" fmla="*/ 1447800 w 1447800"/>
                <a:gd name="connsiteY3" fmla="*/ 47625 h 47625"/>
                <a:gd name="connsiteX0" fmla="*/ 0 w 1668816"/>
                <a:gd name="connsiteY0" fmla="*/ 0 h 212304"/>
                <a:gd name="connsiteX1" fmla="*/ 668691 w 1668816"/>
                <a:gd name="connsiteY1" fmla="*/ 174204 h 212304"/>
                <a:gd name="connsiteX2" fmla="*/ 1154466 w 1668816"/>
                <a:gd name="connsiteY2" fmla="*/ 193254 h 212304"/>
                <a:gd name="connsiteX3" fmla="*/ 1668816 w 1668816"/>
                <a:gd name="connsiteY3" fmla="*/ 212304 h 212304"/>
                <a:gd name="connsiteX0" fmla="*/ 0 w 1668816"/>
                <a:gd name="connsiteY0" fmla="*/ 10408 h 223798"/>
                <a:gd name="connsiteX1" fmla="*/ 716361 w 1668816"/>
                <a:gd name="connsiteY1" fmla="*/ 6933 h 223798"/>
                <a:gd name="connsiteX2" fmla="*/ 1154466 w 1668816"/>
                <a:gd name="connsiteY2" fmla="*/ 203662 h 223798"/>
                <a:gd name="connsiteX3" fmla="*/ 1668816 w 1668816"/>
                <a:gd name="connsiteY3" fmla="*/ 222712 h 223798"/>
                <a:gd name="connsiteX0" fmla="*/ 0 w 1668816"/>
                <a:gd name="connsiteY0" fmla="*/ 14063 h 227085"/>
                <a:gd name="connsiteX1" fmla="*/ 716361 w 1668816"/>
                <a:gd name="connsiteY1" fmla="*/ 10588 h 227085"/>
                <a:gd name="connsiteX2" fmla="*/ 730670 w 1668816"/>
                <a:gd name="connsiteY2" fmla="*/ 16050 h 227085"/>
                <a:gd name="connsiteX3" fmla="*/ 1154466 w 1668816"/>
                <a:gd name="connsiteY3" fmla="*/ 207317 h 227085"/>
                <a:gd name="connsiteX4" fmla="*/ 1668816 w 1668816"/>
                <a:gd name="connsiteY4" fmla="*/ 226367 h 227085"/>
                <a:gd name="connsiteX0" fmla="*/ 0 w 1668816"/>
                <a:gd name="connsiteY0" fmla="*/ 14063 h 226367"/>
                <a:gd name="connsiteX1" fmla="*/ 716361 w 1668816"/>
                <a:gd name="connsiteY1" fmla="*/ 10588 h 226367"/>
                <a:gd name="connsiteX2" fmla="*/ 730670 w 1668816"/>
                <a:gd name="connsiteY2" fmla="*/ 16050 h 226367"/>
                <a:gd name="connsiteX3" fmla="*/ 1449154 w 1668816"/>
                <a:gd name="connsiteY3" fmla="*/ 12303 h 226367"/>
                <a:gd name="connsiteX4" fmla="*/ 1668816 w 1668816"/>
                <a:gd name="connsiteY4" fmla="*/ 226367 h 226367"/>
                <a:gd name="connsiteX0" fmla="*/ 0 w 2171519"/>
                <a:gd name="connsiteY0" fmla="*/ 14063 h 38930"/>
                <a:gd name="connsiteX1" fmla="*/ 716361 w 2171519"/>
                <a:gd name="connsiteY1" fmla="*/ 10588 h 38930"/>
                <a:gd name="connsiteX2" fmla="*/ 730670 w 2171519"/>
                <a:gd name="connsiteY2" fmla="*/ 16050 h 38930"/>
                <a:gd name="connsiteX3" fmla="*/ 1449154 w 2171519"/>
                <a:gd name="connsiteY3" fmla="*/ 12303 h 38930"/>
                <a:gd name="connsiteX4" fmla="*/ 2171519 w 2171519"/>
                <a:gd name="connsiteY4" fmla="*/ 5351 h 38930"/>
                <a:gd name="connsiteX0" fmla="*/ 0 w 2171519"/>
                <a:gd name="connsiteY0" fmla="*/ 14063 h 38930"/>
                <a:gd name="connsiteX1" fmla="*/ 716361 w 2171519"/>
                <a:gd name="connsiteY1" fmla="*/ 10588 h 38930"/>
                <a:gd name="connsiteX2" fmla="*/ 730670 w 2171519"/>
                <a:gd name="connsiteY2" fmla="*/ 16050 h 38930"/>
                <a:gd name="connsiteX3" fmla="*/ 1462155 w 2171519"/>
                <a:gd name="connsiteY3" fmla="*/ 7969 h 38930"/>
                <a:gd name="connsiteX4" fmla="*/ 2171519 w 2171519"/>
                <a:gd name="connsiteY4" fmla="*/ 5351 h 38930"/>
                <a:gd name="connsiteX0" fmla="*/ 0 w 2171519"/>
                <a:gd name="connsiteY0" fmla="*/ 42846 h 68964"/>
                <a:gd name="connsiteX1" fmla="*/ 716361 w 2171519"/>
                <a:gd name="connsiteY1" fmla="*/ 39371 h 68964"/>
                <a:gd name="connsiteX2" fmla="*/ 856346 w 2171519"/>
                <a:gd name="connsiteY2" fmla="*/ 10164 h 68964"/>
                <a:gd name="connsiteX3" fmla="*/ 1462155 w 2171519"/>
                <a:gd name="connsiteY3" fmla="*/ 36752 h 68964"/>
                <a:gd name="connsiteX4" fmla="*/ 2171519 w 2171519"/>
                <a:gd name="connsiteY4" fmla="*/ 34134 h 68964"/>
                <a:gd name="connsiteX0" fmla="*/ 0 w 2171519"/>
                <a:gd name="connsiteY0" fmla="*/ 41857 h 70455"/>
                <a:gd name="connsiteX1" fmla="*/ 443341 w 2171519"/>
                <a:gd name="connsiteY1" fmla="*/ 47049 h 70455"/>
                <a:gd name="connsiteX2" fmla="*/ 856346 w 2171519"/>
                <a:gd name="connsiteY2" fmla="*/ 9175 h 70455"/>
                <a:gd name="connsiteX3" fmla="*/ 1462155 w 2171519"/>
                <a:gd name="connsiteY3" fmla="*/ 35763 h 70455"/>
                <a:gd name="connsiteX4" fmla="*/ 2171519 w 2171519"/>
                <a:gd name="connsiteY4" fmla="*/ 33145 h 70455"/>
                <a:gd name="connsiteX0" fmla="*/ 0 w 2886571"/>
                <a:gd name="connsiteY0" fmla="*/ 15458 h 53296"/>
                <a:gd name="connsiteX1" fmla="*/ 1158393 w 2886571"/>
                <a:gd name="connsiteY1" fmla="*/ 46652 h 53296"/>
                <a:gd name="connsiteX2" fmla="*/ 1571398 w 2886571"/>
                <a:gd name="connsiteY2" fmla="*/ 8778 h 53296"/>
                <a:gd name="connsiteX3" fmla="*/ 2177207 w 2886571"/>
                <a:gd name="connsiteY3" fmla="*/ 35366 h 53296"/>
                <a:gd name="connsiteX4" fmla="*/ 2886571 w 2886571"/>
                <a:gd name="connsiteY4" fmla="*/ 32748 h 53296"/>
                <a:gd name="connsiteX0" fmla="*/ 0 w 2886571"/>
                <a:gd name="connsiteY0" fmla="*/ 15458 h 46702"/>
                <a:gd name="connsiteX1" fmla="*/ 1158393 w 2886571"/>
                <a:gd name="connsiteY1" fmla="*/ 46652 h 46702"/>
                <a:gd name="connsiteX2" fmla="*/ 1571398 w 2886571"/>
                <a:gd name="connsiteY2" fmla="*/ 8778 h 46702"/>
                <a:gd name="connsiteX3" fmla="*/ 2177207 w 2886571"/>
                <a:gd name="connsiteY3" fmla="*/ 35366 h 46702"/>
                <a:gd name="connsiteX4" fmla="*/ 2886571 w 2886571"/>
                <a:gd name="connsiteY4" fmla="*/ 32748 h 46702"/>
                <a:gd name="connsiteX0" fmla="*/ 0 w 2886571"/>
                <a:gd name="connsiteY0" fmla="*/ 24253 h 47168"/>
                <a:gd name="connsiteX1" fmla="*/ 1158393 w 2886571"/>
                <a:gd name="connsiteY1" fmla="*/ 46780 h 47168"/>
                <a:gd name="connsiteX2" fmla="*/ 1571398 w 2886571"/>
                <a:gd name="connsiteY2" fmla="*/ 8906 h 47168"/>
                <a:gd name="connsiteX3" fmla="*/ 2177207 w 2886571"/>
                <a:gd name="connsiteY3" fmla="*/ 35494 h 47168"/>
                <a:gd name="connsiteX4" fmla="*/ 2886571 w 2886571"/>
                <a:gd name="connsiteY4" fmla="*/ 32876 h 47168"/>
                <a:gd name="connsiteX0" fmla="*/ 0 w 2886571"/>
                <a:gd name="connsiteY0" fmla="*/ 24219 h 46888"/>
                <a:gd name="connsiteX1" fmla="*/ 388312 w 2886571"/>
                <a:gd name="connsiteY1" fmla="*/ 21872 h 46888"/>
                <a:gd name="connsiteX2" fmla="*/ 1158393 w 2886571"/>
                <a:gd name="connsiteY2" fmla="*/ 46746 h 46888"/>
                <a:gd name="connsiteX3" fmla="*/ 1571398 w 2886571"/>
                <a:gd name="connsiteY3" fmla="*/ 8872 h 46888"/>
                <a:gd name="connsiteX4" fmla="*/ 2177207 w 2886571"/>
                <a:gd name="connsiteY4" fmla="*/ 35460 h 46888"/>
                <a:gd name="connsiteX5" fmla="*/ 2886571 w 2886571"/>
                <a:gd name="connsiteY5" fmla="*/ 32842 h 46888"/>
                <a:gd name="connsiteX0" fmla="*/ 0 w 2886571"/>
                <a:gd name="connsiteY0" fmla="*/ 24416 h 47847"/>
                <a:gd name="connsiteX1" fmla="*/ 730670 w 2886571"/>
                <a:gd name="connsiteY1" fmla="*/ 35070 h 47847"/>
                <a:gd name="connsiteX2" fmla="*/ 1158393 w 2886571"/>
                <a:gd name="connsiteY2" fmla="*/ 46943 h 47847"/>
                <a:gd name="connsiteX3" fmla="*/ 1571398 w 2886571"/>
                <a:gd name="connsiteY3" fmla="*/ 9069 h 47847"/>
                <a:gd name="connsiteX4" fmla="*/ 2177207 w 2886571"/>
                <a:gd name="connsiteY4" fmla="*/ 35657 h 47847"/>
                <a:gd name="connsiteX5" fmla="*/ 2886571 w 2886571"/>
                <a:gd name="connsiteY5" fmla="*/ 33039 h 47847"/>
                <a:gd name="connsiteX0" fmla="*/ 0 w 2886571"/>
                <a:gd name="connsiteY0" fmla="*/ 15348 h 27297"/>
                <a:gd name="connsiteX1" fmla="*/ 730670 w 2886571"/>
                <a:gd name="connsiteY1" fmla="*/ 26002 h 27297"/>
                <a:gd name="connsiteX2" fmla="*/ 1571398 w 2886571"/>
                <a:gd name="connsiteY2" fmla="*/ 1 h 27297"/>
                <a:gd name="connsiteX3" fmla="*/ 2177207 w 2886571"/>
                <a:gd name="connsiteY3" fmla="*/ 26589 h 27297"/>
                <a:gd name="connsiteX4" fmla="*/ 2886571 w 2886571"/>
                <a:gd name="connsiteY4" fmla="*/ 23971 h 27297"/>
                <a:gd name="connsiteX0" fmla="*/ 0 w 2886571"/>
                <a:gd name="connsiteY0" fmla="*/ 0 h 25457"/>
                <a:gd name="connsiteX1" fmla="*/ 730670 w 2886571"/>
                <a:gd name="connsiteY1" fmla="*/ 10654 h 25457"/>
                <a:gd name="connsiteX2" fmla="*/ 1437055 w 2886571"/>
                <a:gd name="connsiteY2" fmla="*/ 10655 h 25457"/>
                <a:gd name="connsiteX3" fmla="*/ 2177207 w 2886571"/>
                <a:gd name="connsiteY3" fmla="*/ 11241 h 25457"/>
                <a:gd name="connsiteX4" fmla="*/ 2886571 w 2886571"/>
                <a:gd name="connsiteY4" fmla="*/ 8623 h 25457"/>
                <a:gd name="connsiteX0" fmla="*/ 0 w 2886571"/>
                <a:gd name="connsiteY0" fmla="*/ 0 h 11241"/>
                <a:gd name="connsiteX1" fmla="*/ 730670 w 2886571"/>
                <a:gd name="connsiteY1" fmla="*/ 10654 h 11241"/>
                <a:gd name="connsiteX2" fmla="*/ 1437055 w 2886571"/>
                <a:gd name="connsiteY2" fmla="*/ 10655 h 11241"/>
                <a:gd name="connsiteX3" fmla="*/ 2177207 w 2886571"/>
                <a:gd name="connsiteY3" fmla="*/ 11241 h 11241"/>
                <a:gd name="connsiteX4" fmla="*/ 2886571 w 2886571"/>
                <a:gd name="connsiteY4" fmla="*/ 8623 h 11241"/>
                <a:gd name="connsiteX0" fmla="*/ 0 w 2886571"/>
                <a:gd name="connsiteY0" fmla="*/ 0 h 517700"/>
                <a:gd name="connsiteX1" fmla="*/ 726337 w 2886571"/>
                <a:gd name="connsiteY1" fmla="*/ 517691 h 517700"/>
                <a:gd name="connsiteX2" fmla="*/ 1437055 w 2886571"/>
                <a:gd name="connsiteY2" fmla="*/ 10655 h 517700"/>
                <a:gd name="connsiteX3" fmla="*/ 2177207 w 2886571"/>
                <a:gd name="connsiteY3" fmla="*/ 11241 h 517700"/>
                <a:gd name="connsiteX4" fmla="*/ 2886571 w 2886571"/>
                <a:gd name="connsiteY4" fmla="*/ 8623 h 517700"/>
                <a:gd name="connsiteX0" fmla="*/ 0 w 2886571"/>
                <a:gd name="connsiteY0" fmla="*/ 0 h 517700"/>
                <a:gd name="connsiteX1" fmla="*/ 726337 w 2886571"/>
                <a:gd name="connsiteY1" fmla="*/ 517691 h 517700"/>
                <a:gd name="connsiteX2" fmla="*/ 1437055 w 2886571"/>
                <a:gd name="connsiteY2" fmla="*/ 10655 h 517700"/>
                <a:gd name="connsiteX3" fmla="*/ 2177207 w 2886571"/>
                <a:gd name="connsiteY3" fmla="*/ 11241 h 517700"/>
                <a:gd name="connsiteX4" fmla="*/ 2886571 w 2886571"/>
                <a:gd name="connsiteY4" fmla="*/ 8623 h 517700"/>
                <a:gd name="connsiteX0" fmla="*/ 0 w 2886571"/>
                <a:gd name="connsiteY0" fmla="*/ 712479 h 1230179"/>
                <a:gd name="connsiteX1" fmla="*/ 726337 w 2886571"/>
                <a:gd name="connsiteY1" fmla="*/ 1230170 h 1230179"/>
                <a:gd name="connsiteX2" fmla="*/ 1437055 w 2886571"/>
                <a:gd name="connsiteY2" fmla="*/ 723134 h 1230179"/>
                <a:gd name="connsiteX3" fmla="*/ 2168540 w 2886571"/>
                <a:gd name="connsiteY3" fmla="*/ 0 h 1230179"/>
                <a:gd name="connsiteX4" fmla="*/ 2886571 w 2886571"/>
                <a:gd name="connsiteY4" fmla="*/ 721102 h 1230179"/>
                <a:gd name="connsiteX0" fmla="*/ 0 w 2886571"/>
                <a:gd name="connsiteY0" fmla="*/ 712611 h 1230311"/>
                <a:gd name="connsiteX1" fmla="*/ 726337 w 2886571"/>
                <a:gd name="connsiteY1" fmla="*/ 1230302 h 1230311"/>
                <a:gd name="connsiteX2" fmla="*/ 1437055 w 2886571"/>
                <a:gd name="connsiteY2" fmla="*/ 723266 h 1230311"/>
                <a:gd name="connsiteX3" fmla="*/ 2168540 w 2886571"/>
                <a:gd name="connsiteY3" fmla="*/ 132 h 1230311"/>
                <a:gd name="connsiteX4" fmla="*/ 2886571 w 2886571"/>
                <a:gd name="connsiteY4" fmla="*/ 721234 h 1230311"/>
                <a:gd name="connsiteX0" fmla="*/ 0 w 2886571"/>
                <a:gd name="connsiteY0" fmla="*/ 712611 h 1230311"/>
                <a:gd name="connsiteX1" fmla="*/ 726337 w 2886571"/>
                <a:gd name="connsiteY1" fmla="*/ 1230302 h 1230311"/>
                <a:gd name="connsiteX2" fmla="*/ 1437055 w 2886571"/>
                <a:gd name="connsiteY2" fmla="*/ 723266 h 1230311"/>
                <a:gd name="connsiteX3" fmla="*/ 2168540 w 2886571"/>
                <a:gd name="connsiteY3" fmla="*/ 132 h 1230311"/>
                <a:gd name="connsiteX4" fmla="*/ 2886571 w 2886571"/>
                <a:gd name="connsiteY4" fmla="*/ 721234 h 1230311"/>
                <a:gd name="connsiteX0" fmla="*/ 0 w 2886571"/>
                <a:gd name="connsiteY0" fmla="*/ 712611 h 1230311"/>
                <a:gd name="connsiteX1" fmla="*/ 726337 w 2886571"/>
                <a:gd name="connsiteY1" fmla="*/ 1230302 h 1230311"/>
                <a:gd name="connsiteX2" fmla="*/ 1437055 w 2886571"/>
                <a:gd name="connsiteY2" fmla="*/ 723266 h 1230311"/>
                <a:gd name="connsiteX3" fmla="*/ 2168540 w 2886571"/>
                <a:gd name="connsiteY3" fmla="*/ 132 h 1230311"/>
                <a:gd name="connsiteX4" fmla="*/ 2886571 w 2886571"/>
                <a:gd name="connsiteY4" fmla="*/ 721234 h 1230311"/>
                <a:gd name="connsiteX0" fmla="*/ 0 w 2886571"/>
                <a:gd name="connsiteY0" fmla="*/ 565301 h 1083001"/>
                <a:gd name="connsiteX1" fmla="*/ 726337 w 2886571"/>
                <a:gd name="connsiteY1" fmla="*/ 1082992 h 1083001"/>
                <a:gd name="connsiteX2" fmla="*/ 1437055 w 2886571"/>
                <a:gd name="connsiteY2" fmla="*/ 575956 h 1083001"/>
                <a:gd name="connsiteX3" fmla="*/ 2164206 w 2886571"/>
                <a:gd name="connsiteY3" fmla="*/ 166 h 1083001"/>
                <a:gd name="connsiteX4" fmla="*/ 2886571 w 2886571"/>
                <a:gd name="connsiteY4" fmla="*/ 573924 h 1083001"/>
                <a:gd name="connsiteX0" fmla="*/ 0 w 2886571"/>
                <a:gd name="connsiteY0" fmla="*/ 565366 h 1083066"/>
                <a:gd name="connsiteX1" fmla="*/ 726337 w 2886571"/>
                <a:gd name="connsiteY1" fmla="*/ 1083057 h 1083066"/>
                <a:gd name="connsiteX2" fmla="*/ 1437055 w 2886571"/>
                <a:gd name="connsiteY2" fmla="*/ 576021 h 1083066"/>
                <a:gd name="connsiteX3" fmla="*/ 2164206 w 2886571"/>
                <a:gd name="connsiteY3" fmla="*/ 231 h 1083066"/>
                <a:gd name="connsiteX4" fmla="*/ 2886571 w 2886571"/>
                <a:gd name="connsiteY4" fmla="*/ 573989 h 1083066"/>
                <a:gd name="connsiteX0" fmla="*/ 0 w 2886571"/>
                <a:gd name="connsiteY0" fmla="*/ 496087 h 1013787"/>
                <a:gd name="connsiteX1" fmla="*/ 726337 w 2886571"/>
                <a:gd name="connsiteY1" fmla="*/ 1013778 h 1013787"/>
                <a:gd name="connsiteX2" fmla="*/ 1437055 w 2886571"/>
                <a:gd name="connsiteY2" fmla="*/ 506742 h 1013787"/>
                <a:gd name="connsiteX3" fmla="*/ 2164206 w 2886571"/>
                <a:gd name="connsiteY3" fmla="*/ 290 h 1013787"/>
                <a:gd name="connsiteX4" fmla="*/ 2886571 w 2886571"/>
                <a:gd name="connsiteY4" fmla="*/ 504710 h 1013787"/>
                <a:gd name="connsiteX0" fmla="*/ 0 w 2886571"/>
                <a:gd name="connsiteY0" fmla="*/ 495870 h 1013570"/>
                <a:gd name="connsiteX1" fmla="*/ 726337 w 2886571"/>
                <a:gd name="connsiteY1" fmla="*/ 1013561 h 1013570"/>
                <a:gd name="connsiteX2" fmla="*/ 1437055 w 2886571"/>
                <a:gd name="connsiteY2" fmla="*/ 506525 h 1013570"/>
                <a:gd name="connsiteX3" fmla="*/ 2164206 w 2886571"/>
                <a:gd name="connsiteY3" fmla="*/ 73 h 1013570"/>
                <a:gd name="connsiteX4" fmla="*/ 2886571 w 2886571"/>
                <a:gd name="connsiteY4" fmla="*/ 504493 h 1013570"/>
                <a:gd name="connsiteX0" fmla="*/ 0 w 2886571"/>
                <a:gd name="connsiteY0" fmla="*/ 495931 h 1013631"/>
                <a:gd name="connsiteX1" fmla="*/ 726337 w 2886571"/>
                <a:gd name="connsiteY1" fmla="*/ 1013622 h 1013631"/>
                <a:gd name="connsiteX2" fmla="*/ 1437055 w 2886571"/>
                <a:gd name="connsiteY2" fmla="*/ 506586 h 1013631"/>
                <a:gd name="connsiteX3" fmla="*/ 2164206 w 2886571"/>
                <a:gd name="connsiteY3" fmla="*/ 134 h 1013631"/>
                <a:gd name="connsiteX4" fmla="*/ 2886571 w 2886571"/>
                <a:gd name="connsiteY4" fmla="*/ 504554 h 1013631"/>
                <a:gd name="connsiteX0" fmla="*/ 0 w 2886571"/>
                <a:gd name="connsiteY0" fmla="*/ 495931 h 1013635"/>
                <a:gd name="connsiteX1" fmla="*/ 726337 w 2886571"/>
                <a:gd name="connsiteY1" fmla="*/ 1013622 h 1013635"/>
                <a:gd name="connsiteX2" fmla="*/ 1437055 w 2886571"/>
                <a:gd name="connsiteY2" fmla="*/ 506586 h 1013635"/>
                <a:gd name="connsiteX3" fmla="*/ 2164206 w 2886571"/>
                <a:gd name="connsiteY3" fmla="*/ 134 h 1013635"/>
                <a:gd name="connsiteX4" fmla="*/ 2886571 w 2886571"/>
                <a:gd name="connsiteY4" fmla="*/ 504554 h 1013635"/>
                <a:gd name="connsiteX0" fmla="*/ 0 w 2886571"/>
                <a:gd name="connsiteY0" fmla="*/ 495898 h 1013602"/>
                <a:gd name="connsiteX1" fmla="*/ 726337 w 2886571"/>
                <a:gd name="connsiteY1" fmla="*/ 1013589 h 1013602"/>
                <a:gd name="connsiteX2" fmla="*/ 1437055 w 2886571"/>
                <a:gd name="connsiteY2" fmla="*/ 506553 h 1013602"/>
                <a:gd name="connsiteX3" fmla="*/ 2164206 w 2886571"/>
                <a:gd name="connsiteY3" fmla="*/ 101 h 1013602"/>
                <a:gd name="connsiteX4" fmla="*/ 2886571 w 2886571"/>
                <a:gd name="connsiteY4" fmla="*/ 504521 h 101360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571" h="1013522">
                  <a:moveTo>
                    <a:pt x="0" y="495818"/>
                  </a:moveTo>
                  <a:cubicBezTo>
                    <a:pt x="139835" y="640604"/>
                    <a:pt x="464437" y="1016067"/>
                    <a:pt x="726337" y="1013509"/>
                  </a:cubicBezTo>
                  <a:cubicBezTo>
                    <a:pt x="1010912" y="1004842"/>
                    <a:pt x="1226151" y="701487"/>
                    <a:pt x="1437055" y="506473"/>
                  </a:cubicBezTo>
                  <a:cubicBezTo>
                    <a:pt x="1594055" y="359431"/>
                    <a:pt x="1868373" y="2714"/>
                    <a:pt x="2164206" y="21"/>
                  </a:cubicBezTo>
                  <a:cubicBezTo>
                    <a:pt x="2460039" y="-2672"/>
                    <a:pt x="2678142" y="262486"/>
                    <a:pt x="2886571" y="504441"/>
                  </a:cubicBezTo>
                </a:path>
              </a:pathLst>
            </a:custGeom>
            <a:noFill/>
            <a:ln w="38100" cap="rnd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cxnSp>
          <p:nvCxnSpPr>
            <p:cNvPr id="39" name="Straight Connector 34"/>
            <p:cNvCxnSpPr>
              <a:endCxn id="38" idx="0"/>
            </p:cNvCxnSpPr>
            <p:nvPr/>
          </p:nvCxnSpPr>
          <p:spPr>
            <a:xfrm>
              <a:off x="5463683" y="1443849"/>
              <a:ext cx="468995" cy="0"/>
            </a:xfrm>
            <a:prstGeom prst="lin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40" name="Straight Arrow Connector 26"/>
          <p:cNvCxnSpPr/>
          <p:nvPr/>
        </p:nvCxnSpPr>
        <p:spPr>
          <a:xfrm rot="5400000">
            <a:off x="5060945" y="2465617"/>
            <a:ext cx="0" cy="429793"/>
          </a:xfrm>
          <a:prstGeom prst="straightConnector1">
            <a:avLst/>
          </a:prstGeom>
          <a:noFill/>
          <a:ln w="25400" cap="flat" cmpd="sng" algn="ctr">
            <a:solidFill>
              <a:srgbClr val="E68422"/>
            </a:solidFill>
            <a:prstDash val="solid"/>
            <a:tailEnd type="arrow"/>
          </a:ln>
          <a:effectLst/>
        </p:spPr>
      </p:cxnSp>
      <p:cxnSp>
        <p:nvCxnSpPr>
          <p:cNvPr id="41" name="Straight Arrow Connector 27"/>
          <p:cNvCxnSpPr/>
          <p:nvPr/>
        </p:nvCxnSpPr>
        <p:spPr>
          <a:xfrm rot="5400000">
            <a:off x="7021859" y="2453092"/>
            <a:ext cx="0" cy="429793"/>
          </a:xfrm>
          <a:prstGeom prst="straightConnector1">
            <a:avLst/>
          </a:prstGeom>
          <a:noFill/>
          <a:ln w="25400" cap="flat" cmpd="sng" algn="ctr">
            <a:solidFill>
              <a:srgbClr val="E68422"/>
            </a:solidFill>
            <a:prstDash val="solid"/>
            <a:tailEnd type="arrow"/>
          </a:ln>
          <a:effectLst/>
        </p:spPr>
      </p:cxnSp>
      <p:grpSp>
        <p:nvGrpSpPr>
          <p:cNvPr id="42" name="Group 29"/>
          <p:cNvGrpSpPr/>
          <p:nvPr/>
        </p:nvGrpSpPr>
        <p:grpSpPr>
          <a:xfrm>
            <a:off x="7366328" y="2520939"/>
            <a:ext cx="444064" cy="300975"/>
            <a:chOff x="5785282" y="1213858"/>
            <a:chExt cx="1438495" cy="470133"/>
          </a:xfrm>
        </p:grpSpPr>
        <p:cxnSp>
          <p:nvCxnSpPr>
            <p:cNvPr id="43" name="Straight Connector 30"/>
            <p:cNvCxnSpPr/>
            <p:nvPr/>
          </p:nvCxnSpPr>
          <p:spPr>
            <a:xfrm>
              <a:off x="6802660" y="1448924"/>
              <a:ext cx="421117" cy="0"/>
            </a:xfrm>
            <a:prstGeom prst="lin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45" name="Freeform 31"/>
            <p:cNvSpPr/>
            <p:nvPr/>
          </p:nvSpPr>
          <p:spPr>
            <a:xfrm>
              <a:off x="5932677" y="1213858"/>
              <a:ext cx="863746" cy="470133"/>
            </a:xfrm>
            <a:custGeom>
              <a:avLst/>
              <a:gdLst>
                <a:gd name="connsiteX0" fmla="*/ 0 w 1671685"/>
                <a:gd name="connsiteY0" fmla="*/ 0 h 183954"/>
                <a:gd name="connsiteX1" fmla="*/ 581025 w 1671685"/>
                <a:gd name="connsiteY1" fmla="*/ 19050 h 183954"/>
                <a:gd name="connsiteX2" fmla="*/ 1085850 w 1671685"/>
                <a:gd name="connsiteY2" fmla="*/ 38100 h 183954"/>
                <a:gd name="connsiteX3" fmla="*/ 1571625 w 1671685"/>
                <a:gd name="connsiteY3" fmla="*/ 76200 h 183954"/>
                <a:gd name="connsiteX0" fmla="*/ 0 w 1571625"/>
                <a:gd name="connsiteY0" fmla="*/ 0 h 76200"/>
                <a:gd name="connsiteX1" fmla="*/ 581025 w 1571625"/>
                <a:gd name="connsiteY1" fmla="*/ 19050 h 76200"/>
                <a:gd name="connsiteX2" fmla="*/ 1085850 w 1571625"/>
                <a:gd name="connsiteY2" fmla="*/ 38100 h 76200"/>
                <a:gd name="connsiteX3" fmla="*/ 1571625 w 1571625"/>
                <a:gd name="connsiteY3" fmla="*/ 76200 h 76200"/>
                <a:gd name="connsiteX0" fmla="*/ 0 w 1866900"/>
                <a:gd name="connsiteY0" fmla="*/ 0 h 171450"/>
                <a:gd name="connsiteX1" fmla="*/ 581025 w 1866900"/>
                <a:gd name="connsiteY1" fmla="*/ 19050 h 171450"/>
                <a:gd name="connsiteX2" fmla="*/ 1085850 w 1866900"/>
                <a:gd name="connsiteY2" fmla="*/ 38100 h 171450"/>
                <a:gd name="connsiteX3" fmla="*/ 1866900 w 1866900"/>
                <a:gd name="connsiteY3" fmla="*/ 171450 h 171450"/>
                <a:gd name="connsiteX0" fmla="*/ 0 w 1866900"/>
                <a:gd name="connsiteY0" fmla="*/ 0 h 171450"/>
                <a:gd name="connsiteX1" fmla="*/ 581025 w 1866900"/>
                <a:gd name="connsiteY1" fmla="*/ 19050 h 171450"/>
                <a:gd name="connsiteX2" fmla="*/ 1352550 w 1866900"/>
                <a:gd name="connsiteY2" fmla="*/ 152400 h 171450"/>
                <a:gd name="connsiteX3" fmla="*/ 1866900 w 1866900"/>
                <a:gd name="connsiteY3" fmla="*/ 171450 h 171450"/>
                <a:gd name="connsiteX0" fmla="*/ 0 w 1866900"/>
                <a:gd name="connsiteY0" fmla="*/ 0 h 171450"/>
                <a:gd name="connsiteX1" fmla="*/ 866775 w 1866900"/>
                <a:gd name="connsiteY1" fmla="*/ 133350 h 171450"/>
                <a:gd name="connsiteX2" fmla="*/ 1352550 w 1866900"/>
                <a:gd name="connsiteY2" fmla="*/ 152400 h 171450"/>
                <a:gd name="connsiteX3" fmla="*/ 1866900 w 1866900"/>
                <a:gd name="connsiteY3" fmla="*/ 171450 h 171450"/>
                <a:gd name="connsiteX0" fmla="*/ 0 w 1447800"/>
                <a:gd name="connsiteY0" fmla="*/ 0 h 47625"/>
                <a:gd name="connsiteX1" fmla="*/ 447675 w 1447800"/>
                <a:gd name="connsiteY1" fmla="*/ 9525 h 47625"/>
                <a:gd name="connsiteX2" fmla="*/ 933450 w 1447800"/>
                <a:gd name="connsiteY2" fmla="*/ 28575 h 47625"/>
                <a:gd name="connsiteX3" fmla="*/ 1447800 w 1447800"/>
                <a:gd name="connsiteY3" fmla="*/ 47625 h 47625"/>
                <a:gd name="connsiteX0" fmla="*/ 0 w 1447800"/>
                <a:gd name="connsiteY0" fmla="*/ 0 h 47625"/>
                <a:gd name="connsiteX1" fmla="*/ 447675 w 1447800"/>
                <a:gd name="connsiteY1" fmla="*/ 9525 h 47625"/>
                <a:gd name="connsiteX2" fmla="*/ 933450 w 1447800"/>
                <a:gd name="connsiteY2" fmla="*/ 28575 h 47625"/>
                <a:gd name="connsiteX3" fmla="*/ 1447800 w 1447800"/>
                <a:gd name="connsiteY3" fmla="*/ 47625 h 47625"/>
                <a:gd name="connsiteX0" fmla="*/ 0 w 1668816"/>
                <a:gd name="connsiteY0" fmla="*/ 0 h 212304"/>
                <a:gd name="connsiteX1" fmla="*/ 668691 w 1668816"/>
                <a:gd name="connsiteY1" fmla="*/ 174204 h 212304"/>
                <a:gd name="connsiteX2" fmla="*/ 1154466 w 1668816"/>
                <a:gd name="connsiteY2" fmla="*/ 193254 h 212304"/>
                <a:gd name="connsiteX3" fmla="*/ 1668816 w 1668816"/>
                <a:gd name="connsiteY3" fmla="*/ 212304 h 212304"/>
                <a:gd name="connsiteX0" fmla="*/ 0 w 1668816"/>
                <a:gd name="connsiteY0" fmla="*/ 10408 h 223798"/>
                <a:gd name="connsiteX1" fmla="*/ 716361 w 1668816"/>
                <a:gd name="connsiteY1" fmla="*/ 6933 h 223798"/>
                <a:gd name="connsiteX2" fmla="*/ 1154466 w 1668816"/>
                <a:gd name="connsiteY2" fmla="*/ 203662 h 223798"/>
                <a:gd name="connsiteX3" fmla="*/ 1668816 w 1668816"/>
                <a:gd name="connsiteY3" fmla="*/ 222712 h 223798"/>
                <a:gd name="connsiteX0" fmla="*/ 0 w 1668816"/>
                <a:gd name="connsiteY0" fmla="*/ 14063 h 227085"/>
                <a:gd name="connsiteX1" fmla="*/ 716361 w 1668816"/>
                <a:gd name="connsiteY1" fmla="*/ 10588 h 227085"/>
                <a:gd name="connsiteX2" fmla="*/ 730670 w 1668816"/>
                <a:gd name="connsiteY2" fmla="*/ 16050 h 227085"/>
                <a:gd name="connsiteX3" fmla="*/ 1154466 w 1668816"/>
                <a:gd name="connsiteY3" fmla="*/ 207317 h 227085"/>
                <a:gd name="connsiteX4" fmla="*/ 1668816 w 1668816"/>
                <a:gd name="connsiteY4" fmla="*/ 226367 h 227085"/>
                <a:gd name="connsiteX0" fmla="*/ 0 w 1668816"/>
                <a:gd name="connsiteY0" fmla="*/ 14063 h 226367"/>
                <a:gd name="connsiteX1" fmla="*/ 716361 w 1668816"/>
                <a:gd name="connsiteY1" fmla="*/ 10588 h 226367"/>
                <a:gd name="connsiteX2" fmla="*/ 730670 w 1668816"/>
                <a:gd name="connsiteY2" fmla="*/ 16050 h 226367"/>
                <a:gd name="connsiteX3" fmla="*/ 1449154 w 1668816"/>
                <a:gd name="connsiteY3" fmla="*/ 12303 h 226367"/>
                <a:gd name="connsiteX4" fmla="*/ 1668816 w 1668816"/>
                <a:gd name="connsiteY4" fmla="*/ 226367 h 226367"/>
                <a:gd name="connsiteX0" fmla="*/ 0 w 2171519"/>
                <a:gd name="connsiteY0" fmla="*/ 14063 h 38930"/>
                <a:gd name="connsiteX1" fmla="*/ 716361 w 2171519"/>
                <a:gd name="connsiteY1" fmla="*/ 10588 h 38930"/>
                <a:gd name="connsiteX2" fmla="*/ 730670 w 2171519"/>
                <a:gd name="connsiteY2" fmla="*/ 16050 h 38930"/>
                <a:gd name="connsiteX3" fmla="*/ 1449154 w 2171519"/>
                <a:gd name="connsiteY3" fmla="*/ 12303 h 38930"/>
                <a:gd name="connsiteX4" fmla="*/ 2171519 w 2171519"/>
                <a:gd name="connsiteY4" fmla="*/ 5351 h 38930"/>
                <a:gd name="connsiteX0" fmla="*/ 0 w 2171519"/>
                <a:gd name="connsiteY0" fmla="*/ 14063 h 38930"/>
                <a:gd name="connsiteX1" fmla="*/ 716361 w 2171519"/>
                <a:gd name="connsiteY1" fmla="*/ 10588 h 38930"/>
                <a:gd name="connsiteX2" fmla="*/ 730670 w 2171519"/>
                <a:gd name="connsiteY2" fmla="*/ 16050 h 38930"/>
                <a:gd name="connsiteX3" fmla="*/ 1462155 w 2171519"/>
                <a:gd name="connsiteY3" fmla="*/ 7969 h 38930"/>
                <a:gd name="connsiteX4" fmla="*/ 2171519 w 2171519"/>
                <a:gd name="connsiteY4" fmla="*/ 5351 h 38930"/>
                <a:gd name="connsiteX0" fmla="*/ 0 w 2171519"/>
                <a:gd name="connsiteY0" fmla="*/ 42846 h 68964"/>
                <a:gd name="connsiteX1" fmla="*/ 716361 w 2171519"/>
                <a:gd name="connsiteY1" fmla="*/ 39371 h 68964"/>
                <a:gd name="connsiteX2" fmla="*/ 856346 w 2171519"/>
                <a:gd name="connsiteY2" fmla="*/ 10164 h 68964"/>
                <a:gd name="connsiteX3" fmla="*/ 1462155 w 2171519"/>
                <a:gd name="connsiteY3" fmla="*/ 36752 h 68964"/>
                <a:gd name="connsiteX4" fmla="*/ 2171519 w 2171519"/>
                <a:gd name="connsiteY4" fmla="*/ 34134 h 68964"/>
                <a:gd name="connsiteX0" fmla="*/ 0 w 2171519"/>
                <a:gd name="connsiteY0" fmla="*/ 41857 h 70455"/>
                <a:gd name="connsiteX1" fmla="*/ 443341 w 2171519"/>
                <a:gd name="connsiteY1" fmla="*/ 47049 h 70455"/>
                <a:gd name="connsiteX2" fmla="*/ 856346 w 2171519"/>
                <a:gd name="connsiteY2" fmla="*/ 9175 h 70455"/>
                <a:gd name="connsiteX3" fmla="*/ 1462155 w 2171519"/>
                <a:gd name="connsiteY3" fmla="*/ 35763 h 70455"/>
                <a:gd name="connsiteX4" fmla="*/ 2171519 w 2171519"/>
                <a:gd name="connsiteY4" fmla="*/ 33145 h 70455"/>
                <a:gd name="connsiteX0" fmla="*/ 0 w 2886571"/>
                <a:gd name="connsiteY0" fmla="*/ 15458 h 53296"/>
                <a:gd name="connsiteX1" fmla="*/ 1158393 w 2886571"/>
                <a:gd name="connsiteY1" fmla="*/ 46652 h 53296"/>
                <a:gd name="connsiteX2" fmla="*/ 1571398 w 2886571"/>
                <a:gd name="connsiteY2" fmla="*/ 8778 h 53296"/>
                <a:gd name="connsiteX3" fmla="*/ 2177207 w 2886571"/>
                <a:gd name="connsiteY3" fmla="*/ 35366 h 53296"/>
                <a:gd name="connsiteX4" fmla="*/ 2886571 w 2886571"/>
                <a:gd name="connsiteY4" fmla="*/ 32748 h 53296"/>
                <a:gd name="connsiteX0" fmla="*/ 0 w 2886571"/>
                <a:gd name="connsiteY0" fmla="*/ 15458 h 46702"/>
                <a:gd name="connsiteX1" fmla="*/ 1158393 w 2886571"/>
                <a:gd name="connsiteY1" fmla="*/ 46652 h 46702"/>
                <a:gd name="connsiteX2" fmla="*/ 1571398 w 2886571"/>
                <a:gd name="connsiteY2" fmla="*/ 8778 h 46702"/>
                <a:gd name="connsiteX3" fmla="*/ 2177207 w 2886571"/>
                <a:gd name="connsiteY3" fmla="*/ 35366 h 46702"/>
                <a:gd name="connsiteX4" fmla="*/ 2886571 w 2886571"/>
                <a:gd name="connsiteY4" fmla="*/ 32748 h 46702"/>
                <a:gd name="connsiteX0" fmla="*/ 0 w 2886571"/>
                <a:gd name="connsiteY0" fmla="*/ 24253 h 47168"/>
                <a:gd name="connsiteX1" fmla="*/ 1158393 w 2886571"/>
                <a:gd name="connsiteY1" fmla="*/ 46780 h 47168"/>
                <a:gd name="connsiteX2" fmla="*/ 1571398 w 2886571"/>
                <a:gd name="connsiteY2" fmla="*/ 8906 h 47168"/>
                <a:gd name="connsiteX3" fmla="*/ 2177207 w 2886571"/>
                <a:gd name="connsiteY3" fmla="*/ 35494 h 47168"/>
                <a:gd name="connsiteX4" fmla="*/ 2886571 w 2886571"/>
                <a:gd name="connsiteY4" fmla="*/ 32876 h 47168"/>
                <a:gd name="connsiteX0" fmla="*/ 0 w 2886571"/>
                <a:gd name="connsiteY0" fmla="*/ 24219 h 46888"/>
                <a:gd name="connsiteX1" fmla="*/ 388312 w 2886571"/>
                <a:gd name="connsiteY1" fmla="*/ 21872 h 46888"/>
                <a:gd name="connsiteX2" fmla="*/ 1158393 w 2886571"/>
                <a:gd name="connsiteY2" fmla="*/ 46746 h 46888"/>
                <a:gd name="connsiteX3" fmla="*/ 1571398 w 2886571"/>
                <a:gd name="connsiteY3" fmla="*/ 8872 h 46888"/>
                <a:gd name="connsiteX4" fmla="*/ 2177207 w 2886571"/>
                <a:gd name="connsiteY4" fmla="*/ 35460 h 46888"/>
                <a:gd name="connsiteX5" fmla="*/ 2886571 w 2886571"/>
                <a:gd name="connsiteY5" fmla="*/ 32842 h 46888"/>
                <a:gd name="connsiteX0" fmla="*/ 0 w 2886571"/>
                <a:gd name="connsiteY0" fmla="*/ 24416 h 47847"/>
                <a:gd name="connsiteX1" fmla="*/ 730670 w 2886571"/>
                <a:gd name="connsiteY1" fmla="*/ 35070 h 47847"/>
                <a:gd name="connsiteX2" fmla="*/ 1158393 w 2886571"/>
                <a:gd name="connsiteY2" fmla="*/ 46943 h 47847"/>
                <a:gd name="connsiteX3" fmla="*/ 1571398 w 2886571"/>
                <a:gd name="connsiteY3" fmla="*/ 9069 h 47847"/>
                <a:gd name="connsiteX4" fmla="*/ 2177207 w 2886571"/>
                <a:gd name="connsiteY4" fmla="*/ 35657 h 47847"/>
                <a:gd name="connsiteX5" fmla="*/ 2886571 w 2886571"/>
                <a:gd name="connsiteY5" fmla="*/ 33039 h 47847"/>
                <a:gd name="connsiteX0" fmla="*/ 0 w 2886571"/>
                <a:gd name="connsiteY0" fmla="*/ 15348 h 27297"/>
                <a:gd name="connsiteX1" fmla="*/ 730670 w 2886571"/>
                <a:gd name="connsiteY1" fmla="*/ 26002 h 27297"/>
                <a:gd name="connsiteX2" fmla="*/ 1571398 w 2886571"/>
                <a:gd name="connsiteY2" fmla="*/ 1 h 27297"/>
                <a:gd name="connsiteX3" fmla="*/ 2177207 w 2886571"/>
                <a:gd name="connsiteY3" fmla="*/ 26589 h 27297"/>
                <a:gd name="connsiteX4" fmla="*/ 2886571 w 2886571"/>
                <a:gd name="connsiteY4" fmla="*/ 23971 h 27297"/>
                <a:gd name="connsiteX0" fmla="*/ 0 w 2886571"/>
                <a:gd name="connsiteY0" fmla="*/ 0 h 25457"/>
                <a:gd name="connsiteX1" fmla="*/ 730670 w 2886571"/>
                <a:gd name="connsiteY1" fmla="*/ 10654 h 25457"/>
                <a:gd name="connsiteX2" fmla="*/ 1437055 w 2886571"/>
                <a:gd name="connsiteY2" fmla="*/ 10655 h 25457"/>
                <a:gd name="connsiteX3" fmla="*/ 2177207 w 2886571"/>
                <a:gd name="connsiteY3" fmla="*/ 11241 h 25457"/>
                <a:gd name="connsiteX4" fmla="*/ 2886571 w 2886571"/>
                <a:gd name="connsiteY4" fmla="*/ 8623 h 25457"/>
                <a:gd name="connsiteX0" fmla="*/ 0 w 2886571"/>
                <a:gd name="connsiteY0" fmla="*/ 0 h 11241"/>
                <a:gd name="connsiteX1" fmla="*/ 730670 w 2886571"/>
                <a:gd name="connsiteY1" fmla="*/ 10654 h 11241"/>
                <a:gd name="connsiteX2" fmla="*/ 1437055 w 2886571"/>
                <a:gd name="connsiteY2" fmla="*/ 10655 h 11241"/>
                <a:gd name="connsiteX3" fmla="*/ 2177207 w 2886571"/>
                <a:gd name="connsiteY3" fmla="*/ 11241 h 11241"/>
                <a:gd name="connsiteX4" fmla="*/ 2886571 w 2886571"/>
                <a:gd name="connsiteY4" fmla="*/ 8623 h 11241"/>
                <a:gd name="connsiteX0" fmla="*/ 0 w 2886571"/>
                <a:gd name="connsiteY0" fmla="*/ 0 h 517700"/>
                <a:gd name="connsiteX1" fmla="*/ 726337 w 2886571"/>
                <a:gd name="connsiteY1" fmla="*/ 517691 h 517700"/>
                <a:gd name="connsiteX2" fmla="*/ 1437055 w 2886571"/>
                <a:gd name="connsiteY2" fmla="*/ 10655 h 517700"/>
                <a:gd name="connsiteX3" fmla="*/ 2177207 w 2886571"/>
                <a:gd name="connsiteY3" fmla="*/ 11241 h 517700"/>
                <a:gd name="connsiteX4" fmla="*/ 2886571 w 2886571"/>
                <a:gd name="connsiteY4" fmla="*/ 8623 h 517700"/>
                <a:gd name="connsiteX0" fmla="*/ 0 w 2886571"/>
                <a:gd name="connsiteY0" fmla="*/ 0 h 517700"/>
                <a:gd name="connsiteX1" fmla="*/ 726337 w 2886571"/>
                <a:gd name="connsiteY1" fmla="*/ 517691 h 517700"/>
                <a:gd name="connsiteX2" fmla="*/ 1437055 w 2886571"/>
                <a:gd name="connsiteY2" fmla="*/ 10655 h 517700"/>
                <a:gd name="connsiteX3" fmla="*/ 2177207 w 2886571"/>
                <a:gd name="connsiteY3" fmla="*/ 11241 h 517700"/>
                <a:gd name="connsiteX4" fmla="*/ 2886571 w 2886571"/>
                <a:gd name="connsiteY4" fmla="*/ 8623 h 517700"/>
                <a:gd name="connsiteX0" fmla="*/ 0 w 2886571"/>
                <a:gd name="connsiteY0" fmla="*/ 712479 h 1230179"/>
                <a:gd name="connsiteX1" fmla="*/ 726337 w 2886571"/>
                <a:gd name="connsiteY1" fmla="*/ 1230170 h 1230179"/>
                <a:gd name="connsiteX2" fmla="*/ 1437055 w 2886571"/>
                <a:gd name="connsiteY2" fmla="*/ 723134 h 1230179"/>
                <a:gd name="connsiteX3" fmla="*/ 2168540 w 2886571"/>
                <a:gd name="connsiteY3" fmla="*/ 0 h 1230179"/>
                <a:gd name="connsiteX4" fmla="*/ 2886571 w 2886571"/>
                <a:gd name="connsiteY4" fmla="*/ 721102 h 1230179"/>
                <a:gd name="connsiteX0" fmla="*/ 0 w 2886571"/>
                <a:gd name="connsiteY0" fmla="*/ 712611 h 1230311"/>
                <a:gd name="connsiteX1" fmla="*/ 726337 w 2886571"/>
                <a:gd name="connsiteY1" fmla="*/ 1230302 h 1230311"/>
                <a:gd name="connsiteX2" fmla="*/ 1437055 w 2886571"/>
                <a:gd name="connsiteY2" fmla="*/ 723266 h 1230311"/>
                <a:gd name="connsiteX3" fmla="*/ 2168540 w 2886571"/>
                <a:gd name="connsiteY3" fmla="*/ 132 h 1230311"/>
                <a:gd name="connsiteX4" fmla="*/ 2886571 w 2886571"/>
                <a:gd name="connsiteY4" fmla="*/ 721234 h 1230311"/>
                <a:gd name="connsiteX0" fmla="*/ 0 w 2886571"/>
                <a:gd name="connsiteY0" fmla="*/ 712611 h 1230311"/>
                <a:gd name="connsiteX1" fmla="*/ 726337 w 2886571"/>
                <a:gd name="connsiteY1" fmla="*/ 1230302 h 1230311"/>
                <a:gd name="connsiteX2" fmla="*/ 1437055 w 2886571"/>
                <a:gd name="connsiteY2" fmla="*/ 723266 h 1230311"/>
                <a:gd name="connsiteX3" fmla="*/ 2168540 w 2886571"/>
                <a:gd name="connsiteY3" fmla="*/ 132 h 1230311"/>
                <a:gd name="connsiteX4" fmla="*/ 2886571 w 2886571"/>
                <a:gd name="connsiteY4" fmla="*/ 721234 h 1230311"/>
                <a:gd name="connsiteX0" fmla="*/ 0 w 2886571"/>
                <a:gd name="connsiteY0" fmla="*/ 712611 h 1230311"/>
                <a:gd name="connsiteX1" fmla="*/ 726337 w 2886571"/>
                <a:gd name="connsiteY1" fmla="*/ 1230302 h 1230311"/>
                <a:gd name="connsiteX2" fmla="*/ 1437055 w 2886571"/>
                <a:gd name="connsiteY2" fmla="*/ 723266 h 1230311"/>
                <a:gd name="connsiteX3" fmla="*/ 2168540 w 2886571"/>
                <a:gd name="connsiteY3" fmla="*/ 132 h 1230311"/>
                <a:gd name="connsiteX4" fmla="*/ 2886571 w 2886571"/>
                <a:gd name="connsiteY4" fmla="*/ 721234 h 1230311"/>
                <a:gd name="connsiteX0" fmla="*/ 0 w 2886571"/>
                <a:gd name="connsiteY0" fmla="*/ 565301 h 1083001"/>
                <a:gd name="connsiteX1" fmla="*/ 726337 w 2886571"/>
                <a:gd name="connsiteY1" fmla="*/ 1082992 h 1083001"/>
                <a:gd name="connsiteX2" fmla="*/ 1437055 w 2886571"/>
                <a:gd name="connsiteY2" fmla="*/ 575956 h 1083001"/>
                <a:gd name="connsiteX3" fmla="*/ 2164206 w 2886571"/>
                <a:gd name="connsiteY3" fmla="*/ 166 h 1083001"/>
                <a:gd name="connsiteX4" fmla="*/ 2886571 w 2886571"/>
                <a:gd name="connsiteY4" fmla="*/ 573924 h 1083001"/>
                <a:gd name="connsiteX0" fmla="*/ 0 w 2886571"/>
                <a:gd name="connsiteY0" fmla="*/ 565366 h 1083066"/>
                <a:gd name="connsiteX1" fmla="*/ 726337 w 2886571"/>
                <a:gd name="connsiteY1" fmla="*/ 1083057 h 1083066"/>
                <a:gd name="connsiteX2" fmla="*/ 1437055 w 2886571"/>
                <a:gd name="connsiteY2" fmla="*/ 576021 h 1083066"/>
                <a:gd name="connsiteX3" fmla="*/ 2164206 w 2886571"/>
                <a:gd name="connsiteY3" fmla="*/ 231 h 1083066"/>
                <a:gd name="connsiteX4" fmla="*/ 2886571 w 2886571"/>
                <a:gd name="connsiteY4" fmla="*/ 573989 h 1083066"/>
                <a:gd name="connsiteX0" fmla="*/ 0 w 2886571"/>
                <a:gd name="connsiteY0" fmla="*/ 496087 h 1013787"/>
                <a:gd name="connsiteX1" fmla="*/ 726337 w 2886571"/>
                <a:gd name="connsiteY1" fmla="*/ 1013778 h 1013787"/>
                <a:gd name="connsiteX2" fmla="*/ 1437055 w 2886571"/>
                <a:gd name="connsiteY2" fmla="*/ 506742 h 1013787"/>
                <a:gd name="connsiteX3" fmla="*/ 2164206 w 2886571"/>
                <a:gd name="connsiteY3" fmla="*/ 290 h 1013787"/>
                <a:gd name="connsiteX4" fmla="*/ 2886571 w 2886571"/>
                <a:gd name="connsiteY4" fmla="*/ 504710 h 1013787"/>
                <a:gd name="connsiteX0" fmla="*/ 0 w 2886571"/>
                <a:gd name="connsiteY0" fmla="*/ 495870 h 1013570"/>
                <a:gd name="connsiteX1" fmla="*/ 726337 w 2886571"/>
                <a:gd name="connsiteY1" fmla="*/ 1013561 h 1013570"/>
                <a:gd name="connsiteX2" fmla="*/ 1437055 w 2886571"/>
                <a:gd name="connsiteY2" fmla="*/ 506525 h 1013570"/>
                <a:gd name="connsiteX3" fmla="*/ 2164206 w 2886571"/>
                <a:gd name="connsiteY3" fmla="*/ 73 h 1013570"/>
                <a:gd name="connsiteX4" fmla="*/ 2886571 w 2886571"/>
                <a:gd name="connsiteY4" fmla="*/ 504493 h 1013570"/>
                <a:gd name="connsiteX0" fmla="*/ 0 w 2886571"/>
                <a:gd name="connsiteY0" fmla="*/ 495931 h 1013631"/>
                <a:gd name="connsiteX1" fmla="*/ 726337 w 2886571"/>
                <a:gd name="connsiteY1" fmla="*/ 1013622 h 1013631"/>
                <a:gd name="connsiteX2" fmla="*/ 1437055 w 2886571"/>
                <a:gd name="connsiteY2" fmla="*/ 506586 h 1013631"/>
                <a:gd name="connsiteX3" fmla="*/ 2164206 w 2886571"/>
                <a:gd name="connsiteY3" fmla="*/ 134 h 1013631"/>
                <a:gd name="connsiteX4" fmla="*/ 2886571 w 2886571"/>
                <a:gd name="connsiteY4" fmla="*/ 504554 h 1013631"/>
                <a:gd name="connsiteX0" fmla="*/ 0 w 2886571"/>
                <a:gd name="connsiteY0" fmla="*/ 495931 h 1013635"/>
                <a:gd name="connsiteX1" fmla="*/ 726337 w 2886571"/>
                <a:gd name="connsiteY1" fmla="*/ 1013622 h 1013635"/>
                <a:gd name="connsiteX2" fmla="*/ 1437055 w 2886571"/>
                <a:gd name="connsiteY2" fmla="*/ 506586 h 1013635"/>
                <a:gd name="connsiteX3" fmla="*/ 2164206 w 2886571"/>
                <a:gd name="connsiteY3" fmla="*/ 134 h 1013635"/>
                <a:gd name="connsiteX4" fmla="*/ 2886571 w 2886571"/>
                <a:gd name="connsiteY4" fmla="*/ 504554 h 1013635"/>
                <a:gd name="connsiteX0" fmla="*/ 0 w 2886571"/>
                <a:gd name="connsiteY0" fmla="*/ 495898 h 1013602"/>
                <a:gd name="connsiteX1" fmla="*/ 726337 w 2886571"/>
                <a:gd name="connsiteY1" fmla="*/ 1013589 h 1013602"/>
                <a:gd name="connsiteX2" fmla="*/ 1437055 w 2886571"/>
                <a:gd name="connsiteY2" fmla="*/ 506553 h 1013602"/>
                <a:gd name="connsiteX3" fmla="*/ 2164206 w 2886571"/>
                <a:gd name="connsiteY3" fmla="*/ 101 h 1013602"/>
                <a:gd name="connsiteX4" fmla="*/ 2886571 w 2886571"/>
                <a:gd name="connsiteY4" fmla="*/ 504521 h 101360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  <a:gd name="connsiteX0" fmla="*/ 0 w 2886571"/>
                <a:gd name="connsiteY0" fmla="*/ 495818 h 1013522"/>
                <a:gd name="connsiteX1" fmla="*/ 726337 w 2886571"/>
                <a:gd name="connsiteY1" fmla="*/ 1013509 h 1013522"/>
                <a:gd name="connsiteX2" fmla="*/ 1437055 w 2886571"/>
                <a:gd name="connsiteY2" fmla="*/ 506473 h 1013522"/>
                <a:gd name="connsiteX3" fmla="*/ 2164206 w 2886571"/>
                <a:gd name="connsiteY3" fmla="*/ 21 h 1013522"/>
                <a:gd name="connsiteX4" fmla="*/ 2886571 w 2886571"/>
                <a:gd name="connsiteY4" fmla="*/ 504441 h 10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571" h="1013522">
                  <a:moveTo>
                    <a:pt x="0" y="495818"/>
                  </a:moveTo>
                  <a:cubicBezTo>
                    <a:pt x="139835" y="640604"/>
                    <a:pt x="464437" y="1016067"/>
                    <a:pt x="726337" y="1013509"/>
                  </a:cubicBezTo>
                  <a:cubicBezTo>
                    <a:pt x="1010912" y="1004842"/>
                    <a:pt x="1226151" y="701487"/>
                    <a:pt x="1437055" y="506473"/>
                  </a:cubicBezTo>
                  <a:cubicBezTo>
                    <a:pt x="1594055" y="359431"/>
                    <a:pt x="1868373" y="2714"/>
                    <a:pt x="2164206" y="21"/>
                  </a:cubicBezTo>
                  <a:cubicBezTo>
                    <a:pt x="2460039" y="-2672"/>
                    <a:pt x="2678142" y="262486"/>
                    <a:pt x="2886571" y="504441"/>
                  </a:cubicBezTo>
                </a:path>
              </a:pathLst>
            </a:custGeom>
            <a:noFill/>
            <a:ln w="38100" cap="rnd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  <p:cxnSp>
          <p:nvCxnSpPr>
            <p:cNvPr id="46" name="Straight Connector 33"/>
            <p:cNvCxnSpPr>
              <a:endCxn id="45" idx="0"/>
            </p:cNvCxnSpPr>
            <p:nvPr/>
          </p:nvCxnSpPr>
          <p:spPr>
            <a:xfrm>
              <a:off x="5785282" y="1443849"/>
              <a:ext cx="147395" cy="0"/>
            </a:xfrm>
            <a:prstGeom prst="line">
              <a:avLst/>
            </a:prstGeom>
            <a:noFill/>
            <a:ln w="381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47" name="Right Arrow 2"/>
          <p:cNvSpPr/>
          <p:nvPr/>
        </p:nvSpPr>
        <p:spPr>
          <a:xfrm>
            <a:off x="5549880" y="2561477"/>
            <a:ext cx="977944" cy="190421"/>
          </a:xfrm>
          <a:prstGeom prst="rightArrow">
            <a:avLst>
              <a:gd name="adj1" fmla="val 25990"/>
              <a:gd name="adj2" fmla="val 74010"/>
            </a:avLst>
          </a:prstGeom>
          <a:solidFill>
            <a:srgbClr val="9C5252"/>
          </a:solidFill>
          <a:ln w="25400" cap="flat" cmpd="sng" algn="ctr">
            <a:solidFill>
              <a:srgbClr val="9C525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1728477" y="2448968"/>
            <a:ext cx="1495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+mn-lt"/>
              </a:rPr>
              <a:t>Raw Data</a:t>
            </a:r>
          </a:p>
          <a:p>
            <a:pPr algn="ctr"/>
            <a:r>
              <a:rPr lang="en-US" i="1" dirty="0">
                <a:latin typeface="+mn-lt"/>
              </a:rPr>
              <a:t>20 minute </a:t>
            </a:r>
          </a:p>
          <a:p>
            <a:pPr algn="ctr"/>
            <a:r>
              <a:rPr lang="en-US" i="1" dirty="0">
                <a:latin typeface="+mn-lt"/>
              </a:rPr>
              <a:t>measurement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de-DE" altLang="en-US" smtClean="0">
                <a:latin typeface="+mn-lt"/>
              </a:rPr>
              <a:pPr/>
              <a:t>17</a:t>
            </a:fld>
            <a:endParaRPr lang="de-DE" altLang="en-US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0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8"/>
    </mc:Choice>
    <mc:Fallback xmlns="">
      <p:transition spd="slow" advTm="9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323" grpId="0"/>
      <p:bldP spid="13329" grpId="0"/>
      <p:bldP spid="47" grpId="0" animBg="1"/>
      <p:bldP spid="47" grpId="1" animBg="1"/>
      <p:bldP spid="47" grpId="2" animBg="1"/>
      <p:bldP spid="47" grpId="3" animBg="1"/>
      <p:bldP spid="48" grpId="0"/>
    </p:bldLst>
  </p:timing>
  <p:extLst>
    <p:ext uri="{E180D4A7-C9FB-4DFB-919C-405C955672EB}">
      <p14:showEvtLst xmlns:p14="http://schemas.microsoft.com/office/powerpoint/2010/main">
        <p14:playEvt time="37788" objId="5"/>
        <p14:stopEvt time="95388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Dynamic Imaging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7" name="New_raw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2286000" y="-418356"/>
            <a:ext cx="4572000" cy="914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178743" y="965898"/>
            <a:ext cx="2870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Multi GHz </a:t>
            </a:r>
            <a:r>
              <a:rPr lang="en-US" sz="2400" dirty="0" err="1">
                <a:latin typeface="+mn-lt"/>
              </a:rPr>
              <a:t>Spinwaves</a:t>
            </a:r>
            <a:r>
              <a:rPr lang="en-US" sz="2400" dirty="0">
                <a:latin typeface="+mn-lt"/>
              </a:rPr>
              <a:t> </a:t>
            </a:r>
          </a:p>
          <a:p>
            <a:r>
              <a:rPr lang="en-US" sz="2400" dirty="0">
                <a:latin typeface="+mn-lt"/>
              </a:rPr>
              <a:t>in </a:t>
            </a:r>
            <a:r>
              <a:rPr lang="en-US" sz="2400" dirty="0" err="1">
                <a:latin typeface="+mn-lt"/>
              </a:rPr>
              <a:t>Magnonic</a:t>
            </a:r>
            <a:r>
              <a:rPr lang="en-US" sz="2400" dirty="0">
                <a:latin typeface="+mn-lt"/>
              </a:rPr>
              <a:t> Crystals</a:t>
            </a:r>
          </a:p>
        </p:txBody>
      </p:sp>
      <p:pic>
        <p:nvPicPr>
          <p:cNvPr id="12291" name="Picture 3" descr="D:\Konferenzen und co\XRM2014\MPI_141018008_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8566" y="-411472"/>
            <a:ext cx="4576957" cy="91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384824" y="1027937"/>
            <a:ext cx="15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J. </a:t>
            </a:r>
            <a:r>
              <a:rPr lang="en-US" dirty="0" err="1">
                <a:latin typeface="+mn-lt"/>
              </a:rPr>
              <a:t>Gräfe</a:t>
            </a:r>
            <a:r>
              <a:rPr lang="en-US" dirty="0">
                <a:latin typeface="+mn-lt"/>
              </a:rPr>
              <a:t>, MPI-IS</a:t>
            </a:r>
          </a:p>
        </p:txBody>
      </p:sp>
      <p:pic>
        <p:nvPicPr>
          <p:cNvPr id="18" name="Picture 3" descr="D:\Konferenzen und co\XRM2014\MPI_141018008_a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  <a14:imgEffect>
                      <a14:sharpenSoften amount="-1000"/>
                    </a14:imgEffect>
                    <a14:imgEffect>
                      <a14:brightnessContrast bright="-100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5077" y="-416459"/>
            <a:ext cx="4576957" cy="91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-9912" y="1104882"/>
            <a:ext cx="2514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23 </a:t>
            </a:r>
            <a:r>
              <a:rPr lang="en-US" sz="1600" dirty="0" err="1">
                <a:latin typeface="+mn-lt"/>
              </a:rPr>
              <a:t>Ch</a:t>
            </a:r>
            <a:r>
              <a:rPr lang="en-US" sz="1600" dirty="0">
                <a:latin typeface="+mn-lt"/>
              </a:rPr>
              <a:t>, 300ps Period</a:t>
            </a:r>
          </a:p>
          <a:p>
            <a:r>
              <a:rPr lang="en-US" sz="1600" dirty="0">
                <a:latin typeface="+mn-lt"/>
              </a:rPr>
              <a:t>16*8 um, 20nm/pixel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6145369"/>
            <a:ext cx="9154301" cy="294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4562286" y="3718234"/>
            <a:ext cx="4592015" cy="2599773"/>
            <a:chOff x="4562286" y="3718234"/>
            <a:chExt cx="4592015" cy="2599773"/>
          </a:xfrm>
        </p:grpSpPr>
        <p:pic>
          <p:nvPicPr>
            <p:cNvPr id="11" name="Picture 3" descr="D:\Konferenzen und co\XAFS2015\Phas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48965" y="2631555"/>
              <a:ext cx="2418657" cy="459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6690845" y="5979453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Phase</a:t>
              </a:r>
            </a:p>
          </p:txBody>
        </p:sp>
      </p:grpSp>
      <p:pic>
        <p:nvPicPr>
          <p:cNvPr id="10" name="Picture 2" descr="D:\Konferenzen und co\XAFS2015\amplitud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9610" y="2644087"/>
            <a:ext cx="2418657" cy="4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83061" y="5962407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Amplitude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de-DE" altLang="en-US" smtClean="0">
                <a:latin typeface="+mn-lt"/>
              </a:rPr>
              <a:pPr/>
              <a:t>18</a:t>
            </a:fld>
            <a:endParaRPr lang="de-DE" altLang="en-US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10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9"/>
    </mc:Choice>
    <mc:Fallback xmlns="">
      <p:transition spd="slow" advTm="4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24306 -0.0925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12" grpId="0"/>
    </p:bldLst>
  </p:timing>
  <p:extLst>
    <p:ext uri="{E180D4A7-C9FB-4DFB-919C-405C955672EB}">
      <p14:showEvtLst xmlns:p14="http://schemas.microsoft.com/office/powerpoint/2010/main">
        <p14:playEvt time="20919" objId="7"/>
        <p14:stopEvt time="47329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a:YIG Ferrimagnet Sublattice Imaging (Ms~15 kA/m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latin typeface="+mj-lt"/>
              </a:rPr>
              <a:t>Large-Scale Dynamic Imaging</a:t>
            </a:r>
          </a:p>
        </p:txBody>
      </p:sp>
      <p:sp>
        <p:nvSpPr>
          <p:cNvPr id="4" name="Rechteck 3"/>
          <p:cNvSpPr/>
          <p:nvPr/>
        </p:nvSpPr>
        <p:spPr>
          <a:xfrm>
            <a:off x="245581" y="694413"/>
            <a:ext cx="385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</a:rPr>
              <a:t>Ga:YIG</a:t>
            </a:r>
            <a:r>
              <a:rPr lang="en-US" dirty="0">
                <a:latin typeface="+mj-lt"/>
              </a:rPr>
              <a:t> Ferrimagnet </a:t>
            </a:r>
            <a:r>
              <a:rPr lang="en-US" dirty="0" err="1">
                <a:latin typeface="+mj-lt"/>
              </a:rPr>
              <a:t>Sublattice</a:t>
            </a:r>
            <a:r>
              <a:rPr lang="en-US" dirty="0">
                <a:latin typeface="+mj-lt"/>
              </a:rPr>
              <a:t> Imaging 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-85076" y="735986"/>
            <a:ext cx="8997148" cy="4810554"/>
            <a:chOff x="102461" y="1208696"/>
            <a:chExt cx="8377221" cy="4479095"/>
          </a:xfrm>
        </p:grpSpPr>
        <p:sp>
          <p:nvSpPr>
            <p:cNvPr id="27" name="S. Mayr et al. (unpublished)."/>
            <p:cNvSpPr txBox="1"/>
            <p:nvPr/>
          </p:nvSpPr>
          <p:spPr>
            <a:xfrm>
              <a:off x="4650275" y="1208696"/>
              <a:ext cx="3829407" cy="272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defTabSz="3048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0" dirty="0">
                  <a:latin typeface="+mj-lt"/>
                </a:rPr>
                <a:t>S. </a:t>
              </a:r>
              <a:r>
                <a:rPr lang="en-US" sz="1400" dirty="0" err="1">
                  <a:latin typeface="+mj-lt"/>
                </a:rPr>
                <a:t>Mayr</a:t>
              </a:r>
              <a:r>
                <a:rPr lang="en-US" sz="1400" dirty="0">
                  <a:latin typeface="+mj-lt"/>
                </a:rPr>
                <a:t> </a:t>
              </a:r>
              <a:r>
                <a:rPr lang="en-US" sz="1400" i="1" dirty="0">
                  <a:latin typeface="+mj-lt"/>
                </a:rPr>
                <a:t>et al. </a:t>
              </a:r>
              <a:r>
                <a:rPr lang="en-US" sz="1400" dirty="0">
                  <a:latin typeface="+mj-lt"/>
                </a:rPr>
                <a:t>(in preparation).</a:t>
              </a:r>
            </a:p>
          </p:txBody>
        </p:sp>
        <p:sp>
          <p:nvSpPr>
            <p:cNvPr id="28" name="Linie"/>
            <p:cNvSpPr/>
            <p:nvPr/>
          </p:nvSpPr>
          <p:spPr>
            <a:xfrm flipV="1">
              <a:off x="467045" y="1524000"/>
              <a:ext cx="0" cy="3810000"/>
            </a:xfrm>
            <a:prstGeom prst="line">
              <a:avLst/>
            </a:prstGeom>
            <a:noFill/>
            <a:ln w="63500" cap="flat">
              <a:solidFill>
                <a:srgbClr val="797979"/>
              </a:solidFill>
              <a:prstDash val="solid"/>
              <a:bevel/>
              <a:headEnd type="triangle" w="med" len="sm"/>
              <a:tailEnd type="triangle" w="med" len="sm"/>
            </a:ln>
            <a:effectLst/>
          </p:spPr>
          <p:txBody>
            <a:bodyPr wrap="square" lIns="34290" tIns="34290" rIns="34290" bIns="34290" numCol="1" anchor="t">
              <a:noAutofit/>
            </a:bodyPr>
            <a:lstStyle/>
            <a:p>
              <a:pPr defTabSz="342900"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endParaRPr lang="en-US" sz="900" dirty="0">
                <a:latin typeface="+mj-lt"/>
              </a:endParaRPr>
            </a:p>
          </p:txBody>
        </p:sp>
        <p:sp>
          <p:nvSpPr>
            <p:cNvPr id="29" name="25 µm"/>
            <p:cNvSpPr txBox="1"/>
            <p:nvPr/>
          </p:nvSpPr>
          <p:spPr>
            <a:xfrm rot="16200000">
              <a:off x="-1369025" y="3259952"/>
              <a:ext cx="3281070" cy="338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812800">
                <a:defRPr sz="3600" b="1">
                  <a:solidFill>
                    <a:srgbClr val="606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1350" dirty="0">
                  <a:latin typeface="+mj-lt"/>
                </a:rPr>
                <a:t>25 µm</a:t>
              </a:r>
            </a:p>
          </p:txBody>
        </p:sp>
        <p:sp>
          <p:nvSpPr>
            <p:cNvPr id="30" name="Spin Waves | 3.5 GHz | 170 mT"/>
            <p:cNvSpPr txBox="1"/>
            <p:nvPr/>
          </p:nvSpPr>
          <p:spPr>
            <a:xfrm>
              <a:off x="931944" y="5349694"/>
              <a:ext cx="3212658" cy="338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812800">
                <a:defRPr sz="3600" b="1">
                  <a:solidFill>
                    <a:srgbClr val="606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1350" dirty="0">
                  <a:latin typeface="+mj-lt"/>
                </a:rPr>
                <a:t>Spin Waves | 3.5 GHz | 170 </a:t>
              </a:r>
              <a:r>
                <a:rPr lang="en-US" sz="1350" dirty="0" err="1">
                  <a:latin typeface="+mj-lt"/>
                </a:rPr>
                <a:t>mT</a:t>
              </a:r>
              <a:endParaRPr lang="en-US" sz="1350" dirty="0">
                <a:latin typeface="+mj-lt"/>
              </a:endParaRPr>
            </a:p>
          </p:txBody>
        </p:sp>
        <p:pic>
          <p:nvPicPr>
            <p:cNvPr id="31" name="MPI_200528049.gif" descr="MPI_200528049.gif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273" y="1542724"/>
              <a:ext cx="3810000" cy="381000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2" name="Gruppieren 31"/>
          <p:cNvGrpSpPr/>
          <p:nvPr/>
        </p:nvGrpSpPr>
        <p:grpSpPr>
          <a:xfrm>
            <a:off x="4851669" y="1101185"/>
            <a:ext cx="4091946" cy="4471918"/>
            <a:chOff x="4920707" y="1524000"/>
            <a:chExt cx="3810000" cy="4163791"/>
          </a:xfrm>
        </p:grpSpPr>
        <p:pic>
          <p:nvPicPr>
            <p:cNvPr id="33" name="MPI_200528049.bbxnormalize_blur.gif" descr="MPI_200528049.bbxnormalize_blur.gi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0707" y="1524000"/>
              <a:ext cx="3810000" cy="3810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Normalized"/>
            <p:cNvSpPr txBox="1"/>
            <p:nvPr/>
          </p:nvSpPr>
          <p:spPr>
            <a:xfrm>
              <a:off x="5219379" y="5349694"/>
              <a:ext cx="3212657" cy="3380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8100" tIns="38100" rIns="38100" bIns="38100" anchor="ctr"/>
            <a:lstStyle>
              <a:lvl1pPr algn="ctr" defTabSz="812800">
                <a:defRPr sz="3600" b="1">
                  <a:solidFill>
                    <a:srgbClr val="606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1350" dirty="0">
                  <a:latin typeface="+mj-lt"/>
                </a:rPr>
                <a:t>Normalized</a:t>
              </a:r>
            </a:p>
          </p:txBody>
        </p:sp>
      </p:grpSp>
      <p:pic>
        <p:nvPicPr>
          <p:cNvPr id="35" name="MPI_200609002_normalize.gif" descr="MPI_200609002_normalize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49948" y="1704817"/>
            <a:ext cx="1808189" cy="325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MPI_200609002.gif" descr="MPI_200609002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158570" y="1683898"/>
            <a:ext cx="1808189" cy="325474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omain Walls | 118 MHz | 100 mT"/>
          <p:cNvSpPr txBox="1"/>
          <p:nvPr/>
        </p:nvSpPr>
        <p:spPr>
          <a:xfrm>
            <a:off x="4856269" y="5197883"/>
            <a:ext cx="3892911" cy="401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algn="ctr" defTabSz="812800">
              <a:defRPr sz="3600" b="1">
                <a:solidFill>
                  <a:srgbClr val="606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350" dirty="0">
                <a:latin typeface="+mj-lt"/>
              </a:rPr>
              <a:t>Domain Walls | 118 MHz | 100 </a:t>
            </a:r>
            <a:r>
              <a:rPr lang="en-US" sz="1350" dirty="0" err="1">
                <a:latin typeface="+mj-lt"/>
              </a:rPr>
              <a:t>mT</a:t>
            </a:r>
            <a:endParaRPr lang="en-US" sz="1350" dirty="0"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5581" y="5625646"/>
            <a:ext cx="736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Diagonal stripes due to substrate thickness variations, can be normalized out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45581" y="5963669"/>
            <a:ext cx="682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Orders of magnitude of frequency range can be covered in single setup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00D064-0EED-4EF5-AE8F-DABDFE625693}"/>
              </a:ext>
            </a:extLst>
          </p:cNvPr>
          <p:cNvSpPr txBox="1"/>
          <p:nvPr/>
        </p:nvSpPr>
        <p:spPr>
          <a:xfrm>
            <a:off x="245580" y="6300028"/>
            <a:ext cx="563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Unique way to directly image dynamic magnetic behavior!</a:t>
            </a:r>
          </a:p>
        </p:txBody>
      </p:sp>
    </p:spTree>
    <p:extLst>
      <p:ext uri="{BB962C8B-B14F-4D97-AF65-F5344CB8AC3E}">
        <p14:creationId xmlns:p14="http://schemas.microsoft.com/office/powerpoint/2010/main" val="368166973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dvAuto="0"/>
      <p:bldP spid="37" grpId="0" animBg="1"/>
      <p:bldP spid="3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2" name="Rechteck 1"/>
          <p:cNvSpPr/>
          <p:nvPr/>
        </p:nvSpPr>
        <p:spPr>
          <a:xfrm>
            <a:off x="1011366" y="1484784"/>
            <a:ext cx="4896544" cy="6997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/>
              <a:t>STXM: An overview of an established method</a:t>
            </a:r>
          </a:p>
        </p:txBody>
      </p:sp>
      <p:sp>
        <p:nvSpPr>
          <p:cNvPr id="7" name="Rechteck 6"/>
          <p:cNvSpPr/>
          <p:nvPr/>
        </p:nvSpPr>
        <p:spPr>
          <a:xfrm>
            <a:off x="1011366" y="2407645"/>
            <a:ext cx="7089026" cy="21734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800" dirty="0"/>
              <a:t>Improving Detectors:</a:t>
            </a:r>
          </a:p>
          <a:p>
            <a:pPr>
              <a:spcBef>
                <a:spcPts val="600"/>
              </a:spcBef>
            </a:pPr>
            <a:endParaRPr lang="en-US" sz="2800" dirty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800" dirty="0"/>
              <a:t>Si APDs for time resolved imaging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en-US" sz="2800" dirty="0"/>
              <a:t>Fast in Vacuum CCDs for ptychography</a:t>
            </a:r>
          </a:p>
        </p:txBody>
      </p:sp>
      <p:sp>
        <p:nvSpPr>
          <p:cNvPr id="8" name="Rechteck 7"/>
          <p:cNvSpPr/>
          <p:nvPr/>
        </p:nvSpPr>
        <p:spPr>
          <a:xfrm>
            <a:off x="3203848" y="4804245"/>
            <a:ext cx="4896544" cy="6997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Outlook: Detector Wishlist</a:t>
            </a:r>
          </a:p>
        </p:txBody>
      </p:sp>
    </p:spTree>
    <p:extLst>
      <p:ext uri="{BB962C8B-B14F-4D97-AF65-F5344CB8AC3E}">
        <p14:creationId xmlns:p14="http://schemas.microsoft.com/office/powerpoint/2010/main" val="425771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Resolution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0" y="6448425"/>
            <a:ext cx="2133600" cy="365125"/>
          </a:xfrm>
          <a:prstGeom prst="rect">
            <a:avLst/>
          </a:prstGeom>
        </p:spPr>
        <p:txBody>
          <a:bodyPr/>
          <a:lstStyle/>
          <a:p>
            <a:fld id="{F26F0147-8536-43B6-A2F2-5D973F4410BA}" type="datetime3">
              <a:rPr lang="en-US" smtClean="0">
                <a:latin typeface="+mn-lt"/>
              </a:rPr>
              <a:t>29 September 2021</a:t>
            </a:fld>
            <a:endParaRPr lang="en-US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91680" y="750390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whole point of microscopy, is you think about it…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5310" t="5630" r="66931" b="30091"/>
          <a:stretch/>
        </p:blipFill>
        <p:spPr>
          <a:xfrm>
            <a:off x="4860032" y="1351317"/>
            <a:ext cx="3683878" cy="2952328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4882444" y="3364437"/>
            <a:ext cx="4092388" cy="2781300"/>
            <a:chOff x="4594412" y="3482340"/>
            <a:chExt cx="4092388" cy="2781300"/>
          </a:xfrm>
        </p:grpSpPr>
        <p:sp>
          <p:nvSpPr>
            <p:cNvPr id="12" name="Rechteck 11"/>
            <p:cNvSpPr/>
            <p:nvPr/>
          </p:nvSpPr>
          <p:spPr>
            <a:xfrm>
              <a:off x="4594412" y="4213167"/>
              <a:ext cx="724835" cy="24390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7179" y="3501008"/>
              <a:ext cx="1579621" cy="2744256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Freihandform 13"/>
            <p:cNvSpPr/>
            <p:nvPr/>
          </p:nvSpPr>
          <p:spPr>
            <a:xfrm>
              <a:off x="5318760" y="3482340"/>
              <a:ext cx="1775460" cy="2781300"/>
            </a:xfrm>
            <a:custGeom>
              <a:avLst/>
              <a:gdLst>
                <a:gd name="connsiteX0" fmla="*/ 0 w 1775460"/>
                <a:gd name="connsiteY0" fmla="*/ 982980 h 2781300"/>
                <a:gd name="connsiteX1" fmla="*/ 1775460 w 1775460"/>
                <a:gd name="connsiteY1" fmla="*/ 2781300 h 2781300"/>
                <a:gd name="connsiteX2" fmla="*/ 1760220 w 1775460"/>
                <a:gd name="connsiteY2" fmla="*/ 0 h 2781300"/>
                <a:gd name="connsiteX3" fmla="*/ 0 w 1775460"/>
                <a:gd name="connsiteY3" fmla="*/ 731520 h 2781300"/>
                <a:gd name="connsiteX4" fmla="*/ 0 w 1775460"/>
                <a:gd name="connsiteY4" fmla="*/ 98298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5460" h="2781300">
                  <a:moveTo>
                    <a:pt x="0" y="982980"/>
                  </a:moveTo>
                  <a:lnTo>
                    <a:pt x="1775460" y="2781300"/>
                  </a:lnTo>
                  <a:lnTo>
                    <a:pt x="1760220" y="0"/>
                  </a:lnTo>
                  <a:lnTo>
                    <a:pt x="0" y="731520"/>
                  </a:lnTo>
                  <a:lnTo>
                    <a:pt x="0" y="9829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10000"/>
                  </a:srgbClr>
                </a:gs>
                <a:gs pos="50000">
                  <a:srgbClr val="FF0000">
                    <a:alpha val="25000"/>
                  </a:srgbClr>
                </a:gs>
                <a:gs pos="100000">
                  <a:srgbClr val="FF0000">
                    <a:alpha val="46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91853" y="1351317"/>
            <a:ext cx="3228020" cy="1831183"/>
            <a:chOff x="191852" y="1165769"/>
            <a:chExt cx="3228020" cy="1831183"/>
          </a:xfrm>
        </p:grpSpPr>
        <p:sp>
          <p:nvSpPr>
            <p:cNvPr id="18" name="Rechteck 17"/>
            <p:cNvSpPr/>
            <p:nvPr/>
          </p:nvSpPr>
          <p:spPr>
            <a:xfrm>
              <a:off x="191852" y="1168565"/>
              <a:ext cx="3228020" cy="182838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55315" y="1165769"/>
              <a:ext cx="20882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Theoretical </a:t>
              </a:r>
              <a:r>
                <a:rPr lang="en-US" b="1" dirty="0">
                  <a:latin typeface="+mn-lt"/>
                </a:rPr>
                <a:t>Limit</a:t>
              </a:r>
            </a:p>
            <a:p>
              <a:endParaRPr lang="en-US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6"/>
                <p:cNvSpPr txBox="1"/>
                <p:nvPr/>
              </p:nvSpPr>
              <p:spPr>
                <a:xfrm>
                  <a:off x="288087" y="1524727"/>
                  <a:ext cx="2664296" cy="79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𝑁𝐴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087" y="1524727"/>
                  <a:ext cx="2664296" cy="79130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feld 18"/>
            <p:cNvSpPr txBox="1"/>
            <p:nvPr/>
          </p:nvSpPr>
          <p:spPr>
            <a:xfrm>
              <a:off x="457200" y="2587411"/>
              <a:ext cx="2884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O(1nm) for soft X-rays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191852" y="3951955"/>
            <a:ext cx="3228021" cy="2075259"/>
            <a:chOff x="186003" y="3153941"/>
            <a:chExt cx="3228021" cy="2075259"/>
          </a:xfrm>
        </p:grpSpPr>
        <p:sp>
          <p:nvSpPr>
            <p:cNvPr id="20" name="Rechteck 19"/>
            <p:cNvSpPr/>
            <p:nvPr/>
          </p:nvSpPr>
          <p:spPr>
            <a:xfrm>
              <a:off x="186004" y="3153941"/>
              <a:ext cx="3228020" cy="20752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938539" y="3264519"/>
              <a:ext cx="172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n-lt"/>
                </a:rPr>
                <a:t>Practical Limits: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86003" y="3611361"/>
              <a:ext cx="3155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n-lt"/>
                </a:rPr>
                <a:t>Zone Plate Production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n-lt"/>
                </a:rPr>
                <a:t>Mechanical Stability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n-lt"/>
                </a:rPr>
                <a:t>Focal Length requirements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>
                  <a:latin typeface="+mn-lt"/>
                </a:rPr>
                <a:t>(Radiation Dosage)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57783" y="4755087"/>
              <a:ext cx="2884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Reality: 15-20 nm resolution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7" name="Ovale Legende 6"/>
          <p:cNvSpPr/>
          <p:nvPr/>
        </p:nvSpPr>
        <p:spPr>
          <a:xfrm>
            <a:off x="4071859" y="4431865"/>
            <a:ext cx="2228333" cy="1337301"/>
          </a:xfrm>
          <a:prstGeom prst="wedgeEllipseCallout">
            <a:avLst>
              <a:gd name="adj1" fmla="val 109956"/>
              <a:gd name="adj2" fmla="val -608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Not going to happen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29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6"/>
    </mc:Choice>
    <mc:Fallback xmlns="">
      <p:transition spd="slow" advTm="7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D:\Konferenzen und co\XAFS2015\CC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153"/>
            <a:ext cx="3406773" cy="219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Recording Sample Transmission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Konferenzen und co\XAFS2015\diff_l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1201476"/>
            <a:ext cx="4822825" cy="42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07636" y="5373216"/>
            <a:ext cx="244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 behind Sample</a:t>
            </a:r>
          </a:p>
        </p:txBody>
      </p:sp>
      <p:pic>
        <p:nvPicPr>
          <p:cNvPr id="4099" name="Picture 3" descr="D:\Konferenzen und co\XAFS2015\diff_lo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1196752"/>
            <a:ext cx="4822825" cy="42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457200" y="5695629"/>
            <a:ext cx="8496944" cy="67943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Sample Diffraction can be used to improve Resolution!</a:t>
            </a:r>
          </a:p>
        </p:txBody>
      </p:sp>
      <p:pic>
        <p:nvPicPr>
          <p:cNvPr id="11" name="Picture 5" descr="D:\Konferenzen und co\DTU Summer School 2014\STXM_Sketch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1412776"/>
            <a:ext cx="7593202" cy="29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3110101" y="2174645"/>
            <a:ext cx="992627" cy="1830419"/>
            <a:chOff x="3110101" y="2174645"/>
            <a:chExt cx="992627" cy="1830419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3110101" y="2204864"/>
              <a:ext cx="992627" cy="1800200"/>
              <a:chOff x="5739958" y="-2062831"/>
              <a:chExt cx="992627" cy="1800200"/>
            </a:xfrm>
          </p:grpSpPr>
          <p:sp>
            <p:nvSpPr>
              <p:cNvPr id="6" name="Rechteck 5"/>
              <p:cNvSpPr/>
              <p:nvPr/>
            </p:nvSpPr>
            <p:spPr>
              <a:xfrm>
                <a:off x="5754056" y="-2062831"/>
                <a:ext cx="978529" cy="1800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uppieren 12"/>
              <p:cNvGrpSpPr/>
              <p:nvPr/>
            </p:nvGrpSpPr>
            <p:grpSpPr>
              <a:xfrm>
                <a:off x="5739958" y="-1774799"/>
                <a:ext cx="760305" cy="1420576"/>
                <a:chOff x="5796013" y="-1736451"/>
                <a:chExt cx="760305" cy="1420576"/>
              </a:xfrm>
            </p:grpSpPr>
            <p:sp>
              <p:nvSpPr>
                <p:cNvPr id="4" name="Würfel 3"/>
                <p:cNvSpPr/>
                <p:nvPr/>
              </p:nvSpPr>
              <p:spPr>
                <a:xfrm>
                  <a:off x="5862353" y="-1736451"/>
                  <a:ext cx="515516" cy="1420576"/>
                </a:xfrm>
                <a:prstGeom prst="cube">
                  <a:avLst>
                    <a:gd name="adj" fmla="val 81438"/>
                  </a:avLst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Parallelogramm 14"/>
                <p:cNvSpPr/>
                <p:nvPr/>
              </p:nvSpPr>
              <p:spPr>
                <a:xfrm rot="19154411">
                  <a:off x="5796013" y="-1258851"/>
                  <a:ext cx="760305" cy="507592"/>
                </a:xfrm>
                <a:prstGeom prst="parallelogram">
                  <a:avLst>
                    <a:gd name="adj" fmla="val 85832"/>
                  </a:avLst>
                </a:prstGeom>
                <a:pattFill prst="lgCheck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" name="Textfeld 15"/>
            <p:cNvSpPr txBox="1"/>
            <p:nvPr/>
          </p:nvSpPr>
          <p:spPr>
            <a:xfrm>
              <a:off x="3176441" y="2174645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CCD</a:t>
              </a:r>
            </a:p>
          </p:txBody>
        </p:sp>
      </p:grpSp>
      <p:sp>
        <p:nvSpPr>
          <p:cNvPr id="3" name="Rechteck 2"/>
          <p:cNvSpPr/>
          <p:nvPr/>
        </p:nvSpPr>
        <p:spPr>
          <a:xfrm>
            <a:off x="188283" y="1376245"/>
            <a:ext cx="3862247" cy="39098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562831" y="1361022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Keyword: </a:t>
            </a:r>
            <a:r>
              <a:rPr lang="de-DE" sz="2000" dirty="0" err="1"/>
              <a:t>Ptychography</a:t>
            </a:r>
            <a:endParaRPr lang="en-US" sz="2000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552985" y="1844824"/>
            <a:ext cx="3114593" cy="1132235"/>
            <a:chOff x="1222965" y="1553026"/>
            <a:chExt cx="4632513" cy="1579360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7"/>
            <a:srcRect b="29370"/>
            <a:stretch/>
          </p:blipFill>
          <p:spPr>
            <a:xfrm>
              <a:off x="1250107" y="1901242"/>
              <a:ext cx="4605371" cy="1231144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hteck 22"/>
            <p:cNvSpPr/>
            <p:nvPr/>
          </p:nvSpPr>
          <p:spPr>
            <a:xfrm>
              <a:off x="1222965" y="1553026"/>
              <a:ext cx="18007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10.1126/science.1158573</a:t>
              </a:r>
            </a:p>
          </p:txBody>
        </p:sp>
      </p:grpSp>
      <p:graphicFrame>
        <p:nvGraphicFramePr>
          <p:cNvPr id="24" name="Diagramm 23"/>
          <p:cNvGraphicFramePr/>
          <p:nvPr/>
        </p:nvGraphicFramePr>
        <p:xfrm>
          <a:off x="385694" y="2943737"/>
          <a:ext cx="3467421" cy="227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0" name="Gerade Verbindung mit Pfeil 19"/>
          <p:cNvCxnSpPr/>
          <p:nvPr/>
        </p:nvCxnSpPr>
        <p:spPr>
          <a:xfrm>
            <a:off x="1115616" y="2969137"/>
            <a:ext cx="432048" cy="1291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80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79"/>
    </mc:Choice>
    <mc:Fallback xmlns="">
      <p:transition spd="slow" advTm="5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3" grpId="0" animBg="1"/>
      <p:bldP spid="12" grpId="0"/>
      <p:bldGraphic spid="2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80D71-2C3F-41D7-9225-2048D5D0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Requirements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4BD4C6-F1B0-451B-8E17-24CF496F1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737" y="908720"/>
            <a:ext cx="7110433" cy="2107628"/>
          </a:xfrm>
        </p:spPr>
        <p:txBody>
          <a:bodyPr/>
          <a:lstStyle/>
          <a:p>
            <a:r>
              <a:rPr lang="en-US" dirty="0"/>
              <a:t>Soft X-rays == In </a:t>
            </a:r>
            <a:r>
              <a:rPr lang="en-US" dirty="0" err="1"/>
              <a:t>vaccum</a:t>
            </a:r>
            <a:r>
              <a:rPr lang="en-US" dirty="0"/>
              <a:t> camera</a:t>
            </a:r>
          </a:p>
          <a:p>
            <a:r>
              <a:rPr lang="en-US" dirty="0"/>
              <a:t>High dynamic range</a:t>
            </a:r>
          </a:p>
          <a:p>
            <a:r>
              <a:rPr lang="en-US" dirty="0"/>
              <a:t>Fast readout speed (ideally &gt;100 Hz)</a:t>
            </a:r>
          </a:p>
          <a:p>
            <a:r>
              <a:rPr lang="en-US" dirty="0"/>
              <a:t>Large photon handling capability (&gt;10^9 </a:t>
            </a:r>
            <a:r>
              <a:rPr lang="en-US" dirty="0" err="1"/>
              <a:t>ph</a:t>
            </a:r>
            <a:r>
              <a:rPr lang="en-US" dirty="0"/>
              <a:t>/s @ 1keV)</a:t>
            </a:r>
          </a:p>
          <a:p>
            <a:r>
              <a:rPr lang="en-US" dirty="0"/>
              <a:t>Large chip (for covering big numeric apertures)</a:t>
            </a:r>
          </a:p>
          <a:p>
            <a:r>
              <a:rPr lang="en-US" dirty="0"/>
              <a:t>High resolution is NOT a priority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6C7183-F5BD-4DDB-922E-D63CFB1932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pic>
        <p:nvPicPr>
          <p:cNvPr id="6" name="Picture 5" descr="D:\Konferenzen und co\XAFS2015\CCD1.jpg">
            <a:extLst>
              <a:ext uri="{FF2B5EF4-FFF2-40B4-BE49-F238E27FC236}">
                <a16:creationId xmlns:a16="http://schemas.microsoft.com/office/drawing/2014/main" id="{5DD78540-537E-4537-A6C7-9270CD00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6154"/>
            <a:ext cx="4896544" cy="315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717F0E-111F-4B4E-90A0-53F9CEC73A65}"/>
              </a:ext>
            </a:extLst>
          </p:cNvPr>
          <p:cNvSpPr txBox="1"/>
          <p:nvPr/>
        </p:nvSpPr>
        <p:spPr>
          <a:xfrm>
            <a:off x="5220072" y="3501008"/>
            <a:ext cx="3563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PnSensor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pnCCD</a:t>
            </a:r>
            <a:endParaRPr lang="en-US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</a:rPr>
              <a:t>450 fps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</a:rPr>
              <a:t>264 x 264 pixels (48um size)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</a:rPr>
              <a:t>Single Photon Detection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</a:rPr>
              <a:t>About 12 bit dynamic range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7596336" y="1844824"/>
            <a:ext cx="592832" cy="1584176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  <a:alpha val="29000"/>
                </a:srgbClr>
              </a:gs>
              <a:gs pos="50000">
                <a:schemeClr val="accent1">
                  <a:tint val="44500"/>
                  <a:satMod val="160000"/>
                  <a:lumMod val="45000"/>
                  <a:lumOff val="55000"/>
                </a:schemeClr>
              </a:gs>
              <a:gs pos="100000">
                <a:schemeClr val="accent1">
                  <a:tint val="23500"/>
                  <a:satMod val="160000"/>
                  <a:lumMod val="8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247728" y="1844824"/>
            <a:ext cx="2734816" cy="1584176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  <a:alpha val="29000"/>
                </a:srgbClr>
              </a:gs>
              <a:gs pos="50000">
                <a:schemeClr val="accent1">
                  <a:tint val="44500"/>
                  <a:satMod val="160000"/>
                  <a:lumMod val="45000"/>
                  <a:lumOff val="55000"/>
                </a:schemeClr>
              </a:gs>
              <a:gs pos="100000">
                <a:schemeClr val="accent1">
                  <a:tint val="23500"/>
                  <a:satMod val="160000"/>
                  <a:lumMod val="8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6144" y="1844824"/>
            <a:ext cx="2734816" cy="1584176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  <a:alpha val="29000"/>
                </a:srgbClr>
              </a:gs>
              <a:gs pos="50000">
                <a:schemeClr val="accent1">
                  <a:tint val="44500"/>
                  <a:satMod val="160000"/>
                  <a:lumMod val="45000"/>
                  <a:lumOff val="55000"/>
                </a:schemeClr>
              </a:gs>
              <a:gs pos="100000">
                <a:schemeClr val="accent1">
                  <a:tint val="23500"/>
                  <a:satMod val="160000"/>
                  <a:lumMod val="8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28328" y="2276872"/>
            <a:ext cx="7704856" cy="1224136"/>
            <a:chOff x="539552" y="1700808"/>
            <a:chExt cx="7704856" cy="1224136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8073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597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121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59632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169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5693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7217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8741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0265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1789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313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8376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6277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801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9325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080048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2373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897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5421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6945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8469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9993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1517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30418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4595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6119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7643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11824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0691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215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3739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5263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6787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8311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9835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13596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2799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4323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5847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732240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8895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0419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1943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467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4991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6515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8039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956376" y="1700808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39552" y="2924944"/>
              <a:ext cx="7704856" cy="0"/>
            </a:xfrm>
            <a:prstGeom prst="line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Left Brace 86"/>
          <p:cNvSpPr/>
          <p:nvPr/>
        </p:nvSpPr>
        <p:spPr>
          <a:xfrm rot="16200000">
            <a:off x="2110785" y="2268866"/>
            <a:ext cx="288031" cy="2752318"/>
          </a:xfrm>
          <a:prstGeom prst="leftBrace">
            <a:avLst>
              <a:gd name="adj1" fmla="val 56001"/>
              <a:gd name="adj2" fmla="val 50499"/>
            </a:avLst>
          </a:prstGeom>
          <a:ln w="41275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8" name="Picture 3" descr="D:\Konferenzen und co\XAFS2015\diff_lo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0" y="4005064"/>
            <a:ext cx="3167051" cy="28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1060376" y="37077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Averaged signal</a:t>
            </a:r>
          </a:p>
        </p:txBody>
      </p:sp>
      <p:sp>
        <p:nvSpPr>
          <p:cNvPr id="90" name="TextBox 89"/>
          <p:cNvSpPr txBox="1"/>
          <p:nvPr/>
        </p:nvSpPr>
        <p:spPr>
          <a:xfrm rot="16200000">
            <a:off x="-580238" y="226293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Frames  450 Hz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722217" y="1331476"/>
            <a:ext cx="107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Pixels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2115344" y="1613121"/>
            <a:ext cx="457200" cy="159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3630960" y="1613121"/>
            <a:ext cx="1526976" cy="159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4292277" y="5184671"/>
            <a:ext cx="60960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9245" y="4824871"/>
            <a:ext cx="3222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4-5 bit of additional dynamic range for 100ms dwell</a:t>
            </a:r>
          </a:p>
        </p:txBody>
      </p: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stacking 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H="1" flipV="1">
            <a:off x="3975348" y="3606778"/>
            <a:ext cx="1145976" cy="36452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6224736" y="3538464"/>
            <a:ext cx="1151123" cy="43283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5143586" y="4058488"/>
            <a:ext cx="131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Pixel delay 10 </a:t>
            </a:r>
            <a:r>
              <a:rPr lang="en-US" dirty="0" err="1">
                <a:latin typeface="+mn-lt"/>
              </a:rPr>
              <a:t>ms</a:t>
            </a:r>
            <a:endParaRPr lang="en-US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832" y="875560"/>
            <a:ext cx="914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Full-well capacity too low for good dynamic range even at lowest gain range -&gt; Need for stacking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1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3"/>
    </mc:Choice>
    <mc:Fallback xmlns="">
      <p:transition spd="slow" advTm="2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92" grpId="0" animBg="1"/>
      <p:bldP spid="8" grpId="0" animBg="1"/>
      <p:bldP spid="87" grpId="0" animBg="1"/>
      <p:bldP spid="89" grpId="0"/>
      <p:bldP spid="90" grpId="0"/>
      <p:bldP spid="91" grpId="0"/>
      <p:bldP spid="6" grpId="0" animBg="1"/>
      <p:bldP spid="7" grpId="0"/>
      <p:bldP spid="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5" y="1366168"/>
            <a:ext cx="9136785" cy="243192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Making Output </a:t>
            </a:r>
            <a:r>
              <a:rPr lang="de-DE" dirty="0" err="1">
                <a:latin typeface="+mn-lt"/>
              </a:rPr>
              <a:t>Useable</a:t>
            </a:r>
            <a:endParaRPr lang="en-US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3BB1435-72EF-42A3-979B-1D92C69F7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291747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096791" y="955206"/>
            <a:ext cx="2906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+mn-lt"/>
              </a:rPr>
              <a:t>Raw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output</a:t>
            </a:r>
            <a:r>
              <a:rPr lang="de-DE" sz="2000" dirty="0">
                <a:latin typeface="+mn-lt"/>
              </a:rPr>
              <a:t> 132*528 </a:t>
            </a:r>
            <a:r>
              <a:rPr lang="de-DE" sz="2000" dirty="0" err="1">
                <a:latin typeface="+mn-lt"/>
              </a:rPr>
              <a:t>pixel</a:t>
            </a:r>
            <a:endParaRPr lang="en-US" sz="2000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1480902"/>
            <a:ext cx="2196120" cy="2232236"/>
          </a:xfrm>
          <a:prstGeom prst="rect">
            <a:avLst/>
          </a:prstGeom>
          <a:solidFill>
            <a:srgbClr val="E6B9B8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2411760" y="1476586"/>
            <a:ext cx="2196120" cy="2232236"/>
          </a:xfrm>
          <a:prstGeom prst="rect">
            <a:avLst/>
          </a:prstGeom>
          <a:solidFill>
            <a:srgbClr val="E0E7B7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4644008" y="1472270"/>
            <a:ext cx="2196120" cy="2232236"/>
          </a:xfrm>
          <a:prstGeom prst="rect">
            <a:avLst/>
          </a:prstGeom>
          <a:solidFill>
            <a:srgbClr val="B7CEE7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6876256" y="1467954"/>
            <a:ext cx="2196120" cy="2232236"/>
          </a:xfrm>
          <a:prstGeom prst="rect">
            <a:avLst/>
          </a:prstGeom>
          <a:solidFill>
            <a:srgbClr val="BAE4BF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611560" y="3848982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CAMEX 1</a:t>
            </a:r>
            <a:endParaRPr lang="en-US" dirty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33291" y="3848982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CAMEX 2</a:t>
            </a:r>
            <a:endParaRPr lang="en-US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39710" y="3848982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CAMEX 3</a:t>
            </a:r>
            <a:endParaRPr lang="en-US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605216" y="3848982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CAMEX 4</a:t>
            </a:r>
            <a:endParaRPr lang="en-US" dirty="0"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097817" y="4410454"/>
            <a:ext cx="2905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latin typeface="+mn-lt"/>
              </a:rPr>
              <a:t>4 </a:t>
            </a:r>
            <a:r>
              <a:rPr lang="de-DE" sz="2400" dirty="0" err="1">
                <a:latin typeface="+mn-lt"/>
              </a:rPr>
              <a:t>readout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chips</a:t>
            </a:r>
            <a:endParaRPr lang="de-DE" sz="2400" dirty="0">
              <a:latin typeface="+mn-lt"/>
            </a:endParaRPr>
          </a:p>
          <a:p>
            <a:pPr algn="ctr"/>
            <a:r>
              <a:rPr lang="de-DE" sz="2400" dirty="0">
                <a:latin typeface="+mn-lt"/>
              </a:rPr>
              <a:t>132 parallel ADC </a:t>
            </a:r>
            <a:r>
              <a:rPr lang="de-DE" sz="2400" dirty="0" err="1">
                <a:latin typeface="+mn-lt"/>
              </a:rPr>
              <a:t>each</a:t>
            </a:r>
            <a:endParaRPr lang="de-DE" sz="2400" dirty="0">
              <a:latin typeface="+mn-lt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" y="4100500"/>
            <a:ext cx="9072376" cy="246556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" y="4117865"/>
            <a:ext cx="9023855" cy="24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Making Output Useable II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4F1865-D1A1-4A84-9795-D8250AC6B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2917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" y="1084032"/>
            <a:ext cx="4468168" cy="40875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876" y="980728"/>
            <a:ext cx="4553502" cy="425439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95031" y="518704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Global Shutter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224" y="5557408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transfer from center to both sides</a:t>
            </a:r>
          </a:p>
          <a:p>
            <a:pPr algn="ctr"/>
            <a:r>
              <a:rPr lang="en-US" dirty="0"/>
              <a:t>Individual lines have different offset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004048" y="5299081"/>
            <a:ext cx="374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be reduced pretty well using weighted median subtraction, but still situationally problematic</a:t>
            </a:r>
          </a:p>
        </p:txBody>
      </p:sp>
    </p:spTree>
    <p:extLst>
      <p:ext uri="{BB962C8B-B14F-4D97-AF65-F5344CB8AC3E}">
        <p14:creationId xmlns:p14="http://schemas.microsoft.com/office/powerpoint/2010/main" val="42048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latin typeface="+mj-lt"/>
              </a:rPr>
              <a:t>Improving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Spatial</a:t>
            </a:r>
            <a:r>
              <a:rPr lang="de-DE" dirty="0">
                <a:latin typeface="+mj-lt"/>
              </a:rPr>
              <a:t> Resolution</a:t>
            </a:r>
            <a:br>
              <a:rPr lang="de-DE" dirty="0">
                <a:latin typeface="+mj-lt"/>
              </a:rPr>
            </a:br>
            <a:r>
              <a:rPr lang="de-DE" sz="2200" dirty="0">
                <a:latin typeface="+mj-lt"/>
              </a:rPr>
              <a:t>(</a:t>
            </a:r>
            <a:r>
              <a:rPr lang="de-DE" sz="2200" dirty="0" err="1">
                <a:latin typeface="+mj-lt"/>
              </a:rPr>
              <a:t>using</a:t>
            </a:r>
            <a:r>
              <a:rPr lang="de-DE" sz="2200" dirty="0">
                <a:latin typeface="+mj-lt"/>
              </a:rPr>
              <a:t> „sharp </a:t>
            </a:r>
            <a:r>
              <a:rPr lang="de-DE" sz="2200" dirty="0" err="1">
                <a:latin typeface="+mj-lt"/>
              </a:rPr>
              <a:t>camera</a:t>
            </a:r>
            <a:r>
              <a:rPr lang="de-DE" sz="2200" dirty="0">
                <a:latin typeface="+mj-lt"/>
              </a:rPr>
              <a:t>“)</a:t>
            </a:r>
            <a:endParaRPr lang="en-US" sz="2200" dirty="0">
              <a:latin typeface="+mj-lt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>
          <a:xfrm>
            <a:off x="-1447541" y="6393888"/>
            <a:ext cx="23860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j-lt"/>
              </a:rPr>
              <a:t>20.1.2016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31745" y="1461356"/>
            <a:ext cx="9112255" cy="4559932"/>
            <a:chOff x="1691680" y="7029400"/>
            <a:chExt cx="15028401" cy="7520474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1680" y="7029400"/>
              <a:ext cx="3690999" cy="370405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9769" y="7029400"/>
              <a:ext cx="3690999" cy="370405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7858" y="7029400"/>
              <a:ext cx="3690999" cy="370405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25947" y="7029400"/>
              <a:ext cx="3690999" cy="370405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29082" y="10845824"/>
              <a:ext cx="3690999" cy="370405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7857" y="10845824"/>
              <a:ext cx="3690999" cy="370405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69768" y="10845824"/>
              <a:ext cx="3690999" cy="370405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91680" y="10845824"/>
              <a:ext cx="3690999" cy="3704050"/>
            </a:xfrm>
            <a:prstGeom prst="rect">
              <a:avLst/>
            </a:prstGeom>
          </p:spPr>
        </p:pic>
      </p:grpSp>
      <p:grpSp>
        <p:nvGrpSpPr>
          <p:cNvPr id="25" name="Gruppieren 24"/>
          <p:cNvGrpSpPr/>
          <p:nvPr/>
        </p:nvGrpSpPr>
        <p:grpSpPr>
          <a:xfrm>
            <a:off x="61695" y="1511733"/>
            <a:ext cx="9023889" cy="4450136"/>
            <a:chOff x="61695" y="1511733"/>
            <a:chExt cx="9023889" cy="4450136"/>
          </a:xfrm>
        </p:grpSpPr>
        <p:sp>
          <p:nvSpPr>
            <p:cNvPr id="16" name="Rechteck 15"/>
            <p:cNvSpPr/>
            <p:nvPr/>
          </p:nvSpPr>
          <p:spPr>
            <a:xfrm>
              <a:off x="64882" y="1511733"/>
              <a:ext cx="2178282" cy="2141799"/>
            </a:xfrm>
            <a:prstGeom prst="rect">
              <a:avLst/>
            </a:prstGeom>
            <a:solidFill>
              <a:srgbClr val="2E2E2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2340096" y="1511733"/>
              <a:ext cx="2178282" cy="2141799"/>
            </a:xfrm>
            <a:prstGeom prst="rect">
              <a:avLst/>
            </a:prstGeom>
            <a:solidFill>
              <a:srgbClr val="6C6C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4623699" y="1511733"/>
              <a:ext cx="2178282" cy="2141799"/>
            </a:xfrm>
            <a:prstGeom prst="rect">
              <a:avLst/>
            </a:prstGeom>
            <a:solidFill>
              <a:srgbClr val="B2B2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6907302" y="1511733"/>
              <a:ext cx="2178282" cy="2141799"/>
            </a:xfrm>
            <a:prstGeom prst="rect">
              <a:avLst/>
            </a:prstGeom>
            <a:solidFill>
              <a:srgbClr val="CCCC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1695" y="3820070"/>
              <a:ext cx="2178282" cy="2141799"/>
            </a:xfrm>
            <a:prstGeom prst="rect">
              <a:avLst/>
            </a:prstGeom>
            <a:solidFill>
              <a:srgbClr val="29292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2336909" y="3820070"/>
              <a:ext cx="2178282" cy="2141799"/>
            </a:xfrm>
            <a:prstGeom prst="rect">
              <a:avLst/>
            </a:prstGeom>
            <a:solidFill>
              <a:srgbClr val="5A5A5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4620512" y="3820070"/>
              <a:ext cx="2178282" cy="2141799"/>
            </a:xfrm>
            <a:prstGeom prst="rect">
              <a:avLst/>
            </a:prstGeom>
            <a:solidFill>
              <a:srgbClr val="A0A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6904115" y="3820070"/>
              <a:ext cx="2178282" cy="2141799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621" y="1432867"/>
            <a:ext cx="3372868" cy="24043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6069557" y="992500"/>
            <a:ext cx="2292067" cy="3414972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788931" y="98982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latin typeface="+mj-lt"/>
              </a:rPr>
              <a:t>Classical</a:t>
            </a:r>
            <a:r>
              <a:rPr lang="de-DE" sz="2400" dirty="0">
                <a:latin typeface="+mj-lt"/>
              </a:rPr>
              <a:t> STXM</a:t>
            </a:r>
            <a:endParaRPr lang="en-US" sz="2400" dirty="0">
              <a:latin typeface="+mj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077688" y="98117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latin typeface="+mj-lt"/>
              </a:rPr>
              <a:t>Ptychography</a:t>
            </a:r>
            <a:endParaRPr lang="en-US" sz="2400" dirty="0">
              <a:latin typeface="+mj-l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1231943" y="2499674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1703012" y="2499674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749227" y="2016023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222725" y="2025889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696223" y="2035755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746611" y="2499674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5566285" y="3461296"/>
            <a:ext cx="814647" cy="338554"/>
            <a:chOff x="4959535" y="1220657"/>
            <a:chExt cx="814647" cy="338554"/>
          </a:xfrm>
        </p:grpSpPr>
        <p:cxnSp>
          <p:nvCxnSpPr>
            <p:cNvPr id="41" name="Gerader Verbinder 40"/>
            <p:cNvCxnSpPr/>
            <p:nvPr/>
          </p:nvCxnSpPr>
          <p:spPr>
            <a:xfrm>
              <a:off x="5076056" y="1228657"/>
              <a:ext cx="5760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>
            <a:xfrm>
              <a:off x="4959535" y="1220657"/>
              <a:ext cx="8146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100 </a:t>
              </a:r>
              <a:r>
                <a:rPr lang="de-DE" sz="1600" dirty="0" err="1">
                  <a:solidFill>
                    <a:schemeClr val="bg1"/>
                  </a:solidFill>
                  <a:latin typeface="+mj-lt"/>
                </a:rPr>
                <a:t>nm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3463317" y="1090769"/>
            <a:ext cx="2232248" cy="2495535"/>
            <a:chOff x="3463317" y="1090769"/>
            <a:chExt cx="2232248" cy="2495535"/>
          </a:xfrm>
        </p:grpSpPr>
        <p:grpSp>
          <p:nvGrpSpPr>
            <p:cNvPr id="44" name="Gruppieren 43"/>
            <p:cNvGrpSpPr/>
            <p:nvPr/>
          </p:nvGrpSpPr>
          <p:grpSpPr>
            <a:xfrm>
              <a:off x="3473819" y="1090769"/>
              <a:ext cx="2163856" cy="2182118"/>
              <a:chOff x="6156176" y="980728"/>
              <a:chExt cx="2592288" cy="2614166"/>
            </a:xfrm>
          </p:grpSpPr>
          <p:sp>
            <p:nvSpPr>
              <p:cNvPr id="45" name="Ellipse 44"/>
              <p:cNvSpPr/>
              <p:nvPr/>
            </p:nvSpPr>
            <p:spPr>
              <a:xfrm>
                <a:off x="6156176" y="980728"/>
                <a:ext cx="2592288" cy="2614166"/>
              </a:xfrm>
              <a:prstGeom prst="ellipse">
                <a:avLst/>
              </a:prstGeom>
              <a:gradFill flip="none" rotWithShape="1">
                <a:gsLst>
                  <a:gs pos="69000">
                    <a:srgbClr val="FF0000">
                      <a:alpha val="0"/>
                    </a:srgbClr>
                  </a:gs>
                  <a:gs pos="56000">
                    <a:srgbClr val="FF0000">
                      <a:alpha val="24000"/>
                    </a:srgbClr>
                  </a:gs>
                  <a:gs pos="46000">
                    <a:srgbClr val="FF0000">
                      <a:alpha val="0"/>
                    </a:srgbClr>
                  </a:gs>
                  <a:gs pos="31000">
                    <a:srgbClr val="FF0000">
                      <a:lumMod val="82000"/>
                      <a:lumOff val="18000"/>
                      <a:alpha val="51000"/>
                    </a:srgbClr>
                  </a:gs>
                  <a:gs pos="19000">
                    <a:srgbClr val="FF0000">
                      <a:alpha val="0"/>
                    </a:srgbClr>
                  </a:gs>
                  <a:gs pos="0">
                    <a:srgbClr val="FF0000"/>
                  </a:gs>
                  <a:gs pos="86000">
                    <a:schemeClr val="dk1">
                      <a:tint val="37000"/>
                      <a:satMod val="300000"/>
                      <a:alpha val="0"/>
                    </a:schemeClr>
                  </a:gs>
                  <a:gs pos="100000">
                    <a:schemeClr val="dk1">
                      <a:tint val="15000"/>
                      <a:satMod val="3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7271004" y="2104964"/>
                <a:ext cx="362633" cy="365694"/>
              </a:xfrm>
              <a:prstGeom prst="ellipse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47" name="Textfeld 46"/>
            <p:cNvSpPr txBox="1"/>
            <p:nvPr/>
          </p:nvSpPr>
          <p:spPr>
            <a:xfrm>
              <a:off x="3463317" y="2755307"/>
              <a:ext cx="2232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latin typeface="+mj-lt"/>
                </a:rPr>
                <a:t>Real Beam</a:t>
              </a:r>
            </a:p>
            <a:p>
              <a:pPr algn="ctr"/>
              <a:r>
                <a:rPr lang="de-DE" sz="2400" dirty="0">
                  <a:latin typeface="+mj-lt"/>
                </a:rPr>
                <a:t>Pattern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49" name="Grafik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5555" y="4126152"/>
            <a:ext cx="4817120" cy="2464929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3380" y="4142038"/>
            <a:ext cx="4806218" cy="2446920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2575423" y="3870737"/>
            <a:ext cx="399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+mj-lt"/>
              </a:rPr>
              <a:t>Flat </a:t>
            </a:r>
            <a:r>
              <a:rPr lang="de-DE" sz="2400" dirty="0" err="1">
                <a:latin typeface="+mj-lt"/>
              </a:rPr>
              <a:t>Contrast</a:t>
            </a:r>
            <a:r>
              <a:rPr lang="de-DE" sz="2400" dirty="0">
                <a:latin typeface="+mj-lt"/>
              </a:rPr>
              <a:t> Transfer </a:t>
            </a:r>
            <a:r>
              <a:rPr lang="de-DE" sz="2400" dirty="0" err="1">
                <a:latin typeface="+mj-lt"/>
              </a:rPr>
              <a:t>Function</a:t>
            </a:r>
            <a:endParaRPr lang="en-US" sz="2400" dirty="0">
              <a:latin typeface="+mj-lt"/>
            </a:endParaRP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8961" y="4114295"/>
            <a:ext cx="4811799" cy="2477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4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64"/>
    </mc:Choice>
    <mc:Fallback xmlns="">
      <p:transition spd="slow" advTm="10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2000" y="2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0.3625 -0.170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854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Ptychography Tests at MAXYMUS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-15771" y="4014386"/>
            <a:ext cx="2430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Jongwoo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Lim, W.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Chueh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, Y. Li</a:t>
            </a:r>
          </a:p>
          <a:p>
            <a:pPr marL="0" lvl="3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William </a:t>
            </a:r>
            <a:r>
              <a:rPr lang="en-US" sz="1000" dirty="0" err="1">
                <a:solidFill>
                  <a:prstClr val="black"/>
                </a:solidFill>
                <a:cs typeface="Arial" panose="020B0604020202020204" pitchFamily="34" charset="0"/>
              </a:rPr>
              <a:t>Chueh</a:t>
            </a: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 Group</a:t>
            </a:r>
          </a:p>
          <a:p>
            <a:pPr marL="0" lvl="3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Materials Science and Engineering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Stanford University</a:t>
            </a:r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2451" y="992522"/>
            <a:ext cx="3843836" cy="3077227"/>
            <a:chOff x="-1838312" y="1839175"/>
            <a:chExt cx="3774297" cy="2879859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1838312" y="1839175"/>
              <a:ext cx="3620104" cy="2879859"/>
              <a:chOff x="-1838312" y="2707547"/>
              <a:chExt cx="3620104" cy="2879859"/>
            </a:xfrm>
          </p:grpSpPr>
          <p:pic>
            <p:nvPicPr>
              <p:cNvPr id="33" name="Picture 28" descr="D:\Reconstructions\MAY_2016\LiFePO\MPI_160521025\Ampl_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38312" y="2707547"/>
                <a:ext cx="3620104" cy="2879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-663177" y="3962811"/>
                <a:ext cx="547879" cy="345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Fe</a:t>
                </a:r>
                <a:r>
                  <a:rPr lang="en-US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2+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-1684234" y="3331144"/>
                <a:ext cx="547879" cy="345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Fe</a:t>
                </a:r>
                <a:r>
                  <a:rPr lang="en-US" baseline="30000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3+</a:t>
                </a:r>
              </a:p>
            </p:txBody>
          </p:sp>
          <p:cxnSp>
            <p:nvCxnSpPr>
              <p:cNvPr id="37" name="Gerader Verbinder 36"/>
              <p:cNvCxnSpPr/>
              <p:nvPr/>
            </p:nvCxnSpPr>
            <p:spPr>
              <a:xfrm>
                <a:off x="1122427" y="5267673"/>
                <a:ext cx="479798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26"/>
            <p:cNvSpPr txBox="1"/>
            <p:nvPr/>
          </p:nvSpPr>
          <p:spPr>
            <a:xfrm>
              <a:off x="999432" y="4098355"/>
              <a:ext cx="936553" cy="28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500 nm</a:t>
              </a:r>
            </a:p>
          </p:txBody>
        </p:sp>
      </p:grpSp>
      <p:pic>
        <p:nvPicPr>
          <p:cNvPr id="36" name="Picture 5" descr="D:\Picture2.png">
            <a:extLst>
              <a:ext uri="{FF2B5EF4-FFF2-40B4-BE49-F238E27FC236}">
                <a16:creationId xmlns:a16="http://schemas.microsoft.com/office/drawing/2014/main" id="{D521AC17-2889-4A55-A684-18CA9DDCD1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74" y="1049760"/>
            <a:ext cx="5607391" cy="2320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uppieren 15"/>
          <p:cNvGrpSpPr/>
          <p:nvPr/>
        </p:nvGrpSpPr>
        <p:grpSpPr>
          <a:xfrm>
            <a:off x="3629025" y="983594"/>
            <a:ext cx="5514975" cy="5457195"/>
            <a:chOff x="-57557" y="993985"/>
            <a:chExt cx="5493653" cy="5436096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93985"/>
              <a:ext cx="5436096" cy="5436096"/>
            </a:xfrm>
            <a:prstGeom prst="rect">
              <a:avLst/>
            </a:prstGeom>
          </p:spPr>
        </p:pic>
        <p:cxnSp>
          <p:nvCxnSpPr>
            <p:cNvPr id="18" name="Gerader Verbinder 17"/>
            <p:cNvCxnSpPr/>
            <p:nvPr/>
          </p:nvCxnSpPr>
          <p:spPr>
            <a:xfrm>
              <a:off x="69624" y="6083823"/>
              <a:ext cx="554539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-57557" y="6022395"/>
              <a:ext cx="808901" cy="36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cs typeface="Arial" panose="020B0604020202020204" pitchFamily="34" charset="0"/>
                </a:rPr>
                <a:t>1 um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451234" y="1567025"/>
            <a:ext cx="4018280" cy="3971247"/>
            <a:chOff x="2356468" y="982504"/>
            <a:chExt cx="4018280" cy="3971247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2505879" y="1306184"/>
              <a:ext cx="3564417" cy="3647567"/>
              <a:chOff x="4476261" y="1238834"/>
              <a:chExt cx="4206014" cy="4304132"/>
            </a:xfrm>
          </p:grpSpPr>
          <p:pic>
            <p:nvPicPr>
              <p:cNvPr id="12" name="Picture 3" descr="C:\Users\Iuliia Bykova\Desktop\Real_161009030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267" y="1238834"/>
                <a:ext cx="4082008" cy="4082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6"/>
              <p:cNvSpPr txBox="1"/>
              <p:nvPr/>
            </p:nvSpPr>
            <p:spPr>
              <a:xfrm>
                <a:off x="4476261" y="5216107"/>
                <a:ext cx="779009" cy="326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200 nm  </a:t>
                </a:r>
              </a:p>
            </p:txBody>
          </p:sp>
          <p:cxnSp>
            <p:nvCxnSpPr>
              <p:cNvPr id="14" name="Straight Arrow Connector 3"/>
              <p:cNvCxnSpPr/>
              <p:nvPr/>
            </p:nvCxnSpPr>
            <p:spPr>
              <a:xfrm>
                <a:off x="4600267" y="5217137"/>
                <a:ext cx="503999" cy="0"/>
              </a:xfrm>
              <a:prstGeom prst="straightConnector1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feld 10"/>
            <p:cNvSpPr txBox="1"/>
            <p:nvPr/>
          </p:nvSpPr>
          <p:spPr>
            <a:xfrm>
              <a:off x="2356468" y="982504"/>
              <a:ext cx="4018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cs typeface="Arial" panose="020B0604020202020204" pitchFamily="34" charset="0"/>
                </a:rPr>
                <a:t>Ca 6 nm half-pitch Resolution with 100nm FZP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6594637" y="4317390"/>
            <a:ext cx="1722651" cy="1356321"/>
            <a:chOff x="9918381" y="5924404"/>
            <a:chExt cx="1722651" cy="1356321"/>
          </a:xfrm>
        </p:grpSpPr>
        <p:grpSp>
          <p:nvGrpSpPr>
            <p:cNvPr id="49" name="Gruppieren 48"/>
            <p:cNvGrpSpPr/>
            <p:nvPr/>
          </p:nvGrpSpPr>
          <p:grpSpPr>
            <a:xfrm>
              <a:off x="10119687" y="5924404"/>
              <a:ext cx="1320040" cy="1320040"/>
              <a:chOff x="10470207" y="5790840"/>
              <a:chExt cx="1320040" cy="1320040"/>
            </a:xfrm>
          </p:grpSpPr>
          <p:sp>
            <p:nvSpPr>
              <p:cNvPr id="48" name="Ellipse 47"/>
              <p:cNvSpPr/>
              <p:nvPr/>
            </p:nvSpPr>
            <p:spPr>
              <a:xfrm>
                <a:off x="10470207" y="5790840"/>
                <a:ext cx="1320040" cy="13200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7" name="Grafik 46"/>
              <p:cNvPicPr>
                <a:picLocks noChangeAspect="1"/>
              </p:cNvPicPr>
              <p:nvPr/>
            </p:nvPicPr>
            <p:blipFill rotWithShape="1">
              <a:blip r:embed="rId7"/>
              <a:srcRect l="33375" t="34132" r="35480" b="33244"/>
              <a:stretch/>
            </p:blipFill>
            <p:spPr>
              <a:xfrm>
                <a:off x="10541754" y="5876612"/>
                <a:ext cx="1161706" cy="1161706"/>
              </a:xfrm>
              <a:custGeom>
                <a:avLst/>
                <a:gdLst>
                  <a:gd name="connsiteX0" fmla="*/ 580853 w 1161706"/>
                  <a:gd name="connsiteY0" fmla="*/ 0 h 1161706"/>
                  <a:gd name="connsiteX1" fmla="*/ 1161706 w 1161706"/>
                  <a:gd name="connsiteY1" fmla="*/ 580853 h 1161706"/>
                  <a:gd name="connsiteX2" fmla="*/ 580853 w 1161706"/>
                  <a:gd name="connsiteY2" fmla="*/ 1161706 h 1161706"/>
                  <a:gd name="connsiteX3" fmla="*/ 0 w 1161706"/>
                  <a:gd name="connsiteY3" fmla="*/ 580853 h 1161706"/>
                  <a:gd name="connsiteX4" fmla="*/ 580853 w 1161706"/>
                  <a:gd name="connsiteY4" fmla="*/ 0 h 116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706" h="1161706">
                    <a:moveTo>
                      <a:pt x="580853" y="0"/>
                    </a:moveTo>
                    <a:cubicBezTo>
                      <a:pt x="901649" y="0"/>
                      <a:pt x="1161706" y="260057"/>
                      <a:pt x="1161706" y="580853"/>
                    </a:cubicBezTo>
                    <a:cubicBezTo>
                      <a:pt x="1161706" y="901649"/>
                      <a:pt x="901649" y="1161706"/>
                      <a:pt x="580853" y="1161706"/>
                    </a:cubicBezTo>
                    <a:cubicBezTo>
                      <a:pt x="260057" y="1161706"/>
                      <a:pt x="0" y="901649"/>
                      <a:pt x="0" y="580853"/>
                    </a:cubicBezTo>
                    <a:cubicBezTo>
                      <a:pt x="0" y="260057"/>
                      <a:pt x="260057" y="0"/>
                      <a:pt x="580853" y="0"/>
                    </a:cubicBezTo>
                    <a:close/>
                  </a:path>
                </a:pathLst>
              </a:custGeom>
              <a:effectLst>
                <a:softEdge rad="31750"/>
              </a:effectLst>
            </p:spPr>
          </p:pic>
        </p:grpSp>
        <p:sp>
          <p:nvSpPr>
            <p:cNvPr id="50" name="Textfeld 49"/>
            <p:cNvSpPr txBox="1"/>
            <p:nvPr/>
          </p:nvSpPr>
          <p:spPr>
            <a:xfrm>
              <a:off x="9918381" y="6972948"/>
              <a:ext cx="1722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cs typeface="Arial" panose="020B0604020202020204" pitchFamily="34" charset="0"/>
                </a:rPr>
                <a:t>Illuminating spot size</a:t>
              </a:r>
            </a:p>
          </p:txBody>
        </p:sp>
      </p:grpSp>
      <p:sp>
        <p:nvSpPr>
          <p:cNvPr id="30" name="Rechteck 29"/>
          <p:cNvSpPr/>
          <p:nvPr/>
        </p:nvSpPr>
        <p:spPr>
          <a:xfrm>
            <a:off x="65144" y="4716370"/>
            <a:ext cx="4486421" cy="1924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feld 30"/>
          <p:cNvSpPr txBox="1"/>
          <p:nvPr/>
        </p:nvSpPr>
        <p:spPr>
          <a:xfrm>
            <a:off x="94827" y="4828352"/>
            <a:ext cx="4431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Benefits from rapid development of X-ray cameras for FELs and upcoming high brilliance sources</a:t>
            </a:r>
          </a:p>
          <a:p>
            <a:endParaRPr lang="en-US" dirty="0"/>
          </a:p>
          <a:p>
            <a:r>
              <a:rPr lang="en-US" sz="2000" dirty="0"/>
              <a:t>Towards few nm resolution</a:t>
            </a:r>
          </a:p>
          <a:p>
            <a:r>
              <a:rPr lang="en-US" sz="2000" dirty="0"/>
              <a:t>chemical microscopy!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35"/>
    </mc:Choice>
    <mc:Fallback xmlns="">
      <p:transition spd="slow" advTm="9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71600" y="53916"/>
            <a:ext cx="5800708" cy="439718"/>
          </a:xfrm>
        </p:spPr>
        <p:txBody>
          <a:bodyPr/>
          <a:lstStyle/>
          <a:p>
            <a:r>
              <a:rPr lang="de-DE" dirty="0" err="1">
                <a:latin typeface="+mn-lt"/>
              </a:rPr>
              <a:t>For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the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future</a:t>
            </a:r>
            <a:endParaRPr lang="en-US" dirty="0"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5802" y="848675"/>
            <a:ext cx="824864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APD viable for time resolved detection, but could be improved: 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Do not apply SiO2 AR layer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Use optically opaque, but x-ray transparent top contact (i.e. 10nm Al, etc.)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Optimize thickness of avalanche layer 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Better control of doping homogeneity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B63174-EF1F-45F7-8A85-886B7B5E5053}"/>
              </a:ext>
            </a:extLst>
          </p:cNvPr>
          <p:cNvSpPr txBox="1"/>
          <p:nvPr/>
        </p:nvSpPr>
        <p:spPr>
          <a:xfrm>
            <a:off x="355802" y="2420888"/>
            <a:ext cx="824864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Next Generation CCDs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In development with HLL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1024^2 pixels on a 36.8mm^2 chip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Compared to existing camera will allow:</a:t>
            </a:r>
          </a:p>
          <a:p>
            <a:pPr marL="800100" lvl="1" indent="-342900">
              <a:buAutoNum type="arabicPeriod"/>
            </a:pPr>
            <a:r>
              <a:rPr lang="en-US" dirty="0">
                <a:latin typeface="+mn-lt"/>
              </a:rPr>
              <a:t>3x resolution</a:t>
            </a:r>
          </a:p>
          <a:p>
            <a:pPr marL="800100" lvl="1" indent="-342900">
              <a:buAutoNum type="arabicPeriod"/>
            </a:pPr>
            <a:r>
              <a:rPr lang="en-US" dirty="0">
                <a:latin typeface="+mn-lt"/>
              </a:rPr>
              <a:t>10x light gathering</a:t>
            </a:r>
          </a:p>
          <a:p>
            <a:pPr marL="800100" lvl="1" indent="-342900">
              <a:buAutoNum type="arabicPeriod"/>
            </a:pPr>
            <a:r>
              <a:rPr lang="en-US" dirty="0">
                <a:latin typeface="+mn-lt"/>
              </a:rPr>
              <a:t>Any combination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Still no global shutter, also no time resolution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3B528B-74DE-4134-8C70-D65F5A1268F9}"/>
              </a:ext>
            </a:extLst>
          </p:cNvPr>
          <p:cNvSpPr txBox="1"/>
          <p:nvPr/>
        </p:nvSpPr>
        <p:spPr>
          <a:xfrm>
            <a:off x="355802" y="4843026"/>
            <a:ext cx="824864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“perfect Detector”:</a:t>
            </a:r>
          </a:p>
          <a:p>
            <a:r>
              <a:rPr lang="en-US" dirty="0">
                <a:latin typeface="+mn-lt"/>
              </a:rPr>
              <a:t>Combining ptychography with pump and probe</a:t>
            </a:r>
          </a:p>
          <a:p>
            <a:endParaRPr lang="en-US" dirty="0">
              <a:latin typeface="+mn-lt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Large sensitive area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Global shutter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Hybrid design for capturing &gt;10^9 events/s with &lt;1ns time resolution</a:t>
            </a:r>
          </a:p>
        </p:txBody>
      </p:sp>
    </p:spTree>
    <p:extLst>
      <p:ext uri="{BB962C8B-B14F-4D97-AF65-F5344CB8AC3E}">
        <p14:creationId xmlns:p14="http://schemas.microsoft.com/office/powerpoint/2010/main" val="2664209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Thanks to: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973661" y="5378272"/>
            <a:ext cx="2467685" cy="1451895"/>
            <a:chOff x="762266" y="2079607"/>
            <a:chExt cx="2467685" cy="1451895"/>
          </a:xfrm>
        </p:grpSpPr>
        <p:sp>
          <p:nvSpPr>
            <p:cNvPr id="14" name="Inhaltsplatzhalter 2"/>
            <p:cNvSpPr txBox="1">
              <a:spLocks/>
            </p:cNvSpPr>
            <p:nvPr/>
          </p:nvSpPr>
          <p:spPr>
            <a:xfrm>
              <a:off x="762266" y="2792151"/>
              <a:ext cx="2467685" cy="7393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None/>
                <a:tabLst/>
                <a:defRPr/>
              </a:pP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K.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Litzius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A.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Bisig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M. </a:t>
              </a:r>
              <a:r>
                <a:rPr kumimoji="0" lang="de-DE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Kläui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8" descr="https://www.zdv.uni-mainz.de/Illustrationen/jgu_logo_vorschau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941" y="2079607"/>
              <a:ext cx="700476" cy="700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ieren 1"/>
          <p:cNvGrpSpPr/>
          <p:nvPr/>
        </p:nvGrpSpPr>
        <p:grpSpPr>
          <a:xfrm>
            <a:off x="-366938" y="1969498"/>
            <a:ext cx="4939295" cy="2961286"/>
            <a:chOff x="1018905" y="-55548"/>
            <a:chExt cx="4939295" cy="2961286"/>
          </a:xfrm>
        </p:grpSpPr>
        <p:pic>
          <p:nvPicPr>
            <p:cNvPr id="12" name="Picture 4" descr="D:\Veröffentlichung\abteilung_logo.gif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315" y="-55548"/>
              <a:ext cx="1085716" cy="103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Inhaltsplatzhalter 2"/>
            <p:cNvSpPr txBox="1">
              <a:spLocks/>
            </p:cNvSpPr>
            <p:nvPr/>
          </p:nvSpPr>
          <p:spPr>
            <a:xfrm>
              <a:off x="1018905" y="605732"/>
              <a:ext cx="4939295" cy="23000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lvl="0" indent="0" algn="ctr">
                <a:buClr>
                  <a:srgbClr val="6076B4"/>
                </a:buClr>
                <a:buNone/>
              </a:pPr>
              <a:r>
                <a:rPr lang="de-DE" dirty="0">
                  <a:solidFill>
                    <a:sysClr val="windowText" lastClr="000000"/>
                  </a:solidFill>
                </a:rPr>
                <a:t>                   MPI Stuttgart &amp; MAXYMUS</a:t>
              </a:r>
            </a:p>
            <a:p>
              <a:pPr marL="411480" lvl="1" indent="0" algn="ctr">
                <a:buClr>
                  <a:srgbClr val="6076B4"/>
                </a:buClr>
                <a:buNone/>
              </a:pPr>
              <a:r>
                <a:rPr lang="de-DE" sz="1900" dirty="0">
                  <a:solidFill>
                    <a:sysClr val="windowText" lastClr="000000"/>
                  </a:solidFill>
                </a:rPr>
                <a:t>I.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Bykova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J. Gräfe ,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E.Goering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M.Bechtel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H. Stoll, K.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Keskinbora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U. Sanli, G. Dieterle, J. Förster, C. Stahl, S.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Ruoß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J.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Simmendinger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M. Kammerer, M.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Noske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M. Curcic, L. Bommer, P.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Audehm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C. Wolter, B.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Baretzky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K.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Fauth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G. Schütz</a:t>
              </a:r>
            </a:p>
            <a:p>
              <a:pPr marL="41148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3769707" y="4142783"/>
            <a:ext cx="3037915" cy="1380384"/>
            <a:chOff x="1998704" y="4104384"/>
            <a:chExt cx="3037915" cy="1380384"/>
          </a:xfrm>
        </p:grpSpPr>
        <p:pic>
          <p:nvPicPr>
            <p:cNvPr id="19" name="Picture 10" descr="http://www.ugent.be/universiteit_gent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493" y="4104384"/>
              <a:ext cx="1033493" cy="739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Inhaltsplatzhalter 2"/>
            <p:cNvSpPr txBox="1">
              <a:spLocks/>
            </p:cNvSpPr>
            <p:nvPr/>
          </p:nvSpPr>
          <p:spPr>
            <a:xfrm>
              <a:off x="1998704" y="4836336"/>
              <a:ext cx="3037915" cy="6484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None/>
                <a:tabLst/>
                <a:defRPr/>
              </a:pPr>
              <a:r>
                <a:rPr kumimoji="0" lang="de-DE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B. Van </a:t>
              </a:r>
              <a:r>
                <a:rPr kumimoji="0" lang="de-DE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Waeyenberge</a:t>
              </a:r>
              <a:endParaRPr kumimoji="0" lang="de-DE" sz="2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-438489" y="5643629"/>
            <a:ext cx="2733688" cy="1119825"/>
            <a:chOff x="322876" y="4713699"/>
            <a:chExt cx="2733688" cy="111982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75" y="4713699"/>
              <a:ext cx="1358056" cy="48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Inhaltsplatzhalter 2"/>
            <p:cNvSpPr txBox="1">
              <a:spLocks/>
            </p:cNvSpPr>
            <p:nvPr/>
          </p:nvSpPr>
          <p:spPr>
            <a:xfrm>
              <a:off x="322876" y="5202268"/>
              <a:ext cx="2733688" cy="631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lvl="1" indent="0">
                <a:buClr>
                  <a:srgbClr val="9C5252"/>
                </a:buClr>
                <a:buNone/>
                <a:defRPr/>
              </a:pPr>
              <a:r>
                <a:rPr lang="de-DE" sz="2300" dirty="0">
                  <a:solidFill>
                    <a:sysClr val="windowText" lastClr="000000"/>
                  </a:solidFill>
                </a:rPr>
                <a:t>S. </a:t>
              </a:r>
              <a:r>
                <a:rPr lang="de-DE" sz="2300" dirty="0" err="1">
                  <a:solidFill>
                    <a:sysClr val="windowText" lastClr="000000"/>
                  </a:solidFill>
                </a:rPr>
                <a:t>Wintz</a:t>
              </a:r>
              <a:r>
                <a:rPr kumimoji="0" lang="de-DE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R. </a:t>
              </a:r>
              <a:r>
                <a:rPr kumimoji="0" lang="de-DE" sz="23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Follath</a:t>
              </a:r>
              <a:r>
                <a:rPr kumimoji="0" lang="de-DE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J.</a:t>
              </a:r>
              <a:r>
                <a:rPr kumimoji="0" lang="de-DE" sz="23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Raabe</a:t>
              </a:r>
              <a:endParaRPr kumimoji="0" lang="de-DE" sz="2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64008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789840" y="4875706"/>
            <a:ext cx="1817744" cy="1535845"/>
            <a:chOff x="4014645" y="3367373"/>
            <a:chExt cx="1817744" cy="1535845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9903" y="3367373"/>
              <a:ext cx="1108755" cy="853259"/>
            </a:xfrm>
            <a:prstGeom prst="rect">
              <a:avLst/>
            </a:prstGeom>
          </p:spPr>
        </p:pic>
        <p:sp>
          <p:nvSpPr>
            <p:cNvPr id="20" name="Inhaltsplatzhalter 2"/>
            <p:cNvSpPr txBox="1">
              <a:spLocks/>
            </p:cNvSpPr>
            <p:nvPr/>
          </p:nvSpPr>
          <p:spPr>
            <a:xfrm>
              <a:off x="4014645" y="4271962"/>
              <a:ext cx="1817744" cy="631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lvl="1" indent="0">
                <a:buClr>
                  <a:srgbClr val="9C5252"/>
                </a:buClr>
                <a:buNone/>
                <a:defRPr/>
              </a:pPr>
              <a:r>
                <a:rPr lang="de-DE" sz="2300" dirty="0">
                  <a:solidFill>
                    <a:sysClr val="windowText" lastClr="000000"/>
                  </a:solidFill>
                </a:rPr>
                <a:t>D. Shapiro</a:t>
              </a:r>
              <a:endParaRPr kumimoji="0" lang="de-DE" sz="2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64008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-22692" y="800153"/>
            <a:ext cx="5877850" cy="1118746"/>
            <a:chOff x="1079400" y="503364"/>
            <a:chExt cx="5877850" cy="1118746"/>
          </a:xfrm>
        </p:grpSpPr>
        <p:sp>
          <p:nvSpPr>
            <p:cNvPr id="32" name="Inhaltsplatzhalter 2"/>
            <p:cNvSpPr txBox="1">
              <a:spLocks/>
            </p:cNvSpPr>
            <p:nvPr/>
          </p:nvSpPr>
          <p:spPr>
            <a:xfrm>
              <a:off x="2492754" y="503364"/>
              <a:ext cx="4464496" cy="11187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lvl="1" indent="0" algn="ctr">
                <a:buClr>
                  <a:srgbClr val="6076B4"/>
                </a:buClr>
                <a:buNone/>
              </a:pPr>
              <a:r>
                <a:rPr lang="de-DE" sz="1900" dirty="0">
                  <a:solidFill>
                    <a:sysClr val="windowText" lastClr="000000"/>
                  </a:solidFill>
                </a:rPr>
                <a:t>S. Raoux, G. Schneider, S. Rehbein, S. Werner, P. Guttmann, R. Müller, M. Mast, S. Hendel, T. Schlegel-Niedrig</a:t>
              </a:r>
            </a:p>
            <a:p>
              <a:pPr marL="41148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Grafik 32" descr="Wissenschaftl_Image_Thema.bmp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25" t="3801" b="83599"/>
            <a:stretch/>
          </p:blipFill>
          <p:spPr bwMode="auto">
            <a:xfrm>
              <a:off x="1079400" y="530503"/>
              <a:ext cx="241176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uppieren 36"/>
          <p:cNvGrpSpPr/>
          <p:nvPr/>
        </p:nvGrpSpPr>
        <p:grpSpPr>
          <a:xfrm>
            <a:off x="5855158" y="1055875"/>
            <a:ext cx="3139005" cy="1302928"/>
            <a:chOff x="6155102" y="1359526"/>
            <a:chExt cx="3139005" cy="1302928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104" y="1359526"/>
              <a:ext cx="1909628" cy="782184"/>
            </a:xfrm>
            <a:prstGeom prst="rect">
              <a:avLst/>
            </a:prstGeom>
          </p:spPr>
        </p:pic>
        <p:sp>
          <p:nvSpPr>
            <p:cNvPr id="36" name="Inhaltsplatzhalter 2"/>
            <p:cNvSpPr txBox="1">
              <a:spLocks/>
            </p:cNvSpPr>
            <p:nvPr/>
          </p:nvSpPr>
          <p:spPr>
            <a:xfrm>
              <a:off x="6155102" y="2143829"/>
              <a:ext cx="3139005" cy="5186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lvl="1" indent="0" algn="ctr">
                <a:buClr>
                  <a:srgbClr val="6076B4"/>
                </a:buClr>
                <a:buNone/>
              </a:pPr>
              <a:r>
                <a:rPr lang="de-DE" sz="1900" dirty="0">
                  <a:solidFill>
                    <a:sysClr val="windowText" lastClr="000000"/>
                  </a:solidFill>
                </a:rPr>
                <a:t>C.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Pratsch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T.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Lunkenbein</a:t>
              </a:r>
              <a:endParaRPr lang="de-DE" sz="1900" dirty="0">
                <a:solidFill>
                  <a:sysClr val="windowText" lastClr="000000"/>
                </a:solidFill>
              </a:endParaRPr>
            </a:p>
            <a:p>
              <a:pPr marL="41148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036767" y="2712509"/>
            <a:ext cx="3139005" cy="1329043"/>
            <a:chOff x="2793861" y="2445072"/>
            <a:chExt cx="3139005" cy="1329043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030" y="2445072"/>
              <a:ext cx="1017736" cy="732770"/>
            </a:xfrm>
            <a:prstGeom prst="rect">
              <a:avLst/>
            </a:prstGeom>
          </p:spPr>
        </p:pic>
        <p:sp>
          <p:nvSpPr>
            <p:cNvPr id="39" name="Inhaltsplatzhalter 2"/>
            <p:cNvSpPr txBox="1">
              <a:spLocks/>
            </p:cNvSpPr>
            <p:nvPr/>
          </p:nvSpPr>
          <p:spPr>
            <a:xfrm>
              <a:off x="2793861" y="3255490"/>
              <a:ext cx="3139005" cy="5186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lvl="1" indent="0" algn="ctr">
                <a:buClr>
                  <a:srgbClr val="6076B4"/>
                </a:buClr>
                <a:buNone/>
              </a:pPr>
              <a:r>
                <a:rPr lang="de-DE" sz="1900" dirty="0">
                  <a:solidFill>
                    <a:sysClr val="windowText" lastClr="000000"/>
                  </a:solidFill>
                </a:rPr>
                <a:t>S. </a:t>
              </a:r>
              <a:r>
                <a:rPr lang="de-DE" sz="1900" dirty="0" err="1">
                  <a:solidFill>
                    <a:sysClr val="windowText" lastClr="000000"/>
                  </a:solidFill>
                </a:rPr>
                <a:t>Eisebitt</a:t>
              </a:r>
              <a:r>
                <a:rPr lang="de-DE" sz="1900" dirty="0">
                  <a:solidFill>
                    <a:sysClr val="windowText" lastClr="000000"/>
                  </a:solidFill>
                </a:rPr>
                <a:t>, B. Pfau, I. Will</a:t>
              </a:r>
            </a:p>
            <a:p>
              <a:pPr marL="411480" marR="0" lvl="1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C5252"/>
                </a:buClr>
                <a:buSz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55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5"/>
    </mc:Choice>
    <mc:Fallback xmlns="">
      <p:transition spd="slow" advTm="1550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Why X-ray Microscopy?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5" t="-136" r="23404" b="26182"/>
          <a:stretch/>
        </p:blipFill>
        <p:spPr bwMode="auto">
          <a:xfrm>
            <a:off x="107504" y="719507"/>
            <a:ext cx="30371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-44126" y="5234864"/>
            <a:ext cx="3938386" cy="1515080"/>
            <a:chOff x="4067944" y="1337856"/>
            <a:chExt cx="3938386" cy="1515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6"/>
                <p:cNvSpPr txBox="1"/>
                <p:nvPr/>
              </p:nvSpPr>
              <p:spPr>
                <a:xfrm>
                  <a:off x="4788024" y="1828617"/>
                  <a:ext cx="2664296" cy="1024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𝑁𝐴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024" y="1828617"/>
                  <a:ext cx="2664296" cy="102431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feld 7"/>
            <p:cNvSpPr txBox="1"/>
            <p:nvPr/>
          </p:nvSpPr>
          <p:spPr>
            <a:xfrm>
              <a:off x="4067944" y="1337856"/>
              <a:ext cx="39383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Resolution set by Abbes Limit: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211960" y="908047"/>
                <a:ext cx="4536504" cy="15696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+mj-lt"/>
                  </a:rPr>
                  <a:t>Basic Idea: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br>
                  <a:rPr lang="en-US" sz="2400" dirty="0">
                    <a:solidFill>
                      <a:prstClr val="black"/>
                    </a:solidFill>
                    <a:latin typeface="+mj-lt"/>
                  </a:rPr>
                </a:br>
                <a:r>
                  <a:rPr lang="en-US" sz="2400" dirty="0">
                    <a:solidFill>
                      <a:prstClr val="black"/>
                    </a:solidFill>
                    <a:latin typeface="+mj-lt"/>
                  </a:rPr>
                  <a:t>X-rays have 1000 times lower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𝜆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+mj-lt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+mj-lt"/>
                  </a:rPr>
                  <a:t>-&gt; 1000 times better resolution! </a:t>
                </a: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908047"/>
                <a:ext cx="4536504" cy="1569660"/>
              </a:xfrm>
              <a:prstGeom prst="rect">
                <a:avLst/>
              </a:prstGeom>
              <a:blipFill>
                <a:blip r:embed="rId7"/>
                <a:stretch>
                  <a:fillRect l="-2151" t="-3113" b="-81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en-US" altLang="en-US" smtClean="0">
                <a:latin typeface="+mj-lt"/>
              </a:rPr>
              <a:pPr/>
              <a:t>3</a:t>
            </a:fld>
            <a:endParaRPr lang="en-US" altLang="en-US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11960" y="2564904"/>
            <a:ext cx="453650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+mj-lt"/>
              </a:rPr>
              <a:t>Reality: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 sz="2400" dirty="0">
                <a:solidFill>
                  <a:prstClr val="black"/>
                </a:solidFill>
                <a:latin typeface="+mj-lt"/>
              </a:rPr>
            </a:br>
            <a:r>
              <a:rPr lang="en-US" sz="2400" dirty="0">
                <a:solidFill>
                  <a:prstClr val="black"/>
                </a:solidFill>
                <a:latin typeface="+mj-lt"/>
              </a:rPr>
              <a:t>(soft) X-rays impossible to focus conventionally, requires diffractive optics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B5D7C9-AAE7-4A0E-B832-892526879E01}"/>
              </a:ext>
            </a:extLst>
          </p:cNvPr>
          <p:cNvSpPr txBox="1"/>
          <p:nvPr/>
        </p:nvSpPr>
        <p:spPr>
          <a:xfrm>
            <a:off x="4211960" y="4599920"/>
            <a:ext cx="4536504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+mj-lt"/>
              </a:rPr>
              <a:t>Consequences: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 sz="2400" dirty="0">
                <a:solidFill>
                  <a:prstClr val="black"/>
                </a:solidFill>
                <a:latin typeface="+mj-lt"/>
              </a:rPr>
            </a:br>
            <a:r>
              <a:rPr lang="en-US" sz="2400" dirty="0">
                <a:solidFill>
                  <a:prstClr val="black"/>
                </a:solidFill>
                <a:latin typeface="+mj-lt"/>
              </a:rPr>
              <a:t>Need for Monochromatic, coherent x-ray light requires synchrotron 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5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1"/>
    </mc:Choice>
    <mc:Fallback xmlns="">
      <p:transition spd="slow" advTm="3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581D6-9A87-417C-9BB4-866AA661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26C23E-1EEA-406A-AA36-C7FB52C6A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D5D06E-0E66-4ECF-B6FE-7326A8CBB9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468B3A-AD75-4146-BD06-0C669A82AE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616410-CFC4-4FB1-862D-DD59A808B15F}" type="slidenum">
              <a:rPr lang="de-DE" altLang="en-US" smtClean="0"/>
              <a:pPr/>
              <a:t>30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9659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Scanning Transmission X-ray Microscopy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291747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6" name="Picture 5" descr="D:\Konferenzen und co\DTU Summer School 2014\STXM_Ske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0" y="1729577"/>
            <a:ext cx="8307777" cy="32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897799" y="4992081"/>
            <a:ext cx="7620000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Probe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X-ray absorption on tiny focal spot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Image creation by sequential position scanning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Resolution given by spot size (&lt;25nm)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noProof="0" dirty="0">
                <a:solidFill>
                  <a:sysClr val="windowText" lastClr="000000"/>
                </a:solidFill>
              </a:rPr>
              <a:t>X-ray absorption</a:t>
            </a:r>
            <a:r>
              <a:rPr lang="en-US" dirty="0">
                <a:solidFill>
                  <a:sysClr val="windowText" lastClr="000000"/>
                </a:solidFill>
              </a:rPr>
              <a:t> techniques as contrast mechanism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73549" y="843657"/>
            <a:ext cx="2583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Operation Scheme: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9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6"/>
    </mc:Choice>
    <mc:Fallback xmlns="">
      <p:transition spd="slow" advTm="4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STXM in Real Life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Weigand\Desktop\Bilder\IMG_5162.JPG"/>
          <p:cNvPicPr>
            <a:picLocks noChangeAspect="1" noChangeArrowheads="1"/>
          </p:cNvPicPr>
          <p:nvPr/>
        </p:nvPicPr>
        <p:blipFill rotWithShape="1">
          <a:blip r:embed="rId4" cstate="print"/>
          <a:srcRect t="6114" b="4527"/>
          <a:stretch/>
        </p:blipFill>
        <p:spPr bwMode="auto">
          <a:xfrm>
            <a:off x="-6776" y="990600"/>
            <a:ext cx="9166473" cy="5462736"/>
          </a:xfrm>
          <a:prstGeom prst="rect">
            <a:avLst/>
          </a:prstGeom>
          <a:noFill/>
        </p:spPr>
      </p:pic>
      <p:pic>
        <p:nvPicPr>
          <p:cNvPr id="7" name="Picture 2" descr="C:\Users\Weigand\Desktop\Bilder\2009_09_16_13_25_50a.JPG"/>
          <p:cNvPicPr>
            <a:picLocks noChangeAspect="1" noChangeArrowheads="1"/>
          </p:cNvPicPr>
          <p:nvPr/>
        </p:nvPicPr>
        <p:blipFill rotWithShape="1">
          <a:blip r:embed="rId5" cstate="print"/>
          <a:srcRect l="164" t="9661" b="1542"/>
          <a:stretch/>
        </p:blipFill>
        <p:spPr bwMode="auto">
          <a:xfrm>
            <a:off x="-14748" y="997093"/>
            <a:ext cx="9168778" cy="543246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6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7"/>
    </mc:Choice>
    <mc:Fallback xmlns="">
      <p:transition spd="slow" advTm="2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Photon Detection</a:t>
            </a:r>
          </a:p>
        </p:txBody>
      </p:sp>
      <p:pic>
        <p:nvPicPr>
          <p:cNvPr id="6" name="Picture 3" descr="C:\Users\Weigand\Documents\Doktorarbeit\Rohsachen\PMT_Complet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1" r="61" b="8051"/>
          <a:stretch/>
        </p:blipFill>
        <p:spPr bwMode="auto">
          <a:xfrm flipH="1">
            <a:off x="3677565" y="921610"/>
            <a:ext cx="5466435" cy="321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Weigand\Documents\Doktorarbeit\Rohsachen\PMT_zerleg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" y="1377807"/>
            <a:ext cx="3436661" cy="2235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117082" y="1002027"/>
            <a:ext cx="1487908" cy="577083"/>
            <a:chOff x="148297" y="1503221"/>
            <a:chExt cx="1487908" cy="577083"/>
          </a:xfrm>
        </p:grpSpPr>
        <p:sp>
          <p:nvSpPr>
            <p:cNvPr id="8" name="Textfeld 7"/>
            <p:cNvSpPr txBox="1"/>
            <p:nvPr/>
          </p:nvSpPr>
          <p:spPr>
            <a:xfrm>
              <a:off x="148297" y="1503221"/>
              <a:ext cx="1487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P43 Phosphor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669508" y="1891898"/>
              <a:ext cx="374100" cy="18840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57200" y="3638623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Lightguide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389695" y="3638623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Photomultiplier Tube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7200" y="4166800"/>
            <a:ext cx="77307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Saturation at about 15M counts/s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Indirect detection -&gt; Photon energy dependent count rate and noise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Amplification of higher harmonic light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Phosphor decay time O(1ms) -&gt; prevents fast scanning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Very sensitive to magnetic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High voltage requires encapsulation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Susceptible to helium poisoning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But:  Works Ok with good efficiency even at low photon energies</a:t>
            </a:r>
          </a:p>
        </p:txBody>
      </p:sp>
    </p:spTree>
    <p:extLst>
      <p:ext uri="{BB962C8B-B14F-4D97-AF65-F5344CB8AC3E}">
        <p14:creationId xmlns:p14="http://schemas.microsoft.com/office/powerpoint/2010/main" val="12200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Why Soft X-rays?</a:t>
            </a:r>
          </a:p>
        </p:txBody>
      </p:sp>
      <p:sp>
        <p:nvSpPr>
          <p:cNvPr id="23" name="Inhaltsplatzhalter 22"/>
          <p:cNvSpPr txBox="1">
            <a:spLocks/>
          </p:cNvSpPr>
          <p:nvPr/>
        </p:nvSpPr>
        <p:spPr>
          <a:xfrm>
            <a:off x="467544" y="1076672"/>
            <a:ext cx="555496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Photon Energy not relevant for resolution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Low Photon energy -&gt; high optical density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5252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Thin samples needed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5252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High elemental contrast for small objects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150-2000 eV can (almost)  cover whole periodic table with single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endstation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configuration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76B4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4" name="Picture 2" descr="D:\Dokumente\Documents\Konferenzen und co\Vortrag Jubiläum 2011\Periodic-tab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2" b="27105"/>
          <a:stretch>
            <a:fillRect/>
          </a:stretch>
        </p:blipFill>
        <p:spPr bwMode="auto">
          <a:xfrm>
            <a:off x="187188" y="2855167"/>
            <a:ext cx="8489268" cy="3629025"/>
          </a:xfrm>
          <a:prstGeom prst="rect">
            <a:avLst/>
          </a:prstGeom>
          <a:noFill/>
        </p:spPr>
      </p:pic>
      <p:grpSp>
        <p:nvGrpSpPr>
          <p:cNvPr id="25" name="Gruppieren 24"/>
          <p:cNvGrpSpPr/>
          <p:nvPr/>
        </p:nvGrpSpPr>
        <p:grpSpPr>
          <a:xfrm>
            <a:off x="223224" y="3379712"/>
            <a:ext cx="8408472" cy="1002572"/>
            <a:chOff x="2440338" y="4396056"/>
            <a:chExt cx="6668166" cy="795069"/>
          </a:xfrm>
        </p:grpSpPr>
        <p:sp>
          <p:nvSpPr>
            <p:cNvPr id="26" name="Rechteck 25"/>
            <p:cNvSpPr/>
            <p:nvPr/>
          </p:nvSpPr>
          <p:spPr>
            <a:xfrm>
              <a:off x="7005983" y="4396056"/>
              <a:ext cx="2102521" cy="39739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2440338" y="4793456"/>
              <a:ext cx="691502" cy="394469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7005983" y="4791075"/>
              <a:ext cx="704505" cy="40005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17778" y="3886835"/>
            <a:ext cx="8416640" cy="1498359"/>
            <a:chOff x="2436019" y="4798219"/>
            <a:chExt cx="6674644" cy="1188243"/>
          </a:xfrm>
        </p:grpSpPr>
        <p:sp>
          <p:nvSpPr>
            <p:cNvPr id="30" name="Rechteck 29"/>
            <p:cNvSpPr/>
            <p:nvPr/>
          </p:nvSpPr>
          <p:spPr>
            <a:xfrm>
              <a:off x="7708107" y="4798219"/>
              <a:ext cx="1402556" cy="390525"/>
            </a:xfrm>
            <a:prstGeom prst="rect">
              <a:avLst/>
            </a:prstGeom>
            <a:solidFill>
              <a:srgbClr val="00206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3491880" y="5196334"/>
              <a:ext cx="5614243" cy="390525"/>
            </a:xfrm>
            <a:prstGeom prst="rect">
              <a:avLst/>
            </a:prstGeom>
            <a:solidFill>
              <a:srgbClr val="00206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2436019" y="5195887"/>
              <a:ext cx="695821" cy="790575"/>
            </a:xfrm>
            <a:prstGeom prst="rect">
              <a:avLst/>
            </a:prstGeom>
            <a:solidFill>
              <a:srgbClr val="002060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16256" y="4383187"/>
            <a:ext cx="8417760" cy="1504683"/>
            <a:chOff x="2434812" y="5191841"/>
            <a:chExt cx="6675532" cy="1193258"/>
          </a:xfrm>
        </p:grpSpPr>
        <p:sp>
          <p:nvSpPr>
            <p:cNvPr id="34" name="Rechteck 33"/>
            <p:cNvSpPr/>
            <p:nvPr/>
          </p:nvSpPr>
          <p:spPr>
            <a:xfrm>
              <a:off x="2434812" y="5987700"/>
              <a:ext cx="2800738" cy="397399"/>
            </a:xfrm>
            <a:prstGeom prst="rect">
              <a:avLst/>
            </a:prstGeom>
            <a:solidFill>
              <a:srgbClr val="E68422">
                <a:lumMod val="50000"/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3491880" y="5589240"/>
              <a:ext cx="5614020" cy="397399"/>
            </a:xfrm>
            <a:prstGeom prst="rect">
              <a:avLst/>
            </a:prstGeom>
            <a:solidFill>
              <a:srgbClr val="E68422">
                <a:lumMod val="50000"/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8058152" y="5191841"/>
              <a:ext cx="1052192" cy="397399"/>
            </a:xfrm>
            <a:prstGeom prst="rect">
              <a:avLst/>
            </a:prstGeom>
            <a:solidFill>
              <a:srgbClr val="E68422">
                <a:lumMod val="50000"/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2439688" y="5589240"/>
              <a:ext cx="692152" cy="397399"/>
            </a:xfrm>
            <a:prstGeom prst="rect">
              <a:avLst/>
            </a:prstGeom>
            <a:solidFill>
              <a:srgbClr val="E68422">
                <a:lumMod val="50000"/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8" name="Ellipse 37"/>
          <p:cNvSpPr/>
          <p:nvPr/>
        </p:nvSpPr>
        <p:spPr>
          <a:xfrm rot="2049712">
            <a:off x="6415281" y="3286487"/>
            <a:ext cx="1512168" cy="117154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3713526" y="4210262"/>
            <a:ext cx="1495172" cy="8469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TextBox 12"/>
          <p:cNvSpPr txBox="1"/>
          <p:nvPr/>
        </p:nvSpPr>
        <p:spPr>
          <a:xfrm>
            <a:off x="6072793" y="1328191"/>
            <a:ext cx="1677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050"/>
                </a:solidFill>
                <a:latin typeface="Calibri"/>
              </a:rPr>
              <a:t>K</a:t>
            </a:r>
          </a:p>
          <a:p>
            <a:r>
              <a:rPr lang="en-US" sz="3600" b="1" dirty="0">
                <a:solidFill>
                  <a:srgbClr val="2F5897">
                    <a:lumMod val="60000"/>
                    <a:lumOff val="40000"/>
                  </a:srgbClr>
                </a:solidFill>
                <a:latin typeface="Calibri"/>
              </a:rPr>
              <a:t>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    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Edge</a:t>
            </a:r>
          </a:p>
          <a:p>
            <a:r>
              <a:rPr lang="en-US" sz="3600" b="1" dirty="0">
                <a:solidFill>
                  <a:srgbClr val="846648">
                    <a:lumMod val="60000"/>
                    <a:lumOff val="40000"/>
                  </a:srgbClr>
                </a:solidFill>
                <a:latin typeface="Calibri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71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58"/>
    </mc:Choice>
    <mc:Fallback xmlns="">
      <p:transition spd="slow" advTm="7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38" grpId="0" animBg="1"/>
      <p:bldP spid="39" grpId="0" animBg="1"/>
      <p:bldP spid="40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07504" y="863722"/>
            <a:ext cx="5645652" cy="2332185"/>
            <a:chOff x="107504" y="811311"/>
            <a:chExt cx="5645652" cy="2332185"/>
          </a:xfrm>
        </p:grpSpPr>
        <p:pic>
          <p:nvPicPr>
            <p:cNvPr id="50" name="Picture 4" descr="C:\Users\Chris\Desktop\NaPost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235" y="811311"/>
              <a:ext cx="2568921" cy="232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Chris\Desktop\NaPre.t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819678"/>
              <a:ext cx="2568921" cy="232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6" descr="C:\Users\Chris\Desktop\Namap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59" y="1063177"/>
            <a:ext cx="2568921" cy="211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Untertitel 2"/>
          <p:cNvSpPr txBox="1">
            <a:spLocks/>
          </p:cNvSpPr>
          <p:nvPr/>
        </p:nvSpPr>
        <p:spPr>
          <a:xfrm>
            <a:off x="409167" y="1097967"/>
            <a:ext cx="1498537" cy="42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000092"/>
              </a:buClr>
              <a:buSzPct val="80000"/>
              <a:defRPr/>
            </a:pPr>
            <a:r>
              <a:rPr lang="en-US" sz="1400" b="1" dirty="0"/>
              <a:t>Na pre-edge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Untertitel 2"/>
          <p:cNvSpPr txBox="1">
            <a:spLocks/>
          </p:cNvSpPr>
          <p:nvPr/>
        </p:nvSpPr>
        <p:spPr>
          <a:xfrm>
            <a:off x="3505511" y="1097967"/>
            <a:ext cx="1498537" cy="42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000092"/>
              </a:buClr>
              <a:buSzPct val="80000"/>
              <a:defRPr/>
            </a:pPr>
            <a:r>
              <a:rPr lang="en-US" sz="1400" b="1" dirty="0"/>
              <a:t>Na post-edge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Untertitel 2"/>
          <p:cNvSpPr txBox="1">
            <a:spLocks/>
          </p:cNvSpPr>
          <p:nvPr/>
        </p:nvSpPr>
        <p:spPr>
          <a:xfrm>
            <a:off x="6553200" y="1097967"/>
            <a:ext cx="1498537" cy="42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000092"/>
              </a:buClr>
              <a:buSzPct val="80000"/>
              <a:defRPr/>
            </a:pPr>
            <a:r>
              <a:rPr lang="en-US" sz="1400" b="1" dirty="0">
                <a:solidFill>
                  <a:schemeClr val="bg1"/>
                </a:solidFill>
              </a:rPr>
              <a:t>Na map</a:t>
            </a:r>
          </a:p>
        </p:txBody>
      </p:sp>
      <p:sp>
        <p:nvSpPr>
          <p:cNvPr id="67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noProof="0" dirty="0"/>
              <a:t>Analyzing Aerosols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418903" y="3149471"/>
            <a:ext cx="2568921" cy="1808944"/>
            <a:chOff x="3515247" y="2996952"/>
            <a:chExt cx="2568921" cy="1808944"/>
          </a:xfrm>
        </p:grpSpPr>
        <p:pic>
          <p:nvPicPr>
            <p:cNvPr id="46" name="Picture 2" descr="C:\Users\Chris\Desktop\Cmap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247" y="2996952"/>
              <a:ext cx="2568921" cy="180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Untertitel 2"/>
            <p:cNvSpPr txBox="1">
              <a:spLocks/>
            </p:cNvSpPr>
            <p:nvPr/>
          </p:nvSpPr>
          <p:spPr>
            <a:xfrm>
              <a:off x="3741659" y="3083919"/>
              <a:ext cx="1498537" cy="4266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000092"/>
                </a:buClr>
                <a:buSzPct val="80000"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C map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5819503" y="3140743"/>
            <a:ext cx="2568921" cy="1800425"/>
            <a:chOff x="6121689" y="3058825"/>
            <a:chExt cx="2568921" cy="1800425"/>
          </a:xfrm>
        </p:grpSpPr>
        <p:pic>
          <p:nvPicPr>
            <p:cNvPr id="44" name="Picture 11" descr="C:\Users\Chris\Desktop\Nmap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689" y="3058825"/>
              <a:ext cx="2568921" cy="180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Untertitel 2"/>
            <p:cNvSpPr txBox="1">
              <a:spLocks/>
            </p:cNvSpPr>
            <p:nvPr/>
          </p:nvSpPr>
          <p:spPr>
            <a:xfrm>
              <a:off x="6348357" y="3083919"/>
              <a:ext cx="1498537" cy="4266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000092"/>
                </a:buClr>
                <a:buSzPct val="80000"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N map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3155207" y="3140968"/>
            <a:ext cx="2568921" cy="1574422"/>
            <a:chOff x="929279" y="4806906"/>
            <a:chExt cx="2568921" cy="1574422"/>
          </a:xfrm>
        </p:grpSpPr>
        <p:pic>
          <p:nvPicPr>
            <p:cNvPr id="49" name="Picture 9" descr="C:\Users\Chris\Desktop\Camap.tif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90"/>
            <a:stretch/>
          </p:blipFill>
          <p:spPr bwMode="auto">
            <a:xfrm>
              <a:off x="929279" y="4806906"/>
              <a:ext cx="2568921" cy="1574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Untertitel 2"/>
            <p:cNvSpPr txBox="1">
              <a:spLocks/>
            </p:cNvSpPr>
            <p:nvPr/>
          </p:nvSpPr>
          <p:spPr>
            <a:xfrm>
              <a:off x="1126565" y="4815670"/>
              <a:ext cx="1498537" cy="4266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000092"/>
                </a:buClr>
                <a:buSzPct val="80000"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Ca map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703363" y="4815670"/>
            <a:ext cx="2568921" cy="1590750"/>
            <a:chOff x="3531782" y="4790577"/>
            <a:chExt cx="2568921" cy="1590750"/>
          </a:xfrm>
        </p:grpSpPr>
        <p:pic>
          <p:nvPicPr>
            <p:cNvPr id="47" name="Picture 7" descr="C:\Users\Chris\Desktop\Omap.tif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84"/>
            <a:stretch/>
          </p:blipFill>
          <p:spPr bwMode="auto">
            <a:xfrm>
              <a:off x="3531782" y="4790577"/>
              <a:ext cx="2568921" cy="159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Untertitel 2"/>
            <p:cNvSpPr txBox="1">
              <a:spLocks/>
            </p:cNvSpPr>
            <p:nvPr/>
          </p:nvSpPr>
          <p:spPr>
            <a:xfrm>
              <a:off x="3750054" y="4815670"/>
              <a:ext cx="1498537" cy="4266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000092"/>
                </a:buClr>
                <a:buSzPct val="80000"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O map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558187" y="4854219"/>
            <a:ext cx="2568921" cy="1599117"/>
            <a:chOff x="6130085" y="4782209"/>
            <a:chExt cx="2568921" cy="1599117"/>
          </a:xfrm>
        </p:grpSpPr>
        <p:pic>
          <p:nvPicPr>
            <p:cNvPr id="48" name="Picture 8" descr="C:\Users\Chris\Desktop\Femap.tif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42"/>
            <a:stretch/>
          </p:blipFill>
          <p:spPr bwMode="auto">
            <a:xfrm>
              <a:off x="6130085" y="4782209"/>
              <a:ext cx="2568921" cy="1599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Untertitel 2"/>
            <p:cNvSpPr txBox="1">
              <a:spLocks/>
            </p:cNvSpPr>
            <p:nvPr/>
          </p:nvSpPr>
          <p:spPr>
            <a:xfrm>
              <a:off x="6356752" y="4815670"/>
              <a:ext cx="1498537" cy="4266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buClr>
                  <a:srgbClr val="000092"/>
                </a:buClr>
                <a:buSzPct val="80000"/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Fe map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 rot="16200000">
            <a:off x="7729157" y="5065045"/>
            <a:ext cx="2331087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buClr>
                <a:srgbClr val="00008A"/>
              </a:buClr>
              <a:buSzPct val="80000"/>
              <a:defRPr/>
            </a:pPr>
            <a:r>
              <a:rPr lang="en-US" sz="1200" i="1" kern="600" dirty="0"/>
              <a:t>Pöhlker et al., </a:t>
            </a:r>
          </a:p>
          <a:p>
            <a:pPr lvl="0">
              <a:spcBef>
                <a:spcPct val="20000"/>
              </a:spcBef>
              <a:buClr>
                <a:srgbClr val="00008A"/>
              </a:buClr>
              <a:buSzPct val="80000"/>
              <a:defRPr/>
            </a:pPr>
            <a:r>
              <a:rPr lang="en-US" sz="1200" kern="600" dirty="0"/>
              <a:t>Science  </a:t>
            </a:r>
            <a:r>
              <a:rPr lang="en-US" sz="1200" b="1" kern="600" dirty="0"/>
              <a:t>337</a:t>
            </a:r>
            <a:r>
              <a:rPr lang="en-US" sz="1200" kern="600" dirty="0"/>
              <a:t> (2012) 1075-1078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2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96"/>
    </mc:Choice>
    <mc:Fallback xmlns="">
      <p:transition spd="slow" advTm="7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Imaging </a:t>
            </a:r>
            <a:r>
              <a:rPr lang="de-DE" dirty="0" err="1"/>
              <a:t>Battery</a:t>
            </a:r>
            <a:r>
              <a:rPr lang="de-DE" dirty="0"/>
              <a:t> Materials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698569" y="5084352"/>
            <a:ext cx="2430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de-DE" sz="1200" dirty="0" err="1"/>
              <a:t>Jongwoo</a:t>
            </a:r>
            <a:r>
              <a:rPr lang="de-DE" sz="1200" dirty="0"/>
              <a:t> Lim, W. </a:t>
            </a:r>
            <a:r>
              <a:rPr lang="de-DE" sz="1200" dirty="0" err="1"/>
              <a:t>Chueh</a:t>
            </a:r>
            <a:r>
              <a:rPr lang="de-DE" sz="1200" dirty="0"/>
              <a:t>, Y. Li</a:t>
            </a:r>
          </a:p>
          <a:p>
            <a:pPr marL="0" lvl="3"/>
            <a:r>
              <a:rPr lang="en-US" sz="1000" dirty="0"/>
              <a:t>William </a:t>
            </a:r>
            <a:r>
              <a:rPr lang="en-US" sz="1000" dirty="0" err="1"/>
              <a:t>Chueh</a:t>
            </a:r>
            <a:r>
              <a:rPr lang="en-US" sz="1000" dirty="0"/>
              <a:t> Group</a:t>
            </a:r>
          </a:p>
          <a:p>
            <a:pPr marL="0" lvl="3"/>
            <a:r>
              <a:rPr lang="en-US" sz="1000" dirty="0"/>
              <a:t>Materials Science and Engineering</a:t>
            </a:r>
            <a:endParaRPr lang="de-DE" sz="1000" dirty="0"/>
          </a:p>
          <a:p>
            <a:r>
              <a:rPr lang="de-DE" sz="1000" dirty="0"/>
              <a:t>Stanford University</a:t>
            </a:r>
            <a:endParaRPr lang="en-US" sz="8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92683" y="1216396"/>
            <a:ext cx="2952328" cy="501689"/>
            <a:chOff x="107504" y="2001262"/>
            <a:chExt cx="4824536" cy="819833"/>
          </a:xfrm>
        </p:grpSpPr>
        <p:sp>
          <p:nvSpPr>
            <p:cNvPr id="8" name="Rechteck 7"/>
            <p:cNvSpPr/>
            <p:nvPr/>
          </p:nvSpPr>
          <p:spPr>
            <a:xfrm>
              <a:off x="107504" y="2492896"/>
              <a:ext cx="4824536" cy="3281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/>
                <a:t>SiN</a:t>
              </a:r>
              <a:endParaRPr lang="en-US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539552" y="2001262"/>
              <a:ext cx="3960440" cy="47921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LiFePO</a:t>
              </a:r>
              <a:r>
                <a:rPr lang="de-DE" sz="1600" baseline="-25000" dirty="0">
                  <a:solidFill>
                    <a:schemeClr val="tx1"/>
                  </a:solidFill>
                </a:rPr>
                <a:t>4</a:t>
              </a: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2"/>
          <a:stretch/>
        </p:blipFill>
        <p:spPr bwMode="auto">
          <a:xfrm>
            <a:off x="3322428" y="1251992"/>
            <a:ext cx="2809810" cy="457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3898692" y="904257"/>
            <a:ext cx="194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Transmission</a:t>
            </a:r>
          </a:p>
        </p:txBody>
      </p:sp>
      <p:sp>
        <p:nvSpPr>
          <p:cNvPr id="38" name="Rectangle 9"/>
          <p:cNvSpPr/>
          <p:nvPr/>
        </p:nvSpPr>
        <p:spPr>
          <a:xfrm>
            <a:off x="5389855" y="6309490"/>
            <a:ext cx="1639410" cy="2267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0">
                <a:srgbClr val="FF0000">
                  <a:lumMod val="100000"/>
                </a:srgbClr>
              </a:gs>
              <a:gs pos="50000">
                <a:srgbClr val="FFFF00"/>
              </a:gs>
              <a:gs pos="100000">
                <a:srgbClr val="00FF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3279195" y="6249723"/>
            <a:ext cx="2057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LiFe</a:t>
            </a:r>
            <a:r>
              <a:rPr lang="en-US" sz="1400" baseline="30000" dirty="0">
                <a:solidFill>
                  <a:srgbClr val="FF0000"/>
                </a:solidFill>
              </a:rPr>
              <a:t>2+</a:t>
            </a:r>
            <a:r>
              <a:rPr lang="en-US" sz="1400" dirty="0">
                <a:solidFill>
                  <a:srgbClr val="FF0000"/>
                </a:solidFill>
              </a:rPr>
              <a:t>PO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ko-KR" altLang="en-US" sz="1400" baseline="-25000" dirty="0">
                <a:solidFill>
                  <a:srgbClr val="FF0000"/>
                </a:solidFill>
              </a:rPr>
              <a:t> </a:t>
            </a:r>
            <a:r>
              <a:rPr lang="en-US" altLang="ko-KR" sz="1400" dirty="0">
                <a:solidFill>
                  <a:srgbClr val="FF0000"/>
                </a:solidFill>
              </a:rPr>
              <a:t>(Discharged)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0" name="TextBox 12"/>
          <p:cNvSpPr txBox="1"/>
          <p:nvPr/>
        </p:nvSpPr>
        <p:spPr>
          <a:xfrm>
            <a:off x="7245655" y="6268957"/>
            <a:ext cx="1698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Fe</a:t>
            </a:r>
            <a:r>
              <a:rPr lang="en-US" sz="1400" baseline="30000" dirty="0">
                <a:solidFill>
                  <a:srgbClr val="008000"/>
                </a:solidFill>
              </a:rPr>
              <a:t>3+</a:t>
            </a:r>
            <a:r>
              <a:rPr lang="en-US" sz="1400" dirty="0">
                <a:solidFill>
                  <a:srgbClr val="008000"/>
                </a:solidFill>
              </a:rPr>
              <a:t>PO</a:t>
            </a:r>
            <a:r>
              <a:rPr lang="en-US" sz="1400" baseline="-25000" dirty="0">
                <a:solidFill>
                  <a:srgbClr val="008000"/>
                </a:solidFill>
              </a:rPr>
              <a:t>4 </a:t>
            </a:r>
            <a:r>
              <a:rPr lang="en-US" sz="1400" dirty="0">
                <a:solidFill>
                  <a:srgbClr val="008000"/>
                </a:solidFill>
              </a:rPr>
              <a:t>(Charged)</a:t>
            </a:r>
            <a:endParaRPr lang="en-US" sz="1400" baseline="-25000" dirty="0">
              <a:solidFill>
                <a:srgbClr val="008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022297" y="3944349"/>
            <a:ext cx="357025" cy="6066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5794643" y="1256043"/>
            <a:ext cx="3593696" cy="4424851"/>
            <a:chOff x="5794382" y="1421261"/>
            <a:chExt cx="3593696" cy="4424851"/>
          </a:xfrm>
        </p:grpSpPr>
        <p:pic>
          <p:nvPicPr>
            <p:cNvPr id="46" name="Picture 4" descr="color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82" y="1421261"/>
              <a:ext cx="3593696" cy="4424851"/>
            </a:xfrm>
            <a:prstGeom prst="rect">
              <a:avLst/>
            </a:prstGeom>
          </p:spPr>
        </p:pic>
        <p:grpSp>
          <p:nvGrpSpPr>
            <p:cNvPr id="43" name="Gruppieren 42"/>
            <p:cNvGrpSpPr/>
            <p:nvPr/>
          </p:nvGrpSpPr>
          <p:grpSpPr>
            <a:xfrm>
              <a:off x="6309394" y="5258601"/>
              <a:ext cx="936000" cy="369332"/>
              <a:chOff x="1654800" y="5206740"/>
              <a:chExt cx="936000" cy="369332"/>
            </a:xfrm>
          </p:grpSpPr>
          <p:cxnSp>
            <p:nvCxnSpPr>
              <p:cNvPr id="44" name="Gerader Verbinder 43"/>
              <p:cNvCxnSpPr/>
              <p:nvPr/>
            </p:nvCxnSpPr>
            <p:spPr>
              <a:xfrm>
                <a:off x="1654800" y="5253748"/>
                <a:ext cx="9360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feld 44"/>
              <p:cNvSpPr txBox="1"/>
              <p:nvPr/>
            </p:nvSpPr>
            <p:spPr>
              <a:xfrm>
                <a:off x="1746193" y="5206740"/>
                <a:ext cx="665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µm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" y="4965067"/>
            <a:ext cx="747650" cy="966961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r="9491"/>
          <a:stretch/>
        </p:blipFill>
        <p:spPr bwMode="auto">
          <a:xfrm>
            <a:off x="25836" y="2040467"/>
            <a:ext cx="3253359" cy="285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9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09"/>
    </mc:Choice>
    <mc:Fallback xmlns="">
      <p:transition spd="slow" advTm="17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39" grpId="0"/>
      <p:bldP spid="40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1.9|1.3|23|0.8|11.9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7|2.7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3|26.1|6.9|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1|19.1|5.1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9.2|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3.4|4.7|10.3|16.4|18.7|1.4|1.4|3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3|12.8|13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|15.3|1.9|4.1|1.7|1.1|31.8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5.5|1.5|1.1|1.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29.9|40|2.3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5.8|6.5|14.2|10.8|35.4|1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7.6|14.2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1475</Words>
  <Application>Microsoft Office PowerPoint</Application>
  <PresentationFormat>Bildschirmpräsentation (4:3)</PresentationFormat>
  <Paragraphs>322</Paragraphs>
  <Slides>30</Slides>
  <Notes>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Courier New</vt:lpstr>
      <vt:lpstr>Larissa-Design</vt:lpstr>
      <vt:lpstr>Improving Scanning X-Ray Microscopy</vt:lpstr>
      <vt:lpstr>Outline</vt:lpstr>
      <vt:lpstr>Why X-ray Microscopy?</vt:lpstr>
      <vt:lpstr>Scanning Transmission X-ray Microscopy</vt:lpstr>
      <vt:lpstr>STXM in Real Life</vt:lpstr>
      <vt:lpstr>Photon Detection</vt:lpstr>
      <vt:lpstr>Why Soft X-rays?</vt:lpstr>
      <vt:lpstr>Analyzing Aerosols</vt:lpstr>
      <vt:lpstr>Imaging Battery Materials</vt:lpstr>
      <vt:lpstr>Magnetic Imaging</vt:lpstr>
      <vt:lpstr>Time Marches ON</vt:lpstr>
      <vt:lpstr>Si Avalanche Photodiodes</vt:lpstr>
      <vt:lpstr>Energy Dependence of APD</vt:lpstr>
      <vt:lpstr>Looking at APDs on the nanoscale</vt:lpstr>
      <vt:lpstr>Time Resolved Microscopy</vt:lpstr>
      <vt:lpstr>Pump-and-Probe Setup</vt:lpstr>
      <vt:lpstr>Controlling Domain Wall Motion</vt:lpstr>
      <vt:lpstr>Large-Scale Dynamic Imaging</vt:lpstr>
      <vt:lpstr>Large-Scale Dynamic Imaging</vt:lpstr>
      <vt:lpstr>Improving Resolution</vt:lpstr>
      <vt:lpstr>Recording Sample Transmission</vt:lpstr>
      <vt:lpstr>Camera Requirements</vt:lpstr>
      <vt:lpstr>Dynamic stacking </vt:lpstr>
      <vt:lpstr>Making Output Useable</vt:lpstr>
      <vt:lpstr>Making Output Useable II</vt:lpstr>
      <vt:lpstr>Improving Spatial Resolution (using „sharp camera“)</vt:lpstr>
      <vt:lpstr>Ptychography Tests at MAXYMUS</vt:lpstr>
      <vt:lpstr>For the future</vt:lpstr>
      <vt:lpstr>Thanks to: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Markus Weigand</cp:lastModifiedBy>
  <cp:revision>214</cp:revision>
  <dcterms:created xsi:type="dcterms:W3CDTF">2009-04-16T12:28:49Z</dcterms:created>
  <dcterms:modified xsi:type="dcterms:W3CDTF">2021-09-29T19:46:54Z</dcterms:modified>
</cp:coreProperties>
</file>