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CB1D2C1-36CF-44F1-9240-194A677ACDA3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3233859-413E-477D-B09E-6AA7F0ED096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5984" y="2071678"/>
            <a:ext cx="6858016" cy="500066"/>
          </a:xfrm>
        </p:spPr>
        <p:txBody>
          <a:bodyPr>
            <a:normAutofit fontScale="90000"/>
          </a:bodyPr>
          <a:lstStyle/>
          <a:p>
            <a:pPr algn="l"/>
            <a:r>
              <a:rPr lang="es-ES" sz="2800" dirty="0" smtClean="0"/>
              <a:t>POWER SUPPLY FOR BELLE II PIXEL DETECTOR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6500834"/>
            <a:ext cx="8143900" cy="357166"/>
          </a:xfrm>
        </p:spPr>
        <p:txBody>
          <a:bodyPr>
            <a:normAutofit/>
          </a:bodyPr>
          <a:lstStyle/>
          <a:p>
            <a:pPr algn="r"/>
            <a:r>
              <a:rPr lang="en-US" sz="1800" dirty="0" smtClean="0"/>
              <a:t>P. Vazquez, J. Visniakov. </a:t>
            </a:r>
            <a:r>
              <a:rPr lang="en-US" sz="1800" dirty="0" err="1" smtClean="0"/>
              <a:t>Universidade</a:t>
            </a:r>
            <a:r>
              <a:rPr lang="es-ES" sz="1800" dirty="0" smtClean="0"/>
              <a:t> </a:t>
            </a:r>
            <a:r>
              <a:rPr lang="es-ES" sz="1800" dirty="0" smtClean="0"/>
              <a:t>de Santiago de Compostela. 11-05-2010</a:t>
            </a:r>
            <a:endParaRPr lang="es-ES" sz="1800" dirty="0"/>
          </a:p>
        </p:txBody>
      </p:sp>
      <p:pic>
        <p:nvPicPr>
          <p:cNvPr id="1026" name="Picture 2" descr="C:\Users\Jevgenij\Desktop\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71438"/>
            <a:ext cx="1124672" cy="443678"/>
          </a:xfrm>
          <a:prstGeom prst="rect">
            <a:avLst/>
          </a:prstGeom>
          <a:noFill/>
        </p:spPr>
      </p:pic>
      <p:cxnSp>
        <p:nvCxnSpPr>
          <p:cNvPr id="6" name="5 Conector recto"/>
          <p:cNvCxnSpPr/>
          <p:nvPr/>
        </p:nvCxnSpPr>
        <p:spPr>
          <a:xfrm>
            <a:off x="1000100" y="571480"/>
            <a:ext cx="8143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0"/>
            <a:ext cx="5929354" cy="500066"/>
          </a:xfrm>
        </p:spPr>
        <p:txBody>
          <a:bodyPr>
            <a:normAutofit fontScale="90000"/>
          </a:bodyPr>
          <a:lstStyle/>
          <a:p>
            <a:pPr algn="l"/>
            <a:r>
              <a:rPr lang="es-ES" sz="2800" dirty="0" smtClean="0"/>
              <a:t>TASKS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6500834"/>
            <a:ext cx="8143900" cy="357166"/>
          </a:xfrm>
        </p:spPr>
        <p:txBody>
          <a:bodyPr>
            <a:normAutofit/>
          </a:bodyPr>
          <a:lstStyle/>
          <a:p>
            <a:pPr algn="r"/>
            <a:r>
              <a:rPr lang="en-US" sz="1800" dirty="0" smtClean="0"/>
              <a:t>P. Vazquez, J. </a:t>
            </a:r>
            <a:r>
              <a:rPr lang="en-US" sz="1800" dirty="0" err="1" smtClean="0"/>
              <a:t>Visniakov</a:t>
            </a:r>
            <a:r>
              <a:rPr lang="en-US" sz="1800" dirty="0" smtClean="0"/>
              <a:t>. </a:t>
            </a:r>
            <a:r>
              <a:rPr lang="es-ES" sz="1800" dirty="0" err="1" smtClean="0"/>
              <a:t>Universidade</a:t>
            </a:r>
            <a:r>
              <a:rPr lang="es-ES" sz="1800" dirty="0" smtClean="0"/>
              <a:t> de Santiago de Compostela. 11-05-2010</a:t>
            </a:r>
          </a:p>
          <a:p>
            <a:pPr algn="r"/>
            <a:endParaRPr lang="es-ES" sz="1800" dirty="0"/>
          </a:p>
        </p:txBody>
      </p:sp>
      <p:pic>
        <p:nvPicPr>
          <p:cNvPr id="1026" name="Picture 2" descr="C:\Users\Jevgenij\Desktop\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71438"/>
            <a:ext cx="1124672" cy="443678"/>
          </a:xfrm>
          <a:prstGeom prst="rect">
            <a:avLst/>
          </a:prstGeom>
          <a:noFill/>
        </p:spPr>
      </p:pic>
      <p:cxnSp>
        <p:nvCxnSpPr>
          <p:cNvPr id="6" name="5 Conector recto"/>
          <p:cNvCxnSpPr/>
          <p:nvPr/>
        </p:nvCxnSpPr>
        <p:spPr>
          <a:xfrm>
            <a:off x="1000100" y="571480"/>
            <a:ext cx="8143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000232" y="2285992"/>
            <a:ext cx="5429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400" smtClean="0"/>
              <a:t>Grounding</a:t>
            </a:r>
            <a:r>
              <a:rPr lang="en-GB" sz="2400" smtClean="0"/>
              <a:t> scheme of the Belle II </a:t>
            </a:r>
            <a:r>
              <a:rPr lang="en-GB" sz="2400" smtClean="0"/>
              <a:t>PXD</a:t>
            </a:r>
            <a:endParaRPr lang="en-GB" sz="2400" smtClean="0"/>
          </a:p>
          <a:p>
            <a:pPr marL="342900" indent="-342900">
              <a:buAutoNum type="arabicPeriod"/>
            </a:pPr>
            <a:endParaRPr lang="en-GB" sz="2400" smtClean="0"/>
          </a:p>
          <a:p>
            <a:pPr marL="342900" indent="-342900">
              <a:buAutoNum type="arabicPeriod"/>
            </a:pPr>
            <a:r>
              <a:rPr lang="en-GB" sz="2400" smtClean="0"/>
              <a:t>Build a prototype of the power supply to be used for next testbeam </a:t>
            </a:r>
            <a:r>
              <a:rPr lang="en-GB" sz="2400" smtClean="0"/>
              <a:t>(</a:t>
            </a:r>
            <a:r>
              <a:rPr lang="en-GB" sz="2400" smtClean="0"/>
              <a:t>Nov </a:t>
            </a:r>
            <a:r>
              <a:rPr lang="en-GB" sz="2400" smtClean="0"/>
              <a:t>2010</a:t>
            </a:r>
            <a:r>
              <a:rPr lang="en-GB" sz="2400" smtClean="0"/>
              <a:t>) based on DCDB + </a:t>
            </a:r>
            <a:r>
              <a:rPr lang="en-GB" sz="2400" smtClean="0"/>
              <a:t>SWITCHERB</a:t>
            </a:r>
            <a:r>
              <a:rPr lang="en-GB" sz="2400" smtClean="0"/>
              <a:t>?+ </a:t>
            </a:r>
            <a:r>
              <a:rPr lang="en-GB" sz="2400" smtClean="0"/>
              <a:t>PXD6?</a:t>
            </a:r>
            <a:endParaRPr lang="en-GB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0"/>
            <a:ext cx="5000660" cy="500066"/>
          </a:xfrm>
        </p:spPr>
        <p:txBody>
          <a:bodyPr>
            <a:normAutofit fontScale="90000"/>
          </a:bodyPr>
          <a:lstStyle/>
          <a:p>
            <a:pPr algn="l"/>
            <a:r>
              <a:rPr lang="es-ES" sz="2800" dirty="0" err="1" smtClean="0"/>
              <a:t>Grounding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6500834"/>
            <a:ext cx="8143900" cy="357166"/>
          </a:xfrm>
        </p:spPr>
        <p:txBody>
          <a:bodyPr>
            <a:normAutofit/>
          </a:bodyPr>
          <a:lstStyle/>
          <a:p>
            <a:pPr algn="r"/>
            <a:r>
              <a:rPr lang="en-US" sz="1800" dirty="0" smtClean="0"/>
              <a:t>P. Vazquez, J. </a:t>
            </a:r>
            <a:r>
              <a:rPr lang="en-US" sz="1800" dirty="0" err="1" smtClean="0"/>
              <a:t>Visniakov</a:t>
            </a:r>
            <a:r>
              <a:rPr lang="en-US" sz="1800" dirty="0" smtClean="0"/>
              <a:t>. </a:t>
            </a:r>
            <a:r>
              <a:rPr lang="es-ES" sz="1800" dirty="0" err="1" smtClean="0"/>
              <a:t>Universidade</a:t>
            </a:r>
            <a:r>
              <a:rPr lang="es-ES" sz="1800" dirty="0" smtClean="0"/>
              <a:t> de Santiago de Compostela. 11-05-2010</a:t>
            </a:r>
          </a:p>
          <a:p>
            <a:pPr algn="r"/>
            <a:endParaRPr lang="es-ES" sz="1800" dirty="0"/>
          </a:p>
        </p:txBody>
      </p:sp>
      <p:pic>
        <p:nvPicPr>
          <p:cNvPr id="1026" name="Picture 2" descr="C:\Users\Jevgenij\Desktop\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71438"/>
            <a:ext cx="1124672" cy="443678"/>
          </a:xfrm>
          <a:prstGeom prst="rect">
            <a:avLst/>
          </a:prstGeom>
          <a:noFill/>
        </p:spPr>
      </p:pic>
      <p:cxnSp>
        <p:nvCxnSpPr>
          <p:cNvPr id="6" name="5 Conector recto"/>
          <p:cNvCxnSpPr/>
          <p:nvPr/>
        </p:nvCxnSpPr>
        <p:spPr>
          <a:xfrm>
            <a:off x="1000100" y="571480"/>
            <a:ext cx="8143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000232" y="2285992"/>
            <a:ext cx="67151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sz="2400" smtClean="0"/>
              <a:t>To</a:t>
            </a:r>
            <a:r>
              <a:rPr lang="en-GB" sz="2400" smtClean="0"/>
              <a:t> </a:t>
            </a:r>
            <a:r>
              <a:rPr lang="en-GB" sz="2400" smtClean="0"/>
              <a:t>study:</a:t>
            </a:r>
            <a:endParaRPr lang="en-GB" sz="240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smtClean="0"/>
              <a:t>Common or individual power lines </a:t>
            </a:r>
            <a:r>
              <a:rPr lang="en-GB" sz="2400" smtClean="0"/>
              <a:t>return</a:t>
            </a:r>
            <a:endParaRPr lang="en-GB" sz="240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smtClean="0"/>
              <a:t>Grouping </a:t>
            </a:r>
            <a:r>
              <a:rPr lang="en-GB" sz="2400" smtClean="0"/>
              <a:t>analog</a:t>
            </a:r>
            <a:r>
              <a:rPr lang="en-GB" sz="2400" smtClean="0"/>
              <a:t>, digital voltages independently to which asic they are </a:t>
            </a:r>
            <a:r>
              <a:rPr lang="en-GB" sz="2400" smtClean="0"/>
              <a:t>supplying</a:t>
            </a:r>
            <a:endParaRPr lang="en-GB" sz="240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smtClean="0"/>
              <a:t>Connection between both detector </a:t>
            </a:r>
            <a:r>
              <a:rPr lang="en-GB" sz="2400" smtClean="0"/>
              <a:t>halves</a:t>
            </a:r>
            <a:endParaRPr lang="en-GB" sz="240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smtClean="0"/>
              <a:t>Connection of references inside the </a:t>
            </a:r>
            <a:r>
              <a:rPr lang="en-GB" sz="2400" smtClean="0"/>
              <a:t>module</a:t>
            </a:r>
            <a:r>
              <a:rPr lang="en-GB" sz="2400" smtClean="0"/>
              <a:t>, to the cooling </a:t>
            </a:r>
            <a:r>
              <a:rPr lang="en-GB" sz="2400" smtClean="0"/>
              <a:t>block</a:t>
            </a:r>
            <a:endParaRPr lang="en-GB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0"/>
            <a:ext cx="5000660" cy="500066"/>
          </a:xfrm>
        </p:spPr>
        <p:txBody>
          <a:bodyPr>
            <a:normAutofit fontScale="90000"/>
          </a:bodyPr>
          <a:lstStyle/>
          <a:p>
            <a:pPr algn="l"/>
            <a:r>
              <a:rPr lang="es-ES" sz="2800" dirty="0" err="1" smtClean="0"/>
              <a:t>Power</a:t>
            </a:r>
            <a:r>
              <a:rPr lang="es-ES" sz="2800" dirty="0" smtClean="0"/>
              <a:t> </a:t>
            </a:r>
            <a:r>
              <a:rPr lang="es-ES" sz="2800" dirty="0" err="1" smtClean="0"/>
              <a:t>supply</a:t>
            </a:r>
            <a:r>
              <a:rPr lang="es-ES" sz="2800" dirty="0" smtClean="0"/>
              <a:t> </a:t>
            </a:r>
            <a:r>
              <a:rPr lang="es-ES" sz="2800" dirty="0" err="1" smtClean="0"/>
              <a:t>prototype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6500834"/>
            <a:ext cx="8143900" cy="357166"/>
          </a:xfrm>
        </p:spPr>
        <p:txBody>
          <a:bodyPr>
            <a:normAutofit/>
          </a:bodyPr>
          <a:lstStyle/>
          <a:p>
            <a:pPr algn="r"/>
            <a:r>
              <a:rPr lang="en-US" sz="1800" dirty="0" smtClean="0"/>
              <a:t>P. Vazquez, J. </a:t>
            </a:r>
            <a:r>
              <a:rPr lang="en-US" sz="1800" dirty="0" err="1" smtClean="0"/>
              <a:t>Visniakov</a:t>
            </a:r>
            <a:r>
              <a:rPr lang="en-US" sz="1800" dirty="0" smtClean="0"/>
              <a:t>. </a:t>
            </a:r>
            <a:r>
              <a:rPr lang="es-ES" sz="1800" dirty="0" err="1" smtClean="0"/>
              <a:t>Universidade</a:t>
            </a:r>
            <a:r>
              <a:rPr lang="es-ES" sz="1800" dirty="0" smtClean="0"/>
              <a:t> de Santiago de Compostela. 11-05-2010</a:t>
            </a:r>
          </a:p>
          <a:p>
            <a:pPr algn="r"/>
            <a:endParaRPr lang="es-ES" sz="1800" dirty="0"/>
          </a:p>
        </p:txBody>
      </p:sp>
      <p:pic>
        <p:nvPicPr>
          <p:cNvPr id="1026" name="Picture 2" descr="C:\Users\Jevgenij\Desktop\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71438"/>
            <a:ext cx="1124672" cy="443678"/>
          </a:xfrm>
          <a:prstGeom prst="rect">
            <a:avLst/>
          </a:prstGeom>
          <a:noFill/>
        </p:spPr>
      </p:pic>
      <p:cxnSp>
        <p:nvCxnSpPr>
          <p:cNvPr id="6" name="5 Conector recto"/>
          <p:cNvCxnSpPr/>
          <p:nvPr/>
        </p:nvCxnSpPr>
        <p:spPr>
          <a:xfrm>
            <a:off x="1000100" y="571480"/>
            <a:ext cx="8143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571604" y="1285860"/>
            <a:ext cx="6858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Base idea: all power lines supplied from same place (@20 m) using commercial components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We want to evaluate</a:t>
            </a:r>
            <a:r>
              <a:rPr lang="en-GB" sz="2400" dirty="0" smtClean="0"/>
              <a:t> either we can use one crate/</a:t>
            </a:r>
            <a:r>
              <a:rPr lang="en-GB" sz="2400" dirty="0" err="1" smtClean="0"/>
              <a:t>chasis</a:t>
            </a:r>
            <a:r>
              <a:rPr lang="en-GB" sz="2400" dirty="0" smtClean="0"/>
              <a:t> per half-detector, so one board per half-module or we have to do as the </a:t>
            </a:r>
            <a:r>
              <a:rPr lang="en-GB" sz="2400" dirty="0" smtClean="0"/>
              <a:t>actual PXD5 power supply several boards in one small </a:t>
            </a:r>
            <a:r>
              <a:rPr lang="en-GB" sz="2400" dirty="0" err="1" smtClean="0"/>
              <a:t>chasis</a:t>
            </a: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Control: mixed signal FPGA or simple microcontroller (we are evaluating the smart fusion FPGA family from ACTEL)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We have started with the design of the main blocks: dc-dc, regulation, </a:t>
            </a:r>
            <a:r>
              <a:rPr lang="en-GB" sz="2400" dirty="0" err="1" smtClean="0"/>
              <a:t>Vout</a:t>
            </a:r>
            <a:r>
              <a:rPr lang="en-GB" sz="2400" dirty="0" smtClean="0"/>
              <a:t> </a:t>
            </a:r>
            <a:r>
              <a:rPr lang="en-GB" sz="2400" smtClean="0"/>
              <a:t>software controllable, </a:t>
            </a:r>
            <a:r>
              <a:rPr lang="en-GB" sz="2400" dirty="0" smtClean="0"/>
              <a:t>current monitoring</a:t>
            </a: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290</TotalTime>
  <Words>234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Solsticio</vt:lpstr>
      <vt:lpstr>POWER SUPPLY FOR BELLE II PIXEL DETECTOR</vt:lpstr>
      <vt:lpstr>TASKS</vt:lpstr>
      <vt:lpstr>Grounding</vt:lpstr>
      <vt:lpstr>Power supply prototype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de Santiago</dc:title>
  <dc:creator>Jevgenij</dc:creator>
  <cp:lastModifiedBy>Pablo Vázquez</cp:lastModifiedBy>
  <cp:revision>7</cp:revision>
  <dcterms:created xsi:type="dcterms:W3CDTF">2010-05-10T18:18:52Z</dcterms:created>
  <dcterms:modified xsi:type="dcterms:W3CDTF">2010-05-12T15:24:49Z</dcterms:modified>
</cp:coreProperties>
</file>