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2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5"/>
    <a:srgbClr val="8A0D10"/>
    <a:srgbClr val="0067BC"/>
    <a:srgbClr val="C9E7FF"/>
    <a:srgbClr val="A3D5FF"/>
    <a:srgbClr val="7DC4FF"/>
    <a:srgbClr val="57B3FF"/>
    <a:srgbClr val="2FA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 snapToGrid="0">
      <p:cViewPr>
        <p:scale>
          <a:sx n="100" d="100"/>
          <a:sy n="100" d="100"/>
        </p:scale>
        <p:origin x="-48" y="-58"/>
      </p:cViewPr>
      <p:guideLst>
        <p:guide orient="horz" pos="863"/>
        <p:guide orient="horz"/>
        <p:guide orient="horz" pos="2614"/>
        <p:guide orient="horz" pos="1735"/>
        <p:guide orient="horz" pos="3466"/>
        <p:guide orient="horz" pos="4319"/>
        <p:guide pos="1156"/>
        <p:guide pos="2290"/>
        <p:guide pos="3470"/>
        <p:guide pos="4604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9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8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7"/>
          <p:cNvSpPr/>
          <p:nvPr userDrawn="1"/>
        </p:nvSpPr>
        <p:spPr>
          <a:xfrm>
            <a:off x="0" y="1374775"/>
            <a:ext cx="1835150" cy="1373188"/>
          </a:xfrm>
          <a:prstGeom prst="roundRect">
            <a:avLst/>
          </a:prstGeom>
          <a:solidFill>
            <a:srgbClr val="005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Abgerundetes Rechteck 8"/>
          <p:cNvSpPr/>
          <p:nvPr userDrawn="1"/>
        </p:nvSpPr>
        <p:spPr>
          <a:xfrm>
            <a:off x="7316788" y="1381125"/>
            <a:ext cx="1835150" cy="1366838"/>
          </a:xfrm>
          <a:prstGeom prst="roundRect">
            <a:avLst/>
          </a:prstGeom>
          <a:solidFill>
            <a:srgbClr val="1B7D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Abgerundetes Rechteck 9"/>
          <p:cNvSpPr/>
          <p:nvPr userDrawn="1"/>
        </p:nvSpPr>
        <p:spPr>
          <a:xfrm>
            <a:off x="5491163" y="1374775"/>
            <a:ext cx="1825625" cy="1373188"/>
          </a:xfrm>
          <a:prstGeom prst="roundRect">
            <a:avLst/>
          </a:prstGeom>
          <a:solidFill>
            <a:srgbClr val="8A0D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bgerundetes Rechteck 10"/>
          <p:cNvSpPr/>
          <p:nvPr userDrawn="1"/>
        </p:nvSpPr>
        <p:spPr>
          <a:xfrm>
            <a:off x="3656013" y="1381125"/>
            <a:ext cx="1825625" cy="1366838"/>
          </a:xfrm>
          <a:prstGeom prst="roundRect">
            <a:avLst/>
          </a:prstGeom>
          <a:solidFill>
            <a:srgbClr val="CA67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Abgerundetes Rechteck 11"/>
          <p:cNvSpPr/>
          <p:nvPr userDrawn="1"/>
        </p:nvSpPr>
        <p:spPr>
          <a:xfrm>
            <a:off x="0" y="1588"/>
            <a:ext cx="1835150" cy="1373187"/>
          </a:xfrm>
          <a:prstGeom prst="roundRect">
            <a:avLst/>
          </a:prstGeom>
          <a:solidFill>
            <a:srgbClr val="003D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bgerundetes Rechteck 12"/>
          <p:cNvSpPr/>
          <p:nvPr userDrawn="1"/>
        </p:nvSpPr>
        <p:spPr>
          <a:xfrm>
            <a:off x="0" y="2741613"/>
            <a:ext cx="1835150" cy="1373187"/>
          </a:xfrm>
          <a:prstGeom prst="roundRect">
            <a:avLst/>
          </a:prstGeom>
          <a:solidFill>
            <a:srgbClr val="0067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Abgerundetes Rechteck 13"/>
          <p:cNvSpPr/>
          <p:nvPr userDrawn="1"/>
        </p:nvSpPr>
        <p:spPr>
          <a:xfrm>
            <a:off x="0" y="4106863"/>
            <a:ext cx="1835150" cy="1373187"/>
          </a:xfrm>
          <a:prstGeom prst="roundRect">
            <a:avLst/>
          </a:prstGeom>
          <a:solidFill>
            <a:srgbClr val="007C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Abgerundetes Rechteck 14"/>
          <p:cNvSpPr/>
          <p:nvPr userDrawn="1"/>
        </p:nvSpPr>
        <p:spPr>
          <a:xfrm>
            <a:off x="0" y="5480050"/>
            <a:ext cx="1835150" cy="1373188"/>
          </a:xfrm>
          <a:prstGeom prst="roundRect">
            <a:avLst/>
          </a:prstGeom>
          <a:solidFill>
            <a:srgbClr val="099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feld 15"/>
          <p:cNvSpPr txBox="1"/>
          <p:nvPr userDrawn="1"/>
        </p:nvSpPr>
        <p:spPr>
          <a:xfrm>
            <a:off x="-1500188" y="2071688"/>
            <a:ext cx="12144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Basic Color</a:t>
            </a:r>
            <a:endParaRPr lang="en-US" dirty="0">
              <a:latin typeface="+mn-lt"/>
            </a:endParaRPr>
          </a:p>
        </p:txBody>
      </p:sp>
      <p:cxnSp>
        <p:nvCxnSpPr>
          <p:cNvPr id="11" name="Gerade Verbindung mit Pfeil 17"/>
          <p:cNvCxnSpPr/>
          <p:nvPr userDrawn="1"/>
        </p:nvCxnSpPr>
        <p:spPr>
          <a:xfrm>
            <a:off x="-1500188" y="2000250"/>
            <a:ext cx="12858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Abgerundetes Rechteck 18"/>
          <p:cNvSpPr/>
          <p:nvPr userDrawn="1"/>
        </p:nvSpPr>
        <p:spPr>
          <a:xfrm>
            <a:off x="1825625" y="0"/>
            <a:ext cx="1835150" cy="1373188"/>
          </a:xfrm>
          <a:prstGeom prst="roundRect">
            <a:avLst/>
          </a:prstGeom>
          <a:solidFill>
            <a:srgbClr val="2FA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Abgerundetes Rechteck 19"/>
          <p:cNvSpPr/>
          <p:nvPr userDrawn="1"/>
        </p:nvSpPr>
        <p:spPr>
          <a:xfrm>
            <a:off x="1835150" y="2741613"/>
            <a:ext cx="1835150" cy="1373187"/>
          </a:xfrm>
          <a:prstGeom prst="roundRect">
            <a:avLst/>
          </a:prstGeom>
          <a:solidFill>
            <a:srgbClr val="57B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Abgerundetes Rechteck 20"/>
          <p:cNvSpPr/>
          <p:nvPr userDrawn="1"/>
        </p:nvSpPr>
        <p:spPr>
          <a:xfrm>
            <a:off x="1835150" y="4114800"/>
            <a:ext cx="1835150" cy="1373188"/>
          </a:xfrm>
          <a:prstGeom prst="roundRect">
            <a:avLst/>
          </a:prstGeom>
          <a:solidFill>
            <a:srgbClr val="7DC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Abgerundetes Rechteck 21"/>
          <p:cNvSpPr/>
          <p:nvPr userDrawn="1"/>
        </p:nvSpPr>
        <p:spPr>
          <a:xfrm>
            <a:off x="1825625" y="5484813"/>
            <a:ext cx="1835150" cy="1373187"/>
          </a:xfrm>
          <a:prstGeom prst="roundRect">
            <a:avLst/>
          </a:prstGeom>
          <a:solidFill>
            <a:srgbClr val="A3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bgerundetes Rechteck 22"/>
          <p:cNvSpPr/>
          <p:nvPr userDrawn="1"/>
        </p:nvSpPr>
        <p:spPr>
          <a:xfrm>
            <a:off x="3646488" y="5480050"/>
            <a:ext cx="1835150" cy="1373188"/>
          </a:xfrm>
          <a:prstGeom prst="roundRect">
            <a:avLst/>
          </a:prstGeom>
          <a:solidFill>
            <a:srgbClr val="C9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0507-28EF-4ED0-B88D-EE0505DBB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29C7CC-C6DC-4080-BB6E-BB19C5F6CAD3}" type="datetimeFigureOut">
              <a:rPr lang="de-DE"/>
              <a:pPr>
                <a:defRPr/>
              </a:pPr>
              <a:t>14.04.2010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B793-68DC-4547-86B4-A93A1C04D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145FE6-4A7D-4A22-B01B-39D72947C211}" type="datetimeFigureOut">
              <a:rPr lang="de-DE"/>
              <a:pPr>
                <a:defRPr/>
              </a:pPr>
              <a:t>14.04.2010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0B80-96CB-4E00-BD95-704508216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1FE0F6-13B6-41D8-915A-41709E620020}" type="datetimeFigureOut">
              <a:rPr lang="de-DE"/>
              <a:pPr>
                <a:defRPr/>
              </a:pPr>
              <a:t>14.04.2010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7BF8-E6EB-4E43-9FAF-CDFD09E46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529147-47FE-42B8-834B-CA5B548D0CA6}" type="datetimeFigureOut">
              <a:rPr lang="de-DE"/>
              <a:pPr>
                <a:defRPr/>
              </a:pPr>
              <a:t>14.04.2010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6699-3D4C-4EFB-BDB2-A1730BFDB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A94820-726F-4305-9E57-B2F6640BFBD7}" type="datetimeFigureOut">
              <a:rPr lang="de-DE"/>
              <a:pPr>
                <a:defRPr/>
              </a:pPr>
              <a:t>14.04.2010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10B44-F73A-4486-99DF-D7017DD40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C96994-AAF5-4CF8-8CE4-5629B255A6A2}" type="datetimeFigureOut">
              <a:rPr lang="de-DE"/>
              <a:pPr>
                <a:defRPr/>
              </a:pPr>
              <a:t>14.04.2010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D5E74-5BB1-4E0A-B131-599FD4CB8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EBB71-4E6C-4C8B-87CB-343AE28ED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374775"/>
            <a:ext cx="3660775" cy="274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4114800"/>
            <a:ext cx="3660775" cy="13652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893D-9D49-4E3F-B659-3C87A09FF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374775"/>
            <a:ext cx="3660775" cy="41052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1C897-B941-463C-A513-A74BF617E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AE9C0A-1643-4C87-90CF-C087675F4151}" type="datetimeFigureOut">
              <a:rPr lang="de-DE"/>
              <a:pPr>
                <a:defRPr/>
              </a:pPr>
              <a:t>14.04.2010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9131-3132-4754-95A8-B628AF41B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und Schlag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382714"/>
            <a:ext cx="7308850" cy="136525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1827213" y="2748756"/>
            <a:ext cx="7308850" cy="27320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BDDCF-8611-48D4-85FC-76A9CD0B1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833C31-68C1-4BB3-9938-7A0073165BD0}" type="datetimeFigureOut">
              <a:rPr lang="de-DE"/>
              <a:pPr>
                <a:defRPr/>
              </a:pPr>
              <a:t>14.04.2010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74E12-CE02-478A-87BF-1BB026CD7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D2044E-5105-4789-86A1-16F247C56B49}" type="datetimeFigureOut">
              <a:rPr lang="de-DE"/>
              <a:pPr>
                <a:defRPr/>
              </a:pPr>
              <a:t>14.04.2010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F6AA-522E-4B4E-ADC7-072F866E7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4C35B4-F24D-476E-A023-34CF6FD61F4A}" type="datetimeFigureOut">
              <a:rPr lang="de-DE"/>
              <a:pPr>
                <a:defRPr/>
              </a:pPr>
              <a:t>14.04.2010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1FAE-E1D3-4169-8B66-B3148494D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0" y="1374775"/>
            <a:ext cx="36607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16788" y="6491288"/>
            <a:ext cx="182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801E34-37F3-4713-B5E7-4B15D3981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5" r:id="rId5"/>
    <p:sldLayoutId id="2147483660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42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374775"/>
            <a:ext cx="5481638" cy="274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Reliable Approach to Charge-Pumping Measurements in MOS-Transistors</a:t>
            </a:r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0" y="4114800"/>
            <a:ext cx="5481638" cy="13652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Paper Presentation for the Students Seminar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Andreas Ritter – 7.4.2010</a:t>
            </a:r>
            <a:endParaRPr lang="en-US" dirty="0"/>
          </a:p>
        </p:txBody>
      </p:sp>
      <p:pic>
        <p:nvPicPr>
          <p:cNvPr id="17411" name="Picture 12" descr="hll-logo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4149725"/>
            <a:ext cx="18319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Grafik 12" descr="Untitled-2.png"/>
          <p:cNvPicPr>
            <a:picLocks noChangeAspect="1"/>
          </p:cNvPicPr>
          <p:nvPr/>
        </p:nvPicPr>
        <p:blipFill>
          <a:blip r:embed="rId3"/>
          <a:srcRect t="6340" r="2487" b="7584"/>
          <a:stretch>
            <a:fillRect/>
          </a:stretch>
        </p:blipFill>
        <p:spPr bwMode="auto">
          <a:xfrm>
            <a:off x="5445125" y="4318000"/>
            <a:ext cx="1857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Grafik 10" descr="AmpMeter.png"/>
          <p:cNvPicPr>
            <a:picLocks noChangeAspect="1"/>
          </p:cNvPicPr>
          <p:nvPr/>
        </p:nvPicPr>
        <p:blipFill>
          <a:blip r:embed="rId4"/>
          <a:srcRect l="3526" t="3125" r="3348"/>
          <a:stretch>
            <a:fillRect/>
          </a:stretch>
        </p:blipFill>
        <p:spPr bwMode="auto">
          <a:xfrm>
            <a:off x="7594600" y="1362075"/>
            <a:ext cx="123507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2175" y="2754313"/>
            <a:ext cx="898525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Grafik 14" descr="PulsGenerator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32725" y="2744788"/>
            <a:ext cx="88265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Grafik 15" descr="Transistor.png"/>
          <p:cNvPicPr>
            <a:picLocks noChangeAspect="1"/>
          </p:cNvPicPr>
          <p:nvPr/>
        </p:nvPicPr>
        <p:blipFill>
          <a:blip r:embed="rId7"/>
          <a:srcRect l="86121" t="53125" r="2591" b="29167"/>
          <a:stretch>
            <a:fillRect/>
          </a:stretch>
        </p:blipFill>
        <p:spPr bwMode="auto">
          <a:xfrm>
            <a:off x="6048375" y="1370013"/>
            <a:ext cx="7334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 t="4762"/>
          <a:stretch>
            <a:fillRect/>
          </a:stretch>
        </p:blipFill>
        <p:spPr bwMode="auto">
          <a:xfrm>
            <a:off x="3748088" y="1357313"/>
            <a:ext cx="51816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Inhaltsplatzhalter 2"/>
          <p:cNvSpPr txBox="1">
            <a:spLocks/>
          </p:cNvSpPr>
          <p:nvPr/>
        </p:nvSpPr>
        <p:spPr bwMode="auto">
          <a:xfrm>
            <a:off x="0" y="0"/>
            <a:ext cx="73088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At the Interface between Si and SiO</a:t>
            </a:r>
            <a:r>
              <a:rPr lang="en-US" sz="3200" baseline="-25000">
                <a:latin typeface="Calibri" pitchFamily="34" charset="0"/>
              </a:rPr>
              <a:t>2</a:t>
            </a:r>
            <a:r>
              <a:rPr lang="en-US" sz="3200">
                <a:latin typeface="Calibri" pitchFamily="34" charset="0"/>
              </a:rPr>
              <a:t>…</a:t>
            </a:r>
          </a:p>
        </p:txBody>
      </p:sp>
      <p:sp>
        <p:nvSpPr>
          <p:cNvPr id="43011" name="Textfeld 3"/>
          <p:cNvSpPr txBox="1">
            <a:spLocks noChangeArrowheads="1"/>
          </p:cNvSpPr>
          <p:nvPr/>
        </p:nvSpPr>
        <p:spPr bwMode="auto">
          <a:xfrm>
            <a:off x="0" y="1341438"/>
            <a:ext cx="36607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The most common interface trap is called Pb.</a:t>
            </a:r>
          </a:p>
          <a:p>
            <a:endParaRPr lang="en-US" sz="24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80050" y="5480050"/>
            <a:ext cx="36623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Hot-electron induced </a:t>
            </a:r>
            <a:r>
              <a:rPr 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passivation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of silicon dangling bonds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at the Si(111)/SiO2 interface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E. Cartier and J. H.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Stathis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from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Appl. Phys.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Lett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., Vol. 69, No. 1, 1 July 1996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3013" name="Textfeld 5"/>
          <p:cNvSpPr txBox="1">
            <a:spLocks noChangeArrowheads="1"/>
          </p:cNvSpPr>
          <p:nvPr/>
        </p:nvSpPr>
        <p:spPr bwMode="auto">
          <a:xfrm>
            <a:off x="0" y="2754313"/>
            <a:ext cx="3635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Interface trap is amphoteric = act as Donor or as Acceptor.</a:t>
            </a:r>
          </a:p>
          <a:p>
            <a:endParaRPr lang="en-US" sz="2400">
              <a:latin typeface="Calibri" pitchFamily="34" charset="0"/>
            </a:endParaRPr>
          </a:p>
        </p:txBody>
      </p:sp>
      <p:sp>
        <p:nvSpPr>
          <p:cNvPr id="43014" name="Textfeld 6"/>
          <p:cNvSpPr txBox="1">
            <a:spLocks noChangeArrowheads="1"/>
          </p:cNvSpPr>
          <p:nvPr/>
        </p:nvSpPr>
        <p:spPr bwMode="auto">
          <a:xfrm>
            <a:off x="0" y="4149725"/>
            <a:ext cx="3635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In lower Half Band Gap mostly acceptor type, in the upper half donor-type.</a:t>
            </a:r>
          </a:p>
          <a:p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Charge Pumping – Basic Working Principle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5238" y="2282825"/>
            <a:ext cx="1533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Grafik 3" descr="AmpMeter.png"/>
          <p:cNvPicPr>
            <a:picLocks noChangeAspect="1"/>
          </p:cNvPicPr>
          <p:nvPr/>
        </p:nvPicPr>
        <p:blipFill>
          <a:blip r:embed="rId3"/>
          <a:srcRect l="3526" t="3125" r="3348"/>
          <a:stretch>
            <a:fillRect/>
          </a:stretch>
        </p:blipFill>
        <p:spPr bwMode="auto">
          <a:xfrm>
            <a:off x="5481638" y="2595563"/>
            <a:ext cx="1835150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Grafik 4" descr="Transistor.png"/>
          <p:cNvPicPr>
            <a:picLocks noChangeAspect="1"/>
          </p:cNvPicPr>
          <p:nvPr/>
        </p:nvPicPr>
        <p:blipFill>
          <a:blip r:embed="rId4"/>
          <a:srcRect l="86121" t="53125" r="2591" b="29167"/>
          <a:stretch>
            <a:fillRect/>
          </a:stretch>
        </p:blipFill>
        <p:spPr bwMode="auto">
          <a:xfrm>
            <a:off x="7572375" y="2478088"/>
            <a:ext cx="12858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Inhaltsplatzhalter 4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Font typeface="Arial" charset="0"/>
              <a:buNone/>
            </a:pPr>
            <a:r>
              <a:rPr lang="en-US" smtClean="0"/>
              <a:t>Measurement Setup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5481638" y="1341438"/>
            <a:ext cx="36623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Pulse Generator drives Layer beneath the Gate into Inversion and Accumulation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Current Meter measures the net current I</a:t>
            </a:r>
            <a:r>
              <a:rPr lang="en-US" sz="2400" baseline="-25000">
                <a:latin typeface="Calibri" pitchFamily="34" charset="0"/>
              </a:rPr>
              <a:t>CP</a:t>
            </a:r>
          </a:p>
          <a:p>
            <a:endParaRPr lang="en-US" sz="2400" baseline="-250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V</a:t>
            </a:r>
            <a:r>
              <a:rPr lang="en-US" sz="2400" baseline="-25000">
                <a:latin typeface="Calibri" pitchFamily="34" charset="0"/>
              </a:rPr>
              <a:t>rev</a:t>
            </a:r>
            <a:r>
              <a:rPr lang="en-US" sz="2400">
                <a:latin typeface="Calibri" pitchFamily="34" charset="0"/>
              </a:rPr>
              <a:t> is set at a certain reverse Voltage – no influence on the charge pumping current I</a:t>
            </a:r>
            <a:r>
              <a:rPr lang="en-US" sz="2400" baseline="-25000">
                <a:latin typeface="Calibri" pitchFamily="34" charset="0"/>
              </a:rPr>
              <a:t>CP</a:t>
            </a:r>
            <a:endParaRPr lang="en-US" sz="2400">
              <a:latin typeface="Calibri" pitchFamily="34" charset="0"/>
            </a:endParaRPr>
          </a:p>
        </p:txBody>
      </p:sp>
      <p:pic>
        <p:nvPicPr>
          <p:cNvPr id="45059" name="Inhaltsplatzhalter 8" descr="ChargePumpingBasic2.png"/>
          <p:cNvPicPr>
            <a:picLocks noGrp="1" noChangeAspect="1"/>
          </p:cNvPicPr>
          <p:nvPr>
            <p:ph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1788"/>
            <a:ext cx="5438775" cy="3913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Inhaltsplatzhalter 32"/>
          <p:cNvGraphicFramePr>
            <a:graphicFrameLocks noChangeAspect="1"/>
          </p:cNvGraphicFramePr>
          <p:nvPr>
            <p:ph idx="13"/>
          </p:nvPr>
        </p:nvGraphicFramePr>
        <p:xfrm>
          <a:off x="0" y="2992438"/>
          <a:ext cx="4886325" cy="2508250"/>
        </p:xfrm>
        <a:graphic>
          <a:graphicData uri="http://schemas.openxmlformats.org/presentationml/2006/ole">
            <p:oleObj spid="_x0000_s3074" name="Artwork" r:id="rId3" imgW="8279365" imgH="4248763" progId="Adobe.Illustrator.14">
              <p:link updateAutomatic="1"/>
            </p:oleObj>
          </a:graphicData>
        </a:graphic>
      </p:graphicFrame>
      <p:pic>
        <p:nvPicPr>
          <p:cNvPr id="3076" name="Grafik 15" descr="pulseBasic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500"/>
            <a:ext cx="3214688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17"/>
          <p:cNvCxnSpPr/>
          <p:nvPr/>
        </p:nvCxnSpPr>
        <p:spPr>
          <a:xfrm>
            <a:off x="98425" y="2403475"/>
            <a:ext cx="214313" cy="0"/>
          </a:xfrm>
          <a:prstGeom prst="line">
            <a:avLst/>
          </a:prstGeom>
          <a:ln w="76200">
            <a:solidFill>
              <a:srgbClr val="8A0D1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78" name="Inhaltsplatzhalter 7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Font typeface="Arial" charset="0"/>
              <a:buNone/>
            </a:pPr>
            <a:r>
              <a:rPr lang="en-US" smtClean="0"/>
              <a:t>Working Principle – Strong Inversion</a:t>
            </a:r>
          </a:p>
        </p:txBody>
      </p:sp>
      <p:grpSp>
        <p:nvGrpSpPr>
          <p:cNvPr id="3079" name="Gruppieren 43"/>
          <p:cNvGrpSpPr>
            <a:grpSpLocks/>
          </p:cNvGrpSpPr>
          <p:nvPr/>
        </p:nvGrpSpPr>
        <p:grpSpPr bwMode="auto">
          <a:xfrm>
            <a:off x="1357313" y="3857625"/>
            <a:ext cx="2251075" cy="114300"/>
            <a:chOff x="1483312" y="3743833"/>
            <a:chExt cx="2250578" cy="113796"/>
          </a:xfrm>
        </p:grpSpPr>
        <p:sp>
          <p:nvSpPr>
            <p:cNvPr id="17" name="Ellipse 16"/>
            <p:cNvSpPr/>
            <p:nvPr/>
          </p:nvSpPr>
          <p:spPr>
            <a:xfrm>
              <a:off x="1659678" y="3743833"/>
              <a:ext cx="134191" cy="113796"/>
            </a:xfrm>
            <a:prstGeom prst="ellipse">
              <a:avLst/>
            </a:prstGeom>
            <a:solidFill>
              <a:srgbClr val="8A0D1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Ellipse 19"/>
            <p:cNvSpPr/>
            <p:nvPr/>
          </p:nvSpPr>
          <p:spPr>
            <a:xfrm>
              <a:off x="3599699" y="3743833"/>
              <a:ext cx="134191" cy="113796"/>
            </a:xfrm>
            <a:prstGeom prst="ellipse">
              <a:avLst/>
            </a:prstGeom>
            <a:solidFill>
              <a:srgbClr val="8A0D1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Ellipse 20"/>
            <p:cNvSpPr/>
            <p:nvPr/>
          </p:nvSpPr>
          <p:spPr>
            <a:xfrm>
              <a:off x="2012410" y="3743833"/>
              <a:ext cx="134191" cy="113796"/>
            </a:xfrm>
            <a:prstGeom prst="ellipse">
              <a:avLst/>
            </a:prstGeom>
            <a:solidFill>
              <a:srgbClr val="8A0D1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365142" y="3743833"/>
              <a:ext cx="134191" cy="113796"/>
            </a:xfrm>
            <a:prstGeom prst="ellipse">
              <a:avLst/>
            </a:prstGeom>
            <a:solidFill>
              <a:srgbClr val="8A0D1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Ellipse 22"/>
            <p:cNvSpPr/>
            <p:nvPr/>
          </p:nvSpPr>
          <p:spPr>
            <a:xfrm>
              <a:off x="2717874" y="3743833"/>
              <a:ext cx="134191" cy="113796"/>
            </a:xfrm>
            <a:prstGeom prst="ellipse">
              <a:avLst/>
            </a:prstGeom>
            <a:solidFill>
              <a:srgbClr val="8A0D1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894240" y="3743833"/>
              <a:ext cx="134191" cy="113796"/>
            </a:xfrm>
            <a:prstGeom prst="ellipse">
              <a:avLst/>
            </a:prstGeom>
            <a:solidFill>
              <a:srgbClr val="8A0D1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Ellipse 24"/>
            <p:cNvSpPr/>
            <p:nvPr/>
          </p:nvSpPr>
          <p:spPr>
            <a:xfrm>
              <a:off x="3070606" y="3743833"/>
              <a:ext cx="134191" cy="113796"/>
            </a:xfrm>
            <a:prstGeom prst="ellipse">
              <a:avLst/>
            </a:prstGeom>
            <a:solidFill>
              <a:srgbClr val="8A0D1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Ellipse 25"/>
            <p:cNvSpPr/>
            <p:nvPr/>
          </p:nvSpPr>
          <p:spPr>
            <a:xfrm>
              <a:off x="3246972" y="3743833"/>
              <a:ext cx="134191" cy="113796"/>
            </a:xfrm>
            <a:prstGeom prst="ellipse">
              <a:avLst/>
            </a:prstGeom>
            <a:solidFill>
              <a:srgbClr val="8A0D1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Ellipse 26"/>
            <p:cNvSpPr/>
            <p:nvPr/>
          </p:nvSpPr>
          <p:spPr>
            <a:xfrm>
              <a:off x="3423338" y="3743833"/>
              <a:ext cx="134191" cy="113796"/>
            </a:xfrm>
            <a:prstGeom prst="ellipse">
              <a:avLst/>
            </a:prstGeom>
            <a:solidFill>
              <a:srgbClr val="8A0D1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483312" y="3743833"/>
              <a:ext cx="134191" cy="113796"/>
            </a:xfrm>
            <a:prstGeom prst="ellipse">
              <a:avLst/>
            </a:prstGeom>
            <a:solidFill>
              <a:srgbClr val="8A0D1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Ellipse 28"/>
            <p:cNvSpPr/>
            <p:nvPr/>
          </p:nvSpPr>
          <p:spPr>
            <a:xfrm>
              <a:off x="1836044" y="3743833"/>
              <a:ext cx="134191" cy="113796"/>
            </a:xfrm>
            <a:prstGeom prst="ellipse">
              <a:avLst/>
            </a:prstGeom>
            <a:solidFill>
              <a:srgbClr val="8A0D1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188776" y="3743833"/>
              <a:ext cx="134191" cy="113796"/>
            </a:xfrm>
            <a:prstGeom prst="ellipse">
              <a:avLst/>
            </a:prstGeom>
            <a:solidFill>
              <a:srgbClr val="8A0D1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541508" y="3743833"/>
              <a:ext cx="134191" cy="113796"/>
            </a:xfrm>
            <a:prstGeom prst="ellipse">
              <a:avLst/>
            </a:prstGeom>
            <a:solidFill>
              <a:srgbClr val="8A0D1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4" name="Ellipse 33"/>
          <p:cNvSpPr/>
          <p:nvPr/>
        </p:nvSpPr>
        <p:spPr>
          <a:xfrm>
            <a:off x="1176758" y="3661273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1497395" y="3661279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1813326" y="3658103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2122871" y="3651754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2432433" y="3653342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Ellipse 38"/>
          <p:cNvSpPr/>
          <p:nvPr/>
        </p:nvSpPr>
        <p:spPr>
          <a:xfrm>
            <a:off x="2707071" y="3656517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Ellipse 39"/>
          <p:cNvSpPr/>
          <p:nvPr/>
        </p:nvSpPr>
        <p:spPr>
          <a:xfrm>
            <a:off x="2999171" y="3651754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Ellipse 40"/>
          <p:cNvSpPr/>
          <p:nvPr/>
        </p:nvSpPr>
        <p:spPr>
          <a:xfrm>
            <a:off x="3276983" y="3653341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Ellipse 41"/>
          <p:cNvSpPr/>
          <p:nvPr/>
        </p:nvSpPr>
        <p:spPr>
          <a:xfrm>
            <a:off x="3583370" y="3656516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143500" y="2703513"/>
          <a:ext cx="3143250" cy="2741612"/>
        </p:xfrm>
        <a:graphic>
          <a:graphicData uri="http://schemas.openxmlformats.org/presentationml/2006/ole">
            <p:oleObj spid="_x0000_s3075" name="Artwork" r:id="rId3" imgW="5904762" imgH="5151943" progId="Adobe.Illustrator.14">
              <p:link updateAutomatic="1"/>
            </p:oleObj>
          </a:graphicData>
        </a:graphic>
      </p:graphicFrame>
      <p:sp>
        <p:nvSpPr>
          <p:cNvPr id="43" name="Ellipse 42"/>
          <p:cNvSpPr/>
          <p:nvPr/>
        </p:nvSpPr>
        <p:spPr>
          <a:xfrm>
            <a:off x="5786446" y="4857760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5938846" y="5010160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Ellipse 44"/>
          <p:cNvSpPr/>
          <p:nvPr/>
        </p:nvSpPr>
        <p:spPr>
          <a:xfrm>
            <a:off x="5786446" y="5000636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Ellipse 45"/>
          <p:cNvSpPr/>
          <p:nvPr/>
        </p:nvSpPr>
        <p:spPr>
          <a:xfrm>
            <a:off x="5857884" y="492919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Ellipse 46"/>
          <p:cNvSpPr/>
          <p:nvPr/>
        </p:nvSpPr>
        <p:spPr>
          <a:xfrm>
            <a:off x="5857884" y="5072074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Ellipse 47"/>
          <p:cNvSpPr/>
          <p:nvPr/>
        </p:nvSpPr>
        <p:spPr>
          <a:xfrm>
            <a:off x="5214942" y="3929066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5414542" y="3929066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5347447" y="385762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5643570" y="3929066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5664637" y="3775712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37" name="Textfeld 52"/>
          <p:cNvSpPr txBox="1">
            <a:spLocks noChangeArrowheads="1"/>
          </p:cNvSpPr>
          <p:nvPr/>
        </p:nvSpPr>
        <p:spPr bwMode="auto">
          <a:xfrm>
            <a:off x="3660775" y="1341438"/>
            <a:ext cx="5481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Transistor is in Strong Inversion</a:t>
            </a:r>
          </a:p>
          <a:p>
            <a:r>
              <a:rPr lang="en-US" sz="2400">
                <a:latin typeface="Calibri" pitchFamily="34" charset="0"/>
              </a:rPr>
              <a:t>Most of Interface Traps occupied with holes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Inhaltsplatzhalter 32"/>
          <p:cNvGraphicFramePr>
            <a:graphicFrameLocks noChangeAspect="1"/>
          </p:cNvGraphicFramePr>
          <p:nvPr>
            <p:ph idx="13"/>
          </p:nvPr>
        </p:nvGraphicFramePr>
        <p:xfrm>
          <a:off x="0" y="2992438"/>
          <a:ext cx="4886325" cy="2508250"/>
        </p:xfrm>
        <a:graphic>
          <a:graphicData uri="http://schemas.openxmlformats.org/presentationml/2006/ole">
            <p:oleObj spid="_x0000_s4098" name="Artwork" r:id="rId3" imgW="8279365" imgH="4248763" progId="Adobe.Illustrator.14">
              <p:link updateAutomatic="1"/>
            </p:oleObj>
          </a:graphicData>
        </a:graphic>
      </p:graphicFrame>
      <p:pic>
        <p:nvPicPr>
          <p:cNvPr id="4100" name="Grafik 15" descr="pulseBasic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500"/>
            <a:ext cx="3214688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17"/>
          <p:cNvCxnSpPr/>
          <p:nvPr/>
        </p:nvCxnSpPr>
        <p:spPr>
          <a:xfrm>
            <a:off x="98425" y="2403475"/>
            <a:ext cx="214313" cy="0"/>
          </a:xfrm>
          <a:prstGeom prst="line">
            <a:avLst/>
          </a:prstGeom>
          <a:ln w="76200">
            <a:solidFill>
              <a:srgbClr val="8A0D1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02" name="Inhaltsplatzhalter 7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Font typeface="Arial" charset="0"/>
              <a:buNone/>
            </a:pPr>
            <a:r>
              <a:rPr lang="en-US" smtClean="0"/>
              <a:t>Working Principle</a:t>
            </a:r>
          </a:p>
        </p:txBody>
      </p:sp>
      <p:sp>
        <p:nvSpPr>
          <p:cNvPr id="17" name="Ellipse 16"/>
          <p:cNvSpPr/>
          <p:nvPr/>
        </p:nvSpPr>
        <p:spPr>
          <a:xfrm>
            <a:off x="1533656" y="385762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3473677" y="385762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1886388" y="385762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2239120" y="385762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2591852" y="385762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2768218" y="385762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2944584" y="385762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3120950" y="385762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3297316" y="385762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Ellipse 27"/>
          <p:cNvSpPr/>
          <p:nvPr/>
        </p:nvSpPr>
        <p:spPr>
          <a:xfrm>
            <a:off x="1357290" y="385762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1710022" y="385762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Ellipse 29"/>
          <p:cNvSpPr/>
          <p:nvPr/>
        </p:nvSpPr>
        <p:spPr>
          <a:xfrm>
            <a:off x="2062754" y="385762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2415486" y="385762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1176758" y="3661273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1497395" y="3661279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1813326" y="3658103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2122871" y="3651754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2432433" y="3653342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Ellipse 38"/>
          <p:cNvSpPr/>
          <p:nvPr/>
        </p:nvSpPr>
        <p:spPr>
          <a:xfrm>
            <a:off x="2707071" y="3656517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Ellipse 39"/>
          <p:cNvSpPr/>
          <p:nvPr/>
        </p:nvSpPr>
        <p:spPr>
          <a:xfrm>
            <a:off x="2999171" y="3651754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Ellipse 40"/>
          <p:cNvSpPr/>
          <p:nvPr/>
        </p:nvSpPr>
        <p:spPr>
          <a:xfrm>
            <a:off x="3276983" y="3653341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Ellipse 41"/>
          <p:cNvSpPr/>
          <p:nvPr/>
        </p:nvSpPr>
        <p:spPr>
          <a:xfrm>
            <a:off x="3583370" y="3656516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143500" y="2703513"/>
          <a:ext cx="3143250" cy="2741612"/>
        </p:xfrm>
        <a:graphic>
          <a:graphicData uri="http://schemas.openxmlformats.org/presentationml/2006/ole">
            <p:oleObj spid="_x0000_s4099" name="Artwork" r:id="rId3" imgW="5904762" imgH="5151943" progId="Adobe.Illustrator.14">
              <p:link updateAutomatic="1"/>
            </p:oleObj>
          </a:graphicData>
        </a:graphic>
      </p:graphicFrame>
      <p:sp>
        <p:nvSpPr>
          <p:cNvPr id="43" name="Ellipse 42"/>
          <p:cNvSpPr/>
          <p:nvPr/>
        </p:nvSpPr>
        <p:spPr>
          <a:xfrm>
            <a:off x="5786446" y="4857760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5938846" y="5010160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Ellipse 44"/>
          <p:cNvSpPr/>
          <p:nvPr/>
        </p:nvSpPr>
        <p:spPr>
          <a:xfrm>
            <a:off x="5786446" y="5000636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Ellipse 45"/>
          <p:cNvSpPr/>
          <p:nvPr/>
        </p:nvSpPr>
        <p:spPr>
          <a:xfrm>
            <a:off x="5857884" y="492919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Ellipse 46"/>
          <p:cNvSpPr/>
          <p:nvPr/>
        </p:nvSpPr>
        <p:spPr>
          <a:xfrm>
            <a:off x="5857884" y="5072074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Ellipse 47"/>
          <p:cNvSpPr/>
          <p:nvPr/>
        </p:nvSpPr>
        <p:spPr>
          <a:xfrm>
            <a:off x="5214942" y="3929066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5414542" y="3929066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5347447" y="385762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5643570" y="3929066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5664637" y="3775712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9" name="Textfeld 52"/>
          <p:cNvSpPr txBox="1">
            <a:spLocks noChangeArrowheads="1"/>
          </p:cNvSpPr>
          <p:nvPr/>
        </p:nvSpPr>
        <p:spPr bwMode="auto">
          <a:xfrm>
            <a:off x="3660775" y="1341438"/>
            <a:ext cx="5481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Transistor is in Strong Inversion</a:t>
            </a:r>
          </a:p>
          <a:p>
            <a:r>
              <a:rPr lang="en-US" sz="2400">
                <a:latin typeface="Calibri" pitchFamily="34" charset="0"/>
              </a:rPr>
              <a:t>Most of Interface Traps occupied with holes</a:t>
            </a:r>
          </a:p>
        </p:txBody>
      </p:sp>
      <p:cxnSp>
        <p:nvCxnSpPr>
          <p:cNvPr id="58" name="Gerade Verbindung 57"/>
          <p:cNvCxnSpPr/>
          <p:nvPr/>
        </p:nvCxnSpPr>
        <p:spPr>
          <a:xfrm rot="5400000" flipH="1" flipV="1">
            <a:off x="1238250" y="2314575"/>
            <a:ext cx="161925" cy="66675"/>
          </a:xfrm>
          <a:prstGeom prst="line">
            <a:avLst/>
          </a:prstGeom>
          <a:ln w="76200">
            <a:solidFill>
              <a:srgbClr val="8A0D1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11527 -2.96296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232 L 0.0066 -0.02384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11285 -3.33333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13993 -3.33333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14358 -3.33333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14705 -3.33333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15052 -3.33333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14618 -3.33333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25 -3.33333E-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16597 -3.33333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16232 -3.33333E-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15885 -3.33333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4757 -3.33333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14392 -3.33333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629 0.03148 " pathEditMode="relative" ptsTypes="AA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629 0.03148 " pathEditMode="relative" ptsTypes="AA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629 0.03148 " pathEditMode="relative" ptsTypes="AA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629 0.03148 " pathEditMode="relative" ptsTypes="AA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629 0.03148 " pathEditMode="relative" ptsTypes="AA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5162550" y="3101975"/>
          <a:ext cx="3076575" cy="2684463"/>
        </p:xfrm>
        <a:graphic>
          <a:graphicData uri="http://schemas.openxmlformats.org/presentationml/2006/ole">
            <p:oleObj spid="_x0000_s7173" name="Artwork" r:id="rId3" imgW="5904762" imgH="5151943" progId="Adobe.Illustrator.14">
              <p:link updateAutomatic="1"/>
            </p:oleObj>
          </a:graphicData>
        </a:graphic>
      </p:graphicFrame>
      <p:graphicFrame>
        <p:nvGraphicFramePr>
          <p:cNvPr id="7170" name="Inhaltsplatzhalter 32"/>
          <p:cNvGraphicFramePr>
            <a:graphicFrameLocks noChangeAspect="1"/>
          </p:cNvGraphicFramePr>
          <p:nvPr>
            <p:ph idx="13"/>
          </p:nvPr>
        </p:nvGraphicFramePr>
        <p:xfrm>
          <a:off x="0" y="2992438"/>
          <a:ext cx="4886325" cy="2508250"/>
        </p:xfrm>
        <a:graphic>
          <a:graphicData uri="http://schemas.openxmlformats.org/presentationml/2006/ole">
            <p:oleObj spid="_x0000_s7170" name="Artwork" r:id="rId3" imgW="8279365" imgH="4248763" progId="Adobe.Illustrator.14">
              <p:link updateAutomatic="1"/>
            </p:oleObj>
          </a:graphicData>
        </a:graphic>
      </p:graphicFrame>
      <p:pic>
        <p:nvPicPr>
          <p:cNvPr id="7174" name="Grafik 15" descr="pulseBasic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500"/>
            <a:ext cx="3214688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17"/>
          <p:cNvCxnSpPr/>
          <p:nvPr/>
        </p:nvCxnSpPr>
        <p:spPr>
          <a:xfrm rot="5400000" flipH="1" flipV="1">
            <a:off x="1444625" y="1844675"/>
            <a:ext cx="136525" cy="60325"/>
          </a:xfrm>
          <a:prstGeom prst="line">
            <a:avLst/>
          </a:prstGeom>
          <a:ln w="76200">
            <a:solidFill>
              <a:srgbClr val="8A0D1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76" name="Inhaltsplatzhalter 7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Font typeface="Arial" charset="0"/>
              <a:buNone/>
            </a:pPr>
            <a:r>
              <a:rPr lang="en-US" smtClean="0"/>
              <a:t>Working Principle</a:t>
            </a:r>
          </a:p>
        </p:txBody>
      </p:sp>
      <p:sp>
        <p:nvSpPr>
          <p:cNvPr id="34" name="Ellipse 33"/>
          <p:cNvSpPr/>
          <p:nvPr/>
        </p:nvSpPr>
        <p:spPr>
          <a:xfrm>
            <a:off x="1176758" y="3661273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1497395" y="3661279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1813326" y="3658103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2122871" y="3651754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2432433" y="3653342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Ellipse 38"/>
          <p:cNvSpPr/>
          <p:nvPr/>
        </p:nvSpPr>
        <p:spPr>
          <a:xfrm>
            <a:off x="2707071" y="3656517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Ellipse 39"/>
          <p:cNvSpPr/>
          <p:nvPr/>
        </p:nvSpPr>
        <p:spPr>
          <a:xfrm>
            <a:off x="2999171" y="3651754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Ellipse 40"/>
          <p:cNvSpPr/>
          <p:nvPr/>
        </p:nvSpPr>
        <p:spPr>
          <a:xfrm>
            <a:off x="3276983" y="3653341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Ellipse 41"/>
          <p:cNvSpPr/>
          <p:nvPr/>
        </p:nvSpPr>
        <p:spPr>
          <a:xfrm>
            <a:off x="3583370" y="3656516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04" name="Textfeld 52"/>
          <p:cNvSpPr txBox="1">
            <a:spLocks noChangeArrowheads="1"/>
          </p:cNvSpPr>
          <p:nvPr/>
        </p:nvSpPr>
        <p:spPr bwMode="auto">
          <a:xfrm>
            <a:off x="3660775" y="1341438"/>
            <a:ext cx="54816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Transistor is going from Inversion to Accumulation</a:t>
            </a:r>
          </a:p>
          <a:p>
            <a:r>
              <a:rPr lang="en-US" sz="2400">
                <a:latin typeface="Calibri" pitchFamily="34" charset="0"/>
              </a:rPr>
              <a:t>Emission of holes from Interface Traps too slowly – Traps remain occupied</a:t>
            </a:r>
          </a:p>
        </p:txBody>
      </p:sp>
      <p:sp>
        <p:nvSpPr>
          <p:cNvPr id="48" name="Ellipse 47"/>
          <p:cNvSpPr/>
          <p:nvPr/>
        </p:nvSpPr>
        <p:spPr>
          <a:xfrm>
            <a:off x="5509379" y="4101022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5414542" y="4303079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5347447" y="4231641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5643570" y="4303079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5664637" y="4149725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C 0.01007 0.0419 0.02083 0.08333 0.03385 0.10324 C 0.04687 0.12315 0.03906 0.11759 0.0776 0.11991 C 0.11615 0.12222 0.23316 0.11273 0.2651 0.11713 " pathEditMode="relative" ptsTypes="aa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5.18519E-6 C 0.00139 0.01089 0.00278 0.02176 0.01251 0.02778 C 0.02223 0.0338 0.03855 0.03542 0.05834 0.03612 C 0.07813 0.03681 0.11355 0.03357 0.13126 0.03195 C 0.14896 0.03033 0.15678 0.02825 0.16459 0.02639 " pathEditMode="relative" ptsTypes="aaa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5162550" y="3209925"/>
          <a:ext cx="3095625" cy="2887663"/>
        </p:xfrm>
        <a:graphic>
          <a:graphicData uri="http://schemas.openxmlformats.org/presentationml/2006/ole">
            <p:oleObj spid="_x0000_s8197" name="Artwork" r:id="rId3" imgW="5904762" imgH="5508127" progId="Adobe.Illustrator.14">
              <p:link updateAutomatic="1"/>
            </p:oleObj>
          </a:graphicData>
        </a:graphic>
      </p:graphicFrame>
      <p:graphicFrame>
        <p:nvGraphicFramePr>
          <p:cNvPr id="8194" name="Inhaltsplatzhalter 32"/>
          <p:cNvGraphicFramePr>
            <a:graphicFrameLocks noChangeAspect="1"/>
          </p:cNvGraphicFramePr>
          <p:nvPr>
            <p:ph idx="13"/>
          </p:nvPr>
        </p:nvGraphicFramePr>
        <p:xfrm>
          <a:off x="0" y="2992438"/>
          <a:ext cx="4886325" cy="2508250"/>
        </p:xfrm>
        <a:graphic>
          <a:graphicData uri="http://schemas.openxmlformats.org/presentationml/2006/ole">
            <p:oleObj spid="_x0000_s8194" name="Artwork" r:id="rId3" imgW="8279365" imgH="4248763" progId="Adobe.Illustrator.14">
              <p:link updateAutomatic="1"/>
            </p:oleObj>
          </a:graphicData>
        </a:graphic>
      </p:graphicFrame>
      <p:pic>
        <p:nvPicPr>
          <p:cNvPr id="8198" name="Grafik 15" descr="pulseBasic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500"/>
            <a:ext cx="3214688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17"/>
          <p:cNvCxnSpPr/>
          <p:nvPr/>
        </p:nvCxnSpPr>
        <p:spPr>
          <a:xfrm>
            <a:off x="1673225" y="1724025"/>
            <a:ext cx="541338" cy="0"/>
          </a:xfrm>
          <a:prstGeom prst="line">
            <a:avLst/>
          </a:prstGeom>
          <a:ln w="76200">
            <a:solidFill>
              <a:srgbClr val="8A0D1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00" name="Inhaltsplatzhalter 7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Font typeface="Arial" charset="0"/>
              <a:buNone/>
            </a:pPr>
            <a:r>
              <a:rPr lang="en-US" smtClean="0"/>
              <a:t>Working Principle</a:t>
            </a:r>
          </a:p>
        </p:txBody>
      </p:sp>
      <p:sp>
        <p:nvSpPr>
          <p:cNvPr id="34" name="Ellipse 33"/>
          <p:cNvSpPr/>
          <p:nvPr/>
        </p:nvSpPr>
        <p:spPr>
          <a:xfrm>
            <a:off x="1176758" y="3661273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1497395" y="3661279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1813326" y="3658103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2122871" y="3651754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2432433" y="3653342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Ellipse 38"/>
          <p:cNvSpPr/>
          <p:nvPr/>
        </p:nvSpPr>
        <p:spPr>
          <a:xfrm>
            <a:off x="2707071" y="3656517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Ellipse 40"/>
          <p:cNvSpPr/>
          <p:nvPr/>
        </p:nvSpPr>
        <p:spPr>
          <a:xfrm>
            <a:off x="3276983" y="3653341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Ellipse 41"/>
          <p:cNvSpPr/>
          <p:nvPr/>
        </p:nvSpPr>
        <p:spPr>
          <a:xfrm>
            <a:off x="3583370" y="3656516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25" name="Textfeld 52"/>
          <p:cNvSpPr txBox="1">
            <a:spLocks noChangeArrowheads="1"/>
          </p:cNvSpPr>
          <p:nvPr/>
        </p:nvSpPr>
        <p:spPr bwMode="auto">
          <a:xfrm>
            <a:off x="3660775" y="1341438"/>
            <a:ext cx="5481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Transistor in Accumulation</a:t>
            </a:r>
          </a:p>
          <a:p>
            <a:r>
              <a:rPr lang="en-US" sz="2400">
                <a:latin typeface="Calibri" pitchFamily="34" charset="0"/>
              </a:rPr>
              <a:t>Occupied traps (with holes) are reloaded with electrons</a:t>
            </a:r>
          </a:p>
        </p:txBody>
      </p:sp>
      <p:sp>
        <p:nvSpPr>
          <p:cNvPr id="48" name="Ellipse 47"/>
          <p:cNvSpPr/>
          <p:nvPr/>
        </p:nvSpPr>
        <p:spPr>
          <a:xfrm>
            <a:off x="5509379" y="4441389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5347447" y="4572008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5643570" y="4643446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5664637" y="4490092"/>
            <a:ext cx="134191" cy="113796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2000232" y="5072074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2285984" y="5000636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Ellipse 44"/>
          <p:cNvSpPr/>
          <p:nvPr/>
        </p:nvSpPr>
        <p:spPr>
          <a:xfrm>
            <a:off x="2643174" y="4786322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Ellipse 45"/>
          <p:cNvSpPr/>
          <p:nvPr/>
        </p:nvSpPr>
        <p:spPr>
          <a:xfrm>
            <a:off x="2571736" y="5072074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Ellipse 46"/>
          <p:cNvSpPr/>
          <p:nvPr/>
        </p:nvSpPr>
        <p:spPr>
          <a:xfrm>
            <a:off x="2857488" y="5072074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Ellipse 53"/>
          <p:cNvSpPr/>
          <p:nvPr/>
        </p:nvSpPr>
        <p:spPr>
          <a:xfrm>
            <a:off x="3143240" y="485776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Ellipse 54"/>
          <p:cNvSpPr/>
          <p:nvPr/>
        </p:nvSpPr>
        <p:spPr>
          <a:xfrm>
            <a:off x="3286116" y="5000636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Ellipse 55"/>
          <p:cNvSpPr/>
          <p:nvPr/>
        </p:nvSpPr>
        <p:spPr>
          <a:xfrm>
            <a:off x="2214546" y="4714884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Ellipse 56"/>
          <p:cNvSpPr/>
          <p:nvPr/>
        </p:nvSpPr>
        <p:spPr>
          <a:xfrm>
            <a:off x="2928926" y="4714884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Ellipse 60"/>
          <p:cNvSpPr/>
          <p:nvPr/>
        </p:nvSpPr>
        <p:spPr>
          <a:xfrm>
            <a:off x="6215074" y="3214686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Ellipse 61"/>
          <p:cNvSpPr/>
          <p:nvPr/>
        </p:nvSpPr>
        <p:spPr>
          <a:xfrm>
            <a:off x="5929322" y="3000372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Ellipse 62"/>
          <p:cNvSpPr/>
          <p:nvPr/>
        </p:nvSpPr>
        <p:spPr>
          <a:xfrm>
            <a:off x="6000760" y="3143248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Ellipse 63"/>
          <p:cNvSpPr/>
          <p:nvPr/>
        </p:nvSpPr>
        <p:spPr>
          <a:xfrm>
            <a:off x="5786446" y="3214686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5929322" y="3286124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Ellipse 65"/>
          <p:cNvSpPr/>
          <p:nvPr/>
        </p:nvSpPr>
        <p:spPr>
          <a:xfrm>
            <a:off x="5857884" y="342900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908 -0.2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1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4462 -0.15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08698 -0.194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4948 -0.207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1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02343 -0.16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1701 -0.207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1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0782 -0.156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01441 -0.175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8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3246 -0.197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3437 0.144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5347 0.190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06389 0.189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2153 0.153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6181 0.2067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10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316 0.183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5162550" y="3209925"/>
          <a:ext cx="3095625" cy="2887663"/>
        </p:xfrm>
        <a:graphic>
          <a:graphicData uri="http://schemas.openxmlformats.org/presentationml/2006/ole">
            <p:oleObj spid="_x0000_s9219" name="Artwork" r:id="rId3" imgW="5904762" imgH="5508127" progId="Adobe.Illustrator.14">
              <p:link updateAutomatic="1"/>
            </p:oleObj>
          </a:graphicData>
        </a:graphic>
      </p:graphicFrame>
      <p:graphicFrame>
        <p:nvGraphicFramePr>
          <p:cNvPr id="9218" name="Inhaltsplatzhalter 32"/>
          <p:cNvGraphicFramePr>
            <a:graphicFrameLocks noChangeAspect="1"/>
          </p:cNvGraphicFramePr>
          <p:nvPr>
            <p:ph idx="13"/>
          </p:nvPr>
        </p:nvGraphicFramePr>
        <p:xfrm>
          <a:off x="0" y="2992438"/>
          <a:ext cx="4886325" cy="2508250"/>
        </p:xfrm>
        <a:graphic>
          <a:graphicData uri="http://schemas.openxmlformats.org/presentationml/2006/ole">
            <p:oleObj spid="_x0000_s9218" name="Artwork" r:id="rId3" imgW="8279365" imgH="4248763" progId="Adobe.Illustrator.14">
              <p:link updateAutomatic="1"/>
            </p:oleObj>
          </a:graphicData>
        </a:graphic>
      </p:graphicFrame>
      <p:pic>
        <p:nvPicPr>
          <p:cNvPr id="9220" name="Grafik 15" descr="pulseBasic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500"/>
            <a:ext cx="3214688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17"/>
          <p:cNvCxnSpPr/>
          <p:nvPr/>
        </p:nvCxnSpPr>
        <p:spPr>
          <a:xfrm rot="16200000" flipH="1">
            <a:off x="2631282" y="1831181"/>
            <a:ext cx="171450" cy="23813"/>
          </a:xfrm>
          <a:prstGeom prst="line">
            <a:avLst/>
          </a:prstGeom>
          <a:ln w="76200">
            <a:solidFill>
              <a:srgbClr val="8A0D1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22" name="Inhaltsplatzhalter 7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Font typeface="Arial" charset="0"/>
              <a:buNone/>
            </a:pPr>
            <a:r>
              <a:rPr lang="en-US" smtClean="0"/>
              <a:t>Working Principle</a:t>
            </a:r>
          </a:p>
        </p:txBody>
      </p:sp>
      <p:sp>
        <p:nvSpPr>
          <p:cNvPr id="9223" name="Textfeld 52"/>
          <p:cNvSpPr txBox="1">
            <a:spLocks noChangeArrowheads="1"/>
          </p:cNvSpPr>
          <p:nvPr/>
        </p:nvSpPr>
        <p:spPr bwMode="auto">
          <a:xfrm>
            <a:off x="3660775" y="1341438"/>
            <a:ext cx="54816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Transistor in Accumulation</a:t>
            </a:r>
          </a:p>
          <a:p>
            <a:r>
              <a:rPr lang="en-US" sz="2400">
                <a:latin typeface="Calibri" pitchFamily="34" charset="0"/>
              </a:rPr>
              <a:t>Traps are now occupied with electrons</a:t>
            </a:r>
          </a:p>
          <a:p>
            <a:r>
              <a:rPr lang="en-US" sz="2400">
                <a:latin typeface="Calibri" pitchFamily="34" charset="0"/>
              </a:rPr>
              <a:t>Emission of electrons is too slowly – Circle starts again…</a:t>
            </a:r>
          </a:p>
        </p:txBody>
      </p:sp>
      <p:sp>
        <p:nvSpPr>
          <p:cNvPr id="24" name="Ellipse 23"/>
          <p:cNvSpPr/>
          <p:nvPr/>
        </p:nvSpPr>
        <p:spPr>
          <a:xfrm>
            <a:off x="1178242" y="3662362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1804972" y="3652848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Ellipse 44"/>
          <p:cNvSpPr/>
          <p:nvPr/>
        </p:nvSpPr>
        <p:spPr>
          <a:xfrm>
            <a:off x="2128837" y="365760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Ellipse 45"/>
          <p:cNvSpPr/>
          <p:nvPr/>
        </p:nvSpPr>
        <p:spPr>
          <a:xfrm>
            <a:off x="2433637" y="3662362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Ellipse 46"/>
          <p:cNvSpPr/>
          <p:nvPr/>
        </p:nvSpPr>
        <p:spPr>
          <a:xfrm>
            <a:off x="3571875" y="365760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Ellipse 53"/>
          <p:cNvSpPr/>
          <p:nvPr/>
        </p:nvSpPr>
        <p:spPr>
          <a:xfrm>
            <a:off x="2995612" y="3652837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Ellipse 54"/>
          <p:cNvSpPr/>
          <p:nvPr/>
        </p:nvSpPr>
        <p:spPr>
          <a:xfrm>
            <a:off x="3276600" y="365760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Ellipse 55"/>
          <p:cNvSpPr/>
          <p:nvPr/>
        </p:nvSpPr>
        <p:spPr>
          <a:xfrm>
            <a:off x="1500187" y="3662362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Ellipse 56"/>
          <p:cNvSpPr/>
          <p:nvPr/>
        </p:nvSpPr>
        <p:spPr>
          <a:xfrm>
            <a:off x="2700326" y="3657609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Ellipse 60"/>
          <p:cNvSpPr/>
          <p:nvPr/>
        </p:nvSpPr>
        <p:spPr>
          <a:xfrm>
            <a:off x="5929322" y="3214686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Ellipse 61"/>
          <p:cNvSpPr/>
          <p:nvPr/>
        </p:nvSpPr>
        <p:spPr>
          <a:xfrm>
            <a:off x="5786446" y="342900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Ellipse 62"/>
          <p:cNvSpPr/>
          <p:nvPr/>
        </p:nvSpPr>
        <p:spPr>
          <a:xfrm>
            <a:off x="5643570" y="4092827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Ellipse 63"/>
          <p:cNvSpPr/>
          <p:nvPr/>
        </p:nvSpPr>
        <p:spPr>
          <a:xfrm>
            <a:off x="5643570" y="4286256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5481638" y="4286256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Ellipse 65"/>
          <p:cNvSpPr/>
          <p:nvPr/>
        </p:nvSpPr>
        <p:spPr>
          <a:xfrm>
            <a:off x="5414542" y="4149725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Ellipse 42"/>
          <p:cNvSpPr/>
          <p:nvPr/>
        </p:nvSpPr>
        <p:spPr>
          <a:xfrm>
            <a:off x="5786446" y="3286124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6072198" y="3214686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Ellipse 57"/>
          <p:cNvSpPr/>
          <p:nvPr/>
        </p:nvSpPr>
        <p:spPr>
          <a:xfrm>
            <a:off x="1437413" y="381527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Ellipse 58"/>
          <p:cNvSpPr/>
          <p:nvPr/>
        </p:nvSpPr>
        <p:spPr>
          <a:xfrm>
            <a:off x="1702754" y="381527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Ellipse 59"/>
          <p:cNvSpPr/>
          <p:nvPr/>
        </p:nvSpPr>
        <p:spPr>
          <a:xfrm>
            <a:off x="1968095" y="381527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Ellipse 66"/>
          <p:cNvSpPr/>
          <p:nvPr/>
        </p:nvSpPr>
        <p:spPr>
          <a:xfrm>
            <a:off x="2233436" y="381527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Ellipse 67"/>
          <p:cNvSpPr/>
          <p:nvPr/>
        </p:nvSpPr>
        <p:spPr>
          <a:xfrm>
            <a:off x="2498777" y="381527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Ellipse 68"/>
          <p:cNvSpPr/>
          <p:nvPr/>
        </p:nvSpPr>
        <p:spPr>
          <a:xfrm>
            <a:off x="2764118" y="381527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Ellipse 69"/>
          <p:cNvSpPr/>
          <p:nvPr/>
        </p:nvSpPr>
        <p:spPr>
          <a:xfrm>
            <a:off x="3029459" y="381527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Ellipse 70"/>
          <p:cNvSpPr/>
          <p:nvPr/>
        </p:nvSpPr>
        <p:spPr>
          <a:xfrm>
            <a:off x="3294801" y="381527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Ellipse 71"/>
          <p:cNvSpPr/>
          <p:nvPr/>
        </p:nvSpPr>
        <p:spPr>
          <a:xfrm>
            <a:off x="1214414" y="3857628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Ellipse 72"/>
          <p:cNvSpPr/>
          <p:nvPr/>
        </p:nvSpPr>
        <p:spPr>
          <a:xfrm>
            <a:off x="3501184" y="3857628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0573 0.0344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004 0.199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-0.02205 0.2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4982 0.174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8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07274 0.1956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9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0417 L -0.06823 0.1905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1719 0.175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8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03976 0.190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9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0342 0.192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9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08351 0.1932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9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7223 0.1949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9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0.00573 -0.00301 0.01163 -0.00578 0.02083 -0.00694 C 0.03003 -0.00833 0.02014 -0.00833 0.05573 -0.00856 C 0.09149 -0.00856 0.16319 -0.00856 0.2349 -0.00856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5 -0.00857 0.01111 -0.01713 0.01996 -0.0213 C 0.02881 -0.02546 0.01927 -0.025 0.05329 -0.0257 C 0.08732 -0.02639 0.15572 -0.02616 0.22413 -0.0257 " pathEditMode="relative" ptsTypes="aaaA">
                                      <p:cBhvr>
                                        <p:cTn id="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5 -0.00857 0.01111 -0.01713 0.01996 -0.0213 C 0.02881 -0.02546 0.01927 -0.025 0.05329 -0.0257 C 0.08732 -0.02639 0.15572 -0.02616 0.22413 -0.0257 " pathEditMode="relative" ptsTypes="aaaA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0.00539 -0.00208 0.01094 -0.00416 0.01962 -0.00509 C 0.0283 -0.00625 0.01893 -0.00602 0.05243 -0.00625 C 0.08594 -0.00625 0.1533 -0.00625 0.22066 -0.00625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5162550" y="3101975"/>
          <a:ext cx="3076575" cy="2684463"/>
        </p:xfrm>
        <a:graphic>
          <a:graphicData uri="http://schemas.openxmlformats.org/presentationml/2006/ole">
            <p:oleObj spid="_x0000_s11268" name="Artwork" r:id="rId3" imgW="5904762" imgH="5151943" progId="Adobe.Illustrator.14">
              <p:link updateAutomatic="1"/>
            </p:oleObj>
          </a:graphicData>
        </a:graphic>
      </p:graphicFrame>
      <p:graphicFrame>
        <p:nvGraphicFramePr>
          <p:cNvPr id="11266" name="Inhaltsplatzhalter 32"/>
          <p:cNvGraphicFramePr>
            <a:graphicFrameLocks noChangeAspect="1"/>
          </p:cNvGraphicFramePr>
          <p:nvPr>
            <p:ph idx="13"/>
          </p:nvPr>
        </p:nvGraphicFramePr>
        <p:xfrm>
          <a:off x="0" y="2992438"/>
          <a:ext cx="4886325" cy="2508250"/>
        </p:xfrm>
        <a:graphic>
          <a:graphicData uri="http://schemas.openxmlformats.org/presentationml/2006/ole">
            <p:oleObj spid="_x0000_s11266" name="Artwork" r:id="rId3" imgW="8279365" imgH="4248763" progId="Adobe.Illustrator.14">
              <p:link updateAutomatic="1"/>
            </p:oleObj>
          </a:graphicData>
        </a:graphic>
      </p:graphicFrame>
      <p:pic>
        <p:nvPicPr>
          <p:cNvPr id="11269" name="Grafik 15" descr="pulseBasic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500"/>
            <a:ext cx="3214688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17"/>
          <p:cNvCxnSpPr/>
          <p:nvPr/>
        </p:nvCxnSpPr>
        <p:spPr>
          <a:xfrm rot="16200000" flipH="1">
            <a:off x="2688432" y="2050256"/>
            <a:ext cx="171450" cy="23813"/>
          </a:xfrm>
          <a:prstGeom prst="line">
            <a:avLst/>
          </a:prstGeom>
          <a:ln w="76200">
            <a:solidFill>
              <a:srgbClr val="8A0D1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71" name="Inhaltsplatzhalter 7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Font typeface="Arial" charset="0"/>
              <a:buNone/>
            </a:pPr>
            <a:r>
              <a:rPr lang="en-US" smtClean="0"/>
              <a:t>Working Principle</a:t>
            </a:r>
          </a:p>
        </p:txBody>
      </p:sp>
      <p:sp>
        <p:nvSpPr>
          <p:cNvPr id="11272" name="Textfeld 52"/>
          <p:cNvSpPr txBox="1">
            <a:spLocks noChangeArrowheads="1"/>
          </p:cNvSpPr>
          <p:nvPr/>
        </p:nvSpPr>
        <p:spPr bwMode="auto">
          <a:xfrm>
            <a:off x="3660775" y="1341438"/>
            <a:ext cx="54816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Transistor in Accumulation</a:t>
            </a:r>
          </a:p>
          <a:p>
            <a:r>
              <a:rPr lang="en-US" sz="2400">
                <a:latin typeface="Calibri" pitchFamily="34" charset="0"/>
              </a:rPr>
              <a:t>Traps are now occupied with electrons</a:t>
            </a:r>
          </a:p>
          <a:p>
            <a:r>
              <a:rPr lang="en-US" sz="2400">
                <a:latin typeface="Calibri" pitchFamily="34" charset="0"/>
              </a:rPr>
              <a:t>Emission of electrons is too slowly – Circle starts again…</a:t>
            </a:r>
          </a:p>
        </p:txBody>
      </p:sp>
      <p:sp>
        <p:nvSpPr>
          <p:cNvPr id="24" name="Ellipse 23"/>
          <p:cNvSpPr/>
          <p:nvPr/>
        </p:nvSpPr>
        <p:spPr>
          <a:xfrm>
            <a:off x="1178242" y="3662362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1804972" y="3652848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Ellipse 44"/>
          <p:cNvSpPr/>
          <p:nvPr/>
        </p:nvSpPr>
        <p:spPr>
          <a:xfrm>
            <a:off x="2128837" y="365760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Ellipse 45"/>
          <p:cNvSpPr/>
          <p:nvPr/>
        </p:nvSpPr>
        <p:spPr>
          <a:xfrm>
            <a:off x="2433637" y="3662362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Ellipse 46"/>
          <p:cNvSpPr/>
          <p:nvPr/>
        </p:nvSpPr>
        <p:spPr>
          <a:xfrm>
            <a:off x="3571875" y="365760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Ellipse 53"/>
          <p:cNvSpPr/>
          <p:nvPr/>
        </p:nvSpPr>
        <p:spPr>
          <a:xfrm>
            <a:off x="2995612" y="3652837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Ellipse 54"/>
          <p:cNvSpPr/>
          <p:nvPr/>
        </p:nvSpPr>
        <p:spPr>
          <a:xfrm>
            <a:off x="3276600" y="365760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Ellipse 55"/>
          <p:cNvSpPr/>
          <p:nvPr/>
        </p:nvSpPr>
        <p:spPr>
          <a:xfrm>
            <a:off x="1500187" y="3662362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Ellipse 56"/>
          <p:cNvSpPr/>
          <p:nvPr/>
        </p:nvSpPr>
        <p:spPr>
          <a:xfrm>
            <a:off x="2700326" y="3657609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Ellipse 62"/>
          <p:cNvSpPr/>
          <p:nvPr/>
        </p:nvSpPr>
        <p:spPr>
          <a:xfrm>
            <a:off x="5441529" y="378619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Ellipse 63"/>
          <p:cNvSpPr/>
          <p:nvPr/>
        </p:nvSpPr>
        <p:spPr>
          <a:xfrm>
            <a:off x="5643570" y="378619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5643570" y="3929066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Ellipse 65"/>
          <p:cNvSpPr/>
          <p:nvPr/>
        </p:nvSpPr>
        <p:spPr>
          <a:xfrm>
            <a:off x="5449467" y="3905250"/>
            <a:ext cx="134191" cy="113796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3 L -0.05539 0.22153 " pathEditMode="relative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67362E-19 C 0.00694 -0.03311 0.01389 -0.06621 0.02604 -0.08195 C 0.03819 -0.09769 0.0368 -0.09213 0.07292 -0.09445 C 0.10903 -0.09676 0.21441 -0.09561 0.24271 -0.09584 " pathEditMode="relative" ptsTypes="aaaA">
                                      <p:cBhvr>
                                        <p:cTn id="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Inhaltsplatzhalter 1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Font typeface="Arial" charset="0"/>
              <a:buNone/>
            </a:pPr>
            <a:r>
              <a:rPr lang="en-US" smtClean="0"/>
              <a:t>Measurement Data - Current</a:t>
            </a:r>
          </a:p>
        </p:txBody>
      </p:sp>
      <p:sp>
        <p:nvSpPr>
          <p:cNvPr id="12295" name="Inhaltsplatzhalter 2"/>
          <p:cNvSpPr>
            <a:spLocks noGrp="1"/>
          </p:cNvSpPr>
          <p:nvPr>
            <p:ph idx="13"/>
          </p:nvPr>
        </p:nvSpPr>
        <p:spPr>
          <a:xfrm>
            <a:off x="0" y="1370013"/>
            <a:ext cx="7308850" cy="1384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Charge in Interface Traps is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835150" y="2033588"/>
          <a:ext cx="2030413" cy="720725"/>
        </p:xfrm>
        <a:graphic>
          <a:graphicData uri="http://schemas.openxmlformats.org/presentationml/2006/ole">
            <p:oleObj spid="_x0000_s12290" name="Formel" r:id="rId3" imgW="1396800" imgH="49500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835150" y="3429000"/>
          <a:ext cx="1785938" cy="360363"/>
        </p:xfrm>
        <a:graphic>
          <a:graphicData uri="http://schemas.openxmlformats.org/presentationml/2006/ole">
            <p:oleObj spid="_x0000_s12291" name="Formel" r:id="rId4" imgW="1193760" imgH="241200" progId="Equation.3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9142413" y="1857375"/>
          <a:ext cx="1000125" cy="720725"/>
        </p:xfrm>
        <a:graphic>
          <a:graphicData uri="http://schemas.openxmlformats.org/presentationml/2006/ole">
            <p:oleObj spid="_x0000_s12292" name="Formel" r:id="rId5" imgW="317160" imgH="228600" progId="Equation.3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835150" y="4714875"/>
          <a:ext cx="3436938" cy="434975"/>
        </p:xfrm>
        <a:graphic>
          <a:graphicData uri="http://schemas.openxmlformats.org/presentationml/2006/ole">
            <p:oleObj spid="_x0000_s12293" name="Formel" r:id="rId6" imgW="1904760" imgH="241200" progId="Equation.3">
              <p:embed/>
            </p:oleObj>
          </a:graphicData>
        </a:graphic>
      </p:graphicFrame>
      <p:sp>
        <p:nvSpPr>
          <p:cNvPr id="12296" name="Inhaltsplatzhalter 2"/>
          <p:cNvSpPr txBox="1">
            <a:spLocks/>
          </p:cNvSpPr>
          <p:nvPr/>
        </p:nvSpPr>
        <p:spPr bwMode="auto">
          <a:xfrm>
            <a:off x="0" y="4149725"/>
            <a:ext cx="73088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and applying a frequency</a:t>
            </a:r>
          </a:p>
        </p:txBody>
      </p:sp>
      <p:sp>
        <p:nvSpPr>
          <p:cNvPr id="12297" name="Inhaltsplatzhalter 2"/>
          <p:cNvSpPr txBox="1">
            <a:spLocks/>
          </p:cNvSpPr>
          <p:nvPr/>
        </p:nvSpPr>
        <p:spPr bwMode="auto">
          <a:xfrm>
            <a:off x="0" y="2754313"/>
            <a:ext cx="730885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Assuming a mean surface trap density</a:t>
            </a:r>
          </a:p>
        </p:txBody>
      </p:sp>
      <p:pic>
        <p:nvPicPr>
          <p:cNvPr id="12298" name="Grafik 9" descr="Psi_S_vs_V_G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88" y="3033713"/>
            <a:ext cx="16891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nhaltsplatzhalter 7" descr="mouseTrap2.png"/>
          <p:cNvPicPr>
            <a:picLocks noGrp="1" noChangeAspect="1"/>
          </p:cNvPicPr>
          <p:nvPr>
            <p:ph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671888" y="1379538"/>
            <a:ext cx="5470525" cy="4100512"/>
          </a:xfrm>
        </p:spPr>
      </p:pic>
      <p:sp>
        <p:nvSpPr>
          <p:cNvPr id="18434" name="Inhaltsplatzhalter 5"/>
          <p:cNvSpPr>
            <a:spLocks noGrp="1"/>
          </p:cNvSpPr>
          <p:nvPr>
            <p:ph idx="1"/>
          </p:nvPr>
        </p:nvSpPr>
        <p:spPr>
          <a:xfrm>
            <a:off x="0" y="1374775"/>
            <a:ext cx="5473700" cy="1365250"/>
          </a:xfrm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n-US" sz="3600" smtClean="0"/>
              <a:t>What is this Paper about?</a:t>
            </a:r>
          </a:p>
        </p:txBody>
      </p:sp>
      <p:sp>
        <p:nvSpPr>
          <p:cNvPr id="18435" name="Textfeld 8"/>
          <p:cNvSpPr txBox="1">
            <a:spLocks noChangeArrowheads="1"/>
          </p:cNvSpPr>
          <p:nvPr/>
        </p:nvSpPr>
        <p:spPr bwMode="auto">
          <a:xfrm>
            <a:off x="0" y="2747963"/>
            <a:ext cx="3660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It’s about Traps…</a:t>
            </a:r>
          </a:p>
          <a:p>
            <a:pPr algn="r"/>
            <a:r>
              <a:rPr lang="en-US" sz="2400">
                <a:latin typeface="Calibri" pitchFamily="34" charset="0"/>
              </a:rPr>
              <a:t>…and how they can be filled</a:t>
            </a:r>
          </a:p>
        </p:txBody>
      </p:sp>
      <p:pic>
        <p:nvPicPr>
          <p:cNvPr id="18436" name="Grafik 6" descr="kl_kaes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4149725"/>
            <a:ext cx="11969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nhaltsplatzhalter 3" descr="ChargePumpingBasic4.png"/>
          <p:cNvPicPr>
            <a:picLocks noGrp="1" noChangeAspect="1"/>
          </p:cNvPicPr>
          <p:nvPr>
            <p:ph idx="13"/>
          </p:nvPr>
        </p:nvPicPr>
        <p:blipFill>
          <a:blip r:embed="rId3"/>
          <a:srcRect l="8286" t="14468" r="7483" b="14932"/>
          <a:stretch>
            <a:fillRect/>
          </a:stretch>
        </p:blipFill>
        <p:spPr>
          <a:xfrm>
            <a:off x="0" y="2746375"/>
            <a:ext cx="3635375" cy="1754188"/>
          </a:xfrm>
        </p:spPr>
      </p:pic>
      <p:sp>
        <p:nvSpPr>
          <p:cNvPr id="13322" name="Inhaltsplatzhalter 1"/>
          <p:cNvSpPr>
            <a:spLocks noGrp="1"/>
          </p:cNvSpPr>
          <p:nvPr>
            <p:ph idx="1"/>
          </p:nvPr>
        </p:nvSpPr>
        <p:spPr>
          <a:xfrm>
            <a:off x="0" y="4763"/>
            <a:ext cx="7308850" cy="1365250"/>
          </a:xfrm>
        </p:spPr>
        <p:txBody>
          <a:bodyPr anchor="b"/>
          <a:lstStyle/>
          <a:p>
            <a:pPr>
              <a:buFont typeface="Arial" charset="0"/>
              <a:buNone/>
            </a:pPr>
            <a:r>
              <a:rPr lang="en-US" smtClean="0"/>
              <a:t>Four Currents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3635375" y="1370013"/>
            <a:ext cx="5508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During One Cycle there exist four currents:</a:t>
            </a: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I</a:t>
            </a:r>
            <a:r>
              <a:rPr lang="en-US" baseline="-25000">
                <a:latin typeface="Calibri" pitchFamily="34" charset="0"/>
              </a:rPr>
              <a:t>CP</a:t>
            </a:r>
            <a:r>
              <a:rPr lang="en-US">
                <a:latin typeface="Calibri" pitchFamily="34" charset="0"/>
              </a:rPr>
              <a:t> due to hole emission</a:t>
            </a:r>
          </a:p>
          <a:p>
            <a:pPr marL="800100" lvl="1" indent="-342900">
              <a:buFont typeface="Calibri" pitchFamily="34" charset="0"/>
              <a:buAutoNum type="arabicPeriod"/>
            </a:pPr>
            <a:endParaRPr lang="en-US">
              <a:latin typeface="Calibri" pitchFamily="34" charset="0"/>
            </a:endParaRP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I</a:t>
            </a:r>
            <a:r>
              <a:rPr lang="en-US" baseline="-25000">
                <a:latin typeface="Calibri" pitchFamily="34" charset="0"/>
              </a:rPr>
              <a:t>CP</a:t>
            </a:r>
            <a:r>
              <a:rPr lang="en-US">
                <a:latin typeface="Calibri" pitchFamily="34" charset="0"/>
              </a:rPr>
              <a:t> from electron neutralizing hole occupied traps</a:t>
            </a:r>
          </a:p>
          <a:p>
            <a:pPr marL="800100" lvl="1" indent="-342900">
              <a:buFont typeface="Calibri" pitchFamily="34" charset="0"/>
              <a:buAutoNum type="arabicPeriod"/>
            </a:pPr>
            <a:endParaRPr lang="en-US">
              <a:latin typeface="Calibri" pitchFamily="34" charset="0"/>
            </a:endParaRP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I</a:t>
            </a:r>
            <a:r>
              <a:rPr lang="en-US" baseline="-25000">
                <a:latin typeface="Calibri" pitchFamily="34" charset="0"/>
              </a:rPr>
              <a:t>CP</a:t>
            </a:r>
            <a:r>
              <a:rPr lang="en-US">
                <a:latin typeface="Calibri" pitchFamily="34" charset="0"/>
              </a:rPr>
              <a:t> from electron emission</a:t>
            </a:r>
          </a:p>
          <a:p>
            <a:pPr marL="800100" lvl="1" indent="-342900">
              <a:buFont typeface="Calibri" pitchFamily="34" charset="0"/>
              <a:buAutoNum type="arabicPeriod"/>
            </a:pPr>
            <a:endParaRPr lang="en-US">
              <a:latin typeface="Calibri" pitchFamily="34" charset="0"/>
            </a:endParaRP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I</a:t>
            </a:r>
            <a:r>
              <a:rPr lang="en-US" baseline="-25000">
                <a:latin typeface="Calibri" pitchFamily="34" charset="0"/>
              </a:rPr>
              <a:t>CP</a:t>
            </a:r>
            <a:r>
              <a:rPr lang="en-US">
                <a:latin typeface="Calibri" pitchFamily="34" charset="0"/>
              </a:rPr>
              <a:t> due to holes neutralizing electrons occupied traps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3635375" y="4149725"/>
            <a:ext cx="55070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Net current flowing out to the bulk: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and through Source and Drain:</a:t>
            </a:r>
          </a:p>
        </p:txBody>
      </p:sp>
      <p:cxnSp>
        <p:nvCxnSpPr>
          <p:cNvPr id="11" name="Gekrümmte Verbindung 10"/>
          <p:cNvCxnSpPr/>
          <p:nvPr/>
        </p:nvCxnSpPr>
        <p:spPr>
          <a:xfrm rot="10800000" flipV="1">
            <a:off x="785813" y="3138488"/>
            <a:ext cx="785812" cy="254000"/>
          </a:xfrm>
          <a:prstGeom prst="curvedConnector3">
            <a:avLst>
              <a:gd name="adj1" fmla="val 546"/>
            </a:avLst>
          </a:prstGeom>
          <a:ln w="28575">
            <a:solidFill>
              <a:srgbClr val="8A0D1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krümmte Verbindung 18"/>
          <p:cNvCxnSpPr/>
          <p:nvPr/>
        </p:nvCxnSpPr>
        <p:spPr>
          <a:xfrm rot="10800000" flipH="1" flipV="1">
            <a:off x="2071688" y="3138488"/>
            <a:ext cx="785812" cy="254000"/>
          </a:xfrm>
          <a:prstGeom prst="curvedConnector3">
            <a:avLst>
              <a:gd name="adj1" fmla="val 546"/>
            </a:avLst>
          </a:prstGeom>
          <a:ln w="28575">
            <a:solidFill>
              <a:srgbClr val="8A0D1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rot="5400000" flipH="1" flipV="1">
            <a:off x="1433513" y="3503613"/>
            <a:ext cx="642937" cy="1587"/>
          </a:xfrm>
          <a:prstGeom prst="straightConnector1">
            <a:avLst/>
          </a:prstGeom>
          <a:ln>
            <a:solidFill>
              <a:srgbClr val="005295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rot="5400000" flipH="1" flipV="1">
            <a:off x="1585913" y="3503613"/>
            <a:ext cx="642937" cy="1587"/>
          </a:xfrm>
          <a:prstGeom prst="straightConnector1">
            <a:avLst/>
          </a:prstGeom>
          <a:ln>
            <a:solidFill>
              <a:srgbClr val="005295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rot="16200000" flipH="1">
            <a:off x="1441450" y="3424238"/>
            <a:ext cx="642937" cy="1588"/>
          </a:xfrm>
          <a:prstGeom prst="straightConnector1">
            <a:avLst/>
          </a:prstGeom>
          <a:ln>
            <a:solidFill>
              <a:srgbClr val="005295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rot="16200000" flipH="1">
            <a:off x="1593850" y="3424238"/>
            <a:ext cx="642937" cy="1588"/>
          </a:xfrm>
          <a:prstGeom prst="straightConnector1">
            <a:avLst/>
          </a:prstGeom>
          <a:ln>
            <a:solidFill>
              <a:srgbClr val="005295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Gekrümmte Verbindung 28"/>
          <p:cNvCxnSpPr/>
          <p:nvPr/>
        </p:nvCxnSpPr>
        <p:spPr>
          <a:xfrm rot="10800000">
            <a:off x="2071688" y="3067050"/>
            <a:ext cx="785812" cy="363538"/>
          </a:xfrm>
          <a:prstGeom prst="curvedConnector3">
            <a:avLst>
              <a:gd name="adj1" fmla="val 99454"/>
            </a:avLst>
          </a:prstGeom>
          <a:ln w="28575">
            <a:solidFill>
              <a:srgbClr val="8A0D1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krümmte Verbindung 30"/>
          <p:cNvCxnSpPr/>
          <p:nvPr/>
        </p:nvCxnSpPr>
        <p:spPr>
          <a:xfrm rot="10800000" flipH="1">
            <a:off x="785813" y="3067050"/>
            <a:ext cx="785812" cy="363538"/>
          </a:xfrm>
          <a:prstGeom prst="curvedConnector3">
            <a:avLst>
              <a:gd name="adj1" fmla="val 99454"/>
            </a:avLst>
          </a:prstGeom>
          <a:ln w="28575">
            <a:solidFill>
              <a:srgbClr val="8A0D1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5508625" y="1928813"/>
          <a:ext cx="2209800" cy="396875"/>
        </p:xfrm>
        <a:graphic>
          <a:graphicData uri="http://schemas.openxmlformats.org/presentationml/2006/ole">
            <p:oleObj spid="_x0000_s13314" name="Formel" r:id="rId4" imgW="1346040" imgH="241200" progId="Equation.3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437188" y="2643188"/>
          <a:ext cx="2311400" cy="395287"/>
        </p:xfrm>
        <a:graphic>
          <a:graphicData uri="http://schemas.openxmlformats.org/presentationml/2006/ole">
            <p:oleObj spid="_x0000_s13315" name="Formel" r:id="rId5" imgW="1409400" imgH="241200" progId="Equation.3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5508625" y="3319463"/>
          <a:ext cx="2209800" cy="395287"/>
        </p:xfrm>
        <a:graphic>
          <a:graphicData uri="http://schemas.openxmlformats.org/presentationml/2006/ole">
            <p:oleObj spid="_x0000_s13316" name="Formel" r:id="rId6" imgW="1346040" imgH="241200" progId="Equation.3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5467350" y="3962400"/>
          <a:ext cx="2312988" cy="395288"/>
        </p:xfrm>
        <a:graphic>
          <a:graphicData uri="http://schemas.openxmlformats.org/presentationml/2006/ole">
            <p:oleObj spid="_x0000_s13317" name="Formel" r:id="rId7" imgW="1409400" imgH="241200" progId="Equation.3">
              <p:embed/>
            </p:oleObj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/>
        </p:nvGraphicFramePr>
        <p:xfrm>
          <a:off x="3635375" y="4786313"/>
          <a:ext cx="3792538" cy="395287"/>
        </p:xfrm>
        <a:graphic>
          <a:graphicData uri="http://schemas.openxmlformats.org/presentationml/2006/ole">
            <p:oleObj spid="_x0000_s13318" name="Formel" r:id="rId8" imgW="2311200" imgH="241200" progId="Equation.3">
              <p:embed/>
            </p:oleObj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3635375" y="5643563"/>
          <a:ext cx="3856038" cy="395287"/>
        </p:xfrm>
        <a:graphic>
          <a:graphicData uri="http://schemas.openxmlformats.org/presentationml/2006/ole">
            <p:oleObj spid="_x0000_s13319" name="Formel" r:id="rId9" imgW="2349360" imgH="241200" progId="Equation.3">
              <p:embed/>
            </p:oleObj>
          </a:graphicData>
        </a:graphic>
      </p:graphicFrame>
      <p:graphicFrame>
        <p:nvGraphicFramePr>
          <p:cNvPr id="38" name="Object 8"/>
          <p:cNvGraphicFramePr>
            <a:graphicFrameLocks noChangeAspect="1"/>
          </p:cNvGraphicFramePr>
          <p:nvPr/>
        </p:nvGraphicFramePr>
        <p:xfrm>
          <a:off x="8072438" y="5078413"/>
          <a:ext cx="395287" cy="395287"/>
        </p:xfrm>
        <a:graphic>
          <a:graphicData uri="http://schemas.openxmlformats.org/presentationml/2006/ole">
            <p:oleObj spid="_x0000_s13320" name="Formel" r:id="rId10" imgW="228600" imgH="228600" progId="Equation.3">
              <p:embed/>
            </p:oleObj>
          </a:graphicData>
        </a:graphic>
      </p:graphicFrame>
      <p:sp>
        <p:nvSpPr>
          <p:cNvPr id="39" name="Pfeil nach rechts 38"/>
          <p:cNvSpPr/>
          <p:nvPr/>
        </p:nvSpPr>
        <p:spPr>
          <a:xfrm>
            <a:off x="7581900" y="5164138"/>
            <a:ext cx="428625" cy="212725"/>
          </a:xfrm>
          <a:prstGeom prst="rightArrow">
            <a:avLst/>
          </a:prstGeom>
          <a:solidFill>
            <a:srgbClr val="00529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39" grpId="0" animBg="1"/>
      <p:bldP spid="3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Inhaltsplatzhalter 1"/>
          <p:cNvSpPr>
            <a:spLocks noGrp="1"/>
          </p:cNvSpPr>
          <p:nvPr>
            <p:ph idx="1"/>
          </p:nvPr>
        </p:nvSpPr>
        <p:spPr>
          <a:xfrm>
            <a:off x="0" y="1382713"/>
            <a:ext cx="7308850" cy="136525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2466" name="Inhaltsplatzhalter 2"/>
          <p:cNvSpPr>
            <a:spLocks noGrp="1"/>
          </p:cNvSpPr>
          <p:nvPr>
            <p:ph idx="13"/>
          </p:nvPr>
        </p:nvSpPr>
        <p:spPr>
          <a:xfrm>
            <a:off x="1827213" y="2747963"/>
            <a:ext cx="7308850" cy="2732087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Inhaltsplatzhalter 1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Font typeface="Arial" charset="0"/>
              <a:buNone/>
            </a:pPr>
            <a:r>
              <a:rPr lang="en-US" smtClean="0"/>
              <a:t>Four currents…One device</a:t>
            </a:r>
          </a:p>
        </p:txBody>
      </p:sp>
      <p:graphicFrame>
        <p:nvGraphicFramePr>
          <p:cNvPr id="41987" name="Inhaltsplatzhalter 3"/>
          <p:cNvGraphicFramePr>
            <a:graphicFrameLocks noChangeAspect="1"/>
          </p:cNvGraphicFramePr>
          <p:nvPr/>
        </p:nvGraphicFramePr>
        <p:xfrm>
          <a:off x="2943225" y="2276475"/>
          <a:ext cx="3568700" cy="2222500"/>
        </p:xfrm>
        <a:graphic>
          <a:graphicData uri="http://schemas.openxmlformats.org/presentationml/2006/ole">
            <p:oleObj spid="_x0000_s41987" name="Artwork" r:id="rId3" imgW="10400000" imgH="6487633" progId="Adobe.Illustrator.14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Inhaltsplatzhalter 1"/>
          <p:cNvSpPr>
            <a:spLocks noGrp="1"/>
          </p:cNvSpPr>
          <p:nvPr>
            <p:ph idx="1"/>
          </p:nvPr>
        </p:nvSpPr>
        <p:spPr>
          <a:xfrm>
            <a:off x="0" y="0"/>
            <a:ext cx="9142413" cy="1365250"/>
          </a:xfrm>
        </p:spPr>
        <p:txBody>
          <a:bodyPr anchor="b"/>
          <a:lstStyle/>
          <a:p>
            <a:pPr>
              <a:buFont typeface="Arial" charset="0"/>
              <a:buNone/>
            </a:pPr>
            <a:r>
              <a:rPr lang="en-US" smtClean="0"/>
              <a:t>Interface Traps depend on: Density</a:t>
            </a:r>
          </a:p>
        </p:txBody>
      </p:sp>
      <p:pic>
        <p:nvPicPr>
          <p:cNvPr id="7" name="Inhaltsplatzhalter 3" descr="DitHalfFi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3763" y="1397000"/>
            <a:ext cx="16113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5468938" y="1971675"/>
          <a:ext cx="3673475" cy="3530600"/>
        </p:xfrm>
        <a:graphic>
          <a:graphicData uri="http://schemas.openxmlformats.org/presentationml/2006/ole">
            <p:oleObj spid="_x0000_s35841" name="Acrobat Document" r:id="rId4" imgW="7518240" imgH="7237440" progId="AcroExch.Document.7">
              <p:embed/>
            </p:oleObj>
          </a:graphicData>
        </a:graphic>
      </p:graphicFrame>
      <p:pic>
        <p:nvPicPr>
          <p:cNvPr id="2" name="Picture 2" descr="C:\Users\axr.SCLAB\Pictures\Allgemein\silicon111-3_mo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27250"/>
            <a:ext cx="39544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1835150" y="5502275"/>
            <a:ext cx="954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[111]</a:t>
            </a: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7308850" y="5502275"/>
            <a:ext cx="954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[100]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5508625" y="5788025"/>
            <a:ext cx="260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…and Location</a:t>
            </a:r>
          </a:p>
        </p:txBody>
      </p:sp>
      <p:pic>
        <p:nvPicPr>
          <p:cNvPr id="25" name="Inhaltsplatzhalter 6" descr="BandDiagLocation.png"/>
          <p:cNvPicPr>
            <a:picLocks noChangeAspect="1"/>
          </p:cNvPicPr>
          <p:nvPr/>
        </p:nvPicPr>
        <p:blipFill>
          <a:blip r:embed="rId6"/>
          <a:srcRect l="11409"/>
          <a:stretch>
            <a:fillRect/>
          </a:stretch>
        </p:blipFill>
        <p:spPr bwMode="auto">
          <a:xfrm>
            <a:off x="3752850" y="1370013"/>
            <a:ext cx="50133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Inhaltsplatzhalter 1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Font typeface="Arial" charset="0"/>
              <a:buNone/>
            </a:pPr>
            <a:r>
              <a:rPr lang="en-US" smtClean="0"/>
              <a:t>Interface Traps depend on: Speed</a:t>
            </a:r>
          </a:p>
        </p:txBody>
      </p:sp>
      <p:pic>
        <p:nvPicPr>
          <p:cNvPr id="36866" name="Inhaltsplatzhalter 7" descr="mouseTrap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350963"/>
            <a:ext cx="5470525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Inhaltsplatzhalter 13"/>
          <p:cNvSpPr>
            <a:spLocks noGrp="1"/>
          </p:cNvSpPr>
          <p:nvPr>
            <p:ph idx="13"/>
          </p:nvPr>
        </p:nvSpPr>
        <p:spPr>
          <a:xfrm>
            <a:off x="1827213" y="2747963"/>
            <a:ext cx="7308850" cy="2732087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5" name="Inhaltsplatzhalter 12" descr="watch.png"/>
          <p:cNvPicPr>
            <a:picLocks noChangeAspect="1"/>
          </p:cNvPicPr>
          <p:nvPr/>
        </p:nvPicPr>
        <p:blipFill>
          <a:blip r:embed="rId3" cstate="print"/>
          <a:srcRect l="4564" t="1920" r="1753"/>
          <a:stretch>
            <a:fillRect/>
          </a:stretch>
        </p:blipFill>
        <p:spPr>
          <a:xfrm>
            <a:off x="0" y="1541950"/>
            <a:ext cx="1841494" cy="241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ebogener Pfeil 16"/>
          <p:cNvSpPr/>
          <p:nvPr/>
        </p:nvSpPr>
        <p:spPr>
          <a:xfrm rot="2995083" flipH="1">
            <a:off x="5734050" y="4419601"/>
            <a:ext cx="4719637" cy="285591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440589"/>
              <a:gd name="adj5" fmla="val 14986"/>
            </a:avLst>
          </a:prstGeom>
          <a:solidFill>
            <a:srgbClr val="00529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Gebogener Pfeil 17"/>
          <p:cNvSpPr/>
          <p:nvPr/>
        </p:nvSpPr>
        <p:spPr>
          <a:xfrm rot="408550" flipH="1">
            <a:off x="295275" y="3732213"/>
            <a:ext cx="4719638" cy="285591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440589"/>
              <a:gd name="adj5" fmla="val 14986"/>
            </a:avLst>
          </a:prstGeom>
          <a:solidFill>
            <a:srgbClr val="00529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Inhaltsplatzhalter 1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Font typeface="Arial" charset="0"/>
              <a:buNone/>
            </a:pPr>
            <a:r>
              <a:rPr lang="en-US" smtClean="0"/>
              <a:t>Interface Traps depend on: Speed</a:t>
            </a:r>
          </a:p>
        </p:txBody>
      </p:sp>
      <p:pic>
        <p:nvPicPr>
          <p:cNvPr id="15" name="Inhaltsplatzhalter 12" descr="watch.png"/>
          <p:cNvPicPr>
            <a:picLocks noChangeAspect="1"/>
          </p:cNvPicPr>
          <p:nvPr/>
        </p:nvPicPr>
        <p:blipFill>
          <a:blip r:embed="rId2" cstate="print"/>
          <a:srcRect l="4564" t="1920" r="1753"/>
          <a:stretch>
            <a:fillRect/>
          </a:stretch>
        </p:blipFill>
        <p:spPr>
          <a:xfrm>
            <a:off x="0" y="1541950"/>
            <a:ext cx="1841494" cy="241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1" name="Inhaltsplatzhalter 9"/>
          <p:cNvSpPr>
            <a:spLocks noGrp="1"/>
          </p:cNvSpPr>
          <p:nvPr>
            <p:ph idx="13"/>
          </p:nvPr>
        </p:nvSpPr>
        <p:spPr>
          <a:xfrm>
            <a:off x="1827213" y="2747963"/>
            <a:ext cx="7308850" cy="2732087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7892" name="Inhaltsplatzhalter 8" descr="pulseRiseAndFa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0200" y="2747963"/>
            <a:ext cx="522287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Interface Traps – Origin and Generation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9538" y="1341438"/>
            <a:ext cx="1281112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Grafik 5" descr="SiO2CrystalPho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8463" y="2579688"/>
            <a:ext cx="183515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Grafik 6" descr="silicon_tetrahedron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0313" y="2747963"/>
            <a:ext cx="142081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Font typeface="Arial" charset="0"/>
              <a:buNone/>
            </a:pPr>
            <a:r>
              <a:rPr lang="en-US" smtClean="0"/>
              <a:t>At the Interface between Si and SiO</a:t>
            </a:r>
            <a:r>
              <a:rPr lang="en-US" baseline="-25000" smtClean="0"/>
              <a:t>2</a:t>
            </a:r>
            <a:r>
              <a:rPr lang="en-US" smtClean="0"/>
              <a:t>…</a:t>
            </a:r>
            <a:endParaRPr lang="en-US" baseline="-25000" smtClean="0"/>
          </a:p>
        </p:txBody>
      </p:sp>
      <p:pic>
        <p:nvPicPr>
          <p:cNvPr id="5" name="Grafik 4" descr="silicon_tetrahedron2OpenBinding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1522413"/>
            <a:ext cx="3660775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3660775" y="1341438"/>
            <a:ext cx="5475288" cy="41386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Lattice constants of Si and SiO</a:t>
            </a:r>
            <a:r>
              <a:rPr lang="en-US" baseline="-25000" smtClean="0"/>
              <a:t>2</a:t>
            </a:r>
            <a:r>
              <a:rPr lang="en-US" smtClean="0"/>
              <a:t> do not match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	open bindings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	highly electrically active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sp>
        <p:nvSpPr>
          <p:cNvPr id="10" name="Pfeil nach rechts 9"/>
          <p:cNvSpPr/>
          <p:nvPr/>
        </p:nvSpPr>
        <p:spPr>
          <a:xfrm>
            <a:off x="3857625" y="2781300"/>
            <a:ext cx="714375" cy="428625"/>
          </a:xfrm>
          <a:prstGeom prst="rightArrow">
            <a:avLst/>
          </a:prstGeom>
          <a:solidFill>
            <a:srgbClr val="00529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Font typeface="Arial" charset="0"/>
              <a:buNone/>
            </a:pPr>
            <a:r>
              <a:rPr lang="en-US" smtClean="0"/>
              <a:t>At the Interface between Si and SiO</a:t>
            </a:r>
            <a:r>
              <a:rPr lang="en-US" baseline="-25000" smtClean="0"/>
              <a:t>2</a:t>
            </a:r>
            <a:r>
              <a:rPr lang="en-US" smtClean="0"/>
              <a:t>…</a:t>
            </a:r>
          </a:p>
        </p:txBody>
      </p:sp>
      <p:sp>
        <p:nvSpPr>
          <p:cNvPr id="40962" name="Inhaltsplatzhalter 2"/>
          <p:cNvSpPr>
            <a:spLocks noGrp="1"/>
          </p:cNvSpPr>
          <p:nvPr>
            <p:ph idx="13"/>
          </p:nvPr>
        </p:nvSpPr>
        <p:spPr>
          <a:xfrm>
            <a:off x="3660775" y="1341438"/>
            <a:ext cx="5475288" cy="41386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2781300"/>
            <a:ext cx="836612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feld 16"/>
          <p:cNvSpPr txBox="1">
            <a:spLocks noChangeArrowheads="1"/>
          </p:cNvSpPr>
          <p:nvPr/>
        </p:nvSpPr>
        <p:spPr bwMode="auto">
          <a:xfrm>
            <a:off x="10001250" y="857250"/>
            <a:ext cx="2152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H2 diff zum Interface</a:t>
            </a:r>
          </a:p>
          <a:p>
            <a:r>
              <a:rPr lang="en-US">
                <a:latin typeface="Calibri" pitchFamily="34" charset="0"/>
              </a:rPr>
              <a:t> passivation</a:t>
            </a:r>
          </a:p>
        </p:txBody>
      </p:sp>
      <p:sp>
        <p:nvSpPr>
          <p:cNvPr id="40965" name="Textfeld 17"/>
          <p:cNvSpPr txBox="1">
            <a:spLocks noChangeArrowheads="1"/>
          </p:cNvSpPr>
          <p:nvPr/>
        </p:nvSpPr>
        <p:spPr bwMode="auto">
          <a:xfrm>
            <a:off x="9858375" y="2214563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Nicht alle getroffen</a:t>
            </a:r>
          </a:p>
          <a:p>
            <a:r>
              <a:rPr lang="en-US">
                <a:latin typeface="Calibri" pitchFamily="34" charset="0"/>
              </a:rPr>
              <a:t>Paar übrig, liegen 0.2 eV </a:t>
            </a:r>
          </a:p>
          <a:p>
            <a:r>
              <a:rPr lang="en-US">
                <a:latin typeface="Calibri" pitchFamily="34" charset="0"/>
              </a:rPr>
              <a:t>Von der andkante</a:t>
            </a:r>
          </a:p>
        </p:txBody>
      </p:sp>
      <p:pic>
        <p:nvPicPr>
          <p:cNvPr id="40966" name="Grafik 24" descr="silicon_tetrahedron2OpenBinding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522413"/>
            <a:ext cx="3660775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silicon_tetrahedron2PassivationWithHydroge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44600"/>
            <a:ext cx="37973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19" descr="hydroge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8" y="262255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k 20" descr="hydroge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2860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Grafik 21" descr="hydroge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2214563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Grafik 22" descr="hydroge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2463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Grafik 23" descr="hydroge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463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Grafik 25" descr="hydroge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262255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Grafik 26" descr="hydroge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8" y="2928938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5481638" y="2781300"/>
            <a:ext cx="36607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Use Hydrogen (Forming Gas) to get rid of Interface Traps</a:t>
            </a:r>
          </a:p>
          <a:p>
            <a:r>
              <a:rPr lang="en-US" sz="2800">
                <a:latin typeface="Calibri" pitchFamily="34" charset="0"/>
              </a:rPr>
              <a:t>	Passivation</a:t>
            </a:r>
          </a:p>
        </p:txBody>
      </p:sp>
      <p:sp>
        <p:nvSpPr>
          <p:cNvPr id="28" name="Pfeil nach rechts 27"/>
          <p:cNvSpPr/>
          <p:nvPr/>
        </p:nvSpPr>
        <p:spPr>
          <a:xfrm>
            <a:off x="5715000" y="4090988"/>
            <a:ext cx="571500" cy="500062"/>
          </a:xfrm>
          <a:prstGeom prst="rightArrow">
            <a:avLst/>
          </a:prstGeom>
          <a:solidFill>
            <a:srgbClr val="00529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4467 C -0.01892 -0.06713 -0.05729 -0.08217 -0.08038 -0.09352 C -0.10121 -0.1037 -0.12048 -0.11458 -0.14149 -0.12361 C -0.15833 -0.13055 -0.17291 -0.14097 -0.19062 -0.14467 C -0.19652 -0.1493 -0.20086 -0.15347 -0.2085 -0.15463 C -0.21701 -0.15903 -0.22569 -0.16227 -0.23524 -0.16366 C -0.24461 -0.16805 -0.23385 -0.16366 -0.24982 -0.1669 C -0.26892 -0.17083 -0.28715 -0.17917 -0.30642 -0.18241 C -0.31736 -0.18773 -0.33159 -0.18819 -0.3434 -0.18912 C -0.34895 -0.19004 -0.35451 -0.19004 -0.36007 -0.19143 C -0.37031 -0.19375 -0.37014 -0.19583 -0.38003 -0.19583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7 -0.05255 C 0.02917 -0.0713 -0.00746 -0.0838 -0.02968 -0.09329 C -0.04982 -0.10186 -0.06823 -0.11088 -0.08854 -0.11852 C -0.10451 -0.12431 -0.11857 -0.13287 -0.13541 -0.13588 C -0.14132 -0.13982 -0.14531 -0.14329 -0.1526 -0.14422 C -0.16076 -0.14792 -0.16909 -0.1507 -0.17812 -0.15186 C -0.18732 -0.15556 -0.17691 -0.15186 -0.19218 -0.1544 C -0.21041 -0.15787 -0.22812 -0.16482 -0.24652 -0.16737 C -0.25694 -0.17176 -0.27066 -0.17223 -0.28194 -0.17292 C -0.28732 -0.17385 -0.29253 -0.17385 -0.29791 -0.175 C -0.30781 -0.17686 -0.30746 -0.17848 -0.31701 -0.17848 " pathEditMode="relative" rAng="0" ptsTypes="ffffffffff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3843 C 0.03698 0.01181 0.01788 -0.00601 0.00625 -0.01944 C -0.00417 -0.03148 -0.01389 -0.04421 -0.02448 -0.05486 C -0.03281 -0.06319 -0.04011 -0.07546 -0.04896 -0.07986 C -0.05208 -0.08518 -0.05417 -0.09004 -0.05799 -0.09143 C -0.06233 -0.09675 -0.06649 -0.10046 -0.07136 -0.10208 C -0.07604 -0.1074 -0.07066 -0.10208 -0.07865 -0.10601 C -0.0882 -0.11064 -0.0974 -0.12037 -0.10695 -0.1243 C -0.1125 -0.13055 -0.11962 -0.13125 -0.12552 -0.13217 C -0.1283 -0.13333 -0.13108 -0.13333 -0.13386 -0.13495 C -0.13889 -0.13773 -0.13889 -0.14004 -0.14375 -0.14004 " pathEditMode="relative" rAng="0" ptsTypes="ffffffffff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0.02315 C 0.04688 0.00069 0.03195 -0.01435 0.02292 -0.0257 C 0.01493 -0.03588 0.0073 -0.04676 -0.00086 -0.05579 C -0.00746 -0.06273 -0.01319 -0.07315 -0.01996 -0.07685 C -0.02239 -0.08148 -0.02395 -0.08565 -0.02691 -0.08681 C -0.0302 -0.09121 -0.03368 -0.09445 -0.03732 -0.09584 C -0.04097 -0.10023 -0.0368 -0.09584 -0.04305 -0.09908 C -0.05034 -0.10301 -0.05764 -0.11135 -0.0651 -0.11459 C -0.06927 -0.11991 -0.07482 -0.12037 -0.07934 -0.1213 C -0.08159 -0.12222 -0.08368 -0.12222 -0.08593 -0.12361 C -0.08993 -0.12593 -0.08975 -0.12801 -0.09357 -0.12801 " pathEditMode="relative" rAng="0" ptsTypes="ffffffffff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16 0.00208 C -0.04948 -0.02454 -0.08732 -0.04236 -0.11059 -0.05579 C -0.13107 -0.06783 -0.15017 -0.08056 -0.17118 -0.09121 C -0.18767 -0.09954 -0.20208 -0.11181 -0.21961 -0.11621 C -0.22569 -0.12153 -0.22968 -0.12639 -0.23732 -0.12778 C -0.24583 -0.1331 -0.25434 -0.13681 -0.26389 -0.13843 C -0.27326 -0.14375 -0.2625 -0.13843 -0.27829 -0.14236 C -0.29722 -0.14699 -0.31527 -0.15672 -0.33437 -0.16065 C -0.34531 -0.1669 -0.35937 -0.1676 -0.371 -0.16852 C -0.37656 -0.16968 -0.38211 -0.16968 -0.38767 -0.1713 C -0.39774 -0.17408 -0.39757 -0.17639 -0.40729 -0.17639 " pathEditMode="relative" rAng="0" ptsTypes="ffffffffff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16 -0.01389 C -0.04323 -0.03264 -0.06632 -0.04537 -0.08038 -0.05486 C -0.09288 -0.06319 -0.10469 -0.07245 -0.11736 -0.07986 C -0.12761 -0.08565 -0.13646 -0.09444 -0.14705 -0.09745 C -0.1507 -0.10139 -0.1533 -0.10486 -0.15781 -0.10579 C -0.16302 -0.10949 -0.16823 -0.11204 -0.17396 -0.11319 C -0.17969 -0.1169 -0.17309 -0.11319 -0.18281 -0.11597 C -0.19427 -0.11921 -0.20538 -0.12616 -0.21702 -0.12893 C -0.22361 -0.13333 -0.23229 -0.13379 -0.23941 -0.13449 C -0.24271 -0.13542 -0.24618 -0.13542 -0.24948 -0.13657 C -0.25573 -0.13842 -0.25556 -0.14004 -0.26146 -0.14004 " pathEditMode="relative" rAng="0" ptsTypes="ffffffffff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02 0.04189 C -0.1066 0.00578 -0.14983 -0.01829 -0.17587 -0.03635 C -0.19913 -0.05278 -0.22101 -0.06991 -0.24496 -0.0845 C -0.26371 -0.09561 -0.28021 -0.11227 -0.3 -0.11806 C -0.30677 -0.12547 -0.31163 -0.13195 -0.32014 -0.1338 C -0.32986 -0.14098 -0.33941 -0.14607 -0.35017 -0.14838 C -0.36094 -0.15556 -0.34861 -0.14838 -0.36667 -0.15348 C -0.38802 -0.15996 -0.40868 -0.17338 -0.43055 -0.17825 C -0.44288 -0.18681 -0.45868 -0.18774 -0.47205 -0.18889 C -0.4783 -0.19051 -0.48455 -0.19051 -0.4908 -0.19283 C -0.50243 -0.19653 -0.50208 -0.19954 -0.51319 -0.19954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Inhaltsplatzhalter 2"/>
          <p:cNvSpPr txBox="1">
            <a:spLocks/>
          </p:cNvSpPr>
          <p:nvPr/>
        </p:nvSpPr>
        <p:spPr bwMode="auto">
          <a:xfrm>
            <a:off x="0" y="0"/>
            <a:ext cx="73088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At the Interface between Si and SiO</a:t>
            </a:r>
            <a:r>
              <a:rPr lang="en-US" sz="3200" baseline="-25000">
                <a:latin typeface="Calibri" pitchFamily="34" charset="0"/>
              </a:rPr>
              <a:t>2</a:t>
            </a:r>
            <a:r>
              <a:rPr lang="en-US" sz="3200">
                <a:latin typeface="Calibri" pitchFamily="34" charset="0"/>
              </a:rPr>
              <a:t>…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5486400" y="2754313"/>
            <a:ext cx="366077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Ionizing radiation creates/frees protons somewhere in the device.</a:t>
            </a:r>
          </a:p>
          <a:p>
            <a:r>
              <a:rPr lang="en-US" sz="2400">
                <a:latin typeface="Calibri" pitchFamily="34" charset="0"/>
              </a:rPr>
              <a:t>Via diffusion and drift Hydrogen nuclei get to the interface.</a:t>
            </a:r>
          </a:p>
          <a:p>
            <a:r>
              <a:rPr lang="en-US" sz="2400">
                <a:latin typeface="Calibri" pitchFamily="34" charset="0"/>
              </a:rPr>
              <a:t>H</a:t>
            </a:r>
            <a:r>
              <a:rPr lang="en-US" sz="2400" baseline="30000">
                <a:latin typeface="Calibri" pitchFamily="34" charset="0"/>
              </a:rPr>
              <a:t>+</a:t>
            </a:r>
            <a:r>
              <a:rPr lang="en-US" sz="2400">
                <a:latin typeface="Calibri" pitchFamily="34" charset="0"/>
              </a:rPr>
              <a:t> + Si-H </a:t>
            </a:r>
            <a:r>
              <a:rPr lang="en-US" sz="2400">
                <a:latin typeface="Calibri" pitchFamily="34" charset="0"/>
                <a:sym typeface="Wingdings" pitchFamily="2" charset="2"/>
              </a:rPr>
              <a:t> Si</a:t>
            </a:r>
            <a:r>
              <a:rPr lang="en-US" sz="2400" baseline="30000">
                <a:latin typeface="Calibri" pitchFamily="34" charset="0"/>
                <a:sym typeface="Wingdings" pitchFamily="2" charset="2"/>
              </a:rPr>
              <a:t>+</a:t>
            </a:r>
            <a:r>
              <a:rPr lang="en-US" sz="2400">
                <a:latin typeface="Calibri" pitchFamily="34" charset="0"/>
                <a:sym typeface="Wingdings" pitchFamily="2" charset="2"/>
              </a:rPr>
              <a:t> + H</a:t>
            </a:r>
            <a:r>
              <a:rPr lang="en-US" sz="2400" baseline="-25000">
                <a:latin typeface="Calibri" pitchFamily="34" charset="0"/>
                <a:sym typeface="Wingdings" pitchFamily="2" charset="2"/>
              </a:rPr>
              <a:t>2</a:t>
            </a:r>
            <a:endParaRPr lang="en-US" sz="2400" baseline="-25000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64515" name="Grafik 12" descr="hydrog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8577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Grafik 17" descr="silicon_tetrahedron2PassivationWithHydrog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1244600"/>
            <a:ext cx="3797301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hydrog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7148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 descr="hydrog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47863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19" descr="hydrog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43576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Grafik 20" descr="irradiat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342791">
            <a:off x="1963738" y="4037013"/>
            <a:ext cx="18764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Grafik 21" descr="irradiat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342791">
            <a:off x="1798638" y="4733925"/>
            <a:ext cx="18764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Grafik 22" descr="irradiat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342791">
            <a:off x="1177925" y="5162550"/>
            <a:ext cx="18764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91027E-6 C -0.03056 -0.05573 -0.06094 -0.11146 -0.05573 -0.20073 C -0.05052 -0.29 -0.00955 -0.41327 0.0316 -0.5363 " pathEditMode="relative" ptsTypes="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06938E-6 C -0.0191 -0.0643 -0.03802 -0.12836 -0.02153 -0.20398 C -0.00504 -0.27961 0.07864 -0.41305 0.09861 -0.45352 " pathEditMode="relative" ptsTypes="a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3.9408E-6 C -0.01598 -0.06198 -0.03195 -0.12396 -0.00383 -0.20074 C 0.0243 -0.27752 0.09635 -0.3691 0.1684 -0.46045 " pathEditMode="relative" ptsTypes="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416</Words>
  <Application>Microsoft Office PowerPoint</Application>
  <PresentationFormat>On-screen Show (4:3)</PresentationFormat>
  <Paragraphs>83</Paragraphs>
  <Slides>22</Slides>
  <Notes>0</Notes>
  <HiddenSlides>2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12</vt:i4>
      </vt:variant>
      <vt:variant>
        <vt:lpstr>Links</vt:lpstr>
      </vt:variant>
      <vt:variant>
        <vt:i4>13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52" baseType="lpstr">
      <vt:lpstr>Calibri</vt:lpstr>
      <vt:lpstr>Arial</vt:lpstr>
      <vt:lpstr>Wingdings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Acrobat Document</vt:lpstr>
      <vt:lpstr>Formel</vt:lpstr>
      <vt:lpstr>A Reliable Approach to Charge-Pumping Measurements in MOS-Transistors</vt:lpstr>
      <vt:lpstr>Slide 2</vt:lpstr>
      <vt:lpstr>Slide 3</vt:lpstr>
      <vt:lpstr>Slide 4</vt:lpstr>
      <vt:lpstr>Slide 5</vt:lpstr>
      <vt:lpstr>Interface Traps – Origin and Generation</vt:lpstr>
      <vt:lpstr>Slide 7</vt:lpstr>
      <vt:lpstr>Slide 8</vt:lpstr>
      <vt:lpstr>Slide 9</vt:lpstr>
      <vt:lpstr>Slide 10</vt:lpstr>
      <vt:lpstr>Charge Pumping – Basic Working Principle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hll - mpg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axr</dc:creator>
  <cp:lastModifiedBy>Administrator</cp:lastModifiedBy>
  <cp:revision>153</cp:revision>
  <dcterms:created xsi:type="dcterms:W3CDTF">2010-04-07T11:53:24Z</dcterms:created>
  <dcterms:modified xsi:type="dcterms:W3CDTF">2010-04-14T07:54:33Z</dcterms:modified>
</cp:coreProperties>
</file>