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3" r:id="rId3"/>
    <p:sldId id="283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77" autoAdjust="0"/>
    <p:restoredTop sz="93979" autoAdjust="0"/>
  </p:normalViewPr>
  <p:slideViewPr>
    <p:cSldViewPr>
      <p:cViewPr varScale="1">
        <p:scale>
          <a:sx n="69" d="100"/>
          <a:sy n="69" d="100"/>
        </p:scale>
        <p:origin x="50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1556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A12E-3A87-476C-8DF0-B75E8F0B77B6}" type="datetimeFigureOut">
              <a:rPr lang="de-DE" smtClean="0"/>
              <a:t>25.01.2022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5A190-CBC0-44BC-BD71-99BE925256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6099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9654C-FF70-4F51-8806-E4849D5946EC}" type="datetimeFigureOut">
              <a:rPr lang="de-DE" smtClean="0"/>
              <a:t>25.01.2022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36AF1-B9D2-4302-893A-312C154B91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004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D. Kreikemeyer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396EB-C327-409E-8373-66A5A5B0F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03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D. Kreikemeyer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396EB-C327-409E-8373-66A5A5B0F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85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ADMAX Collaboration Meeti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" y="-811"/>
            <a:ext cx="1545684" cy="5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s://www.mpp.mpg.de/fileadmin/user_upload/Intern/Vorlagen_und_Formulare/Corporate_Design/Logos/MPP-Logos/MPP-Logo_vertikal/MPP-vertikal-black.png">
            <a:extLst>
              <a:ext uri="{FF2B5EF4-FFF2-40B4-BE49-F238E27FC236}">
                <a16:creationId xmlns:a16="http://schemas.microsoft.com/office/drawing/2014/main" id="{52264AFF-3646-405B-8365-1240FC6147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125" y="2"/>
            <a:ext cx="1958555" cy="98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 flipV="1">
            <a:off x="11573291" y="6497960"/>
            <a:ext cx="663443" cy="36004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D. </a:t>
            </a:r>
            <a:r>
              <a:rPr lang="de-DE" dirty="0" err="1" smtClean="0"/>
              <a:t>Kreikemeyer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396EB-C327-409E-8373-66A5A5B0F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78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919536" y="1124744"/>
            <a:ext cx="79728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solidFill>
                  <a:schemeClr val="accent6"/>
                </a:solidFill>
                <a:latin typeface="+mj-lt"/>
              </a:rPr>
              <a:t>Project 200</a:t>
            </a:r>
          </a:p>
          <a:p>
            <a:pPr algn="ctr"/>
            <a:r>
              <a:rPr lang="de-DE" sz="4400" dirty="0" smtClean="0">
                <a:solidFill>
                  <a:schemeClr val="accent6"/>
                </a:solidFill>
                <a:latin typeface="+mj-lt"/>
              </a:rPr>
              <a:t>Technical Meeting</a:t>
            </a:r>
          </a:p>
          <a:p>
            <a:pPr algn="ctr"/>
            <a:r>
              <a:rPr lang="de-DE" sz="4400" dirty="0" err="1" smtClean="0">
                <a:solidFill>
                  <a:schemeClr val="accent6"/>
                </a:solidFill>
                <a:latin typeface="+mj-lt"/>
              </a:rPr>
              <a:t>Overview</a:t>
            </a:r>
            <a:endParaRPr lang="de-DE" sz="4400" dirty="0">
              <a:solidFill>
                <a:schemeClr val="accent6"/>
              </a:solidFill>
              <a:latin typeface="+mj-lt"/>
            </a:endParaRPr>
          </a:p>
          <a:p>
            <a:pPr algn="ctr"/>
            <a:endParaRPr lang="de-DE" sz="4400" dirty="0" smtClean="0">
              <a:solidFill>
                <a:schemeClr val="accent6"/>
              </a:solidFill>
              <a:latin typeface="+mj-lt"/>
            </a:endParaRPr>
          </a:p>
          <a:p>
            <a:pPr algn="ctr"/>
            <a:r>
              <a:rPr lang="de-DE" sz="3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Dagmar 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</a:rPr>
              <a:t>Kreikemeyer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Jan 24</a:t>
            </a:r>
            <a:r>
              <a:rPr lang="de-DE" sz="24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</a:rPr>
              <a:t> 2022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999656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4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396EB-C327-409E-8373-66A5A5B0F433}" type="slidenum">
              <a:rPr lang="de-DE" smtClean="0"/>
              <a:t>2</a:t>
            </a:fld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524000" y="365126"/>
            <a:ext cx="91440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 smtClean="0">
                <a:solidFill>
                  <a:schemeClr val="accent6"/>
                </a:solidFill>
              </a:rPr>
              <a:t>Mechanics</a:t>
            </a:r>
            <a:r>
              <a:rPr lang="de-DE" dirty="0" smtClean="0">
                <a:solidFill>
                  <a:schemeClr val="accent6"/>
                </a:solidFill>
              </a:rPr>
              <a:t> Prototype: Project </a:t>
            </a:r>
            <a:r>
              <a:rPr lang="de-DE" dirty="0">
                <a:solidFill>
                  <a:schemeClr val="accent6"/>
                </a:solidFill>
              </a:rPr>
              <a:t>200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" y="1674674"/>
            <a:ext cx="11928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verifiy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feasibility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piezo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motors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200 mm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rail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de-DE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cryogenic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temperatures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vacuum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Study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First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tests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absolute </a:t>
            </a:r>
            <a:r>
              <a:rPr lang="de-DE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interferometer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dirty="0"/>
          </a:p>
          <a:p>
            <a:pPr lvl="1"/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415480" y="2480630"/>
            <a:ext cx="6716490" cy="3756682"/>
            <a:chOff x="179512" y="2708920"/>
            <a:chExt cx="6428458" cy="3650922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343274" y="2708920"/>
              <a:ext cx="6264696" cy="3219817"/>
              <a:chOff x="281693" y="2842222"/>
              <a:chExt cx="7360140" cy="3302539"/>
            </a:xfrm>
          </p:grpSpPr>
          <p:grpSp>
            <p:nvGrpSpPr>
              <p:cNvPr id="20" name="Gruppieren 19"/>
              <p:cNvGrpSpPr/>
              <p:nvPr/>
            </p:nvGrpSpPr>
            <p:grpSpPr>
              <a:xfrm>
                <a:off x="281693" y="3300516"/>
                <a:ext cx="7360140" cy="2844245"/>
                <a:chOff x="188976" y="480060"/>
                <a:chExt cx="11814048" cy="5897880"/>
              </a:xfrm>
            </p:grpSpPr>
            <p:pic>
              <p:nvPicPr>
                <p:cNvPr id="29" name="Grafik 28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8976" y="480060"/>
                  <a:ext cx="11814048" cy="5897880"/>
                </a:xfrm>
                <a:prstGeom prst="rect">
                  <a:avLst/>
                </a:prstGeom>
              </p:spPr>
            </p:pic>
            <p:sp>
              <p:nvSpPr>
                <p:cNvPr id="30" name="Rechteck 29"/>
                <p:cNvSpPr/>
                <p:nvPr/>
              </p:nvSpPr>
              <p:spPr>
                <a:xfrm>
                  <a:off x="9309100" y="3416300"/>
                  <a:ext cx="1968500" cy="1041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1" name="Textfeld 20"/>
              <p:cNvSpPr txBox="1"/>
              <p:nvPr/>
            </p:nvSpPr>
            <p:spPr>
              <a:xfrm>
                <a:off x="2697480" y="3950208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1</a:t>
                </a:r>
              </a:p>
            </p:txBody>
          </p:sp>
          <p:sp>
            <p:nvSpPr>
              <p:cNvPr id="22" name="Textfeld 21"/>
              <p:cNvSpPr txBox="1"/>
              <p:nvPr/>
            </p:nvSpPr>
            <p:spPr>
              <a:xfrm>
                <a:off x="3632579" y="4967621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2</a:t>
                </a: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2849880" y="2895600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3</a:t>
                </a:r>
              </a:p>
            </p:txBody>
          </p:sp>
          <p:cxnSp>
            <p:nvCxnSpPr>
              <p:cNvPr id="24" name="Gerade Verbindung mit Pfeil 23"/>
              <p:cNvCxnSpPr>
                <a:stCxn id="23" idx="3"/>
              </p:cNvCxnSpPr>
              <p:nvPr/>
            </p:nvCxnSpPr>
            <p:spPr>
              <a:xfrm>
                <a:off x="3204319" y="3085010"/>
                <a:ext cx="252112" cy="35568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feld 24"/>
              <p:cNvSpPr txBox="1"/>
              <p:nvPr/>
            </p:nvSpPr>
            <p:spPr>
              <a:xfrm>
                <a:off x="4559126" y="2842222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4</a:t>
                </a:r>
              </a:p>
            </p:txBody>
          </p:sp>
          <p:cxnSp>
            <p:nvCxnSpPr>
              <p:cNvPr id="26" name="Gerade Verbindung mit Pfeil 25"/>
              <p:cNvCxnSpPr>
                <a:stCxn id="25" idx="1"/>
              </p:cNvCxnSpPr>
              <p:nvPr/>
            </p:nvCxnSpPr>
            <p:spPr>
              <a:xfrm flipH="1">
                <a:off x="3961764" y="3031632"/>
                <a:ext cx="597362" cy="52538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/>
              <p:cNvSpPr txBox="1"/>
              <p:nvPr/>
            </p:nvSpPr>
            <p:spPr>
              <a:xfrm>
                <a:off x="1246057" y="3372350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5</a:t>
                </a: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6425865" y="3300516"/>
                <a:ext cx="354439" cy="37882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</a:t>
                </a:r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1292499" y="6021288"/>
              <a:ext cx="4537266" cy="338554"/>
              <a:chOff x="1560785" y="6381328"/>
              <a:chExt cx="4537266" cy="338554"/>
            </a:xfrm>
          </p:grpSpPr>
          <p:cxnSp>
            <p:nvCxnSpPr>
              <p:cNvPr id="18" name="Gerade Verbindung mit Pfeil 17"/>
              <p:cNvCxnSpPr/>
              <p:nvPr/>
            </p:nvCxnSpPr>
            <p:spPr>
              <a:xfrm flipV="1">
                <a:off x="1560785" y="6503511"/>
                <a:ext cx="4537266" cy="2183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feld 18"/>
              <p:cNvSpPr txBox="1"/>
              <p:nvPr/>
            </p:nvSpPr>
            <p:spPr>
              <a:xfrm>
                <a:off x="3485225" y="6381328"/>
                <a:ext cx="870751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600" dirty="0"/>
                  <a:t>530 mm</a:t>
                </a:r>
              </a:p>
            </p:txBody>
          </p:sp>
        </p:grpSp>
        <p:grpSp>
          <p:nvGrpSpPr>
            <p:cNvPr id="15" name="Gruppieren 14"/>
            <p:cNvGrpSpPr/>
            <p:nvPr/>
          </p:nvGrpSpPr>
          <p:grpSpPr>
            <a:xfrm rot="16200000">
              <a:off x="-1018082" y="4423366"/>
              <a:ext cx="2702966" cy="307777"/>
              <a:chOff x="1560787" y="6384188"/>
              <a:chExt cx="4537263" cy="232165"/>
            </a:xfrm>
          </p:grpSpPr>
          <p:cxnSp>
            <p:nvCxnSpPr>
              <p:cNvPr id="16" name="Gerade Verbindung mit Pfeil 15"/>
              <p:cNvCxnSpPr/>
              <p:nvPr/>
            </p:nvCxnSpPr>
            <p:spPr>
              <a:xfrm rot="5400000" flipH="1" flipV="1">
                <a:off x="3827315" y="4236983"/>
                <a:ext cx="4207" cy="453726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feld 16"/>
              <p:cNvSpPr txBox="1"/>
              <p:nvPr/>
            </p:nvSpPr>
            <p:spPr>
              <a:xfrm>
                <a:off x="2976796" y="6384188"/>
                <a:ext cx="1316358" cy="232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de-DE" sz="1400" dirty="0"/>
                  <a:t>300 mm</a:t>
                </a:r>
              </a:p>
            </p:txBody>
          </p:sp>
        </p:grpSp>
      </p:grpSp>
      <p:sp>
        <p:nvSpPr>
          <p:cNvPr id="31" name="Textfeld 30"/>
          <p:cNvSpPr txBox="1"/>
          <p:nvPr/>
        </p:nvSpPr>
        <p:spPr>
          <a:xfrm>
            <a:off x="8131970" y="3972186"/>
            <a:ext cx="287661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1- </a:t>
            </a:r>
            <a:r>
              <a:rPr lang="de-DE" dirty="0" err="1"/>
              <a:t>Cu</a:t>
            </a:r>
            <a:r>
              <a:rPr lang="de-DE" dirty="0"/>
              <a:t> </a:t>
            </a:r>
            <a:r>
              <a:rPr lang="de-DE" dirty="0" err="1"/>
              <a:t>mirror</a:t>
            </a:r>
            <a:r>
              <a:rPr lang="de-DE" dirty="0"/>
              <a:t> (fix </a:t>
            </a:r>
            <a:r>
              <a:rPr lang="de-DE" dirty="0" err="1"/>
              <a:t>position</a:t>
            </a:r>
            <a:r>
              <a:rPr lang="de-DE" dirty="0"/>
              <a:t>)</a:t>
            </a:r>
          </a:p>
          <a:p>
            <a:r>
              <a:rPr lang="de-DE" dirty="0"/>
              <a:t>2- </a:t>
            </a:r>
            <a:r>
              <a:rPr lang="de-DE" dirty="0" err="1"/>
              <a:t>Sapphire</a:t>
            </a:r>
            <a:r>
              <a:rPr lang="de-DE" dirty="0"/>
              <a:t> </a:t>
            </a:r>
            <a:r>
              <a:rPr lang="de-DE" dirty="0" err="1" smtClean="0"/>
              <a:t>disk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/>
              <a:t>adjustable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)</a:t>
            </a:r>
          </a:p>
          <a:p>
            <a:r>
              <a:rPr lang="de-DE" dirty="0"/>
              <a:t>3- P200 </a:t>
            </a:r>
            <a:r>
              <a:rPr lang="de-DE" dirty="0" err="1"/>
              <a:t>backbone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r>
              <a:rPr lang="de-DE" dirty="0"/>
              <a:t>4- (3x)</a:t>
            </a:r>
            <a:r>
              <a:rPr lang="de-DE" dirty="0" err="1"/>
              <a:t>piezo</a:t>
            </a:r>
            <a:r>
              <a:rPr lang="de-DE" dirty="0"/>
              <a:t> </a:t>
            </a:r>
            <a:r>
              <a:rPr lang="de-DE" dirty="0" err="1"/>
              <a:t>motors</a:t>
            </a:r>
            <a:endParaRPr lang="de-DE" dirty="0"/>
          </a:p>
          <a:p>
            <a:r>
              <a:rPr lang="de-DE" dirty="0"/>
              <a:t>5- </a:t>
            </a:r>
            <a:r>
              <a:rPr lang="de-DE" dirty="0" err="1"/>
              <a:t>interferometer</a:t>
            </a:r>
            <a:r>
              <a:rPr lang="de-DE" dirty="0"/>
              <a:t> </a:t>
            </a:r>
            <a:r>
              <a:rPr lang="de-DE" dirty="0" err="1"/>
              <a:t>incoupler</a:t>
            </a:r>
            <a:endParaRPr lang="de-DE" dirty="0"/>
          </a:p>
          <a:p>
            <a:r>
              <a:rPr lang="de-DE" dirty="0"/>
              <a:t>6- </a:t>
            </a:r>
            <a:r>
              <a:rPr lang="de-DE" dirty="0" err="1"/>
              <a:t>interferometer</a:t>
            </a:r>
            <a:r>
              <a:rPr lang="de-DE" dirty="0"/>
              <a:t> </a:t>
            </a:r>
            <a:r>
              <a:rPr lang="de-DE" dirty="0" err="1"/>
              <a:t>outcoupler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8581363" y="2934175"/>
            <a:ext cx="1576714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/>
              <a:t>Weight</a:t>
            </a:r>
            <a:r>
              <a:rPr lang="de-DE" dirty="0"/>
              <a:t> &lt; 20 kg</a:t>
            </a:r>
          </a:p>
        </p:txBody>
      </p:sp>
    </p:spTree>
    <p:extLst>
      <p:ext uri="{BB962C8B-B14F-4D97-AF65-F5344CB8AC3E}">
        <p14:creationId xmlns:p14="http://schemas.microsoft.com/office/powerpoint/2010/main" val="230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Timeline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396EB-C327-409E-8373-66A5A5B0F433}" type="slidenum">
              <a:rPr lang="de-DE" smtClean="0"/>
              <a:t>3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07368" y="1628800"/>
            <a:ext cx="994492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/>
              <a:t>Design </a:t>
            </a:r>
            <a:r>
              <a:rPr lang="de-DE" sz="2200" dirty="0" smtClean="0">
                <a:sym typeface="Wingdings" panose="05000000000000000000" pitchFamily="2" charset="2"/>
              </a:rPr>
              <a:t>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 smtClean="0">
                <a:sym typeface="Wingdings" panose="05000000000000000000" pitchFamily="2" charset="2"/>
              </a:rPr>
              <a:t>Production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the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parts</a:t>
            </a:r>
            <a:r>
              <a:rPr lang="de-DE" sz="2200" dirty="0" smtClean="0">
                <a:sym typeface="Wingdings" panose="05000000000000000000" pitchFamily="2" charset="2"/>
              </a:rPr>
              <a:t>  June </a:t>
            </a:r>
            <a:r>
              <a:rPr lang="de-DE" sz="2200" dirty="0" err="1" smtClean="0">
                <a:sym typeface="Wingdings" panose="05000000000000000000" pitchFamily="2" charset="2"/>
              </a:rPr>
              <a:t>to</a:t>
            </a:r>
            <a:r>
              <a:rPr lang="de-DE" sz="2200" dirty="0" smtClean="0">
                <a:sym typeface="Wingdings" panose="05000000000000000000" pitchFamily="2" charset="2"/>
              </a:rPr>
              <a:t> September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 smtClean="0">
                <a:sym typeface="Wingdings" panose="05000000000000000000" pitchFamily="2" charset="2"/>
              </a:rPr>
              <a:t>Assembly</a:t>
            </a:r>
            <a:r>
              <a:rPr lang="de-DE" sz="2200" dirty="0" smtClean="0">
                <a:sym typeface="Wingdings" panose="05000000000000000000" pitchFamily="2" charset="2"/>
              </a:rPr>
              <a:t> in Hamburg  September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 smtClean="0">
                <a:sym typeface="Wingdings" panose="05000000000000000000" pitchFamily="2" charset="2"/>
              </a:rPr>
              <a:t>Purchase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Attocube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interf</a:t>
            </a:r>
            <a:r>
              <a:rPr lang="de-DE" sz="2200" dirty="0" smtClean="0">
                <a:sym typeface="Wingdings" panose="05000000000000000000" pitchFamily="2" charset="2"/>
              </a:rPr>
              <a:t>. </a:t>
            </a:r>
            <a:r>
              <a:rPr lang="de-DE" sz="2200" dirty="0" err="1" smtClean="0">
                <a:sym typeface="Wingdings" panose="05000000000000000000" pitchFamily="2" charset="2"/>
              </a:rPr>
              <a:t>as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back-up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system</a:t>
            </a:r>
            <a:r>
              <a:rPr lang="de-DE" sz="2200" dirty="0" smtClean="0">
                <a:sym typeface="Wingdings" panose="05000000000000000000" pitchFamily="2" charset="2"/>
              </a:rPr>
              <a:t>  November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 smtClean="0">
                <a:sym typeface="Wingdings" panose="05000000000000000000" pitchFamily="2" charset="2"/>
              </a:rPr>
              <a:t>Modifications</a:t>
            </a:r>
            <a:r>
              <a:rPr lang="de-DE" sz="2200" dirty="0" smtClean="0">
                <a:sym typeface="Wingdings" panose="05000000000000000000" pitchFamily="2" charset="2"/>
              </a:rPr>
              <a:t>  November/</a:t>
            </a:r>
            <a:r>
              <a:rPr lang="de-DE" sz="2200" dirty="0" err="1" smtClean="0">
                <a:sym typeface="Wingdings" panose="05000000000000000000" pitchFamily="2" charset="2"/>
              </a:rPr>
              <a:t>December</a:t>
            </a:r>
            <a:r>
              <a:rPr lang="de-DE" sz="2200" dirty="0" smtClean="0">
                <a:sym typeface="Wingdings" panose="05000000000000000000" pitchFamily="2" charset="2"/>
              </a:rPr>
              <a:t>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First </a:t>
            </a:r>
            <a:r>
              <a:rPr lang="de-DE" sz="2200" dirty="0" err="1" smtClean="0">
                <a:sym typeface="Wingdings" panose="05000000000000000000" pitchFamily="2" charset="2"/>
              </a:rPr>
              <a:t>tests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the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motors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inside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the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setup</a:t>
            </a:r>
            <a:r>
              <a:rPr lang="de-DE" sz="2200" dirty="0" smtClean="0">
                <a:sym typeface="Wingdings" panose="05000000000000000000" pitchFamily="2" charset="2"/>
              </a:rPr>
              <a:t>  </a:t>
            </a:r>
            <a:r>
              <a:rPr lang="de-DE" sz="2200" dirty="0" err="1" smtClean="0">
                <a:sym typeface="Wingdings" panose="05000000000000000000" pitchFamily="2" charset="2"/>
              </a:rPr>
              <a:t>January</a:t>
            </a:r>
            <a:r>
              <a:rPr lang="de-DE" sz="2200" dirty="0" smtClean="0">
                <a:sym typeface="Wingdings" panose="05000000000000000000" pitchFamily="2" charset="2"/>
              </a:rPr>
              <a:t>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Installation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Attocube</a:t>
            </a:r>
            <a:r>
              <a:rPr lang="de-DE" sz="2200" dirty="0" smtClean="0">
                <a:sym typeface="Wingdings" panose="05000000000000000000" pitchFamily="2" charset="2"/>
              </a:rPr>
              <a:t> Interferometer   </a:t>
            </a:r>
            <a:r>
              <a:rPr lang="de-DE" sz="2200" dirty="0" err="1" smtClean="0">
                <a:sym typeface="Wingdings" panose="05000000000000000000" pitchFamily="2" charset="2"/>
              </a:rPr>
              <a:t>January</a:t>
            </a:r>
            <a:r>
              <a:rPr lang="de-DE" sz="2200" dirty="0" smtClean="0">
                <a:sym typeface="Wingdings" panose="05000000000000000000" pitchFamily="2" charset="2"/>
              </a:rPr>
              <a:t>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 smtClean="0">
                <a:sym typeface="Wingdings" panose="05000000000000000000" pitchFamily="2" charset="2"/>
              </a:rPr>
              <a:t>Programming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an </a:t>
            </a:r>
            <a:r>
              <a:rPr lang="de-DE" sz="2200" dirty="0" err="1" smtClean="0">
                <a:sym typeface="Wingdings" panose="05000000000000000000" pitchFamily="2" charset="2"/>
              </a:rPr>
              <a:t>interface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between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Attocube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and</a:t>
            </a:r>
            <a:r>
              <a:rPr lang="de-DE" sz="2200" dirty="0" smtClean="0">
                <a:sym typeface="Wingdings" panose="05000000000000000000" pitchFamily="2" charset="2"/>
              </a:rPr>
              <a:t> JPE  Nov 2021 </a:t>
            </a:r>
            <a:r>
              <a:rPr lang="de-DE" sz="2200" dirty="0" err="1" smtClean="0">
                <a:sym typeface="Wingdings" panose="05000000000000000000" pitchFamily="2" charset="2"/>
              </a:rPr>
              <a:t>to</a:t>
            </a:r>
            <a:r>
              <a:rPr lang="de-DE" sz="2200" dirty="0" smtClean="0">
                <a:sym typeface="Wingdings" panose="05000000000000000000" pitchFamily="2" charset="2"/>
              </a:rPr>
              <a:t> Jan 2022</a:t>
            </a:r>
          </a:p>
          <a:p>
            <a:r>
              <a:rPr lang="de-DE" sz="2200" dirty="0" smtClean="0">
                <a:sym typeface="Wingdings" panose="05000000000000000000" pitchFamily="2" charset="2"/>
              </a:rPr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Tests </a:t>
            </a:r>
            <a:r>
              <a:rPr lang="de-DE" sz="2200" dirty="0" err="1" smtClean="0">
                <a:sym typeface="Wingdings" panose="05000000000000000000" pitchFamily="2" charset="2"/>
              </a:rPr>
              <a:t>of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three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motors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together</a:t>
            </a:r>
            <a:r>
              <a:rPr lang="de-DE" sz="2200" dirty="0" smtClean="0">
                <a:sym typeface="Wingdings" panose="05000000000000000000" pitchFamily="2" charset="2"/>
              </a:rPr>
              <a:t>  </a:t>
            </a:r>
            <a:r>
              <a:rPr lang="de-DE" sz="2200" dirty="0" err="1" smtClean="0">
                <a:sym typeface="Wingdings" panose="05000000000000000000" pitchFamily="2" charset="2"/>
              </a:rPr>
              <a:t>January</a:t>
            </a:r>
            <a:r>
              <a:rPr lang="de-DE" sz="2200" dirty="0" smtClean="0">
                <a:sym typeface="Wingdings" panose="05000000000000000000" pitchFamily="2" charset="2"/>
              </a:rPr>
              <a:t> /</a:t>
            </a:r>
            <a:r>
              <a:rPr lang="de-DE" sz="2200" dirty="0" err="1" smtClean="0">
                <a:sym typeface="Wingdings" panose="05000000000000000000" pitchFamily="2" charset="2"/>
              </a:rPr>
              <a:t>February</a:t>
            </a:r>
            <a:r>
              <a:rPr lang="de-DE" sz="2200" dirty="0" smtClean="0">
                <a:sym typeface="Wingdings" panose="05000000000000000000" pitchFamily="2" charset="2"/>
              </a:rPr>
              <a:t>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Test </a:t>
            </a:r>
            <a:r>
              <a:rPr lang="de-DE" sz="2200" dirty="0" err="1" smtClean="0">
                <a:sym typeface="Wingdings" panose="05000000000000000000" pitchFamily="2" charset="2"/>
              </a:rPr>
              <a:t>setup</a:t>
            </a:r>
            <a:r>
              <a:rPr lang="de-DE" sz="2200" dirty="0" smtClean="0">
                <a:sym typeface="Wingdings" panose="05000000000000000000" pitchFamily="2" charset="2"/>
              </a:rPr>
              <a:t> at 4 K (</a:t>
            </a:r>
            <a:r>
              <a:rPr lang="de-DE" sz="2200" dirty="0" err="1" smtClean="0">
                <a:sym typeface="Wingdings" panose="05000000000000000000" pitchFamily="2" charset="2"/>
              </a:rPr>
              <a:t>Cryolab</a:t>
            </a:r>
            <a:r>
              <a:rPr lang="de-DE" sz="2200" dirty="0" smtClean="0">
                <a:sym typeface="Wingdings" panose="05000000000000000000" pitchFamily="2" charset="2"/>
              </a:rPr>
              <a:t>, CERN) </a:t>
            </a:r>
            <a:r>
              <a:rPr lang="de-DE" sz="2200" dirty="0" err="1" smtClean="0">
                <a:sym typeface="Wingdings" panose="05000000000000000000" pitchFamily="2" charset="2"/>
              </a:rPr>
              <a:t>using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Attocube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interf</a:t>
            </a:r>
            <a:r>
              <a:rPr lang="de-DE" sz="2200" dirty="0" smtClean="0">
                <a:sym typeface="Wingdings" panose="05000000000000000000" pitchFamily="2" charset="2"/>
              </a:rPr>
              <a:t>.  Feb/March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RF </a:t>
            </a:r>
            <a:r>
              <a:rPr lang="de-DE" sz="2200" dirty="0" err="1" smtClean="0">
                <a:sym typeface="Wingdings" panose="05000000000000000000" pitchFamily="2" charset="2"/>
              </a:rPr>
              <a:t>measurements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with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smtClean="0">
                <a:sym typeface="Wingdings" panose="05000000000000000000" pitchFamily="2" charset="2"/>
              </a:rPr>
              <a:t>P200 (Antonios</a:t>
            </a:r>
            <a:r>
              <a:rPr lang="de-DE" sz="2200" smtClean="0">
                <a:sym typeface="Wingdings" panose="05000000000000000000" pitchFamily="2" charset="2"/>
              </a:rPr>
              <a:t>, Stefan) </a:t>
            </a:r>
            <a:r>
              <a:rPr lang="de-DE" sz="2200" dirty="0" smtClean="0">
                <a:sym typeface="Wingdings" panose="05000000000000000000" pitchFamily="2" charset="2"/>
              </a:rPr>
              <a:t> Spring/Summer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Test </a:t>
            </a:r>
            <a:r>
              <a:rPr lang="de-DE" sz="2200" dirty="0" err="1" smtClean="0">
                <a:sym typeface="Wingdings" panose="05000000000000000000" pitchFamily="2" charset="2"/>
              </a:rPr>
              <a:t>setup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>
                <a:sym typeface="Wingdings" panose="05000000000000000000" pitchFamily="2" charset="2"/>
              </a:rPr>
              <a:t>at 4 K (</a:t>
            </a:r>
            <a:r>
              <a:rPr lang="de-DE" sz="2200" dirty="0" err="1">
                <a:sym typeface="Wingdings" panose="05000000000000000000" pitchFamily="2" charset="2"/>
              </a:rPr>
              <a:t>Cryolab</a:t>
            </a:r>
            <a:r>
              <a:rPr lang="de-DE" sz="2200" dirty="0">
                <a:sym typeface="Wingdings" panose="05000000000000000000" pitchFamily="2" charset="2"/>
              </a:rPr>
              <a:t>, </a:t>
            </a:r>
            <a:r>
              <a:rPr lang="de-DE" sz="2200" dirty="0" smtClean="0">
                <a:sym typeface="Wingdings" panose="05000000000000000000" pitchFamily="2" charset="2"/>
              </a:rPr>
              <a:t>CERN) </a:t>
            </a:r>
            <a:r>
              <a:rPr lang="de-DE" sz="2200" dirty="0" err="1" smtClean="0">
                <a:sym typeface="Wingdings" panose="05000000000000000000" pitchFamily="2" charset="2"/>
              </a:rPr>
              <a:t>using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HighFinesse</a:t>
            </a:r>
            <a:r>
              <a:rPr lang="de-DE" sz="2200" dirty="0" smtClean="0">
                <a:sym typeface="Wingdings" panose="05000000000000000000" pitchFamily="2" charset="2"/>
              </a:rPr>
              <a:t> </a:t>
            </a:r>
            <a:r>
              <a:rPr lang="de-DE" sz="2200" dirty="0" err="1" smtClean="0">
                <a:sym typeface="Wingdings" panose="05000000000000000000" pitchFamily="2" charset="2"/>
              </a:rPr>
              <a:t>interf</a:t>
            </a:r>
            <a:r>
              <a:rPr lang="de-DE" sz="2200" dirty="0" smtClean="0">
                <a:sym typeface="Wingdings" panose="05000000000000000000" pitchFamily="2" charset="2"/>
              </a:rPr>
              <a:t>.  </a:t>
            </a:r>
            <a:r>
              <a:rPr lang="de-DE" sz="2200" dirty="0" err="1" smtClean="0">
                <a:sym typeface="Wingdings" panose="05000000000000000000" pitchFamily="2" charset="2"/>
              </a:rPr>
              <a:t>Autumn</a:t>
            </a:r>
            <a:r>
              <a:rPr lang="de-DE" sz="2200" dirty="0" smtClean="0">
                <a:sym typeface="Wingdings" panose="05000000000000000000" pitchFamily="2" charset="2"/>
              </a:rPr>
              <a:t>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smtClean="0">
                <a:sym typeface="Wingdings" panose="05000000000000000000" pitchFamily="2" charset="2"/>
              </a:rPr>
              <a:t>Test </a:t>
            </a:r>
            <a:r>
              <a:rPr lang="de-DE" sz="2200" dirty="0" err="1" smtClean="0">
                <a:sym typeface="Wingdings" panose="05000000000000000000" pitchFamily="2" charset="2"/>
              </a:rPr>
              <a:t>setup</a:t>
            </a:r>
            <a:r>
              <a:rPr lang="de-DE" sz="2200" dirty="0" smtClean="0">
                <a:sym typeface="Wingdings" panose="05000000000000000000" pitchFamily="2" charset="2"/>
              </a:rPr>
              <a:t> in a B-</a:t>
            </a:r>
            <a:r>
              <a:rPr lang="de-DE" sz="2200" dirty="0" err="1" smtClean="0">
                <a:sym typeface="Wingdings" panose="05000000000000000000" pitchFamily="2" charset="2"/>
              </a:rPr>
              <a:t>field</a:t>
            </a:r>
            <a:r>
              <a:rPr lang="de-DE" sz="2200" dirty="0" smtClean="0">
                <a:sym typeface="Wingdings" panose="05000000000000000000" pitchFamily="2" charset="2"/>
              </a:rPr>
              <a:t> (MORPURGO)  March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2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13582" r="18572" b="705"/>
          <a:stretch/>
        </p:blipFill>
        <p:spPr>
          <a:xfrm>
            <a:off x="8924316" y="1196752"/>
            <a:ext cx="2855946" cy="237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Meeting </a:t>
            </a:r>
            <a:r>
              <a:rPr lang="de-DE" dirty="0" err="1" smtClean="0">
                <a:solidFill>
                  <a:schemeClr val="accent6"/>
                </a:solidFill>
              </a:rPr>
              <a:t>schedule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396EB-C327-409E-8373-66A5A5B0F433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2400"/>
              </p:ext>
            </p:extLst>
          </p:nvPr>
        </p:nvGraphicFramePr>
        <p:xfrm>
          <a:off x="2137127" y="2045745"/>
          <a:ext cx="7991321" cy="4041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41">
                  <a:extLst>
                    <a:ext uri="{9D8B030D-6E8A-4147-A177-3AD203B41FA5}">
                      <a16:colId xmlns:a16="http://schemas.microsoft.com/office/drawing/2014/main" val="1950066075"/>
                    </a:ext>
                  </a:extLst>
                </a:gridCol>
                <a:gridCol w="850140">
                  <a:extLst>
                    <a:ext uri="{9D8B030D-6E8A-4147-A177-3AD203B41FA5}">
                      <a16:colId xmlns:a16="http://schemas.microsoft.com/office/drawing/2014/main" val="626611326"/>
                    </a:ext>
                  </a:extLst>
                </a:gridCol>
                <a:gridCol w="4596696">
                  <a:extLst>
                    <a:ext uri="{9D8B030D-6E8A-4147-A177-3AD203B41FA5}">
                      <a16:colId xmlns:a16="http://schemas.microsoft.com/office/drawing/2014/main" val="3365534753"/>
                    </a:ext>
                  </a:extLst>
                </a:gridCol>
                <a:gridCol w="1510680">
                  <a:extLst>
                    <a:ext uri="{9D8B030D-6E8A-4147-A177-3AD203B41FA5}">
                      <a16:colId xmlns:a16="http://schemas.microsoft.com/office/drawing/2014/main" val="278800934"/>
                    </a:ext>
                  </a:extLst>
                </a:gridCol>
                <a:gridCol w="649364">
                  <a:extLst>
                    <a:ext uri="{9D8B030D-6E8A-4147-A177-3AD203B41FA5}">
                      <a16:colId xmlns:a16="http://schemas.microsoft.com/office/drawing/2014/main" val="3912955404"/>
                    </a:ext>
                  </a:extLst>
                </a:gridCol>
              </a:tblGrid>
              <a:tr h="640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Topic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Speaker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Time 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989130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09:00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Intro + Overview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Dagmar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10‘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2787402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09:10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Project 200 – Status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Christoph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30‘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285884"/>
                  </a:ext>
                </a:extLst>
              </a:tr>
              <a:tr h="321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09:40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Mechanical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parts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Barthel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15‘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144242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09:55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Disc </a:t>
                      </a:r>
                      <a:r>
                        <a:rPr lang="de-DE" sz="1800" dirty="0" err="1">
                          <a:effectLst/>
                        </a:rPr>
                        <a:t>support</a:t>
                      </a:r>
                      <a:r>
                        <a:rPr lang="de-DE" sz="1800" dirty="0">
                          <a:effectLst/>
                        </a:rPr>
                        <a:t> ring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Stephan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5‘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807844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10:00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HighFinesse</a:t>
                      </a:r>
                      <a:r>
                        <a:rPr lang="de-DE" sz="1800" dirty="0">
                          <a:effectLst/>
                        </a:rPr>
                        <a:t> Interferometer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Christian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15‘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643498"/>
                  </a:ext>
                </a:extLst>
              </a:tr>
              <a:tr h="33390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10:15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BREAK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10‘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4925348"/>
                  </a:ext>
                </a:extLst>
              </a:tr>
              <a:tr h="408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6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10:25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Temperature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simulations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Antonios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5‘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132302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10:30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Tests in CERN </a:t>
                      </a:r>
                      <a:r>
                        <a:rPr lang="de-DE" dirty="0" err="1" smtClean="0"/>
                        <a:t>cryostat</a:t>
                      </a:r>
                      <a:endParaRPr lang="de-D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Dagmar</a:t>
                      </a:r>
                      <a:endParaRPr lang="de-DE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</a:t>
                      </a:r>
                      <a:r>
                        <a:rPr lang="de-DE" sz="1800" dirty="0" smtClean="0">
                          <a:effectLst/>
                        </a:rPr>
                        <a:t>0</a:t>
                      </a:r>
                      <a:r>
                        <a:rPr lang="de-DE" sz="1800" dirty="0">
                          <a:effectLst/>
                        </a:rPr>
                        <a:t>‘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135364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11:10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General </a:t>
                      </a:r>
                      <a:r>
                        <a:rPr lang="de-DE" sz="1800" dirty="0" err="1">
                          <a:effectLst/>
                        </a:rPr>
                        <a:t>discussion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all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60‘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074163"/>
                  </a:ext>
                </a:extLst>
              </a:tr>
              <a:tr h="33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</a:rPr>
                        <a:t>12:10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End </a:t>
                      </a:r>
                      <a:r>
                        <a:rPr lang="de-DE" sz="1800" dirty="0" err="1">
                          <a:effectLst/>
                        </a:rPr>
                        <a:t>of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meeting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1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55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Breitbild</PresentationFormat>
  <Paragraphs>99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PowerPoint-Präsentation</vt:lpstr>
      <vt:lpstr>PowerPoint-Präsentation</vt:lpstr>
      <vt:lpstr>Timeline</vt:lpstr>
      <vt:lpstr>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Kreikemeyer, Dagmar, Dr.</cp:lastModifiedBy>
  <cp:revision>428</cp:revision>
  <dcterms:created xsi:type="dcterms:W3CDTF">2020-03-10T07:03:36Z</dcterms:created>
  <dcterms:modified xsi:type="dcterms:W3CDTF">2022-01-25T21:29:42Z</dcterms:modified>
</cp:coreProperties>
</file>