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34" r:id="rId3"/>
    <p:sldId id="321" r:id="rId4"/>
    <p:sldId id="322" r:id="rId5"/>
    <p:sldId id="262" r:id="rId6"/>
    <p:sldId id="315" r:id="rId7"/>
    <p:sldId id="323" r:id="rId8"/>
    <p:sldId id="324" r:id="rId9"/>
    <p:sldId id="325" r:id="rId10"/>
    <p:sldId id="33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7" autoAdjust="0"/>
    <p:restoredTop sz="95692" autoAdjust="0"/>
  </p:normalViewPr>
  <p:slideViewPr>
    <p:cSldViewPr>
      <p:cViewPr varScale="1">
        <p:scale>
          <a:sx n="158" d="100"/>
          <a:sy n="158" d="100"/>
        </p:scale>
        <p:origin x="728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31C9C-C5A4-4C93-AACA-98A491B4B373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12151-907F-4E4A-86E6-B90C7CE0807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459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131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1305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0784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5169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3991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6756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802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2240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1966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969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4044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090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131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31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4539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5167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2151-907F-4E4A-86E6-B90C7CE08075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019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873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80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67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498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627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133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74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433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20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26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156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04CF2-DD70-422B-B25C-B5506F4364CD}" type="datetimeFigureOut">
              <a:rPr lang="de-DE" smtClean="0"/>
              <a:t>21.01.2022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FF9ED-342B-4EE2-ACA6-855F6B6F60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247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827584" y="260648"/>
            <a:ext cx="7560840" cy="648370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921ED68-0503-40DD-9DA7-5B5A161E93BD}"/>
              </a:ext>
            </a:extLst>
          </p:cNvPr>
          <p:cNvSpPr txBox="1"/>
          <p:nvPr/>
        </p:nvSpPr>
        <p:spPr>
          <a:xfrm>
            <a:off x="899592" y="1204012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 Aachen </a:t>
            </a:r>
            <a:r>
              <a:rPr lang="en-GB" dirty="0"/>
              <a:t>we</a:t>
            </a:r>
            <a:r>
              <a:rPr lang="de-DE" dirty="0"/>
              <a:t> </a:t>
            </a:r>
            <a:r>
              <a:rPr lang="en-GB" dirty="0"/>
              <a:t>built</a:t>
            </a:r>
            <a:r>
              <a:rPr lang="de-DE" dirty="0"/>
              <a:t> 3 </a:t>
            </a:r>
            <a:r>
              <a:rPr lang="en-GB" dirty="0"/>
              <a:t>carriage</a:t>
            </a:r>
            <a:r>
              <a:rPr lang="de-DE" dirty="0"/>
              <a:t> </a:t>
            </a:r>
            <a:r>
              <a:rPr lang="en-GB" dirty="0"/>
              <a:t>frames </a:t>
            </a:r>
          </a:p>
          <a:p>
            <a:endParaRPr lang="en-GB" dirty="0"/>
          </a:p>
          <a:p>
            <a:r>
              <a:rPr lang="en-GB" dirty="0"/>
              <a:t>The design was adapted from the </a:t>
            </a:r>
            <a:r>
              <a:rPr lang="de-DE" dirty="0"/>
              <a:t> JPE </a:t>
            </a:r>
            <a:r>
              <a:rPr lang="en-GB" dirty="0"/>
              <a:t>drawing</a:t>
            </a:r>
          </a:p>
          <a:p>
            <a:endParaRPr lang="en-GB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0D444EF-11F2-4822-A19F-DDAC1CE50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70077"/>
            <a:ext cx="6552728" cy="368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4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3DFB34C-3A23-4B16-8AEB-0A2186E92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32656"/>
            <a:ext cx="7559695" cy="6950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6C4551-FC5C-4122-BE49-72519BC38E39}"/>
              </a:ext>
            </a:extLst>
          </p:cNvPr>
          <p:cNvSpPr txBox="1"/>
          <p:nvPr/>
        </p:nvSpPr>
        <p:spPr>
          <a:xfrm>
            <a:off x="466970" y="1124744"/>
            <a:ext cx="806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small video gives an impression of the poor appearance of the bearing assembly </a:t>
            </a:r>
          </a:p>
        </p:txBody>
      </p:sp>
      <p:pic>
        <p:nvPicPr>
          <p:cNvPr id="6" name="Laufrolle">
            <a:hlinkClick r:id="" action="ppaction://media"/>
            <a:extLst>
              <a:ext uri="{FF2B5EF4-FFF2-40B4-BE49-F238E27FC236}">
                <a16:creationId xmlns:a16="http://schemas.microsoft.com/office/drawing/2014/main" id="{38EF3438-7D9E-4A17-84BF-EBF7F6AAFB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8726" y="1494076"/>
            <a:ext cx="2578912" cy="493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0DADF51-C6F8-4EB8-9BEF-304DC9140670}"/>
              </a:ext>
            </a:extLst>
          </p:cNvPr>
          <p:cNvSpPr txBox="1"/>
          <p:nvPr/>
        </p:nvSpPr>
        <p:spPr>
          <a:xfrm>
            <a:off x="519141" y="763282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Concerns:</a:t>
            </a:r>
          </a:p>
          <a:p>
            <a:endParaRPr lang="en-GB" sz="2400" dirty="0"/>
          </a:p>
          <a:p>
            <a:endParaRPr lang="en-GB" sz="2400" dirty="0"/>
          </a:p>
          <a:p>
            <a:endParaRPr lang="de-DE" sz="24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3144" cy="653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06AB26-9C02-4DE5-BBBD-2A257E0A4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2004" y="609876"/>
            <a:ext cx="3381164" cy="5071746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A4686E2-E337-4D9E-8AEE-1E5B2C307001}"/>
              </a:ext>
            </a:extLst>
          </p:cNvPr>
          <p:cNvCxnSpPr>
            <a:cxnSpLocks/>
          </p:cNvCxnSpPr>
          <p:nvPr/>
        </p:nvCxnSpPr>
        <p:spPr>
          <a:xfrm flipH="1">
            <a:off x="3779912" y="1484784"/>
            <a:ext cx="1584176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130AD016-C8F0-4187-987A-A16022BC2347}"/>
              </a:ext>
            </a:extLst>
          </p:cNvPr>
          <p:cNvSpPr txBox="1"/>
          <p:nvPr/>
        </p:nvSpPr>
        <p:spPr>
          <a:xfrm>
            <a:off x="5436096" y="1196752"/>
            <a:ext cx="34155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1)Very small slot for the Glue!!</a:t>
            </a:r>
          </a:p>
          <a:p>
            <a:endParaRPr lang="en-GB" sz="2000" dirty="0"/>
          </a:p>
          <a:p>
            <a:r>
              <a:rPr lang="en-GB" sz="2000" dirty="0"/>
              <a:t>2) Precision in height  </a:t>
            </a:r>
          </a:p>
          <a:p>
            <a:r>
              <a:rPr lang="en-GB" sz="2000" dirty="0"/>
              <a:t>     roundness not good.</a:t>
            </a:r>
          </a:p>
          <a:p>
            <a:endParaRPr lang="en-GB" sz="2000" dirty="0"/>
          </a:p>
          <a:p>
            <a:r>
              <a:rPr lang="en-GB" sz="2000" dirty="0"/>
              <a:t>3) Circulation accuracy of</a:t>
            </a:r>
          </a:p>
          <a:p>
            <a:r>
              <a:rPr lang="en-GB" sz="2000" dirty="0"/>
              <a:t>      the outer ring very bad.</a:t>
            </a:r>
          </a:p>
          <a:p>
            <a:endParaRPr lang="en-GB" dirty="0"/>
          </a:p>
          <a:p>
            <a:r>
              <a:rPr lang="en-GB" dirty="0"/>
              <a:t>4) </a:t>
            </a:r>
            <a:r>
              <a:rPr lang="en-GB" sz="2000" dirty="0"/>
              <a:t>The small amount of glue  </a:t>
            </a:r>
          </a:p>
          <a:p>
            <a:r>
              <a:rPr lang="en-GB" sz="2000" dirty="0"/>
              <a:t>     has to take all the forces</a:t>
            </a:r>
          </a:p>
          <a:p>
            <a:r>
              <a:rPr lang="en-GB" sz="2000" dirty="0"/>
              <a:t>     with load from all directions</a:t>
            </a:r>
          </a:p>
          <a:p>
            <a:endParaRPr lang="en-GB" dirty="0"/>
          </a:p>
          <a:p>
            <a:r>
              <a:rPr lang="en-GB" sz="2400" dirty="0">
                <a:solidFill>
                  <a:srgbClr val="FF0000"/>
                </a:solidFill>
              </a:rPr>
              <a:t>Danger: We trust in Glue for years under very hard conditions!!!!!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4A5A3C9-404B-4C8C-8ECC-F8624B81723E}"/>
              </a:ext>
            </a:extLst>
          </p:cNvPr>
          <p:cNvCxnSpPr/>
          <p:nvPr/>
        </p:nvCxnSpPr>
        <p:spPr>
          <a:xfrm flipV="1">
            <a:off x="4067944" y="3501008"/>
            <a:ext cx="0" cy="1080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2650778E-095B-4910-8230-39AD54259BFA}"/>
              </a:ext>
            </a:extLst>
          </p:cNvPr>
          <p:cNvCxnSpPr/>
          <p:nvPr/>
        </p:nvCxnSpPr>
        <p:spPr>
          <a:xfrm>
            <a:off x="4067944" y="1484784"/>
            <a:ext cx="0" cy="12961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C19726BC-DF75-4DF2-82C9-72F0DE2502EE}"/>
              </a:ext>
            </a:extLst>
          </p:cNvPr>
          <p:cNvSpPr txBox="1"/>
          <p:nvPr/>
        </p:nvSpPr>
        <p:spPr>
          <a:xfrm>
            <a:off x="4283968" y="170080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</a:p>
          <a:p>
            <a:endParaRPr lang="en-GB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38156D7-6B19-4DCC-B4B2-1C573E16F389}"/>
              </a:ext>
            </a:extLst>
          </p:cNvPr>
          <p:cNvSpPr txBox="1"/>
          <p:nvPr/>
        </p:nvSpPr>
        <p:spPr>
          <a:xfrm>
            <a:off x="4283968" y="3789040"/>
            <a:ext cx="36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BF8F027-7188-4FD1-93B2-67F53C177CE0}"/>
              </a:ext>
            </a:extLst>
          </p:cNvPr>
          <p:cNvSpPr txBox="1"/>
          <p:nvPr/>
        </p:nvSpPr>
        <p:spPr>
          <a:xfrm>
            <a:off x="1991555" y="151159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Bearing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D33E575-9A77-47C7-9609-2099BFDC8835}"/>
              </a:ext>
            </a:extLst>
          </p:cNvPr>
          <p:cNvSpPr txBox="1"/>
          <p:nvPr/>
        </p:nvSpPr>
        <p:spPr>
          <a:xfrm>
            <a:off x="1540921" y="4836331"/>
            <a:ext cx="236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Outer – Rail -Ring</a:t>
            </a:r>
          </a:p>
        </p:txBody>
      </p: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6A18C5C3-10A0-44BF-A577-89F2FCBD6B1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677115" y="3547128"/>
            <a:ext cx="1364940" cy="127270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Verbinder: gewinkelt 38">
            <a:extLst>
              <a:ext uri="{FF2B5EF4-FFF2-40B4-BE49-F238E27FC236}">
                <a16:creationId xmlns:a16="http://schemas.microsoft.com/office/drawing/2014/main" id="{1B532047-DFA8-46F6-A309-E714BAA3E8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89184" y="2077372"/>
            <a:ext cx="778069" cy="62429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9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4A6A62B-541B-41C9-BF40-10EDA608E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292" y="791149"/>
            <a:ext cx="3000501" cy="4243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1AA5F2E-4634-4A3C-AE21-718650C3A791}"/>
              </a:ext>
            </a:extLst>
          </p:cNvPr>
          <p:cNvSpPr txBox="1"/>
          <p:nvPr/>
        </p:nvSpPr>
        <p:spPr>
          <a:xfrm>
            <a:off x="3779912" y="1124744"/>
            <a:ext cx="4968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Proposal: </a:t>
            </a:r>
          </a:p>
          <a:p>
            <a:endParaRPr lang="en-GB" dirty="0"/>
          </a:p>
          <a:p>
            <a:r>
              <a:rPr lang="en-GB" dirty="0"/>
              <a:t>Make one part from Bearing and Outer-Rail-Ring</a:t>
            </a:r>
          </a:p>
          <a:p>
            <a:endParaRPr lang="en-GB" dirty="0"/>
          </a:p>
          <a:p>
            <a:r>
              <a:rPr lang="en-GB" dirty="0"/>
              <a:t>Advantage:</a:t>
            </a:r>
          </a:p>
          <a:p>
            <a:pPr marL="342900" indent="-342900">
              <a:buAutoNum type="arabicParenR"/>
            </a:pPr>
            <a:r>
              <a:rPr lang="en-GB" dirty="0"/>
              <a:t>No more Glue !!!!</a:t>
            </a:r>
          </a:p>
          <a:p>
            <a:pPr marL="342900" indent="-342900">
              <a:buAutoNum type="arabicParenR"/>
            </a:pPr>
            <a:r>
              <a:rPr lang="en-GB" dirty="0"/>
              <a:t>Higher Precision</a:t>
            </a:r>
          </a:p>
          <a:p>
            <a:pPr marL="342900" indent="-342900">
              <a:buAutoNum type="arabicParenR"/>
            </a:pPr>
            <a:r>
              <a:rPr lang="en-GB" dirty="0"/>
              <a:t>More forces allowed </a:t>
            </a:r>
          </a:p>
          <a:p>
            <a:pPr marL="342900" indent="-342900">
              <a:buAutoNum type="arabicParenR"/>
            </a:pPr>
            <a:r>
              <a:rPr lang="en-GB" dirty="0"/>
              <a:t>Assembly not needed</a:t>
            </a:r>
          </a:p>
          <a:p>
            <a:pPr marL="342900" indent="-342900">
              <a:buAutoNum type="arabicParenR"/>
            </a:pPr>
            <a:r>
              <a:rPr lang="en-GB" dirty="0"/>
              <a:t>Gluing process not needed  </a:t>
            </a:r>
          </a:p>
          <a:p>
            <a:pPr marL="342900" indent="-342900">
              <a:buAutoNum type="arabicParenR"/>
            </a:pPr>
            <a:endParaRPr lang="en-GB" dirty="0"/>
          </a:p>
          <a:p>
            <a:r>
              <a:rPr lang="en-GB" dirty="0"/>
              <a:t>Problems:</a:t>
            </a:r>
          </a:p>
          <a:p>
            <a:pPr marL="342900" indent="-342900">
              <a:buAutoNum type="arabicParenR"/>
            </a:pPr>
            <a:r>
              <a:rPr lang="en-GB" dirty="0"/>
              <a:t>Not sure if supplier could make it</a:t>
            </a:r>
          </a:p>
          <a:p>
            <a:pPr marL="342900" indent="-342900">
              <a:buAutoNum type="arabicParenR"/>
            </a:pPr>
            <a:r>
              <a:rPr lang="en-GB" dirty="0"/>
              <a:t>Higher costs?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47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77272"/>
            <a:ext cx="2952328" cy="7023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2D97245-3487-48DF-99DF-72F6A161049A}"/>
              </a:ext>
            </a:extLst>
          </p:cNvPr>
          <p:cNvSpPr txBox="1"/>
          <p:nvPr/>
        </p:nvSpPr>
        <p:spPr>
          <a:xfrm>
            <a:off x="839475" y="1700808"/>
            <a:ext cx="727280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Michael made new drawings for this solution and get offers. </a:t>
            </a:r>
          </a:p>
          <a:p>
            <a:endParaRPr lang="en-GB" sz="2000" dirty="0"/>
          </a:p>
          <a:p>
            <a:endParaRPr lang="en-GB" dirty="0"/>
          </a:p>
          <a:p>
            <a:r>
              <a:rPr lang="en-GB" sz="2400" dirty="0"/>
              <a:t>Aachen ordered them.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4400" dirty="0"/>
              <a:t>We replaced the old types!!!!</a:t>
            </a:r>
          </a:p>
        </p:txBody>
      </p:sp>
    </p:spTree>
    <p:extLst>
      <p:ext uri="{BB962C8B-B14F-4D97-AF65-F5344CB8AC3E}">
        <p14:creationId xmlns:p14="http://schemas.microsoft.com/office/powerpoint/2010/main" val="2096854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77272"/>
            <a:ext cx="2952328" cy="7023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2D97245-3487-48DF-99DF-72F6A161049A}"/>
              </a:ext>
            </a:extLst>
          </p:cNvPr>
          <p:cNvSpPr txBox="1"/>
          <p:nvPr/>
        </p:nvSpPr>
        <p:spPr>
          <a:xfrm>
            <a:off x="899592" y="1269058"/>
            <a:ext cx="76328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With the old bearings we did some tests to study the behaviour </a:t>
            </a:r>
          </a:p>
          <a:p>
            <a:r>
              <a:rPr lang="en-GB" sz="2200" dirty="0"/>
              <a:t>between carriage  / rail / and motor.</a:t>
            </a:r>
          </a:p>
          <a:p>
            <a:r>
              <a:rPr lang="en-GB" sz="2200" dirty="0"/>
              <a:t>But those tests are not longer significand due to the new bearing design.</a:t>
            </a:r>
          </a:p>
          <a:p>
            <a:endParaRPr lang="en-GB" sz="2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31FFD1-07DD-45A1-B031-6F713C1FC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179" y="3474342"/>
            <a:ext cx="3499065" cy="19682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6FA3AFE-FEE6-4926-AC29-A548B8594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1118" y="2428739"/>
            <a:ext cx="3226820" cy="18150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660B51D-B5D6-4670-8F6F-1024094210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3363" y="3214611"/>
            <a:ext cx="3592547" cy="202080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DF0C02-A0B6-4AF0-9BB1-46D02D94EB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1116" y="4299437"/>
            <a:ext cx="3253091" cy="18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82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77272"/>
            <a:ext cx="2952328" cy="7023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2D97245-3487-48DF-99DF-72F6A161049A}"/>
              </a:ext>
            </a:extLst>
          </p:cNvPr>
          <p:cNvSpPr txBox="1"/>
          <p:nvPr/>
        </p:nvSpPr>
        <p:spPr>
          <a:xfrm>
            <a:off x="899592" y="1268760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During these tests it became clear that the tension of the leaf spring design from JPE is much to high. </a:t>
            </a:r>
          </a:p>
          <a:p>
            <a:endParaRPr lang="en-GB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6F349C-3B56-4B7F-8E09-17885C355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558" y="2290286"/>
            <a:ext cx="6536884" cy="3672408"/>
          </a:xfrm>
          <a:prstGeom prst="rect">
            <a:avLst/>
          </a:prstGeom>
        </p:spPr>
      </p:pic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5ECFE97-3D76-4848-9ABE-24AD66AC205E}"/>
              </a:ext>
            </a:extLst>
          </p:cNvPr>
          <p:cNvSpPr/>
          <p:nvPr/>
        </p:nvSpPr>
        <p:spPr>
          <a:xfrm>
            <a:off x="3826881" y="3604051"/>
            <a:ext cx="1815383" cy="1110264"/>
          </a:xfrm>
          <a:custGeom>
            <a:avLst/>
            <a:gdLst>
              <a:gd name="connsiteX0" fmla="*/ 11988 w 1815383"/>
              <a:gd name="connsiteY0" fmla="*/ 581242 h 1110264"/>
              <a:gd name="connsiteX1" fmla="*/ 354384 w 1815383"/>
              <a:gd name="connsiteY1" fmla="*/ 170367 h 1110264"/>
              <a:gd name="connsiteX2" fmla="*/ 708865 w 1815383"/>
              <a:gd name="connsiteY2" fmla="*/ 45493 h 1110264"/>
              <a:gd name="connsiteX3" fmla="*/ 1188220 w 1815383"/>
              <a:gd name="connsiteY3" fmla="*/ 1182 h 1110264"/>
              <a:gd name="connsiteX4" fmla="*/ 1599096 w 1815383"/>
              <a:gd name="connsiteY4" fmla="*/ 85775 h 1110264"/>
              <a:gd name="connsiteX5" fmla="*/ 1800506 w 1815383"/>
              <a:gd name="connsiteY5" fmla="*/ 319410 h 1110264"/>
              <a:gd name="connsiteX6" fmla="*/ 1752167 w 1815383"/>
              <a:gd name="connsiteY6" fmla="*/ 561101 h 1110264"/>
              <a:gd name="connsiteX7" fmla="*/ 1369489 w 1815383"/>
              <a:gd name="connsiteY7" fmla="*/ 790708 h 1110264"/>
              <a:gd name="connsiteX8" fmla="*/ 1111685 w 1815383"/>
              <a:gd name="connsiteY8" fmla="*/ 919611 h 1110264"/>
              <a:gd name="connsiteX9" fmla="*/ 821655 w 1815383"/>
              <a:gd name="connsiteY9" fmla="*/ 1068654 h 1110264"/>
              <a:gd name="connsiteX10" fmla="*/ 535653 w 1815383"/>
              <a:gd name="connsiteY10" fmla="*/ 1108936 h 1110264"/>
              <a:gd name="connsiteX11" fmla="*/ 302018 w 1815383"/>
              <a:gd name="connsiteY11" fmla="*/ 1032400 h 1110264"/>
              <a:gd name="connsiteX12" fmla="*/ 100608 w 1815383"/>
              <a:gd name="connsiteY12" fmla="*/ 859188 h 1110264"/>
              <a:gd name="connsiteX13" fmla="*/ 11988 w 1815383"/>
              <a:gd name="connsiteY13" fmla="*/ 581242 h 111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5383" h="1110264">
                <a:moveTo>
                  <a:pt x="11988" y="581242"/>
                </a:moveTo>
                <a:cubicBezTo>
                  <a:pt x="54284" y="466439"/>
                  <a:pt x="238238" y="259658"/>
                  <a:pt x="354384" y="170367"/>
                </a:cubicBezTo>
                <a:cubicBezTo>
                  <a:pt x="470530" y="81076"/>
                  <a:pt x="569892" y="73690"/>
                  <a:pt x="708865" y="45493"/>
                </a:cubicBezTo>
                <a:cubicBezTo>
                  <a:pt x="847838" y="17295"/>
                  <a:pt x="1039848" y="-5532"/>
                  <a:pt x="1188220" y="1182"/>
                </a:cubicBezTo>
                <a:cubicBezTo>
                  <a:pt x="1336592" y="7896"/>
                  <a:pt x="1497048" y="32737"/>
                  <a:pt x="1599096" y="85775"/>
                </a:cubicBezTo>
                <a:cubicBezTo>
                  <a:pt x="1701144" y="138813"/>
                  <a:pt x="1774994" y="240189"/>
                  <a:pt x="1800506" y="319410"/>
                </a:cubicBezTo>
                <a:cubicBezTo>
                  <a:pt x="1826018" y="398631"/>
                  <a:pt x="1824003" y="482551"/>
                  <a:pt x="1752167" y="561101"/>
                </a:cubicBezTo>
                <a:cubicBezTo>
                  <a:pt x="1680331" y="639651"/>
                  <a:pt x="1476236" y="730956"/>
                  <a:pt x="1369489" y="790708"/>
                </a:cubicBezTo>
                <a:cubicBezTo>
                  <a:pt x="1262742" y="850460"/>
                  <a:pt x="1111685" y="919611"/>
                  <a:pt x="1111685" y="919611"/>
                </a:cubicBezTo>
                <a:cubicBezTo>
                  <a:pt x="1020379" y="965935"/>
                  <a:pt x="917660" y="1037100"/>
                  <a:pt x="821655" y="1068654"/>
                </a:cubicBezTo>
                <a:cubicBezTo>
                  <a:pt x="725650" y="1100208"/>
                  <a:pt x="622259" y="1114978"/>
                  <a:pt x="535653" y="1108936"/>
                </a:cubicBezTo>
                <a:cubicBezTo>
                  <a:pt x="449047" y="1102894"/>
                  <a:pt x="374525" y="1074025"/>
                  <a:pt x="302018" y="1032400"/>
                </a:cubicBezTo>
                <a:cubicBezTo>
                  <a:pt x="229511" y="990775"/>
                  <a:pt x="152303" y="935723"/>
                  <a:pt x="100608" y="859188"/>
                </a:cubicBezTo>
                <a:cubicBezTo>
                  <a:pt x="48913" y="782653"/>
                  <a:pt x="-30308" y="696045"/>
                  <a:pt x="11988" y="581242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B13312F-C9E5-4EBA-B854-96F92A043574}"/>
              </a:ext>
            </a:extLst>
          </p:cNvPr>
          <p:cNvSpPr/>
          <p:nvPr/>
        </p:nvSpPr>
        <p:spPr>
          <a:xfrm>
            <a:off x="3995936" y="3687030"/>
            <a:ext cx="1646328" cy="12541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229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77272"/>
            <a:ext cx="2952328" cy="7023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2D97245-3487-48DF-99DF-72F6A161049A}"/>
              </a:ext>
            </a:extLst>
          </p:cNvPr>
          <p:cNvSpPr txBox="1"/>
          <p:nvPr/>
        </p:nvSpPr>
        <p:spPr>
          <a:xfrm>
            <a:off x="899592" y="1268760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For the Project 200 , </a:t>
            </a:r>
            <a:r>
              <a:rPr lang="en-GB" sz="2200" dirty="0" err="1"/>
              <a:t>cryo</a:t>
            </a:r>
            <a:r>
              <a:rPr lang="en-GB" sz="2200" dirty="0"/>
              <a:t> test we did some part this January.</a:t>
            </a:r>
          </a:p>
          <a:p>
            <a:r>
              <a:rPr lang="en-GB" sz="2200" dirty="0"/>
              <a:t>Michael designed it an we made the parts.</a:t>
            </a:r>
          </a:p>
          <a:p>
            <a:endParaRPr lang="en-GB" sz="2200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5ECFE97-3D76-4848-9ABE-24AD66AC205E}"/>
              </a:ext>
            </a:extLst>
          </p:cNvPr>
          <p:cNvSpPr/>
          <p:nvPr/>
        </p:nvSpPr>
        <p:spPr>
          <a:xfrm>
            <a:off x="3826881" y="3604051"/>
            <a:ext cx="1815383" cy="1110264"/>
          </a:xfrm>
          <a:custGeom>
            <a:avLst/>
            <a:gdLst>
              <a:gd name="connsiteX0" fmla="*/ 11988 w 1815383"/>
              <a:gd name="connsiteY0" fmla="*/ 581242 h 1110264"/>
              <a:gd name="connsiteX1" fmla="*/ 354384 w 1815383"/>
              <a:gd name="connsiteY1" fmla="*/ 170367 h 1110264"/>
              <a:gd name="connsiteX2" fmla="*/ 708865 w 1815383"/>
              <a:gd name="connsiteY2" fmla="*/ 45493 h 1110264"/>
              <a:gd name="connsiteX3" fmla="*/ 1188220 w 1815383"/>
              <a:gd name="connsiteY3" fmla="*/ 1182 h 1110264"/>
              <a:gd name="connsiteX4" fmla="*/ 1599096 w 1815383"/>
              <a:gd name="connsiteY4" fmla="*/ 85775 h 1110264"/>
              <a:gd name="connsiteX5" fmla="*/ 1800506 w 1815383"/>
              <a:gd name="connsiteY5" fmla="*/ 319410 h 1110264"/>
              <a:gd name="connsiteX6" fmla="*/ 1752167 w 1815383"/>
              <a:gd name="connsiteY6" fmla="*/ 561101 h 1110264"/>
              <a:gd name="connsiteX7" fmla="*/ 1369489 w 1815383"/>
              <a:gd name="connsiteY7" fmla="*/ 790708 h 1110264"/>
              <a:gd name="connsiteX8" fmla="*/ 1111685 w 1815383"/>
              <a:gd name="connsiteY8" fmla="*/ 919611 h 1110264"/>
              <a:gd name="connsiteX9" fmla="*/ 821655 w 1815383"/>
              <a:gd name="connsiteY9" fmla="*/ 1068654 h 1110264"/>
              <a:gd name="connsiteX10" fmla="*/ 535653 w 1815383"/>
              <a:gd name="connsiteY10" fmla="*/ 1108936 h 1110264"/>
              <a:gd name="connsiteX11" fmla="*/ 302018 w 1815383"/>
              <a:gd name="connsiteY11" fmla="*/ 1032400 h 1110264"/>
              <a:gd name="connsiteX12" fmla="*/ 100608 w 1815383"/>
              <a:gd name="connsiteY12" fmla="*/ 859188 h 1110264"/>
              <a:gd name="connsiteX13" fmla="*/ 11988 w 1815383"/>
              <a:gd name="connsiteY13" fmla="*/ 581242 h 111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5383" h="1110264">
                <a:moveTo>
                  <a:pt x="11988" y="581242"/>
                </a:moveTo>
                <a:cubicBezTo>
                  <a:pt x="54284" y="466439"/>
                  <a:pt x="238238" y="259658"/>
                  <a:pt x="354384" y="170367"/>
                </a:cubicBezTo>
                <a:cubicBezTo>
                  <a:pt x="470530" y="81076"/>
                  <a:pt x="569892" y="73690"/>
                  <a:pt x="708865" y="45493"/>
                </a:cubicBezTo>
                <a:cubicBezTo>
                  <a:pt x="847838" y="17295"/>
                  <a:pt x="1039848" y="-5532"/>
                  <a:pt x="1188220" y="1182"/>
                </a:cubicBezTo>
                <a:cubicBezTo>
                  <a:pt x="1336592" y="7896"/>
                  <a:pt x="1497048" y="32737"/>
                  <a:pt x="1599096" y="85775"/>
                </a:cubicBezTo>
                <a:cubicBezTo>
                  <a:pt x="1701144" y="138813"/>
                  <a:pt x="1774994" y="240189"/>
                  <a:pt x="1800506" y="319410"/>
                </a:cubicBezTo>
                <a:cubicBezTo>
                  <a:pt x="1826018" y="398631"/>
                  <a:pt x="1824003" y="482551"/>
                  <a:pt x="1752167" y="561101"/>
                </a:cubicBezTo>
                <a:cubicBezTo>
                  <a:pt x="1680331" y="639651"/>
                  <a:pt x="1476236" y="730956"/>
                  <a:pt x="1369489" y="790708"/>
                </a:cubicBezTo>
                <a:cubicBezTo>
                  <a:pt x="1262742" y="850460"/>
                  <a:pt x="1111685" y="919611"/>
                  <a:pt x="1111685" y="919611"/>
                </a:cubicBezTo>
                <a:cubicBezTo>
                  <a:pt x="1020379" y="965935"/>
                  <a:pt x="917660" y="1037100"/>
                  <a:pt x="821655" y="1068654"/>
                </a:cubicBezTo>
                <a:cubicBezTo>
                  <a:pt x="725650" y="1100208"/>
                  <a:pt x="622259" y="1114978"/>
                  <a:pt x="535653" y="1108936"/>
                </a:cubicBezTo>
                <a:cubicBezTo>
                  <a:pt x="449047" y="1102894"/>
                  <a:pt x="374525" y="1074025"/>
                  <a:pt x="302018" y="1032400"/>
                </a:cubicBezTo>
                <a:cubicBezTo>
                  <a:pt x="229511" y="990775"/>
                  <a:pt x="152303" y="935723"/>
                  <a:pt x="100608" y="859188"/>
                </a:cubicBezTo>
                <a:cubicBezTo>
                  <a:pt x="48913" y="782653"/>
                  <a:pt x="-30308" y="696045"/>
                  <a:pt x="11988" y="581242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047EE9A-6D6C-4DB8-A21D-09D72EAA9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52" y="2132856"/>
            <a:ext cx="5629172" cy="39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82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77272"/>
            <a:ext cx="2952328" cy="7023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5ECFE97-3D76-4848-9ABE-24AD66AC205E}"/>
              </a:ext>
            </a:extLst>
          </p:cNvPr>
          <p:cNvSpPr/>
          <p:nvPr/>
        </p:nvSpPr>
        <p:spPr>
          <a:xfrm>
            <a:off x="3826881" y="3604051"/>
            <a:ext cx="1815383" cy="1110264"/>
          </a:xfrm>
          <a:custGeom>
            <a:avLst/>
            <a:gdLst>
              <a:gd name="connsiteX0" fmla="*/ 11988 w 1815383"/>
              <a:gd name="connsiteY0" fmla="*/ 581242 h 1110264"/>
              <a:gd name="connsiteX1" fmla="*/ 354384 w 1815383"/>
              <a:gd name="connsiteY1" fmla="*/ 170367 h 1110264"/>
              <a:gd name="connsiteX2" fmla="*/ 708865 w 1815383"/>
              <a:gd name="connsiteY2" fmla="*/ 45493 h 1110264"/>
              <a:gd name="connsiteX3" fmla="*/ 1188220 w 1815383"/>
              <a:gd name="connsiteY3" fmla="*/ 1182 h 1110264"/>
              <a:gd name="connsiteX4" fmla="*/ 1599096 w 1815383"/>
              <a:gd name="connsiteY4" fmla="*/ 85775 h 1110264"/>
              <a:gd name="connsiteX5" fmla="*/ 1800506 w 1815383"/>
              <a:gd name="connsiteY5" fmla="*/ 319410 h 1110264"/>
              <a:gd name="connsiteX6" fmla="*/ 1752167 w 1815383"/>
              <a:gd name="connsiteY6" fmla="*/ 561101 h 1110264"/>
              <a:gd name="connsiteX7" fmla="*/ 1369489 w 1815383"/>
              <a:gd name="connsiteY7" fmla="*/ 790708 h 1110264"/>
              <a:gd name="connsiteX8" fmla="*/ 1111685 w 1815383"/>
              <a:gd name="connsiteY8" fmla="*/ 919611 h 1110264"/>
              <a:gd name="connsiteX9" fmla="*/ 821655 w 1815383"/>
              <a:gd name="connsiteY9" fmla="*/ 1068654 h 1110264"/>
              <a:gd name="connsiteX10" fmla="*/ 535653 w 1815383"/>
              <a:gd name="connsiteY10" fmla="*/ 1108936 h 1110264"/>
              <a:gd name="connsiteX11" fmla="*/ 302018 w 1815383"/>
              <a:gd name="connsiteY11" fmla="*/ 1032400 h 1110264"/>
              <a:gd name="connsiteX12" fmla="*/ 100608 w 1815383"/>
              <a:gd name="connsiteY12" fmla="*/ 859188 h 1110264"/>
              <a:gd name="connsiteX13" fmla="*/ 11988 w 1815383"/>
              <a:gd name="connsiteY13" fmla="*/ 581242 h 111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5383" h="1110264">
                <a:moveTo>
                  <a:pt x="11988" y="581242"/>
                </a:moveTo>
                <a:cubicBezTo>
                  <a:pt x="54284" y="466439"/>
                  <a:pt x="238238" y="259658"/>
                  <a:pt x="354384" y="170367"/>
                </a:cubicBezTo>
                <a:cubicBezTo>
                  <a:pt x="470530" y="81076"/>
                  <a:pt x="569892" y="73690"/>
                  <a:pt x="708865" y="45493"/>
                </a:cubicBezTo>
                <a:cubicBezTo>
                  <a:pt x="847838" y="17295"/>
                  <a:pt x="1039848" y="-5532"/>
                  <a:pt x="1188220" y="1182"/>
                </a:cubicBezTo>
                <a:cubicBezTo>
                  <a:pt x="1336592" y="7896"/>
                  <a:pt x="1497048" y="32737"/>
                  <a:pt x="1599096" y="85775"/>
                </a:cubicBezTo>
                <a:cubicBezTo>
                  <a:pt x="1701144" y="138813"/>
                  <a:pt x="1774994" y="240189"/>
                  <a:pt x="1800506" y="319410"/>
                </a:cubicBezTo>
                <a:cubicBezTo>
                  <a:pt x="1826018" y="398631"/>
                  <a:pt x="1824003" y="482551"/>
                  <a:pt x="1752167" y="561101"/>
                </a:cubicBezTo>
                <a:cubicBezTo>
                  <a:pt x="1680331" y="639651"/>
                  <a:pt x="1476236" y="730956"/>
                  <a:pt x="1369489" y="790708"/>
                </a:cubicBezTo>
                <a:cubicBezTo>
                  <a:pt x="1262742" y="850460"/>
                  <a:pt x="1111685" y="919611"/>
                  <a:pt x="1111685" y="919611"/>
                </a:cubicBezTo>
                <a:cubicBezTo>
                  <a:pt x="1020379" y="965935"/>
                  <a:pt x="917660" y="1037100"/>
                  <a:pt x="821655" y="1068654"/>
                </a:cubicBezTo>
                <a:cubicBezTo>
                  <a:pt x="725650" y="1100208"/>
                  <a:pt x="622259" y="1114978"/>
                  <a:pt x="535653" y="1108936"/>
                </a:cubicBezTo>
                <a:cubicBezTo>
                  <a:pt x="449047" y="1102894"/>
                  <a:pt x="374525" y="1074025"/>
                  <a:pt x="302018" y="1032400"/>
                </a:cubicBezTo>
                <a:cubicBezTo>
                  <a:pt x="229511" y="990775"/>
                  <a:pt x="152303" y="935723"/>
                  <a:pt x="100608" y="859188"/>
                </a:cubicBezTo>
                <a:cubicBezTo>
                  <a:pt x="48913" y="782653"/>
                  <a:pt x="-30308" y="696045"/>
                  <a:pt x="11988" y="581242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53A3A9-3F9D-436B-B78A-6BA9C392B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4" y="948697"/>
            <a:ext cx="4098226" cy="23052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35F90AB-63B4-423C-AD16-D0F528BA6E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0" y="948696"/>
            <a:ext cx="4064036" cy="228602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78626DC-D265-4773-8F39-164DF1A9B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774" y="3604051"/>
            <a:ext cx="3923928" cy="220721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080EA81-38C2-42E8-B384-5547BD1E3B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2" y="3612157"/>
            <a:ext cx="3995936" cy="22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94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77272"/>
            <a:ext cx="2952328" cy="7023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</a:t>
            </a:r>
            <a:r>
              <a:rPr lang="de-DE" sz="2400" dirty="0" err="1">
                <a:solidFill>
                  <a:srgbClr val="FF0000"/>
                </a:solidFill>
              </a:rPr>
              <a:t>Worhshop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5ECFE97-3D76-4848-9ABE-24AD66AC205E}"/>
              </a:ext>
            </a:extLst>
          </p:cNvPr>
          <p:cNvSpPr/>
          <p:nvPr/>
        </p:nvSpPr>
        <p:spPr>
          <a:xfrm>
            <a:off x="3826881" y="3604051"/>
            <a:ext cx="1815383" cy="1110264"/>
          </a:xfrm>
          <a:custGeom>
            <a:avLst/>
            <a:gdLst>
              <a:gd name="connsiteX0" fmla="*/ 11988 w 1815383"/>
              <a:gd name="connsiteY0" fmla="*/ 581242 h 1110264"/>
              <a:gd name="connsiteX1" fmla="*/ 354384 w 1815383"/>
              <a:gd name="connsiteY1" fmla="*/ 170367 h 1110264"/>
              <a:gd name="connsiteX2" fmla="*/ 708865 w 1815383"/>
              <a:gd name="connsiteY2" fmla="*/ 45493 h 1110264"/>
              <a:gd name="connsiteX3" fmla="*/ 1188220 w 1815383"/>
              <a:gd name="connsiteY3" fmla="*/ 1182 h 1110264"/>
              <a:gd name="connsiteX4" fmla="*/ 1599096 w 1815383"/>
              <a:gd name="connsiteY4" fmla="*/ 85775 h 1110264"/>
              <a:gd name="connsiteX5" fmla="*/ 1800506 w 1815383"/>
              <a:gd name="connsiteY5" fmla="*/ 319410 h 1110264"/>
              <a:gd name="connsiteX6" fmla="*/ 1752167 w 1815383"/>
              <a:gd name="connsiteY6" fmla="*/ 561101 h 1110264"/>
              <a:gd name="connsiteX7" fmla="*/ 1369489 w 1815383"/>
              <a:gd name="connsiteY7" fmla="*/ 790708 h 1110264"/>
              <a:gd name="connsiteX8" fmla="*/ 1111685 w 1815383"/>
              <a:gd name="connsiteY8" fmla="*/ 919611 h 1110264"/>
              <a:gd name="connsiteX9" fmla="*/ 821655 w 1815383"/>
              <a:gd name="connsiteY9" fmla="*/ 1068654 h 1110264"/>
              <a:gd name="connsiteX10" fmla="*/ 535653 w 1815383"/>
              <a:gd name="connsiteY10" fmla="*/ 1108936 h 1110264"/>
              <a:gd name="connsiteX11" fmla="*/ 302018 w 1815383"/>
              <a:gd name="connsiteY11" fmla="*/ 1032400 h 1110264"/>
              <a:gd name="connsiteX12" fmla="*/ 100608 w 1815383"/>
              <a:gd name="connsiteY12" fmla="*/ 859188 h 1110264"/>
              <a:gd name="connsiteX13" fmla="*/ 11988 w 1815383"/>
              <a:gd name="connsiteY13" fmla="*/ 581242 h 111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5383" h="1110264">
                <a:moveTo>
                  <a:pt x="11988" y="581242"/>
                </a:moveTo>
                <a:cubicBezTo>
                  <a:pt x="54284" y="466439"/>
                  <a:pt x="238238" y="259658"/>
                  <a:pt x="354384" y="170367"/>
                </a:cubicBezTo>
                <a:cubicBezTo>
                  <a:pt x="470530" y="81076"/>
                  <a:pt x="569892" y="73690"/>
                  <a:pt x="708865" y="45493"/>
                </a:cubicBezTo>
                <a:cubicBezTo>
                  <a:pt x="847838" y="17295"/>
                  <a:pt x="1039848" y="-5532"/>
                  <a:pt x="1188220" y="1182"/>
                </a:cubicBezTo>
                <a:cubicBezTo>
                  <a:pt x="1336592" y="7896"/>
                  <a:pt x="1497048" y="32737"/>
                  <a:pt x="1599096" y="85775"/>
                </a:cubicBezTo>
                <a:cubicBezTo>
                  <a:pt x="1701144" y="138813"/>
                  <a:pt x="1774994" y="240189"/>
                  <a:pt x="1800506" y="319410"/>
                </a:cubicBezTo>
                <a:cubicBezTo>
                  <a:pt x="1826018" y="398631"/>
                  <a:pt x="1824003" y="482551"/>
                  <a:pt x="1752167" y="561101"/>
                </a:cubicBezTo>
                <a:cubicBezTo>
                  <a:pt x="1680331" y="639651"/>
                  <a:pt x="1476236" y="730956"/>
                  <a:pt x="1369489" y="790708"/>
                </a:cubicBezTo>
                <a:cubicBezTo>
                  <a:pt x="1262742" y="850460"/>
                  <a:pt x="1111685" y="919611"/>
                  <a:pt x="1111685" y="919611"/>
                </a:cubicBezTo>
                <a:cubicBezTo>
                  <a:pt x="1020379" y="965935"/>
                  <a:pt x="917660" y="1037100"/>
                  <a:pt x="821655" y="1068654"/>
                </a:cubicBezTo>
                <a:cubicBezTo>
                  <a:pt x="725650" y="1100208"/>
                  <a:pt x="622259" y="1114978"/>
                  <a:pt x="535653" y="1108936"/>
                </a:cubicBezTo>
                <a:cubicBezTo>
                  <a:pt x="449047" y="1102894"/>
                  <a:pt x="374525" y="1074025"/>
                  <a:pt x="302018" y="1032400"/>
                </a:cubicBezTo>
                <a:cubicBezTo>
                  <a:pt x="229511" y="990775"/>
                  <a:pt x="152303" y="935723"/>
                  <a:pt x="100608" y="859188"/>
                </a:cubicBezTo>
                <a:cubicBezTo>
                  <a:pt x="48913" y="782653"/>
                  <a:pt x="-30308" y="696045"/>
                  <a:pt x="11988" y="581242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A2EBF4-EAD3-4D78-A483-93C33A32AD5B}"/>
              </a:ext>
            </a:extLst>
          </p:cNvPr>
          <p:cNvSpPr txBox="1"/>
          <p:nvPr/>
        </p:nvSpPr>
        <p:spPr>
          <a:xfrm>
            <a:off x="683568" y="1207987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Further activities: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-Manufacturing of the new designed carriages (Prototypes).</a:t>
            </a:r>
          </a:p>
          <a:p>
            <a:endParaRPr lang="en-GB" dirty="0"/>
          </a:p>
          <a:p>
            <a:r>
              <a:rPr lang="en-GB" dirty="0"/>
              <a:t>-Order the new designed ceramic ball bearings.</a:t>
            </a:r>
          </a:p>
          <a:p>
            <a:endParaRPr lang="en-GB" dirty="0"/>
          </a:p>
          <a:p>
            <a:r>
              <a:rPr lang="en-GB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C02D15A-72AA-45F9-B2A6-B8DFBC7AD360}"/>
              </a:ext>
            </a:extLst>
          </p:cNvPr>
          <p:cNvSpPr txBox="1"/>
          <p:nvPr/>
        </p:nvSpPr>
        <p:spPr>
          <a:xfrm>
            <a:off x="2879812" y="3746647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Any questions ?</a:t>
            </a:r>
          </a:p>
          <a:p>
            <a:endParaRPr lang="en-GB" sz="3200" dirty="0"/>
          </a:p>
          <a:p>
            <a:r>
              <a:rPr lang="en-GB" sz="3200" dirty="0"/>
              <a:t>       Thanks</a:t>
            </a:r>
          </a:p>
        </p:txBody>
      </p:sp>
    </p:spTree>
    <p:extLst>
      <p:ext uri="{BB962C8B-B14F-4D97-AF65-F5344CB8AC3E}">
        <p14:creationId xmlns:p14="http://schemas.microsoft.com/office/powerpoint/2010/main" val="174204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827584" y="260648"/>
            <a:ext cx="7560840" cy="648370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0368365-1446-44FF-82BE-80DBC7BCB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32621" y="441522"/>
            <a:ext cx="4582617" cy="648072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EC04355-6E4F-4CD8-B06B-ADCCFB423B24}"/>
              </a:ext>
            </a:extLst>
          </p:cNvPr>
          <p:cNvSpPr txBox="1"/>
          <p:nvPr/>
        </p:nvSpPr>
        <p:spPr>
          <a:xfrm>
            <a:off x="683569" y="836712"/>
            <a:ext cx="748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changed the design to fulfil our needs</a:t>
            </a:r>
          </a:p>
        </p:txBody>
      </p:sp>
    </p:spTree>
    <p:extLst>
      <p:ext uri="{BB962C8B-B14F-4D97-AF65-F5344CB8AC3E}">
        <p14:creationId xmlns:p14="http://schemas.microsoft.com/office/powerpoint/2010/main" val="3539717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827584" y="260648"/>
            <a:ext cx="7560840" cy="648370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27584" y="6205377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CBBC905-B1D2-41C3-A60B-66625E032E74}"/>
              </a:ext>
            </a:extLst>
          </p:cNvPr>
          <p:cNvSpPr txBox="1"/>
          <p:nvPr/>
        </p:nvSpPr>
        <p:spPr>
          <a:xfrm>
            <a:off x="431540" y="1055244"/>
            <a:ext cx="78488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Further needed:</a:t>
            </a:r>
          </a:p>
          <a:p>
            <a:endParaRPr lang="en-GB" dirty="0"/>
          </a:p>
          <a:p>
            <a:pPr marL="342900" indent="-342900">
              <a:buAutoNum type="arabicParenR"/>
            </a:pPr>
            <a:r>
              <a:rPr lang="en-GB" dirty="0"/>
              <a:t>12pcs. Ceramic Bearing (send from JPE)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/>
              <a:t>12pcs. Outer Rail-Ring (send from JPE, two times)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/>
              <a:t>3pcs. Rail (send from JPE)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/>
              <a:t>We ordered 3pcs. Leaf spring for thermal compensation </a:t>
            </a:r>
          </a:p>
          <a:p>
            <a:endParaRPr lang="en-GB" dirty="0"/>
          </a:p>
          <a:p>
            <a:r>
              <a:rPr lang="en-GB" dirty="0"/>
              <a:t>5)  We ordered 3pcs. Leaf spring witch provide tension to the rail </a:t>
            </a:r>
          </a:p>
          <a:p>
            <a:pPr marL="342900" indent="-342900">
              <a:buAutoNum type="arabicParenR"/>
            </a:pPr>
            <a:endParaRPr lang="en-GB" dirty="0"/>
          </a:p>
          <a:p>
            <a:r>
              <a:rPr lang="en-GB" dirty="0"/>
              <a:t>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10B137E-E1DD-4923-BA37-7841D5A37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0187" y="597178"/>
            <a:ext cx="2216208" cy="3132342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CBC0DDC-28C3-4EBE-8EB6-4F4097079743}"/>
              </a:ext>
            </a:extLst>
          </p:cNvPr>
          <p:cNvCxnSpPr>
            <a:cxnSpLocks/>
          </p:cNvCxnSpPr>
          <p:nvPr/>
        </p:nvCxnSpPr>
        <p:spPr>
          <a:xfrm flipV="1">
            <a:off x="6156177" y="2968548"/>
            <a:ext cx="576063" cy="46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33674632-1EF8-4276-8C69-031B81F57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05" y="3417679"/>
            <a:ext cx="1800200" cy="2700300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E88F600-4D96-4267-A21A-7BEA8C570AD3}"/>
              </a:ext>
            </a:extLst>
          </p:cNvPr>
          <p:cNvCxnSpPr>
            <a:cxnSpLocks/>
          </p:cNvCxnSpPr>
          <p:nvPr/>
        </p:nvCxnSpPr>
        <p:spPr>
          <a:xfrm>
            <a:off x="6588224" y="4005064"/>
            <a:ext cx="810087" cy="140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7050FA04-62A6-4C26-B86D-FF3E88217F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01" y="4145847"/>
            <a:ext cx="3732833" cy="209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3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827584" y="260648"/>
            <a:ext cx="7560840" cy="648370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563887" y="802131"/>
            <a:ext cx="34563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Test setup: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pPr marL="342900" indent="-342900">
              <a:buAutoNum type="arabicParenR"/>
            </a:pPr>
            <a:endParaRPr lang="en-GB" sz="3200" dirty="0"/>
          </a:p>
          <a:p>
            <a:endParaRPr lang="en-GB" sz="3200" dirty="0"/>
          </a:p>
          <a:p>
            <a:pPr marL="342900" indent="-342900">
              <a:buAutoNum type="arabicParenR"/>
            </a:pP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C7AD10C-8A9E-45CF-AC41-20299F716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90" y="1484783"/>
            <a:ext cx="7391878" cy="457108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BE77D1-7BA4-46C2-88FE-871F8D393679}"/>
              </a:ext>
            </a:extLst>
          </p:cNvPr>
          <p:cNvSpPr txBox="1"/>
          <p:nvPr/>
        </p:nvSpPr>
        <p:spPr>
          <a:xfrm>
            <a:off x="395536" y="162880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Goal was to test the behaviour between Rail /Bearings and Motor  </a:t>
            </a:r>
          </a:p>
        </p:txBody>
      </p:sp>
    </p:spTree>
    <p:extLst>
      <p:ext uri="{BB962C8B-B14F-4D97-AF65-F5344CB8AC3E}">
        <p14:creationId xmlns:p14="http://schemas.microsoft.com/office/powerpoint/2010/main" val="3587513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0DADF51-C6F8-4EB8-9BEF-304DC9140670}"/>
              </a:ext>
            </a:extLst>
          </p:cNvPr>
          <p:cNvSpPr txBox="1"/>
          <p:nvPr/>
        </p:nvSpPr>
        <p:spPr>
          <a:xfrm>
            <a:off x="1043608" y="1268760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Before we have to glue the bearings</a:t>
            </a:r>
          </a:p>
          <a:p>
            <a:r>
              <a:rPr lang="en-GB" dirty="0"/>
              <a:t>and the Outer-Rail-Ring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Glue:</a:t>
            </a:r>
            <a:r>
              <a:rPr lang="de-DE" dirty="0"/>
              <a:t> </a:t>
            </a:r>
            <a:r>
              <a:rPr lang="en-GB" dirty="0"/>
              <a:t>Epo</a:t>
            </a:r>
            <a:r>
              <a:rPr lang="de-DE" dirty="0"/>
              <a:t>-TEK 301-2</a:t>
            </a:r>
          </a:p>
          <a:p>
            <a:endParaRPr lang="de-DE" dirty="0"/>
          </a:p>
          <a:p>
            <a:endParaRPr lang="de-DE" dirty="0"/>
          </a:p>
          <a:p>
            <a:r>
              <a:rPr lang="en-GB" dirty="0"/>
              <a:t>Recommended</a:t>
            </a:r>
            <a:r>
              <a:rPr lang="de-DE" dirty="0"/>
              <a:t> </a:t>
            </a:r>
            <a:r>
              <a:rPr lang="en-GB" dirty="0"/>
              <a:t>by</a:t>
            </a:r>
            <a:r>
              <a:rPr lang="de-DE" dirty="0"/>
              <a:t> JPE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E90F145A-2CAD-453E-A3D1-0FA616469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84717"/>
            <a:ext cx="3816424" cy="508856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3883E62-51C6-4817-ADF3-62C26978E237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</a:t>
            </a:r>
            <a:r>
              <a:rPr lang="en-GB" sz="2400" dirty="0">
                <a:solidFill>
                  <a:srgbClr val="FF0000"/>
                </a:solidFill>
              </a:rPr>
              <a:t>January</a:t>
            </a:r>
            <a:r>
              <a:rPr lang="de-DE" sz="2400" dirty="0">
                <a:solidFill>
                  <a:srgbClr val="FF0000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713370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0DADF51-C6F8-4EB8-9BEF-304DC9140670}"/>
              </a:ext>
            </a:extLst>
          </p:cNvPr>
          <p:cNvSpPr txBox="1"/>
          <p:nvPr/>
        </p:nvSpPr>
        <p:spPr>
          <a:xfrm>
            <a:off x="899592" y="948502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Measurement  </a:t>
            </a:r>
            <a:r>
              <a:rPr lang="en-GB" dirty="0"/>
              <a:t>Bearings   versus     </a:t>
            </a:r>
            <a:r>
              <a:rPr lang="de-DE" dirty="0"/>
              <a:t>Outer-Rail-Ring </a:t>
            </a:r>
            <a:r>
              <a:rPr lang="en-GB" dirty="0"/>
              <a:t>height </a:t>
            </a:r>
          </a:p>
          <a:p>
            <a:r>
              <a:rPr lang="en-GB" dirty="0"/>
              <a:t>Result</a:t>
            </a:r>
            <a:r>
              <a:rPr lang="de-DE" dirty="0"/>
              <a:t>: </a:t>
            </a:r>
            <a:r>
              <a:rPr lang="en-GB" dirty="0"/>
              <a:t>average</a:t>
            </a:r>
            <a:r>
              <a:rPr lang="de-DE" dirty="0"/>
              <a:t>  </a:t>
            </a:r>
            <a:r>
              <a:rPr lang="en-GB" dirty="0"/>
              <a:t>deviation</a:t>
            </a:r>
            <a:r>
              <a:rPr lang="de-DE" dirty="0"/>
              <a:t> ca. 0,3mm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53186E0-A29D-46E7-BF48-C41FBEE4A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323535"/>
              </p:ext>
            </p:extLst>
          </p:nvPr>
        </p:nvGraphicFramePr>
        <p:xfrm>
          <a:off x="539552" y="2003954"/>
          <a:ext cx="8229606" cy="2671948"/>
        </p:xfrm>
        <a:graphic>
          <a:graphicData uri="http://schemas.openxmlformats.org/drawingml/2006/table">
            <a:tbl>
              <a:tblPr/>
              <a:tblGrid>
                <a:gridCol w="534390">
                  <a:extLst>
                    <a:ext uri="{9D8B030D-6E8A-4147-A177-3AD203B41FA5}">
                      <a16:colId xmlns:a16="http://schemas.microsoft.com/office/drawing/2014/main" val="3121333557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2154340043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3721943051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2802864761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3971184178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268074102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564606264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2064666681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2981196852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2542614663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2606713264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3250057149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3168578443"/>
                    </a:ext>
                  </a:extLst>
                </a:gridCol>
              </a:tblGrid>
              <a:tr h="13359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Lagerring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717660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l" fontAlgn="b"/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0" marR="6680" marT="66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5,265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5,276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5,211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5,258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5,257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5,273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5,266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5,263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5,273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5,254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5,272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5,266</a:t>
                      </a:r>
                    </a:p>
                  </a:txBody>
                  <a:tcPr marL="180356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441449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l" fontAlgn="b"/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0" marR="6680" marT="66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5,261166667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317055"/>
                  </a:ext>
                </a:extLst>
              </a:tr>
              <a:tr h="13359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824411"/>
                  </a:ext>
                </a:extLst>
              </a:tr>
              <a:tr h="13359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221669"/>
                  </a:ext>
                </a:extLst>
              </a:tr>
              <a:tr h="13359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Lager 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003525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l" fontAlgn="b"/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0" marR="6680" marT="66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4,965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4,974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4,974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4,971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4,977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4,971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4,971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4,976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4,947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4,947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4,94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905376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l" fontAlgn="b"/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0" marR="6680" marT="66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4,963583333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80" marR="6680" marT="6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559698"/>
                  </a:ext>
                </a:extLst>
              </a:tr>
            </a:tbl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A8CD1A3E-6B46-4FFE-BBF2-15CCAEF13D00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Januar 2022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3DE1879-6BE8-4DC0-96FD-EC3127DEC781}"/>
              </a:ext>
            </a:extLst>
          </p:cNvPr>
          <p:cNvSpPr txBox="1"/>
          <p:nvPr/>
        </p:nvSpPr>
        <p:spPr>
          <a:xfrm>
            <a:off x="539551" y="5013176"/>
            <a:ext cx="835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Poor geometry of the Outer-Rail-Ring in height and roundness !!!! </a:t>
            </a:r>
          </a:p>
        </p:txBody>
      </p:sp>
    </p:spTree>
    <p:extLst>
      <p:ext uri="{BB962C8B-B14F-4D97-AF65-F5344CB8AC3E}">
        <p14:creationId xmlns:p14="http://schemas.microsoft.com/office/powerpoint/2010/main" val="610749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0DADF51-C6F8-4EB8-9BEF-304DC9140670}"/>
              </a:ext>
            </a:extLst>
          </p:cNvPr>
          <p:cNvSpPr txBox="1"/>
          <p:nvPr/>
        </p:nvSpPr>
        <p:spPr>
          <a:xfrm>
            <a:off x="1187624" y="90901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Gluing Process:</a:t>
            </a:r>
            <a:endParaRPr lang="de-DE" sz="24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Januar 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DE9459-241C-4773-9858-CB5BF1388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6322" y="2371123"/>
            <a:ext cx="4918096" cy="27664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27BF655-FEB4-4702-9CB1-886EC5A5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1990" y="2371123"/>
            <a:ext cx="4918097" cy="276643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123511D-F864-42E1-B6BC-BB1D26246F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9818" y="2164235"/>
            <a:ext cx="4847244" cy="27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44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0DADF51-C6F8-4EB8-9BEF-304DC9140670}"/>
              </a:ext>
            </a:extLst>
          </p:cNvPr>
          <p:cNvSpPr txBox="1"/>
          <p:nvPr/>
        </p:nvSpPr>
        <p:spPr>
          <a:xfrm>
            <a:off x="1187624" y="90901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Gluing Process:</a:t>
            </a:r>
            <a:endParaRPr lang="de-DE" sz="24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Januar 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933EC8D-4B1A-4D3C-8277-35C54AFC9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6081" y="2415178"/>
            <a:ext cx="4725142" cy="26578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8CD6961-9ADF-413A-8DA8-634A40D07F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0231" y="2397287"/>
            <a:ext cx="4748046" cy="267077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FA24BC-36E9-4F28-9C16-1A941B6B2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6793" y="1873665"/>
            <a:ext cx="5037681" cy="283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7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Barthel Philipps     RWTH Aachen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874662"/>
            <a:ext cx="2952328" cy="7023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0DADF51-C6F8-4EB8-9BEF-304DC9140670}"/>
              </a:ext>
            </a:extLst>
          </p:cNvPr>
          <p:cNvSpPr txBox="1"/>
          <p:nvPr/>
        </p:nvSpPr>
        <p:spPr>
          <a:xfrm>
            <a:off x="1187624" y="90901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Gluing Process:</a:t>
            </a:r>
            <a:endParaRPr lang="de-DE" sz="24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3DA75F8-BECF-4BFB-B08B-4C11F1AC2EC6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560840" cy="64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0000"/>
                </a:solidFill>
              </a:rPr>
              <a:t>Summary Aachen Workshop Januar 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444827-8665-4018-BBEE-06763CFAC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6580" y="2420083"/>
            <a:ext cx="4965172" cy="279290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F270B74-7B0A-4DD5-8C30-D38CD40E6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155" y="2044722"/>
            <a:ext cx="5063010" cy="284794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AC8D35C-716C-4278-B18A-8F3E5D2441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32" y="1464554"/>
            <a:ext cx="2816667" cy="37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2697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Bildschirmpräsentation (4:3)</PresentationFormat>
  <Paragraphs>255</Paragraphs>
  <Slides>18</Slides>
  <Notes>17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1" baseType="lpstr">
      <vt:lpstr>Arial</vt:lpstr>
      <vt:lpstr>Calibri</vt:lpstr>
      <vt:lpstr>Larissa</vt:lpstr>
      <vt:lpstr>Summary Aachen Workshop January 2022</vt:lpstr>
      <vt:lpstr>Summary Aachen Workshop January 2022</vt:lpstr>
      <vt:lpstr>Summary Aachen Workshop January 2022</vt:lpstr>
      <vt:lpstr>Summary Aachen Workshop January 2022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Philipps</dc:creator>
  <cp:lastModifiedBy>Barthel Philipps</cp:lastModifiedBy>
  <cp:revision>200</cp:revision>
  <dcterms:created xsi:type="dcterms:W3CDTF">2013-01-17T08:51:43Z</dcterms:created>
  <dcterms:modified xsi:type="dcterms:W3CDTF">2022-01-21T07:07:33Z</dcterms:modified>
</cp:coreProperties>
</file>